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72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7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2221-1C70-4BBC-AFD1-C6018801E787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A55D-E4C8-4EE1-AE6E-8466B383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5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2221-1C70-4BBC-AFD1-C6018801E787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A55D-E4C8-4EE1-AE6E-8466B383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85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2221-1C70-4BBC-AFD1-C6018801E787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A55D-E4C8-4EE1-AE6E-8466B383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94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2221-1C70-4BBC-AFD1-C6018801E787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A55D-E4C8-4EE1-AE6E-8466B383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12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2221-1C70-4BBC-AFD1-C6018801E787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A55D-E4C8-4EE1-AE6E-8466B383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13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2221-1C70-4BBC-AFD1-C6018801E787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A55D-E4C8-4EE1-AE6E-8466B383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60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2221-1C70-4BBC-AFD1-C6018801E787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A55D-E4C8-4EE1-AE6E-8466B383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35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2221-1C70-4BBC-AFD1-C6018801E787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A55D-E4C8-4EE1-AE6E-8466B383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57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2221-1C70-4BBC-AFD1-C6018801E787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A55D-E4C8-4EE1-AE6E-8466B383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2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2221-1C70-4BBC-AFD1-C6018801E787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A55D-E4C8-4EE1-AE6E-8466B383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31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2221-1C70-4BBC-AFD1-C6018801E787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A55D-E4C8-4EE1-AE6E-8466B383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52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02221-1C70-4BBC-AFD1-C6018801E787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8A55D-E4C8-4EE1-AE6E-8466B383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87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resnet/resnet/fullvideo.aspx?id=3774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/>
              <a:t>FreeFlow</a:t>
            </a:r>
            <a:r>
              <a:rPr lang="en-US" sz="4800" dirty="0" smtClean="0"/>
              <a:t>: High Performance Container Networking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Harry, Tianlong, Jitu</a:t>
            </a:r>
          </a:p>
          <a:p>
            <a:r>
              <a:rPr lang="en-US" dirty="0" smtClean="0"/>
              <a:t>07/18/2016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00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do we want to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o build an ultimate solution for container networking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ood isolation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ood portability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ood performance</a:t>
            </a:r>
          </a:p>
          <a:p>
            <a:pPr lvl="1"/>
            <a:r>
              <a:rPr lang="en-US" dirty="0" smtClean="0"/>
              <a:t>good backward compatibility</a:t>
            </a:r>
            <a:endParaRPr lang="en-US" dirty="0"/>
          </a:p>
          <a:p>
            <a:r>
              <a:rPr lang="en-US" dirty="0"/>
              <a:t>k</a:t>
            </a:r>
            <a:r>
              <a:rPr lang="en-US" dirty="0" smtClean="0"/>
              <a:t>ey observations to achieve out goals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 strict isolation is needed for containers from the same user</a:t>
            </a:r>
          </a:p>
          <a:p>
            <a:pPr lvl="2"/>
            <a:r>
              <a:rPr lang="en-US" dirty="0"/>
              <a:t>s</a:t>
            </a:r>
            <a:r>
              <a:rPr lang="en-US" dirty="0" smtClean="0"/>
              <a:t>hared memory, RDMA is feasible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sing shared memory intra-host, RDMA/DPDK inter-host for performance</a:t>
            </a:r>
          </a:p>
          <a:p>
            <a:pPr lvl="1"/>
            <a:r>
              <a:rPr lang="en-US" dirty="0" smtClean="0"/>
              <a:t>building an overlay network for portability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22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are the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</a:t>
            </a:r>
            <a:r>
              <a:rPr lang="en-US" dirty="0" smtClean="0"/>
              <a:t>ow to decide which communication paradigm to use 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eed container location formation</a:t>
            </a:r>
          </a:p>
          <a:p>
            <a:pPr lvl="1"/>
            <a:r>
              <a:rPr lang="en-US" b="1" dirty="0"/>
              <a:t>s</a:t>
            </a:r>
            <a:r>
              <a:rPr lang="en-US" b="1" dirty="0" smtClean="0"/>
              <a:t>olution</a:t>
            </a:r>
            <a:r>
              <a:rPr lang="en-US" dirty="0" smtClean="0"/>
              <a:t>: get the information from cluster orchestrators.</a:t>
            </a:r>
          </a:p>
          <a:p>
            <a:r>
              <a:rPr lang="en-US" dirty="0"/>
              <a:t>h</a:t>
            </a:r>
            <a:r>
              <a:rPr lang="en-US" dirty="0" smtClean="0"/>
              <a:t>ow to make the decisions transparent to applications</a:t>
            </a:r>
          </a:p>
          <a:p>
            <a:pPr lvl="1"/>
            <a:r>
              <a:rPr lang="en-US" dirty="0" smtClean="0"/>
              <a:t>supporting Socket API (TCP/IP), Verbs API (RDMA), MPI, etc.</a:t>
            </a:r>
          </a:p>
          <a:p>
            <a:pPr lvl="1"/>
            <a:r>
              <a:rPr lang="en-US" b="1" dirty="0"/>
              <a:t>s</a:t>
            </a:r>
            <a:r>
              <a:rPr lang="en-US" b="1" dirty="0" smtClean="0"/>
              <a:t>olution</a:t>
            </a:r>
            <a:r>
              <a:rPr lang="en-US" dirty="0" smtClean="0"/>
              <a:t>: modifying network libraries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ther open questions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security and middle-box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containers running on VMs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calability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ontainer live migrations </a:t>
            </a:r>
          </a:p>
        </p:txBody>
      </p:sp>
    </p:spTree>
    <p:extLst>
      <p:ext uri="{BB962C8B-B14F-4D97-AF65-F5344CB8AC3E}">
        <p14:creationId xmlns:p14="http://schemas.microsoft.com/office/powerpoint/2010/main" val="428909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design of </a:t>
            </a:r>
            <a:r>
              <a:rPr lang="en-US" dirty="0" err="1" smtClean="0"/>
              <a:t>FreeFlow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52" y="1893888"/>
            <a:ext cx="11317394" cy="414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81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design of </a:t>
            </a:r>
            <a:r>
              <a:rPr lang="en-US" dirty="0" err="1" smtClean="0"/>
              <a:t>FreeFlow</a:t>
            </a:r>
            <a:r>
              <a:rPr lang="en-US" dirty="0" smtClean="0"/>
              <a:t> (</a:t>
            </a:r>
            <a:r>
              <a:rPr lang="en-US" dirty="0" err="1" smtClean="0"/>
              <a:t>cont</a:t>
            </a:r>
            <a:r>
              <a:rPr lang="en-US" dirty="0" smtClean="0"/>
              <a:t>…)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462" y="2105025"/>
            <a:ext cx="707707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33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design of </a:t>
            </a:r>
            <a:r>
              <a:rPr lang="en-US" dirty="0" err="1" smtClean="0"/>
              <a:t>FreeFlow</a:t>
            </a:r>
            <a:r>
              <a:rPr lang="en-US" dirty="0" smtClean="0"/>
              <a:t> (</a:t>
            </a:r>
            <a:r>
              <a:rPr lang="en-US" dirty="0" err="1" smtClean="0"/>
              <a:t>cont</a:t>
            </a:r>
            <a:r>
              <a:rPr lang="en-US" dirty="0" smtClean="0"/>
              <a:t>…)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087" y="1785937"/>
            <a:ext cx="698182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11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genda for 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mplement </a:t>
            </a:r>
            <a:r>
              <a:rPr lang="en-US" dirty="0" err="1" smtClean="0"/>
              <a:t>FreeFlow</a:t>
            </a:r>
            <a:endParaRPr lang="en-US" dirty="0" smtClean="0"/>
          </a:p>
          <a:p>
            <a:pPr lvl="1"/>
            <a:r>
              <a:rPr lang="en-US" dirty="0"/>
              <a:t>m</a:t>
            </a:r>
            <a:r>
              <a:rPr lang="en-US" dirty="0" smtClean="0"/>
              <a:t>odifying RDMA library (</a:t>
            </a:r>
            <a:r>
              <a:rPr lang="en-US" dirty="0" err="1" smtClean="0"/>
              <a:t>libibverbs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uilding a new overlay software router using RDMA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odifying </a:t>
            </a:r>
            <a:r>
              <a:rPr lang="en-US" dirty="0" err="1"/>
              <a:t>M</a:t>
            </a:r>
            <a:r>
              <a:rPr lang="en-US" dirty="0" err="1" smtClean="0"/>
              <a:t>esos</a:t>
            </a:r>
            <a:r>
              <a:rPr lang="en-US" dirty="0" smtClean="0"/>
              <a:t> for network orchestrator </a:t>
            </a:r>
          </a:p>
          <a:p>
            <a:pPr lvl="1"/>
            <a:endParaRPr lang="en-US" dirty="0"/>
          </a:p>
          <a:p>
            <a:r>
              <a:rPr lang="en-US" dirty="0" smtClean="0"/>
              <a:t>running network performance sensitive applications on top of </a:t>
            </a:r>
            <a:r>
              <a:rPr lang="en-US" dirty="0" err="1" smtClean="0"/>
              <a:t>FreeFlow</a:t>
            </a:r>
            <a:endParaRPr lang="en-US" dirty="0" smtClean="0"/>
          </a:p>
          <a:p>
            <a:pPr lvl="1"/>
            <a:r>
              <a:rPr lang="en-US" dirty="0" smtClean="0"/>
              <a:t>Azure’s workload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pen source workload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research workload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43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eanings to Microsoft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zure container services (ACS)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etter network performance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ower price to the users</a:t>
            </a:r>
          </a:p>
          <a:p>
            <a:r>
              <a:rPr lang="en-US" dirty="0" smtClean="0"/>
              <a:t>Azure services which are using containers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utomation service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achine learning service</a:t>
            </a:r>
          </a:p>
          <a:p>
            <a:r>
              <a:rPr lang="en-US" dirty="0" smtClean="0"/>
              <a:t>Azure’s internal dev-ops practice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xample: the development of SONIC is pure containerized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sing containers to test network updates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uture: the whole autopilot moves to containers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16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are containers?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81062" cy="4351338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ontainers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rap a process into a complete filesystem and namespace cell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an run directly on bare-metal.</a:t>
            </a:r>
          </a:p>
          <a:p>
            <a:r>
              <a:rPr lang="en-US" dirty="0" smtClean="0"/>
              <a:t>Docker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ackaging containers into images in a standard way </a:t>
            </a:r>
          </a:p>
          <a:p>
            <a:pPr lvl="1"/>
            <a:r>
              <a:rPr lang="en-US" dirty="0" smtClean="0"/>
              <a:t>running and managing containers from images </a:t>
            </a:r>
            <a:endParaRPr lang="en-US" dirty="0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254" y="1825625"/>
            <a:ext cx="5715000" cy="3505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184" y="5181600"/>
            <a:ext cx="1879011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03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ontainer is taking off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953" y="1802614"/>
            <a:ext cx="5994400" cy="2426851"/>
          </a:xfrm>
          <a:prstGeom prst="rect">
            <a:avLst/>
          </a:prstGeom>
        </p:spPr>
      </p:pic>
      <p:pic>
        <p:nvPicPr>
          <p:cNvPr id="7" name="图片 4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87948" y="2052147"/>
            <a:ext cx="5486400" cy="3657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9970" y="4398273"/>
            <a:ext cx="4188802" cy="7129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0617" y="5587998"/>
            <a:ext cx="2181693" cy="58517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0090" y="5727625"/>
            <a:ext cx="1218834" cy="30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2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hy containers are so attractive?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43585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</a:t>
            </a:r>
            <a:r>
              <a:rPr lang="en-US" dirty="0" smtClean="0"/>
              <a:t>solation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 naming or versioning conflicts with others</a:t>
            </a:r>
          </a:p>
          <a:p>
            <a:r>
              <a:rPr lang="en-US" dirty="0"/>
              <a:t>p</a:t>
            </a:r>
            <a:r>
              <a:rPr lang="en-US" dirty="0" smtClean="0"/>
              <a:t>ortability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irectly running anywhere</a:t>
            </a:r>
            <a:endParaRPr lang="en-US" dirty="0"/>
          </a:p>
          <a:p>
            <a:r>
              <a:rPr lang="en-US" dirty="0" smtClean="0"/>
              <a:t>lightweight (</a:t>
            </a:r>
            <a:r>
              <a:rPr lang="en-US" dirty="0" err="1" smtClean="0"/>
              <a:t>v.s</a:t>
            </a:r>
            <a:r>
              <a:rPr lang="en-US" dirty="0" smtClean="0"/>
              <a:t>. VMs)</a:t>
            </a:r>
          </a:p>
          <a:p>
            <a:pPr lvl="1"/>
            <a:r>
              <a:rPr lang="en-US" dirty="0" smtClean="0"/>
              <a:t>faster start/stop</a:t>
            </a:r>
            <a:endParaRPr lang="en-US" dirty="0" smtClean="0"/>
          </a:p>
          <a:p>
            <a:pPr lvl="1"/>
            <a:r>
              <a:rPr lang="en-US" dirty="0"/>
              <a:t>r</a:t>
            </a:r>
            <a:r>
              <a:rPr lang="en-US" dirty="0" smtClean="0"/>
              <a:t>esource efficiency</a:t>
            </a:r>
          </a:p>
          <a:p>
            <a:pPr lvl="2"/>
            <a:r>
              <a:rPr lang="en-US" dirty="0" smtClean="0"/>
              <a:t>less RAM</a:t>
            </a:r>
          </a:p>
          <a:p>
            <a:pPr lvl="2"/>
            <a:r>
              <a:rPr lang="en-US" dirty="0"/>
              <a:t>l</a:t>
            </a:r>
            <a:r>
              <a:rPr lang="en-US" dirty="0" smtClean="0"/>
              <a:t>ess disk</a:t>
            </a:r>
          </a:p>
          <a:p>
            <a:pPr lvl="2"/>
            <a:r>
              <a:rPr lang="en-US" dirty="0"/>
              <a:t>l</a:t>
            </a:r>
            <a:r>
              <a:rPr lang="en-US" dirty="0" smtClean="0"/>
              <a:t>ess CPU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985" y="2055199"/>
            <a:ext cx="1214115" cy="2792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585" y="1191862"/>
            <a:ext cx="1819274" cy="14874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585" y="2214875"/>
            <a:ext cx="1819274" cy="14874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343" y="1690688"/>
            <a:ext cx="508632" cy="3865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343" y="2429242"/>
            <a:ext cx="508632" cy="3865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343" y="3134624"/>
            <a:ext cx="508632" cy="38656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0785" y="1391987"/>
            <a:ext cx="699908" cy="82023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0785" y="2307434"/>
            <a:ext cx="699908" cy="82023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0785" y="3223685"/>
            <a:ext cx="699908" cy="820231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 flipH="1">
            <a:off x="6562695" y="1336431"/>
            <a:ext cx="2228" cy="3243384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8630345" y="1347738"/>
            <a:ext cx="36860" cy="323207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10189221" y="1391987"/>
            <a:ext cx="42166" cy="318782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065902" y="3969847"/>
            <a:ext cx="1633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  <a:r>
              <a:rPr lang="en-US" dirty="0" smtClean="0"/>
              <a:t>oad balancer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803264" y="4016737"/>
            <a:ext cx="1633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rontend web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698465" y="4014488"/>
            <a:ext cx="1633415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n-mem cache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419747" y="4019668"/>
            <a:ext cx="1633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backend </a:t>
            </a:r>
            <a:r>
              <a:rPr lang="en-US" dirty="0" err="1" smtClean="0"/>
              <a:t>db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668431" y="4594335"/>
            <a:ext cx="39155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Containerization makes it pragmatic to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all-stack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</a:t>
            </a:r>
            <a:r>
              <a:rPr lang="en-US" dirty="0" smtClean="0"/>
              <a:t>ray-box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</a:t>
            </a:r>
            <a:r>
              <a:rPr lang="en-US" dirty="0" smtClean="0"/>
              <a:t>mooth 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</a:t>
            </a:r>
            <a:r>
              <a:rPr lang="en-US" dirty="0" smtClean="0"/>
              <a:t>igh availability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2732019" y="3936861"/>
            <a:ext cx="7562923" cy="21348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Faster development and release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More reliable services to users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Less cost on hardware and IT operations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35700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do containers except from networks?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385" y="2109907"/>
            <a:ext cx="1214115" cy="2792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985" y="1246570"/>
            <a:ext cx="1819274" cy="14874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985" y="2362142"/>
            <a:ext cx="1819274" cy="14874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743" y="1745396"/>
            <a:ext cx="508632" cy="3865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743" y="2483950"/>
            <a:ext cx="508632" cy="3865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743" y="3189332"/>
            <a:ext cx="508632" cy="3865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185" y="1446695"/>
            <a:ext cx="699908" cy="82023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185" y="2362142"/>
            <a:ext cx="699908" cy="8202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185" y="3278393"/>
            <a:ext cx="699908" cy="820231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2641600" y="2610338"/>
            <a:ext cx="112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10.0.0.1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481447" y="2372204"/>
            <a:ext cx="112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10.0.1.1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482683" y="3503842"/>
            <a:ext cx="112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10.0.1.2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301957" y="2064883"/>
            <a:ext cx="112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10.0.2.1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301957" y="2795703"/>
            <a:ext cx="112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10.0.2.2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6301957" y="3561500"/>
            <a:ext cx="112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10.0.2.3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7916555" y="2081456"/>
            <a:ext cx="112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10.0.3.1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7917672" y="2997707"/>
            <a:ext cx="112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10.0.3.2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7931069" y="4009978"/>
            <a:ext cx="112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10.0.3.3</a:t>
            </a:r>
            <a:endParaRPr lang="en-US" dirty="0"/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857" y="4741563"/>
            <a:ext cx="1838917" cy="1376222"/>
          </a:xfrm>
          <a:prstGeom prst="rect">
            <a:avLst/>
          </a:prstGeom>
        </p:spPr>
      </p:pic>
      <p:sp>
        <p:nvSpPr>
          <p:cNvPr id="68" name="Down Arrow 67"/>
          <p:cNvSpPr/>
          <p:nvPr/>
        </p:nvSpPr>
        <p:spPr>
          <a:xfrm rot="3286551">
            <a:off x="5150029" y="4156840"/>
            <a:ext cx="305904" cy="769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350" y="4867724"/>
            <a:ext cx="568159" cy="878031"/>
          </a:xfrm>
          <a:prstGeom prst="rect">
            <a:avLst/>
          </a:prstGeom>
        </p:spPr>
      </p:pic>
      <p:sp>
        <p:nvSpPr>
          <p:cNvPr id="70" name="Down Arrow 69"/>
          <p:cNvSpPr/>
          <p:nvPr/>
        </p:nvSpPr>
        <p:spPr>
          <a:xfrm rot="18935735">
            <a:off x="6741285" y="4191846"/>
            <a:ext cx="305904" cy="769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313822" y="3368794"/>
            <a:ext cx="35429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</a:t>
            </a:r>
            <a:r>
              <a:rPr lang="en-US" b="1" dirty="0" smtClean="0"/>
              <a:t>solation/independence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ontainers can co-exist on a single host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</a:t>
            </a:r>
            <a:r>
              <a:rPr lang="en-US" b="1" dirty="0" smtClean="0"/>
              <a:t>ortability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ontainers can run on any host without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</a:t>
            </a:r>
            <a:r>
              <a:rPr lang="en-US" b="1" dirty="0" smtClean="0"/>
              <a:t>erformance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</a:t>
            </a:r>
            <a:r>
              <a:rPr lang="en-US" dirty="0" smtClean="0"/>
              <a:t>igh bandwidth and low latency inter-containers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70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current container networking solutions</a:t>
            </a:r>
            <a:endParaRPr lang="en-US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946" y="1589460"/>
            <a:ext cx="4415044" cy="2968541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4657245" cy="2924145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988044" y="4897256"/>
            <a:ext cx="4142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US" dirty="0" smtClean="0"/>
              <a:t>ost network mode: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poor isolation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</a:t>
            </a:r>
            <a:r>
              <a:rPr lang="en-US" dirty="0" smtClean="0"/>
              <a:t>oor portability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</a:t>
            </a:r>
            <a:r>
              <a:rPr lang="en-US" dirty="0" smtClean="0"/>
              <a:t>imilar performance as raw processes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221808" y="4897256"/>
            <a:ext cx="4142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  <a:r>
              <a:rPr lang="en-US" dirty="0" smtClean="0"/>
              <a:t>verlay network mode: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good isolation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good portability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</a:t>
            </a:r>
            <a:r>
              <a:rPr lang="en-US" dirty="0" smtClean="0"/>
              <a:t>oor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18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erformance of current container networking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145" y="1642907"/>
            <a:ext cx="3014550" cy="24408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0695" y="1682100"/>
            <a:ext cx="2986097" cy="23751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1103" y="4348674"/>
            <a:ext cx="6349978" cy="245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29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implications of the poor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oor overall application performance</a:t>
            </a:r>
          </a:p>
          <a:p>
            <a:pPr lvl="1"/>
            <a:r>
              <a:rPr lang="en-US" dirty="0" err="1"/>
              <a:t>b</a:t>
            </a:r>
            <a:r>
              <a:rPr lang="en-US" dirty="0" err="1" smtClean="0"/>
              <a:t>igdata</a:t>
            </a:r>
            <a:r>
              <a:rPr lang="en-US" dirty="0" smtClean="0"/>
              <a:t> analytics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eb services</a:t>
            </a:r>
          </a:p>
          <a:p>
            <a:pPr lvl="1"/>
            <a:r>
              <a:rPr lang="en-US" dirty="0"/>
              <a:t>k</a:t>
            </a:r>
            <a:r>
              <a:rPr lang="en-US" dirty="0" smtClean="0"/>
              <a:t>ey-value stores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achine learnings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/>
              <a:t>h</a:t>
            </a:r>
            <a:r>
              <a:rPr lang="en-US" dirty="0" smtClean="0"/>
              <a:t>igh cost to run applications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eserving a lot of CPUs for merely traffic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17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an existing approaches solve containers’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ingle-root </a:t>
            </a:r>
            <a:r>
              <a:rPr lang="en-US" dirty="0" err="1" smtClean="0"/>
              <a:t>io</a:t>
            </a:r>
            <a:r>
              <a:rPr lang="en-US" dirty="0" smtClean="0"/>
              <a:t> virtualization (SR-IOV)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ot scalable</a:t>
            </a:r>
          </a:p>
          <a:p>
            <a:pPr lvl="2"/>
            <a:r>
              <a:rPr lang="en-US" dirty="0"/>
              <a:t>i</a:t>
            </a:r>
            <a:r>
              <a:rPr lang="en-US" dirty="0" smtClean="0"/>
              <a:t>t can at most support tens of virtual NICs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here can be hundreds of containers on a bare metal</a:t>
            </a:r>
          </a:p>
          <a:p>
            <a:r>
              <a:rPr lang="en-US" dirty="0"/>
              <a:t>h</a:t>
            </a:r>
            <a:r>
              <a:rPr lang="en-US" dirty="0" smtClean="0"/>
              <a:t>ardware offload &amp; kernel bypassing (e.g. RDMA, DPDK, etc.)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ack to host mode: losing isolation and portability </a:t>
            </a:r>
          </a:p>
        </p:txBody>
      </p:sp>
    </p:spTree>
    <p:extLst>
      <p:ext uri="{BB962C8B-B14F-4D97-AF65-F5344CB8AC3E}">
        <p14:creationId xmlns:p14="http://schemas.microsoft.com/office/powerpoint/2010/main" val="397816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531</Words>
  <Application>Microsoft Office PowerPoint</Application>
  <PresentationFormat>Widescreen</PresentationFormat>
  <Paragraphs>123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FreeFlow: High Performance Container Networking</vt:lpstr>
      <vt:lpstr>what are containers?</vt:lpstr>
      <vt:lpstr>container is taking off</vt:lpstr>
      <vt:lpstr>why containers are so attractive?</vt:lpstr>
      <vt:lpstr>what do containers except from networks?</vt:lpstr>
      <vt:lpstr>the current container networking solutions</vt:lpstr>
      <vt:lpstr>performance of current container networking</vt:lpstr>
      <vt:lpstr>the implications of the poor performance</vt:lpstr>
      <vt:lpstr>can existing approaches solve containers’ problem?</vt:lpstr>
      <vt:lpstr>what do we want to do?</vt:lpstr>
      <vt:lpstr>what are the challenges</vt:lpstr>
      <vt:lpstr>the design of FreeFlow</vt:lpstr>
      <vt:lpstr>the design of FreeFlow (cont…)</vt:lpstr>
      <vt:lpstr>the design of FreeFlow (cont…)</vt:lpstr>
      <vt:lpstr>agenda for next</vt:lpstr>
      <vt:lpstr>meanings to Microsoft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FreeFlow: High Performance Container Networking</dc:title>
  <dc:creator>Hongqiang Liu</dc:creator>
  <cp:lastModifiedBy>Hongqiang Liu</cp:lastModifiedBy>
  <cp:revision>237</cp:revision>
  <dcterms:created xsi:type="dcterms:W3CDTF">2016-07-18T16:11:33Z</dcterms:created>
  <dcterms:modified xsi:type="dcterms:W3CDTF">2016-07-18T20:22:51Z</dcterms:modified>
</cp:coreProperties>
</file>