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CB4A4-E956-D84F-8377-29D51C793D38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9FCA-BEA9-E94B-AB27-1B8D1DDE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1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opennetworkinglab</a:t>
            </a:r>
            <a:r>
              <a:rPr lang="en-US" dirty="0" smtClean="0"/>
              <a:t>/</a:t>
            </a:r>
            <a:r>
              <a:rPr lang="en-US" dirty="0" err="1" smtClean="0"/>
              <a:t>onos</a:t>
            </a:r>
            <a:r>
              <a:rPr lang="en-US" dirty="0" smtClean="0"/>
              <a:t>/tree/master/core/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/main/java/org/</a:t>
            </a:r>
            <a:r>
              <a:rPr lang="en-US" dirty="0" err="1" smtClean="0"/>
              <a:t>onosproject</a:t>
            </a:r>
            <a:r>
              <a:rPr lang="en-US" dirty="0" smtClean="0"/>
              <a:t>/net/</a:t>
            </a:r>
            <a:r>
              <a:rPr lang="en-US" smtClean="0"/>
              <a:t>flowobjective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9FCA-BEA9-E94B-AB27-1B8D1DDE01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0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541F-A07D-EC49-B2DE-D44A2EB91EEE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AB06-7719-8645-A968-3223C320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76352" y="1436823"/>
            <a:ext cx="3364687" cy="146306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ONOS</a:t>
            </a: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233" y="27020"/>
            <a:ext cx="74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Atrium today?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019730" y="1121328"/>
            <a:ext cx="1412365" cy="966497"/>
            <a:chOff x="8568647" y="5275219"/>
            <a:chExt cx="575353" cy="395681"/>
          </a:xfrm>
        </p:grpSpPr>
        <p:sp>
          <p:nvSpPr>
            <p:cNvPr id="9" name="Can 70"/>
            <p:cNvSpPr/>
            <p:nvPr/>
          </p:nvSpPr>
          <p:spPr>
            <a:xfrm>
              <a:off x="8568647" y="5280607"/>
              <a:ext cx="575353" cy="390293"/>
            </a:xfrm>
            <a:prstGeom prst="can">
              <a:avLst>
                <a:gd name="adj" fmla="val 50000"/>
              </a:avLst>
            </a:prstGeom>
            <a:solidFill>
              <a:srgbClr val="4BACC6"/>
            </a:solidFill>
            <a:ln>
              <a:solidFill>
                <a:srgbClr val="EEECE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ight Arrow 73"/>
            <p:cNvSpPr/>
            <p:nvPr/>
          </p:nvSpPr>
          <p:spPr>
            <a:xfrm rot="10800000">
              <a:off x="8664539" y="5280606"/>
              <a:ext cx="167006" cy="117088"/>
            </a:xfrm>
            <a:prstGeom prst="rightArrow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ight Arrow 74"/>
            <p:cNvSpPr/>
            <p:nvPr/>
          </p:nvSpPr>
          <p:spPr>
            <a:xfrm rot="276230">
              <a:off x="8825798" y="5356376"/>
              <a:ext cx="167006" cy="117088"/>
            </a:xfrm>
            <a:prstGeom prst="rightArrow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Down Arrow 71"/>
            <p:cNvSpPr/>
            <p:nvPr/>
          </p:nvSpPr>
          <p:spPr>
            <a:xfrm rot="3594206">
              <a:off x="8707253" y="5349070"/>
              <a:ext cx="95424" cy="153727"/>
            </a:xfrm>
            <a:prstGeom prst="downArrow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isometricRightUp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Down Arrow 72"/>
            <p:cNvSpPr/>
            <p:nvPr/>
          </p:nvSpPr>
          <p:spPr>
            <a:xfrm rot="14184123">
              <a:off x="8863164" y="5236187"/>
              <a:ext cx="108213" cy="186277"/>
            </a:xfrm>
            <a:prstGeom prst="downArrow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isometricRightUp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H="1">
            <a:off x="256725" y="1769531"/>
            <a:ext cx="756652" cy="162395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</p:cNvCxnSpPr>
          <p:nvPr/>
        </p:nvCxnSpPr>
        <p:spPr>
          <a:xfrm>
            <a:off x="1725913" y="2087825"/>
            <a:ext cx="0" cy="736655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4"/>
          </p:cNvCxnSpPr>
          <p:nvPr/>
        </p:nvCxnSpPr>
        <p:spPr>
          <a:xfrm flipH="1" flipV="1">
            <a:off x="2432095" y="1611157"/>
            <a:ext cx="1160474" cy="3207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882888">
            <a:off x="127044" y="1432644"/>
            <a:ext cx="8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vlan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21381">
            <a:off x="2695280" y="1365266"/>
            <a:ext cx="8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lan</a:t>
            </a:r>
            <a:r>
              <a:rPr lang="en-US" dirty="0" smtClean="0"/>
              <a:t> 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3377" y="2319449"/>
            <a:ext cx="8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lan</a:t>
            </a:r>
            <a:r>
              <a:rPr lang="en-US" dirty="0" smtClean="0"/>
              <a:t> 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882888">
            <a:off x="-15408" y="1918070"/>
            <a:ext cx="10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E-BGP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942465">
            <a:off x="2460345" y="1939695"/>
            <a:ext cx="11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E-BGP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1069" y="2141865"/>
            <a:ext cx="1014738" cy="2500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91560" y="2118543"/>
            <a:ext cx="799820" cy="2393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03" y="2910149"/>
            <a:ext cx="3426398" cy="3124370"/>
            <a:chOff x="5270742" y="1721901"/>
            <a:chExt cx="3426398" cy="3124370"/>
          </a:xfrm>
        </p:grpSpPr>
        <p:grpSp>
          <p:nvGrpSpPr>
            <p:cNvPr id="25" name="Group 24"/>
            <p:cNvGrpSpPr/>
            <p:nvPr/>
          </p:nvGrpSpPr>
          <p:grpSpPr>
            <a:xfrm>
              <a:off x="5270742" y="1721901"/>
              <a:ext cx="3426398" cy="3124370"/>
              <a:chOff x="2314725" y="1520985"/>
              <a:chExt cx="3426398" cy="312436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354921" y="3763664"/>
                <a:ext cx="2074139" cy="435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BRCM </a:t>
                </a:r>
                <a:r>
                  <a:rPr lang="en-US" dirty="0" smtClean="0">
                    <a:solidFill>
                      <a:srgbClr val="000000"/>
                    </a:solidFill>
                    <a:latin typeface="Calibri"/>
                  </a:rPr>
                  <a:t>ASIC</a:t>
                </a: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65246" y="2990569"/>
                <a:ext cx="2063814" cy="3742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OF-</a:t>
                </a:r>
                <a:r>
                  <a:rPr lang="en-US" dirty="0" smtClean="0">
                    <a:solidFill>
                      <a:srgbClr val="000000"/>
                    </a:solidFill>
                    <a:latin typeface="Calibri"/>
                  </a:rPr>
                  <a:t>DPA</a:t>
                </a: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65247" y="2082966"/>
                <a:ext cx="2063814" cy="4724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Calibri"/>
                  </a:rPr>
                  <a:t>Indigo OF Agent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3784812" y="2555422"/>
                <a:ext cx="0" cy="41828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2314725" y="1989782"/>
                <a:ext cx="3426398" cy="2655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78563" y="2605052"/>
                <a:ext cx="1495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prstClr val="black"/>
                    </a:solidFill>
                    <a:latin typeface="Calibri"/>
                  </a:rPr>
                  <a:t>OF-DPA  API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3784812" y="1520985"/>
                <a:ext cx="0" cy="55064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933778" y="1565528"/>
                <a:ext cx="14952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prstClr val="black"/>
                    </a:solidFill>
                    <a:latin typeface="Calibri"/>
                  </a:rPr>
                  <a:t>OpenFlow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/>
                  </a:rPr>
                  <a:t> 1.3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5356086" y="2272543"/>
              <a:ext cx="1159566" cy="2127039"/>
            </a:xfrm>
            <a:prstGeom prst="roundRect">
              <a:avLst/>
            </a:prstGeom>
            <a:solidFill>
              <a:srgbClr val="3A81BA">
                <a:lumMod val="75000"/>
              </a:srgbClr>
            </a:solidFill>
            <a:ln w="9525" cap="flat" cmpd="sng" algn="ctr">
              <a:solidFill>
                <a:srgbClr val="3A81B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rgbClr val="FFFFFF"/>
                </a:solidFill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OCP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kern="0" dirty="0" smtClean="0">
                  <a:solidFill>
                    <a:srgbClr val="FFFFFF"/>
                  </a:solidFill>
                  <a:latin typeface="Arial"/>
                </a:rPr>
                <a:t>Software</a:t>
              </a:r>
              <a:endPara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rgbClr val="FFFFFF"/>
                  </a:solidFill>
                  <a:latin typeface="Arial"/>
                </a:rPr>
                <a:t>ONL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rgbClr val="FFFFFF"/>
                  </a:solidFill>
                  <a:latin typeface="Arial"/>
                </a:rPr>
                <a:t>ONIE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rgbClr val="FFFFFF"/>
                </a:solidFill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325115" y="4405542"/>
              <a:ext cx="3330463" cy="395788"/>
            </a:xfrm>
            <a:prstGeom prst="roundRect">
              <a:avLst/>
            </a:prstGeom>
            <a:solidFill>
              <a:srgbClr val="3A81BA">
                <a:lumMod val="75000"/>
              </a:srgbClr>
            </a:solidFill>
            <a:ln w="9525" cap="flat" cmpd="sng" algn="ctr">
              <a:solidFill>
                <a:srgbClr val="3A81B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kern="0" dirty="0">
                  <a:solidFill>
                    <a:srgbClr val="FFFFFF"/>
                  </a:solidFill>
                  <a:latin typeface="Arial"/>
                </a:rPr>
                <a:t>OCP Bare Metal Hardware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740829" y="3569668"/>
              <a:ext cx="0" cy="41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834584" y="3619136"/>
              <a:ext cx="1495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Calibri"/>
                </a:rPr>
                <a:t>BRCM SDK API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0302" y="4849442"/>
            <a:ext cx="3709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/>
              </a:rPr>
              <a:t>OCP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: Open Compute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Project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ONL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: Open Network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Linux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ONIE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: Open Network Install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Env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16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BRCM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: Broadcom Merchant Silicon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ASICs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OF-DPA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OpenFlow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Datapath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Abstraction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48768" y="918677"/>
            <a:ext cx="3426398" cy="1988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661376" y="2594211"/>
            <a:ext cx="2513164" cy="305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600" kern="0" dirty="0" smtClean="0">
                <a:solidFill>
                  <a:schemeClr val="accent2"/>
                </a:solidFill>
                <a:latin typeface="Arial"/>
              </a:rPr>
              <a:t>OFDPA Driver</a:t>
            </a:r>
            <a:endParaRPr lang="en-US" sz="1600" kern="0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472214" y="1482984"/>
            <a:ext cx="2898326" cy="390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600" kern="0" dirty="0" smtClean="0">
                <a:solidFill>
                  <a:schemeClr val="accent2"/>
                </a:solidFill>
                <a:latin typeface="Arial"/>
              </a:rPr>
              <a:t>Peering Application</a:t>
            </a:r>
            <a:endParaRPr lang="en-US" sz="1600" kern="0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42" name="Hexagon 41"/>
          <p:cNvSpPr/>
          <p:nvPr/>
        </p:nvSpPr>
        <p:spPr>
          <a:xfrm>
            <a:off x="5332356" y="986227"/>
            <a:ext cx="3295170" cy="450596"/>
          </a:xfrm>
          <a:prstGeom prst="hex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Quagga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BGP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29054" y="713881"/>
            <a:ext cx="3694044" cy="550070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85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76352" y="1436823"/>
            <a:ext cx="3364687" cy="146306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ONOS</a:t>
            </a: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233" y="27020"/>
            <a:ext cx="74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Atrium today?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019730" y="1121328"/>
            <a:ext cx="1412365" cy="966497"/>
            <a:chOff x="8568647" y="5275219"/>
            <a:chExt cx="575353" cy="395681"/>
          </a:xfrm>
        </p:grpSpPr>
        <p:sp>
          <p:nvSpPr>
            <p:cNvPr id="9" name="Can 70"/>
            <p:cNvSpPr/>
            <p:nvPr/>
          </p:nvSpPr>
          <p:spPr>
            <a:xfrm>
              <a:off x="8568647" y="5280607"/>
              <a:ext cx="575353" cy="390293"/>
            </a:xfrm>
            <a:prstGeom prst="can">
              <a:avLst>
                <a:gd name="adj" fmla="val 50000"/>
              </a:avLst>
            </a:prstGeom>
            <a:solidFill>
              <a:srgbClr val="4BACC6"/>
            </a:solidFill>
            <a:ln>
              <a:solidFill>
                <a:srgbClr val="EEECE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ight Arrow 73"/>
            <p:cNvSpPr/>
            <p:nvPr/>
          </p:nvSpPr>
          <p:spPr>
            <a:xfrm rot="10800000">
              <a:off x="8664539" y="5280606"/>
              <a:ext cx="167006" cy="117088"/>
            </a:xfrm>
            <a:prstGeom prst="rightArrow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ight Arrow 74"/>
            <p:cNvSpPr/>
            <p:nvPr/>
          </p:nvSpPr>
          <p:spPr>
            <a:xfrm rot="276230">
              <a:off x="8825798" y="5356376"/>
              <a:ext cx="167006" cy="117088"/>
            </a:xfrm>
            <a:prstGeom prst="rightArrow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Down Arrow 71"/>
            <p:cNvSpPr/>
            <p:nvPr/>
          </p:nvSpPr>
          <p:spPr>
            <a:xfrm rot="3594206">
              <a:off x="8707253" y="5349070"/>
              <a:ext cx="95424" cy="153727"/>
            </a:xfrm>
            <a:prstGeom prst="downArrow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isometricRightUp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Down Arrow 72"/>
            <p:cNvSpPr/>
            <p:nvPr/>
          </p:nvSpPr>
          <p:spPr>
            <a:xfrm rot="14184123">
              <a:off x="8863164" y="5236187"/>
              <a:ext cx="108213" cy="186277"/>
            </a:xfrm>
            <a:prstGeom prst="downArrow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  <a:scene3d>
              <a:camera prst="isometricRightUp"/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H="1">
            <a:off x="256725" y="1769531"/>
            <a:ext cx="756652" cy="162395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</p:cNvCxnSpPr>
          <p:nvPr/>
        </p:nvCxnSpPr>
        <p:spPr>
          <a:xfrm>
            <a:off x="1725913" y="2087825"/>
            <a:ext cx="0" cy="736655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4"/>
          </p:cNvCxnSpPr>
          <p:nvPr/>
        </p:nvCxnSpPr>
        <p:spPr>
          <a:xfrm flipH="1" flipV="1">
            <a:off x="2432095" y="1611157"/>
            <a:ext cx="1160474" cy="3207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882888">
            <a:off x="127044" y="1432644"/>
            <a:ext cx="8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vlan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21381">
            <a:off x="2695280" y="1365266"/>
            <a:ext cx="8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lan</a:t>
            </a:r>
            <a:r>
              <a:rPr lang="en-US" dirty="0" smtClean="0"/>
              <a:t> 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3377" y="2319449"/>
            <a:ext cx="8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lan</a:t>
            </a:r>
            <a:r>
              <a:rPr lang="en-US" dirty="0" smtClean="0"/>
              <a:t> 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882888">
            <a:off x="-15408" y="1918070"/>
            <a:ext cx="10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E-BGP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942465">
            <a:off x="2460345" y="1939695"/>
            <a:ext cx="116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E-BGP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1069" y="2141865"/>
            <a:ext cx="1014738" cy="2500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91560" y="2118543"/>
            <a:ext cx="799820" cy="2393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03" y="2910149"/>
            <a:ext cx="3426398" cy="3124370"/>
            <a:chOff x="5270742" y="1721901"/>
            <a:chExt cx="3426398" cy="3124370"/>
          </a:xfrm>
        </p:grpSpPr>
        <p:sp>
          <p:nvSpPr>
            <p:cNvPr id="26" name="Rounded Rectangle 25"/>
            <p:cNvSpPr/>
            <p:nvPr/>
          </p:nvSpPr>
          <p:spPr>
            <a:xfrm>
              <a:off x="5356085" y="2529387"/>
              <a:ext cx="3285979" cy="2193637"/>
            </a:xfrm>
            <a:prstGeom prst="roundRect">
              <a:avLst/>
            </a:prstGeom>
            <a:solidFill>
              <a:srgbClr val="3A81BA">
                <a:lumMod val="75000"/>
              </a:srgbClr>
            </a:solidFill>
            <a:ln w="9525" cap="flat" cmpd="sng" algn="ctr">
              <a:solidFill>
                <a:srgbClr val="3A81B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rgbClr val="FFFFFF"/>
                </a:solidFill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Vendor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rgbClr val="FFFFFF"/>
                  </a:solidFill>
                  <a:latin typeface="Arial"/>
                </a:rPr>
                <a:t>Hardware Switch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rgbClr val="FFFFFF"/>
                </a:solidFill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270742" y="1721901"/>
              <a:ext cx="3426398" cy="3124370"/>
              <a:chOff x="2314725" y="1520985"/>
              <a:chExt cx="3426398" cy="312436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314725" y="2319193"/>
                <a:ext cx="3426398" cy="23261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3784812" y="1520985"/>
                <a:ext cx="0" cy="7982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933778" y="1565528"/>
                <a:ext cx="14952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prstClr val="black"/>
                    </a:solidFill>
                    <a:latin typeface="Calibri"/>
                  </a:rPr>
                  <a:t>OpenFlow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/>
                  </a:rPr>
                  <a:t> 1.3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01871" y="2319193"/>
                <a:ext cx="2063814" cy="4724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  <a:latin typeface="Calibri"/>
                  </a:rPr>
                  <a:t>OF </a:t>
                </a:r>
                <a:r>
                  <a:rPr lang="en-US" sz="1600" dirty="0">
                    <a:solidFill>
                      <a:srgbClr val="000000"/>
                    </a:solidFill>
                    <a:latin typeface="Calibri"/>
                  </a:rPr>
                  <a:t>Agent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50302" y="4849442"/>
            <a:ext cx="3709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/>
              </a:rPr>
              <a:t>OCP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: Open Compute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Project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ONL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: Open Network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Linux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ONIE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: Open Network Install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Env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16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BRCM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: Broadcom Merchant Silicon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ASICs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OF-DPA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OpenFlow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Datapath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Abstraction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48768" y="918677"/>
            <a:ext cx="3426398" cy="1988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661376" y="2594211"/>
            <a:ext cx="2513164" cy="305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600" kern="0" dirty="0" smtClean="0">
                <a:solidFill>
                  <a:schemeClr val="accent2"/>
                </a:solidFill>
                <a:latin typeface="Arial"/>
              </a:rPr>
              <a:t>Vendor </a:t>
            </a:r>
            <a:r>
              <a:rPr lang="en-US" sz="1600" kern="0" dirty="0" smtClean="0">
                <a:solidFill>
                  <a:schemeClr val="accent2"/>
                </a:solidFill>
                <a:latin typeface="Arial"/>
              </a:rPr>
              <a:t>Driver</a:t>
            </a:r>
            <a:endParaRPr lang="en-US" sz="1600" kern="0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472214" y="1482984"/>
            <a:ext cx="2898326" cy="390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600" kern="0" dirty="0" smtClean="0">
                <a:solidFill>
                  <a:schemeClr val="accent2"/>
                </a:solidFill>
                <a:latin typeface="Arial"/>
              </a:rPr>
              <a:t>Peering Application</a:t>
            </a:r>
            <a:endParaRPr lang="en-US" sz="1600" kern="0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42" name="Hexagon 41"/>
          <p:cNvSpPr/>
          <p:nvPr/>
        </p:nvSpPr>
        <p:spPr>
          <a:xfrm>
            <a:off x="5332356" y="986227"/>
            <a:ext cx="3295170" cy="450596"/>
          </a:xfrm>
          <a:prstGeom prst="hex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Quagga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BGP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29054" y="713881"/>
            <a:ext cx="3694044" cy="550070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27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206387" y="1260771"/>
            <a:ext cx="6263522" cy="3540497"/>
            <a:chOff x="1206387" y="1260771"/>
            <a:chExt cx="6263522" cy="3540497"/>
          </a:xfrm>
        </p:grpSpPr>
        <p:sp>
          <p:nvSpPr>
            <p:cNvPr id="4" name="Rectangle 3"/>
            <p:cNvSpPr/>
            <p:nvPr/>
          </p:nvSpPr>
          <p:spPr>
            <a:xfrm>
              <a:off x="3776872" y="2929528"/>
              <a:ext cx="1395497" cy="834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Atrium Router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206387" y="2940857"/>
              <a:ext cx="792480" cy="82296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peer</a:t>
              </a:r>
              <a:r>
                <a:rPr lang="en-US" sz="1600" dirty="0" smtClean="0">
                  <a:solidFill>
                    <a:srgbClr val="17375E"/>
                  </a:solidFill>
                </a:rPr>
                <a:t>1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577335" y="2940857"/>
              <a:ext cx="792480" cy="82296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peer2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6"/>
              <a:endCxn id="4" idx="1"/>
            </p:cNvCxnSpPr>
            <p:nvPr/>
          </p:nvCxnSpPr>
          <p:spPr>
            <a:xfrm flipV="1">
              <a:off x="1998867" y="3346673"/>
              <a:ext cx="1778005" cy="56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3"/>
              <a:endCxn id="6" idx="2"/>
            </p:cNvCxnSpPr>
            <p:nvPr/>
          </p:nvCxnSpPr>
          <p:spPr>
            <a:xfrm>
              <a:off x="5172369" y="3346673"/>
              <a:ext cx="1404966" cy="56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44273" y="3840440"/>
              <a:ext cx="2701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"</a:t>
              </a:r>
              <a:r>
                <a:rPr lang="en-US" sz="1400" dirty="0" err="1"/>
                <a:t>dpid</a:t>
              </a:r>
              <a:r>
                <a:rPr lang="en-US" sz="1400" dirty="0"/>
                <a:t>" : "00:00:00:15:4d:0a:0c:24"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43364" y="1293091"/>
              <a:ext cx="25515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"</a:t>
              </a:r>
              <a:r>
                <a:rPr lang="en-US" sz="1400" dirty="0"/>
                <a:t>port" : "10",</a:t>
              </a:r>
            </a:p>
            <a:p>
              <a:r>
                <a:rPr lang="en-US" sz="1400" dirty="0" smtClean="0"/>
                <a:t>"</a:t>
              </a:r>
              <a:r>
                <a:rPr lang="en-US" sz="1400" dirty="0" err="1"/>
                <a:t>ips</a:t>
              </a:r>
              <a:r>
                <a:rPr lang="en-US" sz="1400" dirty="0"/>
                <a:t>" : ["192.168.10.101/</a:t>
              </a:r>
              <a:r>
                <a:rPr lang="en-US" sz="1400" dirty="0" smtClean="0"/>
                <a:t>24”],                    </a:t>
              </a:r>
              <a:r>
                <a:rPr lang="en-US" sz="1400" dirty="0"/>
                <a:t>"mac" : "00:00:00:00:00:</a:t>
              </a:r>
              <a:r>
                <a:rPr lang="en-US" sz="1400" dirty="0" smtClean="0"/>
                <a:t>01”,</a:t>
              </a:r>
              <a:r>
                <a:rPr lang="hr-HR" sz="1400" dirty="0" smtClean="0"/>
                <a:t>                    </a:t>
              </a:r>
              <a:r>
                <a:rPr lang="hr-HR" sz="1400" dirty="0"/>
                <a:t>"vlan" : "100"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51401" y="1260771"/>
              <a:ext cx="26185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"</a:t>
              </a:r>
              <a:r>
                <a:rPr lang="en-US" sz="1400" dirty="0"/>
                <a:t>port" : </a:t>
              </a:r>
              <a:r>
                <a:rPr lang="en-US" sz="1400" dirty="0" smtClean="0"/>
                <a:t>”11"</a:t>
              </a:r>
              <a:r>
                <a:rPr lang="en-US" sz="1400" dirty="0"/>
                <a:t>,</a:t>
              </a:r>
            </a:p>
            <a:p>
              <a:r>
                <a:rPr lang="en-US" sz="1400" dirty="0" smtClean="0"/>
                <a:t>"</a:t>
              </a:r>
              <a:r>
                <a:rPr lang="en-US" sz="1400" dirty="0" err="1"/>
                <a:t>ips</a:t>
              </a:r>
              <a:r>
                <a:rPr lang="en-US" sz="1400" dirty="0"/>
                <a:t>" : ["</a:t>
              </a:r>
              <a:r>
                <a:rPr lang="en-US" sz="1400" dirty="0" smtClean="0"/>
                <a:t>192.168.20.101</a:t>
              </a:r>
              <a:r>
                <a:rPr lang="en-US" sz="1400" dirty="0"/>
                <a:t>/</a:t>
              </a:r>
              <a:r>
                <a:rPr lang="en-US" sz="1400" dirty="0" smtClean="0"/>
                <a:t>24”],                    </a:t>
              </a:r>
              <a:r>
                <a:rPr lang="en-US" sz="1400" dirty="0"/>
                <a:t>"mac" : "00:00:00:00:00:</a:t>
              </a:r>
              <a:r>
                <a:rPr lang="en-US" sz="1400" dirty="0" smtClean="0"/>
                <a:t>02”,</a:t>
              </a:r>
              <a:r>
                <a:rPr lang="hr-HR" sz="1400" dirty="0" smtClean="0"/>
                <a:t>                    </a:t>
              </a:r>
              <a:r>
                <a:rPr lang="hr-HR" sz="1400" dirty="0"/>
                <a:t>"vlan" : </a:t>
              </a:r>
              <a:r>
                <a:rPr lang="hr-HR" sz="1400" dirty="0" smtClean="0"/>
                <a:t>“200</a:t>
              </a:r>
              <a:r>
                <a:rPr lang="hr-HR" sz="1400" dirty="0"/>
                <a:t>"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>
              <a:stCxn id="15" idx="2"/>
            </p:cNvCxnSpPr>
            <p:nvPr/>
          </p:nvCxnSpPr>
          <p:spPr>
            <a:xfrm>
              <a:off x="3019137" y="2247198"/>
              <a:ext cx="663863" cy="9855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264727" y="2214878"/>
              <a:ext cx="614002" cy="10178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206387" y="4493491"/>
              <a:ext cx="2401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"</a:t>
              </a:r>
              <a:r>
                <a:rPr lang="en-US" sz="1400" dirty="0" err="1"/>
                <a:t>ipAddress</a:t>
              </a:r>
              <a:r>
                <a:rPr lang="en-US" sz="1400" dirty="0"/>
                <a:t>" : "192.168.10.1"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078183" y="3440549"/>
              <a:ext cx="288628" cy="9721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44964" y="4484261"/>
              <a:ext cx="2401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"</a:t>
              </a:r>
              <a:r>
                <a:rPr lang="en-US" sz="1400" dirty="0" err="1"/>
                <a:t>ipAddress</a:t>
              </a:r>
              <a:r>
                <a:rPr lang="en-US" sz="1400" dirty="0"/>
                <a:t>" : "</a:t>
              </a:r>
              <a:r>
                <a:rPr lang="en-US" sz="1400" dirty="0" smtClean="0"/>
                <a:t>192.168.20.1</a:t>
              </a:r>
              <a:r>
                <a:rPr lang="en-US" sz="1400" dirty="0"/>
                <a:t>"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199909" y="3440545"/>
              <a:ext cx="288636" cy="1043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2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4635" y="441043"/>
            <a:ext cx="9063185" cy="4279411"/>
            <a:chOff x="34635" y="441043"/>
            <a:chExt cx="9063185" cy="4279411"/>
          </a:xfrm>
        </p:grpSpPr>
        <p:sp>
          <p:nvSpPr>
            <p:cNvPr id="4" name="Rectangle 3"/>
            <p:cNvSpPr/>
            <p:nvPr/>
          </p:nvSpPr>
          <p:spPr>
            <a:xfrm>
              <a:off x="3776872" y="1674092"/>
              <a:ext cx="1395497" cy="1410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206387" y="2363586"/>
              <a:ext cx="792480" cy="82296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peer</a:t>
              </a:r>
              <a:r>
                <a:rPr lang="en-US" sz="1600" dirty="0" smtClean="0">
                  <a:solidFill>
                    <a:srgbClr val="17375E"/>
                  </a:solidFill>
                </a:rPr>
                <a:t>1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750178" y="2353655"/>
              <a:ext cx="792480" cy="82296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peer2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6"/>
            </p:cNvCxnSpPr>
            <p:nvPr/>
          </p:nvCxnSpPr>
          <p:spPr>
            <a:xfrm>
              <a:off x="1998867" y="2775066"/>
              <a:ext cx="177800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6" idx="2"/>
            </p:cNvCxnSpPr>
            <p:nvPr/>
          </p:nvCxnSpPr>
          <p:spPr>
            <a:xfrm>
              <a:off x="5172369" y="2765135"/>
              <a:ext cx="157780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32558" y="3257037"/>
              <a:ext cx="2718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"</a:t>
              </a:r>
              <a:r>
                <a:rPr lang="en-US" sz="1400" dirty="0" err="1"/>
                <a:t>dpid</a:t>
              </a:r>
              <a:r>
                <a:rPr lang="en-US" sz="1400" dirty="0"/>
                <a:t>" : "00:00:00</a:t>
              </a:r>
              <a:r>
                <a:rPr lang="en-US" sz="1400" dirty="0" smtClean="0"/>
                <a:t>:00:00:00:00:01"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564" y="477524"/>
              <a:ext cx="25515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"</a:t>
              </a:r>
              <a:r>
                <a:rPr lang="en-US" sz="1400" dirty="0"/>
                <a:t>port" : </a:t>
              </a:r>
              <a:r>
                <a:rPr lang="en-US" sz="1400" dirty="0" smtClean="0"/>
                <a:t>”1"</a:t>
              </a:r>
              <a:r>
                <a:rPr lang="en-US" sz="1400" dirty="0"/>
                <a:t>,</a:t>
              </a:r>
            </a:p>
            <a:p>
              <a:r>
                <a:rPr lang="en-US" sz="1400" dirty="0" smtClean="0"/>
                <a:t>"</a:t>
              </a:r>
              <a:r>
                <a:rPr lang="en-US" sz="1400" dirty="0" err="1"/>
                <a:t>ips</a:t>
              </a:r>
              <a:r>
                <a:rPr lang="en-US" sz="1400" dirty="0"/>
                <a:t>" : ["192.168.10.101/</a:t>
              </a:r>
              <a:r>
                <a:rPr lang="en-US" sz="1400" dirty="0" smtClean="0"/>
                <a:t>24”],                    </a:t>
              </a:r>
              <a:r>
                <a:rPr lang="en-US" sz="1400" dirty="0"/>
                <a:t>"mac" : "00:00:00:00:00:</a:t>
              </a:r>
              <a:r>
                <a:rPr lang="en-US" sz="1400" dirty="0" smtClean="0"/>
                <a:t>01”,</a:t>
              </a:r>
              <a:r>
                <a:rPr lang="hr-HR" sz="1400" dirty="0" smtClean="0"/>
                <a:t>                    </a:t>
              </a:r>
              <a:r>
                <a:rPr lang="hr-HR" sz="1400" dirty="0"/>
                <a:t>"vlan" : "100"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36624" y="441043"/>
              <a:ext cx="26185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"</a:t>
              </a:r>
              <a:r>
                <a:rPr lang="en-US" sz="1400" dirty="0"/>
                <a:t>port" : </a:t>
              </a:r>
              <a:r>
                <a:rPr lang="en-US" sz="1400" dirty="0" smtClean="0"/>
                <a:t>”2"</a:t>
              </a:r>
              <a:r>
                <a:rPr lang="en-US" sz="1400" dirty="0"/>
                <a:t>,</a:t>
              </a:r>
            </a:p>
            <a:p>
              <a:r>
                <a:rPr lang="en-US" sz="1400" dirty="0" smtClean="0"/>
                <a:t>"</a:t>
              </a:r>
              <a:r>
                <a:rPr lang="en-US" sz="1400" dirty="0" err="1"/>
                <a:t>ips</a:t>
              </a:r>
              <a:r>
                <a:rPr lang="en-US" sz="1400" dirty="0"/>
                <a:t>" : ["</a:t>
              </a:r>
              <a:r>
                <a:rPr lang="en-US" sz="1400" dirty="0" smtClean="0"/>
                <a:t>192.168.20.101</a:t>
              </a:r>
              <a:r>
                <a:rPr lang="en-US" sz="1400" dirty="0"/>
                <a:t>/</a:t>
              </a:r>
              <a:r>
                <a:rPr lang="en-US" sz="1400" dirty="0" smtClean="0"/>
                <a:t>24”],                    </a:t>
              </a:r>
              <a:r>
                <a:rPr lang="en-US" sz="1400" dirty="0"/>
                <a:t>"mac" : "00:00:00:00:00:</a:t>
              </a:r>
              <a:r>
                <a:rPr lang="en-US" sz="1400" dirty="0" smtClean="0"/>
                <a:t>02”,</a:t>
              </a:r>
              <a:r>
                <a:rPr lang="hr-HR" sz="1400" dirty="0" smtClean="0"/>
                <a:t>                    </a:t>
              </a:r>
              <a:r>
                <a:rPr lang="hr-HR" sz="1400" dirty="0"/>
                <a:t>"vlan" : </a:t>
              </a:r>
              <a:r>
                <a:rPr lang="hr-HR" sz="1400" dirty="0" smtClean="0"/>
                <a:t>“200</a:t>
              </a:r>
              <a:r>
                <a:rPr lang="hr-HR" sz="1400" dirty="0"/>
                <a:t>"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>
              <a:stCxn id="15" idx="2"/>
            </p:cNvCxnSpPr>
            <p:nvPr/>
          </p:nvCxnSpPr>
          <p:spPr>
            <a:xfrm>
              <a:off x="1606337" y="1431631"/>
              <a:ext cx="2099750" cy="1270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2"/>
            </p:cNvCxnSpPr>
            <p:nvPr/>
          </p:nvCxnSpPr>
          <p:spPr>
            <a:xfrm flipH="1">
              <a:off x="5264727" y="1395150"/>
              <a:ext cx="2281151" cy="12603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5206" y="4345715"/>
              <a:ext cx="2401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"</a:t>
              </a:r>
              <a:r>
                <a:rPr lang="en-US" sz="1400" dirty="0" err="1"/>
                <a:t>ipAddress</a:t>
              </a:r>
              <a:r>
                <a:rPr lang="en-US" sz="1400" dirty="0"/>
                <a:t>" : "192.168.10.1"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078183" y="2955636"/>
              <a:ext cx="288628" cy="14570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341931" y="4412677"/>
              <a:ext cx="2401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"</a:t>
              </a:r>
              <a:r>
                <a:rPr lang="en-US" sz="1400" dirty="0" err="1"/>
                <a:t>ipAddress</a:t>
              </a:r>
              <a:r>
                <a:rPr lang="en-US" sz="1400" dirty="0"/>
                <a:t>" : "</a:t>
              </a:r>
              <a:r>
                <a:rPr lang="en-US" sz="1400" dirty="0" smtClean="0"/>
                <a:t>192.168.20.1</a:t>
              </a:r>
              <a:r>
                <a:rPr lang="en-US" sz="1400" dirty="0"/>
                <a:t>"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661727" y="2863273"/>
              <a:ext cx="1" cy="1549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799962" y="2551545"/>
              <a:ext cx="1349317" cy="5096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Dataplane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Switch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18462" y="1037309"/>
              <a:ext cx="1907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Atrium Router</a:t>
              </a:r>
            </a:p>
            <a:p>
              <a:pPr algn="ctr"/>
              <a:r>
                <a:rPr lang="en-US" dirty="0" smtClean="0"/>
                <a:t>AS 65000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99962" y="1789550"/>
              <a:ext cx="668129" cy="55418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ONOS</a:t>
              </a:r>
              <a:endParaRPr lang="en-US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81151" y="1708727"/>
              <a:ext cx="668128" cy="47336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Quagga</a:t>
              </a:r>
              <a:r>
                <a:rPr lang="en-US" sz="1100" dirty="0" smtClean="0"/>
                <a:t> BGP</a:t>
              </a:r>
              <a:endParaRPr lang="en-US" sz="11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04241" y="2182090"/>
              <a:ext cx="622320" cy="269707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O</a:t>
              </a:r>
              <a:r>
                <a:rPr lang="en-US" sz="1400" dirty="0" smtClean="0">
                  <a:solidFill>
                    <a:srgbClr val="000000"/>
                  </a:solidFill>
                </a:rPr>
                <a:t>VS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902364" y="2932543"/>
              <a:ext cx="184727" cy="3937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518462" y="3717214"/>
              <a:ext cx="2708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"</a:t>
              </a:r>
              <a:r>
                <a:rPr lang="en-US" sz="1400" dirty="0" err="1"/>
                <a:t>dpid</a:t>
              </a:r>
              <a:r>
                <a:rPr lang="en-US" sz="1400" dirty="0"/>
                <a:t>" : "00:00:00</a:t>
              </a:r>
              <a:r>
                <a:rPr lang="en-US" sz="1400" dirty="0" smtClean="0"/>
                <a:t>:00:00:00:00:aa"</a:t>
              </a:r>
              <a:endParaRPr lang="en-US" sz="14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033818" y="2451797"/>
              <a:ext cx="928617" cy="13098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34635" y="2375131"/>
              <a:ext cx="658091" cy="8229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Host 1</a:t>
              </a:r>
              <a:endParaRPr lang="en-US" sz="16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439729" y="2336335"/>
              <a:ext cx="658091" cy="8229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Host 2</a:t>
              </a:r>
              <a:endParaRPr lang="en-US" sz="1600" dirty="0"/>
            </a:p>
          </p:txBody>
        </p:sp>
        <p:cxnSp>
          <p:nvCxnSpPr>
            <p:cNvPr id="51" name="Straight Connector 50"/>
            <p:cNvCxnSpPr>
              <a:stCxn id="49" idx="3"/>
              <a:endCxn id="5" idx="2"/>
            </p:cNvCxnSpPr>
            <p:nvPr/>
          </p:nvCxnSpPr>
          <p:spPr>
            <a:xfrm flipV="1">
              <a:off x="692726" y="2775066"/>
              <a:ext cx="513661" cy="1154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" idx="6"/>
              <a:endCxn id="50" idx="1"/>
            </p:cNvCxnSpPr>
            <p:nvPr/>
          </p:nvCxnSpPr>
          <p:spPr>
            <a:xfrm flipV="1">
              <a:off x="7542658" y="2747815"/>
              <a:ext cx="897071" cy="173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3901" y="3533161"/>
              <a:ext cx="1894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"</a:t>
              </a:r>
              <a:r>
                <a:rPr lang="en-US" sz="1400" dirty="0" err="1"/>
                <a:t>ipAddress</a:t>
              </a:r>
              <a:r>
                <a:rPr lang="en-US" sz="1400" dirty="0"/>
                <a:t>" : </a:t>
              </a:r>
              <a:r>
                <a:rPr lang="en-US" sz="1400" dirty="0" smtClean="0"/>
                <a:t>”1.0.0.1"</a:t>
              </a:r>
              <a:endParaRPr lang="en-US" sz="14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 flipV="1">
              <a:off x="773546" y="2863275"/>
              <a:ext cx="126999" cy="6698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02854" y="3531672"/>
              <a:ext cx="1894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"</a:t>
              </a:r>
              <a:r>
                <a:rPr lang="en-US" sz="1400" dirty="0" err="1"/>
                <a:t>ipAddress</a:t>
              </a:r>
              <a:r>
                <a:rPr lang="en-US" sz="1400" dirty="0"/>
                <a:t>" : </a:t>
              </a:r>
              <a:r>
                <a:rPr lang="en-US" sz="1400" dirty="0" smtClean="0"/>
                <a:t>”2.0.0.1"</a:t>
              </a:r>
              <a:endParaRPr lang="en-US" sz="1400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8349675" y="2824352"/>
              <a:ext cx="1" cy="7404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85272" y="2055095"/>
              <a:ext cx="1362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65001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27091" y="2005799"/>
              <a:ext cx="1362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65002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1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7508</TotalTime>
  <Words>480</Words>
  <Application>Microsoft Macintosh PowerPoint</Application>
  <PresentationFormat>On-screen Show (4:3)</PresentationFormat>
  <Paragraphs>93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Das</dc:creator>
  <cp:lastModifiedBy>Saurav Das</cp:lastModifiedBy>
  <cp:revision>12</cp:revision>
  <dcterms:created xsi:type="dcterms:W3CDTF">2015-06-24T21:03:29Z</dcterms:created>
  <dcterms:modified xsi:type="dcterms:W3CDTF">2015-06-30T02:12:22Z</dcterms:modified>
</cp:coreProperties>
</file>