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sldIdLst>
    <p:sldId id="256" r:id="rId2"/>
    <p:sldId id="282" r:id="rId3"/>
    <p:sldId id="257" r:id="rId4"/>
    <p:sldId id="275" r:id="rId5"/>
    <p:sldId id="276" r:id="rId6"/>
    <p:sldId id="296" r:id="rId7"/>
    <p:sldId id="291" r:id="rId8"/>
    <p:sldId id="260" r:id="rId9"/>
    <p:sldId id="266" r:id="rId10"/>
    <p:sldId id="267" r:id="rId11"/>
    <p:sldId id="268" r:id="rId12"/>
    <p:sldId id="269" r:id="rId13"/>
    <p:sldId id="263" r:id="rId14"/>
    <p:sldId id="292" r:id="rId15"/>
    <p:sldId id="264" r:id="rId16"/>
    <p:sldId id="265" r:id="rId17"/>
    <p:sldId id="270" r:id="rId18"/>
    <p:sldId id="293" r:id="rId19"/>
    <p:sldId id="277" r:id="rId20"/>
    <p:sldId id="278" r:id="rId21"/>
    <p:sldId id="279" r:id="rId22"/>
    <p:sldId id="281" r:id="rId23"/>
    <p:sldId id="280" r:id="rId24"/>
    <p:sldId id="297" r:id="rId25"/>
    <p:sldId id="283" r:id="rId26"/>
    <p:sldId id="294" r:id="rId27"/>
    <p:sldId id="299" r:id="rId28"/>
    <p:sldId id="298" r:id="rId29"/>
    <p:sldId id="285" r:id="rId30"/>
    <p:sldId id="290" r:id="rId31"/>
    <p:sldId id="262" r:id="rId32"/>
    <p:sldId id="271"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2F6395-FEF5-46A5-9842-96D866342840}" type="datetimeFigureOut">
              <a:rPr lang="en-US" smtClean="0"/>
              <a:t>11/20/2017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25840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F6395-FEF5-46A5-9842-96D866342840}"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8571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F6395-FEF5-46A5-9842-96D866342840}"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822184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F6395-FEF5-46A5-9842-96D866342840}"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89525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F6395-FEF5-46A5-9842-96D866342840}"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3087006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2F6395-FEF5-46A5-9842-96D866342840}"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1407130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2F6395-FEF5-46A5-9842-96D866342840}" type="datetimeFigureOut">
              <a:rPr lang="en-US" smtClean="0"/>
              <a:t>11/20/2017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11808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2F6395-FEF5-46A5-9842-96D866342840}"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3852319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2F6395-FEF5-46A5-9842-96D866342840}"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24488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1">
              <a:defRPr sz="4000" b="1">
                <a:cs typeface="B Nazanin" panose="00000400000000000000" pitchFamily="2" charset="-78"/>
              </a:defRPr>
            </a:lvl1pPr>
          </a:lstStyle>
          <a:p>
            <a:r>
              <a:rPr lang="en-US" smtClean="0"/>
              <a:t>Click to edit Master title style</a:t>
            </a:r>
            <a:endParaRPr lang="en-US" dirty="0"/>
          </a:p>
        </p:txBody>
      </p:sp>
      <p:sp>
        <p:nvSpPr>
          <p:cNvPr id="3" name="Content Placeholder 2"/>
          <p:cNvSpPr>
            <a:spLocks noGrp="1"/>
          </p:cNvSpPr>
          <p:nvPr>
            <p:ph idx="1"/>
          </p:nvPr>
        </p:nvSpPr>
        <p:spPr>
          <a:xfrm>
            <a:off x="561110" y="2533137"/>
            <a:ext cx="11082593" cy="3830595"/>
          </a:xfrm>
        </p:spPr>
        <p:txBody>
          <a:bodyPr>
            <a:normAutofit/>
          </a:bodyPr>
          <a:lstStyle>
            <a:lvl1pPr algn="r" rtl="1">
              <a:lnSpc>
                <a:spcPct val="150000"/>
              </a:lnSpc>
              <a:spcBef>
                <a:spcPts val="600"/>
              </a:spcBef>
              <a:spcAft>
                <a:spcPts val="600"/>
              </a:spcAft>
              <a:defRPr sz="2400">
                <a:cs typeface="B Nazanin" panose="00000400000000000000" pitchFamily="2" charset="-78"/>
              </a:defRPr>
            </a:lvl1pPr>
            <a:lvl2pPr algn="r" rtl="1">
              <a:lnSpc>
                <a:spcPct val="150000"/>
              </a:lnSpc>
              <a:defRPr sz="2000">
                <a:cs typeface="B Nazanin" panose="00000400000000000000" pitchFamily="2" charset="-78"/>
              </a:defRPr>
            </a:lvl2pPr>
            <a:lvl3pPr algn="r" rtl="1">
              <a:defRPr sz="1800">
                <a:cs typeface="B Nazanin" panose="00000400000000000000" pitchFamily="2" charset="-78"/>
              </a:defRPr>
            </a:lvl3pPr>
            <a:lvl4pPr algn="r" rtl="1">
              <a:defRPr sz="1600">
                <a:cs typeface="B Nazanin" panose="00000400000000000000" pitchFamily="2" charset="-78"/>
              </a:defRPr>
            </a:lvl4pPr>
            <a:lvl5pPr algn="r" rtl="1">
              <a:defRPr sz="1600">
                <a:cs typeface="B Nazanin" panose="00000400000000000000"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rtl="1">
              <a:defRPr/>
            </a:lvl1pPr>
          </a:lstStyle>
          <a:p>
            <a:fld id="{5F2F6395-FEF5-46A5-9842-96D866342840}" type="datetimeFigureOut">
              <a:rPr lang="en-US" smtClean="0"/>
              <a:pPr/>
              <a:t>11/20/2017</a:t>
            </a:fld>
            <a:endParaRPr lang="en-US"/>
          </a:p>
        </p:txBody>
      </p:sp>
      <p:sp>
        <p:nvSpPr>
          <p:cNvPr id="5" name="Footer Placeholder 4"/>
          <p:cNvSpPr>
            <a:spLocks noGrp="1"/>
          </p:cNvSpPr>
          <p:nvPr>
            <p:ph type="ftr" sz="quarter" idx="11"/>
          </p:nvPr>
        </p:nvSpPr>
        <p:spPr/>
        <p:txBody>
          <a:bodyPr/>
          <a:lstStyle>
            <a:lvl1pPr algn="r" rtl="1">
              <a:defRPr/>
            </a:lvl1pPr>
          </a:lstStyle>
          <a:p>
            <a:endParaRPr lang="en-US"/>
          </a:p>
        </p:txBody>
      </p:sp>
      <p:sp>
        <p:nvSpPr>
          <p:cNvPr id="6" name="Slide Number Placeholder 5"/>
          <p:cNvSpPr>
            <a:spLocks noGrp="1"/>
          </p:cNvSpPr>
          <p:nvPr>
            <p:ph type="sldNum" sz="quarter" idx="12"/>
          </p:nvPr>
        </p:nvSpPr>
        <p:spPr/>
        <p:txBody>
          <a:bodyPr/>
          <a:lstStyle>
            <a:lvl1pPr rtl="1">
              <a:defRPr/>
            </a:lvl1pPr>
          </a:lstStyle>
          <a:p>
            <a:fld id="{0E68E40E-28D6-4D4C-B590-987C54321000}" type="slidenum">
              <a:rPr lang="en-US" smtClean="0"/>
              <a:pPr/>
              <a:t>‹#›</a:t>
            </a:fld>
            <a:endParaRPr lang="en-US"/>
          </a:p>
        </p:txBody>
      </p:sp>
    </p:spTree>
    <p:extLst>
      <p:ext uri="{BB962C8B-B14F-4D97-AF65-F5344CB8AC3E}">
        <p14:creationId xmlns:p14="http://schemas.microsoft.com/office/powerpoint/2010/main" val="275808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F6395-FEF5-46A5-9842-96D866342840}"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171858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2F6395-FEF5-46A5-9842-96D866342840}"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02449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2F6395-FEF5-46A5-9842-96D866342840}"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07522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2F6395-FEF5-46A5-9842-96D866342840}" type="datetimeFigureOut">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87102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F6395-FEF5-46A5-9842-96D866342840}" type="datetimeFigureOut">
              <a:rPr lang="en-US" smtClean="0"/>
              <a:t>11/20/2017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79072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F6395-FEF5-46A5-9842-96D866342840}"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129637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F6395-FEF5-46A5-9842-96D866342840}"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48260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2F6395-FEF5-46A5-9842-96D866342840}" type="datetimeFigureOut">
              <a:rPr lang="en-US" smtClean="0"/>
              <a:t>11/20/2017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E68E40E-28D6-4D4C-B590-987C54321000}" type="slidenum">
              <a:rPr lang="en-US" smtClean="0"/>
              <a:t>‹#›</a:t>
            </a:fld>
            <a:endParaRPr lang="en-US"/>
          </a:p>
        </p:txBody>
      </p:sp>
    </p:spTree>
    <p:extLst>
      <p:ext uri="{BB962C8B-B14F-4D97-AF65-F5344CB8AC3E}">
        <p14:creationId xmlns:p14="http://schemas.microsoft.com/office/powerpoint/2010/main" val="2518510255"/>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tackoverflow.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rtl="1"/>
            <a:r>
              <a:rPr lang="fa-IR" dirty="0" smtClean="0">
                <a:cs typeface="B Titr" panose="00000700000000000000" pitchFamily="2" charset="-78"/>
              </a:rPr>
              <a:t>برنامه نویسی به زبان</a:t>
            </a:r>
            <a:r>
              <a:rPr lang="en-US" dirty="0" smtClean="0">
                <a:cs typeface="B Titr" panose="00000700000000000000" pitchFamily="2" charset="-78"/>
              </a:rPr>
              <a:t>C# </a:t>
            </a:r>
            <a:endParaRPr lang="en-US" dirty="0">
              <a:cs typeface="B Titr" panose="00000700000000000000" pitchFamily="2" charset="-78"/>
            </a:endParaRPr>
          </a:p>
        </p:txBody>
      </p:sp>
      <p:sp>
        <p:nvSpPr>
          <p:cNvPr id="3" name="Subtitle 2"/>
          <p:cNvSpPr>
            <a:spLocks noGrp="1"/>
          </p:cNvSpPr>
          <p:nvPr>
            <p:ph type="subTitle" idx="1"/>
          </p:nvPr>
        </p:nvSpPr>
        <p:spPr/>
        <p:txBody>
          <a:bodyPr/>
          <a:lstStyle/>
          <a:p>
            <a:pPr algn="r"/>
            <a:r>
              <a:rPr lang="fa-IR" dirty="0" smtClean="0">
                <a:cs typeface="B Nazanin" panose="00000400000000000000" pitchFamily="2" charset="-78"/>
              </a:rPr>
              <a:t>معرفی</a:t>
            </a:r>
            <a:endParaRPr lang="en-US" dirty="0">
              <a:cs typeface="B Nazanin" panose="00000400000000000000" pitchFamily="2" charset="-78"/>
            </a:endParaRPr>
          </a:p>
        </p:txBody>
      </p:sp>
      <p:sp>
        <p:nvSpPr>
          <p:cNvPr id="4" name="Subtitle 2"/>
          <p:cNvSpPr txBox="1">
            <a:spLocks/>
          </p:cNvSpPr>
          <p:nvPr/>
        </p:nvSpPr>
        <p:spPr>
          <a:xfrm>
            <a:off x="1524000" y="20240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Title 1"/>
          <p:cNvSpPr txBox="1">
            <a:spLocks/>
          </p:cNvSpPr>
          <p:nvPr/>
        </p:nvSpPr>
        <p:spPr>
          <a:xfrm>
            <a:off x="4757530" y="456942"/>
            <a:ext cx="2014330" cy="59022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200" b="1" i="1" dirty="0" smtClean="0">
                <a:effectLst>
                  <a:outerShdw blurRad="38100" dist="38100" dir="2700000" algn="tl">
                    <a:srgbClr val="000000">
                      <a:alpha val="43137"/>
                    </a:srgbClr>
                  </a:outerShdw>
                </a:effectLst>
                <a:cs typeface="B Nazanin" panose="00000400000000000000" pitchFamily="2" charset="-78"/>
              </a:rPr>
              <a:t>باسمه تعالی</a:t>
            </a:r>
            <a:endParaRPr lang="en-US" sz="3200" b="1" i="1" dirty="0">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202043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برنامه نویسی</a:t>
            </a:r>
            <a:endParaRPr lang="en-US" dirty="0"/>
          </a:p>
        </p:txBody>
      </p:sp>
      <p:sp>
        <p:nvSpPr>
          <p:cNvPr id="3" name="Content Placeholder 2"/>
          <p:cNvSpPr>
            <a:spLocks noGrp="1"/>
          </p:cNvSpPr>
          <p:nvPr>
            <p:ph idx="1"/>
          </p:nvPr>
        </p:nvSpPr>
        <p:spPr/>
        <p:txBody>
          <a:bodyPr>
            <a:normAutofit lnSpcReduction="10000"/>
          </a:bodyPr>
          <a:lstStyle/>
          <a:p>
            <a:r>
              <a:rPr lang="fa-IR" b="1" dirty="0"/>
              <a:t> برنامه نویسی موبایل با </a:t>
            </a:r>
            <a:r>
              <a:rPr lang="en-US" b="1" dirty="0" err="1"/>
              <a:t>Xamarin</a:t>
            </a:r>
            <a:endParaRPr lang="en-US" b="1" dirty="0"/>
          </a:p>
          <a:p>
            <a:pPr marL="742950" lvl="2" indent="-342900">
              <a:spcBef>
                <a:spcPts val="600"/>
              </a:spcBef>
              <a:spcAft>
                <a:spcPts val="600"/>
              </a:spcAft>
            </a:pPr>
            <a:r>
              <a:rPr lang="fa-IR" sz="2400" dirty="0" smtClean="0"/>
              <a:t>برای </a:t>
            </a:r>
            <a:r>
              <a:rPr lang="fa-IR" sz="2400" dirty="0"/>
              <a:t>برنامه نویسی اندرویدی میتوان از زبان های دیگری مثل </a:t>
            </a:r>
            <a:r>
              <a:rPr lang="en-US" sz="2400" dirty="0"/>
              <a:t>python </a:t>
            </a:r>
            <a:r>
              <a:rPr lang="fa-IR" sz="2400" dirty="0"/>
              <a:t>و #</a:t>
            </a:r>
            <a:r>
              <a:rPr lang="en-US" sz="2400" dirty="0"/>
              <a:t>C  </a:t>
            </a:r>
            <a:r>
              <a:rPr lang="fa-IR" sz="2400" dirty="0"/>
              <a:t> هم استفاده کرد که توسط سایر شرکت ها ارائه می </a:t>
            </a:r>
            <a:r>
              <a:rPr lang="fa-IR" sz="2400" dirty="0" smtClean="0"/>
              <a:t>شوند.</a:t>
            </a:r>
          </a:p>
          <a:p>
            <a:pPr marL="742950" lvl="2" indent="-342900" algn="justLow">
              <a:lnSpc>
                <a:spcPct val="200000"/>
              </a:lnSpc>
              <a:spcBef>
                <a:spcPts val="600"/>
              </a:spcBef>
              <a:spcAft>
                <a:spcPts val="600"/>
              </a:spcAft>
            </a:pPr>
            <a:r>
              <a:rPr lang="en-US" sz="2400" dirty="0" err="1"/>
              <a:t>Xamarin</a:t>
            </a:r>
            <a:r>
              <a:rPr lang="en-US" sz="2400" dirty="0"/>
              <a:t> </a:t>
            </a:r>
            <a:r>
              <a:rPr lang="fa-IR" sz="2400" dirty="0"/>
              <a:t> یا به فارسی زامارین یک محیط برنامه نویسی با استفاده از #</a:t>
            </a:r>
            <a:r>
              <a:rPr lang="en-US" sz="2400" dirty="0"/>
              <a:t>C </a:t>
            </a:r>
            <a:r>
              <a:rPr lang="fa-IR" sz="2400" dirty="0"/>
              <a:t>می توانید در محیط بسیار قدرتمند </a:t>
            </a:r>
            <a:r>
              <a:rPr lang="en-US" sz="2400" dirty="0"/>
              <a:t>Visual Studio </a:t>
            </a:r>
            <a:r>
              <a:rPr lang="fa-IR" sz="2400" dirty="0"/>
              <a:t>برنامه نویسی کنید و با یک تیر ۳ نشان بزنید. یعنی با یک برنامه نوشته شده میتوان ۳ خروجی اندروید، </a:t>
            </a:r>
            <a:r>
              <a:rPr lang="en-US" sz="2400" dirty="0"/>
              <a:t>IOS </a:t>
            </a:r>
            <a:r>
              <a:rPr lang="fa-IR" sz="2400" dirty="0"/>
              <a:t>و </a:t>
            </a:r>
            <a:r>
              <a:rPr lang="en-US" sz="2400" dirty="0"/>
              <a:t>Windows </a:t>
            </a:r>
            <a:r>
              <a:rPr lang="fa-IR" sz="2400" dirty="0"/>
              <a:t> تولید کرد.</a:t>
            </a:r>
            <a:endParaRPr lang="en-US" sz="2400" dirty="0"/>
          </a:p>
        </p:txBody>
      </p:sp>
    </p:spTree>
    <p:extLst>
      <p:ext uri="{BB962C8B-B14F-4D97-AF65-F5344CB8AC3E}">
        <p14:creationId xmlns:p14="http://schemas.microsoft.com/office/powerpoint/2010/main" val="429249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انواع برنامه نویسی</a:t>
            </a:r>
            <a:endParaRPr lang="en-US" dirty="0"/>
          </a:p>
        </p:txBody>
      </p:sp>
      <p:sp>
        <p:nvSpPr>
          <p:cNvPr id="3" name="Content Placeholder 2"/>
          <p:cNvSpPr>
            <a:spLocks noGrp="1"/>
          </p:cNvSpPr>
          <p:nvPr>
            <p:ph idx="1"/>
          </p:nvPr>
        </p:nvSpPr>
        <p:spPr/>
        <p:txBody>
          <a:bodyPr>
            <a:normAutofit fontScale="77500" lnSpcReduction="20000"/>
          </a:bodyPr>
          <a:lstStyle/>
          <a:p>
            <a:pPr algn="justLow"/>
            <a:r>
              <a:rPr lang="fa-IR" sz="2600" b="1" dirty="0"/>
              <a:t>برنامه نویسی هیبریدی برای موبایل</a:t>
            </a:r>
          </a:p>
          <a:p>
            <a:pPr algn="justLow"/>
            <a:r>
              <a:rPr lang="fa-IR" dirty="0"/>
              <a:t>برنامه های </a:t>
            </a:r>
            <a:r>
              <a:rPr lang="fa-IR" dirty="0" smtClean="0"/>
              <a:t>هیبریدی (</a:t>
            </a:r>
            <a:r>
              <a:rPr lang="en-US" dirty="0" smtClean="0"/>
              <a:t>Hybrid </a:t>
            </a:r>
            <a:r>
              <a:rPr lang="en-US" dirty="0"/>
              <a:t>mobile </a:t>
            </a:r>
            <a:r>
              <a:rPr lang="en-US" dirty="0" smtClean="0"/>
              <a:t>app</a:t>
            </a:r>
            <a:r>
              <a:rPr lang="fa-IR" dirty="0" smtClean="0"/>
              <a:t>) یا </a:t>
            </a:r>
            <a:r>
              <a:rPr lang="fa-IR" dirty="0"/>
              <a:t>به فارسی معادل برنامه ترکیبی به برنامه هایی گفته می شود که با استفاده از </a:t>
            </a:r>
            <a:r>
              <a:rPr lang="en-US" dirty="0"/>
              <a:t>HTML5 </a:t>
            </a:r>
            <a:r>
              <a:rPr lang="fa-IR" dirty="0"/>
              <a:t>و </a:t>
            </a:r>
            <a:r>
              <a:rPr lang="en-US" dirty="0"/>
              <a:t>CSS </a:t>
            </a:r>
            <a:r>
              <a:rPr lang="fa-IR" dirty="0"/>
              <a:t>و </a:t>
            </a:r>
            <a:r>
              <a:rPr lang="en-US" dirty="0" err="1"/>
              <a:t>Javascript</a:t>
            </a:r>
            <a:r>
              <a:rPr lang="en-US" dirty="0"/>
              <a:t> </a:t>
            </a:r>
            <a:r>
              <a:rPr lang="fa-IR" dirty="0"/>
              <a:t>کار می کنند</a:t>
            </a:r>
            <a:r>
              <a:rPr lang="fa-IR" dirty="0" smtClean="0"/>
              <a:t>.</a:t>
            </a:r>
            <a:endParaRPr lang="en-US" dirty="0" smtClean="0"/>
          </a:p>
          <a:p>
            <a:pPr algn="justLow"/>
            <a:r>
              <a:rPr lang="fa-IR" dirty="0" smtClean="0"/>
              <a:t>به </a:t>
            </a:r>
            <a:r>
              <a:rPr lang="fa-IR" dirty="0"/>
              <a:t>جای یادگیری زبان های برنامه نویسی </a:t>
            </a:r>
            <a:r>
              <a:rPr lang="fa-IR" dirty="0" smtClean="0"/>
              <a:t>پیچیده مانند جاوا </a:t>
            </a:r>
            <a:r>
              <a:rPr lang="fa-IR" dirty="0"/>
              <a:t>می توانید به سادگی با استفاده از این سه مورد برنامه های کاربردی با ظاهری مشابه برنامه های اصیل اندروید یا </a:t>
            </a:r>
            <a:r>
              <a:rPr lang="en-US" dirty="0"/>
              <a:t>IOS </a:t>
            </a:r>
            <a:r>
              <a:rPr lang="fa-IR" dirty="0"/>
              <a:t>بسازید. در واقع برنامه ای که شما ایجاد میکنید </a:t>
            </a:r>
            <a:r>
              <a:rPr lang="en-US" dirty="0" smtClean="0"/>
              <a:t>frontend </a:t>
            </a:r>
            <a:r>
              <a:rPr lang="fa-IR" dirty="0" smtClean="0"/>
              <a:t> یک </a:t>
            </a:r>
            <a:r>
              <a:rPr lang="fa-IR" dirty="0"/>
              <a:t>وب سایت </a:t>
            </a:r>
            <a:r>
              <a:rPr lang="fa-IR" dirty="0" smtClean="0"/>
              <a:t>است</a:t>
            </a:r>
            <a:endParaRPr lang="en-US" dirty="0" smtClean="0"/>
          </a:p>
          <a:p>
            <a:pPr algn="justLow"/>
            <a:r>
              <a:rPr lang="fa-IR" dirty="0"/>
              <a:t>از آنجایی که این نوع برنامه ها از کتابخانه هایی استفاده می کنند که رابط هایی را برای دسترسی به امکانات سیستم عامل مثل پیام رسانی، </a:t>
            </a:r>
            <a:r>
              <a:rPr lang="en-US" dirty="0"/>
              <a:t>GPS </a:t>
            </a:r>
            <a:r>
              <a:rPr lang="fa-IR" dirty="0"/>
              <a:t>و سایر بخش های سیستم فراهم می کند، به همین دلیل به آن ها هیبریدی می گویند</a:t>
            </a:r>
            <a:r>
              <a:rPr lang="fa-IR" dirty="0" smtClean="0"/>
              <a:t>.</a:t>
            </a:r>
            <a:endParaRPr lang="en-US" dirty="0" smtClean="0"/>
          </a:p>
          <a:p>
            <a:pPr algn="justLow"/>
            <a:r>
              <a:rPr lang="fa-IR" dirty="0"/>
              <a:t> برای برنامه هایی که آنلاین کار میکنند مثلا فروشگاه اینترنتی، این نوع برنامه ها بهترین گزینه </a:t>
            </a:r>
            <a:r>
              <a:rPr lang="fa-IR" dirty="0" smtClean="0"/>
              <a:t>است.</a:t>
            </a:r>
            <a:endParaRPr lang="en-US" dirty="0"/>
          </a:p>
        </p:txBody>
      </p:sp>
    </p:spTree>
    <p:extLst>
      <p:ext uri="{BB962C8B-B14F-4D97-AF65-F5344CB8AC3E}">
        <p14:creationId xmlns:p14="http://schemas.microsoft.com/office/powerpoint/2010/main" val="335594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a-IR" b="1" dirty="0"/>
              <a:t>برنامه نویسی موبایل با </a:t>
            </a:r>
            <a:r>
              <a:rPr lang="en-US" b="1" dirty="0" err="1"/>
              <a:t>QPython</a:t>
            </a:r>
            <a:r>
              <a:rPr lang="en-US" b="1" dirty="0"/>
              <a:t> </a:t>
            </a:r>
            <a:r>
              <a:rPr lang="fa-IR" b="1" dirty="0" smtClean="0"/>
              <a:t> یا </a:t>
            </a:r>
            <a:r>
              <a:rPr lang="en-US" b="1" dirty="0"/>
              <a:t>C++</a:t>
            </a:r>
          </a:p>
          <a:p>
            <a:r>
              <a:rPr lang="fa-IR" dirty="0"/>
              <a:t> </a:t>
            </a:r>
            <a:r>
              <a:rPr lang="fa-IR" dirty="0" smtClean="0"/>
              <a:t> </a:t>
            </a:r>
            <a:r>
              <a:rPr lang="en-US" dirty="0" err="1"/>
              <a:t>QPython</a:t>
            </a:r>
            <a:r>
              <a:rPr lang="en-US" dirty="0"/>
              <a:t> </a:t>
            </a:r>
            <a:r>
              <a:rPr lang="fa-IR" dirty="0" smtClean="0"/>
              <a:t> کتابخانه </a:t>
            </a:r>
            <a:r>
              <a:rPr lang="fa-IR" dirty="0"/>
              <a:t>ای برای توسعه برنامه های موبایلی با استفاده از زبان </a:t>
            </a:r>
            <a:r>
              <a:rPr lang="en-US" dirty="0"/>
              <a:t>python </a:t>
            </a:r>
            <a:r>
              <a:rPr lang="fa-IR" dirty="0" smtClean="0"/>
              <a:t> است</a:t>
            </a:r>
            <a:r>
              <a:rPr lang="fa-IR" dirty="0"/>
              <a:t>. </a:t>
            </a:r>
            <a:endParaRPr lang="en-US" dirty="0" smtClean="0"/>
          </a:p>
          <a:p>
            <a:r>
              <a:rPr lang="en-US" dirty="0" smtClean="0"/>
              <a:t>QT </a:t>
            </a:r>
            <a:r>
              <a:rPr lang="fa-IR" dirty="0" smtClean="0"/>
              <a:t> یکی </a:t>
            </a:r>
            <a:r>
              <a:rPr lang="fa-IR" dirty="0"/>
              <a:t>از کتابخانه های  ++</a:t>
            </a:r>
            <a:r>
              <a:rPr lang="en-US" dirty="0"/>
              <a:t>C </a:t>
            </a:r>
            <a:r>
              <a:rPr lang="fa-IR" dirty="0" smtClean="0"/>
              <a:t> رای برنامه نویسی موبایل است.</a:t>
            </a:r>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انواع برنامه نویسی</a:t>
            </a:r>
            <a:endParaRPr lang="en-US" dirty="0"/>
          </a:p>
        </p:txBody>
      </p:sp>
    </p:spTree>
    <p:extLst>
      <p:ext uri="{BB962C8B-B14F-4D97-AF65-F5344CB8AC3E}">
        <p14:creationId xmlns:p14="http://schemas.microsoft.com/office/powerpoint/2010/main" val="37709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برنامه نویسی</a:t>
            </a:r>
            <a:endParaRPr lang="en-US" dirty="0"/>
          </a:p>
        </p:txBody>
      </p:sp>
      <p:sp>
        <p:nvSpPr>
          <p:cNvPr id="3" name="Content Placeholder 2"/>
          <p:cNvSpPr>
            <a:spLocks noGrp="1"/>
          </p:cNvSpPr>
          <p:nvPr>
            <p:ph idx="1"/>
          </p:nvPr>
        </p:nvSpPr>
        <p:spPr/>
        <p:txBody>
          <a:bodyPr>
            <a:normAutofit/>
          </a:bodyPr>
          <a:lstStyle/>
          <a:p>
            <a:r>
              <a:rPr lang="fa-IR" sz="2600" b="1" dirty="0"/>
              <a:t>برنامه نویسی </a:t>
            </a:r>
            <a:r>
              <a:rPr lang="fa-IR" sz="2600" b="1" dirty="0" smtClean="0"/>
              <a:t>دسکتاپ (ویندوزی)</a:t>
            </a:r>
          </a:p>
          <a:p>
            <a:r>
              <a:rPr lang="fa-IR" dirty="0"/>
              <a:t>تقریبا تمام برنامه هایی که روی کامپیوتر یا لپتاپ شما نصب هستند مثل آفیس، دیکشنری، مرور گرها، بازی ها و ... همه از نوع دسکتاپ </a:t>
            </a:r>
            <a:r>
              <a:rPr lang="fa-IR" dirty="0" smtClean="0"/>
              <a:t>هستند</a:t>
            </a:r>
          </a:p>
          <a:p>
            <a:r>
              <a:rPr lang="fa-IR" dirty="0"/>
              <a:t>دو زبان بسیار شایع امروزه سی شارپ </a:t>
            </a:r>
            <a:r>
              <a:rPr lang="fa-IR" dirty="0" smtClean="0"/>
              <a:t>(</a:t>
            </a:r>
            <a:r>
              <a:rPr lang="en-US" dirty="0" smtClean="0"/>
              <a:t>C#</a:t>
            </a:r>
            <a:r>
              <a:rPr lang="fa-IR" dirty="0" smtClean="0"/>
              <a:t>) و جاوا (</a:t>
            </a:r>
            <a:r>
              <a:rPr lang="en-US" dirty="0" smtClean="0"/>
              <a:t>Java</a:t>
            </a:r>
            <a:r>
              <a:rPr lang="fa-IR" dirty="0" smtClean="0"/>
              <a:t>) هستند</a:t>
            </a:r>
            <a:r>
              <a:rPr lang="fa-IR" dirty="0"/>
              <a:t>. </a:t>
            </a:r>
            <a:endParaRPr lang="fa-IR" b="1" dirty="0"/>
          </a:p>
          <a:p>
            <a:endParaRPr lang="en-US" dirty="0"/>
          </a:p>
        </p:txBody>
      </p:sp>
    </p:spTree>
    <p:extLst>
      <p:ext uri="{BB962C8B-B14F-4D97-AF65-F5344CB8AC3E}">
        <p14:creationId xmlns:p14="http://schemas.microsoft.com/office/powerpoint/2010/main" val="49274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برنامه </a:t>
            </a:r>
            <a:r>
              <a:rPr lang="fa-IR" dirty="0"/>
              <a:t>ویندوزی با </a:t>
            </a:r>
            <a:r>
              <a:rPr lang="en-US" dirty="0"/>
              <a:t>C#</a:t>
            </a:r>
          </a:p>
        </p:txBody>
      </p:sp>
      <p:sp>
        <p:nvSpPr>
          <p:cNvPr id="3" name="Content Placeholder 2"/>
          <p:cNvSpPr>
            <a:spLocks noGrp="1"/>
          </p:cNvSpPr>
          <p:nvPr>
            <p:ph idx="1"/>
          </p:nvPr>
        </p:nvSpPr>
        <p:spPr/>
        <p:txBody>
          <a:bodyPr>
            <a:normAutofit lnSpcReduction="10000"/>
          </a:bodyPr>
          <a:lstStyle/>
          <a:p>
            <a:pPr algn="justLow"/>
            <a:r>
              <a:rPr lang="fa-IR" sz="2800" b="1" dirty="0" smtClean="0"/>
              <a:t>برنامه پنجره ای (فرم ها)</a:t>
            </a:r>
            <a:r>
              <a:rPr lang="en-US" sz="2800" b="1" dirty="0" smtClean="0"/>
              <a:t> </a:t>
            </a:r>
            <a:r>
              <a:rPr lang="fa-IR" sz="2800" b="1" dirty="0"/>
              <a:t> </a:t>
            </a:r>
            <a:r>
              <a:rPr lang="en-US" sz="2800" b="1" dirty="0" smtClean="0"/>
              <a:t>windows form</a:t>
            </a:r>
          </a:p>
          <a:p>
            <a:pPr algn="justLow"/>
            <a:r>
              <a:rPr lang="fa-IR" dirty="0" smtClean="0"/>
              <a:t>با </a:t>
            </a:r>
            <a:r>
              <a:rPr lang="fa-IR" dirty="0"/>
              <a:t>استفاده از کتابخانه پیش فرض </a:t>
            </a:r>
            <a:r>
              <a:rPr lang="fa-IR" dirty="0" smtClean="0"/>
              <a:t>سی </a:t>
            </a:r>
            <a:r>
              <a:rPr lang="fa-IR" dirty="0"/>
              <a:t>شارپ شما می توانید ظرف چند دقیقه ابزار های زیادی مثل دکمه ها، منوها، لیست، دکمه های انتخابی و ... روی یک پنجره ایجاد کنید. </a:t>
            </a:r>
          </a:p>
          <a:p>
            <a:pPr algn="justLow"/>
            <a:r>
              <a:rPr lang="fa-IR" dirty="0"/>
              <a:t>سپس از با استفاده از کامپایلر آن، برنامه ای به </a:t>
            </a:r>
            <a:r>
              <a:rPr lang="fa-IR" dirty="0" smtClean="0"/>
              <a:t>فرمت</a:t>
            </a:r>
            <a:r>
              <a:rPr lang="en-US" dirty="0" smtClean="0"/>
              <a:t> exe </a:t>
            </a:r>
            <a:r>
              <a:rPr lang="fa-IR" dirty="0"/>
              <a:t>ایجاد می شود که می توانید آن را روی هر سیستم دلخواهی اجرا کنید</a:t>
            </a:r>
            <a:r>
              <a:rPr lang="fa-IR" dirty="0" smtClean="0"/>
              <a:t>.</a:t>
            </a:r>
            <a:endParaRPr lang="en-US" dirty="0" smtClean="0"/>
          </a:p>
          <a:p>
            <a:pPr algn="justLow"/>
            <a:r>
              <a:rPr lang="fa-IR" dirty="0"/>
              <a:t>یکی از ابزارهای معروف و پر کاربرد برای برنامه نویسی با سی شارپ </a:t>
            </a:r>
            <a:r>
              <a:rPr lang="en-US" dirty="0"/>
              <a:t>Visual studio </a:t>
            </a:r>
            <a:r>
              <a:rPr lang="en-US" dirty="0" smtClean="0"/>
              <a:t> </a:t>
            </a:r>
            <a:r>
              <a:rPr lang="fa-IR" dirty="0" smtClean="0"/>
              <a:t> است</a:t>
            </a:r>
            <a:r>
              <a:rPr lang="fa-IR" dirty="0"/>
              <a:t>.</a:t>
            </a:r>
            <a:endParaRPr lang="en-US" dirty="0"/>
          </a:p>
          <a:p>
            <a:pPr algn="justLow"/>
            <a:endParaRPr lang="fa-IR" dirty="0"/>
          </a:p>
          <a:p>
            <a:pPr algn="justLow"/>
            <a:endParaRPr lang="fa-IR" b="1" dirty="0"/>
          </a:p>
          <a:p>
            <a:pPr algn="justLow"/>
            <a:endParaRPr lang="en-US" dirty="0"/>
          </a:p>
        </p:txBody>
      </p:sp>
    </p:spTree>
    <p:extLst>
      <p:ext uri="{BB962C8B-B14F-4D97-AF65-F5344CB8AC3E}">
        <p14:creationId xmlns:p14="http://schemas.microsoft.com/office/powerpoint/2010/main" val="3165595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برنامه ویندوزی با </a:t>
            </a:r>
            <a:r>
              <a:rPr lang="en-US" dirty="0"/>
              <a:t>C#</a:t>
            </a:r>
          </a:p>
        </p:txBody>
      </p:sp>
      <p:sp>
        <p:nvSpPr>
          <p:cNvPr id="3" name="Content Placeholder 2"/>
          <p:cNvSpPr>
            <a:spLocks noGrp="1"/>
          </p:cNvSpPr>
          <p:nvPr>
            <p:ph idx="1"/>
          </p:nvPr>
        </p:nvSpPr>
        <p:spPr>
          <a:xfrm>
            <a:off x="626165" y="2342460"/>
            <a:ext cx="10515600" cy="4351338"/>
          </a:xfrm>
        </p:spPr>
        <p:txBody>
          <a:bodyPr/>
          <a:lstStyle/>
          <a:p>
            <a:r>
              <a:rPr lang="fa-IR" dirty="0" smtClean="0"/>
              <a:t>برنامه </a:t>
            </a:r>
            <a:r>
              <a:rPr lang="fa-IR" dirty="0"/>
              <a:t>های </a:t>
            </a:r>
            <a:r>
              <a:rPr lang="fa-IR" dirty="0" smtClean="0"/>
              <a:t>کنسولی </a:t>
            </a:r>
            <a:r>
              <a:rPr lang="en-US" dirty="0" smtClean="0"/>
              <a:t>Console</a:t>
            </a:r>
            <a:endParaRPr lang="en-US" dirty="0"/>
          </a:p>
        </p:txBody>
      </p:sp>
      <p:pic>
        <p:nvPicPr>
          <p:cNvPr id="4" name="Picture 3"/>
          <p:cNvPicPr>
            <a:picLocks noChangeAspect="1"/>
          </p:cNvPicPr>
          <p:nvPr/>
        </p:nvPicPr>
        <p:blipFill>
          <a:blip r:embed="rId2"/>
          <a:stretch>
            <a:fillRect/>
          </a:stretch>
        </p:blipFill>
        <p:spPr>
          <a:xfrm>
            <a:off x="360056" y="3145941"/>
            <a:ext cx="7213768" cy="3712059"/>
          </a:xfrm>
          <a:prstGeom prst="rect">
            <a:avLst/>
          </a:prstGeom>
        </p:spPr>
      </p:pic>
    </p:spTree>
    <p:extLst>
      <p:ext uri="{BB962C8B-B14F-4D97-AF65-F5344CB8AC3E}">
        <p14:creationId xmlns:p14="http://schemas.microsoft.com/office/powerpoint/2010/main" val="1121212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برنامه ویندوزی با </a:t>
            </a:r>
            <a:r>
              <a:rPr lang="en-US" dirty="0"/>
              <a:t>C#</a:t>
            </a:r>
          </a:p>
        </p:txBody>
      </p:sp>
      <p:sp>
        <p:nvSpPr>
          <p:cNvPr id="3" name="Content Placeholder 2"/>
          <p:cNvSpPr>
            <a:spLocks noGrp="1"/>
          </p:cNvSpPr>
          <p:nvPr>
            <p:ph idx="1"/>
          </p:nvPr>
        </p:nvSpPr>
        <p:spPr>
          <a:xfrm>
            <a:off x="6997148" y="2533137"/>
            <a:ext cx="4646555" cy="3830595"/>
          </a:xfrm>
        </p:spPr>
        <p:txBody>
          <a:bodyPr>
            <a:normAutofit/>
          </a:bodyPr>
          <a:lstStyle/>
          <a:p>
            <a:r>
              <a:rPr lang="fa-IR" sz="2600" b="1" dirty="0" smtClean="0"/>
              <a:t>سرویس</a:t>
            </a:r>
            <a:r>
              <a:rPr lang="en-US" sz="2600" b="1" dirty="0" smtClean="0"/>
              <a:t> Service</a:t>
            </a:r>
          </a:p>
          <a:p>
            <a:pPr algn="justLow"/>
            <a:r>
              <a:rPr lang="fa-IR" dirty="0" smtClean="0"/>
              <a:t>سرویس </a:t>
            </a:r>
            <a:r>
              <a:rPr lang="fa-IR" dirty="0"/>
              <a:t>ها هیچ پنجره و کنسولی ندارند که با کاربر ارتباط برقرار کنند، بلکه فقط برای انجام کارهای پیوسته و پشت صحنه ای طراحی میشوند. مثل انتی ویروس ها، یا سرویس های بروز رسانی یک </a:t>
            </a:r>
            <a:r>
              <a:rPr lang="fa-IR" dirty="0" smtClean="0"/>
              <a:t>برنامه</a:t>
            </a:r>
            <a:endParaRPr lang="en-US" dirty="0" smtClean="0"/>
          </a:p>
          <a:p>
            <a:endParaRPr lang="en-US" dirty="0"/>
          </a:p>
        </p:txBody>
      </p:sp>
      <p:pic>
        <p:nvPicPr>
          <p:cNvPr id="4" name="Picture 3"/>
          <p:cNvPicPr>
            <a:picLocks noChangeAspect="1"/>
          </p:cNvPicPr>
          <p:nvPr/>
        </p:nvPicPr>
        <p:blipFill>
          <a:blip r:embed="rId2"/>
          <a:stretch>
            <a:fillRect/>
          </a:stretch>
        </p:blipFill>
        <p:spPr>
          <a:xfrm>
            <a:off x="250135" y="2438401"/>
            <a:ext cx="6252429" cy="5503636"/>
          </a:xfrm>
          <a:prstGeom prst="rect">
            <a:avLst/>
          </a:prstGeom>
        </p:spPr>
      </p:pic>
    </p:spTree>
    <p:extLst>
      <p:ext uri="{BB962C8B-B14F-4D97-AF65-F5344CB8AC3E}">
        <p14:creationId xmlns:p14="http://schemas.microsoft.com/office/powerpoint/2010/main" val="3202630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برنامه مستقل از پلتفرم</a:t>
            </a:r>
            <a:endParaRPr lang="en-US" dirty="0"/>
          </a:p>
        </p:txBody>
      </p:sp>
      <p:sp>
        <p:nvSpPr>
          <p:cNvPr id="3" name="Content Placeholder 2"/>
          <p:cNvSpPr>
            <a:spLocks noGrp="1"/>
          </p:cNvSpPr>
          <p:nvPr>
            <p:ph idx="1"/>
          </p:nvPr>
        </p:nvSpPr>
        <p:spPr/>
        <p:txBody>
          <a:bodyPr>
            <a:normAutofit/>
          </a:bodyPr>
          <a:lstStyle/>
          <a:p>
            <a:pPr algn="justLow"/>
            <a:r>
              <a:rPr lang="fa-IR" dirty="0"/>
              <a:t>یک‌سری از زبان‌ها </a:t>
            </a:r>
            <a:r>
              <a:rPr lang="fa-IR" b="1" dirty="0" smtClean="0"/>
              <a:t>چندسکویی (</a:t>
            </a:r>
            <a:r>
              <a:rPr lang="en-US" dirty="0" err="1" smtClean="0"/>
              <a:t>CrossPlatform</a:t>
            </a:r>
            <a:r>
              <a:rPr lang="fa-IR" dirty="0" smtClean="0"/>
              <a:t>) هستند</a:t>
            </a:r>
            <a:r>
              <a:rPr lang="fa-IR" dirty="0"/>
              <a:t>. به این معنی که می‌توان برای </a:t>
            </a:r>
            <a:r>
              <a:rPr lang="fa-IR" dirty="0" smtClean="0"/>
              <a:t>بسترهای(</a:t>
            </a:r>
            <a:r>
              <a:rPr lang="en-US" dirty="0"/>
              <a:t>Platform</a:t>
            </a:r>
            <a:r>
              <a:rPr lang="fa-IR" dirty="0" smtClean="0"/>
              <a:t>) </a:t>
            </a:r>
            <a:r>
              <a:rPr lang="fa-IR" dirty="0"/>
              <a:t>متفاوتی برنامه‌‌نویسی </a:t>
            </a:r>
            <a:r>
              <a:rPr lang="fa-IR" dirty="0" smtClean="0"/>
              <a:t>کرد.</a:t>
            </a:r>
          </a:p>
          <a:p>
            <a:pPr algn="justLow"/>
            <a:r>
              <a:rPr lang="fa-IR" dirty="0" smtClean="0"/>
              <a:t>به کمک زبان </a:t>
            </a:r>
            <a:r>
              <a:rPr lang="fa-IR" dirty="0"/>
              <a:t>برنامه‌نویسی </a:t>
            </a:r>
            <a:r>
              <a:rPr lang="fa-IR" b="1" dirty="0" smtClean="0"/>
              <a:t>جاوا (</a:t>
            </a:r>
            <a:r>
              <a:rPr lang="en-US" dirty="0" smtClean="0"/>
              <a:t>Java</a:t>
            </a:r>
            <a:r>
              <a:rPr lang="fa-IR" dirty="0" smtClean="0"/>
              <a:t>) می‌توان </a:t>
            </a:r>
            <a:r>
              <a:rPr lang="fa-IR" dirty="0"/>
              <a:t>برای ویندوز، مک، لینوکس، اندروید و وب برنامه‌نویسی کرد</a:t>
            </a:r>
            <a:r>
              <a:rPr lang="fa-IR" dirty="0" smtClean="0"/>
              <a:t>.</a:t>
            </a:r>
          </a:p>
        </p:txBody>
      </p:sp>
    </p:spTree>
    <p:extLst>
      <p:ext uri="{BB962C8B-B14F-4D97-AF65-F5344CB8AC3E}">
        <p14:creationId xmlns:p14="http://schemas.microsoft.com/office/powerpoint/2010/main" val="1310602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زبان های برنامه نویسی</a:t>
            </a:r>
            <a:endParaRPr lang="en-US" dirty="0"/>
          </a:p>
        </p:txBody>
      </p:sp>
      <p:sp>
        <p:nvSpPr>
          <p:cNvPr id="3" name="Content Placeholder 2"/>
          <p:cNvSpPr>
            <a:spLocks noGrp="1"/>
          </p:cNvSpPr>
          <p:nvPr>
            <p:ph idx="1"/>
          </p:nvPr>
        </p:nvSpPr>
        <p:spPr/>
        <p:txBody>
          <a:bodyPr>
            <a:normAutofit fontScale="85000" lnSpcReduction="10000"/>
          </a:bodyPr>
          <a:lstStyle/>
          <a:p>
            <a:pPr algn="justLow"/>
            <a:r>
              <a:rPr lang="fa-IR" sz="3500" b="1" dirty="0" smtClean="0"/>
              <a:t>جاوا | </a:t>
            </a:r>
            <a:r>
              <a:rPr lang="en-US" sz="3500" b="1" dirty="0" smtClean="0"/>
              <a:t>Java</a:t>
            </a:r>
          </a:p>
          <a:p>
            <a:pPr algn="justLow"/>
            <a:r>
              <a:rPr lang="fa-IR" dirty="0" smtClean="0"/>
              <a:t>در سال 1995 عرضه شد. در سال 2015 میلادی جاوا محبوب‌ترین زبان نزد برنامه‌نویسان جهان شناخته شد.</a:t>
            </a:r>
          </a:p>
          <a:p>
            <a:pPr algn="justLow"/>
            <a:r>
              <a:rPr lang="fa-IR" dirty="0" smtClean="0"/>
              <a:t>در صورت وجود </a:t>
            </a:r>
            <a:r>
              <a:rPr lang="en-US" dirty="0" smtClean="0"/>
              <a:t>JVM</a:t>
            </a:r>
            <a:r>
              <a:rPr lang="fa-IR" dirty="0" smtClean="0"/>
              <a:t>، برنامه های نوشته شده به جاوا بر روی هر نوع سیستم عامل و هرگونه وسیله ی الکترونیکی قابل اجرا می‌باشند.</a:t>
            </a:r>
          </a:p>
          <a:p>
            <a:r>
              <a:rPr lang="fa-IR" dirty="0"/>
              <a:t>طبق آخرین آمار انجمن برنامه نویسان </a:t>
            </a:r>
            <a:r>
              <a:rPr lang="en-US" dirty="0"/>
              <a:t>TIOBE ، </a:t>
            </a:r>
            <a:r>
              <a:rPr lang="fa-IR" dirty="0"/>
              <a:t>زبان برنامه نویسی جاوا به لحاظ کارایی و استفاده ، دارای بالاترین رنکینگ در سرتا سر دنیاست ، یعنی رتبه اول را از آن خود نموده است</a:t>
            </a:r>
            <a:endParaRPr lang="en-US" dirty="0"/>
          </a:p>
          <a:p>
            <a:r>
              <a:rPr lang="fa-IR" dirty="0"/>
              <a:t>جاوا اصلی‌ترین زبانی است که گوگل برای توسعه‌ برنامه‌های آندرویدی از آن استفاده می‌کند</a:t>
            </a:r>
            <a:r>
              <a:rPr lang="fa-IR" dirty="0" smtClean="0"/>
              <a:t>.</a:t>
            </a:r>
            <a:endParaRPr lang="en-US" dirty="0"/>
          </a:p>
        </p:txBody>
      </p:sp>
    </p:spTree>
    <p:extLst>
      <p:ext uri="{BB962C8B-B14F-4D97-AF65-F5344CB8AC3E}">
        <p14:creationId xmlns:p14="http://schemas.microsoft.com/office/powerpoint/2010/main" val="43841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fa-IR" sz="2600" b="1" dirty="0" smtClean="0"/>
              <a:t>جاوا </a:t>
            </a:r>
            <a:r>
              <a:rPr lang="fa-IR" sz="2600" b="1" dirty="0"/>
              <a:t>اسکریپت | </a:t>
            </a:r>
            <a:r>
              <a:rPr lang="en-US" sz="2600" b="1" dirty="0"/>
              <a:t>Java Script</a:t>
            </a:r>
          </a:p>
          <a:p>
            <a:r>
              <a:rPr lang="fa-IR" dirty="0" smtClean="0"/>
              <a:t>جاوا </a:t>
            </a:r>
            <a:r>
              <a:rPr lang="fa-IR" dirty="0"/>
              <a:t>اسکریپت و جاوا هیچ ارتباطی باهم ندارند و جاوا اسکریپت در واقع یک زبان </a:t>
            </a:r>
            <a:r>
              <a:rPr lang="fa-IR" b="1" dirty="0"/>
              <a:t>اسکرپیت‌نویسی</a:t>
            </a:r>
            <a:r>
              <a:rPr lang="fa-IR" dirty="0"/>
              <a:t> است که همه‌ی مرورگرها از آن پشتیبانی می‌کنند</a:t>
            </a:r>
            <a:r>
              <a:rPr lang="fa-IR" dirty="0" smtClean="0"/>
              <a:t>.</a:t>
            </a:r>
            <a:endParaRPr lang="fa-IR" dirty="0"/>
          </a:p>
          <a:p>
            <a:r>
              <a:rPr lang="fa-IR" dirty="0" smtClean="0"/>
              <a:t> کتابخانه های </a:t>
            </a:r>
            <a:r>
              <a:rPr lang="fa-IR" dirty="0"/>
              <a:t>بسیاری برای این زبان طراحی شده است مانند جی </a:t>
            </a:r>
            <a:r>
              <a:rPr lang="fa-IR" dirty="0" smtClean="0"/>
              <a:t>کوئری (</a:t>
            </a:r>
            <a:r>
              <a:rPr lang="en-US" dirty="0" err="1" smtClean="0"/>
              <a:t>JQuery</a:t>
            </a:r>
            <a:r>
              <a:rPr lang="fa-IR" dirty="0" smtClean="0"/>
              <a:t>) و</a:t>
            </a:r>
            <a:r>
              <a:rPr lang="en-US" dirty="0" err="1" smtClean="0"/>
              <a:t>AngularJS</a:t>
            </a:r>
            <a:r>
              <a:rPr lang="en-US" dirty="0"/>
              <a:t> </a:t>
            </a:r>
            <a:endParaRPr lang="en-US" dirty="0" smtClean="0"/>
          </a:p>
          <a:p>
            <a:r>
              <a:rPr lang="fa-IR" dirty="0" smtClean="0"/>
              <a:t>کاربرد </a:t>
            </a:r>
            <a:r>
              <a:rPr lang="fa-IR" dirty="0"/>
              <a:t>جاوااسکریپت در سایت‌ها و صفحات اینترنتی </a:t>
            </a:r>
            <a:r>
              <a:rPr lang="fa-IR" dirty="0" smtClean="0"/>
              <a:t>است، برای یادگیری جاوا اسکریپت، نیاز به یادگیری</a:t>
            </a:r>
            <a:r>
              <a:rPr lang="en-US" dirty="0" smtClean="0"/>
              <a:t>HTML </a:t>
            </a:r>
            <a:r>
              <a:rPr lang="fa-IR" dirty="0" smtClean="0"/>
              <a:t> و </a:t>
            </a:r>
            <a:r>
              <a:rPr lang="en-US" dirty="0"/>
              <a:t>CSS </a:t>
            </a:r>
            <a:r>
              <a:rPr lang="fa-IR" dirty="0" smtClean="0"/>
              <a:t> خواهید </a:t>
            </a:r>
            <a:r>
              <a:rPr lang="fa-IR" dirty="0"/>
              <a:t>داشت.</a:t>
            </a:r>
          </a:p>
          <a:p>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301357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چرا برنامه نویسی؟</a:t>
            </a:r>
            <a:endParaRPr lang="en-US" dirty="0"/>
          </a:p>
        </p:txBody>
      </p:sp>
      <p:sp>
        <p:nvSpPr>
          <p:cNvPr id="3" name="Content Placeholder 2"/>
          <p:cNvSpPr>
            <a:spLocks noGrp="1"/>
          </p:cNvSpPr>
          <p:nvPr>
            <p:ph idx="1"/>
          </p:nvPr>
        </p:nvSpPr>
        <p:spPr/>
        <p:txBody>
          <a:bodyPr>
            <a:noAutofit/>
          </a:bodyPr>
          <a:lstStyle/>
          <a:p>
            <a:r>
              <a:rPr lang="fa-IR" dirty="0" smtClean="0"/>
              <a:t>تمام </a:t>
            </a:r>
            <a:r>
              <a:rPr lang="fa-IR" dirty="0"/>
              <a:t>مردم باید برنامه‌نویسی یاد بگیرند، چون برنامه‌نویسی به شما یاد می‌دهد که چگونه فکر </a:t>
            </a:r>
            <a:r>
              <a:rPr lang="fa-IR" dirty="0" smtClean="0"/>
              <a:t>کنید. (</a:t>
            </a:r>
            <a:r>
              <a:rPr lang="fa-IR" sz="1800" dirty="0" smtClean="0"/>
              <a:t>استیو جابز)</a:t>
            </a:r>
            <a:endParaRPr lang="en-US" sz="1800" dirty="0" smtClean="0"/>
          </a:p>
          <a:p>
            <a:r>
              <a:rPr lang="fa-IR" dirty="0" smtClean="0"/>
              <a:t> کسی که اصول کدنویسی را بلد نباشد بی‌سواد است! (</a:t>
            </a:r>
            <a:r>
              <a:rPr lang="fa-IR" sz="1800" dirty="0" smtClean="0"/>
              <a:t>میشل رسنیک-دانشمند علوم کامپیوتری دانشگاه </a:t>
            </a:r>
            <a:r>
              <a:rPr lang="en-US" sz="1800" dirty="0" smtClean="0"/>
              <a:t>MIT</a:t>
            </a:r>
            <a:r>
              <a:rPr lang="fa-IR" sz="1800" dirty="0" smtClean="0"/>
              <a:t>)</a:t>
            </a:r>
            <a:endParaRPr lang="en-US" sz="1800" dirty="0" smtClean="0"/>
          </a:p>
          <a:p>
            <a:r>
              <a:rPr lang="fa-IR" dirty="0" smtClean="0"/>
              <a:t>برنامه</a:t>
            </a:r>
            <a:r>
              <a:rPr lang="fa-IR" dirty="0"/>
              <a:t> </a:t>
            </a:r>
            <a:r>
              <a:rPr lang="fa-IR" dirty="0" smtClean="0"/>
              <a:t>نویسی چیزی بیش </a:t>
            </a:r>
            <a:r>
              <a:rPr lang="fa-IR" dirty="0"/>
              <a:t>از حل یک مسأله نیست</a:t>
            </a:r>
            <a:r>
              <a:rPr lang="fa-IR" dirty="0" smtClean="0"/>
              <a:t>.</a:t>
            </a:r>
          </a:p>
          <a:p>
            <a:r>
              <a:rPr lang="fa-IR" dirty="0"/>
              <a:t>زبان برنامه‌نویسی بر پایه‌ی منطق، الگوریتم و ریاضیات </a:t>
            </a:r>
            <a:r>
              <a:rPr lang="fa-IR" dirty="0" smtClean="0"/>
              <a:t>است.</a:t>
            </a:r>
            <a:endParaRPr lang="fa-IR" dirty="0"/>
          </a:p>
          <a:p>
            <a:r>
              <a:rPr lang="ar-SA" dirty="0"/>
              <a:t>برنامه‌نویسی، بیشتر بر پایه‌ی فنون خلاقیت است تا علوم کامپیوتری.</a:t>
            </a:r>
            <a:endParaRPr lang="fa-IR" dirty="0"/>
          </a:p>
          <a:p>
            <a:r>
              <a:rPr lang="ar-SA" dirty="0"/>
              <a:t>کسی که برنامه نویسی نمی داند نه می تواند تحلیل کند نه طراحی و نه مدیریت پروژه نرم افزاری</a:t>
            </a:r>
            <a:r>
              <a:rPr lang="ar-SA" dirty="0" smtClean="0"/>
              <a:t>.</a:t>
            </a:r>
            <a:endParaRPr lang="en-US" dirty="0"/>
          </a:p>
        </p:txBody>
      </p:sp>
    </p:spTree>
    <p:extLst>
      <p:ext uri="{BB962C8B-B14F-4D97-AF65-F5344CB8AC3E}">
        <p14:creationId xmlns:p14="http://schemas.microsoft.com/office/powerpoint/2010/main" val="1957707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a-IR" b="1" dirty="0"/>
              <a:t>سی پلاس پلاس | ++</a:t>
            </a:r>
            <a:r>
              <a:rPr lang="en-US" b="1" dirty="0"/>
              <a:t>C</a:t>
            </a:r>
          </a:p>
          <a:p>
            <a:pPr lvl="1"/>
            <a:r>
              <a:rPr lang="fa-IR" dirty="0"/>
              <a:t>سی پلاس پلاس جانشینی برای زبان برنامه‌نوسیِ </a:t>
            </a:r>
            <a:r>
              <a:rPr lang="en-US" dirty="0" smtClean="0"/>
              <a:t>C</a:t>
            </a:r>
            <a:r>
              <a:rPr lang="fa-IR" dirty="0" smtClean="0"/>
              <a:t> </a:t>
            </a:r>
            <a:r>
              <a:rPr lang="fa-IR" dirty="0"/>
              <a:t>به شمار </a:t>
            </a:r>
            <a:r>
              <a:rPr lang="fa-IR" dirty="0" smtClean="0"/>
              <a:t>می‌رود</a:t>
            </a:r>
            <a:r>
              <a:rPr lang="en-US" dirty="0" smtClean="0"/>
              <a:t>.</a:t>
            </a:r>
          </a:p>
          <a:p>
            <a:pPr lvl="1"/>
            <a:r>
              <a:rPr lang="fa-IR" dirty="0" smtClean="0"/>
              <a:t>از این زبان</a:t>
            </a:r>
            <a:r>
              <a:rPr lang="en-US" dirty="0" smtClean="0"/>
              <a:t> </a:t>
            </a:r>
            <a:r>
              <a:rPr lang="fa-IR" dirty="0"/>
              <a:t>در برنامه‌نوسی سمت سرور، بازی‌های ویدیویی، برنامه‌نویسی سیستمی و درایورها استفاده می‌شود.</a:t>
            </a:r>
          </a:p>
          <a:p>
            <a:r>
              <a:rPr lang="fa-IR" b="1" dirty="0"/>
              <a:t>پی اچ پی | </a:t>
            </a:r>
            <a:r>
              <a:rPr lang="en-US" b="1" dirty="0"/>
              <a:t>PHP</a:t>
            </a:r>
          </a:p>
          <a:p>
            <a:pPr lvl="1"/>
            <a:r>
              <a:rPr lang="fa-IR" dirty="0"/>
              <a:t>زبان مورد علاقه‌ی بسیاری از توسعه‌دهندگان وب است. این زبان مختص وب </a:t>
            </a:r>
            <a:r>
              <a:rPr lang="fa-IR" dirty="0" smtClean="0"/>
              <a:t>است.</a:t>
            </a:r>
            <a:endParaRPr lang="fa-IR" dirty="0"/>
          </a:p>
          <a:p>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612947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a-IR" sz="2800" b="1" dirty="0"/>
              <a:t>اِی اِس پی دات‌نِت | </a:t>
            </a:r>
            <a:r>
              <a:rPr lang="en-US" sz="2800" b="1" dirty="0" err="1"/>
              <a:t>APS.Net</a:t>
            </a:r>
            <a:endParaRPr lang="en-US" sz="2800" b="1" dirty="0"/>
          </a:p>
          <a:p>
            <a:r>
              <a:rPr lang="en-US" dirty="0" err="1"/>
              <a:t>APS.Net</a:t>
            </a:r>
            <a:r>
              <a:rPr lang="en-US" dirty="0"/>
              <a:t> </a:t>
            </a:r>
            <a:r>
              <a:rPr lang="fa-IR" dirty="0"/>
              <a:t>یک چارچوب کاربردی برای وب است که توسط شرکت مایکروسافت عرضه شده </a:t>
            </a:r>
            <a:r>
              <a:rPr lang="fa-IR" dirty="0" smtClean="0"/>
              <a:t>است.</a:t>
            </a:r>
          </a:p>
          <a:p>
            <a:r>
              <a:rPr lang="fa-IR" dirty="0"/>
              <a:t> </a:t>
            </a:r>
            <a:r>
              <a:rPr lang="en-US" dirty="0" err="1" smtClean="0"/>
              <a:t>ASP.Net</a:t>
            </a:r>
            <a:r>
              <a:rPr lang="en-US" dirty="0" smtClean="0"/>
              <a:t> </a:t>
            </a:r>
            <a:r>
              <a:rPr lang="fa-IR" dirty="0"/>
              <a:t>یک چارچوب است و نمی‌توان گفت یک زبان برنامه‌نویسی مجزا </a:t>
            </a:r>
            <a:r>
              <a:rPr lang="fa-IR" dirty="0" smtClean="0"/>
              <a:t>می‌باشد.</a:t>
            </a:r>
          </a:p>
          <a:p>
            <a:r>
              <a:rPr lang="fa-IR" dirty="0" smtClean="0"/>
              <a:t>هسته </a:t>
            </a:r>
            <a:r>
              <a:rPr lang="fa-IR" dirty="0"/>
              <a:t>سیستم‌هایی که با </a:t>
            </a:r>
            <a:r>
              <a:rPr lang="en-US" dirty="0" err="1"/>
              <a:t>ASP.Net</a:t>
            </a:r>
            <a:r>
              <a:rPr lang="en-US" dirty="0"/>
              <a:t> </a:t>
            </a:r>
            <a:r>
              <a:rPr lang="fa-IR" dirty="0"/>
              <a:t>تولید می‌شوند میتواند با زبانهای مختلف مانند </a:t>
            </a:r>
            <a:r>
              <a:rPr lang="en-US" dirty="0"/>
              <a:t>VB </a:t>
            </a:r>
            <a:r>
              <a:rPr lang="fa-IR" dirty="0"/>
              <a:t>و #</a:t>
            </a:r>
            <a:r>
              <a:rPr lang="en-US" dirty="0"/>
              <a:t>C </a:t>
            </a:r>
            <a:r>
              <a:rPr lang="fa-IR" dirty="0"/>
              <a:t>نوشته شده </a:t>
            </a:r>
            <a:r>
              <a:rPr lang="fa-IR" dirty="0" smtClean="0"/>
              <a:t>باشد.</a:t>
            </a:r>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52368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fa-IR" sz="2800" b="1" dirty="0"/>
              <a:t>پایتون | </a:t>
            </a:r>
            <a:r>
              <a:rPr lang="en-US" sz="2800" b="1" dirty="0"/>
              <a:t>Python</a:t>
            </a:r>
          </a:p>
          <a:p>
            <a:r>
              <a:rPr lang="fa-IR" dirty="0" smtClean="0"/>
              <a:t>این </a:t>
            </a:r>
            <a:r>
              <a:rPr lang="fa-IR" dirty="0"/>
              <a:t>زبان در اواخر دهه 80 (میلادی) طراحی شده است. پایتون </a:t>
            </a:r>
            <a:r>
              <a:rPr lang="fa-IR" dirty="0" smtClean="0"/>
              <a:t>در </a:t>
            </a:r>
            <a:r>
              <a:rPr lang="fa-IR" dirty="0"/>
              <a:t>محاسبات </a:t>
            </a:r>
            <a:r>
              <a:rPr lang="fa-IR" dirty="0" smtClean="0"/>
              <a:t>سنگین علمی کاربرد دارد.</a:t>
            </a:r>
            <a:endParaRPr lang="fa-IR" dirty="0"/>
          </a:p>
          <a:p>
            <a:r>
              <a:rPr lang="fa-IR" dirty="0" smtClean="0"/>
              <a:t>در </a:t>
            </a:r>
            <a:r>
              <a:rPr lang="fa-IR" dirty="0"/>
              <a:t>ساخت سیستم‌های بزرگی مانند دراپ‌باکس و یوتیوب از زبان برنامه‌نویسی </a:t>
            </a:r>
            <a:r>
              <a:rPr lang="en-US" dirty="0"/>
              <a:t>Python </a:t>
            </a:r>
            <a:r>
              <a:rPr lang="fa-IR" dirty="0" smtClean="0"/>
              <a:t> استفاده </a:t>
            </a:r>
            <a:r>
              <a:rPr lang="fa-IR" dirty="0"/>
              <a:t>شده است.</a:t>
            </a:r>
          </a:p>
          <a:p>
            <a:r>
              <a:rPr lang="fa-IR" sz="2300" b="1" dirty="0"/>
              <a:t>رابی | </a:t>
            </a:r>
            <a:r>
              <a:rPr lang="en-US" sz="2300" b="1" dirty="0"/>
              <a:t>Ruby</a:t>
            </a:r>
          </a:p>
          <a:p>
            <a:r>
              <a:rPr lang="fa-IR" dirty="0" smtClean="0"/>
              <a:t>در </a:t>
            </a:r>
            <a:r>
              <a:rPr lang="fa-IR" dirty="0"/>
              <a:t>اواسط دهه 90 (میلادی) در ژاپن طراحی </a:t>
            </a:r>
            <a:r>
              <a:rPr lang="fa-IR" dirty="0" smtClean="0"/>
              <a:t>شد.</a:t>
            </a:r>
          </a:p>
          <a:p>
            <a:r>
              <a:rPr lang="fa-IR" dirty="0" smtClean="0"/>
              <a:t>بسیاری </a:t>
            </a:r>
            <a:r>
              <a:rPr lang="fa-IR" dirty="0"/>
              <a:t>از برنامه‌های کاربردی وب، سرویس‌های ذخیره‌ساز ابری، شبکه‌های اجتماعی و تجارت الکترونیک با استفاده از این زبان ساخته شده است.</a:t>
            </a:r>
          </a:p>
          <a:p>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554742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10" y="2266123"/>
            <a:ext cx="11082593" cy="4439478"/>
          </a:xfrm>
        </p:spPr>
        <p:txBody>
          <a:bodyPr>
            <a:normAutofit/>
          </a:bodyPr>
          <a:lstStyle/>
          <a:p>
            <a:pPr algn="justLow"/>
            <a:r>
              <a:rPr lang="fa-IR" sz="3200" b="1" dirty="0"/>
              <a:t>سی شارپ | #</a:t>
            </a:r>
            <a:r>
              <a:rPr lang="en-US" sz="3200" b="1" dirty="0"/>
              <a:t>C</a:t>
            </a:r>
          </a:p>
          <a:p>
            <a:pPr algn="justLow"/>
            <a:r>
              <a:rPr lang="fa-IR" dirty="0"/>
              <a:t>سی شارپ یک زبان یک زبان‌ همه فن حریف است که برپایه مدرن بودن، سادگی، شیءگرایی و همه منظوره بودن ساخته شده </a:t>
            </a:r>
            <a:r>
              <a:rPr lang="fa-IR" dirty="0" smtClean="0"/>
              <a:t>است</a:t>
            </a:r>
          </a:p>
          <a:p>
            <a:pPr algn="justLow"/>
            <a:r>
              <a:rPr lang="fa-IR" dirty="0" smtClean="0"/>
              <a:t>بر </a:t>
            </a:r>
            <a:r>
              <a:rPr lang="fa-IR" dirty="0"/>
              <a:t>پایه زبان های </a:t>
            </a:r>
            <a:r>
              <a:rPr lang="fa-IR" dirty="0" smtClean="0"/>
              <a:t>خود یعنی </a:t>
            </a:r>
            <a:r>
              <a:rPr lang="en-US" dirty="0"/>
              <a:t>c</a:t>
            </a:r>
            <a:r>
              <a:rPr lang="fa-IR" dirty="0"/>
              <a:t> و </a:t>
            </a:r>
            <a:r>
              <a:rPr lang="en-US" dirty="0" smtClean="0"/>
              <a:t>C</a:t>
            </a:r>
            <a:r>
              <a:rPr lang="en-US" dirty="0"/>
              <a:t>++ </a:t>
            </a:r>
            <a:r>
              <a:rPr lang="fa-IR" dirty="0" smtClean="0"/>
              <a:t> ابداع شده است.</a:t>
            </a:r>
          </a:p>
          <a:p>
            <a:pPr algn="justLow"/>
            <a:r>
              <a:rPr lang="fa-IR" dirty="0"/>
              <a:t>زبان #</a:t>
            </a:r>
            <a:r>
              <a:rPr lang="en-US" dirty="0"/>
              <a:t>C، </a:t>
            </a:r>
            <a:r>
              <a:rPr lang="fa-IR" dirty="0"/>
              <a:t>زبان اصلیِ هسته اکثر وبسایت‌های مطرح دنیا است که یکی از آنها که هر روزه توسط برنامه‌نویسان استفاده می‌شود </a:t>
            </a:r>
            <a:r>
              <a:rPr lang="en-US" dirty="0" err="1"/>
              <a:t>StackOverFlow</a:t>
            </a:r>
            <a:r>
              <a:rPr lang="en-US" dirty="0"/>
              <a:t> </a:t>
            </a:r>
            <a:r>
              <a:rPr lang="fa-IR" dirty="0"/>
              <a:t> است</a:t>
            </a:r>
            <a:r>
              <a:rPr lang="fa-IR" dirty="0" smtClean="0"/>
              <a:t>.</a:t>
            </a:r>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6351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10" y="2266123"/>
            <a:ext cx="11082593" cy="4439478"/>
          </a:xfrm>
        </p:spPr>
        <p:txBody>
          <a:bodyPr>
            <a:normAutofit lnSpcReduction="10000"/>
          </a:bodyPr>
          <a:lstStyle/>
          <a:p>
            <a:pPr algn="justLow"/>
            <a:r>
              <a:rPr lang="fa-IR" sz="3600" b="1" dirty="0"/>
              <a:t>سی شارپ | #</a:t>
            </a:r>
            <a:r>
              <a:rPr lang="en-US" sz="3600" b="1" dirty="0"/>
              <a:t>C</a:t>
            </a:r>
          </a:p>
          <a:p>
            <a:pPr algn="justLow"/>
            <a:r>
              <a:rPr lang="fa-IR" dirty="0"/>
              <a:t>سی شارپ</a:t>
            </a:r>
            <a:r>
              <a:rPr lang="en-US" dirty="0"/>
              <a:t> </a:t>
            </a:r>
            <a:r>
              <a:rPr lang="fa-IR" dirty="0"/>
              <a:t>توسط شرکت مایکروسافت طراحی شده است و بسیاری از محصولات حرفه‌ای سیستم‌عامل ویندوز با این زبان پیاده سازی شده است.</a:t>
            </a:r>
          </a:p>
          <a:p>
            <a:pPr algn="justLow"/>
            <a:r>
              <a:rPr lang="fa-IR" dirty="0"/>
              <a:t>در سی شارپ به واسطه‌ی</a:t>
            </a:r>
            <a:r>
              <a:rPr lang="en-US" dirty="0"/>
              <a:t>Net Core </a:t>
            </a:r>
            <a:r>
              <a:rPr lang="fa-IR" dirty="0"/>
              <a:t> نه تنها برای ویندوز بلکه برای مک و چندین توزیع محبوب لینوکس می توان برنامه نویسی کرد.</a:t>
            </a:r>
          </a:p>
          <a:p>
            <a:pPr algn="justLow"/>
            <a:r>
              <a:rPr lang="fa-IR" dirty="0"/>
              <a:t>با ابزارهای مایکروسافت می توان با استفاده از زبان </a:t>
            </a:r>
            <a:r>
              <a:rPr lang="en-US" dirty="0"/>
              <a:t>C#</a:t>
            </a:r>
            <a:r>
              <a:rPr lang="fa-IR" dirty="0"/>
              <a:t> برای سیستم عامل‌های اندروید</a:t>
            </a:r>
            <a:r>
              <a:rPr lang="en-US" dirty="0"/>
              <a:t>Android </a:t>
            </a:r>
            <a:r>
              <a:rPr lang="fa-IR" dirty="0"/>
              <a:t> و ویندوز موبایل (</a:t>
            </a:r>
            <a:r>
              <a:rPr lang="en-US" dirty="0"/>
              <a:t>Windows Phone</a:t>
            </a:r>
            <a:r>
              <a:rPr lang="fa-IR" dirty="0"/>
              <a:t>)  و</a:t>
            </a:r>
            <a:r>
              <a:rPr lang="en-US" dirty="0"/>
              <a:t>IOS </a:t>
            </a:r>
            <a:r>
              <a:rPr lang="fa-IR" dirty="0"/>
              <a:t>برنامه‌نویسی کرد</a:t>
            </a:r>
            <a:r>
              <a:rPr lang="fa-IR" sz="2000" dirty="0"/>
              <a:t>.</a:t>
            </a:r>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132348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یادگیری اصول برنامه نویسی</a:t>
            </a:r>
            <a:endParaRPr lang="en-US" dirty="0"/>
          </a:p>
        </p:txBody>
      </p:sp>
      <p:sp>
        <p:nvSpPr>
          <p:cNvPr id="3" name="Content Placeholder 2"/>
          <p:cNvSpPr>
            <a:spLocks noGrp="1"/>
          </p:cNvSpPr>
          <p:nvPr>
            <p:ph idx="1"/>
          </p:nvPr>
        </p:nvSpPr>
        <p:spPr>
          <a:xfrm>
            <a:off x="561110" y="2533137"/>
            <a:ext cx="11082593" cy="3830595"/>
          </a:xfrm>
        </p:spPr>
        <p:txBody>
          <a:bodyPr>
            <a:normAutofit fontScale="85000" lnSpcReduction="10000"/>
          </a:bodyPr>
          <a:lstStyle/>
          <a:p>
            <a:pPr algn="justLow"/>
            <a:r>
              <a:rPr lang="fa-IR" dirty="0" smtClean="0"/>
              <a:t>هدف </a:t>
            </a:r>
            <a:r>
              <a:rPr lang="fa-IR" dirty="0"/>
              <a:t>از یادگیری برنامه نویسی، این نیست که ما برنامه نویس زبان پایتون یا برنامه نویس زبان </a:t>
            </a:r>
            <a:r>
              <a:rPr lang="en-US" dirty="0" smtClean="0"/>
              <a:t>C#</a:t>
            </a:r>
            <a:r>
              <a:rPr lang="fa-IR" dirty="0" smtClean="0"/>
              <a:t> شویم.</a:t>
            </a:r>
            <a:endParaRPr lang="en-US" dirty="0" smtClean="0"/>
          </a:p>
          <a:p>
            <a:pPr algn="justLow"/>
            <a:r>
              <a:rPr lang="fa-IR" dirty="0" smtClean="0"/>
              <a:t>هدف </a:t>
            </a:r>
            <a:r>
              <a:rPr lang="fa-IR" dirty="0"/>
              <a:t>این است که ما یک برنامه نویس خوب شویم و زبان‌های برنامه نویسی مختلف صرفاً به مثابه ی </a:t>
            </a:r>
            <a:r>
              <a:rPr lang="fa-IR" b="1" dirty="0"/>
              <a:t>ابزاری</a:t>
            </a:r>
            <a:r>
              <a:rPr lang="fa-IR" dirty="0"/>
              <a:t> برای انجام کارهای ما هستند</a:t>
            </a:r>
            <a:r>
              <a:rPr lang="fa-IR" dirty="0" smtClean="0"/>
              <a:t>.</a:t>
            </a:r>
            <a:endParaRPr lang="en-US" dirty="0" smtClean="0"/>
          </a:p>
          <a:p>
            <a:pPr algn="justLow"/>
            <a:r>
              <a:rPr lang="fa-IR" dirty="0" smtClean="0"/>
              <a:t>یک </a:t>
            </a:r>
            <a:r>
              <a:rPr lang="fa-IR" dirty="0"/>
              <a:t>برنامه نویس خوب با هر زبانی می‌تواند یک محصول منحصر به فرد تولید </a:t>
            </a:r>
            <a:r>
              <a:rPr lang="fa-IR" dirty="0" smtClean="0"/>
              <a:t>کند</a:t>
            </a:r>
            <a:r>
              <a:rPr lang="fa-IR" dirty="0"/>
              <a:t>.</a:t>
            </a:r>
            <a:endParaRPr lang="en-US" dirty="0" smtClean="0"/>
          </a:p>
          <a:p>
            <a:pPr algn="justLow"/>
            <a:r>
              <a:rPr lang="fa-IR" dirty="0" smtClean="0"/>
              <a:t>داشتن </a:t>
            </a:r>
            <a:r>
              <a:rPr lang="fa-IR" dirty="0"/>
              <a:t>ذهن ریاضیاتی و تحلیلی به هرچه بهتر شدن شما به عنوان یک برنامه نویس کمک می </a:t>
            </a:r>
            <a:r>
              <a:rPr lang="fa-IR" dirty="0" smtClean="0"/>
              <a:t>کند</a:t>
            </a:r>
            <a:r>
              <a:rPr lang="en-US" dirty="0" smtClean="0"/>
              <a:t>.</a:t>
            </a:r>
            <a:endParaRPr lang="fa-IR" dirty="0" smtClean="0"/>
          </a:p>
          <a:p>
            <a:pPr algn="justLow"/>
            <a:r>
              <a:rPr lang="fa-IR" dirty="0" smtClean="0"/>
              <a:t>یادگیری </a:t>
            </a:r>
            <a:r>
              <a:rPr lang="fa-IR" dirty="0"/>
              <a:t>یک زبان برنامه نویسی بسیار شبیه به یادگیری رانندگی است. </a:t>
            </a:r>
            <a:r>
              <a:rPr lang="fa-IR" dirty="0" smtClean="0"/>
              <a:t>در ابتدا نوع خودرو مهم نیست.</a:t>
            </a:r>
          </a:p>
          <a:p>
            <a:pPr algn="justLow"/>
            <a:r>
              <a:rPr lang="fa-IR" dirty="0" smtClean="0"/>
              <a:t>شما </a:t>
            </a:r>
            <a:r>
              <a:rPr lang="fa-IR" dirty="0"/>
              <a:t>وقتی اصول برنامه نویسی را بیاموزید، دیگر فرقی نمی‌کند که از چه زبانی دارید استفاده می </a:t>
            </a:r>
            <a:r>
              <a:rPr lang="fa-IR" dirty="0" smtClean="0"/>
              <a:t>کنید.</a:t>
            </a:r>
            <a:endParaRPr lang="en-US" dirty="0"/>
          </a:p>
        </p:txBody>
      </p:sp>
      <p:sp>
        <p:nvSpPr>
          <p:cNvPr id="4" name="Rectangle 3"/>
          <p:cNvSpPr/>
          <p:nvPr/>
        </p:nvSpPr>
        <p:spPr>
          <a:xfrm>
            <a:off x="561110" y="512003"/>
            <a:ext cx="6096000" cy="830997"/>
          </a:xfrm>
          <a:prstGeom prst="rect">
            <a:avLst/>
          </a:prstGeom>
        </p:spPr>
        <p:txBody>
          <a:bodyPr>
            <a:spAutoFit/>
          </a:bodyPr>
          <a:lstStyle/>
          <a:p>
            <a:r>
              <a:rPr lang="fa-IR" sz="1600" i="1" dirty="0">
                <a:solidFill>
                  <a:schemeClr val="bg1"/>
                </a:solidFill>
                <a:cs typeface="B Nazanin" panose="00000400000000000000" pitchFamily="2" charset="-78"/>
              </a:rPr>
              <a:t>نیازی نیست شما یک برنامه نویس حرفه ای بشوید و یا اینکه حتما علاقه مند به این موضوع باشید و قصد کار کردن در این حرفه را داشته باشید فقط مهم اینست که با اصول اولیه برنامه نویسی آشنا باشید.</a:t>
            </a: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666885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نحوه اجرای یک برنامه</a:t>
            </a:r>
            <a:endParaRPr lang="en-US" dirty="0"/>
          </a:p>
        </p:txBody>
      </p:sp>
      <p:sp>
        <p:nvSpPr>
          <p:cNvPr id="3" name="Content Placeholder 2"/>
          <p:cNvSpPr>
            <a:spLocks noGrp="1"/>
          </p:cNvSpPr>
          <p:nvPr>
            <p:ph idx="1"/>
          </p:nvPr>
        </p:nvSpPr>
        <p:spPr/>
        <p:txBody>
          <a:bodyPr>
            <a:normAutofit/>
          </a:bodyPr>
          <a:lstStyle/>
          <a:p>
            <a:pPr algn="justLow"/>
            <a:r>
              <a:rPr lang="fa-IR" dirty="0" smtClean="0"/>
              <a:t>قبل از برنامه نویسی ابتدا باید رروی کاغذ یا در ذهن گام </a:t>
            </a:r>
            <a:r>
              <a:rPr lang="fa-IR" dirty="0"/>
              <a:t>هایی را تعریف کنیم تا با اجرای آن‌ها یکی پس از دیگری، به سیستم دستور دهیم تا آن مشکل خاص را حل </a:t>
            </a:r>
            <a:r>
              <a:rPr lang="fa-IR" dirty="0" smtClean="0"/>
              <a:t>کند.</a:t>
            </a:r>
          </a:p>
          <a:p>
            <a:pPr algn="justLow"/>
            <a:r>
              <a:rPr lang="fa-IR" dirty="0" smtClean="0"/>
              <a:t>این </a:t>
            </a:r>
            <a:r>
              <a:rPr lang="fa-IR" dirty="0"/>
              <a:t>گام های دقیقی که مشخص می‌کنند نرم‌افزار ما چگونه می بایست کار کند را اصطلاحاً </a:t>
            </a:r>
            <a:r>
              <a:rPr lang="fa-IR" b="1" dirty="0"/>
              <a:t>الگوریتم</a:t>
            </a:r>
            <a:r>
              <a:rPr lang="fa-IR" dirty="0"/>
              <a:t> می گویند</a:t>
            </a:r>
            <a:r>
              <a:rPr lang="fa-IR" dirty="0" smtClean="0"/>
              <a:t>.</a:t>
            </a:r>
            <a:endParaRPr lang="en-US" dirty="0" smtClean="0"/>
          </a:p>
          <a:p>
            <a:pPr algn="justLow"/>
            <a:r>
              <a:rPr lang="fa-IR" dirty="0"/>
              <a:t>به نمود عینی یک الگوریتم که در آن کلیه ی مراحل انجام کار و دستوراتی که سیستم می بایست یکی پس از دیگری انجام دهد</a:t>
            </a:r>
            <a:r>
              <a:rPr lang="fa-IR" dirty="0" smtClean="0"/>
              <a:t>، </a:t>
            </a:r>
            <a:r>
              <a:rPr lang="fa-IR" b="1" dirty="0" smtClean="0"/>
              <a:t>فلوچارت</a:t>
            </a:r>
            <a:r>
              <a:rPr lang="fa-IR" dirty="0"/>
              <a:t> گفته می </a:t>
            </a:r>
            <a:r>
              <a:rPr lang="fa-IR" dirty="0" smtClean="0"/>
              <a:t>شود.</a:t>
            </a:r>
          </a:p>
        </p:txBody>
      </p:sp>
    </p:spTree>
    <p:extLst>
      <p:ext uri="{BB962C8B-B14F-4D97-AF65-F5344CB8AC3E}">
        <p14:creationId xmlns:p14="http://schemas.microsoft.com/office/powerpoint/2010/main" val="53565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الگوریتم و فلوچارت</a:t>
            </a:r>
            <a:endParaRPr lang="en-US" dirty="0"/>
          </a:p>
        </p:txBody>
      </p:sp>
      <p:sp>
        <p:nvSpPr>
          <p:cNvPr id="3" name="Content Placeholder 2"/>
          <p:cNvSpPr>
            <a:spLocks noGrp="1"/>
          </p:cNvSpPr>
          <p:nvPr>
            <p:ph idx="1"/>
          </p:nvPr>
        </p:nvSpPr>
        <p:spPr>
          <a:xfrm>
            <a:off x="561110" y="2533137"/>
            <a:ext cx="11082593" cy="4119454"/>
          </a:xfrm>
        </p:spPr>
        <p:txBody>
          <a:bodyPr>
            <a:noAutofit/>
          </a:bodyPr>
          <a:lstStyle/>
          <a:p>
            <a:r>
              <a:rPr lang="ar-SA" sz="2000" b="1" dirty="0"/>
              <a:t>مثال :</a:t>
            </a:r>
            <a:r>
              <a:rPr lang="ar-SA" sz="2000" dirty="0"/>
              <a:t> الگوریتمی بنویسید که دو عدد از ورودی دریافت شود و سپس تعیین شود که مجموع دو عدد بزرگتر از 20 است یا نه.</a:t>
            </a:r>
          </a:p>
          <a:p>
            <a:pPr lvl="1">
              <a:lnSpc>
                <a:spcPct val="100000"/>
              </a:lnSpc>
            </a:pPr>
            <a:r>
              <a:rPr lang="ar-SA" dirty="0"/>
              <a:t>0- شروع .</a:t>
            </a:r>
          </a:p>
          <a:p>
            <a:pPr lvl="1">
              <a:lnSpc>
                <a:spcPct val="100000"/>
              </a:lnSpc>
            </a:pPr>
            <a:r>
              <a:rPr lang="ar-SA" dirty="0"/>
              <a:t>1- دو عدد </a:t>
            </a:r>
            <a:r>
              <a:rPr lang="en-US" dirty="0"/>
              <a:t>a </a:t>
            </a:r>
            <a:r>
              <a:rPr lang="ar-SA" dirty="0"/>
              <a:t>و </a:t>
            </a:r>
            <a:r>
              <a:rPr lang="en-US" dirty="0"/>
              <a:t>b </a:t>
            </a:r>
            <a:r>
              <a:rPr lang="ar-SA" dirty="0"/>
              <a:t>را از ورودی در یافت کن.</a:t>
            </a:r>
          </a:p>
          <a:p>
            <a:pPr lvl="1">
              <a:lnSpc>
                <a:spcPct val="100000"/>
              </a:lnSpc>
            </a:pPr>
            <a:r>
              <a:rPr lang="ar-SA" dirty="0"/>
              <a:t>2- </a:t>
            </a:r>
            <a:r>
              <a:rPr lang="en-US" dirty="0" err="1"/>
              <a:t>a+b</a:t>
            </a:r>
            <a:r>
              <a:rPr lang="en-US" dirty="0"/>
              <a:t> </a:t>
            </a:r>
            <a:r>
              <a:rPr lang="ar-SA" dirty="0"/>
              <a:t>را محاسبه کن.</a:t>
            </a:r>
          </a:p>
          <a:p>
            <a:pPr lvl="1">
              <a:lnSpc>
                <a:spcPct val="100000"/>
              </a:lnSpc>
            </a:pPr>
            <a:r>
              <a:rPr lang="ar-SA" dirty="0"/>
              <a:t>3- آیا </a:t>
            </a:r>
            <a:r>
              <a:rPr lang="en-US" dirty="0" err="1"/>
              <a:t>a+b</a:t>
            </a:r>
            <a:r>
              <a:rPr lang="en-US" dirty="0"/>
              <a:t>&gt;20 </a:t>
            </a:r>
            <a:r>
              <a:rPr lang="ar-SA" dirty="0"/>
              <a:t>است؟ اگر بلی به مرحله 6 برو.</a:t>
            </a:r>
          </a:p>
          <a:p>
            <a:pPr lvl="1">
              <a:lnSpc>
                <a:spcPct val="100000"/>
              </a:lnSpc>
            </a:pPr>
            <a:r>
              <a:rPr lang="ar-SA" dirty="0"/>
              <a:t>4- بنویس خیر.</a:t>
            </a:r>
          </a:p>
          <a:p>
            <a:pPr lvl="1">
              <a:lnSpc>
                <a:spcPct val="100000"/>
              </a:lnSpc>
            </a:pPr>
            <a:r>
              <a:rPr lang="ar-SA" dirty="0"/>
              <a:t>5- به مرحله 7 برو.</a:t>
            </a:r>
          </a:p>
          <a:p>
            <a:pPr lvl="1">
              <a:lnSpc>
                <a:spcPct val="100000"/>
              </a:lnSpc>
            </a:pPr>
            <a:r>
              <a:rPr lang="ar-SA" dirty="0"/>
              <a:t>6- بنویس بلی.</a:t>
            </a:r>
          </a:p>
          <a:p>
            <a:pPr lvl="1">
              <a:lnSpc>
                <a:spcPct val="100000"/>
              </a:lnSpc>
            </a:pPr>
            <a:r>
              <a:rPr lang="ar-SA" dirty="0"/>
              <a:t>7- پایان</a:t>
            </a:r>
            <a:r>
              <a:rPr lang="ar-SA" dirty="0" smtClean="0"/>
              <a:t>.</a:t>
            </a:r>
            <a:endParaRPr lang="ar-SA" dirty="0"/>
          </a:p>
        </p:txBody>
      </p:sp>
    </p:spTree>
    <p:extLst>
      <p:ext uri="{BB962C8B-B14F-4D97-AF65-F5344CB8AC3E}">
        <p14:creationId xmlns:p14="http://schemas.microsoft.com/office/powerpoint/2010/main" val="1886445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نحوه اجرای یک برنامه</a:t>
            </a:r>
            <a:endParaRPr lang="en-US" dirty="0"/>
          </a:p>
        </p:txBody>
      </p:sp>
      <p:sp>
        <p:nvSpPr>
          <p:cNvPr id="3" name="Content Placeholder 2"/>
          <p:cNvSpPr>
            <a:spLocks noGrp="1"/>
          </p:cNvSpPr>
          <p:nvPr>
            <p:ph idx="1"/>
          </p:nvPr>
        </p:nvSpPr>
        <p:spPr/>
        <p:txBody>
          <a:bodyPr>
            <a:normAutofit/>
          </a:bodyPr>
          <a:lstStyle/>
          <a:p>
            <a:pPr algn="justLow"/>
            <a:r>
              <a:rPr lang="fa-IR" dirty="0" smtClean="0"/>
              <a:t>سیستم‌ها فقط و فقط زبان ماشین را می‌فهمند.</a:t>
            </a:r>
          </a:p>
          <a:p>
            <a:pPr algn="justLow"/>
            <a:r>
              <a:rPr lang="fa-IR" dirty="0"/>
              <a:t>کامپایلر (</a:t>
            </a:r>
            <a:r>
              <a:rPr lang="en-US" dirty="0"/>
              <a:t>compiler</a:t>
            </a:r>
            <a:r>
              <a:rPr lang="fa-IR" dirty="0"/>
              <a:t>) برنامه هایی که شما به یک زبان نوشتید رو به زبان سطح پایین قابل فهم </a:t>
            </a:r>
            <a:r>
              <a:rPr lang="fa-IR" dirty="0" smtClean="0"/>
              <a:t>برای ماشین(</a:t>
            </a:r>
            <a:r>
              <a:rPr lang="en-US" dirty="0"/>
              <a:t>assembly</a:t>
            </a:r>
            <a:r>
              <a:rPr lang="fa-IR" dirty="0"/>
              <a:t>) تبدیل می کند</a:t>
            </a:r>
            <a:r>
              <a:rPr lang="fa-IR" dirty="0" smtClean="0"/>
              <a:t>.</a:t>
            </a:r>
          </a:p>
          <a:p>
            <a:pPr algn="justLow"/>
            <a:r>
              <a:rPr lang="fa-IR" dirty="0" smtClean="0"/>
              <a:t>سپس کدهابه زبان قابل فهم </a:t>
            </a:r>
            <a:r>
              <a:rPr lang="en-US" dirty="0" smtClean="0"/>
              <a:t>CPU</a:t>
            </a:r>
            <a:r>
              <a:rPr lang="fa-IR" dirty="0" smtClean="0"/>
              <a:t> که </a:t>
            </a:r>
            <a:r>
              <a:rPr lang="fa-IR" dirty="0"/>
              <a:t>همان زبان 1و0 </a:t>
            </a:r>
            <a:r>
              <a:rPr lang="fa-IR" dirty="0" smtClean="0"/>
              <a:t> است تبدیل می شود</a:t>
            </a:r>
          </a:p>
        </p:txBody>
      </p:sp>
    </p:spTree>
    <p:extLst>
      <p:ext uri="{BB962C8B-B14F-4D97-AF65-F5344CB8AC3E}">
        <p14:creationId xmlns:p14="http://schemas.microsoft.com/office/powerpoint/2010/main" val="4063133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واژه های برنامه نویسی</a:t>
            </a:r>
            <a:endParaRPr lang="en-US" dirty="0"/>
          </a:p>
        </p:txBody>
      </p:sp>
      <p:sp>
        <p:nvSpPr>
          <p:cNvPr id="3" name="Content Placeholder 2"/>
          <p:cNvSpPr>
            <a:spLocks noGrp="1"/>
          </p:cNvSpPr>
          <p:nvPr>
            <p:ph idx="1"/>
          </p:nvPr>
        </p:nvSpPr>
        <p:spPr/>
        <p:txBody>
          <a:bodyPr>
            <a:normAutofit lnSpcReduction="10000"/>
          </a:bodyPr>
          <a:lstStyle/>
          <a:p>
            <a:r>
              <a:rPr lang="en-US" dirty="0"/>
              <a:t>IDE </a:t>
            </a:r>
            <a:r>
              <a:rPr lang="fa-IR" dirty="0" smtClean="0"/>
              <a:t> </a:t>
            </a:r>
            <a:r>
              <a:rPr lang="fa-IR" dirty="0"/>
              <a:t>مخفف واژگان </a:t>
            </a:r>
            <a:r>
              <a:rPr lang="en-US" dirty="0"/>
              <a:t>Integrated Development Environment </a:t>
            </a:r>
            <a:r>
              <a:rPr lang="fa-IR" dirty="0" smtClean="0"/>
              <a:t> به </a:t>
            </a:r>
            <a:r>
              <a:rPr lang="fa-IR" dirty="0"/>
              <a:t>معنی </a:t>
            </a:r>
            <a:r>
              <a:rPr lang="fa-IR" b="1" dirty="0"/>
              <a:t>محیط یکپارچه توسعه ی نرم افزار</a:t>
            </a:r>
            <a:r>
              <a:rPr lang="fa-IR" dirty="0"/>
              <a:t> </a:t>
            </a:r>
            <a:r>
              <a:rPr lang="fa-IR" dirty="0" smtClean="0"/>
              <a:t>است</a:t>
            </a:r>
            <a:r>
              <a:rPr lang="fa-IR" dirty="0"/>
              <a:t> </a:t>
            </a:r>
            <a:endParaRPr lang="en-US" dirty="0" smtClean="0"/>
          </a:p>
          <a:p>
            <a:r>
              <a:rPr lang="en-US" dirty="0"/>
              <a:t>Debugging </a:t>
            </a:r>
            <a:r>
              <a:rPr lang="fa-IR" dirty="0" smtClean="0"/>
              <a:t> به </a:t>
            </a:r>
            <a:r>
              <a:rPr lang="fa-IR" dirty="0"/>
              <a:t>فرایند مشکل یابی یک نرم‌افزار یا اپلیکیشن گفته می شود. </a:t>
            </a:r>
            <a:endParaRPr lang="fa-IR" dirty="0" smtClean="0"/>
          </a:p>
          <a:p>
            <a:pPr lvl="1"/>
            <a:r>
              <a:rPr lang="fa-IR" b="1" dirty="0" smtClean="0"/>
              <a:t>ارورهای </a:t>
            </a:r>
            <a:r>
              <a:rPr lang="fa-IR" b="1" dirty="0"/>
              <a:t>سینتکسی:</a:t>
            </a:r>
            <a:r>
              <a:rPr lang="fa-IR" dirty="0"/>
              <a:t> به نوشتار کدهای یک زبان برنامه نویسی </a:t>
            </a:r>
            <a:r>
              <a:rPr lang="en-US" dirty="0"/>
              <a:t>Syntax </a:t>
            </a:r>
            <a:r>
              <a:rPr lang="fa-IR" dirty="0" smtClean="0"/>
              <a:t> گفته می شود که ممکن است غلط املایی داشته باشدمثلاً به جای </a:t>
            </a:r>
            <a:r>
              <a:rPr lang="fa-IR" dirty="0"/>
              <a:t>نوشتن </a:t>
            </a:r>
            <a:r>
              <a:rPr lang="fa-IR" dirty="0" smtClean="0"/>
              <a:t>دستور </a:t>
            </a:r>
            <a:r>
              <a:rPr lang="en-US" dirty="0" smtClean="0"/>
              <a:t>Print</a:t>
            </a:r>
            <a:r>
              <a:rPr lang="fa-IR" dirty="0" smtClean="0"/>
              <a:t> بنویسید </a:t>
            </a:r>
            <a:r>
              <a:rPr lang="en-US" dirty="0" err="1" smtClean="0"/>
              <a:t>Prit</a:t>
            </a:r>
            <a:endParaRPr lang="en-US" dirty="0" smtClean="0"/>
          </a:p>
          <a:p>
            <a:pPr lvl="1"/>
            <a:r>
              <a:rPr lang="fa-IR" b="1" dirty="0"/>
              <a:t>- ارورهای سمنتیک:</a:t>
            </a:r>
            <a:r>
              <a:rPr lang="fa-IR" dirty="0"/>
              <a:t> این دست ارورها زمانی رخ می‌دهند که کدهای شما درست است اما نتیجه ی مطلوب را دریافت نمی‌کنید مثل زمانی که عددی را بر صفر تقسیم </a:t>
            </a:r>
            <a:r>
              <a:rPr lang="fa-IR" dirty="0" smtClean="0"/>
              <a:t>کنید</a:t>
            </a:r>
            <a:endParaRPr lang="en-US" dirty="0" smtClean="0"/>
          </a:p>
        </p:txBody>
      </p:sp>
    </p:spTree>
    <p:extLst>
      <p:ext uri="{BB962C8B-B14F-4D97-AF65-F5344CB8AC3E}">
        <p14:creationId xmlns:p14="http://schemas.microsoft.com/office/powerpoint/2010/main" val="406511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fa-IR" sz="3800" b="1" dirty="0" smtClean="0"/>
              <a:t>مثال</a:t>
            </a:r>
          </a:p>
          <a:p>
            <a:r>
              <a:rPr lang="fa-IR" dirty="0" smtClean="0"/>
              <a:t>فرض </a:t>
            </a:r>
            <a:r>
              <a:rPr lang="fa-IR" dirty="0"/>
              <a:t>کنید به شما  کنترل یه ربات رو بدن که 5 تا کار می تونه انجام </a:t>
            </a:r>
            <a:r>
              <a:rPr lang="fa-IR" dirty="0" smtClean="0"/>
              <a:t>بده</a:t>
            </a:r>
            <a:r>
              <a:rPr lang="fa-IR" dirty="0"/>
              <a:t>:</a:t>
            </a:r>
          </a:p>
          <a:p>
            <a:pPr lvl="1"/>
            <a:r>
              <a:rPr lang="fa-IR" dirty="0"/>
              <a:t>روشن </a:t>
            </a:r>
            <a:r>
              <a:rPr lang="fa-IR" dirty="0" smtClean="0"/>
              <a:t>شو</a:t>
            </a:r>
            <a:r>
              <a:rPr lang="en-US" dirty="0" smtClean="0"/>
              <a:t>ON </a:t>
            </a:r>
            <a:endParaRPr lang="en-US" dirty="0"/>
          </a:p>
          <a:p>
            <a:pPr lvl="1"/>
            <a:r>
              <a:rPr lang="en-US" dirty="0"/>
              <a:t> </a:t>
            </a:r>
            <a:r>
              <a:rPr lang="fa-IR" dirty="0"/>
              <a:t>یک گام به جلو </a:t>
            </a:r>
            <a:r>
              <a:rPr lang="fa-IR" dirty="0" smtClean="0"/>
              <a:t>برو </a:t>
            </a:r>
            <a:r>
              <a:rPr lang="en-US" dirty="0" smtClean="0"/>
              <a:t>   step</a:t>
            </a:r>
            <a:endParaRPr lang="en-US" dirty="0"/>
          </a:p>
          <a:p>
            <a:pPr lvl="1"/>
            <a:r>
              <a:rPr lang="en-US" dirty="0"/>
              <a:t> </a:t>
            </a:r>
            <a:r>
              <a:rPr lang="fa-IR" dirty="0"/>
              <a:t>به اندازه دلخواه در جهت عقربه های ساعت </a:t>
            </a:r>
            <a:r>
              <a:rPr lang="fa-IR" dirty="0" smtClean="0"/>
              <a:t>بچرخ </a:t>
            </a:r>
            <a:r>
              <a:rPr lang="en-US" dirty="0" smtClean="0"/>
              <a:t>rotate</a:t>
            </a:r>
            <a:endParaRPr lang="en-US" dirty="0"/>
          </a:p>
          <a:p>
            <a:pPr lvl="1"/>
            <a:r>
              <a:rPr lang="en-US" dirty="0"/>
              <a:t> </a:t>
            </a:r>
            <a:r>
              <a:rPr lang="fa-IR" dirty="0"/>
              <a:t>جسم کوچک جلوت رو </a:t>
            </a:r>
            <a:r>
              <a:rPr lang="fa-IR" dirty="0" smtClean="0"/>
              <a:t>بردا ر</a:t>
            </a:r>
            <a:r>
              <a:rPr lang="en-US" dirty="0" smtClean="0"/>
              <a:t>take</a:t>
            </a:r>
            <a:endParaRPr lang="en-US" dirty="0"/>
          </a:p>
          <a:p>
            <a:pPr lvl="1"/>
            <a:r>
              <a:rPr lang="fa-IR" dirty="0"/>
              <a:t>خاموش </a:t>
            </a:r>
            <a:r>
              <a:rPr lang="fa-IR" dirty="0" smtClean="0"/>
              <a:t>شو </a:t>
            </a:r>
            <a:r>
              <a:rPr lang="en-US" dirty="0" smtClean="0"/>
              <a:t>off</a:t>
            </a:r>
            <a:r>
              <a:rPr lang="fa-IR" dirty="0" smtClean="0"/>
              <a:t> </a:t>
            </a:r>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برنامه نویسی چیست؟</a:t>
            </a:r>
            <a:endParaRPr lang="en-US" dirty="0"/>
          </a:p>
        </p:txBody>
      </p:sp>
      <p:sp>
        <p:nvSpPr>
          <p:cNvPr id="5" name="Content Placeholder 2"/>
          <p:cNvSpPr txBox="1">
            <a:spLocks/>
          </p:cNvSpPr>
          <p:nvPr/>
        </p:nvSpPr>
        <p:spPr>
          <a:xfrm>
            <a:off x="561110" y="3354773"/>
            <a:ext cx="1426716" cy="3297820"/>
          </a:xfrm>
          <a:prstGeom prst="rect">
            <a:avLst/>
          </a:prstGeom>
        </p:spPr>
        <p:txBody>
          <a:bodyPr vert="horz" lIns="91440" tIns="45720" rIns="91440" bIns="45720" rtlCol="0">
            <a:noAutofit/>
          </a:bodyPr>
          <a:lstStyle>
            <a:lvl1pPr marL="342900" indent="-342900" algn="r" defTabSz="457200" rtl="1" eaLnBrk="1" latinLnBrk="0" hangingPunct="1">
              <a:lnSpc>
                <a:spcPct val="150000"/>
              </a:lnSpc>
              <a:spcBef>
                <a:spcPts val="600"/>
              </a:spcBef>
              <a:spcAft>
                <a:spcPts val="600"/>
              </a:spcAft>
              <a:buClr>
                <a:schemeClr val="accent1"/>
              </a:buClr>
              <a:buSzPct val="80000"/>
              <a:buFont typeface="Wingdings 3" charset="2"/>
              <a:buChar char=""/>
              <a:defRPr sz="2400" b="0" i="0" kern="1200">
                <a:solidFill>
                  <a:schemeClr val="tx1">
                    <a:lumMod val="75000"/>
                    <a:lumOff val="25000"/>
                  </a:schemeClr>
                </a:solidFill>
                <a:latin typeface="+mn-lt"/>
                <a:ea typeface="+mn-ea"/>
                <a:cs typeface="B Nazanin" panose="00000400000000000000" pitchFamily="2" charset="-78"/>
              </a:defRPr>
            </a:lvl1pPr>
            <a:lvl2pPr marL="742950" indent="-285750" algn="r" defTabSz="457200" rtl="1" eaLnBrk="1" latinLnBrk="0" hangingPunct="1">
              <a:lnSpc>
                <a:spcPct val="150000"/>
              </a:lnSpc>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mn-lt"/>
                <a:ea typeface="+mn-ea"/>
                <a:cs typeface="B Nazanin" panose="00000400000000000000" pitchFamily="2" charset="-78"/>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B Nazanin" panose="00000400000000000000" pitchFamily="2" charset="-78"/>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B Nazanin" panose="00000400000000000000" pitchFamily="2" charset="-78"/>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B Nazanin" panose="00000400000000000000" pitchFamily="2" charset="-78"/>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lnSpc>
                <a:spcPct val="100000"/>
              </a:lnSpc>
            </a:pPr>
            <a:r>
              <a:rPr lang="en-US" sz="1100" b="1" dirty="0" smtClean="0"/>
              <a:t>ON</a:t>
            </a:r>
          </a:p>
          <a:p>
            <a:pPr algn="l" rtl="0">
              <a:lnSpc>
                <a:spcPct val="100000"/>
              </a:lnSpc>
            </a:pPr>
            <a:r>
              <a:rPr lang="en-US" sz="1100" b="1" dirty="0" smtClean="0"/>
              <a:t>Step</a:t>
            </a:r>
          </a:p>
          <a:p>
            <a:pPr algn="l" rtl="0">
              <a:lnSpc>
                <a:spcPct val="100000"/>
              </a:lnSpc>
            </a:pPr>
            <a:r>
              <a:rPr lang="en-US" sz="1100" b="1" dirty="0" smtClean="0"/>
              <a:t>Rotate 45</a:t>
            </a:r>
          </a:p>
          <a:p>
            <a:pPr algn="l" rtl="0">
              <a:lnSpc>
                <a:spcPct val="100000"/>
              </a:lnSpc>
            </a:pPr>
            <a:r>
              <a:rPr lang="en-US" sz="1100" b="1" dirty="0" smtClean="0"/>
              <a:t>Step</a:t>
            </a:r>
          </a:p>
          <a:p>
            <a:pPr algn="l" rtl="0">
              <a:lnSpc>
                <a:spcPct val="100000"/>
              </a:lnSpc>
            </a:pPr>
            <a:r>
              <a:rPr lang="en-US" sz="1100" b="1" dirty="0" smtClean="0"/>
              <a:t>…</a:t>
            </a:r>
          </a:p>
          <a:p>
            <a:pPr algn="l" rtl="0">
              <a:lnSpc>
                <a:spcPct val="100000"/>
              </a:lnSpc>
            </a:pPr>
            <a:r>
              <a:rPr lang="en-US" sz="1100" b="1" dirty="0" smtClean="0"/>
              <a:t>Step</a:t>
            </a:r>
          </a:p>
          <a:p>
            <a:pPr algn="l" rtl="0">
              <a:lnSpc>
                <a:spcPct val="100000"/>
              </a:lnSpc>
            </a:pPr>
            <a:r>
              <a:rPr lang="en-US" sz="1100" b="1" dirty="0" smtClean="0"/>
              <a:t>Step</a:t>
            </a:r>
          </a:p>
          <a:p>
            <a:pPr algn="l" rtl="0">
              <a:lnSpc>
                <a:spcPct val="100000"/>
              </a:lnSpc>
            </a:pPr>
            <a:r>
              <a:rPr lang="en-US" sz="1100" b="1" dirty="0" smtClean="0"/>
              <a:t>Rotate 30</a:t>
            </a:r>
          </a:p>
          <a:p>
            <a:pPr algn="l" rtl="0">
              <a:lnSpc>
                <a:spcPct val="100000"/>
              </a:lnSpc>
            </a:pPr>
            <a:r>
              <a:rPr lang="en-US" sz="1100" b="1" dirty="0" smtClean="0"/>
              <a:t>Take</a:t>
            </a:r>
          </a:p>
          <a:p>
            <a:pPr algn="l" rtl="0">
              <a:lnSpc>
                <a:spcPct val="100000"/>
              </a:lnSpc>
            </a:pPr>
            <a:r>
              <a:rPr lang="en-US" sz="1100" b="1" dirty="0" smtClean="0"/>
              <a:t>Off</a:t>
            </a:r>
            <a:endParaRPr lang="en-US" sz="1100" b="1" dirty="0"/>
          </a:p>
        </p:txBody>
      </p:sp>
    </p:spTree>
    <p:extLst>
      <p:ext uri="{BB962C8B-B14F-4D97-AF65-F5344CB8AC3E}">
        <p14:creationId xmlns:p14="http://schemas.microsoft.com/office/powerpoint/2010/main" val="88792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کد تمیز</a:t>
            </a:r>
            <a:endParaRPr lang="en-US" dirty="0"/>
          </a:p>
        </p:txBody>
      </p:sp>
      <p:sp>
        <p:nvSpPr>
          <p:cNvPr id="3" name="Content Placeholder 2"/>
          <p:cNvSpPr>
            <a:spLocks noGrp="1"/>
          </p:cNvSpPr>
          <p:nvPr>
            <p:ph idx="1"/>
          </p:nvPr>
        </p:nvSpPr>
        <p:spPr/>
        <p:txBody>
          <a:bodyPr>
            <a:normAutofit/>
          </a:bodyPr>
          <a:lstStyle/>
          <a:p>
            <a:pPr algn="justLow"/>
            <a:r>
              <a:rPr lang="fa-IR" dirty="0"/>
              <a:t>هر کسی می‌تواند کدی بنویسد که یک کامپیوتر آن‌را درک کند. یک برنامه نویس خوب کدی را می‌نویسد که برای سایر همکارانش قابل درک </a:t>
            </a:r>
            <a:r>
              <a:rPr lang="fa-IR" dirty="0" smtClean="0"/>
              <a:t>باشد.</a:t>
            </a:r>
          </a:p>
          <a:p>
            <a:pPr algn="justLow"/>
            <a:r>
              <a:rPr lang="fa-IR" dirty="0"/>
              <a:t>صحبت کردن ساده است. کدت رو نشون بده! </a:t>
            </a:r>
            <a:endParaRPr lang="fa-IR" dirty="0" smtClean="0"/>
          </a:p>
          <a:p>
            <a:pPr algn="justLow"/>
            <a:r>
              <a:rPr lang="fa-IR" dirty="0"/>
              <a:t>ديباگ كردن يك كد چندين مرتبه از نوشتن آن سخت‌تر است. بنابراين اگر كد اوليه خود را بسيار هوشمندانه بنويسيد، جهت ديباگ كردن آن به اندازه‌ي كافي باهوش نخواهيد بود</a:t>
            </a:r>
            <a:r>
              <a:rPr lang="fa-IR" dirty="0" smtClean="0"/>
              <a:t>!</a:t>
            </a:r>
          </a:p>
        </p:txBody>
      </p:sp>
    </p:spTree>
    <p:extLst>
      <p:ext uri="{BB962C8B-B14F-4D97-AF65-F5344CB8AC3E}">
        <p14:creationId xmlns:p14="http://schemas.microsoft.com/office/powerpoint/2010/main" val="405270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این همه مطلب برای برنامه نویس شدن!</a:t>
            </a:r>
            <a:endParaRPr lang="en-US" dirty="0"/>
          </a:p>
        </p:txBody>
      </p:sp>
      <p:sp>
        <p:nvSpPr>
          <p:cNvPr id="3" name="Content Placeholder 2"/>
          <p:cNvSpPr>
            <a:spLocks noGrp="1"/>
          </p:cNvSpPr>
          <p:nvPr>
            <p:ph idx="1"/>
          </p:nvPr>
        </p:nvSpPr>
        <p:spPr/>
        <p:txBody>
          <a:bodyPr>
            <a:normAutofit/>
          </a:bodyPr>
          <a:lstStyle/>
          <a:p>
            <a:pPr algn="justLow"/>
            <a:r>
              <a:rPr lang="fa-IR" dirty="0" smtClean="0"/>
              <a:t>این </a:t>
            </a:r>
            <a:r>
              <a:rPr lang="fa-IR" dirty="0"/>
              <a:t>همه مطلب و زبان و کتابخانه را باید یاد </a:t>
            </a:r>
            <a:r>
              <a:rPr lang="fa-IR" dirty="0" smtClean="0"/>
              <a:t>بگیرم!!؟ کار </a:t>
            </a:r>
            <a:r>
              <a:rPr lang="fa-IR" dirty="0"/>
              <a:t>دشواری </a:t>
            </a:r>
            <a:r>
              <a:rPr lang="fa-IR" dirty="0" smtClean="0"/>
              <a:t>است!!!</a:t>
            </a:r>
          </a:p>
          <a:p>
            <a:pPr algn="justLow"/>
            <a:r>
              <a:rPr lang="fa-IR" dirty="0" smtClean="0"/>
              <a:t>برنامه </a:t>
            </a:r>
            <a:r>
              <a:rPr lang="fa-IR" dirty="0"/>
              <a:t>نویسی کار بسیار جذاب و شیرینی است. </a:t>
            </a:r>
            <a:endParaRPr lang="fa-IR" dirty="0" smtClean="0"/>
          </a:p>
          <a:p>
            <a:pPr algn="justLow"/>
            <a:r>
              <a:rPr lang="fa-IR" dirty="0" smtClean="0"/>
              <a:t>لازم </a:t>
            </a:r>
            <a:r>
              <a:rPr lang="fa-IR" dirty="0"/>
              <a:t>نیست حتما تحصیلات مهندسی کامپیوتر داشته </a:t>
            </a:r>
            <a:r>
              <a:rPr lang="fa-IR" dirty="0" smtClean="0"/>
              <a:t>باشید.</a:t>
            </a:r>
          </a:p>
          <a:p>
            <a:pPr algn="justLow"/>
            <a:r>
              <a:rPr lang="fa-IR" dirty="0" smtClean="0"/>
              <a:t>تنها </a:t>
            </a:r>
            <a:r>
              <a:rPr lang="fa-IR" dirty="0"/>
              <a:t>چیزی که لازم دارد علاقه و پشتکار </a:t>
            </a:r>
            <a:r>
              <a:rPr lang="fa-IR" dirty="0" smtClean="0"/>
              <a:t>است.</a:t>
            </a:r>
          </a:p>
          <a:p>
            <a:pPr algn="justLow"/>
            <a:r>
              <a:rPr lang="fa-IR" dirty="0" smtClean="0"/>
              <a:t>یک </a:t>
            </a:r>
            <a:r>
              <a:rPr lang="fa-IR" dirty="0"/>
              <a:t>شخص معمولی طی ۳ سال </a:t>
            </a:r>
            <a:r>
              <a:rPr lang="fa-IR" dirty="0" smtClean="0"/>
              <a:t>می تواند </a:t>
            </a:r>
            <a:r>
              <a:rPr lang="fa-IR" dirty="0"/>
              <a:t>در طی پروژه های مختلف به همه این مباحث  مسلط شود</a:t>
            </a:r>
            <a:r>
              <a:rPr lang="fa-IR" dirty="0" smtClean="0"/>
              <a:t>.</a:t>
            </a:r>
            <a:endParaRPr lang="en-US" dirty="0"/>
          </a:p>
        </p:txBody>
      </p:sp>
    </p:spTree>
    <p:extLst>
      <p:ext uri="{BB962C8B-B14F-4D97-AF65-F5344CB8AC3E}">
        <p14:creationId xmlns:p14="http://schemas.microsoft.com/office/powerpoint/2010/main" val="32281633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نا امید </a:t>
            </a:r>
            <a:r>
              <a:rPr lang="fa-IR" dirty="0" smtClean="0"/>
              <a:t>نشوید</a:t>
            </a:r>
            <a:endParaRPr lang="en-US" dirty="0"/>
          </a:p>
        </p:txBody>
      </p:sp>
      <p:sp>
        <p:nvSpPr>
          <p:cNvPr id="3" name="Content Placeholder 2"/>
          <p:cNvSpPr>
            <a:spLocks noGrp="1"/>
          </p:cNvSpPr>
          <p:nvPr>
            <p:ph idx="1"/>
          </p:nvPr>
        </p:nvSpPr>
        <p:spPr/>
        <p:txBody>
          <a:bodyPr>
            <a:normAutofit fontScale="92500"/>
          </a:bodyPr>
          <a:lstStyle/>
          <a:p>
            <a:pPr algn="justLow"/>
            <a:r>
              <a:rPr lang="fa-IR" dirty="0"/>
              <a:t>هیچ گاه هنگام بروز خطا در برنامه خود نا امید نشوید. بلکه خوشحال هم باشید. چون قرار است مطلب و تکنیک جدیدی یاد بگیرید.</a:t>
            </a:r>
          </a:p>
          <a:p>
            <a:pPr algn="justLow"/>
            <a:r>
              <a:rPr lang="fa-IR" dirty="0" smtClean="0"/>
              <a:t>از </a:t>
            </a:r>
            <a:r>
              <a:rPr lang="fa-IR" dirty="0"/>
              <a:t>ابتدا تا انتها بارها پیش می آید که برنامه شما دچار خطاهایی می شود که رفع آن برای شما بسیار دشوار می شود. این باعث می شود که شما از ادامه کار منصرف شوید و با خود بگویید که استعداد کافی برای یادگیری و ادامه را ندارید</a:t>
            </a:r>
            <a:r>
              <a:rPr lang="fa-IR" dirty="0" smtClean="0"/>
              <a:t>.</a:t>
            </a:r>
          </a:p>
          <a:p>
            <a:pPr algn="justLow"/>
            <a:r>
              <a:rPr lang="fa-IR" dirty="0" smtClean="0"/>
              <a:t>متن </a:t>
            </a:r>
            <a:r>
              <a:rPr lang="fa-IR" dirty="0"/>
              <a:t>خطای خود را گوگل کنید. در انجمن ها  و وبسایت های مربوطه ثبت نام کنید و علت را از حرفه ای ترها بپرسید.</a:t>
            </a:r>
            <a:br>
              <a:rPr lang="fa-IR" dirty="0"/>
            </a:br>
            <a:r>
              <a:rPr lang="fa-IR" dirty="0"/>
              <a:t>یکی از انجمن های جهانی </a:t>
            </a:r>
            <a:r>
              <a:rPr lang="fa-IR" b="1" dirty="0"/>
              <a:t> برنامه نویسی</a:t>
            </a:r>
            <a:r>
              <a:rPr lang="fa-IR" dirty="0"/>
              <a:t> ، وب سایت </a:t>
            </a:r>
            <a:r>
              <a:rPr lang="en-US" i="1" dirty="0" smtClean="0">
                <a:hlinkClick r:id="rId2"/>
              </a:rPr>
              <a:t>stackoverflow.com</a:t>
            </a:r>
            <a:r>
              <a:rPr lang="en-US" i="1" dirty="0"/>
              <a:t> </a:t>
            </a:r>
            <a:r>
              <a:rPr lang="fa-IR" i="1" dirty="0" smtClean="0"/>
              <a:t> </a:t>
            </a:r>
            <a:r>
              <a:rPr lang="fa-IR" dirty="0" smtClean="0"/>
              <a:t> است</a:t>
            </a:r>
            <a:r>
              <a:rPr lang="fa-IR" dirty="0"/>
              <a:t>.</a:t>
            </a:r>
            <a:endParaRPr lang="en-US" dirty="0"/>
          </a:p>
        </p:txBody>
      </p:sp>
    </p:spTree>
    <p:extLst>
      <p:ext uri="{BB962C8B-B14F-4D97-AF65-F5344CB8AC3E}">
        <p14:creationId xmlns:p14="http://schemas.microsoft.com/office/powerpoint/2010/main" val="1377473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متوقف نشوید و هر روز تمرین کنید </a:t>
            </a:r>
            <a:endParaRPr lang="en-US" dirty="0"/>
          </a:p>
        </p:txBody>
      </p:sp>
      <p:sp>
        <p:nvSpPr>
          <p:cNvPr id="3" name="Content Placeholder 2"/>
          <p:cNvSpPr>
            <a:spLocks noGrp="1"/>
          </p:cNvSpPr>
          <p:nvPr>
            <p:ph idx="1"/>
          </p:nvPr>
        </p:nvSpPr>
        <p:spPr/>
        <p:txBody>
          <a:bodyPr>
            <a:normAutofit/>
          </a:bodyPr>
          <a:lstStyle/>
          <a:p>
            <a:r>
              <a:rPr lang="fa-IR" dirty="0" smtClean="0"/>
              <a:t>یکی </a:t>
            </a:r>
            <a:r>
              <a:rPr lang="fa-IR" dirty="0"/>
              <a:t>از عوامل موفقیت در </a:t>
            </a:r>
            <a:r>
              <a:rPr lang="fa-IR" b="1" dirty="0"/>
              <a:t>برنامه نویسی</a:t>
            </a:r>
            <a:r>
              <a:rPr lang="fa-IR" dirty="0"/>
              <a:t> تمرین زیاد به صورت مداوم و روزانه </a:t>
            </a:r>
            <a:r>
              <a:rPr lang="fa-IR" dirty="0" smtClean="0"/>
              <a:t>است.</a:t>
            </a:r>
          </a:p>
          <a:p>
            <a:r>
              <a:rPr lang="fa-IR" dirty="0"/>
              <a:t>ب</a:t>
            </a:r>
            <a:r>
              <a:rPr lang="fa-IR" dirty="0" smtClean="0"/>
              <a:t>ه </a:t>
            </a:r>
            <a:r>
              <a:rPr lang="fa-IR" dirty="0"/>
              <a:t>هیچ وجه تمرین را متوقف نکنید و فاصله زمانی زیاد بین تمرین ها نیندازید</a:t>
            </a:r>
            <a:r>
              <a:rPr lang="fa-IR" dirty="0" smtClean="0"/>
              <a:t>.</a:t>
            </a:r>
          </a:p>
          <a:p>
            <a:r>
              <a:rPr lang="fa-IR" dirty="0" smtClean="0"/>
              <a:t>خلاق </a:t>
            </a:r>
            <a:r>
              <a:rPr lang="fa-IR" dirty="0"/>
              <a:t>باشید و سعی کنید راهی جدید و ساده برای حل مسائل پیدا کنید</a:t>
            </a:r>
            <a:r>
              <a:rPr lang="fa-IR" dirty="0" smtClean="0"/>
              <a:t>.</a:t>
            </a:r>
          </a:p>
          <a:p>
            <a:r>
              <a:rPr lang="fa-IR" dirty="0" smtClean="0"/>
              <a:t>از </a:t>
            </a:r>
            <a:r>
              <a:rPr lang="fa-IR" dirty="0"/>
              <a:t>افراد با تجربه کمک بگیرید و نظر آن ها را در مورد سیستمی که طراحی کردید </a:t>
            </a:r>
            <a:r>
              <a:rPr lang="fa-IR" dirty="0" smtClean="0"/>
              <a:t>بپرسید.</a:t>
            </a:r>
          </a:p>
          <a:p>
            <a:r>
              <a:rPr lang="fa-IR" dirty="0" smtClean="0"/>
              <a:t>معماری </a:t>
            </a:r>
            <a:r>
              <a:rPr lang="fa-IR" dirty="0"/>
              <a:t>های جدید و فریم ورک های روز و محبوب را بشناسید و از آن ها استفاده کنید</a:t>
            </a:r>
            <a:r>
              <a:rPr lang="fa-IR" dirty="0" smtClean="0"/>
              <a:t>.</a:t>
            </a:r>
            <a:endParaRPr lang="fa-IR" dirty="0"/>
          </a:p>
        </p:txBody>
      </p:sp>
    </p:spTree>
    <p:extLst>
      <p:ext uri="{BB962C8B-B14F-4D97-AF65-F5344CB8AC3E}">
        <p14:creationId xmlns:p14="http://schemas.microsoft.com/office/powerpoint/2010/main" val="3834685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مزایای برنامه نویسی</a:t>
            </a:r>
            <a:endParaRPr lang="en-US" dirty="0"/>
          </a:p>
        </p:txBody>
      </p:sp>
      <p:sp>
        <p:nvSpPr>
          <p:cNvPr id="3" name="Content Placeholder 2"/>
          <p:cNvSpPr>
            <a:spLocks noGrp="1"/>
          </p:cNvSpPr>
          <p:nvPr>
            <p:ph idx="1"/>
          </p:nvPr>
        </p:nvSpPr>
        <p:spPr/>
        <p:txBody>
          <a:bodyPr>
            <a:normAutofit/>
          </a:bodyPr>
          <a:lstStyle/>
          <a:p>
            <a:r>
              <a:rPr lang="fa-IR" sz="2800" b="1" dirty="0"/>
              <a:t>درک بهتری از تکنولوژی</a:t>
            </a:r>
          </a:p>
          <a:p>
            <a:pPr lvl="1"/>
            <a:r>
              <a:rPr lang="fa-IR" sz="2400" dirty="0" smtClean="0"/>
              <a:t>چرا </a:t>
            </a:r>
            <a:r>
              <a:rPr lang="fa-IR" sz="2400" dirty="0"/>
              <a:t>یک برنامه ساخته شده </a:t>
            </a:r>
            <a:r>
              <a:rPr lang="fa-IR" sz="2400" dirty="0" smtClean="0"/>
              <a:t>است؟</a:t>
            </a:r>
          </a:p>
          <a:p>
            <a:pPr lvl="1"/>
            <a:r>
              <a:rPr lang="fa-IR" sz="2400" dirty="0" smtClean="0"/>
              <a:t>چرا </a:t>
            </a:r>
            <a:r>
              <a:rPr lang="fa-IR" sz="2400" dirty="0"/>
              <a:t>سازندگان، این برنامه را </a:t>
            </a:r>
            <a:r>
              <a:rPr lang="fa-IR" sz="2400" dirty="0" smtClean="0"/>
              <a:t>ساخته‌اند؟</a:t>
            </a:r>
          </a:p>
          <a:p>
            <a:pPr lvl="1" algn="justLow"/>
            <a:r>
              <a:rPr lang="fa-IR" sz="2400" dirty="0" smtClean="0"/>
              <a:t>چه </a:t>
            </a:r>
            <a:r>
              <a:rPr lang="fa-IR" sz="2400" dirty="0"/>
              <a:t>کار‌هایی را می‌توان با برنامه‌نویسی انجام </a:t>
            </a:r>
            <a:r>
              <a:rPr lang="fa-IR" sz="2400" dirty="0" smtClean="0"/>
              <a:t>داد؟</a:t>
            </a:r>
          </a:p>
          <a:p>
            <a:pPr lvl="1" algn="justLow"/>
            <a:r>
              <a:rPr lang="fa-IR" sz="2400" dirty="0" smtClean="0"/>
              <a:t>می‌دانید که وقتی </a:t>
            </a:r>
            <a:r>
              <a:rPr lang="fa-IR" sz="2400" dirty="0"/>
              <a:t>وارد صفحه‌ی فیسبوک می‌شوید، چه چیزی‌هایی در پشت پرده اتفاق </a:t>
            </a:r>
            <a:r>
              <a:rPr lang="fa-IR" sz="2400" dirty="0" smtClean="0"/>
              <a:t>می‌افتد؟</a:t>
            </a:r>
            <a:endParaRPr lang="fa-IR" sz="2400" dirty="0"/>
          </a:p>
          <a:p>
            <a:endParaRPr lang="en-US" dirty="0"/>
          </a:p>
        </p:txBody>
      </p:sp>
    </p:spTree>
    <p:extLst>
      <p:ext uri="{BB962C8B-B14F-4D97-AF65-F5344CB8AC3E}">
        <p14:creationId xmlns:p14="http://schemas.microsoft.com/office/powerpoint/2010/main" val="836690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a-IR" sz="3300" b="1" dirty="0"/>
              <a:t>توانایی در گفتار </a:t>
            </a:r>
            <a:r>
              <a:rPr lang="fa-IR" sz="3300" b="1" dirty="0" smtClean="0"/>
              <a:t>تخصصی</a:t>
            </a:r>
          </a:p>
          <a:p>
            <a:r>
              <a:rPr lang="en-US" dirty="0" smtClean="0"/>
              <a:t> </a:t>
            </a:r>
            <a:r>
              <a:rPr lang="fa-IR" dirty="0"/>
              <a:t>برقراری </a:t>
            </a:r>
            <a:r>
              <a:rPr lang="fa-IR" dirty="0" smtClean="0"/>
              <a:t>ارتباط آسانتر با برنامه</a:t>
            </a:r>
            <a:r>
              <a:rPr lang="en-US" dirty="0" smtClean="0"/>
              <a:t> </a:t>
            </a:r>
            <a:r>
              <a:rPr lang="fa-IR" dirty="0" smtClean="0"/>
              <a:t>نویسان</a:t>
            </a:r>
          </a:p>
          <a:p>
            <a:r>
              <a:rPr lang="fa-IR" dirty="0" smtClean="0"/>
              <a:t>درک </a:t>
            </a:r>
            <a:r>
              <a:rPr lang="fa-IR" dirty="0"/>
              <a:t>بهتر و سریع‌تر خواسته‌های مدیران </a:t>
            </a:r>
            <a:r>
              <a:rPr lang="fa-IR" dirty="0" smtClean="0"/>
              <a:t>توسط برنامه نویسان</a:t>
            </a:r>
          </a:p>
          <a:p>
            <a:r>
              <a:rPr lang="fa-IR" dirty="0" smtClean="0"/>
              <a:t>مدیران </a:t>
            </a:r>
            <a:r>
              <a:rPr lang="fa-IR" dirty="0"/>
              <a:t>با اطلاعات و زبان تخصصی آشنا </a:t>
            </a:r>
            <a:r>
              <a:rPr lang="fa-IR" dirty="0" smtClean="0"/>
              <a:t>می‌شوند و </a:t>
            </a:r>
            <a:r>
              <a:rPr lang="fa-IR" dirty="0"/>
              <a:t>توسعه‌دهندگان </a:t>
            </a:r>
            <a:r>
              <a:rPr lang="fa-IR" dirty="0" smtClean="0"/>
              <a:t>بهتر </a:t>
            </a:r>
            <a:r>
              <a:rPr lang="fa-IR" dirty="0"/>
              <a:t>می‌توانند به مدیران مراحل ساخت، طراحی و پیکره‌ی برنامه را به زبان تخصصی شرح دهند.</a:t>
            </a:r>
          </a:p>
          <a:p>
            <a:endParaRPr lang="en-US" dirty="0"/>
          </a:p>
        </p:txBody>
      </p:sp>
      <p:sp>
        <p:nvSpPr>
          <p:cNvPr id="6" name="Title 1"/>
          <p:cNvSpPr>
            <a:spLocks noGrp="1"/>
          </p:cNvSpPr>
          <p:nvPr>
            <p:ph type="title"/>
          </p:nvPr>
        </p:nvSpPr>
        <p:spPr>
          <a:xfrm>
            <a:off x="1154954" y="973668"/>
            <a:ext cx="8761413" cy="706964"/>
          </a:xfrm>
        </p:spPr>
        <p:txBody>
          <a:bodyPr/>
          <a:lstStyle/>
          <a:p>
            <a:r>
              <a:rPr lang="fa-IR" dirty="0" smtClean="0"/>
              <a:t>مزایای برنامه نویسی</a:t>
            </a:r>
            <a:endParaRPr lang="en-US" dirty="0"/>
          </a:p>
        </p:txBody>
      </p:sp>
    </p:spTree>
    <p:extLst>
      <p:ext uri="{BB962C8B-B14F-4D97-AF65-F5344CB8AC3E}">
        <p14:creationId xmlns:p14="http://schemas.microsoft.com/office/powerpoint/2010/main" val="1490760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Low" fontAlgn="base"/>
            <a:r>
              <a:rPr lang="fa-IR" sz="1800" b="1" dirty="0" smtClean="0"/>
              <a:t>بالا </a:t>
            </a:r>
            <a:r>
              <a:rPr lang="fa-IR" sz="1800" b="1" dirty="0"/>
              <a:t>رفتن توانایی ذهن در حل مسئله،</a:t>
            </a:r>
            <a:r>
              <a:rPr lang="fa-IR" sz="1800" dirty="0"/>
              <a:t> وقتی می خواهید برای انجام یک کاری یک برنامه ای بنویسید باید فکر کنید و بهترین راه حل را پیدا کنید و این فکر کردن و راه حل پیدا کردن و آزمایش آن و احتمالا دوباره فکر کردن و یافتن یک راه حل دیگر این توانایی و قدرت حل مسئله را در شما بالا میبرد.</a:t>
            </a:r>
          </a:p>
          <a:p>
            <a:pPr algn="justLow" fontAlgn="base"/>
            <a:r>
              <a:rPr lang="fa-IR" sz="1800" b="1" dirty="0" smtClean="0"/>
              <a:t>خلاق </a:t>
            </a:r>
            <a:r>
              <a:rPr lang="fa-IR" sz="1800" b="1" dirty="0"/>
              <a:t>شدن ذهن و عادت به خلاقیت، </a:t>
            </a:r>
            <a:r>
              <a:rPr lang="fa-IR" sz="1800" dirty="0"/>
              <a:t> در واقع نوشتن یک برنامه یعنی خلق کردن یک چیزی که تا قبل از اون وجود نداشته است. اینکار باعث میشود که همیشه به دنبال خلق راهکارهای جدید و همینطور به فکر بهبود عملکرد و شیوه های موجود باشیم.</a:t>
            </a:r>
            <a:endParaRPr lang="en-US" sz="1800" dirty="0"/>
          </a:p>
          <a:p>
            <a:pPr algn="justLow" fontAlgn="base"/>
            <a:r>
              <a:rPr lang="fa-IR" sz="1800" b="1" dirty="0" smtClean="0"/>
              <a:t>یادگیری </a:t>
            </a:r>
            <a:r>
              <a:rPr lang="fa-IR" sz="1800" b="1" dirty="0"/>
              <a:t>تفکر سیستمی و رعایت سلسله مراتب انجام امور،</a:t>
            </a:r>
            <a:r>
              <a:rPr lang="fa-IR" sz="1800" dirty="0"/>
              <a:t> شما در برنامه نویسی باید کدها را بر اساس یک سلسله مراتب بنویسید و گاهی اوقات جابجا بودن و یا در جای نا مناسب بودن یک کد درست می تواند کل نتیجه را خراب کند.</a:t>
            </a:r>
            <a:endParaRPr lang="en-US" sz="1800" dirty="0"/>
          </a:p>
          <a:p>
            <a:pPr algn="justLow" fontAlgn="base"/>
            <a:r>
              <a:rPr lang="fa-IR" sz="1800" b="1" dirty="0" smtClean="0"/>
              <a:t>داشتن </a:t>
            </a:r>
            <a:r>
              <a:rPr lang="fa-IR" sz="1800" b="1" dirty="0"/>
              <a:t>یک حس لذتبخش در انتهای کار،</a:t>
            </a:r>
            <a:r>
              <a:rPr lang="fa-IR" sz="1800" dirty="0"/>
              <a:t> همیشه یک برنامه نویس از اینکه نتیجه کار را میبیند و یا  کار کردن دیگران با برنامه خود را که میبیند، لذت خاصی میبرد و همین انگیزه ای می شود در طول کار که کار را به پایان برساند.</a:t>
            </a:r>
          </a:p>
        </p:txBody>
      </p:sp>
      <p:sp>
        <p:nvSpPr>
          <p:cNvPr id="6" name="Title 1"/>
          <p:cNvSpPr>
            <a:spLocks noGrp="1"/>
          </p:cNvSpPr>
          <p:nvPr>
            <p:ph type="title"/>
          </p:nvPr>
        </p:nvSpPr>
        <p:spPr>
          <a:xfrm>
            <a:off x="1154954" y="973668"/>
            <a:ext cx="8761413" cy="706964"/>
          </a:xfrm>
        </p:spPr>
        <p:txBody>
          <a:bodyPr/>
          <a:lstStyle/>
          <a:p>
            <a:r>
              <a:rPr lang="fa-IR" dirty="0" smtClean="0"/>
              <a:t>مزایای برنامه نویسی</a:t>
            </a:r>
            <a:endParaRPr lang="en-US" dirty="0"/>
          </a:p>
        </p:txBody>
      </p:sp>
    </p:spTree>
    <p:extLst>
      <p:ext uri="{BB962C8B-B14F-4D97-AF65-F5344CB8AC3E}">
        <p14:creationId xmlns:p14="http://schemas.microsoft.com/office/powerpoint/2010/main" val="1793459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انواع برنامه نویسی</a:t>
            </a:r>
            <a:endParaRPr lang="en-US" dirty="0"/>
          </a:p>
        </p:txBody>
      </p:sp>
      <p:sp>
        <p:nvSpPr>
          <p:cNvPr id="3" name="Content Placeholder 2"/>
          <p:cNvSpPr>
            <a:spLocks noGrp="1"/>
          </p:cNvSpPr>
          <p:nvPr>
            <p:ph idx="1"/>
          </p:nvPr>
        </p:nvSpPr>
        <p:spPr/>
        <p:txBody>
          <a:bodyPr>
            <a:normAutofit/>
          </a:bodyPr>
          <a:lstStyle/>
          <a:p>
            <a:r>
              <a:rPr lang="fa-IR" sz="2900" b="1" dirty="0"/>
              <a:t>برنامه نویسی برای حل مسائل ریاضی و شبیه </a:t>
            </a:r>
            <a:r>
              <a:rPr lang="fa-IR" sz="2900" b="1" dirty="0" smtClean="0"/>
              <a:t>سازی</a:t>
            </a:r>
          </a:p>
          <a:p>
            <a:pPr lvl="1"/>
            <a:r>
              <a:rPr lang="fa-IR" dirty="0" smtClean="0"/>
              <a:t>زبان</a:t>
            </a:r>
            <a:r>
              <a:rPr lang="en-US" dirty="0" smtClean="0"/>
              <a:t>MATLAB </a:t>
            </a:r>
            <a:r>
              <a:rPr lang="fa-IR" dirty="0" smtClean="0"/>
              <a:t> (متلب</a:t>
            </a:r>
            <a:r>
              <a:rPr lang="fa-IR" dirty="0"/>
              <a:t>) مخصوص همین کار توسعه پیدا کرده است</a:t>
            </a:r>
            <a:r>
              <a:rPr lang="fa-IR" dirty="0" smtClean="0"/>
              <a:t>. </a:t>
            </a:r>
            <a:r>
              <a:rPr lang="fa-IR" dirty="0"/>
              <a:t>در کتابخانه متلب تقریبا برای همه رشته های مهندسی ابزار وجود دارد. ابزار های حل معادلات دیفرانسیل و بهینه سازی،‌الگوریتم ژنتیک، شبکه عصبی، مدل سازی و کنترل و ... خیلی ابزارهای دیگر. </a:t>
            </a:r>
            <a:endParaRPr lang="fa-IR" b="1" dirty="0"/>
          </a:p>
        </p:txBody>
      </p:sp>
    </p:spTree>
    <p:extLst>
      <p:ext uri="{BB962C8B-B14F-4D97-AF65-F5344CB8AC3E}">
        <p14:creationId xmlns:p14="http://schemas.microsoft.com/office/powerpoint/2010/main" val="4184171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برنامه نویسی</a:t>
            </a:r>
            <a:endParaRPr lang="en-US" dirty="0"/>
          </a:p>
        </p:txBody>
      </p:sp>
      <p:sp>
        <p:nvSpPr>
          <p:cNvPr id="3" name="Content Placeholder 2"/>
          <p:cNvSpPr>
            <a:spLocks noGrp="1"/>
          </p:cNvSpPr>
          <p:nvPr>
            <p:ph idx="1"/>
          </p:nvPr>
        </p:nvSpPr>
        <p:spPr/>
        <p:txBody>
          <a:bodyPr>
            <a:normAutofit lnSpcReduction="10000"/>
          </a:bodyPr>
          <a:lstStyle/>
          <a:p>
            <a:pPr algn="justLow"/>
            <a:r>
              <a:rPr lang="fa-IR" sz="2900" b="1" dirty="0" smtClean="0"/>
              <a:t>برنامه </a:t>
            </a:r>
            <a:r>
              <a:rPr lang="fa-IR" sz="2900" b="1" dirty="0"/>
              <a:t>نویسی تحت </a:t>
            </a:r>
            <a:r>
              <a:rPr lang="fa-IR" sz="2900" b="1" dirty="0" smtClean="0"/>
              <a:t>وب</a:t>
            </a:r>
          </a:p>
          <a:p>
            <a:pPr lvl="1" algn="justLow"/>
            <a:r>
              <a:rPr lang="fa-IR" dirty="0"/>
              <a:t>از دو بخش کلاینت </a:t>
            </a:r>
            <a:r>
              <a:rPr lang="fa-IR" dirty="0" smtClean="0"/>
              <a:t>(</a:t>
            </a:r>
            <a:r>
              <a:rPr lang="en-US" dirty="0"/>
              <a:t>front-end </a:t>
            </a:r>
            <a:r>
              <a:rPr lang="fa-IR" dirty="0" smtClean="0"/>
              <a:t>) و سرور (</a:t>
            </a:r>
            <a:r>
              <a:rPr lang="en-US" dirty="0" smtClean="0"/>
              <a:t>back-end</a:t>
            </a:r>
            <a:r>
              <a:rPr lang="fa-IR" dirty="0" smtClean="0"/>
              <a:t>) </a:t>
            </a:r>
            <a:r>
              <a:rPr lang="fa-IR" dirty="0"/>
              <a:t>تشکیل شده اند و توسط پروتکل های وب </a:t>
            </a:r>
            <a:r>
              <a:rPr lang="fa-IR" dirty="0" smtClean="0"/>
              <a:t>مثل </a:t>
            </a:r>
            <a:r>
              <a:rPr lang="en-US" dirty="0" smtClean="0"/>
              <a:t>HTTP </a:t>
            </a:r>
            <a:r>
              <a:rPr lang="fa-IR" dirty="0" smtClean="0"/>
              <a:t> با </a:t>
            </a:r>
            <a:r>
              <a:rPr lang="fa-IR" dirty="0"/>
              <a:t>هم ارتباط </a:t>
            </a:r>
            <a:r>
              <a:rPr lang="fa-IR" dirty="0" smtClean="0"/>
              <a:t>دارند. معروف </a:t>
            </a:r>
            <a:r>
              <a:rPr lang="fa-IR" dirty="0"/>
              <a:t>ترین زبان های برنامه نویسی دنیا که مخصوص این کار طراحی شده اند </a:t>
            </a:r>
            <a:r>
              <a:rPr lang="en-US" dirty="0"/>
              <a:t>PHP،  #C ، Python </a:t>
            </a:r>
            <a:r>
              <a:rPr lang="fa-IR" dirty="0"/>
              <a:t>و </a:t>
            </a:r>
            <a:r>
              <a:rPr lang="en-US" dirty="0"/>
              <a:t>Java </a:t>
            </a:r>
            <a:r>
              <a:rPr lang="fa-IR" dirty="0"/>
              <a:t>هستند</a:t>
            </a:r>
            <a:r>
              <a:rPr lang="fa-IR" dirty="0" smtClean="0"/>
              <a:t>. هر </a:t>
            </a:r>
            <a:r>
              <a:rPr lang="fa-IR" dirty="0"/>
              <a:t>کدام از این ها کتابخانه </a:t>
            </a:r>
            <a:r>
              <a:rPr lang="fa-IR" dirty="0" smtClean="0"/>
              <a:t>یا </a:t>
            </a:r>
            <a:r>
              <a:rPr lang="en-US" dirty="0" smtClean="0"/>
              <a:t>Framework</a:t>
            </a:r>
            <a:r>
              <a:rPr lang="fa-IR" dirty="0" smtClean="0"/>
              <a:t> متعدد </a:t>
            </a:r>
            <a:r>
              <a:rPr lang="fa-IR" dirty="0"/>
              <a:t>و طرفداران خاص خود را </a:t>
            </a:r>
            <a:r>
              <a:rPr lang="fa-IR" dirty="0" smtClean="0"/>
              <a:t>دارند.</a:t>
            </a:r>
          </a:p>
          <a:p>
            <a:pPr lvl="1" algn="justLow"/>
            <a:r>
              <a:rPr lang="fa-IR" dirty="0" smtClean="0"/>
              <a:t>کسی </a:t>
            </a:r>
            <a:r>
              <a:rPr lang="fa-IR" dirty="0"/>
              <a:t>که برنامه تحت سرور می نویسد عموما باید با پایگاه داده هم آشنا باشد</a:t>
            </a:r>
            <a:r>
              <a:rPr lang="fa-IR" dirty="0" smtClean="0"/>
              <a:t>. </a:t>
            </a:r>
            <a:r>
              <a:rPr lang="fa-IR" dirty="0"/>
              <a:t> معروف ترین پایگاه داده دنیا که رایگان هم </a:t>
            </a:r>
            <a:r>
              <a:rPr lang="fa-IR" dirty="0" smtClean="0"/>
              <a:t>هست</a:t>
            </a:r>
            <a:r>
              <a:rPr lang="en-US" dirty="0" smtClean="0"/>
              <a:t> </a:t>
            </a:r>
            <a:r>
              <a:rPr lang="en-US" dirty="0" err="1" smtClean="0"/>
              <a:t>SQl</a:t>
            </a:r>
            <a:r>
              <a:rPr lang="en-US" dirty="0" smtClean="0"/>
              <a:t> server</a:t>
            </a:r>
            <a:r>
              <a:rPr lang="fa-IR" dirty="0" smtClean="0"/>
              <a:t> و  </a:t>
            </a:r>
            <a:r>
              <a:rPr lang="en-US" dirty="0"/>
              <a:t>MYSQL </a:t>
            </a:r>
            <a:r>
              <a:rPr lang="fa-IR" dirty="0"/>
              <a:t>است</a:t>
            </a:r>
            <a:r>
              <a:rPr lang="fa-IR" dirty="0" smtClean="0"/>
              <a:t>.</a:t>
            </a:r>
          </a:p>
          <a:p>
            <a:pPr lvl="1" algn="justLow"/>
            <a:r>
              <a:rPr lang="fa-IR" dirty="0" smtClean="0"/>
              <a:t>برنامه </a:t>
            </a:r>
            <a:r>
              <a:rPr lang="fa-IR" dirty="0"/>
              <a:t>نویس کلاینت باید </a:t>
            </a:r>
            <a:r>
              <a:rPr lang="fa-IR" dirty="0" smtClean="0"/>
              <a:t>با</a:t>
            </a:r>
            <a:r>
              <a:rPr lang="en-US" dirty="0" smtClean="0"/>
              <a:t> </a:t>
            </a:r>
            <a:r>
              <a:rPr lang="en-US" dirty="0"/>
              <a:t>HTML، CSS </a:t>
            </a:r>
            <a:r>
              <a:rPr lang="fa-IR" dirty="0"/>
              <a:t>و  </a:t>
            </a:r>
            <a:r>
              <a:rPr lang="en-US" dirty="0"/>
              <a:t>JavaScript </a:t>
            </a:r>
            <a:r>
              <a:rPr lang="fa-IR" dirty="0" smtClean="0"/>
              <a:t>و  </a:t>
            </a:r>
            <a:r>
              <a:rPr lang="en-US" dirty="0" err="1"/>
              <a:t>JQuery</a:t>
            </a:r>
            <a:r>
              <a:rPr lang="en-US" dirty="0"/>
              <a:t> </a:t>
            </a:r>
            <a:r>
              <a:rPr lang="fa-IR" dirty="0"/>
              <a:t>و </a:t>
            </a:r>
            <a:r>
              <a:rPr lang="en-US" dirty="0"/>
              <a:t>Angular JS  </a:t>
            </a:r>
            <a:r>
              <a:rPr lang="fa-IR" dirty="0"/>
              <a:t>و </a:t>
            </a:r>
            <a:r>
              <a:rPr lang="en-US" dirty="0"/>
              <a:t>Bootstrap </a:t>
            </a:r>
            <a:r>
              <a:rPr lang="fa-IR" dirty="0"/>
              <a:t>آشنا باشد</a:t>
            </a:r>
            <a:r>
              <a:rPr lang="fa-IR" dirty="0" smtClean="0"/>
              <a:t>.</a:t>
            </a:r>
            <a:endParaRPr lang="en-US" dirty="0"/>
          </a:p>
        </p:txBody>
      </p:sp>
    </p:spTree>
    <p:extLst>
      <p:ext uri="{BB962C8B-B14F-4D97-AF65-F5344CB8AC3E}">
        <p14:creationId xmlns:p14="http://schemas.microsoft.com/office/powerpoint/2010/main" val="897291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برنامه نویسی</a:t>
            </a:r>
            <a:endParaRPr lang="en-US" dirty="0"/>
          </a:p>
        </p:txBody>
      </p:sp>
      <p:sp>
        <p:nvSpPr>
          <p:cNvPr id="3" name="Content Placeholder 2"/>
          <p:cNvSpPr>
            <a:spLocks noGrp="1"/>
          </p:cNvSpPr>
          <p:nvPr>
            <p:ph idx="1"/>
          </p:nvPr>
        </p:nvSpPr>
        <p:spPr/>
        <p:txBody>
          <a:bodyPr>
            <a:normAutofit/>
          </a:bodyPr>
          <a:lstStyle/>
          <a:p>
            <a:r>
              <a:rPr lang="fa-IR" b="1" dirty="0"/>
              <a:t> </a:t>
            </a:r>
            <a:r>
              <a:rPr lang="fa-IR" sz="2900" b="1" dirty="0"/>
              <a:t>برنامه نویسی موبایل</a:t>
            </a:r>
          </a:p>
          <a:p>
            <a:pPr lvl="1"/>
            <a:r>
              <a:rPr lang="fa-IR" dirty="0"/>
              <a:t> </a:t>
            </a:r>
            <a:r>
              <a:rPr lang="fa-IR" dirty="0" smtClean="0"/>
              <a:t>اندروید</a:t>
            </a:r>
            <a:r>
              <a:rPr lang="en-US" dirty="0" smtClean="0"/>
              <a:t> Android </a:t>
            </a:r>
            <a:r>
              <a:rPr lang="fa-IR" dirty="0"/>
              <a:t>	</a:t>
            </a:r>
            <a:r>
              <a:rPr lang="fa-IR" dirty="0" smtClean="0"/>
              <a:t>	آی </a:t>
            </a:r>
            <a:r>
              <a:rPr lang="fa-IR" dirty="0"/>
              <a:t>اُ </a:t>
            </a:r>
            <a:r>
              <a:rPr lang="fa-IR" dirty="0" smtClean="0"/>
              <a:t>اس</a:t>
            </a:r>
            <a:r>
              <a:rPr lang="en-US" dirty="0" smtClean="0"/>
              <a:t>IOS </a:t>
            </a:r>
            <a:r>
              <a:rPr lang="fa-IR" dirty="0" smtClean="0"/>
              <a:t> 	ویندوز</a:t>
            </a:r>
            <a:r>
              <a:rPr lang="en-US" dirty="0" smtClean="0"/>
              <a:t>Windows RT</a:t>
            </a:r>
          </a:p>
          <a:p>
            <a:pPr lvl="1"/>
            <a:r>
              <a:rPr lang="fa-IR" dirty="0" smtClean="0"/>
              <a:t>اصلی ترین </a:t>
            </a:r>
            <a:r>
              <a:rPr lang="fa-IR" dirty="0"/>
              <a:t>زبان برنامه نویسی برای سیستم عامل اندروید زبان جاوا </a:t>
            </a:r>
            <a:r>
              <a:rPr lang="fa-IR" dirty="0" smtClean="0"/>
              <a:t>است که توسط شرکت گوگل ارائه می شود. ابزار برنامه موبایل </a:t>
            </a:r>
            <a:r>
              <a:rPr lang="en-US" dirty="0"/>
              <a:t>Android Studio </a:t>
            </a:r>
            <a:r>
              <a:rPr lang="fa-IR" dirty="0" smtClean="0"/>
              <a:t> و </a:t>
            </a:r>
            <a:r>
              <a:rPr lang="en-US" dirty="0"/>
              <a:t>Eclipse </a:t>
            </a:r>
            <a:r>
              <a:rPr lang="fa-IR" dirty="0" smtClean="0"/>
              <a:t> هستند.</a:t>
            </a:r>
          </a:p>
        </p:txBody>
      </p:sp>
    </p:spTree>
    <p:extLst>
      <p:ext uri="{BB962C8B-B14F-4D97-AF65-F5344CB8AC3E}">
        <p14:creationId xmlns:p14="http://schemas.microsoft.com/office/powerpoint/2010/main" val="2449416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864</TotalTime>
  <Words>1447</Words>
  <Application>Microsoft Office PowerPoint</Application>
  <PresentationFormat>Widescreen</PresentationFormat>
  <Paragraphs>178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 Nazanin</vt:lpstr>
      <vt:lpstr>B Titr</vt:lpstr>
      <vt:lpstr>Century Gothic</vt:lpstr>
      <vt:lpstr>Wingdings 3</vt:lpstr>
      <vt:lpstr>Ion Boardroom</vt:lpstr>
      <vt:lpstr>برنامه نویسی به زبانC# </vt:lpstr>
      <vt:lpstr>چرا برنامه نویسی؟</vt:lpstr>
      <vt:lpstr>برنامه نویسی چیست؟</vt:lpstr>
      <vt:lpstr>مزایای برنامه نویسی</vt:lpstr>
      <vt:lpstr>مزایای برنامه نویسی</vt:lpstr>
      <vt:lpstr>مزایای برنامه نویسی</vt:lpstr>
      <vt:lpstr>انواع برنامه نویسی</vt:lpstr>
      <vt:lpstr>انواع برنامه نویسی</vt:lpstr>
      <vt:lpstr>انواع برنامه نویسی</vt:lpstr>
      <vt:lpstr>انواع برنامه نویسی</vt:lpstr>
      <vt:lpstr>انواع برنامه نویسی</vt:lpstr>
      <vt:lpstr>انواع برنامه نویسی</vt:lpstr>
      <vt:lpstr>انواع برنامه نویسی</vt:lpstr>
      <vt:lpstr>برنامه ویندوزی با C#</vt:lpstr>
      <vt:lpstr>برنامه ویندوزی با C#</vt:lpstr>
      <vt:lpstr>برنامه ویندوزی با C#</vt:lpstr>
      <vt:lpstr>برنامه مستقل از پلتفرم</vt:lpstr>
      <vt:lpstr>زبان های برنامه نویسی</vt:lpstr>
      <vt:lpstr>زبان های برنامه نویسی</vt:lpstr>
      <vt:lpstr>زبان های برنامه نویسی</vt:lpstr>
      <vt:lpstr>زبان های برنامه نویسی</vt:lpstr>
      <vt:lpstr>زبان های برنامه نویسی</vt:lpstr>
      <vt:lpstr>زبان های برنامه نویسی</vt:lpstr>
      <vt:lpstr>زبان های برنامه نویسی</vt:lpstr>
      <vt:lpstr>یادگیری اصول برنامه نویسی</vt:lpstr>
      <vt:lpstr>نحوه اجرای یک برنامه</vt:lpstr>
      <vt:lpstr>الگوریتم و فلوچارت</vt:lpstr>
      <vt:lpstr>نحوه اجرای یک برنامه</vt:lpstr>
      <vt:lpstr>واژه های برنامه نویسی</vt:lpstr>
      <vt:lpstr>کد تمیز</vt:lpstr>
      <vt:lpstr>این همه مطلب برای برنامه نویس شدن!</vt:lpstr>
      <vt:lpstr>نا امید نشوید</vt:lpstr>
      <vt:lpstr>متوقف نشوید و هر روز تمرین کنید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نویسی به زبانC# </dc:title>
  <dc:creator>Windows User</dc:creator>
  <cp:lastModifiedBy>Windows User</cp:lastModifiedBy>
  <cp:revision>132</cp:revision>
  <dcterms:created xsi:type="dcterms:W3CDTF">2017-10-29T18:33:16Z</dcterms:created>
  <dcterms:modified xsi:type="dcterms:W3CDTF">2017-11-20T16:31:52Z</dcterms:modified>
</cp:coreProperties>
</file>