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4EAD-A8EF-4843-855B-37F937D4F69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37A6-A394-4D4F-9FA8-236500B7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Chương 3 : </a:t>
            </a:r>
            <a:br>
              <a:rPr lang="en-US" smtClean="0"/>
            </a:br>
            <a:r>
              <a:rPr lang="en-US" smtClean="0"/>
              <a:t>Biến đổi Z và Ứng dụng trong phân tích hệ thống LTI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0162"/>
          </a:xfrm>
        </p:spPr>
        <p:txBody>
          <a:bodyPr>
            <a:normAutofit fontScale="40000" lnSpcReduction="20000"/>
          </a:bodyPr>
          <a:lstStyle/>
          <a:p>
            <a:r>
              <a:rPr lang="en-US" sz="11000" smtClean="0"/>
              <a:t>Tính chất của biến đổi Z</a:t>
            </a:r>
          </a:p>
          <a:p>
            <a:endParaRPr lang="en-US" sz="4400"/>
          </a:p>
          <a:p>
            <a:endParaRPr lang="en-US" sz="4400" smtClean="0"/>
          </a:p>
          <a:p>
            <a:r>
              <a:rPr lang="en-US" sz="9800" smtClean="0"/>
              <a:t>Họ tên : Tô Văn Lâm</a:t>
            </a:r>
          </a:p>
          <a:p>
            <a:r>
              <a:rPr lang="en-US" sz="9800" smtClean="0"/>
              <a:t>Lớp KSTN-CNTT-K58</a:t>
            </a:r>
            <a:endParaRPr lang="en-US" sz="9800"/>
          </a:p>
        </p:txBody>
      </p:sp>
    </p:spTree>
    <p:extLst>
      <p:ext uri="{BB962C8B-B14F-4D97-AF65-F5344CB8AC3E}">
        <p14:creationId xmlns:p14="http://schemas.microsoft.com/office/powerpoint/2010/main" val="40303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3.2.8 Tích của hai dãy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smtClean="0"/>
                  <a:t>Nếu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smtClean="0"/>
                  <a:t>Thì x(n)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600" smtClean="0"/>
                  <a:t>X(z)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3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3.2.9 Dãy liên hợp phức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smtClean="0"/>
                  <a:t>Nếu x(n)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600" smtClean="0"/>
                  <a:t>X(z)</a:t>
                </a:r>
              </a:p>
              <a:p>
                <a:pPr marL="0" indent="0">
                  <a:buNone/>
                </a:pPr>
                <a:r>
                  <a:rPr lang="en-US" sz="3600" smtClean="0"/>
                  <a:t>=&gt; x*(n)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600" smtClean="0"/>
                  <a:t>X*(z*)</a:t>
                </a:r>
              </a:p>
              <a:p>
                <a:pPr marL="0" indent="0">
                  <a:buNone/>
                </a:pPr>
                <a:r>
                  <a:rPr lang="en-US" sz="3600" smtClean="0"/>
                  <a:t>Trong đó * có nghĩa là liên hợp phức</a:t>
                </a:r>
                <a:endParaRPr lang="en-US" sz="3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3.2.10 Định lý giá trị đầu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smtClean="0"/>
                  <a:t>Nếu x(n) là dãy nhân quả (x(n) = 0 với n&lt;0).</a:t>
                </a:r>
              </a:p>
              <a:p>
                <a:pPr marL="0" indent="0">
                  <a:buNone/>
                </a:pPr>
                <a:r>
                  <a:rPr lang="en-US" sz="3600" smtClean="0"/>
                  <a:t>=&gt; x(0)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u="sng" smtClean="0"/>
                  <a:t>Chứng minh:</a:t>
                </a:r>
              </a:p>
              <a:p>
                <a:pPr marL="0" indent="0">
                  <a:buNone/>
                </a:pPr>
                <a:r>
                  <a:rPr lang="en-US" sz="3600" smtClean="0"/>
                  <a:t>Vì x(n) là dãy nhân quả nên ta có :</a:t>
                </a:r>
              </a:p>
              <a:p>
                <a:pPr marL="0" indent="0">
                  <a:buNone/>
                </a:pPr>
                <a:r>
                  <a:rPr lang="en-US" sz="3600" smtClean="0"/>
                  <a:t>X(z)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+..</m:t>
                    </m:r>
                  </m:oMath>
                </a14:m>
                <a:endParaRPr lang="en-US" sz="3600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600" smtClean="0"/>
                  <a:t>Rõ </a:t>
                </a:r>
                <a:r>
                  <a:rPr lang="en-US" sz="3600" smtClean="0"/>
                  <a:t>ràng </a:t>
                </a:r>
                <a:r>
                  <a:rPr lang="en-US" sz="3600" smtClean="0"/>
                  <a:t>khi z-&gt;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ì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3361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9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3.2.1 Tính tuyến tính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64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sz="3900" smtClean="0"/>
                  <a:t>Nếu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9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3900" smtClean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3900" b="0" i="1" smtClean="0">
                    <a:latin typeface="Cambria Math" panose="02040503050406030204" pitchFamily="18" charset="0"/>
                  </a:rPr>
                  <a:t>x(n)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900" smtClean="0"/>
                  <a:t>(n)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3900" b="0" smtClean="0"/>
              </a:p>
              <a:p>
                <a:pPr marL="0" indent="0">
                  <a:buNone/>
                </a:pPr>
                <a:endParaRPr lang="en-US" sz="3900" smtClean="0"/>
              </a:p>
              <a:p>
                <a:pPr marL="0" indent="0">
                  <a:buNone/>
                </a:pPr>
                <a:r>
                  <a:rPr lang="en-US" sz="3900" smtClean="0"/>
                  <a:t>Tính chất này cho phép tìm biến đổi Z của một tín hiệu bằng cách biểu diễn tín hiệu này thành tổng các tín hiệu cơ bản có biến đổi Z đã biết trước</a:t>
                </a:r>
                <a:endParaRPr lang="en-US" sz="39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643"/>
                <a:ext cx="10515600" cy="4351338"/>
              </a:xfrm>
              <a:blipFill rotWithShape="0">
                <a:blip r:embed="rId2"/>
                <a:stretch>
                  <a:fillRect l="-1797" r="-2667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55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3.2.2 Tính </a:t>
            </a:r>
            <a:r>
              <a:rPr lang="en-US" smtClean="0"/>
              <a:t>trễ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0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smtClean="0"/>
                  <a:t>Nếu x(n)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600" smtClean="0"/>
                  <a:t>X(z) </a:t>
                </a:r>
              </a:p>
              <a:p>
                <a:pPr marL="0" indent="0">
                  <a:buNone/>
                </a:pPr>
                <a:r>
                  <a:rPr lang="en-US" sz="3600" smtClean="0"/>
                  <a:t>=&gt; x(n-k)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u="sng" smtClean="0"/>
                  <a:t>Chứng minh </a:t>
                </a:r>
              </a:p>
              <a:p>
                <a:pPr marL="0" indent="0">
                  <a:buNone/>
                </a:pPr>
                <a:r>
                  <a:rPr lang="en-US" sz="3600" smtClean="0"/>
                  <a:t>x(n-k)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3600" smtClean="0"/>
                  <a:t>(</a:t>
                </a:r>
                <a:r>
                  <a:rPr lang="en-US" sz="3600"/>
                  <a:t>z</a:t>
                </a:r>
                <a:r>
                  <a:rPr lang="en-US" sz="3600" smtClean="0"/>
                  <a:t>)</a:t>
                </a:r>
              </a:p>
              <a:p>
                <a:pPr marL="0" indent="0">
                  <a:buNone/>
                </a:pPr>
                <a:r>
                  <a:rPr lang="en-US" sz="360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smtClean="0"/>
                  <a:t> </a:t>
                </a:r>
              </a:p>
              <a:p>
                <a:pPr marL="0" indent="0">
                  <a:buNone/>
                </a:pPr>
                <a:r>
                  <a:rPr lang="en-US" sz="360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600" smtClean="0"/>
                  <a:t> X(z)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0648"/>
              </a:xfrm>
              <a:blipFill rotWithShape="0">
                <a:blip r:embed="rId2"/>
                <a:stretch>
                  <a:fillRect l="-1797" t="-387" b="-4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1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3.2.3 Nhân </a:t>
                </a:r>
                <a:r>
                  <a:rPr lang="en-US" smtClean="0"/>
                  <a:t>với hàm mũ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smtClean="0"/>
                  <a:t>Nếu  x(n)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3600" b="0" i="1" smtClean="0">
                    <a:latin typeface="Cambria Math" panose="02040503050406030204" pitchFamily="18" charset="0"/>
                  </a:rPr>
                  <a:t>                  ROC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600" smtClean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smtClean="0"/>
                  <a:t>         ROC |a|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u="sng" smtClean="0"/>
                  <a:t>Chứng minh : </a:t>
                </a:r>
              </a:p>
              <a:p>
                <a:pPr marL="0" indent="0">
                  <a:buNone/>
                </a:pPr>
                <a:r>
                  <a:rPr lang="en-US" sz="3600" smtClean="0"/>
                  <a:t>Ta có  Z{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}= </m:t>
                    </m:r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360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9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6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3.2.4 Lấy </a:t>
            </a:r>
            <a:r>
              <a:rPr lang="en-US" smtClean="0"/>
              <a:t>biến đảo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smtClean="0"/>
                  <a:t>Nếu x(n)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600"/>
                  <a:t>X(z)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3600" smtClean="0"/>
                  <a:t>x(-n)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u="sng" smtClean="0"/>
                  <a:t>Chứng minh : </a:t>
                </a:r>
              </a:p>
              <a:p>
                <a:pPr marL="0" indent="0">
                  <a:buNone/>
                </a:pPr>
                <a:r>
                  <a:rPr lang="en-US" sz="3600" smtClean="0"/>
                  <a:t>Ta có Z{x(-n)}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3600" smtClean="0"/>
              </a:p>
              <a:p>
                <a:pPr marL="0" indent="0">
                  <a:buNone/>
                </a:pPr>
                <a:r>
                  <a:rPr lang="en-US" sz="3600" smtClean="0"/>
                  <a:t>Nếu đặt l = -n thì ta có :</a:t>
                </a:r>
              </a:p>
              <a:p>
                <a:pPr marL="0" indent="0">
                  <a:buNone/>
                </a:pPr>
                <a:r>
                  <a:rPr lang="en-US" sz="3600"/>
                  <a:t>Z{x(-n)}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1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3.2.5 Đạo hàm của biến đổi Z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6175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smtClean="0"/>
                  <a:t>Nếu x(n)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200"/>
                  <a:t>X(z)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3200" smtClean="0"/>
                  <a:t>nx(n</a:t>
                </a:r>
                <a:r>
                  <a:rPr lang="en-US" sz="3200"/>
                  <a:t>)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en-US" sz="3200" smtClean="0"/>
              </a:p>
              <a:p>
                <a:pPr marL="0" indent="0">
                  <a:buNone/>
                </a:pPr>
                <a:r>
                  <a:rPr lang="en-US" sz="3200" u="sng" smtClean="0"/>
                  <a:t>Chứng minh: </a:t>
                </a:r>
              </a:p>
              <a:p>
                <a:pPr marL="0" indent="0">
                  <a:buNone/>
                </a:pPr>
                <a:r>
                  <a:rPr lang="en-US" sz="3200" smtClean="0"/>
                  <a:t>Lấy vi phân cả 2 vế ta có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𝑛𝑥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6175375"/>
              </a:xfrm>
              <a:blipFill rotWithShape="0">
                <a:blip r:embed="rId2"/>
                <a:stretch>
                  <a:fillRect l="-1565" t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3.2.6 Tổng chập của hai dãy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53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smtClean="0"/>
                  <a:t>Nếu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3200" smtClean="0"/>
              </a:p>
              <a:p>
                <a:pPr marL="0" indent="0">
                  <a:buNone/>
                </a:pPr>
                <a:r>
                  <a:rPr lang="en-US" sz="3200" smtClean="0"/>
                  <a:t>thì : x(n)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z="3200" smtClean="0"/>
                  <a:t>X(z)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3200" b="0" smtClean="0"/>
              </a:p>
              <a:p>
                <a:pPr marL="0" indent="0">
                  <a:buNone/>
                </a:pPr>
                <a:r>
                  <a:rPr lang="en-US" sz="3200" smtClean="0"/>
                  <a:t>ROC của X(z) ít nhất sẽ là giao của các miền hội tụ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smtClean="0"/>
              </a:p>
              <a:p>
                <a:pPr marL="0" indent="0">
                  <a:buNone/>
                </a:pPr>
                <a:r>
                  <a:rPr lang="en-US" sz="3200" smtClean="0"/>
                  <a:t>Miền này có thể rộng hơn nếu các điểm không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3200" b="0" smtClean="0"/>
                  <a:t> bù cho các điểm cực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ho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ặ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ượ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534"/>
                <a:ext cx="10515600" cy="4351338"/>
              </a:xfrm>
              <a:blipFill rotWithShape="0">
                <a:blip r:embed="rId2"/>
                <a:stretch>
                  <a:fillRect l="-1507" t="-421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3.2.6 </a:t>
            </a:r>
            <a:r>
              <a:rPr lang="en-US"/>
              <a:t>Tổng chập của hai dãy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2269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u="sng" smtClean="0"/>
                  <a:t>Chứng minh :</a:t>
                </a:r>
              </a:p>
              <a:p>
                <a:pPr marL="0" indent="0">
                  <a:buNone/>
                </a:pPr>
                <a:r>
                  <a:rPr lang="en-US" sz="3200"/>
                  <a:t>Theo định nghĩa, tổng chập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à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à :</m:t>
                    </m:r>
                  </m:oMath>
                </a14:m>
                <a:endParaRPr lang="en-US" sz="3200"/>
              </a:p>
              <a:p>
                <a:pPr marL="0" indent="0">
                  <a:buNone/>
                </a:pPr>
                <a:r>
                  <a:rPr lang="en-US" sz="3200" smtClean="0"/>
                  <a:t>x(n)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3200" smtClean="0"/>
              </a:p>
              <a:p>
                <a:pPr marL="0" indent="0">
                  <a:buNone/>
                </a:pPr>
                <a:r>
                  <a:rPr lang="en-US" sz="3200" smtClean="0"/>
                  <a:t>X(z)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hr m:val="∑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3200" smtClean="0"/>
              </a:p>
              <a:p>
                <a:pPr marL="0" indent="0">
                  <a:buNone/>
                </a:pPr>
                <a:r>
                  <a:rPr lang="en-US" sz="3200" smtClean="0"/>
                  <a:t>Nếu thay đổi thứ tự các tổng thì ta nhận được :</a:t>
                </a:r>
              </a:p>
              <a:p>
                <a:pPr marL="0" indent="0">
                  <a:buNone/>
                </a:pPr>
                <a:r>
                  <a:rPr lang="en-US" sz="3200" smtClean="0"/>
                  <a:t>X(z)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smtClean="0"/>
              </a:p>
              <a:p>
                <a:pPr marL="0" indent="0">
                  <a:buNone/>
                </a:pPr>
                <a:r>
                  <a:rPr lang="en-US" sz="320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sz="320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22693"/>
              </a:xfrm>
              <a:blipFill rotWithShape="0">
                <a:blip r:embed="rId2"/>
                <a:stretch>
                  <a:fillRect l="-1507" t="-2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3.2.7 Tương quan của hai dãy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N</m:t>
                    </m:r>
                    <m:r>
                      <m:rPr>
                        <m:nor/>
                      </m:rPr>
                      <a:rPr lang="en-US" smtClean="0"/>
                      <m:t>ế</m:t>
                    </m:r>
                    <m:r>
                      <m:rPr>
                        <m:nor/>
                      </m:rPr>
                      <a:rPr lang="en-US" smtClean="0"/>
                      <m:t>u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groupChr>
                              <m:groupChrPr>
                                <m:chr m:val="↔"/>
                                <m:vertJc m:val="bot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groupCh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Chương 3 :  Biến đổi Z và Ứng dụng trong phân tích hệ thống LTI</vt:lpstr>
      <vt:lpstr>3.2.1 Tính tuyến tính</vt:lpstr>
      <vt:lpstr>3.2.2 Tính trễ</vt:lpstr>
      <vt:lpstr>3.2.3 Nhân với hàm mũ a^n</vt:lpstr>
      <vt:lpstr>3.2.4 Lấy biến đảo</vt:lpstr>
      <vt:lpstr>3.2.5 Đạo hàm của biến đổi Z</vt:lpstr>
      <vt:lpstr>3.2.6 Tổng chập của hai dãy</vt:lpstr>
      <vt:lpstr>3.2.6 Tổng chập của hai dãy</vt:lpstr>
      <vt:lpstr>3.2.7 Tương quan của hai dãy</vt:lpstr>
      <vt:lpstr>3.2.8 Tích của hai dãy</vt:lpstr>
      <vt:lpstr>3.2.9 Dãy liên hợp phức</vt:lpstr>
      <vt:lpstr>3.2.10 Định lý giá trị đầu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 :  Biến đổi Z và Ứng dụng trong phân tích hệ thống LTI</dc:title>
  <dc:creator>To Van Lam</dc:creator>
  <cp:lastModifiedBy>To Van Lam</cp:lastModifiedBy>
  <cp:revision>17</cp:revision>
  <dcterms:created xsi:type="dcterms:W3CDTF">2016-04-02T10:47:21Z</dcterms:created>
  <dcterms:modified xsi:type="dcterms:W3CDTF">2016-04-11T01:58:12Z</dcterms:modified>
</cp:coreProperties>
</file>