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4660"/>
  </p:normalViewPr>
  <p:slideViewPr>
    <p:cSldViewPr snapToGrid="0">
      <p:cViewPr varScale="1">
        <p:scale>
          <a:sx n="86" d="100"/>
          <a:sy n="86"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3D95-428A-400E-97E5-D2164B7269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91395-3CD4-4B40-925E-6C16CA4F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70A100-AD8E-4C29-9C31-DE51ED5DC535}"/>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5" name="Footer Placeholder 4">
            <a:extLst>
              <a:ext uri="{FF2B5EF4-FFF2-40B4-BE49-F238E27FC236}">
                <a16:creationId xmlns:a16="http://schemas.microsoft.com/office/drawing/2014/main" id="{82AC6545-1DE5-4237-B9CA-E057EB961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69CC4-A240-46A4-ABDB-F932C9BFDD5D}"/>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37561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0153-9449-4612-84F1-27A34D1731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B7CCDB-FB4B-4E23-ADA3-6F94A2DD6E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04B00-A8C3-441F-A5F4-66177B611E35}"/>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5" name="Footer Placeholder 4">
            <a:extLst>
              <a:ext uri="{FF2B5EF4-FFF2-40B4-BE49-F238E27FC236}">
                <a16:creationId xmlns:a16="http://schemas.microsoft.com/office/drawing/2014/main" id="{0DC0973A-FF96-4781-A83D-1FD9964B8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525E9-4217-4522-9CF9-E8A9507B271C}"/>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52110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8170DB-A414-48FD-824D-2D0A0ADC66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BD40C2-CFBD-47C2-B3EF-6E6C6B405EB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F1F41-F238-48DC-9AEF-F371CC8D6A0F}"/>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5" name="Footer Placeholder 4">
            <a:extLst>
              <a:ext uri="{FF2B5EF4-FFF2-40B4-BE49-F238E27FC236}">
                <a16:creationId xmlns:a16="http://schemas.microsoft.com/office/drawing/2014/main" id="{6393E0D5-F2A7-425C-AE12-0DA9D92A7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F5173-57CF-4F18-8F0E-B1F809F5C55A}"/>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151623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17C7-C92E-4447-90CD-D589D9C8C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EA448-B8F9-49C8-801D-36DC9B3DD0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5A0F7D-BFD3-48B2-B192-B851E458ECC7}"/>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5" name="Footer Placeholder 4">
            <a:extLst>
              <a:ext uri="{FF2B5EF4-FFF2-40B4-BE49-F238E27FC236}">
                <a16:creationId xmlns:a16="http://schemas.microsoft.com/office/drawing/2014/main" id="{5CA542F0-B075-4862-B604-42D8F2E27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727A6-8475-43DE-A302-7A24024E9A83}"/>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370163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898E0-5519-434E-B3A3-3F386CBB37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30161C-6B84-4817-AEBF-47A0E49AAE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021C3-D988-4CEA-8FA8-19A7198ED1A0}"/>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5" name="Footer Placeholder 4">
            <a:extLst>
              <a:ext uri="{FF2B5EF4-FFF2-40B4-BE49-F238E27FC236}">
                <a16:creationId xmlns:a16="http://schemas.microsoft.com/office/drawing/2014/main" id="{27F2853C-302E-4B63-ACD4-EB8FA5057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A2EF3A-6FC1-4B8F-8EAA-D6EC901D2DF4}"/>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205882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26A5-9B75-46E6-B59A-FA10C677C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99ABE-D540-46A8-B79C-4BFA6854D3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69C1EB-E63D-4378-A4B9-BE599785E0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095C14-5029-46C2-B050-33CE94CE24A6}"/>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6" name="Footer Placeholder 5">
            <a:extLst>
              <a:ext uri="{FF2B5EF4-FFF2-40B4-BE49-F238E27FC236}">
                <a16:creationId xmlns:a16="http://schemas.microsoft.com/office/drawing/2014/main" id="{84AD8E89-FAEB-4360-9B6D-478C27212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71E77D-EC4E-4320-A9A1-FB75044BC26B}"/>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402576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D860-4972-4306-B5C5-5F78032991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B0406-50D4-42C8-9AF9-EA1CDE9B84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E433AA5-1129-42C6-A309-E8F98A51AF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A40561-D8A6-4084-834A-46E3AA255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ED0A8D-9818-41F9-A73C-0CA71A3DA59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CF4C21-C7CD-4AFF-B987-B7AD068EBDEB}"/>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8" name="Footer Placeholder 7">
            <a:extLst>
              <a:ext uri="{FF2B5EF4-FFF2-40B4-BE49-F238E27FC236}">
                <a16:creationId xmlns:a16="http://schemas.microsoft.com/office/drawing/2014/main" id="{B18F4F11-29F1-413D-90FE-DF45D179A8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2832A3-15C2-4F3D-A43F-64FE71E7436F}"/>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377895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D4E0-792D-4335-9941-E6972CA8CE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DD2494-9E00-488E-AA08-F333FB4559EB}"/>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4" name="Footer Placeholder 3">
            <a:extLst>
              <a:ext uri="{FF2B5EF4-FFF2-40B4-BE49-F238E27FC236}">
                <a16:creationId xmlns:a16="http://schemas.microsoft.com/office/drawing/2014/main" id="{22059DB4-956C-464C-BA99-3D360B722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FA055B-8F74-4227-9362-B54F3D7345E4}"/>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126483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44F02-9BF6-483C-A862-D18EE1CEE611}"/>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3" name="Footer Placeholder 2">
            <a:extLst>
              <a:ext uri="{FF2B5EF4-FFF2-40B4-BE49-F238E27FC236}">
                <a16:creationId xmlns:a16="http://schemas.microsoft.com/office/drawing/2014/main" id="{DB3BA3EA-2715-4E26-B8B7-1C2BCEECAA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6BFBB-D19C-40A0-9A06-F7F314132917}"/>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332317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176C-2CB6-4494-9DA7-0FD5C78B5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076641-B92B-4BFC-8613-FC8609EC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CB05DA-68DB-4CD1-8644-B3310A50D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C60FB2-86D7-4625-BB56-92C953274C06}"/>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6" name="Footer Placeholder 5">
            <a:extLst>
              <a:ext uri="{FF2B5EF4-FFF2-40B4-BE49-F238E27FC236}">
                <a16:creationId xmlns:a16="http://schemas.microsoft.com/office/drawing/2014/main" id="{421D161E-59F4-4802-A647-146B9AC02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36EDAC-31CD-49E0-B852-D4871AB6C9D7}"/>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284938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ED7A-3E83-4F2A-83B6-06D305C165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FA0212-8FE7-4668-AB38-6E32E70D1F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09F4E3-0D9C-4739-A41D-B577BA5EE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87870B-03B8-42E5-BE3B-B8B0984D8C84}"/>
              </a:ext>
            </a:extLst>
          </p:cNvPr>
          <p:cNvSpPr>
            <a:spLocks noGrp="1"/>
          </p:cNvSpPr>
          <p:nvPr>
            <p:ph type="dt" sz="half" idx="10"/>
          </p:nvPr>
        </p:nvSpPr>
        <p:spPr/>
        <p:txBody>
          <a:bodyPr/>
          <a:lstStyle/>
          <a:p>
            <a:fld id="{F5F66F00-452A-4BA3-A21D-35F39372E0F4}" type="datetimeFigureOut">
              <a:rPr lang="en-US" smtClean="0"/>
              <a:t>12/7/2017</a:t>
            </a:fld>
            <a:endParaRPr lang="en-US"/>
          </a:p>
        </p:txBody>
      </p:sp>
      <p:sp>
        <p:nvSpPr>
          <p:cNvPr id="6" name="Footer Placeholder 5">
            <a:extLst>
              <a:ext uri="{FF2B5EF4-FFF2-40B4-BE49-F238E27FC236}">
                <a16:creationId xmlns:a16="http://schemas.microsoft.com/office/drawing/2014/main" id="{10E80185-70C9-4E2C-914F-5FACB20A1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A3F57-52EE-484B-9BB5-CC1735B2AE9A}"/>
              </a:ext>
            </a:extLst>
          </p:cNvPr>
          <p:cNvSpPr>
            <a:spLocks noGrp="1"/>
          </p:cNvSpPr>
          <p:nvPr>
            <p:ph type="sldNum" sz="quarter" idx="12"/>
          </p:nvPr>
        </p:nvSpPr>
        <p:spPr/>
        <p:txBody>
          <a:bodyPr/>
          <a:lstStyle/>
          <a:p>
            <a:fld id="{29A8F87D-7656-497B-89D6-14315B5EC265}" type="slidenum">
              <a:rPr lang="en-US" smtClean="0"/>
              <a:t>‹#›</a:t>
            </a:fld>
            <a:endParaRPr lang="en-US"/>
          </a:p>
        </p:txBody>
      </p:sp>
    </p:spTree>
    <p:extLst>
      <p:ext uri="{BB962C8B-B14F-4D97-AF65-F5344CB8AC3E}">
        <p14:creationId xmlns:p14="http://schemas.microsoft.com/office/powerpoint/2010/main" val="327072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CC7A5-3C93-4BD4-AE5A-06C13F4C21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740FC6-5BC2-4D97-9EFD-34352C429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9DE66-D980-49DE-8AD9-6637887B6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F66F00-452A-4BA3-A21D-35F39372E0F4}" type="datetimeFigureOut">
              <a:rPr lang="en-US" smtClean="0"/>
              <a:t>12/7/2017</a:t>
            </a:fld>
            <a:endParaRPr lang="en-US"/>
          </a:p>
        </p:txBody>
      </p:sp>
      <p:sp>
        <p:nvSpPr>
          <p:cNvPr id="5" name="Footer Placeholder 4">
            <a:extLst>
              <a:ext uri="{FF2B5EF4-FFF2-40B4-BE49-F238E27FC236}">
                <a16:creationId xmlns:a16="http://schemas.microsoft.com/office/drawing/2014/main" id="{91786648-D6BA-4906-A188-ED798D242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02BCE-26FA-4F00-9436-036118D65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8F87D-7656-497B-89D6-14315B5EC265}" type="slidenum">
              <a:rPr lang="en-US" smtClean="0"/>
              <a:t>‹#›</a:t>
            </a:fld>
            <a:endParaRPr lang="en-US"/>
          </a:p>
        </p:txBody>
      </p:sp>
    </p:spTree>
    <p:extLst>
      <p:ext uri="{BB962C8B-B14F-4D97-AF65-F5344CB8AC3E}">
        <p14:creationId xmlns:p14="http://schemas.microsoft.com/office/powerpoint/2010/main" val="500838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hyperlink" Target="http://opencv-python-tutroals.readthedocs.io/en/latest/py_tutorials/py_setup/py_setup_in_windows/py_setup_in_window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pencv/opencv/blob/master/data/haarcascades/haarcascade_frontalface_default.x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4911-CB43-432A-931C-40395DF98E8B}"/>
              </a:ext>
            </a:extLst>
          </p:cNvPr>
          <p:cNvSpPr>
            <a:spLocks noGrp="1"/>
          </p:cNvSpPr>
          <p:nvPr>
            <p:ph type="ctrTitle"/>
          </p:nvPr>
        </p:nvSpPr>
        <p:spPr>
          <a:xfrm>
            <a:off x="1688522" y="385618"/>
            <a:ext cx="8814955" cy="1838036"/>
          </a:xfrm>
        </p:spPr>
        <p:txBody>
          <a:bodyPr/>
          <a:lstStyle/>
          <a:p>
            <a:r>
              <a:rPr lang="en-US" b="1" dirty="0">
                <a:solidFill>
                  <a:srgbClr val="C00000"/>
                </a:solidFill>
              </a:rPr>
              <a:t>Facial Recognition using Open CV and Python</a:t>
            </a:r>
          </a:p>
        </p:txBody>
      </p:sp>
      <p:pic>
        <p:nvPicPr>
          <p:cNvPr id="6" name="Picture 5">
            <a:extLst>
              <a:ext uri="{FF2B5EF4-FFF2-40B4-BE49-F238E27FC236}">
                <a16:creationId xmlns:a16="http://schemas.microsoft.com/office/drawing/2014/main" id="{6BEC02BB-B94E-4EA3-9967-C03BCF4AC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072" y="2671524"/>
            <a:ext cx="3103985" cy="3002997"/>
          </a:xfrm>
          <a:prstGeom prst="rect">
            <a:avLst/>
          </a:prstGeom>
        </p:spPr>
      </p:pic>
      <p:pic>
        <p:nvPicPr>
          <p:cNvPr id="8" name="Picture 7">
            <a:extLst>
              <a:ext uri="{FF2B5EF4-FFF2-40B4-BE49-F238E27FC236}">
                <a16:creationId xmlns:a16="http://schemas.microsoft.com/office/drawing/2014/main" id="{60847224-3B9B-4F64-AC8E-F25917488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320" y="2671523"/>
            <a:ext cx="3145997" cy="3002997"/>
          </a:xfrm>
          <a:prstGeom prst="rect">
            <a:avLst/>
          </a:prstGeom>
        </p:spPr>
      </p:pic>
      <p:pic>
        <p:nvPicPr>
          <p:cNvPr id="10" name="Picture 9">
            <a:extLst>
              <a:ext uri="{FF2B5EF4-FFF2-40B4-BE49-F238E27FC236}">
                <a16:creationId xmlns:a16="http://schemas.microsoft.com/office/drawing/2014/main" id="{D864AC72-F18D-47B0-9CB1-4390A9BE4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117" y="2671522"/>
            <a:ext cx="3320339" cy="3002997"/>
          </a:xfrm>
          <a:prstGeom prst="rect">
            <a:avLst/>
          </a:prstGeom>
        </p:spPr>
      </p:pic>
    </p:spTree>
    <p:extLst>
      <p:ext uri="{BB962C8B-B14F-4D97-AF65-F5344CB8AC3E}">
        <p14:creationId xmlns:p14="http://schemas.microsoft.com/office/powerpoint/2010/main" val="1148714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C690-E9E1-4721-8468-22A676610C1E}"/>
              </a:ext>
            </a:extLst>
          </p:cNvPr>
          <p:cNvSpPr>
            <a:spLocks noGrp="1"/>
          </p:cNvSpPr>
          <p:nvPr>
            <p:ph type="title"/>
          </p:nvPr>
        </p:nvSpPr>
        <p:spPr>
          <a:xfrm>
            <a:off x="838200" y="365126"/>
            <a:ext cx="10515600" cy="607998"/>
          </a:xfrm>
        </p:spPr>
        <p:txBody>
          <a:bodyPr>
            <a:normAutofit fontScale="90000"/>
          </a:bodyPr>
          <a:lstStyle/>
          <a:p>
            <a:pPr algn="ctr"/>
            <a:r>
              <a:rPr lang="en-US" dirty="0"/>
              <a:t>facetraining.py</a:t>
            </a:r>
          </a:p>
        </p:txBody>
      </p:sp>
      <p:pic>
        <p:nvPicPr>
          <p:cNvPr id="4" name="Content Placeholder 3">
            <a:extLst>
              <a:ext uri="{FF2B5EF4-FFF2-40B4-BE49-F238E27FC236}">
                <a16:creationId xmlns:a16="http://schemas.microsoft.com/office/drawing/2014/main" id="{B9AE40B2-BE07-4113-B6AC-30933DB63AA9}"/>
              </a:ext>
            </a:extLst>
          </p:cNvPr>
          <p:cNvPicPr>
            <a:picLocks noGrp="1" noChangeAspect="1"/>
          </p:cNvPicPr>
          <p:nvPr>
            <p:ph idx="1"/>
          </p:nvPr>
        </p:nvPicPr>
        <p:blipFill>
          <a:blip r:embed="rId2"/>
          <a:stretch>
            <a:fillRect/>
          </a:stretch>
        </p:blipFill>
        <p:spPr>
          <a:xfrm>
            <a:off x="838200" y="1053611"/>
            <a:ext cx="5114192" cy="5368925"/>
          </a:xfrm>
          <a:prstGeom prst="rect">
            <a:avLst/>
          </a:prstGeom>
        </p:spPr>
      </p:pic>
      <p:pic>
        <p:nvPicPr>
          <p:cNvPr id="5" name="Picture 4">
            <a:extLst>
              <a:ext uri="{FF2B5EF4-FFF2-40B4-BE49-F238E27FC236}">
                <a16:creationId xmlns:a16="http://schemas.microsoft.com/office/drawing/2014/main" id="{DF1544D0-8673-40F3-84A0-24E2DC8363EE}"/>
              </a:ext>
            </a:extLst>
          </p:cNvPr>
          <p:cNvPicPr>
            <a:picLocks noChangeAspect="1"/>
          </p:cNvPicPr>
          <p:nvPr/>
        </p:nvPicPr>
        <p:blipFill>
          <a:blip r:embed="rId3"/>
          <a:stretch>
            <a:fillRect/>
          </a:stretch>
        </p:blipFill>
        <p:spPr>
          <a:xfrm>
            <a:off x="5952392" y="1053610"/>
            <a:ext cx="5002823" cy="5439264"/>
          </a:xfrm>
          <a:prstGeom prst="rect">
            <a:avLst/>
          </a:prstGeom>
        </p:spPr>
      </p:pic>
    </p:spTree>
    <p:extLst>
      <p:ext uri="{BB962C8B-B14F-4D97-AF65-F5344CB8AC3E}">
        <p14:creationId xmlns:p14="http://schemas.microsoft.com/office/powerpoint/2010/main" val="359988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104A-8497-4DE7-984E-63402DFB204B}"/>
              </a:ext>
            </a:extLst>
          </p:cNvPr>
          <p:cNvSpPr>
            <a:spLocks noGrp="1"/>
          </p:cNvSpPr>
          <p:nvPr>
            <p:ph type="title"/>
          </p:nvPr>
        </p:nvSpPr>
        <p:spPr>
          <a:xfrm>
            <a:off x="838201" y="232677"/>
            <a:ext cx="10515600" cy="540886"/>
          </a:xfrm>
        </p:spPr>
        <p:txBody>
          <a:bodyPr>
            <a:normAutofit fontScale="90000"/>
          </a:bodyPr>
          <a:lstStyle/>
          <a:p>
            <a:pPr algn="ctr"/>
            <a:r>
              <a:rPr lang="en-US" dirty="0"/>
              <a:t>facial_recognition.py</a:t>
            </a:r>
          </a:p>
        </p:txBody>
      </p:sp>
      <p:pic>
        <p:nvPicPr>
          <p:cNvPr id="4" name="Content Placeholder 3">
            <a:extLst>
              <a:ext uri="{FF2B5EF4-FFF2-40B4-BE49-F238E27FC236}">
                <a16:creationId xmlns:a16="http://schemas.microsoft.com/office/drawing/2014/main" id="{0B7F4319-498A-40A6-9246-C44BAFEC801F}"/>
              </a:ext>
            </a:extLst>
          </p:cNvPr>
          <p:cNvPicPr>
            <a:picLocks noGrp="1" noChangeAspect="1"/>
          </p:cNvPicPr>
          <p:nvPr>
            <p:ph idx="1"/>
          </p:nvPr>
        </p:nvPicPr>
        <p:blipFill>
          <a:blip r:embed="rId2"/>
          <a:stretch>
            <a:fillRect/>
          </a:stretch>
        </p:blipFill>
        <p:spPr>
          <a:xfrm>
            <a:off x="838200" y="906012"/>
            <a:ext cx="5257800" cy="5178425"/>
          </a:xfrm>
          <a:prstGeom prst="rect">
            <a:avLst/>
          </a:prstGeom>
        </p:spPr>
      </p:pic>
      <p:pic>
        <p:nvPicPr>
          <p:cNvPr id="5" name="Picture 4">
            <a:extLst>
              <a:ext uri="{FF2B5EF4-FFF2-40B4-BE49-F238E27FC236}">
                <a16:creationId xmlns:a16="http://schemas.microsoft.com/office/drawing/2014/main" id="{8B012B55-86AF-4171-94D0-09DCCDDBB4D5}"/>
              </a:ext>
            </a:extLst>
          </p:cNvPr>
          <p:cNvPicPr>
            <a:picLocks noChangeAspect="1"/>
          </p:cNvPicPr>
          <p:nvPr/>
        </p:nvPicPr>
        <p:blipFill>
          <a:blip r:embed="rId3"/>
          <a:stretch>
            <a:fillRect/>
          </a:stretch>
        </p:blipFill>
        <p:spPr>
          <a:xfrm>
            <a:off x="6096001" y="906012"/>
            <a:ext cx="5257800" cy="5178425"/>
          </a:xfrm>
          <a:prstGeom prst="rect">
            <a:avLst/>
          </a:prstGeom>
        </p:spPr>
      </p:pic>
    </p:spTree>
    <p:extLst>
      <p:ext uri="{BB962C8B-B14F-4D97-AF65-F5344CB8AC3E}">
        <p14:creationId xmlns:p14="http://schemas.microsoft.com/office/powerpoint/2010/main" val="96945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95D3-6548-4AB6-8C29-D6398C7760D2}"/>
              </a:ext>
            </a:extLst>
          </p:cNvPr>
          <p:cNvSpPr>
            <a:spLocks noGrp="1"/>
          </p:cNvSpPr>
          <p:nvPr>
            <p:ph type="title"/>
          </p:nvPr>
        </p:nvSpPr>
        <p:spPr>
          <a:xfrm>
            <a:off x="838199" y="365125"/>
            <a:ext cx="10579217" cy="5750449"/>
          </a:xfrm>
        </p:spPr>
        <p:txBody>
          <a:bodyPr/>
          <a:lstStyle/>
          <a:p>
            <a:pPr algn="ctr"/>
            <a:r>
              <a:rPr lang="en-US" b="1" dirty="0">
                <a:solidFill>
                  <a:srgbClr val="C00000"/>
                </a:solidFill>
              </a:rPr>
              <a:t>Demo</a:t>
            </a:r>
          </a:p>
        </p:txBody>
      </p:sp>
    </p:spTree>
    <p:extLst>
      <p:ext uri="{BB962C8B-B14F-4D97-AF65-F5344CB8AC3E}">
        <p14:creationId xmlns:p14="http://schemas.microsoft.com/office/powerpoint/2010/main" val="379418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5CE2-2B9D-4E3C-A3AD-030A1417DB91}"/>
              </a:ext>
            </a:extLst>
          </p:cNvPr>
          <p:cNvSpPr>
            <a:spLocks noGrp="1"/>
          </p:cNvSpPr>
          <p:nvPr>
            <p:ph type="title"/>
          </p:nvPr>
        </p:nvSpPr>
        <p:spPr/>
        <p:txBody>
          <a:bodyPr/>
          <a:lstStyle/>
          <a:p>
            <a:pPr algn="ctr"/>
            <a:r>
              <a:rPr lang="en-US" b="1" dirty="0">
                <a:solidFill>
                  <a:srgbClr val="C00000"/>
                </a:solidFill>
              </a:rPr>
              <a:t>What is facial recognition?</a:t>
            </a:r>
          </a:p>
        </p:txBody>
      </p:sp>
      <p:sp>
        <p:nvSpPr>
          <p:cNvPr id="3" name="Content Placeholder 2">
            <a:extLst>
              <a:ext uri="{FF2B5EF4-FFF2-40B4-BE49-F238E27FC236}">
                <a16:creationId xmlns:a16="http://schemas.microsoft.com/office/drawing/2014/main" id="{7D14E7AB-B4EB-4FF1-9B98-B751AB81EA5C}"/>
              </a:ext>
            </a:extLst>
          </p:cNvPr>
          <p:cNvSpPr>
            <a:spLocks noGrp="1"/>
          </p:cNvSpPr>
          <p:nvPr>
            <p:ph idx="1"/>
          </p:nvPr>
        </p:nvSpPr>
        <p:spPr>
          <a:xfrm>
            <a:off x="838200" y="1825624"/>
            <a:ext cx="10515600" cy="4860401"/>
          </a:xfrm>
        </p:spPr>
        <p:txBody>
          <a:bodyPr/>
          <a:lstStyle/>
          <a:p>
            <a:r>
              <a:rPr lang="en-US" dirty="0"/>
              <a:t>A computer application.</a:t>
            </a:r>
          </a:p>
          <a:p>
            <a:r>
              <a:rPr lang="en-US" dirty="0"/>
              <a:t>Able to identify and verify persons from a digital image or video.</a:t>
            </a:r>
          </a:p>
          <a:p>
            <a:r>
              <a:rPr lang="en-US" dirty="0"/>
              <a:t>Used one of facial features (ex: </a:t>
            </a:r>
            <a:r>
              <a:rPr lang="en-US" dirty="0" err="1"/>
              <a:t>Haar</a:t>
            </a:r>
            <a:r>
              <a:rPr lang="en-US" dirty="0"/>
              <a:t>-like-feature) from the image and compare to the face database.</a:t>
            </a:r>
          </a:p>
          <a:p>
            <a:r>
              <a:rPr lang="en-US" dirty="0"/>
              <a:t>Contains 2 major stages: training and detection. </a:t>
            </a:r>
          </a:p>
          <a:p>
            <a:pPr marL="0" indent="0">
              <a:buNone/>
            </a:pPr>
            <a:r>
              <a:rPr lang="en-US" dirty="0"/>
              <a:t>	+ </a:t>
            </a:r>
            <a:r>
              <a:rPr lang="en-US" b="1" dirty="0"/>
              <a:t>Training Stage</a:t>
            </a:r>
            <a:r>
              <a:rPr lang="en-US" dirty="0"/>
              <a:t>: to get sample of data of both negative and positive. (Negative sample means the image does not contain object, but positive does)</a:t>
            </a:r>
          </a:p>
          <a:p>
            <a:pPr marL="0" indent="0">
              <a:buNone/>
            </a:pPr>
            <a:r>
              <a:rPr lang="en-US" dirty="0"/>
              <a:t>	+ </a:t>
            </a:r>
            <a:r>
              <a:rPr lang="en-US" b="1" dirty="0"/>
              <a:t>Detection Stage</a:t>
            </a:r>
            <a:r>
              <a:rPr lang="en-US" dirty="0"/>
              <a:t>: describes what kind of object that camera see and is documented in Open CV documentation.</a:t>
            </a:r>
          </a:p>
        </p:txBody>
      </p:sp>
    </p:spTree>
    <p:extLst>
      <p:ext uri="{BB962C8B-B14F-4D97-AF65-F5344CB8AC3E}">
        <p14:creationId xmlns:p14="http://schemas.microsoft.com/office/powerpoint/2010/main" val="965225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516-CE09-4D58-8274-05545115C9B9}"/>
              </a:ext>
            </a:extLst>
          </p:cNvPr>
          <p:cNvSpPr>
            <a:spLocks noGrp="1"/>
          </p:cNvSpPr>
          <p:nvPr>
            <p:ph type="title"/>
          </p:nvPr>
        </p:nvSpPr>
        <p:spPr/>
        <p:txBody>
          <a:bodyPr/>
          <a:lstStyle/>
          <a:p>
            <a:pPr algn="ctr"/>
            <a:r>
              <a:rPr lang="en-US" b="1" dirty="0">
                <a:solidFill>
                  <a:srgbClr val="C00000"/>
                </a:solidFill>
              </a:rPr>
              <a:t>What is </a:t>
            </a:r>
            <a:r>
              <a:rPr lang="en-US" b="1" dirty="0" err="1">
                <a:solidFill>
                  <a:srgbClr val="C00000"/>
                </a:solidFill>
              </a:rPr>
              <a:t>Haar</a:t>
            </a:r>
            <a:r>
              <a:rPr lang="en-US" b="1" dirty="0">
                <a:solidFill>
                  <a:srgbClr val="C00000"/>
                </a:solidFill>
              </a:rPr>
              <a:t>-like-feature?</a:t>
            </a:r>
            <a:br>
              <a:rPr lang="en-US" b="1" dirty="0">
                <a:solidFill>
                  <a:srgbClr val="C00000"/>
                </a:solidFill>
              </a:rPr>
            </a:br>
            <a:r>
              <a:rPr lang="en-US" b="1" dirty="0">
                <a:solidFill>
                  <a:srgbClr val="C00000"/>
                </a:solidFill>
              </a:rPr>
              <a:t> How does it work?</a:t>
            </a:r>
          </a:p>
        </p:txBody>
      </p:sp>
      <p:sp>
        <p:nvSpPr>
          <p:cNvPr id="3" name="Content Placeholder 2">
            <a:extLst>
              <a:ext uri="{FF2B5EF4-FFF2-40B4-BE49-F238E27FC236}">
                <a16:creationId xmlns:a16="http://schemas.microsoft.com/office/drawing/2014/main" id="{B5CF4428-2573-4DB6-80B9-E9FA150263BB}"/>
              </a:ext>
            </a:extLst>
          </p:cNvPr>
          <p:cNvSpPr>
            <a:spLocks noGrp="1"/>
          </p:cNvSpPr>
          <p:nvPr>
            <p:ph idx="1"/>
          </p:nvPr>
        </p:nvSpPr>
        <p:spPr/>
        <p:txBody>
          <a:bodyPr/>
          <a:lstStyle/>
          <a:p>
            <a:r>
              <a:rPr lang="en-US" b="1" dirty="0" err="1"/>
              <a:t>Haar</a:t>
            </a:r>
            <a:r>
              <a:rPr lang="en-US" b="1" dirty="0"/>
              <a:t>-like-feature</a:t>
            </a:r>
            <a:r>
              <a:rPr lang="en-US" dirty="0"/>
              <a:t>: Classifiers is an effective object detection method proposed by Paul Viola and Michael Jones. The machine learns how to detect the object based on the number of positive and negative images to train the classifier, extract features from them and then determine the result.</a:t>
            </a:r>
          </a:p>
          <a:p>
            <a:r>
              <a:rPr lang="en-US" b="1" dirty="0"/>
              <a:t>How does it work?</a:t>
            </a:r>
          </a:p>
          <a:p>
            <a:pPr marL="0" indent="0">
              <a:buNone/>
            </a:pPr>
            <a:r>
              <a:rPr lang="en-US" dirty="0"/>
              <a:t>	+ </a:t>
            </a:r>
            <a:r>
              <a:rPr lang="en-US" dirty="0" err="1"/>
              <a:t>Haar</a:t>
            </a:r>
            <a:r>
              <a:rPr lang="en-US" dirty="0"/>
              <a:t> uses 3 kinds of feature to track the information in the image by subtracting sum of pixels under white rectangle from sum of pixels under black rectangle like below:</a:t>
            </a:r>
          </a:p>
          <a:p>
            <a:pPr marL="0" indent="0">
              <a:buNone/>
            </a:pPr>
            <a:endParaRPr lang="en-US" dirty="0"/>
          </a:p>
        </p:txBody>
      </p:sp>
    </p:spTree>
    <p:extLst>
      <p:ext uri="{BB962C8B-B14F-4D97-AF65-F5344CB8AC3E}">
        <p14:creationId xmlns:p14="http://schemas.microsoft.com/office/powerpoint/2010/main" val="358127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F447-DAAD-4C33-AB99-DF7DEEA33FBB}"/>
              </a:ext>
            </a:extLst>
          </p:cNvPr>
          <p:cNvSpPr>
            <a:spLocks noGrp="1"/>
          </p:cNvSpPr>
          <p:nvPr>
            <p:ph type="title"/>
          </p:nvPr>
        </p:nvSpPr>
        <p:spPr>
          <a:xfrm>
            <a:off x="838200" y="365125"/>
            <a:ext cx="10515600" cy="1077781"/>
          </a:xfrm>
        </p:spPr>
        <p:txBody>
          <a:bodyPr/>
          <a:lstStyle/>
          <a:p>
            <a:pPr algn="ctr"/>
            <a:r>
              <a:rPr lang="en-US" b="1" dirty="0">
                <a:solidFill>
                  <a:srgbClr val="C00000"/>
                </a:solidFill>
              </a:rPr>
              <a:t>3 kinds of feature in </a:t>
            </a:r>
            <a:r>
              <a:rPr lang="en-US" b="1" dirty="0" err="1">
                <a:solidFill>
                  <a:srgbClr val="C00000"/>
                </a:solidFill>
              </a:rPr>
              <a:t>Haar</a:t>
            </a:r>
            <a:r>
              <a:rPr lang="en-US" b="1" dirty="0">
                <a:solidFill>
                  <a:srgbClr val="C00000"/>
                </a:solidFill>
              </a:rPr>
              <a:t>-like-feature</a:t>
            </a:r>
          </a:p>
        </p:txBody>
      </p:sp>
      <p:sp>
        <p:nvSpPr>
          <p:cNvPr id="3" name="Content Placeholder 2">
            <a:extLst>
              <a:ext uri="{FF2B5EF4-FFF2-40B4-BE49-F238E27FC236}">
                <a16:creationId xmlns:a16="http://schemas.microsoft.com/office/drawing/2014/main" id="{93D538EF-7C63-4C0D-AC14-68D412D9858B}"/>
              </a:ext>
            </a:extLst>
          </p:cNvPr>
          <p:cNvSpPr>
            <a:spLocks noGrp="1"/>
          </p:cNvSpPr>
          <p:nvPr>
            <p:ph idx="1"/>
          </p:nvPr>
        </p:nvSpPr>
        <p:spPr>
          <a:xfrm>
            <a:off x="838200" y="1643807"/>
            <a:ext cx="10515600" cy="4667250"/>
          </a:xfrm>
        </p:spPr>
        <p:txBody>
          <a:bodyPr/>
          <a:lstStyle/>
          <a:p>
            <a:pPr algn="ctr"/>
            <a:r>
              <a:rPr lang="en-US" b="1" u="sng" dirty="0"/>
              <a:t>Edge feature</a:t>
            </a:r>
            <a:r>
              <a:rPr lang="en-US" u="sng" dirty="0"/>
              <a:t>: </a:t>
            </a:r>
          </a:p>
          <a:p>
            <a:pPr algn="ctr"/>
            <a:endParaRPr lang="en-US" dirty="0"/>
          </a:p>
          <a:p>
            <a:pPr algn="ctr"/>
            <a:endParaRPr lang="en-US" dirty="0"/>
          </a:p>
          <a:p>
            <a:pPr algn="ctr"/>
            <a:r>
              <a:rPr lang="en-US" b="1" u="sng" dirty="0"/>
              <a:t>Line feature:</a:t>
            </a:r>
          </a:p>
          <a:p>
            <a:pPr algn="ctr"/>
            <a:endParaRPr lang="en-US" dirty="0"/>
          </a:p>
          <a:p>
            <a:pPr algn="ctr"/>
            <a:endParaRPr lang="en-US" dirty="0"/>
          </a:p>
          <a:p>
            <a:pPr algn="ctr"/>
            <a:r>
              <a:rPr lang="en-US" b="1" u="sng" dirty="0"/>
              <a:t>Rectangular feature</a:t>
            </a:r>
            <a:r>
              <a:rPr lang="en-US" dirty="0"/>
              <a:t>:</a:t>
            </a:r>
          </a:p>
          <a:p>
            <a:pPr algn="ctr"/>
            <a:endParaRPr lang="en-US" dirty="0"/>
          </a:p>
          <a:p>
            <a:pPr marL="0" indent="0">
              <a:buNone/>
            </a:pPr>
            <a:endParaRPr lang="en-US" dirty="0"/>
          </a:p>
        </p:txBody>
      </p:sp>
      <p:pic>
        <p:nvPicPr>
          <p:cNvPr id="6" name="Picture 5">
            <a:extLst>
              <a:ext uri="{FF2B5EF4-FFF2-40B4-BE49-F238E27FC236}">
                <a16:creationId xmlns:a16="http://schemas.microsoft.com/office/drawing/2014/main" id="{E057B900-857A-42C6-99B0-7F74D679475A}"/>
              </a:ext>
            </a:extLst>
          </p:cNvPr>
          <p:cNvPicPr/>
          <p:nvPr/>
        </p:nvPicPr>
        <p:blipFill>
          <a:blip r:embed="rId2"/>
          <a:stretch>
            <a:fillRect/>
          </a:stretch>
        </p:blipFill>
        <p:spPr>
          <a:xfrm>
            <a:off x="5163983" y="2288783"/>
            <a:ext cx="2038350" cy="552450"/>
          </a:xfrm>
          <a:prstGeom prst="rect">
            <a:avLst/>
          </a:prstGeom>
        </p:spPr>
      </p:pic>
      <p:pic>
        <p:nvPicPr>
          <p:cNvPr id="7" name="Picture 6">
            <a:extLst>
              <a:ext uri="{FF2B5EF4-FFF2-40B4-BE49-F238E27FC236}">
                <a16:creationId xmlns:a16="http://schemas.microsoft.com/office/drawing/2014/main" id="{6A2B62A3-15F0-463F-BCF5-AD17BAFA5F1E}"/>
              </a:ext>
            </a:extLst>
          </p:cNvPr>
          <p:cNvPicPr/>
          <p:nvPr/>
        </p:nvPicPr>
        <p:blipFill>
          <a:blip r:embed="rId3"/>
          <a:stretch>
            <a:fillRect/>
          </a:stretch>
        </p:blipFill>
        <p:spPr>
          <a:xfrm>
            <a:off x="4133850" y="3777371"/>
            <a:ext cx="3924300" cy="638175"/>
          </a:xfrm>
          <a:prstGeom prst="rect">
            <a:avLst/>
          </a:prstGeom>
        </p:spPr>
      </p:pic>
      <p:pic>
        <p:nvPicPr>
          <p:cNvPr id="8" name="Picture 7">
            <a:extLst>
              <a:ext uri="{FF2B5EF4-FFF2-40B4-BE49-F238E27FC236}">
                <a16:creationId xmlns:a16="http://schemas.microsoft.com/office/drawing/2014/main" id="{4970ADB7-8E22-49D3-851A-0668B9044C8E}"/>
              </a:ext>
            </a:extLst>
          </p:cNvPr>
          <p:cNvPicPr/>
          <p:nvPr/>
        </p:nvPicPr>
        <p:blipFill>
          <a:blip r:embed="rId4"/>
          <a:stretch>
            <a:fillRect/>
          </a:stretch>
        </p:blipFill>
        <p:spPr>
          <a:xfrm>
            <a:off x="5870738" y="5351684"/>
            <a:ext cx="624840" cy="603250"/>
          </a:xfrm>
          <a:prstGeom prst="rect">
            <a:avLst/>
          </a:prstGeom>
        </p:spPr>
      </p:pic>
    </p:spTree>
    <p:extLst>
      <p:ext uri="{BB962C8B-B14F-4D97-AF65-F5344CB8AC3E}">
        <p14:creationId xmlns:p14="http://schemas.microsoft.com/office/powerpoint/2010/main" val="46234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4C33-8B8E-4621-9808-C3D03B14B01E}"/>
              </a:ext>
            </a:extLst>
          </p:cNvPr>
          <p:cNvSpPr>
            <a:spLocks noGrp="1"/>
          </p:cNvSpPr>
          <p:nvPr>
            <p:ph type="title"/>
          </p:nvPr>
        </p:nvSpPr>
        <p:spPr/>
        <p:txBody>
          <a:bodyPr/>
          <a:lstStyle/>
          <a:p>
            <a:pPr algn="ctr"/>
            <a:r>
              <a:rPr lang="en-US" b="1" dirty="0">
                <a:solidFill>
                  <a:srgbClr val="C00000"/>
                </a:solidFill>
              </a:rPr>
              <a:t>How does it work? (</a:t>
            </a:r>
            <a:r>
              <a:rPr lang="en-US" b="1" dirty="0" err="1">
                <a:solidFill>
                  <a:srgbClr val="C00000"/>
                </a:solidFill>
              </a:rPr>
              <a:t>con’t</a:t>
            </a:r>
            <a:r>
              <a:rPr lang="en-US" b="1" dirty="0">
                <a:solidFill>
                  <a:srgbClr val="C00000"/>
                </a:solidFill>
              </a:rPr>
              <a:t>)</a:t>
            </a:r>
          </a:p>
        </p:txBody>
      </p:sp>
      <p:sp>
        <p:nvSpPr>
          <p:cNvPr id="3" name="Content Placeholder 2">
            <a:extLst>
              <a:ext uri="{FF2B5EF4-FFF2-40B4-BE49-F238E27FC236}">
                <a16:creationId xmlns:a16="http://schemas.microsoft.com/office/drawing/2014/main" id="{9EF721F1-F569-47BB-829A-5A1D57C6FA3A}"/>
              </a:ext>
            </a:extLst>
          </p:cNvPr>
          <p:cNvSpPr>
            <a:spLocks noGrp="1"/>
          </p:cNvSpPr>
          <p:nvPr>
            <p:ph idx="1"/>
          </p:nvPr>
        </p:nvSpPr>
        <p:spPr>
          <a:xfrm>
            <a:off x="838200" y="1375794"/>
            <a:ext cx="6333578" cy="4801169"/>
          </a:xfrm>
        </p:spPr>
        <p:txBody>
          <a:bodyPr>
            <a:noAutofit/>
          </a:bodyPr>
          <a:lstStyle/>
          <a:p>
            <a:r>
              <a:rPr lang="en-US" sz="2600" dirty="0"/>
              <a:t>It will calculate the plenty of features using all the sizes and locations of each kernel. </a:t>
            </a:r>
          </a:p>
          <a:p>
            <a:r>
              <a:rPr lang="en-US" sz="2600" dirty="0"/>
              <a:t>Then, its will find the sum of pixels under black and white rectangles for each feature calculation. </a:t>
            </a:r>
          </a:p>
          <a:p>
            <a:r>
              <a:rPr lang="en-US" sz="2600" dirty="0"/>
              <a:t>Most of features it calculates are not relevant. </a:t>
            </a:r>
          </a:p>
          <a:p>
            <a:r>
              <a:rPr lang="en-US" sz="2600" dirty="0"/>
              <a:t>The image shows that different regions have different features. </a:t>
            </a:r>
          </a:p>
          <a:p>
            <a:r>
              <a:rPr lang="en-US" sz="2600" dirty="0"/>
              <a:t>For example: eye contains line and rectangular feature, nose has line and edge feature, </a:t>
            </a:r>
            <a:r>
              <a:rPr lang="en-US" sz="2600" dirty="0" err="1"/>
              <a:t>etc</a:t>
            </a:r>
            <a:r>
              <a:rPr lang="en-US" sz="2600" dirty="0"/>
              <a:t>…</a:t>
            </a:r>
          </a:p>
        </p:txBody>
      </p:sp>
      <p:pic>
        <p:nvPicPr>
          <p:cNvPr id="4" name="Picture 3">
            <a:extLst>
              <a:ext uri="{FF2B5EF4-FFF2-40B4-BE49-F238E27FC236}">
                <a16:creationId xmlns:a16="http://schemas.microsoft.com/office/drawing/2014/main" id="{1D4C4E40-3C24-41F9-837B-7AF8D128D573}"/>
              </a:ext>
            </a:extLst>
          </p:cNvPr>
          <p:cNvPicPr/>
          <p:nvPr/>
        </p:nvPicPr>
        <p:blipFill>
          <a:blip r:embed="rId2"/>
          <a:stretch>
            <a:fillRect/>
          </a:stretch>
        </p:blipFill>
        <p:spPr>
          <a:xfrm>
            <a:off x="7171778" y="1541261"/>
            <a:ext cx="4182022" cy="4532968"/>
          </a:xfrm>
          <a:prstGeom prst="rect">
            <a:avLst/>
          </a:prstGeom>
        </p:spPr>
      </p:pic>
    </p:spTree>
    <p:extLst>
      <p:ext uri="{BB962C8B-B14F-4D97-AF65-F5344CB8AC3E}">
        <p14:creationId xmlns:p14="http://schemas.microsoft.com/office/powerpoint/2010/main" val="3665965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69D0-3490-40A4-A7AF-E6C3E8627CF8}"/>
              </a:ext>
            </a:extLst>
          </p:cNvPr>
          <p:cNvSpPr>
            <a:spLocks noGrp="1"/>
          </p:cNvSpPr>
          <p:nvPr>
            <p:ph type="title"/>
          </p:nvPr>
        </p:nvSpPr>
        <p:spPr/>
        <p:txBody>
          <a:bodyPr/>
          <a:lstStyle/>
          <a:p>
            <a:pPr algn="ctr"/>
            <a:r>
              <a:rPr lang="en-US" b="1" dirty="0">
                <a:solidFill>
                  <a:srgbClr val="C00000"/>
                </a:solidFill>
              </a:rPr>
              <a:t>How does it work? (</a:t>
            </a:r>
            <a:r>
              <a:rPr lang="en-US" b="1" dirty="0" err="1">
                <a:solidFill>
                  <a:srgbClr val="C00000"/>
                </a:solidFill>
              </a:rPr>
              <a:t>con’t</a:t>
            </a:r>
            <a:r>
              <a:rPr lang="en-US" b="1" dirty="0">
                <a:solidFill>
                  <a:srgbClr val="C00000"/>
                </a:solidFill>
              </a:rPr>
              <a:t>)</a:t>
            </a:r>
            <a:endParaRPr lang="en-US" dirty="0"/>
          </a:p>
        </p:txBody>
      </p:sp>
      <p:sp>
        <p:nvSpPr>
          <p:cNvPr id="3" name="Content Placeholder 2">
            <a:extLst>
              <a:ext uri="{FF2B5EF4-FFF2-40B4-BE49-F238E27FC236}">
                <a16:creationId xmlns:a16="http://schemas.microsoft.com/office/drawing/2014/main" id="{49CF9E87-7919-431D-B0AC-97B45DCBD042}"/>
              </a:ext>
            </a:extLst>
          </p:cNvPr>
          <p:cNvSpPr>
            <a:spLocks noGrp="1"/>
          </p:cNvSpPr>
          <p:nvPr>
            <p:ph idx="1"/>
          </p:nvPr>
        </p:nvSpPr>
        <p:spPr>
          <a:xfrm>
            <a:off x="642258" y="1518407"/>
            <a:ext cx="6719595" cy="4974468"/>
          </a:xfrm>
        </p:spPr>
        <p:txBody>
          <a:bodyPr/>
          <a:lstStyle/>
          <a:p>
            <a:r>
              <a:rPr lang="en-US" dirty="0"/>
              <a:t>Next, it gathers all of features together to train the images, and determine which one is positive and negative image.</a:t>
            </a:r>
          </a:p>
          <a:p>
            <a:r>
              <a:rPr lang="en-US" dirty="0"/>
              <a:t>Then, it selects the features with the minimum error rate that classifies the human face.</a:t>
            </a:r>
          </a:p>
          <a:p>
            <a:r>
              <a:rPr lang="en-US" dirty="0"/>
              <a:t> Finally, the image is determined by around 6000 features to get the higher percentage of accuracy. It means the image taken by camera will be applied 6000 features to check if it is a human face. </a:t>
            </a:r>
          </a:p>
        </p:txBody>
      </p:sp>
      <p:pic>
        <p:nvPicPr>
          <p:cNvPr id="4" name="Picture 3">
            <a:extLst>
              <a:ext uri="{FF2B5EF4-FFF2-40B4-BE49-F238E27FC236}">
                <a16:creationId xmlns:a16="http://schemas.microsoft.com/office/drawing/2014/main" id="{ECBC0612-A74D-4B4F-8E08-E408481996AC}"/>
              </a:ext>
            </a:extLst>
          </p:cNvPr>
          <p:cNvPicPr/>
          <p:nvPr/>
        </p:nvPicPr>
        <p:blipFill>
          <a:blip r:embed="rId2"/>
          <a:stretch>
            <a:fillRect/>
          </a:stretch>
        </p:blipFill>
        <p:spPr>
          <a:xfrm>
            <a:off x="7361853" y="1587915"/>
            <a:ext cx="4187890" cy="4532968"/>
          </a:xfrm>
          <a:prstGeom prst="rect">
            <a:avLst/>
          </a:prstGeom>
        </p:spPr>
      </p:pic>
    </p:spTree>
    <p:extLst>
      <p:ext uri="{BB962C8B-B14F-4D97-AF65-F5344CB8AC3E}">
        <p14:creationId xmlns:p14="http://schemas.microsoft.com/office/powerpoint/2010/main" val="224085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9BDA-AA2B-422C-B6DA-7853EAA91557}"/>
              </a:ext>
            </a:extLst>
          </p:cNvPr>
          <p:cNvSpPr>
            <a:spLocks noGrp="1"/>
          </p:cNvSpPr>
          <p:nvPr>
            <p:ph type="title"/>
          </p:nvPr>
        </p:nvSpPr>
        <p:spPr/>
        <p:txBody>
          <a:bodyPr/>
          <a:lstStyle/>
          <a:p>
            <a:pPr algn="ctr"/>
            <a:r>
              <a:rPr lang="en-US" b="1" dirty="0">
                <a:solidFill>
                  <a:srgbClr val="C00000"/>
                </a:solidFill>
              </a:rPr>
              <a:t>Materials for this project</a:t>
            </a:r>
          </a:p>
        </p:txBody>
      </p:sp>
      <p:sp>
        <p:nvSpPr>
          <p:cNvPr id="3" name="Content Placeholder 2">
            <a:extLst>
              <a:ext uri="{FF2B5EF4-FFF2-40B4-BE49-F238E27FC236}">
                <a16:creationId xmlns:a16="http://schemas.microsoft.com/office/drawing/2014/main" id="{B652845C-5082-4FA6-B91E-CA4DE050AD22}"/>
              </a:ext>
            </a:extLst>
          </p:cNvPr>
          <p:cNvSpPr>
            <a:spLocks noGrp="1"/>
          </p:cNvSpPr>
          <p:nvPr>
            <p:ph idx="1"/>
          </p:nvPr>
        </p:nvSpPr>
        <p:spPr>
          <a:xfrm>
            <a:off x="838200" y="1825625"/>
            <a:ext cx="10763774" cy="4351338"/>
          </a:xfrm>
        </p:spPr>
        <p:txBody>
          <a:bodyPr/>
          <a:lstStyle/>
          <a:p>
            <a:r>
              <a:rPr lang="en-US" dirty="0"/>
              <a:t>Laptop or Desktop (Desktop must include a webcam)</a:t>
            </a:r>
          </a:p>
          <a:p>
            <a:r>
              <a:rPr lang="en-US" dirty="0"/>
              <a:t>Open CV 3.0 or above</a:t>
            </a:r>
          </a:p>
          <a:p>
            <a:r>
              <a:rPr lang="en-US" dirty="0"/>
              <a:t>Python 2.7 or 3.6</a:t>
            </a:r>
          </a:p>
        </p:txBody>
      </p:sp>
      <p:pic>
        <p:nvPicPr>
          <p:cNvPr id="5" name="Picture 4">
            <a:extLst>
              <a:ext uri="{FF2B5EF4-FFF2-40B4-BE49-F238E27FC236}">
                <a16:creationId xmlns:a16="http://schemas.microsoft.com/office/drawing/2014/main" id="{DA7EC688-C6C6-4B0A-96FB-2FECB10CF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55" y="3733066"/>
            <a:ext cx="3073346" cy="2157779"/>
          </a:xfrm>
          <a:prstGeom prst="rect">
            <a:avLst/>
          </a:prstGeom>
        </p:spPr>
      </p:pic>
      <p:pic>
        <p:nvPicPr>
          <p:cNvPr id="7" name="Picture 6">
            <a:extLst>
              <a:ext uri="{FF2B5EF4-FFF2-40B4-BE49-F238E27FC236}">
                <a16:creationId xmlns:a16="http://schemas.microsoft.com/office/drawing/2014/main" id="{5B580FBC-EED4-483C-A7E2-BB51702079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282" y="3429000"/>
            <a:ext cx="2826433" cy="2646188"/>
          </a:xfrm>
          <a:prstGeom prst="rect">
            <a:avLst/>
          </a:prstGeom>
        </p:spPr>
      </p:pic>
      <p:pic>
        <p:nvPicPr>
          <p:cNvPr id="9" name="Picture 8">
            <a:extLst>
              <a:ext uri="{FF2B5EF4-FFF2-40B4-BE49-F238E27FC236}">
                <a16:creationId xmlns:a16="http://schemas.microsoft.com/office/drawing/2014/main" id="{BF376910-E00C-4427-9B37-0DE5F4321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9443" y="3429000"/>
            <a:ext cx="3159803" cy="2461846"/>
          </a:xfrm>
          <a:prstGeom prst="rect">
            <a:avLst/>
          </a:prstGeom>
        </p:spPr>
      </p:pic>
    </p:spTree>
    <p:extLst>
      <p:ext uri="{BB962C8B-B14F-4D97-AF65-F5344CB8AC3E}">
        <p14:creationId xmlns:p14="http://schemas.microsoft.com/office/powerpoint/2010/main" val="233875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E8F4-2587-479C-9E55-AF279A296EB3}"/>
              </a:ext>
            </a:extLst>
          </p:cNvPr>
          <p:cNvSpPr>
            <a:spLocks noGrp="1"/>
          </p:cNvSpPr>
          <p:nvPr>
            <p:ph type="title"/>
          </p:nvPr>
        </p:nvSpPr>
        <p:spPr/>
        <p:txBody>
          <a:bodyPr/>
          <a:lstStyle/>
          <a:p>
            <a:pPr algn="ctr"/>
            <a:r>
              <a:rPr lang="en-US" b="1" dirty="0">
                <a:solidFill>
                  <a:srgbClr val="C00000"/>
                </a:solidFill>
              </a:rPr>
              <a:t>How to set up?</a:t>
            </a:r>
          </a:p>
        </p:txBody>
      </p:sp>
      <p:sp>
        <p:nvSpPr>
          <p:cNvPr id="3" name="Content Placeholder 2">
            <a:extLst>
              <a:ext uri="{FF2B5EF4-FFF2-40B4-BE49-F238E27FC236}">
                <a16:creationId xmlns:a16="http://schemas.microsoft.com/office/drawing/2014/main" id="{AC8FF7EC-C845-4D98-873E-A9C622ED9613}"/>
              </a:ext>
            </a:extLst>
          </p:cNvPr>
          <p:cNvSpPr>
            <a:spLocks noGrp="1"/>
          </p:cNvSpPr>
          <p:nvPr>
            <p:ph idx="1"/>
          </p:nvPr>
        </p:nvSpPr>
        <p:spPr/>
        <p:txBody>
          <a:bodyPr/>
          <a:lstStyle/>
          <a:p>
            <a:r>
              <a:rPr lang="en-US" dirty="0"/>
              <a:t>Go to the url:</a:t>
            </a:r>
          </a:p>
          <a:p>
            <a:pPr marL="0" indent="0">
              <a:buNone/>
            </a:pPr>
            <a:r>
              <a:rPr lang="en-US" dirty="0">
                <a:hlinkClick r:id="rId2"/>
              </a:rPr>
              <a:t>http://opencv-python-tutroals.readthedocs.io/en/latest/py_tutorials/py_setup/py_setup_in_windows/py_setup_in_windows.html</a:t>
            </a:r>
            <a:endParaRPr lang="en-US" dirty="0"/>
          </a:p>
          <a:p>
            <a:pPr marL="0" indent="0">
              <a:buNone/>
            </a:pPr>
            <a:endParaRPr lang="en-US" dirty="0"/>
          </a:p>
        </p:txBody>
      </p:sp>
    </p:spTree>
    <p:extLst>
      <p:ext uri="{BB962C8B-B14F-4D97-AF65-F5344CB8AC3E}">
        <p14:creationId xmlns:p14="http://schemas.microsoft.com/office/powerpoint/2010/main" val="185781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245A-B09A-4404-BD03-3652B1D79979}"/>
              </a:ext>
            </a:extLst>
          </p:cNvPr>
          <p:cNvSpPr>
            <a:spLocks noGrp="1"/>
          </p:cNvSpPr>
          <p:nvPr>
            <p:ph type="title"/>
          </p:nvPr>
        </p:nvSpPr>
        <p:spPr>
          <a:xfrm>
            <a:off x="838200" y="365125"/>
            <a:ext cx="10515600" cy="633165"/>
          </a:xfrm>
        </p:spPr>
        <p:txBody>
          <a:bodyPr>
            <a:normAutofit fontScale="90000"/>
          </a:bodyPr>
          <a:lstStyle/>
          <a:p>
            <a:pPr algn="ctr"/>
            <a:r>
              <a:rPr lang="en-US" b="1" dirty="0">
                <a:solidFill>
                  <a:srgbClr val="C00000"/>
                </a:solidFill>
              </a:rPr>
              <a:t>About my project</a:t>
            </a:r>
          </a:p>
        </p:txBody>
      </p:sp>
      <p:sp>
        <p:nvSpPr>
          <p:cNvPr id="3" name="Content Placeholder 2">
            <a:extLst>
              <a:ext uri="{FF2B5EF4-FFF2-40B4-BE49-F238E27FC236}">
                <a16:creationId xmlns:a16="http://schemas.microsoft.com/office/drawing/2014/main" id="{A53D5225-058A-4F99-8069-93FA38AF63A7}"/>
              </a:ext>
            </a:extLst>
          </p:cNvPr>
          <p:cNvSpPr>
            <a:spLocks noGrp="1"/>
          </p:cNvSpPr>
          <p:nvPr>
            <p:ph idx="1"/>
          </p:nvPr>
        </p:nvSpPr>
        <p:spPr>
          <a:xfrm>
            <a:off x="838200" y="998290"/>
            <a:ext cx="10515600" cy="5178673"/>
          </a:xfrm>
        </p:spPr>
        <p:txBody>
          <a:bodyPr>
            <a:normAutofit fontScale="92500" lnSpcReduction="10000"/>
          </a:bodyPr>
          <a:lstStyle/>
          <a:p>
            <a:r>
              <a:rPr lang="en-US" dirty="0"/>
              <a:t>This project includes 2 python files, one </a:t>
            </a:r>
            <a:r>
              <a:rPr lang="en-US" dirty="0" err="1"/>
              <a:t>haar</a:t>
            </a:r>
            <a:r>
              <a:rPr lang="en-US" dirty="0"/>
              <a:t> cascade xml file and a faces collection folder:</a:t>
            </a:r>
          </a:p>
          <a:p>
            <a:pPr marL="0" indent="0">
              <a:buNone/>
            </a:pPr>
            <a:r>
              <a:rPr lang="en-US" dirty="0"/>
              <a:t>	+ </a:t>
            </a:r>
            <a:r>
              <a:rPr lang="en-US" b="1" dirty="0"/>
              <a:t>facetraining.py</a:t>
            </a:r>
            <a:r>
              <a:rPr lang="en-US" dirty="0"/>
              <a:t>: This file lets the user train the face name by accessing webcam, taking about 30 pictures of the face and put it into the folder with the name that we want to train. It has the </a:t>
            </a:r>
            <a:r>
              <a:rPr lang="en-US" dirty="0" err="1"/>
              <a:t>Haar</a:t>
            </a:r>
            <a:r>
              <a:rPr lang="en-US" dirty="0"/>
              <a:t> Cascade feature to detect and take the picture of the face only.</a:t>
            </a:r>
          </a:p>
          <a:p>
            <a:pPr marL="0" indent="0">
              <a:buNone/>
            </a:pPr>
            <a:r>
              <a:rPr lang="en-US" dirty="0"/>
              <a:t>	+ </a:t>
            </a:r>
            <a:r>
              <a:rPr lang="en-US" b="1" dirty="0"/>
              <a:t>facial_recognition.py</a:t>
            </a:r>
            <a:r>
              <a:rPr lang="en-US" dirty="0"/>
              <a:t>: It uses the </a:t>
            </a:r>
            <a:r>
              <a:rPr lang="en-US" dirty="0" err="1"/>
              <a:t>Haar</a:t>
            </a:r>
            <a:r>
              <a:rPr lang="en-US" dirty="0"/>
              <a:t> Feature-based Cascade Classifiers to detect the face , compare the detected face with all the training faces in faces collection folder and check if it match with any of the pictures in that folder to determine </a:t>
            </a:r>
            <a:r>
              <a:rPr lang="en-US"/>
              <a:t>whose faces </a:t>
            </a:r>
            <a:r>
              <a:rPr lang="en-US" dirty="0"/>
              <a:t>are in front of the camera.</a:t>
            </a:r>
          </a:p>
          <a:p>
            <a:pPr marL="0" indent="0">
              <a:buNone/>
            </a:pPr>
            <a:r>
              <a:rPr lang="en-US" dirty="0"/>
              <a:t>	+ </a:t>
            </a:r>
            <a:r>
              <a:rPr lang="en-US" b="1" dirty="0"/>
              <a:t>haarcascade_frontalface_default.xml</a:t>
            </a:r>
            <a:r>
              <a:rPr lang="en-US" dirty="0"/>
              <a:t>: provided source code, you can download from this url: </a:t>
            </a:r>
            <a:r>
              <a:rPr lang="en-US" dirty="0">
                <a:hlinkClick r:id="rId2"/>
              </a:rPr>
              <a:t>https://github.com/opencv/opencv/blob/master/data/haarcascades/haarcascade_frontalface_default.xml</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50312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401</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Facial Recognition using Open CV and Python</vt:lpstr>
      <vt:lpstr>What is facial recognition?</vt:lpstr>
      <vt:lpstr>What is Haar-like-feature?  How does it work?</vt:lpstr>
      <vt:lpstr>3 kinds of feature in Haar-like-feature</vt:lpstr>
      <vt:lpstr>How does it work? (con’t)</vt:lpstr>
      <vt:lpstr>How does it work? (con’t)</vt:lpstr>
      <vt:lpstr>Materials for this project</vt:lpstr>
      <vt:lpstr>How to set up?</vt:lpstr>
      <vt:lpstr>About my project</vt:lpstr>
      <vt:lpstr>facetraining.py</vt:lpstr>
      <vt:lpstr>facial_recognition.py</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using Open CV and Python</dc:title>
  <dc:creator>Lam Tran</dc:creator>
  <cp:lastModifiedBy>Lam Tran</cp:lastModifiedBy>
  <cp:revision>47</cp:revision>
  <dcterms:created xsi:type="dcterms:W3CDTF">2017-12-03T22:14:35Z</dcterms:created>
  <dcterms:modified xsi:type="dcterms:W3CDTF">2017-12-08T04:44:23Z</dcterms:modified>
</cp:coreProperties>
</file>