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6"/>
  </p:notesMasterIdLst>
  <p:sldIdLst>
    <p:sldId id="256" r:id="rId2"/>
    <p:sldId id="309" r:id="rId3"/>
    <p:sldId id="258" r:id="rId4"/>
    <p:sldId id="259" r:id="rId5"/>
    <p:sldId id="30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11" r:id="rId38"/>
    <p:sldId id="312" r:id="rId39"/>
    <p:sldId id="313" r:id="rId40"/>
    <p:sldId id="314" r:id="rId41"/>
    <p:sldId id="315" r:id="rId42"/>
    <p:sldId id="316" r:id="rId43"/>
    <p:sldId id="317" r:id="rId44"/>
    <p:sldId id="318" r:id="rId45"/>
    <p:sldId id="291" r:id="rId46"/>
    <p:sldId id="305" r:id="rId47"/>
    <p:sldId id="304" r:id="rId48"/>
    <p:sldId id="306" r:id="rId49"/>
    <p:sldId id="307" r:id="rId50"/>
    <p:sldId id="308" r:id="rId51"/>
    <p:sldId id="292" r:id="rId52"/>
    <p:sldId id="293" r:id="rId53"/>
    <p:sldId id="294"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986" autoAdjust="0"/>
  </p:normalViewPr>
  <p:slideViewPr>
    <p:cSldViewPr>
      <p:cViewPr varScale="1">
        <p:scale>
          <a:sx n="63" d="100"/>
          <a:sy n="63" d="100"/>
        </p:scale>
        <p:origin x="-13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8AAEF-362A-4D78-BC08-3C64BD04D953}" type="datetimeFigureOut">
              <a:rPr lang="en-US" smtClean="0"/>
              <a:pPr/>
              <a:t>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1E6E6-0329-4BFB-B25B-783EED0FAE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5EB9CAAC-639C-4FC2-9B61-B68ED700A17B}" type="slidenum">
              <a:rPr lang="en-GB"/>
              <a:pPr/>
              <a:t>29</a:t>
            </a:fld>
            <a:endParaRPr lang="en-GB"/>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Heapify</a:t>
            </a:r>
            <a:r>
              <a:rPr lang="en-US" altLang="zh-CN" dirty="0" smtClean="0"/>
              <a:t> phase: </a:t>
            </a:r>
          </a:p>
          <a:p>
            <a:pPr lvl="1"/>
            <a:r>
              <a:rPr lang="en-US" altLang="zh-CN" dirty="0" smtClean="0"/>
              <a:t>Create a descending heap</a:t>
            </a:r>
          </a:p>
          <a:p>
            <a:pPr lvl="1"/>
            <a:r>
              <a:rPr lang="en-US" altLang="zh-CN" dirty="0" smtClean="0"/>
              <a:t>Add element to a binary tree from top to bottom and from left to right</a:t>
            </a:r>
          </a:p>
          <a:p>
            <a:pPr lvl="1"/>
            <a:r>
              <a:rPr lang="en-US" altLang="zh-CN" dirty="0" smtClean="0"/>
              <a:t>When adding a new element, if the element is out of order, perform “sift-up” operations (a sequence of swap with parent)</a:t>
            </a:r>
          </a:p>
          <a:p>
            <a:r>
              <a:rPr lang="en-US" altLang="zh-CN" baseline="0" dirty="0" smtClean="0"/>
              <a:t>    </a:t>
            </a:r>
            <a:r>
              <a:rPr lang="en-US" altLang="zh-CN" dirty="0" smtClean="0"/>
              <a:t>Example: {25, 57, 48, 37, 12}</a:t>
            </a:r>
            <a:endParaRPr lang="en-US" dirty="0" smtClean="0"/>
          </a:p>
          <a:p>
            <a:endParaRPr lang="en-US" altLang="zh-CN" dirty="0" smtClean="0"/>
          </a:p>
          <a:p>
            <a:r>
              <a:rPr lang="en-US" altLang="zh-CN" dirty="0" smtClean="0"/>
              <a:t>Sorting phase</a:t>
            </a:r>
          </a:p>
          <a:p>
            <a:pPr lvl="1"/>
            <a:r>
              <a:rPr lang="en-US" altLang="zh-CN" dirty="0" smtClean="0"/>
              <a:t>Work backwards from bottom to top and from right to left</a:t>
            </a:r>
          </a:p>
          <a:p>
            <a:pPr lvl="1"/>
            <a:r>
              <a:rPr lang="en-US" altLang="zh-CN" dirty="0" smtClean="0"/>
              <a:t>Swap current element with root</a:t>
            </a:r>
          </a:p>
          <a:p>
            <a:pPr lvl="1"/>
            <a:r>
              <a:rPr lang="en-US" altLang="zh-CN" dirty="0" smtClean="0"/>
              <a:t>For the new root, perform “sift-down” operations (swap with the larger son).</a:t>
            </a:r>
            <a:endParaRPr lang="en-US" dirty="0" smtClean="0"/>
          </a:p>
          <a:p>
            <a:endParaRPr lang="en-US" altLang="zh-CN" dirty="0" smtClean="0"/>
          </a:p>
          <a:p>
            <a:r>
              <a:rPr lang="en-US" altLang="zh-CN" dirty="0" smtClean="0"/>
              <a:t>Time complexity: </a:t>
            </a:r>
          </a:p>
          <a:p>
            <a:pPr lvl="1"/>
            <a:r>
              <a:rPr lang="en-US" altLang="zh-CN" dirty="0" err="1" smtClean="0"/>
              <a:t>Heapify</a:t>
            </a:r>
            <a:r>
              <a:rPr lang="en-US" altLang="zh-CN" dirty="0" smtClean="0"/>
              <a:t>: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Sorting: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Overall: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endParaRPr lang="vi-VN"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43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54</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9E738C6A-1E10-40DB-8568-4B6A5E245FC3}" type="slidenum">
              <a:rPr lang="en-GB"/>
              <a:pPr/>
              <a:t>30</a:t>
            </a:fld>
            <a:endParaRPr lang="en-GB"/>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34</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5648FFF-6925-4AA4-8102-81F7408E0C68}" type="slidenum">
              <a:rPr lang="en-GB"/>
              <a:pPr/>
              <a:t>37</a:t>
            </a:fld>
            <a:endParaRPr lang="en-GB"/>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7662FB8-94FF-4EC7-AA89-BA8F63A16A6B}" type="slidenum">
              <a:rPr lang="en-GB"/>
              <a:pPr/>
              <a:t>38</a:t>
            </a:fld>
            <a:endParaRPr lang="en-GB"/>
          </a:p>
        </p:txBody>
      </p:sp>
      <p:sp>
        <p:nvSpPr>
          <p:cNvPr id="188419" name="Rectangle 2"/>
          <p:cNvSpPr>
            <a:spLocks noGrp="1" noRot="1" noChangeAspect="1" noChangeArrowheads="1" noTextEdit="1"/>
          </p:cNvSpPr>
          <p:nvPr>
            <p:ph type="sldImg"/>
          </p:nvPr>
        </p:nvSpPr>
        <p:spPr>
          <a:xfrm>
            <a:off x="1152525" y="692150"/>
            <a:ext cx="4554538" cy="3416300"/>
          </a:xfrm>
          <a:ln/>
        </p:spPr>
      </p:sp>
      <p:sp>
        <p:nvSpPr>
          <p:cNvPr id="188420" name="Rectangle 3"/>
          <p:cNvSpPr>
            <a:spLocks noGrp="1" noChangeArrowheads="1"/>
          </p:cNvSpPr>
          <p:nvPr>
            <p:ph type="body" idx="1"/>
          </p:nvPr>
        </p:nvSpPr>
        <p:spPr>
          <a:xfrm>
            <a:off x="913754" y="4343400"/>
            <a:ext cx="5030492" cy="4114800"/>
          </a:xfrm>
          <a:noFill/>
          <a:ln/>
        </p:spPr>
        <p:txBody>
          <a:bodyPr/>
          <a:lstStyle/>
          <a:p>
            <a:pPr marL="282575" indent="-282575">
              <a:lnSpc>
                <a:spcPct val="90000"/>
              </a:lnSpc>
            </a:pPr>
            <a:r>
              <a:rPr lang="en-US" altLang="zh-CN" sz="2000" dirty="0" smtClean="0"/>
              <a:t>Algorithm*:</a:t>
            </a:r>
          </a:p>
          <a:p>
            <a:pPr marL="914400" lvl="1" indent="-280988">
              <a:lnSpc>
                <a:spcPct val="90000"/>
              </a:lnSpc>
            </a:pPr>
            <a:r>
              <a:rPr lang="en-US" altLang="zh-CN" sz="1800" dirty="0" smtClean="0"/>
              <a:t>Start with the result being the first element of the input;</a:t>
            </a:r>
          </a:p>
          <a:p>
            <a:pPr marL="914400" lvl="1" indent="-280988">
              <a:lnSpc>
                <a:spcPct val="90000"/>
              </a:lnSpc>
            </a:pPr>
            <a:r>
              <a:rPr lang="en-US" sz="1800" dirty="0" smtClean="0"/>
              <a:t>Loop over the input array until it is empty, "removing" the first remaining (leftmost) element</a:t>
            </a:r>
            <a:r>
              <a:rPr lang="en-US" altLang="zh-CN" sz="1800" dirty="0" smtClean="0"/>
              <a:t>;</a:t>
            </a:r>
            <a:endParaRPr lang="en-US" sz="1800" dirty="0" smtClean="0"/>
          </a:p>
          <a:p>
            <a:pPr marL="914400" lvl="1" indent="-280988">
              <a:lnSpc>
                <a:spcPct val="90000"/>
              </a:lnSpc>
            </a:pPr>
            <a:r>
              <a:rPr lang="en-US" sz="1800" dirty="0" smtClean="0"/>
              <a:t>Compare the removed element against the current result, starting from the highest (rightmost) element, and working left towards the lowest element</a:t>
            </a:r>
            <a:r>
              <a:rPr lang="en-US" altLang="zh-CN" sz="1800" dirty="0" smtClean="0"/>
              <a:t>;</a:t>
            </a:r>
            <a:endParaRPr lang="en-US" sz="1800" dirty="0" smtClean="0"/>
          </a:p>
          <a:p>
            <a:pPr marL="914400" lvl="1" indent="-280988">
              <a:lnSpc>
                <a:spcPct val="90000"/>
              </a:lnSpc>
            </a:pPr>
            <a:r>
              <a:rPr lang="en-US" sz="1800" dirty="0" smtClean="0"/>
              <a:t>If the removed input element is lower than the current result element, copy that value into the following element to make room for the new element below, and repeat with the next lowest result element</a:t>
            </a:r>
            <a:r>
              <a:rPr lang="en-US" altLang="zh-CN" sz="1800" dirty="0" smtClean="0"/>
              <a:t>;</a:t>
            </a:r>
            <a:endParaRPr lang="en-US" sz="1800" dirty="0" smtClean="0"/>
          </a:p>
          <a:p>
            <a:pPr marL="914400" lvl="1" indent="-280988">
              <a:lnSpc>
                <a:spcPct val="90000"/>
              </a:lnSpc>
            </a:pPr>
            <a:r>
              <a:rPr lang="en-US" sz="1800" dirty="0" smtClean="0"/>
              <a:t>Otherwise, the new element is in the correct location; save it in the cell left by copying the last examined result up, and start again from </a:t>
            </a:r>
            <a:r>
              <a:rPr lang="en-US" altLang="zh-CN" sz="1800" dirty="0" smtClean="0"/>
              <a:t>step </a:t>
            </a:r>
            <a:r>
              <a:rPr lang="en-US" sz="1800" dirty="0" smtClean="0"/>
              <a:t>2 with the next input element</a:t>
            </a:r>
            <a:r>
              <a:rPr lang="en-US" altLang="zh-CN" sz="1800" dirty="0" smtClean="0"/>
              <a:t>.</a:t>
            </a:r>
            <a:endParaRPr lang="en-US" altLang="zh-CN" sz="1600" dirty="0" smtClean="0"/>
          </a:p>
          <a:p>
            <a:pPr marL="282575" marR="0" indent="-282575" algn="l" defTabSz="914400" rtl="0" eaLnBrk="1" fontAlgn="auto" latinLnBrk="0" hangingPunct="1">
              <a:lnSpc>
                <a:spcPct val="90000"/>
              </a:lnSpc>
              <a:spcBef>
                <a:spcPts val="0"/>
              </a:spcBef>
              <a:spcAft>
                <a:spcPts val="0"/>
              </a:spcAft>
              <a:buClrTx/>
              <a:buSzTx/>
              <a:buFontTx/>
              <a:buNone/>
              <a:tabLst/>
              <a:defRPr/>
            </a:pPr>
            <a:r>
              <a:rPr lang="en-US" altLang="zh-CN" sz="1800" dirty="0" smtClean="0"/>
              <a:t>Time complexity: O(</a:t>
            </a:r>
            <a:r>
              <a:rPr lang="en-US" altLang="zh-CN" sz="1800" i="1" dirty="0" smtClean="0"/>
              <a:t>n</a:t>
            </a:r>
            <a:r>
              <a:rPr lang="en-US" altLang="zh-CN" sz="1800" i="1" baseline="30000" dirty="0" smtClean="0"/>
              <a:t>2</a:t>
            </a:r>
            <a:r>
              <a:rPr lang="en-US" altLang="zh-CN" sz="1800" dirty="0" smtClean="0"/>
              <a:t>)</a:t>
            </a:r>
          </a:p>
          <a:p>
            <a:pPr marL="282575" indent="-282575">
              <a:lnSpc>
                <a:spcPct val="90000"/>
              </a:lnSpc>
            </a:pPr>
            <a:r>
              <a:rPr lang="en-US" altLang="zh-CN" sz="1800" dirty="0" smtClean="0"/>
              <a:t>Example: </a:t>
            </a:r>
            <a:r>
              <a:rPr lang="en-US" altLang="zh-CN" sz="1800" dirty="0" smtClean="0">
                <a:solidFill>
                  <a:srgbClr val="FF0000"/>
                </a:solidFill>
              </a:rPr>
              <a:t>Sort the list {12, 5, 7, 9, 2, 6}</a:t>
            </a:r>
            <a:endParaRPr lang="en-US" sz="1800" dirty="0" smtClean="0">
              <a:solidFill>
                <a:srgbClr val="FF0000"/>
              </a:solidFill>
            </a:endParaRP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39</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pPr marL="285750" indent="-285750"/>
            <a:r>
              <a:rPr lang="en-US" altLang="zh-CN" sz="2000" dirty="0" smtClean="0"/>
              <a:t>Sorting takes an unordered collection and makes it an ordered one.</a:t>
            </a:r>
          </a:p>
          <a:p>
            <a:pPr marL="285750" indent="-285750"/>
            <a:r>
              <a:rPr lang="en-US" altLang="zh-CN" sz="2000" dirty="0" smtClean="0"/>
              <a:t>Bubble sort algorithm*:</a:t>
            </a:r>
          </a:p>
          <a:p>
            <a:pPr marL="682625" lvl="1" indent="-282575"/>
            <a:r>
              <a:rPr lang="en-US" sz="1800" dirty="0" smtClean="0"/>
              <a:t>Compare adjacent elements. If the first is greater than the second, swap them. </a:t>
            </a:r>
          </a:p>
          <a:p>
            <a:pPr marL="682625" lvl="1" indent="-282575"/>
            <a:r>
              <a:rPr lang="en-US" sz="1800" dirty="0" smtClean="0"/>
              <a:t>Do this for each pair of adjacent elements, starting with the first two and ending with the last two. At this point the last element should be the greatest. </a:t>
            </a:r>
          </a:p>
          <a:p>
            <a:pPr marL="682625" lvl="1" indent="-282575"/>
            <a:r>
              <a:rPr lang="en-US" sz="1800" dirty="0" smtClean="0"/>
              <a:t>Repeat the steps for all elements except the last one. </a:t>
            </a:r>
          </a:p>
          <a:p>
            <a:pPr marL="682625" lvl="1" indent="-282575"/>
            <a:r>
              <a:rPr lang="en-US" sz="1800" dirty="0" smtClean="0"/>
              <a:t>Keep repeating for one fewer element each time, until you have no more pairs to compare </a:t>
            </a:r>
            <a:endParaRPr lang="en-US" altLang="zh-CN"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Time complexity: O(</a:t>
            </a:r>
            <a:r>
              <a:rPr lang="en-US" altLang="zh-CN" sz="1200" i="1" dirty="0" smtClean="0"/>
              <a:t>n</a:t>
            </a:r>
            <a:r>
              <a:rPr lang="en-US" altLang="zh-CN" sz="1200" i="1" baseline="30000" dirty="0" smtClean="0"/>
              <a:t>2</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Example:  Sort the list {12, 5, 7, 9, 2, 6}</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DF3ED-84C2-4199-9718-DF973F0876F2}" type="slidenum">
              <a:rPr lang="en-US"/>
              <a:pPr/>
              <a:t>40</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80ED1-33F9-4292-9518-483552BF4BB0}" type="slidenum">
              <a:rPr lang="en-US"/>
              <a:pPr/>
              <a:t>41</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8A818CB-8059-44D2-92D6-9B95AF12757D}" type="slidenum">
              <a:rPr lang="en-GB"/>
              <a:pPr/>
              <a:t>42</a:t>
            </a:fld>
            <a:endParaRPr lang="en-GB"/>
          </a:p>
        </p:txBody>
      </p:sp>
      <p:sp>
        <p:nvSpPr>
          <p:cNvPr id="190467" name="Rectangle 2"/>
          <p:cNvSpPr>
            <a:spLocks noGrp="1" noRot="1" noChangeAspect="1" noChangeArrowheads="1" noTextEdit="1"/>
          </p:cNvSpPr>
          <p:nvPr>
            <p:ph type="sldImg"/>
          </p:nvPr>
        </p:nvSpPr>
        <p:spPr>
          <a:xfrm>
            <a:off x="1152525" y="692150"/>
            <a:ext cx="4554538" cy="3416300"/>
          </a:xfrm>
          <a:ln/>
        </p:spPr>
      </p:sp>
      <p:sp>
        <p:nvSpPr>
          <p:cNvPr id="190468" name="Rectangle 3"/>
          <p:cNvSpPr>
            <a:spLocks noGrp="1" noChangeArrowheads="1"/>
          </p:cNvSpPr>
          <p:nvPr>
            <p:ph type="body" idx="1"/>
          </p:nvPr>
        </p:nvSpPr>
        <p:spPr>
          <a:xfrm>
            <a:off x="913754" y="4343400"/>
            <a:ext cx="5030492"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fld id="{1B5C42B2-A320-4CE3-8315-89A2768CABBF}" type="slidenum">
              <a:rPr lang="en-US" smtClean="0"/>
              <a:pPr/>
              <a:t>‹#›</a:t>
            </a:fld>
            <a:endParaRPr lang="en-US"/>
          </a:p>
        </p:txBody>
      </p:sp>
      <p:sp>
        <p:nvSpPr>
          <p:cNvPr id="5" name="Rectangle 4"/>
          <p:cNvSpPr/>
          <p:nvPr userDrawn="1"/>
        </p:nvSpPr>
        <p:spPr>
          <a:xfrm>
            <a:off x="2428860" y="214290"/>
            <a:ext cx="5572164" cy="461665"/>
          </a:xfrm>
          <a:prstGeom prst="rect">
            <a:avLst/>
          </a:prstGeom>
        </p:spPr>
        <p:txBody>
          <a:bodyPr wrap="square">
            <a:spAutoFit/>
          </a:bodyPr>
          <a:lstStyle/>
          <a:p>
            <a:pPr algn="ctr" eaLnBrk="1" hangingPunct="1">
              <a:defRPr/>
            </a:pPr>
            <a:r>
              <a:rPr lang="en-US" sz="2400" b="1" dirty="0" smtClean="0"/>
              <a:t>FPT SOFTWARE WORKFORCE ASSURANCE</a:t>
            </a:r>
            <a:endParaRPr lang="en-US" sz="2400" b="1"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23850"/>
            <a:ext cx="7953375" cy="8191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93725" y="2019300"/>
            <a:ext cx="3900488" cy="3940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2019300"/>
            <a:ext cx="3900487" cy="3940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0"/>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AB7F1177-C65A-4955-B1B7-4852459F9BB3}" type="slidenum">
              <a:rPr lang="en-US" altLang="en-US"/>
              <a:pPr>
                <a:defRPr/>
              </a:pPr>
              <a:t>‹#›</a:t>
            </a:fld>
            <a:endParaRPr lang="en-US" altLang="en-US"/>
          </a:p>
        </p:txBody>
      </p:sp>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3725" y="323850"/>
            <a:ext cx="7953375" cy="81915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93725" y="2019300"/>
            <a:ext cx="7953375" cy="3940175"/>
          </a:xfrm>
        </p:spPr>
        <p:txBody>
          <a:bodyPr/>
          <a:lstStyle/>
          <a:p>
            <a:pPr lvl="0"/>
            <a:endParaRPr lang="en-GB" noProof="0" smtClean="0"/>
          </a:p>
        </p:txBody>
      </p:sp>
      <p:sp>
        <p:nvSpPr>
          <p:cNvPr id="4" name="Rectangle 10"/>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ED39B4CD-FC44-4FC6-8034-79DA8C92DD50}" type="slidenum">
              <a:rPr lang="en-US" altLang="en-US"/>
              <a:pPr>
                <a:defRPr/>
              </a:pPr>
              <a:t>‹#›</a:t>
            </a:fld>
            <a:endParaRPr lang="en-US" alt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1/9/2014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5"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fld id="{1B5C42B2-A320-4CE3-8315-89A2768CABBF}" type="slidenum">
              <a:rPr lang="en-US" smtClean="0"/>
              <a:pPr/>
              <a:t>‹#›</a:t>
            </a:fld>
            <a:endParaRPr lang="en-US"/>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291388" y="6596063"/>
            <a:ext cx="1430337" cy="247650"/>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dirty="0">
                <a:latin typeface="+mn-lt"/>
                <a:cs typeface="+mn-cs"/>
              </a:rPr>
              <a:t>09e-BM/DT/FSOFT v1/0</a:t>
            </a:r>
          </a:p>
        </p:txBody>
      </p:sp>
      <p:pic>
        <p:nvPicPr>
          <p:cNvPr id="1033" name="Picture 2"/>
          <p:cNvPicPr>
            <a:picLocks noChangeAspect="1" noChangeArrowheads="1"/>
          </p:cNvPicPr>
          <p:nvPr/>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pages.stern.nyu.edu/~panos/java/Quicksor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Structures &amp; Algorithms</a:t>
            </a:r>
            <a:endParaRPr lang="en-US" b="1" dirty="0"/>
          </a:p>
        </p:txBody>
      </p:sp>
      <p:sp>
        <p:nvSpPr>
          <p:cNvPr id="3" name="Subtitle 2"/>
          <p:cNvSpPr>
            <a:spLocks noGrp="1"/>
          </p:cNvSpPr>
          <p:nvPr>
            <p:ph type="subTitle" idx="1"/>
          </p:nvPr>
        </p:nvSpPr>
        <p:spPr/>
        <p:txBody>
          <a:bodyPr/>
          <a:lstStyle/>
          <a:p>
            <a:pPr algn="r"/>
            <a:r>
              <a:rPr lang="en-US" sz="2000" dirty="0" smtClean="0"/>
              <a:t>HoangND1</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93725" y="152400"/>
            <a:ext cx="7953375" cy="819150"/>
          </a:xfrm>
        </p:spPr>
        <p:txBody>
          <a:bodyPr/>
          <a:lstStyle/>
          <a:p>
            <a:r>
              <a:rPr lang="en-US" b="1" smtClean="0">
                <a:latin typeface="Arial" charset="0"/>
              </a:rPr>
              <a:t>Arrays (Cont.)</a:t>
            </a:r>
          </a:p>
        </p:txBody>
      </p:sp>
      <p:sp>
        <p:nvSpPr>
          <p:cNvPr id="11267" name="Rectangle 58"/>
          <p:cNvSpPr>
            <a:spLocks noChangeArrowheads="1"/>
          </p:cNvSpPr>
          <p:nvPr/>
        </p:nvSpPr>
        <p:spPr bwMode="auto">
          <a:xfrm>
            <a:off x="152400" y="1147092"/>
            <a:ext cx="8610600" cy="1646238"/>
          </a:xfrm>
          <a:prstGeom prst="rect">
            <a:avLst/>
          </a:prstGeom>
          <a:noFill/>
          <a:ln w="9525">
            <a:noFill/>
            <a:miter lim="800000"/>
            <a:headEnd/>
            <a:tailEnd/>
          </a:ln>
        </p:spPr>
        <p:txBody>
          <a:bodyPr anchor="ctr">
            <a:spAutoFit/>
          </a:bodyPr>
          <a:lstStyle/>
          <a:p>
            <a:pPr algn="l"/>
            <a:r>
              <a:rPr lang="en-US" dirty="0">
                <a:latin typeface="Arial" charset="0"/>
              </a:rPr>
              <a:t>Multi-dimensional Array</a:t>
            </a:r>
          </a:p>
          <a:p>
            <a:pPr algn="l"/>
            <a:r>
              <a:rPr lang="en-US" sz="1800" b="0" dirty="0">
                <a:latin typeface="Arial" charset="0"/>
              </a:rPr>
              <a:t>A </a:t>
            </a:r>
            <a:r>
              <a:rPr lang="en-US" sz="1800" b="0" i="1" dirty="0">
                <a:latin typeface="Arial" charset="0"/>
              </a:rPr>
              <a:t>multi-dimensional array</a:t>
            </a:r>
            <a:r>
              <a:rPr lang="en-US" sz="1800" b="0" dirty="0">
                <a:latin typeface="Arial" charset="0"/>
              </a:rPr>
              <a:t>  of dimension </a:t>
            </a:r>
            <a:r>
              <a:rPr lang="en-US" sz="1800" b="0" i="1" dirty="0">
                <a:latin typeface="Arial" charset="0"/>
              </a:rPr>
              <a:t>n</a:t>
            </a:r>
            <a:r>
              <a:rPr lang="en-US" sz="1800" b="0" dirty="0">
                <a:latin typeface="Arial" charset="0"/>
              </a:rPr>
              <a:t> (i.e., an </a:t>
            </a:r>
            <a:r>
              <a:rPr lang="en-US" sz="1800" b="0" i="1" dirty="0">
                <a:latin typeface="Arial" charset="0"/>
              </a:rPr>
              <a:t>n</a:t>
            </a:r>
            <a:r>
              <a:rPr lang="en-US" sz="1800" b="0" dirty="0">
                <a:latin typeface="Arial" charset="0"/>
              </a:rPr>
              <a:t>-dimensional array or simply </a:t>
            </a:r>
            <a:r>
              <a:rPr lang="en-US" sz="1800" b="0" i="1" dirty="0">
                <a:latin typeface="Arial" charset="0"/>
              </a:rPr>
              <a:t>n</a:t>
            </a:r>
            <a:r>
              <a:rPr lang="en-US" sz="1800" b="0" dirty="0">
                <a:latin typeface="Arial" charset="0"/>
              </a:rPr>
              <a:t>-D array) is a collection of items which is accessed via </a:t>
            </a:r>
            <a:r>
              <a:rPr lang="en-US" sz="1800" b="0" i="1" dirty="0">
                <a:latin typeface="Arial" charset="0"/>
              </a:rPr>
              <a:t>n</a:t>
            </a:r>
            <a:r>
              <a:rPr lang="en-US" sz="1800" b="0" dirty="0">
                <a:latin typeface="Arial" charset="0"/>
              </a:rPr>
              <a:t> subscript expressions. For example, in a language that supports it, the  (</a:t>
            </a:r>
            <a:r>
              <a:rPr lang="en-US" sz="1800" b="0" dirty="0" err="1">
                <a:latin typeface="Arial" charset="0"/>
              </a:rPr>
              <a:t>i,j</a:t>
            </a:r>
            <a:r>
              <a:rPr lang="en-US" sz="1800" b="0" dirty="0">
                <a:latin typeface="Arial" charset="0"/>
              </a:rPr>
              <a:t>) </a:t>
            </a:r>
            <a:r>
              <a:rPr lang="en-US" sz="1800" b="0" dirty="0" err="1">
                <a:latin typeface="Arial" charset="0"/>
              </a:rPr>
              <a:t>th</a:t>
            </a:r>
            <a:r>
              <a:rPr lang="en-US" sz="1800" b="0" dirty="0">
                <a:latin typeface="Arial" charset="0"/>
              </a:rPr>
              <a:t> element of the two-dimensional array x is accessed by writing x[</a:t>
            </a:r>
            <a:r>
              <a:rPr lang="en-US" sz="1800" b="0" dirty="0" err="1">
                <a:latin typeface="Arial" charset="0"/>
              </a:rPr>
              <a:t>i,j</a:t>
            </a:r>
            <a:r>
              <a:rPr lang="en-US" sz="1800" b="0" dirty="0">
                <a:latin typeface="Arial" charset="0"/>
              </a:rPr>
              <a:t>].</a:t>
            </a:r>
            <a:r>
              <a:rPr lang="en-US" dirty="0"/>
              <a:t> </a:t>
            </a:r>
          </a:p>
        </p:txBody>
      </p:sp>
      <p:grpSp>
        <p:nvGrpSpPr>
          <p:cNvPr id="2" name="Group 60"/>
          <p:cNvGrpSpPr>
            <a:grpSpLocks/>
          </p:cNvGrpSpPr>
          <p:nvPr/>
        </p:nvGrpSpPr>
        <p:grpSpPr bwMode="auto">
          <a:xfrm>
            <a:off x="228600" y="2886992"/>
            <a:ext cx="8458200" cy="3062288"/>
            <a:chOff x="240" y="1536"/>
            <a:chExt cx="5088" cy="2457"/>
          </a:xfrm>
        </p:grpSpPr>
        <p:sp>
          <p:nvSpPr>
            <p:cNvPr id="11269" name="Rectangle 61"/>
            <p:cNvSpPr>
              <a:spLocks noChangeArrowheads="1"/>
            </p:cNvSpPr>
            <p:nvPr/>
          </p:nvSpPr>
          <p:spPr bwMode="auto">
            <a:xfrm>
              <a:off x="5020"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0" name="Rectangle 62"/>
            <p:cNvSpPr>
              <a:spLocks noChangeArrowheads="1"/>
            </p:cNvSpPr>
            <p:nvPr/>
          </p:nvSpPr>
          <p:spPr bwMode="auto">
            <a:xfrm>
              <a:off x="4709" y="3720"/>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1" name="Rectangle 63"/>
            <p:cNvSpPr>
              <a:spLocks noChangeArrowheads="1"/>
            </p:cNvSpPr>
            <p:nvPr/>
          </p:nvSpPr>
          <p:spPr bwMode="auto">
            <a:xfrm>
              <a:off x="4401"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2" name="Rectangle 64"/>
            <p:cNvSpPr>
              <a:spLocks noChangeArrowheads="1"/>
            </p:cNvSpPr>
            <p:nvPr/>
          </p:nvSpPr>
          <p:spPr bwMode="auto">
            <a:xfrm>
              <a:off x="4091"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3" name="Rectangle 65"/>
            <p:cNvSpPr>
              <a:spLocks noChangeArrowheads="1"/>
            </p:cNvSpPr>
            <p:nvPr/>
          </p:nvSpPr>
          <p:spPr bwMode="auto">
            <a:xfrm>
              <a:off x="3783"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4" name="Rectangle 66"/>
            <p:cNvSpPr>
              <a:spLocks noChangeArrowheads="1"/>
            </p:cNvSpPr>
            <p:nvPr/>
          </p:nvSpPr>
          <p:spPr bwMode="auto">
            <a:xfrm>
              <a:off x="3474"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5" name="Rectangle 67"/>
            <p:cNvSpPr>
              <a:spLocks noChangeArrowheads="1"/>
            </p:cNvSpPr>
            <p:nvPr/>
          </p:nvSpPr>
          <p:spPr bwMode="auto">
            <a:xfrm>
              <a:off x="3164"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6" name="Rectangle 68"/>
            <p:cNvSpPr>
              <a:spLocks noChangeArrowheads="1"/>
            </p:cNvSpPr>
            <p:nvPr/>
          </p:nvSpPr>
          <p:spPr bwMode="auto">
            <a:xfrm>
              <a:off x="2856"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7" name="Rectangle 69"/>
            <p:cNvSpPr>
              <a:spLocks noChangeArrowheads="1"/>
            </p:cNvSpPr>
            <p:nvPr/>
          </p:nvSpPr>
          <p:spPr bwMode="auto">
            <a:xfrm>
              <a:off x="2548"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8" name="Rectangle 70"/>
            <p:cNvSpPr>
              <a:spLocks noChangeArrowheads="1"/>
            </p:cNvSpPr>
            <p:nvPr/>
          </p:nvSpPr>
          <p:spPr bwMode="auto">
            <a:xfrm>
              <a:off x="2238"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79" name="Rectangle 71"/>
            <p:cNvSpPr>
              <a:spLocks noChangeArrowheads="1"/>
            </p:cNvSpPr>
            <p:nvPr/>
          </p:nvSpPr>
          <p:spPr bwMode="auto">
            <a:xfrm>
              <a:off x="1929"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0" name="Rectangle 72"/>
            <p:cNvSpPr>
              <a:spLocks noChangeArrowheads="1"/>
            </p:cNvSpPr>
            <p:nvPr/>
          </p:nvSpPr>
          <p:spPr bwMode="auto">
            <a:xfrm>
              <a:off x="1620"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1" name="Rectangle 73"/>
            <p:cNvSpPr>
              <a:spLocks noChangeArrowheads="1"/>
            </p:cNvSpPr>
            <p:nvPr/>
          </p:nvSpPr>
          <p:spPr bwMode="auto">
            <a:xfrm>
              <a:off x="1311"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2" name="Rectangle 74"/>
            <p:cNvSpPr>
              <a:spLocks noChangeArrowheads="1"/>
            </p:cNvSpPr>
            <p:nvPr/>
          </p:nvSpPr>
          <p:spPr bwMode="auto">
            <a:xfrm>
              <a:off x="1001"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3" name="Rectangle 75"/>
            <p:cNvSpPr>
              <a:spLocks noChangeArrowheads="1"/>
            </p:cNvSpPr>
            <p:nvPr/>
          </p:nvSpPr>
          <p:spPr bwMode="auto">
            <a:xfrm>
              <a:off x="846" y="3720"/>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4" name="Rectangle 76"/>
            <p:cNvSpPr>
              <a:spLocks noChangeArrowheads="1"/>
            </p:cNvSpPr>
            <p:nvPr/>
          </p:nvSpPr>
          <p:spPr bwMode="auto">
            <a:xfrm>
              <a:off x="582" y="3720"/>
              <a:ext cx="264" cy="273"/>
            </a:xfrm>
            <a:prstGeom prst="rect">
              <a:avLst/>
            </a:prstGeom>
            <a:noFill/>
            <a:ln w="9525">
              <a:noFill/>
              <a:miter lim="800000"/>
              <a:headEnd/>
              <a:tailEnd/>
            </a:ln>
          </p:spPr>
          <p:txBody>
            <a:bodyPr/>
            <a:lstStyle/>
            <a:p>
              <a:pPr marL="285750" indent="-285750"/>
              <a:r>
                <a:rPr lang="en-US" sz="2000" b="0"/>
                <a:t>m</a:t>
              </a:r>
            </a:p>
          </p:txBody>
        </p:sp>
        <p:sp>
          <p:nvSpPr>
            <p:cNvPr id="11285" name="Rectangle 77"/>
            <p:cNvSpPr>
              <a:spLocks noChangeArrowheads="1"/>
            </p:cNvSpPr>
            <p:nvPr/>
          </p:nvSpPr>
          <p:spPr bwMode="auto">
            <a:xfrm>
              <a:off x="5020"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6" name="Rectangle 78"/>
            <p:cNvSpPr>
              <a:spLocks noChangeArrowheads="1"/>
            </p:cNvSpPr>
            <p:nvPr/>
          </p:nvSpPr>
          <p:spPr bwMode="auto">
            <a:xfrm>
              <a:off x="4709" y="3447"/>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7" name="Rectangle 79"/>
            <p:cNvSpPr>
              <a:spLocks noChangeArrowheads="1"/>
            </p:cNvSpPr>
            <p:nvPr/>
          </p:nvSpPr>
          <p:spPr bwMode="auto">
            <a:xfrm>
              <a:off x="4401"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8" name="Rectangle 80"/>
            <p:cNvSpPr>
              <a:spLocks noChangeArrowheads="1"/>
            </p:cNvSpPr>
            <p:nvPr/>
          </p:nvSpPr>
          <p:spPr bwMode="auto">
            <a:xfrm>
              <a:off x="4091"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89" name="Rectangle 81"/>
            <p:cNvSpPr>
              <a:spLocks noChangeArrowheads="1"/>
            </p:cNvSpPr>
            <p:nvPr/>
          </p:nvSpPr>
          <p:spPr bwMode="auto">
            <a:xfrm>
              <a:off x="3783"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0" name="Rectangle 82"/>
            <p:cNvSpPr>
              <a:spLocks noChangeArrowheads="1"/>
            </p:cNvSpPr>
            <p:nvPr/>
          </p:nvSpPr>
          <p:spPr bwMode="auto">
            <a:xfrm>
              <a:off x="3474"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1" name="Rectangle 83"/>
            <p:cNvSpPr>
              <a:spLocks noChangeArrowheads="1"/>
            </p:cNvSpPr>
            <p:nvPr/>
          </p:nvSpPr>
          <p:spPr bwMode="auto">
            <a:xfrm>
              <a:off x="3164"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2" name="Rectangle 84"/>
            <p:cNvSpPr>
              <a:spLocks noChangeArrowheads="1"/>
            </p:cNvSpPr>
            <p:nvPr/>
          </p:nvSpPr>
          <p:spPr bwMode="auto">
            <a:xfrm>
              <a:off x="2856"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3" name="Rectangle 85"/>
            <p:cNvSpPr>
              <a:spLocks noChangeArrowheads="1"/>
            </p:cNvSpPr>
            <p:nvPr/>
          </p:nvSpPr>
          <p:spPr bwMode="auto">
            <a:xfrm>
              <a:off x="2548"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4" name="Rectangle 86"/>
            <p:cNvSpPr>
              <a:spLocks noChangeArrowheads="1"/>
            </p:cNvSpPr>
            <p:nvPr/>
          </p:nvSpPr>
          <p:spPr bwMode="auto">
            <a:xfrm>
              <a:off x="2238"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5" name="Rectangle 87"/>
            <p:cNvSpPr>
              <a:spLocks noChangeArrowheads="1"/>
            </p:cNvSpPr>
            <p:nvPr/>
          </p:nvSpPr>
          <p:spPr bwMode="auto">
            <a:xfrm>
              <a:off x="1929"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6" name="Rectangle 88"/>
            <p:cNvSpPr>
              <a:spLocks noChangeArrowheads="1"/>
            </p:cNvSpPr>
            <p:nvPr/>
          </p:nvSpPr>
          <p:spPr bwMode="auto">
            <a:xfrm>
              <a:off x="1620"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7" name="Rectangle 89"/>
            <p:cNvSpPr>
              <a:spLocks noChangeArrowheads="1"/>
            </p:cNvSpPr>
            <p:nvPr/>
          </p:nvSpPr>
          <p:spPr bwMode="auto">
            <a:xfrm>
              <a:off x="1311"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8" name="Rectangle 90"/>
            <p:cNvSpPr>
              <a:spLocks noChangeArrowheads="1"/>
            </p:cNvSpPr>
            <p:nvPr/>
          </p:nvSpPr>
          <p:spPr bwMode="auto">
            <a:xfrm>
              <a:off x="1001"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99" name="Rectangle 91"/>
            <p:cNvSpPr>
              <a:spLocks noChangeArrowheads="1"/>
            </p:cNvSpPr>
            <p:nvPr/>
          </p:nvSpPr>
          <p:spPr bwMode="auto">
            <a:xfrm>
              <a:off x="846" y="3447"/>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0" name="Rectangle 92"/>
            <p:cNvSpPr>
              <a:spLocks noChangeArrowheads="1"/>
            </p:cNvSpPr>
            <p:nvPr/>
          </p:nvSpPr>
          <p:spPr bwMode="auto">
            <a:xfrm>
              <a:off x="582" y="3447"/>
              <a:ext cx="264" cy="273"/>
            </a:xfrm>
            <a:prstGeom prst="rect">
              <a:avLst/>
            </a:prstGeom>
            <a:noFill/>
            <a:ln w="9525">
              <a:noFill/>
              <a:miter lim="800000"/>
              <a:headEnd/>
              <a:tailEnd/>
            </a:ln>
          </p:spPr>
          <p:txBody>
            <a:bodyPr/>
            <a:lstStyle/>
            <a:p>
              <a:pPr marL="285750" indent="-285750"/>
              <a:endParaRPr lang="en-US" sz="2000" b="0"/>
            </a:p>
          </p:txBody>
        </p:sp>
        <p:sp>
          <p:nvSpPr>
            <p:cNvPr id="11301" name="Rectangle 93"/>
            <p:cNvSpPr>
              <a:spLocks noChangeArrowheads="1"/>
            </p:cNvSpPr>
            <p:nvPr/>
          </p:nvSpPr>
          <p:spPr bwMode="auto">
            <a:xfrm>
              <a:off x="5020"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2" name="Rectangle 94"/>
            <p:cNvSpPr>
              <a:spLocks noChangeArrowheads="1"/>
            </p:cNvSpPr>
            <p:nvPr/>
          </p:nvSpPr>
          <p:spPr bwMode="auto">
            <a:xfrm>
              <a:off x="4709" y="3174"/>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3" name="Rectangle 95"/>
            <p:cNvSpPr>
              <a:spLocks noChangeArrowheads="1"/>
            </p:cNvSpPr>
            <p:nvPr/>
          </p:nvSpPr>
          <p:spPr bwMode="auto">
            <a:xfrm>
              <a:off x="4401" y="3174"/>
              <a:ext cx="308" cy="273"/>
            </a:xfrm>
            <a:prstGeom prst="rect">
              <a:avLst/>
            </a:prstGeom>
            <a:noFill/>
            <a:ln w="9525">
              <a:noFill/>
              <a:miter lim="800000"/>
              <a:headEnd/>
              <a:tailEnd/>
            </a:ln>
          </p:spPr>
          <p:txBody>
            <a:bodyPr/>
            <a:lstStyle/>
            <a:p>
              <a:pPr algn="l">
                <a:lnSpc>
                  <a:spcPts val="2700"/>
                </a:lnSpc>
                <a:spcAft>
                  <a:spcPts val="1300"/>
                </a:spcAft>
                <a:buClr>
                  <a:srgbClr val="1E6E04"/>
                </a:buClr>
              </a:pPr>
              <a:r>
                <a:rPr lang="en-US" sz="2000" b="0">
                  <a:solidFill>
                    <a:srgbClr val="A11D26"/>
                  </a:solidFill>
                  <a:latin typeface="Arial" charset="0"/>
                </a:rPr>
                <a:t>x</a:t>
              </a:r>
            </a:p>
          </p:txBody>
        </p:sp>
        <p:sp>
          <p:nvSpPr>
            <p:cNvPr id="11304" name="Rectangle 96"/>
            <p:cNvSpPr>
              <a:spLocks noChangeArrowheads="1"/>
            </p:cNvSpPr>
            <p:nvPr/>
          </p:nvSpPr>
          <p:spPr bwMode="auto">
            <a:xfrm>
              <a:off x="4091"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5" name="Rectangle 97"/>
            <p:cNvSpPr>
              <a:spLocks noChangeArrowheads="1"/>
            </p:cNvSpPr>
            <p:nvPr/>
          </p:nvSpPr>
          <p:spPr bwMode="auto">
            <a:xfrm>
              <a:off x="3783"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6" name="Rectangle 98"/>
            <p:cNvSpPr>
              <a:spLocks noChangeArrowheads="1"/>
            </p:cNvSpPr>
            <p:nvPr/>
          </p:nvSpPr>
          <p:spPr bwMode="auto">
            <a:xfrm>
              <a:off x="3474"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7" name="Rectangle 99"/>
            <p:cNvSpPr>
              <a:spLocks noChangeArrowheads="1"/>
            </p:cNvSpPr>
            <p:nvPr/>
          </p:nvSpPr>
          <p:spPr bwMode="auto">
            <a:xfrm>
              <a:off x="3164"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8" name="Rectangle 100"/>
            <p:cNvSpPr>
              <a:spLocks noChangeArrowheads="1"/>
            </p:cNvSpPr>
            <p:nvPr/>
          </p:nvSpPr>
          <p:spPr bwMode="auto">
            <a:xfrm>
              <a:off x="2856"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09" name="Rectangle 101"/>
            <p:cNvSpPr>
              <a:spLocks noChangeArrowheads="1"/>
            </p:cNvSpPr>
            <p:nvPr/>
          </p:nvSpPr>
          <p:spPr bwMode="auto">
            <a:xfrm>
              <a:off x="2548"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0" name="Rectangle 102"/>
            <p:cNvSpPr>
              <a:spLocks noChangeArrowheads="1"/>
            </p:cNvSpPr>
            <p:nvPr/>
          </p:nvSpPr>
          <p:spPr bwMode="auto">
            <a:xfrm>
              <a:off x="2238"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1" name="Rectangle 103"/>
            <p:cNvSpPr>
              <a:spLocks noChangeArrowheads="1"/>
            </p:cNvSpPr>
            <p:nvPr/>
          </p:nvSpPr>
          <p:spPr bwMode="auto">
            <a:xfrm>
              <a:off x="1929"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2" name="Rectangle 104"/>
            <p:cNvSpPr>
              <a:spLocks noChangeArrowheads="1"/>
            </p:cNvSpPr>
            <p:nvPr/>
          </p:nvSpPr>
          <p:spPr bwMode="auto">
            <a:xfrm>
              <a:off x="1620"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3" name="Rectangle 105"/>
            <p:cNvSpPr>
              <a:spLocks noChangeArrowheads="1"/>
            </p:cNvSpPr>
            <p:nvPr/>
          </p:nvSpPr>
          <p:spPr bwMode="auto">
            <a:xfrm>
              <a:off x="1311"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4" name="Rectangle 106"/>
            <p:cNvSpPr>
              <a:spLocks noChangeArrowheads="1"/>
            </p:cNvSpPr>
            <p:nvPr/>
          </p:nvSpPr>
          <p:spPr bwMode="auto">
            <a:xfrm>
              <a:off x="1001"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5" name="Rectangle 107"/>
            <p:cNvSpPr>
              <a:spLocks noChangeArrowheads="1"/>
            </p:cNvSpPr>
            <p:nvPr/>
          </p:nvSpPr>
          <p:spPr bwMode="auto">
            <a:xfrm>
              <a:off x="846" y="3174"/>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16" name="Rectangle 108"/>
            <p:cNvSpPr>
              <a:spLocks noChangeArrowheads="1"/>
            </p:cNvSpPr>
            <p:nvPr/>
          </p:nvSpPr>
          <p:spPr bwMode="auto">
            <a:xfrm>
              <a:off x="582" y="3174"/>
              <a:ext cx="264" cy="273"/>
            </a:xfrm>
            <a:prstGeom prst="rect">
              <a:avLst/>
            </a:prstGeom>
            <a:noFill/>
            <a:ln w="9525">
              <a:noFill/>
              <a:miter lim="800000"/>
              <a:headEnd/>
              <a:tailEnd/>
            </a:ln>
          </p:spPr>
          <p:txBody>
            <a:bodyPr/>
            <a:lstStyle/>
            <a:p>
              <a:pPr marL="285750" indent="-285750"/>
              <a:r>
                <a:rPr lang="en-US" sz="2000" b="0"/>
                <a:t>i</a:t>
              </a:r>
            </a:p>
          </p:txBody>
        </p:sp>
        <p:sp>
          <p:nvSpPr>
            <p:cNvPr id="11317" name="Rectangle 109"/>
            <p:cNvSpPr>
              <a:spLocks noChangeArrowheads="1"/>
            </p:cNvSpPr>
            <p:nvPr/>
          </p:nvSpPr>
          <p:spPr bwMode="auto">
            <a:xfrm>
              <a:off x="5020"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18" name="Rectangle 110"/>
            <p:cNvSpPr>
              <a:spLocks noChangeArrowheads="1"/>
            </p:cNvSpPr>
            <p:nvPr/>
          </p:nvSpPr>
          <p:spPr bwMode="auto">
            <a:xfrm>
              <a:off x="4709" y="2901"/>
              <a:ext cx="311"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19" name="Rectangle 111"/>
            <p:cNvSpPr>
              <a:spLocks noChangeArrowheads="1"/>
            </p:cNvSpPr>
            <p:nvPr/>
          </p:nvSpPr>
          <p:spPr bwMode="auto">
            <a:xfrm>
              <a:off x="4401"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0" name="Rectangle 112"/>
            <p:cNvSpPr>
              <a:spLocks noChangeArrowheads="1"/>
            </p:cNvSpPr>
            <p:nvPr/>
          </p:nvSpPr>
          <p:spPr bwMode="auto">
            <a:xfrm>
              <a:off x="4091" y="2901"/>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21" name="Rectangle 113"/>
            <p:cNvSpPr>
              <a:spLocks noChangeArrowheads="1"/>
            </p:cNvSpPr>
            <p:nvPr/>
          </p:nvSpPr>
          <p:spPr bwMode="auto">
            <a:xfrm>
              <a:off x="3783"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2" name="Rectangle 114"/>
            <p:cNvSpPr>
              <a:spLocks noChangeArrowheads="1"/>
            </p:cNvSpPr>
            <p:nvPr/>
          </p:nvSpPr>
          <p:spPr bwMode="auto">
            <a:xfrm>
              <a:off x="3474"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3" name="Rectangle 115"/>
            <p:cNvSpPr>
              <a:spLocks noChangeArrowheads="1"/>
            </p:cNvSpPr>
            <p:nvPr/>
          </p:nvSpPr>
          <p:spPr bwMode="auto">
            <a:xfrm>
              <a:off x="3164"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4" name="Rectangle 116"/>
            <p:cNvSpPr>
              <a:spLocks noChangeArrowheads="1"/>
            </p:cNvSpPr>
            <p:nvPr/>
          </p:nvSpPr>
          <p:spPr bwMode="auto">
            <a:xfrm>
              <a:off x="2856"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5" name="Rectangle 117"/>
            <p:cNvSpPr>
              <a:spLocks noChangeArrowheads="1"/>
            </p:cNvSpPr>
            <p:nvPr/>
          </p:nvSpPr>
          <p:spPr bwMode="auto">
            <a:xfrm>
              <a:off x="2548"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6" name="Rectangle 118"/>
            <p:cNvSpPr>
              <a:spLocks noChangeArrowheads="1"/>
            </p:cNvSpPr>
            <p:nvPr/>
          </p:nvSpPr>
          <p:spPr bwMode="auto">
            <a:xfrm>
              <a:off x="2238"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7" name="Rectangle 119"/>
            <p:cNvSpPr>
              <a:spLocks noChangeArrowheads="1"/>
            </p:cNvSpPr>
            <p:nvPr/>
          </p:nvSpPr>
          <p:spPr bwMode="auto">
            <a:xfrm>
              <a:off x="1929"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8" name="Rectangle 120"/>
            <p:cNvSpPr>
              <a:spLocks noChangeArrowheads="1"/>
            </p:cNvSpPr>
            <p:nvPr/>
          </p:nvSpPr>
          <p:spPr bwMode="auto">
            <a:xfrm>
              <a:off x="1620"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29" name="Rectangle 121"/>
            <p:cNvSpPr>
              <a:spLocks noChangeArrowheads="1"/>
            </p:cNvSpPr>
            <p:nvPr/>
          </p:nvSpPr>
          <p:spPr bwMode="auto">
            <a:xfrm>
              <a:off x="1311"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30" name="Rectangle 122"/>
            <p:cNvSpPr>
              <a:spLocks noChangeArrowheads="1"/>
            </p:cNvSpPr>
            <p:nvPr/>
          </p:nvSpPr>
          <p:spPr bwMode="auto">
            <a:xfrm>
              <a:off x="1001"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31" name="Rectangle 123"/>
            <p:cNvSpPr>
              <a:spLocks noChangeArrowheads="1"/>
            </p:cNvSpPr>
            <p:nvPr/>
          </p:nvSpPr>
          <p:spPr bwMode="auto">
            <a:xfrm>
              <a:off x="846" y="2901"/>
              <a:ext cx="155"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32" name="Rectangle 124"/>
            <p:cNvSpPr>
              <a:spLocks noChangeArrowheads="1"/>
            </p:cNvSpPr>
            <p:nvPr/>
          </p:nvSpPr>
          <p:spPr bwMode="auto">
            <a:xfrm>
              <a:off x="582" y="2901"/>
              <a:ext cx="264"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11333" name="Rectangle 125"/>
            <p:cNvSpPr>
              <a:spLocks noChangeArrowheads="1"/>
            </p:cNvSpPr>
            <p:nvPr/>
          </p:nvSpPr>
          <p:spPr bwMode="auto">
            <a:xfrm>
              <a:off x="5020"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4" name="Rectangle 126"/>
            <p:cNvSpPr>
              <a:spLocks noChangeArrowheads="1"/>
            </p:cNvSpPr>
            <p:nvPr/>
          </p:nvSpPr>
          <p:spPr bwMode="auto">
            <a:xfrm>
              <a:off x="4709" y="2628"/>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5" name="Rectangle 127"/>
            <p:cNvSpPr>
              <a:spLocks noChangeArrowheads="1"/>
            </p:cNvSpPr>
            <p:nvPr/>
          </p:nvSpPr>
          <p:spPr bwMode="auto">
            <a:xfrm>
              <a:off x="4401"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6" name="Rectangle 128"/>
            <p:cNvSpPr>
              <a:spLocks noChangeArrowheads="1"/>
            </p:cNvSpPr>
            <p:nvPr/>
          </p:nvSpPr>
          <p:spPr bwMode="auto">
            <a:xfrm>
              <a:off x="4091"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7" name="Rectangle 129"/>
            <p:cNvSpPr>
              <a:spLocks noChangeArrowheads="1"/>
            </p:cNvSpPr>
            <p:nvPr/>
          </p:nvSpPr>
          <p:spPr bwMode="auto">
            <a:xfrm>
              <a:off x="3783"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8" name="Rectangle 130"/>
            <p:cNvSpPr>
              <a:spLocks noChangeArrowheads="1"/>
            </p:cNvSpPr>
            <p:nvPr/>
          </p:nvSpPr>
          <p:spPr bwMode="auto">
            <a:xfrm>
              <a:off x="3474"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39" name="Rectangle 131"/>
            <p:cNvSpPr>
              <a:spLocks noChangeArrowheads="1"/>
            </p:cNvSpPr>
            <p:nvPr/>
          </p:nvSpPr>
          <p:spPr bwMode="auto">
            <a:xfrm>
              <a:off x="3164"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0" name="Rectangle 132"/>
            <p:cNvSpPr>
              <a:spLocks noChangeArrowheads="1"/>
            </p:cNvSpPr>
            <p:nvPr/>
          </p:nvSpPr>
          <p:spPr bwMode="auto">
            <a:xfrm>
              <a:off x="2856"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1" name="Rectangle 133"/>
            <p:cNvSpPr>
              <a:spLocks noChangeArrowheads="1"/>
            </p:cNvSpPr>
            <p:nvPr/>
          </p:nvSpPr>
          <p:spPr bwMode="auto">
            <a:xfrm>
              <a:off x="2548"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2" name="Rectangle 134"/>
            <p:cNvSpPr>
              <a:spLocks noChangeArrowheads="1"/>
            </p:cNvSpPr>
            <p:nvPr/>
          </p:nvSpPr>
          <p:spPr bwMode="auto">
            <a:xfrm>
              <a:off x="2238"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3" name="Rectangle 135"/>
            <p:cNvSpPr>
              <a:spLocks noChangeArrowheads="1"/>
            </p:cNvSpPr>
            <p:nvPr/>
          </p:nvSpPr>
          <p:spPr bwMode="auto">
            <a:xfrm>
              <a:off x="1929"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4" name="Rectangle 136"/>
            <p:cNvSpPr>
              <a:spLocks noChangeArrowheads="1"/>
            </p:cNvSpPr>
            <p:nvPr/>
          </p:nvSpPr>
          <p:spPr bwMode="auto">
            <a:xfrm>
              <a:off x="1620"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5" name="Rectangle 137"/>
            <p:cNvSpPr>
              <a:spLocks noChangeArrowheads="1"/>
            </p:cNvSpPr>
            <p:nvPr/>
          </p:nvSpPr>
          <p:spPr bwMode="auto">
            <a:xfrm>
              <a:off x="1311"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6" name="Rectangle 138"/>
            <p:cNvSpPr>
              <a:spLocks noChangeArrowheads="1"/>
            </p:cNvSpPr>
            <p:nvPr/>
          </p:nvSpPr>
          <p:spPr bwMode="auto">
            <a:xfrm>
              <a:off x="1001"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7" name="Rectangle 139"/>
            <p:cNvSpPr>
              <a:spLocks noChangeArrowheads="1"/>
            </p:cNvSpPr>
            <p:nvPr/>
          </p:nvSpPr>
          <p:spPr bwMode="auto">
            <a:xfrm>
              <a:off x="846" y="2628"/>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48" name="Rectangle 140"/>
            <p:cNvSpPr>
              <a:spLocks noChangeArrowheads="1"/>
            </p:cNvSpPr>
            <p:nvPr/>
          </p:nvSpPr>
          <p:spPr bwMode="auto">
            <a:xfrm>
              <a:off x="582" y="2628"/>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2</a:t>
              </a:r>
              <a:endParaRPr lang="en-US" sz="2000" b="0"/>
            </a:p>
          </p:txBody>
        </p:sp>
        <p:sp>
          <p:nvSpPr>
            <p:cNvPr id="11349" name="Rectangle 141"/>
            <p:cNvSpPr>
              <a:spLocks noChangeArrowheads="1"/>
            </p:cNvSpPr>
            <p:nvPr/>
          </p:nvSpPr>
          <p:spPr bwMode="auto">
            <a:xfrm>
              <a:off x="5020"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0" name="Rectangle 142"/>
            <p:cNvSpPr>
              <a:spLocks noChangeArrowheads="1"/>
            </p:cNvSpPr>
            <p:nvPr/>
          </p:nvSpPr>
          <p:spPr bwMode="auto">
            <a:xfrm>
              <a:off x="4709" y="2355"/>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1" name="Rectangle 143"/>
            <p:cNvSpPr>
              <a:spLocks noChangeArrowheads="1"/>
            </p:cNvSpPr>
            <p:nvPr/>
          </p:nvSpPr>
          <p:spPr bwMode="auto">
            <a:xfrm>
              <a:off x="4401"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2" name="Rectangle 144"/>
            <p:cNvSpPr>
              <a:spLocks noChangeArrowheads="1"/>
            </p:cNvSpPr>
            <p:nvPr/>
          </p:nvSpPr>
          <p:spPr bwMode="auto">
            <a:xfrm>
              <a:off x="4091"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3" name="Rectangle 145"/>
            <p:cNvSpPr>
              <a:spLocks noChangeArrowheads="1"/>
            </p:cNvSpPr>
            <p:nvPr/>
          </p:nvSpPr>
          <p:spPr bwMode="auto">
            <a:xfrm>
              <a:off x="3783"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4" name="Rectangle 146"/>
            <p:cNvSpPr>
              <a:spLocks noChangeArrowheads="1"/>
            </p:cNvSpPr>
            <p:nvPr/>
          </p:nvSpPr>
          <p:spPr bwMode="auto">
            <a:xfrm>
              <a:off x="3474"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5" name="Rectangle 147"/>
            <p:cNvSpPr>
              <a:spLocks noChangeArrowheads="1"/>
            </p:cNvSpPr>
            <p:nvPr/>
          </p:nvSpPr>
          <p:spPr bwMode="auto">
            <a:xfrm>
              <a:off x="3164"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6" name="Rectangle 148"/>
            <p:cNvSpPr>
              <a:spLocks noChangeArrowheads="1"/>
            </p:cNvSpPr>
            <p:nvPr/>
          </p:nvSpPr>
          <p:spPr bwMode="auto">
            <a:xfrm>
              <a:off x="2856"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7" name="Rectangle 149"/>
            <p:cNvSpPr>
              <a:spLocks noChangeArrowheads="1"/>
            </p:cNvSpPr>
            <p:nvPr/>
          </p:nvSpPr>
          <p:spPr bwMode="auto">
            <a:xfrm>
              <a:off x="2548"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8" name="Rectangle 150"/>
            <p:cNvSpPr>
              <a:spLocks noChangeArrowheads="1"/>
            </p:cNvSpPr>
            <p:nvPr/>
          </p:nvSpPr>
          <p:spPr bwMode="auto">
            <a:xfrm>
              <a:off x="2238"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59" name="Rectangle 151"/>
            <p:cNvSpPr>
              <a:spLocks noChangeArrowheads="1"/>
            </p:cNvSpPr>
            <p:nvPr/>
          </p:nvSpPr>
          <p:spPr bwMode="auto">
            <a:xfrm>
              <a:off x="1929"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0" name="Rectangle 152"/>
            <p:cNvSpPr>
              <a:spLocks noChangeArrowheads="1"/>
            </p:cNvSpPr>
            <p:nvPr/>
          </p:nvSpPr>
          <p:spPr bwMode="auto">
            <a:xfrm>
              <a:off x="1620"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1" name="Rectangle 153"/>
            <p:cNvSpPr>
              <a:spLocks noChangeArrowheads="1"/>
            </p:cNvSpPr>
            <p:nvPr/>
          </p:nvSpPr>
          <p:spPr bwMode="auto">
            <a:xfrm>
              <a:off x="1311"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2" name="Rectangle 154"/>
            <p:cNvSpPr>
              <a:spLocks noChangeArrowheads="1"/>
            </p:cNvSpPr>
            <p:nvPr/>
          </p:nvSpPr>
          <p:spPr bwMode="auto">
            <a:xfrm>
              <a:off x="1001"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3" name="Rectangle 155"/>
            <p:cNvSpPr>
              <a:spLocks noChangeArrowheads="1"/>
            </p:cNvSpPr>
            <p:nvPr/>
          </p:nvSpPr>
          <p:spPr bwMode="auto">
            <a:xfrm>
              <a:off x="846" y="2355"/>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4" name="Rectangle 156"/>
            <p:cNvSpPr>
              <a:spLocks noChangeArrowheads="1"/>
            </p:cNvSpPr>
            <p:nvPr/>
          </p:nvSpPr>
          <p:spPr bwMode="auto">
            <a:xfrm>
              <a:off x="582" y="2355"/>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a:t>
              </a:r>
              <a:endParaRPr lang="en-US" sz="2000" b="0"/>
            </a:p>
          </p:txBody>
        </p:sp>
        <p:sp>
          <p:nvSpPr>
            <p:cNvPr id="11365" name="Rectangle 157"/>
            <p:cNvSpPr>
              <a:spLocks noChangeArrowheads="1"/>
            </p:cNvSpPr>
            <p:nvPr/>
          </p:nvSpPr>
          <p:spPr bwMode="auto">
            <a:xfrm>
              <a:off x="5020"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6" name="Rectangle 158"/>
            <p:cNvSpPr>
              <a:spLocks noChangeArrowheads="1"/>
            </p:cNvSpPr>
            <p:nvPr/>
          </p:nvSpPr>
          <p:spPr bwMode="auto">
            <a:xfrm>
              <a:off x="4709" y="2082"/>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7" name="Rectangle 159"/>
            <p:cNvSpPr>
              <a:spLocks noChangeArrowheads="1"/>
            </p:cNvSpPr>
            <p:nvPr/>
          </p:nvSpPr>
          <p:spPr bwMode="auto">
            <a:xfrm>
              <a:off x="4401"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8" name="Rectangle 160"/>
            <p:cNvSpPr>
              <a:spLocks noChangeArrowheads="1"/>
            </p:cNvSpPr>
            <p:nvPr/>
          </p:nvSpPr>
          <p:spPr bwMode="auto">
            <a:xfrm>
              <a:off x="4091"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69" name="Rectangle 161"/>
            <p:cNvSpPr>
              <a:spLocks noChangeArrowheads="1"/>
            </p:cNvSpPr>
            <p:nvPr/>
          </p:nvSpPr>
          <p:spPr bwMode="auto">
            <a:xfrm>
              <a:off x="3783"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0" name="Rectangle 162"/>
            <p:cNvSpPr>
              <a:spLocks noChangeArrowheads="1"/>
            </p:cNvSpPr>
            <p:nvPr/>
          </p:nvSpPr>
          <p:spPr bwMode="auto">
            <a:xfrm>
              <a:off x="3474"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1" name="Rectangle 163"/>
            <p:cNvSpPr>
              <a:spLocks noChangeArrowheads="1"/>
            </p:cNvSpPr>
            <p:nvPr/>
          </p:nvSpPr>
          <p:spPr bwMode="auto">
            <a:xfrm>
              <a:off x="3164"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2" name="Rectangle 164"/>
            <p:cNvSpPr>
              <a:spLocks noChangeArrowheads="1"/>
            </p:cNvSpPr>
            <p:nvPr/>
          </p:nvSpPr>
          <p:spPr bwMode="auto">
            <a:xfrm>
              <a:off x="2856"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3" name="Rectangle 165"/>
            <p:cNvSpPr>
              <a:spLocks noChangeArrowheads="1"/>
            </p:cNvSpPr>
            <p:nvPr/>
          </p:nvSpPr>
          <p:spPr bwMode="auto">
            <a:xfrm>
              <a:off x="2548"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4" name="Rectangle 166"/>
            <p:cNvSpPr>
              <a:spLocks noChangeArrowheads="1"/>
            </p:cNvSpPr>
            <p:nvPr/>
          </p:nvSpPr>
          <p:spPr bwMode="auto">
            <a:xfrm>
              <a:off x="2238"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5" name="Rectangle 167"/>
            <p:cNvSpPr>
              <a:spLocks noChangeArrowheads="1"/>
            </p:cNvSpPr>
            <p:nvPr/>
          </p:nvSpPr>
          <p:spPr bwMode="auto">
            <a:xfrm>
              <a:off x="1929"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6" name="Rectangle 168"/>
            <p:cNvSpPr>
              <a:spLocks noChangeArrowheads="1"/>
            </p:cNvSpPr>
            <p:nvPr/>
          </p:nvSpPr>
          <p:spPr bwMode="auto">
            <a:xfrm>
              <a:off x="1620"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7" name="Rectangle 169"/>
            <p:cNvSpPr>
              <a:spLocks noChangeArrowheads="1"/>
            </p:cNvSpPr>
            <p:nvPr/>
          </p:nvSpPr>
          <p:spPr bwMode="auto">
            <a:xfrm>
              <a:off x="1311"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8" name="Rectangle 170"/>
            <p:cNvSpPr>
              <a:spLocks noChangeArrowheads="1"/>
            </p:cNvSpPr>
            <p:nvPr/>
          </p:nvSpPr>
          <p:spPr bwMode="auto">
            <a:xfrm>
              <a:off x="1001"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79" name="Rectangle 171"/>
            <p:cNvSpPr>
              <a:spLocks noChangeArrowheads="1"/>
            </p:cNvSpPr>
            <p:nvPr/>
          </p:nvSpPr>
          <p:spPr bwMode="auto">
            <a:xfrm>
              <a:off x="846" y="2082"/>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80" name="Rectangle 172"/>
            <p:cNvSpPr>
              <a:spLocks noChangeArrowheads="1"/>
            </p:cNvSpPr>
            <p:nvPr/>
          </p:nvSpPr>
          <p:spPr bwMode="auto">
            <a:xfrm>
              <a:off x="582" y="2082"/>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0</a:t>
              </a:r>
              <a:endParaRPr lang="en-US" sz="2000" b="0"/>
            </a:p>
          </p:txBody>
        </p:sp>
        <p:sp>
          <p:nvSpPr>
            <p:cNvPr id="11381" name="Rectangle 173"/>
            <p:cNvSpPr>
              <a:spLocks noChangeArrowheads="1"/>
            </p:cNvSpPr>
            <p:nvPr/>
          </p:nvSpPr>
          <p:spPr bwMode="auto">
            <a:xfrm>
              <a:off x="5020"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n</a:t>
              </a:r>
              <a:endParaRPr lang="en-US" sz="2000" b="0"/>
            </a:p>
          </p:txBody>
        </p:sp>
        <p:sp>
          <p:nvSpPr>
            <p:cNvPr id="11382" name="Rectangle 174"/>
            <p:cNvSpPr>
              <a:spLocks noChangeArrowheads="1"/>
            </p:cNvSpPr>
            <p:nvPr/>
          </p:nvSpPr>
          <p:spPr bwMode="auto">
            <a:xfrm>
              <a:off x="4709" y="1809"/>
              <a:ext cx="311" cy="273"/>
            </a:xfrm>
            <a:prstGeom prst="rect">
              <a:avLst/>
            </a:prstGeom>
            <a:noFill/>
            <a:ln w="9525">
              <a:noFill/>
              <a:miter lim="800000"/>
              <a:headEnd/>
              <a:tailEnd/>
            </a:ln>
          </p:spPr>
          <p:txBody>
            <a:bodyPr/>
            <a:lstStyle/>
            <a:p>
              <a:pPr marL="285750" indent="-285750"/>
              <a:endParaRPr lang="en-US" sz="2000" b="0"/>
            </a:p>
          </p:txBody>
        </p:sp>
        <p:sp>
          <p:nvSpPr>
            <p:cNvPr id="11383" name="Rectangle 175"/>
            <p:cNvSpPr>
              <a:spLocks noChangeArrowheads="1"/>
            </p:cNvSpPr>
            <p:nvPr/>
          </p:nvSpPr>
          <p:spPr bwMode="auto">
            <a:xfrm>
              <a:off x="4401" y="1809"/>
              <a:ext cx="308" cy="273"/>
            </a:xfrm>
            <a:prstGeom prst="rect">
              <a:avLst/>
            </a:prstGeom>
            <a:noFill/>
            <a:ln w="9525">
              <a:noFill/>
              <a:miter lim="800000"/>
              <a:headEnd/>
              <a:tailEnd/>
            </a:ln>
          </p:spPr>
          <p:txBody>
            <a:bodyPr/>
            <a:lstStyle/>
            <a:p>
              <a:pPr marL="285750" indent="-285750"/>
              <a:r>
                <a:rPr lang="en-US" sz="2000" b="0"/>
                <a:t>j</a:t>
              </a:r>
            </a:p>
          </p:txBody>
        </p:sp>
        <p:sp>
          <p:nvSpPr>
            <p:cNvPr id="11384" name="Rectangle 176"/>
            <p:cNvSpPr>
              <a:spLocks noChangeArrowheads="1"/>
            </p:cNvSpPr>
            <p:nvPr/>
          </p:nvSpPr>
          <p:spPr bwMode="auto">
            <a:xfrm>
              <a:off x="4091" y="1809"/>
              <a:ext cx="310" cy="273"/>
            </a:xfrm>
            <a:prstGeom prst="rect">
              <a:avLst/>
            </a:prstGeom>
            <a:noFill/>
            <a:ln w="9525">
              <a:noFill/>
              <a:miter lim="800000"/>
              <a:headEnd/>
              <a:tailEnd/>
            </a:ln>
          </p:spPr>
          <p:txBody>
            <a:bodyPr/>
            <a:lstStyle/>
            <a:p>
              <a:pPr marL="285750" indent="-285750"/>
              <a:endParaRPr lang="en-US" sz="2000" b="0"/>
            </a:p>
          </p:txBody>
        </p:sp>
        <p:sp>
          <p:nvSpPr>
            <p:cNvPr id="11385" name="Rectangle 177"/>
            <p:cNvSpPr>
              <a:spLocks noChangeArrowheads="1"/>
            </p:cNvSpPr>
            <p:nvPr/>
          </p:nvSpPr>
          <p:spPr bwMode="auto">
            <a:xfrm>
              <a:off x="3783"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10</a:t>
              </a:r>
              <a:endParaRPr lang="en-US" sz="2000" b="0"/>
            </a:p>
          </p:txBody>
        </p:sp>
        <p:sp>
          <p:nvSpPr>
            <p:cNvPr id="11386" name="Rectangle 178"/>
            <p:cNvSpPr>
              <a:spLocks noChangeArrowheads="1"/>
            </p:cNvSpPr>
            <p:nvPr/>
          </p:nvSpPr>
          <p:spPr bwMode="auto">
            <a:xfrm>
              <a:off x="3474"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9</a:t>
              </a:r>
              <a:endParaRPr lang="en-US" sz="2000" b="0"/>
            </a:p>
          </p:txBody>
        </p:sp>
        <p:sp>
          <p:nvSpPr>
            <p:cNvPr id="11387" name="Rectangle 179"/>
            <p:cNvSpPr>
              <a:spLocks noChangeArrowheads="1"/>
            </p:cNvSpPr>
            <p:nvPr/>
          </p:nvSpPr>
          <p:spPr bwMode="auto">
            <a:xfrm>
              <a:off x="3164"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8</a:t>
              </a:r>
              <a:endParaRPr lang="en-US" sz="2000" b="0"/>
            </a:p>
          </p:txBody>
        </p:sp>
        <p:sp>
          <p:nvSpPr>
            <p:cNvPr id="11388" name="Rectangle 180"/>
            <p:cNvSpPr>
              <a:spLocks noChangeArrowheads="1"/>
            </p:cNvSpPr>
            <p:nvPr/>
          </p:nvSpPr>
          <p:spPr bwMode="auto">
            <a:xfrm>
              <a:off x="2856"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7</a:t>
              </a:r>
              <a:endParaRPr lang="en-US" sz="2000" b="0"/>
            </a:p>
          </p:txBody>
        </p:sp>
        <p:sp>
          <p:nvSpPr>
            <p:cNvPr id="11389" name="Rectangle 181"/>
            <p:cNvSpPr>
              <a:spLocks noChangeArrowheads="1"/>
            </p:cNvSpPr>
            <p:nvPr/>
          </p:nvSpPr>
          <p:spPr bwMode="auto">
            <a:xfrm>
              <a:off x="2548"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6</a:t>
              </a:r>
              <a:endParaRPr lang="en-US" sz="2000" b="0"/>
            </a:p>
          </p:txBody>
        </p:sp>
        <p:sp>
          <p:nvSpPr>
            <p:cNvPr id="11390" name="Rectangle 182"/>
            <p:cNvSpPr>
              <a:spLocks noChangeArrowheads="1"/>
            </p:cNvSpPr>
            <p:nvPr/>
          </p:nvSpPr>
          <p:spPr bwMode="auto">
            <a:xfrm>
              <a:off x="2238"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5</a:t>
              </a:r>
              <a:endParaRPr lang="en-US" sz="2000" b="0"/>
            </a:p>
          </p:txBody>
        </p:sp>
        <p:sp>
          <p:nvSpPr>
            <p:cNvPr id="11391" name="Rectangle 183"/>
            <p:cNvSpPr>
              <a:spLocks noChangeArrowheads="1"/>
            </p:cNvSpPr>
            <p:nvPr/>
          </p:nvSpPr>
          <p:spPr bwMode="auto">
            <a:xfrm>
              <a:off x="1929"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4</a:t>
              </a:r>
              <a:endParaRPr lang="en-US" sz="2000" b="0"/>
            </a:p>
          </p:txBody>
        </p:sp>
        <p:sp>
          <p:nvSpPr>
            <p:cNvPr id="11392" name="Rectangle 184"/>
            <p:cNvSpPr>
              <a:spLocks noChangeArrowheads="1"/>
            </p:cNvSpPr>
            <p:nvPr/>
          </p:nvSpPr>
          <p:spPr bwMode="auto">
            <a:xfrm>
              <a:off x="1620" y="1809"/>
              <a:ext cx="309" cy="273"/>
            </a:xfrm>
            <a:prstGeom prst="rect">
              <a:avLst/>
            </a:prstGeom>
            <a:noFill/>
            <a:ln w="9525">
              <a:noFill/>
              <a:miter lim="800000"/>
              <a:headEnd/>
              <a:tailEnd/>
            </a:ln>
          </p:spPr>
          <p:txBody>
            <a:bodyPr/>
            <a:lstStyle/>
            <a:p>
              <a:pPr marL="285750" indent="-285750" algn="l"/>
              <a:r>
                <a:rPr lang="en-US" sz="2000" b="0">
                  <a:latin typeface="Garamond" pitchFamily="18" charset="0"/>
                  <a:cs typeface="Times New Roman" pitchFamily="18" charset="0"/>
                </a:rPr>
                <a:t>3</a:t>
              </a:r>
              <a:endParaRPr lang="en-US" sz="2000" b="0"/>
            </a:p>
          </p:txBody>
        </p:sp>
        <p:sp>
          <p:nvSpPr>
            <p:cNvPr id="11393" name="Rectangle 185"/>
            <p:cNvSpPr>
              <a:spLocks noChangeArrowheads="1"/>
            </p:cNvSpPr>
            <p:nvPr/>
          </p:nvSpPr>
          <p:spPr bwMode="auto">
            <a:xfrm>
              <a:off x="1311"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2</a:t>
              </a:r>
              <a:endParaRPr lang="en-US" sz="2000" b="0"/>
            </a:p>
          </p:txBody>
        </p:sp>
        <p:sp>
          <p:nvSpPr>
            <p:cNvPr id="11394" name="Rectangle 186"/>
            <p:cNvSpPr>
              <a:spLocks noChangeArrowheads="1"/>
            </p:cNvSpPr>
            <p:nvPr/>
          </p:nvSpPr>
          <p:spPr bwMode="auto">
            <a:xfrm>
              <a:off x="1001"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a:t>
              </a:r>
              <a:endParaRPr lang="en-US" sz="2000" b="0"/>
            </a:p>
          </p:txBody>
        </p:sp>
        <p:sp>
          <p:nvSpPr>
            <p:cNvPr id="11395" name="Rectangle 187"/>
            <p:cNvSpPr>
              <a:spLocks noChangeArrowheads="1"/>
            </p:cNvSpPr>
            <p:nvPr/>
          </p:nvSpPr>
          <p:spPr bwMode="auto">
            <a:xfrm>
              <a:off x="846" y="1809"/>
              <a:ext cx="155"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0</a:t>
              </a:r>
              <a:endParaRPr lang="en-US" sz="2000" b="0"/>
            </a:p>
          </p:txBody>
        </p:sp>
        <p:sp>
          <p:nvSpPr>
            <p:cNvPr id="11396" name="Rectangle 188"/>
            <p:cNvSpPr>
              <a:spLocks noChangeArrowheads="1"/>
            </p:cNvSpPr>
            <p:nvPr/>
          </p:nvSpPr>
          <p:spPr bwMode="auto">
            <a:xfrm>
              <a:off x="582" y="1809"/>
              <a:ext cx="264"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97" name="Rectangle 189"/>
            <p:cNvSpPr>
              <a:spLocks noChangeArrowheads="1"/>
            </p:cNvSpPr>
            <p:nvPr/>
          </p:nvSpPr>
          <p:spPr bwMode="auto">
            <a:xfrm>
              <a:off x="846" y="1536"/>
              <a:ext cx="4482"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C o l u m n</a:t>
              </a:r>
              <a:endParaRPr lang="en-US" sz="2000" b="0"/>
            </a:p>
          </p:txBody>
        </p:sp>
        <p:sp>
          <p:nvSpPr>
            <p:cNvPr id="11398" name="Rectangle 190"/>
            <p:cNvSpPr>
              <a:spLocks noChangeArrowheads="1"/>
            </p:cNvSpPr>
            <p:nvPr/>
          </p:nvSpPr>
          <p:spPr bwMode="auto">
            <a:xfrm>
              <a:off x="582" y="1536"/>
              <a:ext cx="264"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99" name="Rectangle 191"/>
            <p:cNvSpPr>
              <a:spLocks noChangeArrowheads="1"/>
            </p:cNvSpPr>
            <p:nvPr/>
          </p:nvSpPr>
          <p:spPr bwMode="auto">
            <a:xfrm>
              <a:off x="240" y="1536"/>
              <a:ext cx="342" cy="2457"/>
            </a:xfrm>
            <a:prstGeom prst="rect">
              <a:avLst/>
            </a:prstGeom>
            <a:noFill/>
            <a:ln w="9525">
              <a:noFill/>
              <a:miter lim="800000"/>
              <a:headEnd/>
              <a:tailEnd/>
            </a:ln>
          </p:spPr>
          <p:txBody>
            <a:bodyPr/>
            <a:lstStyle/>
            <a:p>
              <a:pPr marL="285750" indent="-285750"/>
              <a:endParaRPr lang="en-US" sz="2000" b="0"/>
            </a:p>
            <a:p>
              <a:pPr marL="285750" indent="-285750"/>
              <a:endParaRPr lang="en-US" sz="2000" b="0"/>
            </a:p>
            <a:p>
              <a:pPr marL="285750" indent="-285750"/>
              <a:endParaRPr lang="en-US" sz="2000" b="0"/>
            </a:p>
            <a:p>
              <a:pPr marL="285750" indent="-285750"/>
              <a:endParaRPr lang="en-US" sz="2000" b="0"/>
            </a:p>
            <a:p>
              <a:pPr marL="285750" indent="-285750"/>
              <a:r>
                <a:rPr lang="en-US" sz="2000" b="0"/>
                <a:t>R</a:t>
              </a:r>
            </a:p>
            <a:p>
              <a:pPr marL="285750" indent="-285750"/>
              <a:r>
                <a:rPr lang="en-US" sz="2000" b="0"/>
                <a:t>O</a:t>
              </a:r>
            </a:p>
            <a:p>
              <a:pPr marL="285750" indent="-285750"/>
              <a:r>
                <a:rPr lang="en-US" sz="2000" b="0"/>
                <a:t>W</a:t>
              </a:r>
            </a:p>
          </p:txBody>
        </p:sp>
        <p:sp>
          <p:nvSpPr>
            <p:cNvPr id="11400" name="Line 192"/>
            <p:cNvSpPr>
              <a:spLocks noChangeShapeType="1"/>
            </p:cNvSpPr>
            <p:nvPr/>
          </p:nvSpPr>
          <p:spPr bwMode="auto">
            <a:xfrm>
              <a:off x="240" y="1536"/>
              <a:ext cx="5088" cy="0"/>
            </a:xfrm>
            <a:prstGeom prst="line">
              <a:avLst/>
            </a:prstGeom>
            <a:noFill/>
            <a:ln w="9525" cap="rnd">
              <a:solidFill>
                <a:srgbClr val="000000"/>
              </a:solidFill>
              <a:round/>
              <a:headEnd/>
              <a:tailEnd/>
            </a:ln>
          </p:spPr>
          <p:txBody>
            <a:bodyPr/>
            <a:lstStyle/>
            <a:p>
              <a:endParaRPr lang="en-US"/>
            </a:p>
          </p:txBody>
        </p:sp>
        <p:sp>
          <p:nvSpPr>
            <p:cNvPr id="11401" name="Line 193"/>
            <p:cNvSpPr>
              <a:spLocks noChangeShapeType="1"/>
            </p:cNvSpPr>
            <p:nvPr/>
          </p:nvSpPr>
          <p:spPr bwMode="auto">
            <a:xfrm>
              <a:off x="240" y="3993"/>
              <a:ext cx="606" cy="0"/>
            </a:xfrm>
            <a:prstGeom prst="line">
              <a:avLst/>
            </a:prstGeom>
            <a:noFill/>
            <a:ln w="9525" cap="rnd">
              <a:solidFill>
                <a:srgbClr val="000000"/>
              </a:solidFill>
              <a:round/>
              <a:headEnd/>
              <a:tailEnd/>
            </a:ln>
          </p:spPr>
          <p:txBody>
            <a:bodyPr/>
            <a:lstStyle/>
            <a:p>
              <a:endParaRPr lang="en-US"/>
            </a:p>
          </p:txBody>
        </p:sp>
        <p:sp>
          <p:nvSpPr>
            <p:cNvPr id="11402" name="Line 194"/>
            <p:cNvSpPr>
              <a:spLocks noChangeShapeType="1"/>
            </p:cNvSpPr>
            <p:nvPr/>
          </p:nvSpPr>
          <p:spPr bwMode="auto">
            <a:xfrm>
              <a:off x="240" y="1536"/>
              <a:ext cx="0" cy="2457"/>
            </a:xfrm>
            <a:prstGeom prst="line">
              <a:avLst/>
            </a:prstGeom>
            <a:noFill/>
            <a:ln w="9525" cap="rnd">
              <a:solidFill>
                <a:srgbClr val="000000"/>
              </a:solidFill>
              <a:round/>
              <a:headEnd/>
              <a:tailEnd/>
            </a:ln>
          </p:spPr>
          <p:txBody>
            <a:bodyPr/>
            <a:lstStyle/>
            <a:p>
              <a:endParaRPr lang="en-US"/>
            </a:p>
          </p:txBody>
        </p:sp>
        <p:sp>
          <p:nvSpPr>
            <p:cNvPr id="11403" name="Line 195"/>
            <p:cNvSpPr>
              <a:spLocks noChangeShapeType="1"/>
            </p:cNvSpPr>
            <p:nvPr/>
          </p:nvSpPr>
          <p:spPr bwMode="auto">
            <a:xfrm>
              <a:off x="5328" y="1536"/>
              <a:ext cx="0" cy="273"/>
            </a:xfrm>
            <a:prstGeom prst="line">
              <a:avLst/>
            </a:prstGeom>
            <a:noFill/>
            <a:ln w="12700" cap="rnd">
              <a:solidFill>
                <a:srgbClr val="000000"/>
              </a:solidFill>
              <a:round/>
              <a:headEnd/>
              <a:tailEnd/>
            </a:ln>
          </p:spPr>
          <p:txBody>
            <a:bodyPr/>
            <a:lstStyle/>
            <a:p>
              <a:endParaRPr lang="en-US"/>
            </a:p>
          </p:txBody>
        </p:sp>
        <p:sp>
          <p:nvSpPr>
            <p:cNvPr id="11404" name="Line 196"/>
            <p:cNvSpPr>
              <a:spLocks noChangeShapeType="1"/>
            </p:cNvSpPr>
            <p:nvPr/>
          </p:nvSpPr>
          <p:spPr bwMode="auto">
            <a:xfrm>
              <a:off x="582" y="1536"/>
              <a:ext cx="0" cy="2457"/>
            </a:xfrm>
            <a:prstGeom prst="line">
              <a:avLst/>
            </a:prstGeom>
            <a:noFill/>
            <a:ln w="9525" cap="rnd">
              <a:solidFill>
                <a:srgbClr val="000000"/>
              </a:solidFill>
              <a:round/>
              <a:headEnd/>
              <a:tailEnd/>
            </a:ln>
          </p:spPr>
          <p:txBody>
            <a:bodyPr/>
            <a:lstStyle/>
            <a:p>
              <a:endParaRPr lang="en-US"/>
            </a:p>
          </p:txBody>
        </p:sp>
        <p:sp>
          <p:nvSpPr>
            <p:cNvPr id="11405" name="Line 197"/>
            <p:cNvSpPr>
              <a:spLocks noChangeShapeType="1"/>
            </p:cNvSpPr>
            <p:nvPr/>
          </p:nvSpPr>
          <p:spPr bwMode="auto">
            <a:xfrm>
              <a:off x="1929" y="2901"/>
              <a:ext cx="0" cy="273"/>
            </a:xfrm>
            <a:prstGeom prst="line">
              <a:avLst/>
            </a:prstGeom>
            <a:noFill/>
            <a:ln w="9525" cap="rnd">
              <a:solidFill>
                <a:srgbClr val="000000"/>
              </a:solidFill>
              <a:round/>
              <a:headEnd/>
              <a:tailEnd/>
            </a:ln>
          </p:spPr>
          <p:txBody>
            <a:bodyPr/>
            <a:lstStyle/>
            <a:p>
              <a:endParaRPr lang="en-US"/>
            </a:p>
          </p:txBody>
        </p:sp>
        <p:sp>
          <p:nvSpPr>
            <p:cNvPr id="11406" name="Line 198"/>
            <p:cNvSpPr>
              <a:spLocks noChangeShapeType="1"/>
            </p:cNvSpPr>
            <p:nvPr/>
          </p:nvSpPr>
          <p:spPr bwMode="auto">
            <a:xfrm>
              <a:off x="582" y="1809"/>
              <a:ext cx="4746" cy="0"/>
            </a:xfrm>
            <a:prstGeom prst="line">
              <a:avLst/>
            </a:prstGeom>
            <a:noFill/>
            <a:ln w="9525" cap="rnd">
              <a:solidFill>
                <a:srgbClr val="000000"/>
              </a:solidFill>
              <a:round/>
              <a:headEnd/>
              <a:tailEnd/>
            </a:ln>
          </p:spPr>
          <p:txBody>
            <a:bodyPr/>
            <a:lstStyle/>
            <a:p>
              <a:endParaRPr lang="en-US"/>
            </a:p>
          </p:txBody>
        </p:sp>
        <p:sp>
          <p:nvSpPr>
            <p:cNvPr id="11407" name="Line 199"/>
            <p:cNvSpPr>
              <a:spLocks noChangeShapeType="1"/>
            </p:cNvSpPr>
            <p:nvPr/>
          </p:nvSpPr>
          <p:spPr bwMode="auto">
            <a:xfrm>
              <a:off x="846" y="1536"/>
              <a:ext cx="0" cy="546"/>
            </a:xfrm>
            <a:prstGeom prst="line">
              <a:avLst/>
            </a:prstGeom>
            <a:noFill/>
            <a:ln w="9525" cap="rnd">
              <a:solidFill>
                <a:srgbClr val="000000"/>
              </a:solidFill>
              <a:round/>
              <a:headEnd/>
              <a:tailEnd/>
            </a:ln>
          </p:spPr>
          <p:txBody>
            <a:bodyPr/>
            <a:lstStyle/>
            <a:p>
              <a:endParaRPr lang="en-US"/>
            </a:p>
          </p:txBody>
        </p:sp>
        <p:sp>
          <p:nvSpPr>
            <p:cNvPr id="11408" name="Line 200"/>
            <p:cNvSpPr>
              <a:spLocks noChangeShapeType="1"/>
            </p:cNvSpPr>
            <p:nvPr/>
          </p:nvSpPr>
          <p:spPr bwMode="auto">
            <a:xfrm>
              <a:off x="5328" y="1809"/>
              <a:ext cx="0" cy="273"/>
            </a:xfrm>
            <a:prstGeom prst="line">
              <a:avLst/>
            </a:prstGeom>
            <a:noFill/>
            <a:ln w="9525" cap="rnd">
              <a:solidFill>
                <a:srgbClr val="000000"/>
              </a:solidFill>
              <a:round/>
              <a:headEnd/>
              <a:tailEnd/>
            </a:ln>
          </p:spPr>
          <p:txBody>
            <a:bodyPr/>
            <a:lstStyle/>
            <a:p>
              <a:endParaRPr lang="en-US"/>
            </a:p>
          </p:txBody>
        </p:sp>
        <p:sp>
          <p:nvSpPr>
            <p:cNvPr id="11409" name="Line 201"/>
            <p:cNvSpPr>
              <a:spLocks noChangeShapeType="1"/>
            </p:cNvSpPr>
            <p:nvPr/>
          </p:nvSpPr>
          <p:spPr bwMode="auto">
            <a:xfrm>
              <a:off x="582" y="2082"/>
              <a:ext cx="264" cy="0"/>
            </a:xfrm>
            <a:prstGeom prst="line">
              <a:avLst/>
            </a:prstGeom>
            <a:noFill/>
            <a:ln w="9525" cap="rnd">
              <a:solidFill>
                <a:srgbClr val="000000"/>
              </a:solidFill>
              <a:round/>
              <a:headEnd/>
              <a:tailEnd/>
            </a:ln>
          </p:spPr>
          <p:txBody>
            <a:bodyPr/>
            <a:lstStyle/>
            <a:p>
              <a:endParaRPr lang="en-US"/>
            </a:p>
          </p:txBody>
        </p:sp>
        <p:sp>
          <p:nvSpPr>
            <p:cNvPr id="11410" name="Line 202"/>
            <p:cNvSpPr>
              <a:spLocks noChangeShapeType="1"/>
            </p:cNvSpPr>
            <p:nvPr/>
          </p:nvSpPr>
          <p:spPr bwMode="auto">
            <a:xfrm>
              <a:off x="1001" y="1809"/>
              <a:ext cx="0" cy="273"/>
            </a:xfrm>
            <a:prstGeom prst="line">
              <a:avLst/>
            </a:prstGeom>
            <a:noFill/>
            <a:ln w="9525" cap="rnd">
              <a:solidFill>
                <a:srgbClr val="000000"/>
              </a:solidFill>
              <a:round/>
              <a:headEnd/>
              <a:tailEnd/>
            </a:ln>
          </p:spPr>
          <p:txBody>
            <a:bodyPr/>
            <a:lstStyle/>
            <a:p>
              <a:endParaRPr lang="en-US"/>
            </a:p>
          </p:txBody>
        </p:sp>
        <p:sp>
          <p:nvSpPr>
            <p:cNvPr id="11411" name="Line 203"/>
            <p:cNvSpPr>
              <a:spLocks noChangeShapeType="1"/>
            </p:cNvSpPr>
            <p:nvPr/>
          </p:nvSpPr>
          <p:spPr bwMode="auto">
            <a:xfrm>
              <a:off x="1311" y="1809"/>
              <a:ext cx="0" cy="273"/>
            </a:xfrm>
            <a:prstGeom prst="line">
              <a:avLst/>
            </a:prstGeom>
            <a:noFill/>
            <a:ln w="9525" cap="rnd">
              <a:solidFill>
                <a:srgbClr val="000000"/>
              </a:solidFill>
              <a:round/>
              <a:headEnd/>
              <a:tailEnd/>
            </a:ln>
          </p:spPr>
          <p:txBody>
            <a:bodyPr/>
            <a:lstStyle/>
            <a:p>
              <a:endParaRPr lang="en-US"/>
            </a:p>
          </p:txBody>
        </p:sp>
        <p:sp>
          <p:nvSpPr>
            <p:cNvPr id="11412" name="Line 204"/>
            <p:cNvSpPr>
              <a:spLocks noChangeShapeType="1"/>
            </p:cNvSpPr>
            <p:nvPr/>
          </p:nvSpPr>
          <p:spPr bwMode="auto">
            <a:xfrm>
              <a:off x="1620" y="1809"/>
              <a:ext cx="0" cy="273"/>
            </a:xfrm>
            <a:prstGeom prst="line">
              <a:avLst/>
            </a:prstGeom>
            <a:noFill/>
            <a:ln w="9525" cap="rnd">
              <a:solidFill>
                <a:srgbClr val="000000"/>
              </a:solidFill>
              <a:round/>
              <a:headEnd/>
              <a:tailEnd/>
            </a:ln>
          </p:spPr>
          <p:txBody>
            <a:bodyPr/>
            <a:lstStyle/>
            <a:p>
              <a:endParaRPr lang="en-US"/>
            </a:p>
          </p:txBody>
        </p:sp>
        <p:sp>
          <p:nvSpPr>
            <p:cNvPr id="11413" name="Line 205"/>
            <p:cNvSpPr>
              <a:spLocks noChangeShapeType="1"/>
            </p:cNvSpPr>
            <p:nvPr/>
          </p:nvSpPr>
          <p:spPr bwMode="auto">
            <a:xfrm>
              <a:off x="1929" y="1809"/>
              <a:ext cx="0" cy="273"/>
            </a:xfrm>
            <a:prstGeom prst="line">
              <a:avLst/>
            </a:prstGeom>
            <a:noFill/>
            <a:ln w="9525" cap="rnd">
              <a:solidFill>
                <a:srgbClr val="000000"/>
              </a:solidFill>
              <a:round/>
              <a:headEnd/>
              <a:tailEnd/>
            </a:ln>
          </p:spPr>
          <p:txBody>
            <a:bodyPr/>
            <a:lstStyle/>
            <a:p>
              <a:endParaRPr lang="en-US"/>
            </a:p>
          </p:txBody>
        </p:sp>
        <p:sp>
          <p:nvSpPr>
            <p:cNvPr id="11414" name="Line 206"/>
            <p:cNvSpPr>
              <a:spLocks noChangeShapeType="1"/>
            </p:cNvSpPr>
            <p:nvPr/>
          </p:nvSpPr>
          <p:spPr bwMode="auto">
            <a:xfrm>
              <a:off x="2238" y="1809"/>
              <a:ext cx="0" cy="273"/>
            </a:xfrm>
            <a:prstGeom prst="line">
              <a:avLst/>
            </a:prstGeom>
            <a:noFill/>
            <a:ln w="9525" cap="rnd">
              <a:solidFill>
                <a:srgbClr val="000000"/>
              </a:solidFill>
              <a:round/>
              <a:headEnd/>
              <a:tailEnd/>
            </a:ln>
          </p:spPr>
          <p:txBody>
            <a:bodyPr/>
            <a:lstStyle/>
            <a:p>
              <a:endParaRPr lang="en-US"/>
            </a:p>
          </p:txBody>
        </p:sp>
        <p:sp>
          <p:nvSpPr>
            <p:cNvPr id="11415" name="Line 207"/>
            <p:cNvSpPr>
              <a:spLocks noChangeShapeType="1"/>
            </p:cNvSpPr>
            <p:nvPr/>
          </p:nvSpPr>
          <p:spPr bwMode="auto">
            <a:xfrm>
              <a:off x="2548" y="1809"/>
              <a:ext cx="0" cy="273"/>
            </a:xfrm>
            <a:prstGeom prst="line">
              <a:avLst/>
            </a:prstGeom>
            <a:noFill/>
            <a:ln w="9525" cap="rnd">
              <a:solidFill>
                <a:srgbClr val="000000"/>
              </a:solidFill>
              <a:round/>
              <a:headEnd/>
              <a:tailEnd/>
            </a:ln>
          </p:spPr>
          <p:txBody>
            <a:bodyPr/>
            <a:lstStyle/>
            <a:p>
              <a:endParaRPr lang="en-US"/>
            </a:p>
          </p:txBody>
        </p:sp>
        <p:sp>
          <p:nvSpPr>
            <p:cNvPr id="11416" name="Line 208"/>
            <p:cNvSpPr>
              <a:spLocks noChangeShapeType="1"/>
            </p:cNvSpPr>
            <p:nvPr/>
          </p:nvSpPr>
          <p:spPr bwMode="auto">
            <a:xfrm>
              <a:off x="2856" y="1809"/>
              <a:ext cx="0" cy="273"/>
            </a:xfrm>
            <a:prstGeom prst="line">
              <a:avLst/>
            </a:prstGeom>
            <a:noFill/>
            <a:ln w="9525" cap="rnd">
              <a:solidFill>
                <a:srgbClr val="000000"/>
              </a:solidFill>
              <a:round/>
              <a:headEnd/>
              <a:tailEnd/>
            </a:ln>
          </p:spPr>
          <p:txBody>
            <a:bodyPr/>
            <a:lstStyle/>
            <a:p>
              <a:endParaRPr lang="en-US"/>
            </a:p>
          </p:txBody>
        </p:sp>
        <p:sp>
          <p:nvSpPr>
            <p:cNvPr id="11417" name="Line 209"/>
            <p:cNvSpPr>
              <a:spLocks noChangeShapeType="1"/>
            </p:cNvSpPr>
            <p:nvPr/>
          </p:nvSpPr>
          <p:spPr bwMode="auto">
            <a:xfrm>
              <a:off x="3164" y="1809"/>
              <a:ext cx="0" cy="273"/>
            </a:xfrm>
            <a:prstGeom prst="line">
              <a:avLst/>
            </a:prstGeom>
            <a:noFill/>
            <a:ln w="9525" cap="rnd">
              <a:solidFill>
                <a:srgbClr val="000000"/>
              </a:solidFill>
              <a:round/>
              <a:headEnd/>
              <a:tailEnd/>
            </a:ln>
          </p:spPr>
          <p:txBody>
            <a:bodyPr/>
            <a:lstStyle/>
            <a:p>
              <a:endParaRPr lang="en-US"/>
            </a:p>
          </p:txBody>
        </p:sp>
        <p:sp>
          <p:nvSpPr>
            <p:cNvPr id="11418" name="Line 210"/>
            <p:cNvSpPr>
              <a:spLocks noChangeShapeType="1"/>
            </p:cNvSpPr>
            <p:nvPr/>
          </p:nvSpPr>
          <p:spPr bwMode="auto">
            <a:xfrm>
              <a:off x="3474" y="1809"/>
              <a:ext cx="0" cy="273"/>
            </a:xfrm>
            <a:prstGeom prst="line">
              <a:avLst/>
            </a:prstGeom>
            <a:noFill/>
            <a:ln w="9525" cap="rnd">
              <a:solidFill>
                <a:srgbClr val="000000"/>
              </a:solidFill>
              <a:round/>
              <a:headEnd/>
              <a:tailEnd/>
            </a:ln>
          </p:spPr>
          <p:txBody>
            <a:bodyPr/>
            <a:lstStyle/>
            <a:p>
              <a:endParaRPr lang="en-US"/>
            </a:p>
          </p:txBody>
        </p:sp>
        <p:sp>
          <p:nvSpPr>
            <p:cNvPr id="11419" name="Line 211"/>
            <p:cNvSpPr>
              <a:spLocks noChangeShapeType="1"/>
            </p:cNvSpPr>
            <p:nvPr/>
          </p:nvSpPr>
          <p:spPr bwMode="auto">
            <a:xfrm>
              <a:off x="3783" y="1809"/>
              <a:ext cx="0" cy="273"/>
            </a:xfrm>
            <a:prstGeom prst="line">
              <a:avLst/>
            </a:prstGeom>
            <a:noFill/>
            <a:ln w="9525" cap="rnd">
              <a:solidFill>
                <a:srgbClr val="000000"/>
              </a:solidFill>
              <a:round/>
              <a:headEnd/>
              <a:tailEnd/>
            </a:ln>
          </p:spPr>
          <p:txBody>
            <a:bodyPr/>
            <a:lstStyle/>
            <a:p>
              <a:endParaRPr lang="en-US"/>
            </a:p>
          </p:txBody>
        </p:sp>
        <p:sp>
          <p:nvSpPr>
            <p:cNvPr id="11420" name="Line 212"/>
            <p:cNvSpPr>
              <a:spLocks noChangeShapeType="1"/>
            </p:cNvSpPr>
            <p:nvPr/>
          </p:nvSpPr>
          <p:spPr bwMode="auto">
            <a:xfrm>
              <a:off x="4091" y="1809"/>
              <a:ext cx="0" cy="273"/>
            </a:xfrm>
            <a:prstGeom prst="line">
              <a:avLst/>
            </a:prstGeom>
            <a:noFill/>
            <a:ln w="9525" cap="rnd">
              <a:solidFill>
                <a:srgbClr val="000000"/>
              </a:solidFill>
              <a:round/>
              <a:headEnd/>
              <a:tailEnd/>
            </a:ln>
          </p:spPr>
          <p:txBody>
            <a:bodyPr/>
            <a:lstStyle/>
            <a:p>
              <a:endParaRPr lang="en-US"/>
            </a:p>
          </p:txBody>
        </p:sp>
        <p:sp>
          <p:nvSpPr>
            <p:cNvPr id="11421" name="Line 213"/>
            <p:cNvSpPr>
              <a:spLocks noChangeShapeType="1"/>
            </p:cNvSpPr>
            <p:nvPr/>
          </p:nvSpPr>
          <p:spPr bwMode="auto">
            <a:xfrm>
              <a:off x="4401" y="1809"/>
              <a:ext cx="0" cy="273"/>
            </a:xfrm>
            <a:prstGeom prst="line">
              <a:avLst/>
            </a:prstGeom>
            <a:noFill/>
            <a:ln w="9525" cap="rnd">
              <a:solidFill>
                <a:srgbClr val="000000"/>
              </a:solidFill>
              <a:round/>
              <a:headEnd/>
              <a:tailEnd/>
            </a:ln>
          </p:spPr>
          <p:txBody>
            <a:bodyPr/>
            <a:lstStyle/>
            <a:p>
              <a:endParaRPr lang="en-US"/>
            </a:p>
          </p:txBody>
        </p:sp>
        <p:sp>
          <p:nvSpPr>
            <p:cNvPr id="11422" name="Line 214"/>
            <p:cNvSpPr>
              <a:spLocks noChangeShapeType="1"/>
            </p:cNvSpPr>
            <p:nvPr/>
          </p:nvSpPr>
          <p:spPr bwMode="auto">
            <a:xfrm>
              <a:off x="4709" y="1809"/>
              <a:ext cx="0" cy="273"/>
            </a:xfrm>
            <a:prstGeom prst="line">
              <a:avLst/>
            </a:prstGeom>
            <a:noFill/>
            <a:ln w="9525" cap="rnd">
              <a:solidFill>
                <a:srgbClr val="000000"/>
              </a:solidFill>
              <a:round/>
              <a:headEnd/>
              <a:tailEnd/>
            </a:ln>
          </p:spPr>
          <p:txBody>
            <a:bodyPr/>
            <a:lstStyle/>
            <a:p>
              <a:endParaRPr lang="en-US"/>
            </a:p>
          </p:txBody>
        </p:sp>
        <p:sp>
          <p:nvSpPr>
            <p:cNvPr id="11423" name="Line 215"/>
            <p:cNvSpPr>
              <a:spLocks noChangeShapeType="1"/>
            </p:cNvSpPr>
            <p:nvPr/>
          </p:nvSpPr>
          <p:spPr bwMode="auto">
            <a:xfrm>
              <a:off x="5020" y="1809"/>
              <a:ext cx="0" cy="273"/>
            </a:xfrm>
            <a:prstGeom prst="line">
              <a:avLst/>
            </a:prstGeom>
            <a:noFill/>
            <a:ln w="9525" cap="rnd">
              <a:solidFill>
                <a:srgbClr val="000000"/>
              </a:solidFill>
              <a:round/>
              <a:headEnd/>
              <a:tailEnd/>
            </a:ln>
          </p:spPr>
          <p:txBody>
            <a:bodyPr/>
            <a:lstStyle/>
            <a:p>
              <a:endParaRPr lang="en-US"/>
            </a:p>
          </p:txBody>
        </p:sp>
        <p:sp>
          <p:nvSpPr>
            <p:cNvPr id="11424" name="Line 216"/>
            <p:cNvSpPr>
              <a:spLocks noChangeShapeType="1"/>
            </p:cNvSpPr>
            <p:nvPr/>
          </p:nvSpPr>
          <p:spPr bwMode="auto">
            <a:xfrm>
              <a:off x="5328" y="2082"/>
              <a:ext cx="0" cy="819"/>
            </a:xfrm>
            <a:prstGeom prst="line">
              <a:avLst/>
            </a:prstGeom>
            <a:noFill/>
            <a:ln w="12700" cap="rnd">
              <a:solidFill>
                <a:srgbClr val="000000"/>
              </a:solidFill>
              <a:round/>
              <a:headEnd/>
              <a:tailEnd/>
            </a:ln>
          </p:spPr>
          <p:txBody>
            <a:bodyPr/>
            <a:lstStyle/>
            <a:p>
              <a:endParaRPr lang="en-US"/>
            </a:p>
          </p:txBody>
        </p:sp>
        <p:sp>
          <p:nvSpPr>
            <p:cNvPr id="11425" name="Line 217"/>
            <p:cNvSpPr>
              <a:spLocks noChangeShapeType="1"/>
            </p:cNvSpPr>
            <p:nvPr/>
          </p:nvSpPr>
          <p:spPr bwMode="auto">
            <a:xfrm>
              <a:off x="582" y="2355"/>
              <a:ext cx="264" cy="0"/>
            </a:xfrm>
            <a:prstGeom prst="line">
              <a:avLst/>
            </a:prstGeom>
            <a:noFill/>
            <a:ln w="9525" cap="rnd">
              <a:solidFill>
                <a:srgbClr val="000000"/>
              </a:solidFill>
              <a:round/>
              <a:headEnd/>
              <a:tailEnd/>
            </a:ln>
          </p:spPr>
          <p:txBody>
            <a:bodyPr/>
            <a:lstStyle/>
            <a:p>
              <a:endParaRPr lang="en-US"/>
            </a:p>
          </p:txBody>
        </p:sp>
        <p:sp>
          <p:nvSpPr>
            <p:cNvPr id="11426" name="Line 218"/>
            <p:cNvSpPr>
              <a:spLocks noChangeShapeType="1"/>
            </p:cNvSpPr>
            <p:nvPr/>
          </p:nvSpPr>
          <p:spPr bwMode="auto">
            <a:xfrm>
              <a:off x="846" y="2082"/>
              <a:ext cx="4482" cy="0"/>
            </a:xfrm>
            <a:prstGeom prst="line">
              <a:avLst/>
            </a:prstGeom>
            <a:noFill/>
            <a:ln w="12700" cap="rnd">
              <a:solidFill>
                <a:srgbClr val="000000"/>
              </a:solidFill>
              <a:round/>
              <a:headEnd/>
              <a:tailEnd/>
            </a:ln>
          </p:spPr>
          <p:txBody>
            <a:bodyPr/>
            <a:lstStyle/>
            <a:p>
              <a:endParaRPr lang="en-US"/>
            </a:p>
          </p:txBody>
        </p:sp>
        <p:sp>
          <p:nvSpPr>
            <p:cNvPr id="11427" name="Line 219"/>
            <p:cNvSpPr>
              <a:spLocks noChangeShapeType="1"/>
            </p:cNvSpPr>
            <p:nvPr/>
          </p:nvSpPr>
          <p:spPr bwMode="auto">
            <a:xfrm>
              <a:off x="846" y="2355"/>
              <a:ext cx="4482" cy="0"/>
            </a:xfrm>
            <a:prstGeom prst="line">
              <a:avLst/>
            </a:prstGeom>
            <a:noFill/>
            <a:ln w="12700" cap="rnd">
              <a:solidFill>
                <a:srgbClr val="000000"/>
              </a:solidFill>
              <a:round/>
              <a:headEnd/>
              <a:tailEnd/>
            </a:ln>
          </p:spPr>
          <p:txBody>
            <a:bodyPr/>
            <a:lstStyle/>
            <a:p>
              <a:endParaRPr lang="en-US"/>
            </a:p>
          </p:txBody>
        </p:sp>
        <p:sp>
          <p:nvSpPr>
            <p:cNvPr id="11428" name="Line 220"/>
            <p:cNvSpPr>
              <a:spLocks noChangeShapeType="1"/>
            </p:cNvSpPr>
            <p:nvPr/>
          </p:nvSpPr>
          <p:spPr bwMode="auto">
            <a:xfrm>
              <a:off x="846" y="2082"/>
              <a:ext cx="0" cy="819"/>
            </a:xfrm>
            <a:prstGeom prst="line">
              <a:avLst/>
            </a:prstGeom>
            <a:noFill/>
            <a:ln w="12700" cap="rnd">
              <a:solidFill>
                <a:srgbClr val="000000"/>
              </a:solidFill>
              <a:round/>
              <a:headEnd/>
              <a:tailEnd/>
            </a:ln>
          </p:spPr>
          <p:txBody>
            <a:bodyPr/>
            <a:lstStyle/>
            <a:p>
              <a:endParaRPr lang="en-US"/>
            </a:p>
          </p:txBody>
        </p:sp>
        <p:sp>
          <p:nvSpPr>
            <p:cNvPr id="11429" name="Line 221"/>
            <p:cNvSpPr>
              <a:spLocks noChangeShapeType="1"/>
            </p:cNvSpPr>
            <p:nvPr/>
          </p:nvSpPr>
          <p:spPr bwMode="auto">
            <a:xfrm>
              <a:off x="1001" y="2082"/>
              <a:ext cx="0" cy="819"/>
            </a:xfrm>
            <a:prstGeom prst="line">
              <a:avLst/>
            </a:prstGeom>
            <a:noFill/>
            <a:ln w="12700" cap="rnd">
              <a:solidFill>
                <a:srgbClr val="000000"/>
              </a:solidFill>
              <a:round/>
              <a:headEnd/>
              <a:tailEnd/>
            </a:ln>
          </p:spPr>
          <p:txBody>
            <a:bodyPr/>
            <a:lstStyle/>
            <a:p>
              <a:endParaRPr lang="en-US"/>
            </a:p>
          </p:txBody>
        </p:sp>
        <p:sp>
          <p:nvSpPr>
            <p:cNvPr id="11430" name="Line 222"/>
            <p:cNvSpPr>
              <a:spLocks noChangeShapeType="1"/>
            </p:cNvSpPr>
            <p:nvPr/>
          </p:nvSpPr>
          <p:spPr bwMode="auto">
            <a:xfrm>
              <a:off x="1311" y="2082"/>
              <a:ext cx="0" cy="819"/>
            </a:xfrm>
            <a:prstGeom prst="line">
              <a:avLst/>
            </a:prstGeom>
            <a:noFill/>
            <a:ln w="12700" cap="rnd">
              <a:solidFill>
                <a:srgbClr val="000000"/>
              </a:solidFill>
              <a:round/>
              <a:headEnd/>
              <a:tailEnd/>
            </a:ln>
          </p:spPr>
          <p:txBody>
            <a:bodyPr/>
            <a:lstStyle/>
            <a:p>
              <a:endParaRPr lang="en-US"/>
            </a:p>
          </p:txBody>
        </p:sp>
        <p:sp>
          <p:nvSpPr>
            <p:cNvPr id="11431" name="Line 223"/>
            <p:cNvSpPr>
              <a:spLocks noChangeShapeType="1"/>
            </p:cNvSpPr>
            <p:nvPr/>
          </p:nvSpPr>
          <p:spPr bwMode="auto">
            <a:xfrm>
              <a:off x="1620" y="2082"/>
              <a:ext cx="0" cy="819"/>
            </a:xfrm>
            <a:prstGeom prst="line">
              <a:avLst/>
            </a:prstGeom>
            <a:noFill/>
            <a:ln w="12700" cap="rnd">
              <a:solidFill>
                <a:srgbClr val="000000"/>
              </a:solidFill>
              <a:round/>
              <a:headEnd/>
              <a:tailEnd/>
            </a:ln>
          </p:spPr>
          <p:txBody>
            <a:bodyPr/>
            <a:lstStyle/>
            <a:p>
              <a:endParaRPr lang="en-US"/>
            </a:p>
          </p:txBody>
        </p:sp>
        <p:sp>
          <p:nvSpPr>
            <p:cNvPr id="11432" name="Line 224"/>
            <p:cNvSpPr>
              <a:spLocks noChangeShapeType="1"/>
            </p:cNvSpPr>
            <p:nvPr/>
          </p:nvSpPr>
          <p:spPr bwMode="auto">
            <a:xfrm>
              <a:off x="1929" y="2082"/>
              <a:ext cx="0" cy="819"/>
            </a:xfrm>
            <a:prstGeom prst="line">
              <a:avLst/>
            </a:prstGeom>
            <a:noFill/>
            <a:ln w="12700" cap="rnd">
              <a:solidFill>
                <a:srgbClr val="000000"/>
              </a:solidFill>
              <a:round/>
              <a:headEnd/>
              <a:tailEnd/>
            </a:ln>
          </p:spPr>
          <p:txBody>
            <a:bodyPr/>
            <a:lstStyle/>
            <a:p>
              <a:endParaRPr lang="en-US"/>
            </a:p>
          </p:txBody>
        </p:sp>
        <p:sp>
          <p:nvSpPr>
            <p:cNvPr id="11433" name="Line 225"/>
            <p:cNvSpPr>
              <a:spLocks noChangeShapeType="1"/>
            </p:cNvSpPr>
            <p:nvPr/>
          </p:nvSpPr>
          <p:spPr bwMode="auto">
            <a:xfrm>
              <a:off x="2238" y="2082"/>
              <a:ext cx="0" cy="819"/>
            </a:xfrm>
            <a:prstGeom prst="line">
              <a:avLst/>
            </a:prstGeom>
            <a:noFill/>
            <a:ln w="12700" cap="rnd">
              <a:solidFill>
                <a:srgbClr val="000000"/>
              </a:solidFill>
              <a:round/>
              <a:headEnd/>
              <a:tailEnd/>
            </a:ln>
          </p:spPr>
          <p:txBody>
            <a:bodyPr/>
            <a:lstStyle/>
            <a:p>
              <a:endParaRPr lang="en-US"/>
            </a:p>
          </p:txBody>
        </p:sp>
        <p:sp>
          <p:nvSpPr>
            <p:cNvPr id="11434" name="Line 226"/>
            <p:cNvSpPr>
              <a:spLocks noChangeShapeType="1"/>
            </p:cNvSpPr>
            <p:nvPr/>
          </p:nvSpPr>
          <p:spPr bwMode="auto">
            <a:xfrm>
              <a:off x="2548" y="2082"/>
              <a:ext cx="0" cy="819"/>
            </a:xfrm>
            <a:prstGeom prst="line">
              <a:avLst/>
            </a:prstGeom>
            <a:noFill/>
            <a:ln w="12700" cap="rnd">
              <a:solidFill>
                <a:srgbClr val="000000"/>
              </a:solidFill>
              <a:round/>
              <a:headEnd/>
              <a:tailEnd/>
            </a:ln>
          </p:spPr>
          <p:txBody>
            <a:bodyPr/>
            <a:lstStyle/>
            <a:p>
              <a:endParaRPr lang="en-US"/>
            </a:p>
          </p:txBody>
        </p:sp>
        <p:sp>
          <p:nvSpPr>
            <p:cNvPr id="11435" name="Line 227"/>
            <p:cNvSpPr>
              <a:spLocks noChangeShapeType="1"/>
            </p:cNvSpPr>
            <p:nvPr/>
          </p:nvSpPr>
          <p:spPr bwMode="auto">
            <a:xfrm>
              <a:off x="2856" y="2082"/>
              <a:ext cx="0" cy="819"/>
            </a:xfrm>
            <a:prstGeom prst="line">
              <a:avLst/>
            </a:prstGeom>
            <a:noFill/>
            <a:ln w="12700" cap="rnd">
              <a:solidFill>
                <a:srgbClr val="000000"/>
              </a:solidFill>
              <a:round/>
              <a:headEnd/>
              <a:tailEnd/>
            </a:ln>
          </p:spPr>
          <p:txBody>
            <a:bodyPr/>
            <a:lstStyle/>
            <a:p>
              <a:endParaRPr lang="en-US"/>
            </a:p>
          </p:txBody>
        </p:sp>
        <p:sp>
          <p:nvSpPr>
            <p:cNvPr id="11436" name="Line 228"/>
            <p:cNvSpPr>
              <a:spLocks noChangeShapeType="1"/>
            </p:cNvSpPr>
            <p:nvPr/>
          </p:nvSpPr>
          <p:spPr bwMode="auto">
            <a:xfrm>
              <a:off x="3164" y="2082"/>
              <a:ext cx="0" cy="819"/>
            </a:xfrm>
            <a:prstGeom prst="line">
              <a:avLst/>
            </a:prstGeom>
            <a:noFill/>
            <a:ln w="12700" cap="rnd">
              <a:solidFill>
                <a:srgbClr val="000000"/>
              </a:solidFill>
              <a:round/>
              <a:headEnd/>
              <a:tailEnd/>
            </a:ln>
          </p:spPr>
          <p:txBody>
            <a:bodyPr/>
            <a:lstStyle/>
            <a:p>
              <a:endParaRPr lang="en-US"/>
            </a:p>
          </p:txBody>
        </p:sp>
        <p:sp>
          <p:nvSpPr>
            <p:cNvPr id="11437" name="Line 229"/>
            <p:cNvSpPr>
              <a:spLocks noChangeShapeType="1"/>
            </p:cNvSpPr>
            <p:nvPr/>
          </p:nvSpPr>
          <p:spPr bwMode="auto">
            <a:xfrm>
              <a:off x="3474" y="2082"/>
              <a:ext cx="0" cy="819"/>
            </a:xfrm>
            <a:prstGeom prst="line">
              <a:avLst/>
            </a:prstGeom>
            <a:noFill/>
            <a:ln w="12700" cap="rnd">
              <a:solidFill>
                <a:srgbClr val="000000"/>
              </a:solidFill>
              <a:round/>
              <a:headEnd/>
              <a:tailEnd/>
            </a:ln>
          </p:spPr>
          <p:txBody>
            <a:bodyPr/>
            <a:lstStyle/>
            <a:p>
              <a:endParaRPr lang="en-US"/>
            </a:p>
          </p:txBody>
        </p:sp>
        <p:sp>
          <p:nvSpPr>
            <p:cNvPr id="11438" name="Line 230"/>
            <p:cNvSpPr>
              <a:spLocks noChangeShapeType="1"/>
            </p:cNvSpPr>
            <p:nvPr/>
          </p:nvSpPr>
          <p:spPr bwMode="auto">
            <a:xfrm>
              <a:off x="3783" y="2082"/>
              <a:ext cx="0" cy="819"/>
            </a:xfrm>
            <a:prstGeom prst="line">
              <a:avLst/>
            </a:prstGeom>
            <a:noFill/>
            <a:ln w="12700" cap="rnd">
              <a:solidFill>
                <a:srgbClr val="000000"/>
              </a:solidFill>
              <a:round/>
              <a:headEnd/>
              <a:tailEnd/>
            </a:ln>
          </p:spPr>
          <p:txBody>
            <a:bodyPr/>
            <a:lstStyle/>
            <a:p>
              <a:endParaRPr lang="en-US"/>
            </a:p>
          </p:txBody>
        </p:sp>
        <p:sp>
          <p:nvSpPr>
            <p:cNvPr id="11439" name="Line 231"/>
            <p:cNvSpPr>
              <a:spLocks noChangeShapeType="1"/>
            </p:cNvSpPr>
            <p:nvPr/>
          </p:nvSpPr>
          <p:spPr bwMode="auto">
            <a:xfrm>
              <a:off x="4091" y="2082"/>
              <a:ext cx="0" cy="819"/>
            </a:xfrm>
            <a:prstGeom prst="line">
              <a:avLst/>
            </a:prstGeom>
            <a:noFill/>
            <a:ln w="12700" cap="rnd">
              <a:solidFill>
                <a:srgbClr val="000000"/>
              </a:solidFill>
              <a:round/>
              <a:headEnd/>
              <a:tailEnd/>
            </a:ln>
          </p:spPr>
          <p:txBody>
            <a:bodyPr/>
            <a:lstStyle/>
            <a:p>
              <a:endParaRPr lang="en-US"/>
            </a:p>
          </p:txBody>
        </p:sp>
        <p:sp>
          <p:nvSpPr>
            <p:cNvPr id="11440" name="Line 232"/>
            <p:cNvSpPr>
              <a:spLocks noChangeShapeType="1"/>
            </p:cNvSpPr>
            <p:nvPr/>
          </p:nvSpPr>
          <p:spPr bwMode="auto">
            <a:xfrm>
              <a:off x="4401" y="2082"/>
              <a:ext cx="0" cy="819"/>
            </a:xfrm>
            <a:prstGeom prst="line">
              <a:avLst/>
            </a:prstGeom>
            <a:noFill/>
            <a:ln w="12700" cap="rnd">
              <a:solidFill>
                <a:srgbClr val="000000"/>
              </a:solidFill>
              <a:round/>
              <a:headEnd/>
              <a:tailEnd/>
            </a:ln>
          </p:spPr>
          <p:txBody>
            <a:bodyPr/>
            <a:lstStyle/>
            <a:p>
              <a:endParaRPr lang="en-US"/>
            </a:p>
          </p:txBody>
        </p:sp>
        <p:sp>
          <p:nvSpPr>
            <p:cNvPr id="11441" name="Line 233"/>
            <p:cNvSpPr>
              <a:spLocks noChangeShapeType="1"/>
            </p:cNvSpPr>
            <p:nvPr/>
          </p:nvSpPr>
          <p:spPr bwMode="auto">
            <a:xfrm>
              <a:off x="4709" y="2082"/>
              <a:ext cx="0" cy="819"/>
            </a:xfrm>
            <a:prstGeom prst="line">
              <a:avLst/>
            </a:prstGeom>
            <a:noFill/>
            <a:ln w="12700" cap="rnd">
              <a:solidFill>
                <a:srgbClr val="000000"/>
              </a:solidFill>
              <a:round/>
              <a:headEnd/>
              <a:tailEnd/>
            </a:ln>
          </p:spPr>
          <p:txBody>
            <a:bodyPr/>
            <a:lstStyle/>
            <a:p>
              <a:endParaRPr lang="en-US"/>
            </a:p>
          </p:txBody>
        </p:sp>
        <p:sp>
          <p:nvSpPr>
            <p:cNvPr id="11442" name="Line 234"/>
            <p:cNvSpPr>
              <a:spLocks noChangeShapeType="1"/>
            </p:cNvSpPr>
            <p:nvPr/>
          </p:nvSpPr>
          <p:spPr bwMode="auto">
            <a:xfrm>
              <a:off x="5020" y="2082"/>
              <a:ext cx="0" cy="819"/>
            </a:xfrm>
            <a:prstGeom prst="line">
              <a:avLst/>
            </a:prstGeom>
            <a:noFill/>
            <a:ln w="12700" cap="rnd">
              <a:solidFill>
                <a:srgbClr val="000000"/>
              </a:solidFill>
              <a:round/>
              <a:headEnd/>
              <a:tailEnd/>
            </a:ln>
          </p:spPr>
          <p:txBody>
            <a:bodyPr/>
            <a:lstStyle/>
            <a:p>
              <a:endParaRPr lang="en-US"/>
            </a:p>
          </p:txBody>
        </p:sp>
        <p:sp>
          <p:nvSpPr>
            <p:cNvPr id="11443" name="Line 235"/>
            <p:cNvSpPr>
              <a:spLocks noChangeShapeType="1"/>
            </p:cNvSpPr>
            <p:nvPr/>
          </p:nvSpPr>
          <p:spPr bwMode="auto">
            <a:xfrm>
              <a:off x="582" y="2628"/>
              <a:ext cx="264" cy="0"/>
            </a:xfrm>
            <a:prstGeom prst="line">
              <a:avLst/>
            </a:prstGeom>
            <a:noFill/>
            <a:ln w="9525" cap="rnd">
              <a:solidFill>
                <a:srgbClr val="000000"/>
              </a:solidFill>
              <a:round/>
              <a:headEnd/>
              <a:tailEnd/>
            </a:ln>
          </p:spPr>
          <p:txBody>
            <a:bodyPr/>
            <a:lstStyle/>
            <a:p>
              <a:endParaRPr lang="en-US"/>
            </a:p>
          </p:txBody>
        </p:sp>
        <p:sp>
          <p:nvSpPr>
            <p:cNvPr id="11444" name="Line 236"/>
            <p:cNvSpPr>
              <a:spLocks noChangeShapeType="1"/>
            </p:cNvSpPr>
            <p:nvPr/>
          </p:nvSpPr>
          <p:spPr bwMode="auto">
            <a:xfrm>
              <a:off x="846" y="2628"/>
              <a:ext cx="4482" cy="0"/>
            </a:xfrm>
            <a:prstGeom prst="line">
              <a:avLst/>
            </a:prstGeom>
            <a:noFill/>
            <a:ln w="12700" cap="rnd">
              <a:solidFill>
                <a:srgbClr val="000000"/>
              </a:solidFill>
              <a:round/>
              <a:headEnd/>
              <a:tailEnd/>
            </a:ln>
          </p:spPr>
          <p:txBody>
            <a:bodyPr/>
            <a:lstStyle/>
            <a:p>
              <a:endParaRPr lang="en-US"/>
            </a:p>
          </p:txBody>
        </p:sp>
        <p:sp>
          <p:nvSpPr>
            <p:cNvPr id="11445" name="Line 237"/>
            <p:cNvSpPr>
              <a:spLocks noChangeShapeType="1"/>
            </p:cNvSpPr>
            <p:nvPr/>
          </p:nvSpPr>
          <p:spPr bwMode="auto">
            <a:xfrm>
              <a:off x="582" y="2901"/>
              <a:ext cx="4746" cy="0"/>
            </a:xfrm>
            <a:prstGeom prst="line">
              <a:avLst/>
            </a:prstGeom>
            <a:noFill/>
            <a:ln w="9525" cap="rnd">
              <a:solidFill>
                <a:srgbClr val="000000"/>
              </a:solidFill>
              <a:round/>
              <a:headEnd/>
              <a:tailEnd/>
            </a:ln>
          </p:spPr>
          <p:txBody>
            <a:bodyPr/>
            <a:lstStyle/>
            <a:p>
              <a:endParaRPr lang="en-US"/>
            </a:p>
          </p:txBody>
        </p:sp>
        <p:sp>
          <p:nvSpPr>
            <p:cNvPr id="11446" name="Line 238"/>
            <p:cNvSpPr>
              <a:spLocks noChangeShapeType="1"/>
            </p:cNvSpPr>
            <p:nvPr/>
          </p:nvSpPr>
          <p:spPr bwMode="auto">
            <a:xfrm>
              <a:off x="1620" y="2901"/>
              <a:ext cx="0" cy="273"/>
            </a:xfrm>
            <a:prstGeom prst="line">
              <a:avLst/>
            </a:prstGeom>
            <a:noFill/>
            <a:ln w="9525" cap="rnd">
              <a:solidFill>
                <a:srgbClr val="000000"/>
              </a:solidFill>
              <a:round/>
              <a:headEnd/>
              <a:tailEnd/>
            </a:ln>
          </p:spPr>
          <p:txBody>
            <a:bodyPr/>
            <a:lstStyle/>
            <a:p>
              <a:endParaRPr lang="en-US"/>
            </a:p>
          </p:txBody>
        </p:sp>
        <p:sp>
          <p:nvSpPr>
            <p:cNvPr id="11447" name="Line 239"/>
            <p:cNvSpPr>
              <a:spLocks noChangeShapeType="1"/>
            </p:cNvSpPr>
            <p:nvPr/>
          </p:nvSpPr>
          <p:spPr bwMode="auto">
            <a:xfrm>
              <a:off x="5328" y="2901"/>
              <a:ext cx="0" cy="273"/>
            </a:xfrm>
            <a:prstGeom prst="line">
              <a:avLst/>
            </a:prstGeom>
            <a:noFill/>
            <a:ln w="9525" cap="rnd">
              <a:solidFill>
                <a:srgbClr val="000000"/>
              </a:solidFill>
              <a:round/>
              <a:headEnd/>
              <a:tailEnd/>
            </a:ln>
          </p:spPr>
          <p:txBody>
            <a:bodyPr/>
            <a:lstStyle/>
            <a:p>
              <a:endParaRPr lang="en-US"/>
            </a:p>
          </p:txBody>
        </p:sp>
        <p:sp>
          <p:nvSpPr>
            <p:cNvPr id="11448" name="Line 240"/>
            <p:cNvSpPr>
              <a:spLocks noChangeShapeType="1"/>
            </p:cNvSpPr>
            <p:nvPr/>
          </p:nvSpPr>
          <p:spPr bwMode="auto">
            <a:xfrm>
              <a:off x="582" y="3174"/>
              <a:ext cx="264" cy="0"/>
            </a:xfrm>
            <a:prstGeom prst="line">
              <a:avLst/>
            </a:prstGeom>
            <a:noFill/>
            <a:ln w="9525" cap="rnd">
              <a:solidFill>
                <a:srgbClr val="000000"/>
              </a:solidFill>
              <a:round/>
              <a:headEnd/>
              <a:tailEnd/>
            </a:ln>
          </p:spPr>
          <p:txBody>
            <a:bodyPr/>
            <a:lstStyle/>
            <a:p>
              <a:endParaRPr lang="en-US"/>
            </a:p>
          </p:txBody>
        </p:sp>
        <p:sp>
          <p:nvSpPr>
            <p:cNvPr id="11449" name="Line 241"/>
            <p:cNvSpPr>
              <a:spLocks noChangeShapeType="1"/>
            </p:cNvSpPr>
            <p:nvPr/>
          </p:nvSpPr>
          <p:spPr bwMode="auto">
            <a:xfrm>
              <a:off x="846" y="2901"/>
              <a:ext cx="0" cy="273"/>
            </a:xfrm>
            <a:prstGeom prst="line">
              <a:avLst/>
            </a:prstGeom>
            <a:noFill/>
            <a:ln w="9525" cap="rnd">
              <a:solidFill>
                <a:srgbClr val="000000"/>
              </a:solidFill>
              <a:round/>
              <a:headEnd/>
              <a:tailEnd/>
            </a:ln>
          </p:spPr>
          <p:txBody>
            <a:bodyPr/>
            <a:lstStyle/>
            <a:p>
              <a:endParaRPr lang="en-US"/>
            </a:p>
          </p:txBody>
        </p:sp>
        <p:sp>
          <p:nvSpPr>
            <p:cNvPr id="11450" name="Line 242"/>
            <p:cNvSpPr>
              <a:spLocks noChangeShapeType="1"/>
            </p:cNvSpPr>
            <p:nvPr/>
          </p:nvSpPr>
          <p:spPr bwMode="auto">
            <a:xfrm>
              <a:off x="1001" y="2901"/>
              <a:ext cx="0" cy="273"/>
            </a:xfrm>
            <a:prstGeom prst="line">
              <a:avLst/>
            </a:prstGeom>
            <a:noFill/>
            <a:ln w="9525" cap="rnd">
              <a:solidFill>
                <a:srgbClr val="000000"/>
              </a:solidFill>
              <a:round/>
              <a:headEnd/>
              <a:tailEnd/>
            </a:ln>
          </p:spPr>
          <p:txBody>
            <a:bodyPr/>
            <a:lstStyle/>
            <a:p>
              <a:endParaRPr lang="en-US"/>
            </a:p>
          </p:txBody>
        </p:sp>
        <p:sp>
          <p:nvSpPr>
            <p:cNvPr id="11451" name="Line 243"/>
            <p:cNvSpPr>
              <a:spLocks noChangeShapeType="1"/>
            </p:cNvSpPr>
            <p:nvPr/>
          </p:nvSpPr>
          <p:spPr bwMode="auto">
            <a:xfrm>
              <a:off x="1311" y="2901"/>
              <a:ext cx="0" cy="273"/>
            </a:xfrm>
            <a:prstGeom prst="line">
              <a:avLst/>
            </a:prstGeom>
            <a:noFill/>
            <a:ln w="9525" cap="rnd">
              <a:solidFill>
                <a:srgbClr val="000000"/>
              </a:solidFill>
              <a:round/>
              <a:headEnd/>
              <a:tailEnd/>
            </a:ln>
          </p:spPr>
          <p:txBody>
            <a:bodyPr/>
            <a:lstStyle/>
            <a:p>
              <a:endParaRPr lang="en-US"/>
            </a:p>
          </p:txBody>
        </p:sp>
        <p:sp>
          <p:nvSpPr>
            <p:cNvPr id="11452" name="Line 244"/>
            <p:cNvSpPr>
              <a:spLocks noChangeShapeType="1"/>
            </p:cNvSpPr>
            <p:nvPr/>
          </p:nvSpPr>
          <p:spPr bwMode="auto">
            <a:xfrm>
              <a:off x="2238" y="2901"/>
              <a:ext cx="0" cy="273"/>
            </a:xfrm>
            <a:prstGeom prst="line">
              <a:avLst/>
            </a:prstGeom>
            <a:noFill/>
            <a:ln w="9525" cap="rnd">
              <a:solidFill>
                <a:srgbClr val="000000"/>
              </a:solidFill>
              <a:round/>
              <a:headEnd/>
              <a:tailEnd/>
            </a:ln>
          </p:spPr>
          <p:txBody>
            <a:bodyPr/>
            <a:lstStyle/>
            <a:p>
              <a:endParaRPr lang="en-US"/>
            </a:p>
          </p:txBody>
        </p:sp>
        <p:sp>
          <p:nvSpPr>
            <p:cNvPr id="11453" name="Line 245"/>
            <p:cNvSpPr>
              <a:spLocks noChangeShapeType="1"/>
            </p:cNvSpPr>
            <p:nvPr/>
          </p:nvSpPr>
          <p:spPr bwMode="auto">
            <a:xfrm>
              <a:off x="2548" y="2901"/>
              <a:ext cx="0" cy="273"/>
            </a:xfrm>
            <a:prstGeom prst="line">
              <a:avLst/>
            </a:prstGeom>
            <a:noFill/>
            <a:ln w="9525" cap="rnd">
              <a:solidFill>
                <a:srgbClr val="000000"/>
              </a:solidFill>
              <a:round/>
              <a:headEnd/>
              <a:tailEnd/>
            </a:ln>
          </p:spPr>
          <p:txBody>
            <a:bodyPr/>
            <a:lstStyle/>
            <a:p>
              <a:endParaRPr lang="en-US"/>
            </a:p>
          </p:txBody>
        </p:sp>
        <p:sp>
          <p:nvSpPr>
            <p:cNvPr id="11454" name="Line 246"/>
            <p:cNvSpPr>
              <a:spLocks noChangeShapeType="1"/>
            </p:cNvSpPr>
            <p:nvPr/>
          </p:nvSpPr>
          <p:spPr bwMode="auto">
            <a:xfrm>
              <a:off x="2856" y="2901"/>
              <a:ext cx="0" cy="273"/>
            </a:xfrm>
            <a:prstGeom prst="line">
              <a:avLst/>
            </a:prstGeom>
            <a:noFill/>
            <a:ln w="9525" cap="rnd">
              <a:solidFill>
                <a:srgbClr val="000000"/>
              </a:solidFill>
              <a:round/>
              <a:headEnd/>
              <a:tailEnd/>
            </a:ln>
          </p:spPr>
          <p:txBody>
            <a:bodyPr/>
            <a:lstStyle/>
            <a:p>
              <a:endParaRPr lang="en-US"/>
            </a:p>
          </p:txBody>
        </p:sp>
        <p:sp>
          <p:nvSpPr>
            <p:cNvPr id="11455" name="Line 247"/>
            <p:cNvSpPr>
              <a:spLocks noChangeShapeType="1"/>
            </p:cNvSpPr>
            <p:nvPr/>
          </p:nvSpPr>
          <p:spPr bwMode="auto">
            <a:xfrm>
              <a:off x="3164" y="2901"/>
              <a:ext cx="0" cy="273"/>
            </a:xfrm>
            <a:prstGeom prst="line">
              <a:avLst/>
            </a:prstGeom>
            <a:noFill/>
            <a:ln w="9525" cap="rnd">
              <a:solidFill>
                <a:srgbClr val="000000"/>
              </a:solidFill>
              <a:round/>
              <a:headEnd/>
              <a:tailEnd/>
            </a:ln>
          </p:spPr>
          <p:txBody>
            <a:bodyPr/>
            <a:lstStyle/>
            <a:p>
              <a:endParaRPr lang="en-US"/>
            </a:p>
          </p:txBody>
        </p:sp>
        <p:sp>
          <p:nvSpPr>
            <p:cNvPr id="11456" name="Line 248"/>
            <p:cNvSpPr>
              <a:spLocks noChangeShapeType="1"/>
            </p:cNvSpPr>
            <p:nvPr/>
          </p:nvSpPr>
          <p:spPr bwMode="auto">
            <a:xfrm>
              <a:off x="3474" y="2901"/>
              <a:ext cx="0" cy="273"/>
            </a:xfrm>
            <a:prstGeom prst="line">
              <a:avLst/>
            </a:prstGeom>
            <a:noFill/>
            <a:ln w="9525" cap="rnd">
              <a:solidFill>
                <a:srgbClr val="000000"/>
              </a:solidFill>
              <a:round/>
              <a:headEnd/>
              <a:tailEnd/>
            </a:ln>
          </p:spPr>
          <p:txBody>
            <a:bodyPr/>
            <a:lstStyle/>
            <a:p>
              <a:endParaRPr lang="en-US"/>
            </a:p>
          </p:txBody>
        </p:sp>
        <p:sp>
          <p:nvSpPr>
            <p:cNvPr id="11457" name="Line 249"/>
            <p:cNvSpPr>
              <a:spLocks noChangeShapeType="1"/>
            </p:cNvSpPr>
            <p:nvPr/>
          </p:nvSpPr>
          <p:spPr bwMode="auto">
            <a:xfrm>
              <a:off x="3783" y="2901"/>
              <a:ext cx="0" cy="273"/>
            </a:xfrm>
            <a:prstGeom prst="line">
              <a:avLst/>
            </a:prstGeom>
            <a:noFill/>
            <a:ln w="9525" cap="rnd">
              <a:solidFill>
                <a:srgbClr val="000000"/>
              </a:solidFill>
              <a:round/>
              <a:headEnd/>
              <a:tailEnd/>
            </a:ln>
          </p:spPr>
          <p:txBody>
            <a:bodyPr/>
            <a:lstStyle/>
            <a:p>
              <a:endParaRPr lang="en-US"/>
            </a:p>
          </p:txBody>
        </p:sp>
        <p:sp>
          <p:nvSpPr>
            <p:cNvPr id="11458" name="Line 250"/>
            <p:cNvSpPr>
              <a:spLocks noChangeShapeType="1"/>
            </p:cNvSpPr>
            <p:nvPr/>
          </p:nvSpPr>
          <p:spPr bwMode="auto">
            <a:xfrm>
              <a:off x="4091" y="2901"/>
              <a:ext cx="0" cy="273"/>
            </a:xfrm>
            <a:prstGeom prst="line">
              <a:avLst/>
            </a:prstGeom>
            <a:noFill/>
            <a:ln w="9525" cap="rnd">
              <a:solidFill>
                <a:srgbClr val="000000"/>
              </a:solidFill>
              <a:round/>
              <a:headEnd/>
              <a:tailEnd/>
            </a:ln>
          </p:spPr>
          <p:txBody>
            <a:bodyPr/>
            <a:lstStyle/>
            <a:p>
              <a:endParaRPr lang="en-US"/>
            </a:p>
          </p:txBody>
        </p:sp>
        <p:sp>
          <p:nvSpPr>
            <p:cNvPr id="11459" name="Line 251"/>
            <p:cNvSpPr>
              <a:spLocks noChangeShapeType="1"/>
            </p:cNvSpPr>
            <p:nvPr/>
          </p:nvSpPr>
          <p:spPr bwMode="auto">
            <a:xfrm>
              <a:off x="4401" y="2901"/>
              <a:ext cx="0" cy="273"/>
            </a:xfrm>
            <a:prstGeom prst="line">
              <a:avLst/>
            </a:prstGeom>
            <a:noFill/>
            <a:ln w="9525" cap="rnd">
              <a:solidFill>
                <a:srgbClr val="000000"/>
              </a:solidFill>
              <a:round/>
              <a:headEnd/>
              <a:tailEnd/>
            </a:ln>
          </p:spPr>
          <p:txBody>
            <a:bodyPr/>
            <a:lstStyle/>
            <a:p>
              <a:endParaRPr lang="en-US"/>
            </a:p>
          </p:txBody>
        </p:sp>
        <p:sp>
          <p:nvSpPr>
            <p:cNvPr id="11460" name="Line 252"/>
            <p:cNvSpPr>
              <a:spLocks noChangeShapeType="1"/>
            </p:cNvSpPr>
            <p:nvPr/>
          </p:nvSpPr>
          <p:spPr bwMode="auto">
            <a:xfrm>
              <a:off x="4709" y="2901"/>
              <a:ext cx="0" cy="273"/>
            </a:xfrm>
            <a:prstGeom prst="line">
              <a:avLst/>
            </a:prstGeom>
            <a:noFill/>
            <a:ln w="9525" cap="rnd">
              <a:solidFill>
                <a:srgbClr val="000000"/>
              </a:solidFill>
              <a:round/>
              <a:headEnd/>
              <a:tailEnd/>
            </a:ln>
          </p:spPr>
          <p:txBody>
            <a:bodyPr/>
            <a:lstStyle/>
            <a:p>
              <a:endParaRPr lang="en-US"/>
            </a:p>
          </p:txBody>
        </p:sp>
        <p:sp>
          <p:nvSpPr>
            <p:cNvPr id="11461" name="Line 253"/>
            <p:cNvSpPr>
              <a:spLocks noChangeShapeType="1"/>
            </p:cNvSpPr>
            <p:nvPr/>
          </p:nvSpPr>
          <p:spPr bwMode="auto">
            <a:xfrm>
              <a:off x="5020" y="2901"/>
              <a:ext cx="0" cy="273"/>
            </a:xfrm>
            <a:prstGeom prst="line">
              <a:avLst/>
            </a:prstGeom>
            <a:noFill/>
            <a:ln w="9525" cap="rnd">
              <a:solidFill>
                <a:srgbClr val="000000"/>
              </a:solidFill>
              <a:round/>
              <a:headEnd/>
              <a:tailEnd/>
            </a:ln>
          </p:spPr>
          <p:txBody>
            <a:bodyPr/>
            <a:lstStyle/>
            <a:p>
              <a:endParaRPr lang="en-US"/>
            </a:p>
          </p:txBody>
        </p:sp>
        <p:sp>
          <p:nvSpPr>
            <p:cNvPr id="11462" name="Line 254"/>
            <p:cNvSpPr>
              <a:spLocks noChangeShapeType="1"/>
            </p:cNvSpPr>
            <p:nvPr/>
          </p:nvSpPr>
          <p:spPr bwMode="auto">
            <a:xfrm>
              <a:off x="5328" y="3174"/>
              <a:ext cx="0" cy="819"/>
            </a:xfrm>
            <a:prstGeom prst="line">
              <a:avLst/>
            </a:prstGeom>
            <a:noFill/>
            <a:ln w="12700" cap="rnd">
              <a:solidFill>
                <a:srgbClr val="000000"/>
              </a:solidFill>
              <a:round/>
              <a:headEnd/>
              <a:tailEnd/>
            </a:ln>
          </p:spPr>
          <p:txBody>
            <a:bodyPr/>
            <a:lstStyle/>
            <a:p>
              <a:endParaRPr lang="en-US"/>
            </a:p>
          </p:txBody>
        </p:sp>
        <p:sp>
          <p:nvSpPr>
            <p:cNvPr id="11463" name="Line 255"/>
            <p:cNvSpPr>
              <a:spLocks noChangeShapeType="1"/>
            </p:cNvSpPr>
            <p:nvPr/>
          </p:nvSpPr>
          <p:spPr bwMode="auto">
            <a:xfrm>
              <a:off x="582" y="3447"/>
              <a:ext cx="264" cy="0"/>
            </a:xfrm>
            <a:prstGeom prst="line">
              <a:avLst/>
            </a:prstGeom>
            <a:noFill/>
            <a:ln w="9525" cap="rnd">
              <a:solidFill>
                <a:srgbClr val="000000"/>
              </a:solidFill>
              <a:round/>
              <a:headEnd/>
              <a:tailEnd/>
            </a:ln>
          </p:spPr>
          <p:txBody>
            <a:bodyPr/>
            <a:lstStyle/>
            <a:p>
              <a:endParaRPr lang="en-US"/>
            </a:p>
          </p:txBody>
        </p:sp>
        <p:sp>
          <p:nvSpPr>
            <p:cNvPr id="11464" name="Line 256"/>
            <p:cNvSpPr>
              <a:spLocks noChangeShapeType="1"/>
            </p:cNvSpPr>
            <p:nvPr/>
          </p:nvSpPr>
          <p:spPr bwMode="auto">
            <a:xfrm>
              <a:off x="846" y="3174"/>
              <a:ext cx="155" cy="0"/>
            </a:xfrm>
            <a:prstGeom prst="line">
              <a:avLst/>
            </a:prstGeom>
            <a:noFill/>
            <a:ln w="12700" cap="rnd">
              <a:solidFill>
                <a:srgbClr val="000000"/>
              </a:solidFill>
              <a:round/>
              <a:headEnd/>
              <a:tailEnd/>
            </a:ln>
          </p:spPr>
          <p:txBody>
            <a:bodyPr/>
            <a:lstStyle/>
            <a:p>
              <a:endParaRPr lang="en-US"/>
            </a:p>
          </p:txBody>
        </p:sp>
        <p:sp>
          <p:nvSpPr>
            <p:cNvPr id="11465" name="Line 257"/>
            <p:cNvSpPr>
              <a:spLocks noChangeShapeType="1"/>
            </p:cNvSpPr>
            <p:nvPr/>
          </p:nvSpPr>
          <p:spPr bwMode="auto">
            <a:xfrm>
              <a:off x="1001" y="3174"/>
              <a:ext cx="4327" cy="0"/>
            </a:xfrm>
            <a:prstGeom prst="line">
              <a:avLst/>
            </a:prstGeom>
            <a:noFill/>
            <a:ln w="9525" cap="rnd">
              <a:solidFill>
                <a:srgbClr val="000000"/>
              </a:solidFill>
              <a:round/>
              <a:headEnd/>
              <a:tailEnd/>
            </a:ln>
          </p:spPr>
          <p:txBody>
            <a:bodyPr/>
            <a:lstStyle/>
            <a:p>
              <a:endParaRPr lang="en-US"/>
            </a:p>
          </p:txBody>
        </p:sp>
        <p:sp>
          <p:nvSpPr>
            <p:cNvPr id="11466" name="Line 258"/>
            <p:cNvSpPr>
              <a:spLocks noChangeShapeType="1"/>
            </p:cNvSpPr>
            <p:nvPr/>
          </p:nvSpPr>
          <p:spPr bwMode="auto">
            <a:xfrm>
              <a:off x="846" y="3447"/>
              <a:ext cx="4482" cy="0"/>
            </a:xfrm>
            <a:prstGeom prst="line">
              <a:avLst/>
            </a:prstGeom>
            <a:noFill/>
            <a:ln w="12700" cap="rnd">
              <a:solidFill>
                <a:srgbClr val="000000"/>
              </a:solidFill>
              <a:round/>
              <a:headEnd/>
              <a:tailEnd/>
            </a:ln>
          </p:spPr>
          <p:txBody>
            <a:bodyPr/>
            <a:lstStyle/>
            <a:p>
              <a:endParaRPr lang="en-US"/>
            </a:p>
          </p:txBody>
        </p:sp>
        <p:sp>
          <p:nvSpPr>
            <p:cNvPr id="11467" name="Line 259"/>
            <p:cNvSpPr>
              <a:spLocks noChangeShapeType="1"/>
            </p:cNvSpPr>
            <p:nvPr/>
          </p:nvSpPr>
          <p:spPr bwMode="auto">
            <a:xfrm>
              <a:off x="846" y="3174"/>
              <a:ext cx="0" cy="819"/>
            </a:xfrm>
            <a:prstGeom prst="line">
              <a:avLst/>
            </a:prstGeom>
            <a:noFill/>
            <a:ln w="12700" cap="rnd">
              <a:solidFill>
                <a:srgbClr val="000000"/>
              </a:solidFill>
              <a:round/>
              <a:headEnd/>
              <a:tailEnd/>
            </a:ln>
          </p:spPr>
          <p:txBody>
            <a:bodyPr/>
            <a:lstStyle/>
            <a:p>
              <a:endParaRPr lang="en-US"/>
            </a:p>
          </p:txBody>
        </p:sp>
        <p:sp>
          <p:nvSpPr>
            <p:cNvPr id="11468" name="Line 260"/>
            <p:cNvSpPr>
              <a:spLocks noChangeShapeType="1"/>
            </p:cNvSpPr>
            <p:nvPr/>
          </p:nvSpPr>
          <p:spPr bwMode="auto">
            <a:xfrm>
              <a:off x="1001" y="3174"/>
              <a:ext cx="0" cy="819"/>
            </a:xfrm>
            <a:prstGeom prst="line">
              <a:avLst/>
            </a:prstGeom>
            <a:noFill/>
            <a:ln w="12700" cap="rnd">
              <a:solidFill>
                <a:srgbClr val="000000"/>
              </a:solidFill>
              <a:round/>
              <a:headEnd/>
              <a:tailEnd/>
            </a:ln>
          </p:spPr>
          <p:txBody>
            <a:bodyPr/>
            <a:lstStyle/>
            <a:p>
              <a:endParaRPr lang="en-US"/>
            </a:p>
          </p:txBody>
        </p:sp>
        <p:sp>
          <p:nvSpPr>
            <p:cNvPr id="11469" name="Line 261"/>
            <p:cNvSpPr>
              <a:spLocks noChangeShapeType="1"/>
            </p:cNvSpPr>
            <p:nvPr/>
          </p:nvSpPr>
          <p:spPr bwMode="auto">
            <a:xfrm>
              <a:off x="1311" y="3174"/>
              <a:ext cx="0" cy="819"/>
            </a:xfrm>
            <a:prstGeom prst="line">
              <a:avLst/>
            </a:prstGeom>
            <a:noFill/>
            <a:ln w="12700" cap="rnd">
              <a:solidFill>
                <a:srgbClr val="000000"/>
              </a:solidFill>
              <a:round/>
              <a:headEnd/>
              <a:tailEnd/>
            </a:ln>
          </p:spPr>
          <p:txBody>
            <a:bodyPr/>
            <a:lstStyle/>
            <a:p>
              <a:endParaRPr lang="en-US"/>
            </a:p>
          </p:txBody>
        </p:sp>
        <p:sp>
          <p:nvSpPr>
            <p:cNvPr id="11470" name="Line 262"/>
            <p:cNvSpPr>
              <a:spLocks noChangeShapeType="1"/>
            </p:cNvSpPr>
            <p:nvPr/>
          </p:nvSpPr>
          <p:spPr bwMode="auto">
            <a:xfrm>
              <a:off x="1620" y="3174"/>
              <a:ext cx="0" cy="819"/>
            </a:xfrm>
            <a:prstGeom prst="line">
              <a:avLst/>
            </a:prstGeom>
            <a:noFill/>
            <a:ln w="12700" cap="rnd">
              <a:solidFill>
                <a:srgbClr val="000000"/>
              </a:solidFill>
              <a:round/>
              <a:headEnd/>
              <a:tailEnd/>
            </a:ln>
          </p:spPr>
          <p:txBody>
            <a:bodyPr/>
            <a:lstStyle/>
            <a:p>
              <a:endParaRPr lang="en-US"/>
            </a:p>
          </p:txBody>
        </p:sp>
        <p:sp>
          <p:nvSpPr>
            <p:cNvPr id="11471" name="Line 263"/>
            <p:cNvSpPr>
              <a:spLocks noChangeShapeType="1"/>
            </p:cNvSpPr>
            <p:nvPr/>
          </p:nvSpPr>
          <p:spPr bwMode="auto">
            <a:xfrm>
              <a:off x="1929" y="3174"/>
              <a:ext cx="0" cy="819"/>
            </a:xfrm>
            <a:prstGeom prst="line">
              <a:avLst/>
            </a:prstGeom>
            <a:noFill/>
            <a:ln w="12700" cap="rnd">
              <a:solidFill>
                <a:srgbClr val="000000"/>
              </a:solidFill>
              <a:round/>
              <a:headEnd/>
              <a:tailEnd/>
            </a:ln>
          </p:spPr>
          <p:txBody>
            <a:bodyPr/>
            <a:lstStyle/>
            <a:p>
              <a:endParaRPr lang="en-US"/>
            </a:p>
          </p:txBody>
        </p:sp>
        <p:sp>
          <p:nvSpPr>
            <p:cNvPr id="11472" name="Line 264"/>
            <p:cNvSpPr>
              <a:spLocks noChangeShapeType="1"/>
            </p:cNvSpPr>
            <p:nvPr/>
          </p:nvSpPr>
          <p:spPr bwMode="auto">
            <a:xfrm>
              <a:off x="2238" y="3174"/>
              <a:ext cx="0" cy="819"/>
            </a:xfrm>
            <a:prstGeom prst="line">
              <a:avLst/>
            </a:prstGeom>
            <a:noFill/>
            <a:ln w="12700" cap="rnd">
              <a:solidFill>
                <a:srgbClr val="000000"/>
              </a:solidFill>
              <a:round/>
              <a:headEnd/>
              <a:tailEnd/>
            </a:ln>
          </p:spPr>
          <p:txBody>
            <a:bodyPr/>
            <a:lstStyle/>
            <a:p>
              <a:endParaRPr lang="en-US"/>
            </a:p>
          </p:txBody>
        </p:sp>
        <p:sp>
          <p:nvSpPr>
            <p:cNvPr id="11473" name="Line 265"/>
            <p:cNvSpPr>
              <a:spLocks noChangeShapeType="1"/>
            </p:cNvSpPr>
            <p:nvPr/>
          </p:nvSpPr>
          <p:spPr bwMode="auto">
            <a:xfrm>
              <a:off x="2548" y="3174"/>
              <a:ext cx="0" cy="819"/>
            </a:xfrm>
            <a:prstGeom prst="line">
              <a:avLst/>
            </a:prstGeom>
            <a:noFill/>
            <a:ln w="12700" cap="rnd">
              <a:solidFill>
                <a:srgbClr val="000000"/>
              </a:solidFill>
              <a:round/>
              <a:headEnd/>
              <a:tailEnd/>
            </a:ln>
          </p:spPr>
          <p:txBody>
            <a:bodyPr/>
            <a:lstStyle/>
            <a:p>
              <a:endParaRPr lang="en-US"/>
            </a:p>
          </p:txBody>
        </p:sp>
        <p:sp>
          <p:nvSpPr>
            <p:cNvPr id="11474" name="Line 266"/>
            <p:cNvSpPr>
              <a:spLocks noChangeShapeType="1"/>
            </p:cNvSpPr>
            <p:nvPr/>
          </p:nvSpPr>
          <p:spPr bwMode="auto">
            <a:xfrm>
              <a:off x="2856" y="3174"/>
              <a:ext cx="0" cy="819"/>
            </a:xfrm>
            <a:prstGeom prst="line">
              <a:avLst/>
            </a:prstGeom>
            <a:noFill/>
            <a:ln w="12700" cap="rnd">
              <a:solidFill>
                <a:srgbClr val="000000"/>
              </a:solidFill>
              <a:round/>
              <a:headEnd/>
              <a:tailEnd/>
            </a:ln>
          </p:spPr>
          <p:txBody>
            <a:bodyPr/>
            <a:lstStyle/>
            <a:p>
              <a:endParaRPr lang="en-US"/>
            </a:p>
          </p:txBody>
        </p:sp>
        <p:sp>
          <p:nvSpPr>
            <p:cNvPr id="11475" name="Line 267"/>
            <p:cNvSpPr>
              <a:spLocks noChangeShapeType="1"/>
            </p:cNvSpPr>
            <p:nvPr/>
          </p:nvSpPr>
          <p:spPr bwMode="auto">
            <a:xfrm>
              <a:off x="3164" y="3174"/>
              <a:ext cx="0" cy="819"/>
            </a:xfrm>
            <a:prstGeom prst="line">
              <a:avLst/>
            </a:prstGeom>
            <a:noFill/>
            <a:ln w="12700" cap="rnd">
              <a:solidFill>
                <a:srgbClr val="000000"/>
              </a:solidFill>
              <a:round/>
              <a:headEnd/>
              <a:tailEnd/>
            </a:ln>
          </p:spPr>
          <p:txBody>
            <a:bodyPr/>
            <a:lstStyle/>
            <a:p>
              <a:endParaRPr lang="en-US"/>
            </a:p>
          </p:txBody>
        </p:sp>
        <p:sp>
          <p:nvSpPr>
            <p:cNvPr id="11476" name="Line 268"/>
            <p:cNvSpPr>
              <a:spLocks noChangeShapeType="1"/>
            </p:cNvSpPr>
            <p:nvPr/>
          </p:nvSpPr>
          <p:spPr bwMode="auto">
            <a:xfrm>
              <a:off x="3474" y="3174"/>
              <a:ext cx="0" cy="819"/>
            </a:xfrm>
            <a:prstGeom prst="line">
              <a:avLst/>
            </a:prstGeom>
            <a:noFill/>
            <a:ln w="12700" cap="rnd">
              <a:solidFill>
                <a:srgbClr val="000000"/>
              </a:solidFill>
              <a:round/>
              <a:headEnd/>
              <a:tailEnd/>
            </a:ln>
          </p:spPr>
          <p:txBody>
            <a:bodyPr/>
            <a:lstStyle/>
            <a:p>
              <a:endParaRPr lang="en-US"/>
            </a:p>
          </p:txBody>
        </p:sp>
        <p:sp>
          <p:nvSpPr>
            <p:cNvPr id="11477" name="Line 269"/>
            <p:cNvSpPr>
              <a:spLocks noChangeShapeType="1"/>
            </p:cNvSpPr>
            <p:nvPr/>
          </p:nvSpPr>
          <p:spPr bwMode="auto">
            <a:xfrm>
              <a:off x="3783" y="3174"/>
              <a:ext cx="0" cy="819"/>
            </a:xfrm>
            <a:prstGeom prst="line">
              <a:avLst/>
            </a:prstGeom>
            <a:noFill/>
            <a:ln w="12700" cap="rnd">
              <a:solidFill>
                <a:srgbClr val="000000"/>
              </a:solidFill>
              <a:round/>
              <a:headEnd/>
              <a:tailEnd/>
            </a:ln>
          </p:spPr>
          <p:txBody>
            <a:bodyPr/>
            <a:lstStyle/>
            <a:p>
              <a:endParaRPr lang="en-US"/>
            </a:p>
          </p:txBody>
        </p:sp>
        <p:sp>
          <p:nvSpPr>
            <p:cNvPr id="11478" name="Line 270"/>
            <p:cNvSpPr>
              <a:spLocks noChangeShapeType="1"/>
            </p:cNvSpPr>
            <p:nvPr/>
          </p:nvSpPr>
          <p:spPr bwMode="auto">
            <a:xfrm>
              <a:off x="4091" y="3174"/>
              <a:ext cx="0" cy="819"/>
            </a:xfrm>
            <a:prstGeom prst="line">
              <a:avLst/>
            </a:prstGeom>
            <a:noFill/>
            <a:ln w="12700" cap="rnd">
              <a:solidFill>
                <a:srgbClr val="000000"/>
              </a:solidFill>
              <a:round/>
              <a:headEnd/>
              <a:tailEnd/>
            </a:ln>
          </p:spPr>
          <p:txBody>
            <a:bodyPr/>
            <a:lstStyle/>
            <a:p>
              <a:endParaRPr lang="en-US"/>
            </a:p>
          </p:txBody>
        </p:sp>
        <p:sp>
          <p:nvSpPr>
            <p:cNvPr id="11479" name="Line 271"/>
            <p:cNvSpPr>
              <a:spLocks noChangeShapeType="1"/>
            </p:cNvSpPr>
            <p:nvPr/>
          </p:nvSpPr>
          <p:spPr bwMode="auto">
            <a:xfrm>
              <a:off x="4401" y="3174"/>
              <a:ext cx="0" cy="819"/>
            </a:xfrm>
            <a:prstGeom prst="line">
              <a:avLst/>
            </a:prstGeom>
            <a:noFill/>
            <a:ln w="12700" cap="rnd">
              <a:solidFill>
                <a:srgbClr val="000000"/>
              </a:solidFill>
              <a:round/>
              <a:headEnd/>
              <a:tailEnd/>
            </a:ln>
          </p:spPr>
          <p:txBody>
            <a:bodyPr/>
            <a:lstStyle/>
            <a:p>
              <a:endParaRPr lang="en-US"/>
            </a:p>
          </p:txBody>
        </p:sp>
        <p:sp>
          <p:nvSpPr>
            <p:cNvPr id="11480" name="Line 272"/>
            <p:cNvSpPr>
              <a:spLocks noChangeShapeType="1"/>
            </p:cNvSpPr>
            <p:nvPr/>
          </p:nvSpPr>
          <p:spPr bwMode="auto">
            <a:xfrm>
              <a:off x="4709" y="3174"/>
              <a:ext cx="0" cy="819"/>
            </a:xfrm>
            <a:prstGeom prst="line">
              <a:avLst/>
            </a:prstGeom>
            <a:noFill/>
            <a:ln w="12700" cap="rnd">
              <a:solidFill>
                <a:srgbClr val="000000"/>
              </a:solidFill>
              <a:round/>
              <a:headEnd/>
              <a:tailEnd/>
            </a:ln>
          </p:spPr>
          <p:txBody>
            <a:bodyPr/>
            <a:lstStyle/>
            <a:p>
              <a:endParaRPr lang="en-US"/>
            </a:p>
          </p:txBody>
        </p:sp>
        <p:sp>
          <p:nvSpPr>
            <p:cNvPr id="11481" name="Line 273"/>
            <p:cNvSpPr>
              <a:spLocks noChangeShapeType="1"/>
            </p:cNvSpPr>
            <p:nvPr/>
          </p:nvSpPr>
          <p:spPr bwMode="auto">
            <a:xfrm>
              <a:off x="5020" y="3174"/>
              <a:ext cx="0" cy="819"/>
            </a:xfrm>
            <a:prstGeom prst="line">
              <a:avLst/>
            </a:prstGeom>
            <a:noFill/>
            <a:ln w="12700" cap="rnd">
              <a:solidFill>
                <a:srgbClr val="000000"/>
              </a:solidFill>
              <a:round/>
              <a:headEnd/>
              <a:tailEnd/>
            </a:ln>
          </p:spPr>
          <p:txBody>
            <a:bodyPr/>
            <a:lstStyle/>
            <a:p>
              <a:endParaRPr lang="en-US"/>
            </a:p>
          </p:txBody>
        </p:sp>
        <p:sp>
          <p:nvSpPr>
            <p:cNvPr id="11482" name="Line 274"/>
            <p:cNvSpPr>
              <a:spLocks noChangeShapeType="1"/>
            </p:cNvSpPr>
            <p:nvPr/>
          </p:nvSpPr>
          <p:spPr bwMode="auto">
            <a:xfrm>
              <a:off x="582" y="3720"/>
              <a:ext cx="264" cy="0"/>
            </a:xfrm>
            <a:prstGeom prst="line">
              <a:avLst/>
            </a:prstGeom>
            <a:noFill/>
            <a:ln w="9525" cap="rnd">
              <a:solidFill>
                <a:srgbClr val="000000"/>
              </a:solidFill>
              <a:round/>
              <a:headEnd/>
              <a:tailEnd/>
            </a:ln>
          </p:spPr>
          <p:txBody>
            <a:bodyPr/>
            <a:lstStyle/>
            <a:p>
              <a:endParaRPr lang="en-US"/>
            </a:p>
          </p:txBody>
        </p:sp>
        <p:sp>
          <p:nvSpPr>
            <p:cNvPr id="11483" name="Line 275"/>
            <p:cNvSpPr>
              <a:spLocks noChangeShapeType="1"/>
            </p:cNvSpPr>
            <p:nvPr/>
          </p:nvSpPr>
          <p:spPr bwMode="auto">
            <a:xfrm>
              <a:off x="846" y="3720"/>
              <a:ext cx="4482" cy="0"/>
            </a:xfrm>
            <a:prstGeom prst="line">
              <a:avLst/>
            </a:prstGeom>
            <a:noFill/>
            <a:ln w="12700" cap="rnd">
              <a:solidFill>
                <a:srgbClr val="000000"/>
              </a:solidFill>
              <a:round/>
              <a:headEnd/>
              <a:tailEnd/>
            </a:ln>
          </p:spPr>
          <p:txBody>
            <a:bodyPr/>
            <a:lstStyle/>
            <a:p>
              <a:endParaRPr lang="en-US"/>
            </a:p>
          </p:txBody>
        </p:sp>
        <p:sp>
          <p:nvSpPr>
            <p:cNvPr id="11484" name="Line 276"/>
            <p:cNvSpPr>
              <a:spLocks noChangeShapeType="1"/>
            </p:cNvSpPr>
            <p:nvPr/>
          </p:nvSpPr>
          <p:spPr bwMode="auto">
            <a:xfrm>
              <a:off x="846" y="3993"/>
              <a:ext cx="4482" cy="0"/>
            </a:xfrm>
            <a:prstGeom prst="line">
              <a:avLst/>
            </a:prstGeom>
            <a:noFill/>
            <a:ln w="12700" cap="rnd">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93725" y="152400"/>
            <a:ext cx="7953375" cy="819150"/>
          </a:xfrm>
        </p:spPr>
        <p:txBody>
          <a:bodyPr/>
          <a:lstStyle/>
          <a:p>
            <a:r>
              <a:rPr lang="en-US" b="1" smtClean="0">
                <a:latin typeface="Arial" charset="0"/>
              </a:rPr>
              <a:t>Arrays (Cont.)</a:t>
            </a:r>
          </a:p>
        </p:txBody>
      </p:sp>
      <p:pic>
        <p:nvPicPr>
          <p:cNvPr id="12291" name="Picture 222" descr="rowmajor"/>
          <p:cNvPicPr>
            <a:picLocks noChangeAspect="1" noChangeArrowheads="1"/>
          </p:cNvPicPr>
          <p:nvPr/>
        </p:nvPicPr>
        <p:blipFill>
          <a:blip r:embed="rId2" cstate="print"/>
          <a:srcRect/>
          <a:stretch>
            <a:fillRect/>
          </a:stretch>
        </p:blipFill>
        <p:spPr bwMode="auto">
          <a:xfrm>
            <a:off x="533400" y="1196752"/>
            <a:ext cx="8077200" cy="436245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93725" y="152400"/>
            <a:ext cx="7953375" cy="819150"/>
          </a:xfrm>
        </p:spPr>
        <p:txBody>
          <a:bodyPr/>
          <a:lstStyle/>
          <a:p>
            <a:r>
              <a:rPr lang="en-US" b="1" smtClean="0">
                <a:latin typeface="Arial" charset="0"/>
              </a:rPr>
              <a:t>Array : Limitations</a:t>
            </a:r>
          </a:p>
        </p:txBody>
      </p:sp>
      <p:sp>
        <p:nvSpPr>
          <p:cNvPr id="13315" name="Rectangle 3"/>
          <p:cNvSpPr>
            <a:spLocks noGrp="1" noChangeArrowheads="1"/>
          </p:cNvSpPr>
          <p:nvPr>
            <p:ph idx="1"/>
          </p:nvPr>
        </p:nvSpPr>
        <p:spPr>
          <a:xfrm>
            <a:off x="579065" y="1124744"/>
            <a:ext cx="7953375" cy="5276056"/>
          </a:xfrm>
        </p:spPr>
        <p:txBody>
          <a:bodyPr/>
          <a:lstStyle/>
          <a:p>
            <a:pPr marL="400050" indent="-400050" algn="just">
              <a:spcAft>
                <a:spcPts val="400"/>
              </a:spcAft>
            </a:pPr>
            <a:r>
              <a:rPr lang="en-US" sz="2200" dirty="0" smtClean="0"/>
              <a:t>Simple and Fast but must specify size during construction</a:t>
            </a:r>
          </a:p>
          <a:p>
            <a:pPr marL="400050" indent="-400050" algn="just">
              <a:spcAft>
                <a:spcPts val="400"/>
              </a:spcAft>
            </a:pPr>
            <a:r>
              <a:rPr lang="en-US" sz="2200" dirty="0" smtClean="0"/>
              <a:t>If you want to insert/ remove an element to/ from a fixed position in the list, then you must move elements already in the list to make room for the subsequent elements in the list.</a:t>
            </a:r>
          </a:p>
          <a:p>
            <a:pPr marL="400050" indent="-400050" algn="just">
              <a:spcAft>
                <a:spcPts val="400"/>
              </a:spcAft>
            </a:pPr>
            <a:r>
              <a:rPr lang="en-US" sz="2200" dirty="0" smtClean="0"/>
              <a:t>Thus, on an average, you probably copy half the elements. </a:t>
            </a:r>
          </a:p>
          <a:p>
            <a:pPr marL="400050" indent="-400050" algn="just">
              <a:spcAft>
                <a:spcPts val="400"/>
              </a:spcAft>
            </a:pPr>
            <a:r>
              <a:rPr lang="en-US" sz="2200" dirty="0" smtClean="0"/>
              <a:t>In the worst case, inserting into position 1 requires to move all the elements. </a:t>
            </a:r>
          </a:p>
          <a:p>
            <a:pPr marL="400050" indent="-400050" algn="just">
              <a:spcAft>
                <a:spcPts val="400"/>
              </a:spcAft>
            </a:pPr>
            <a:r>
              <a:rPr lang="en-US" sz="2200" dirty="0" smtClean="0"/>
              <a:t>Copying elements can result in longer running times for a program if insert/ remove operations are frequent, especially when you consider the cost of copying is huge (like when we copy strings)</a:t>
            </a:r>
          </a:p>
          <a:p>
            <a:pPr marL="400050" indent="-400050" algn="just">
              <a:spcAft>
                <a:spcPts val="400"/>
              </a:spcAft>
            </a:pPr>
            <a:r>
              <a:rPr lang="en-US" sz="2200" dirty="0" smtClean="0"/>
              <a:t>An array cannot be extended dynamically, one have to allocate a new array of the appropriate size and copy the old array to the new array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171450"/>
            <a:ext cx="7953375" cy="819150"/>
          </a:xfrm>
        </p:spPr>
        <p:txBody>
          <a:bodyPr/>
          <a:lstStyle/>
          <a:p>
            <a:r>
              <a:rPr lang="en-US" b="1" dirty="0" smtClean="0">
                <a:latin typeface="Arial" charset="0"/>
              </a:rPr>
              <a:t>Linked Lists</a:t>
            </a:r>
          </a:p>
        </p:txBody>
      </p:sp>
      <p:sp>
        <p:nvSpPr>
          <p:cNvPr id="14339" name="Rectangle 3"/>
          <p:cNvSpPr>
            <a:spLocks noGrp="1" noChangeArrowheads="1"/>
          </p:cNvSpPr>
          <p:nvPr>
            <p:ph idx="1"/>
          </p:nvPr>
        </p:nvSpPr>
        <p:spPr>
          <a:xfrm>
            <a:off x="457200" y="1211560"/>
            <a:ext cx="7924800" cy="5169768"/>
          </a:xfrm>
        </p:spPr>
        <p:txBody>
          <a:bodyPr>
            <a:noAutofit/>
          </a:bodyPr>
          <a:lstStyle/>
          <a:p>
            <a:r>
              <a:rPr lang="en-US" sz="2400" b="1" dirty="0" smtClean="0"/>
              <a:t>The linked list is a very flexible dynamic data structure: items may be added to it or deleted from it at will</a:t>
            </a:r>
          </a:p>
          <a:p>
            <a:pPr lvl="1">
              <a:lnSpc>
                <a:spcPts val="2000"/>
              </a:lnSpc>
              <a:spcAft>
                <a:spcPts val="400"/>
              </a:spcAft>
            </a:pPr>
            <a:r>
              <a:rPr lang="en-US" sz="2000" dirty="0" smtClean="0"/>
              <a:t>Dynamically allocate space for each element as needed</a:t>
            </a:r>
          </a:p>
          <a:p>
            <a:pPr lvl="1">
              <a:lnSpc>
                <a:spcPts val="2000"/>
              </a:lnSpc>
              <a:spcAft>
                <a:spcPts val="400"/>
              </a:spcAft>
            </a:pPr>
            <a:r>
              <a:rPr lang="en-US" sz="2000" dirty="0" smtClean="0"/>
              <a:t>Include a pointer to the next item</a:t>
            </a:r>
          </a:p>
          <a:p>
            <a:pPr lvl="1">
              <a:lnSpc>
                <a:spcPts val="2000"/>
              </a:lnSpc>
              <a:spcAft>
                <a:spcPts val="400"/>
              </a:spcAft>
            </a:pPr>
            <a:r>
              <a:rPr lang="en-US" sz="2000" dirty="0" smtClean="0"/>
              <a:t>the number of items that may be added to a list is limited only by the amount of memory available</a:t>
            </a:r>
          </a:p>
          <a:p>
            <a:pPr>
              <a:lnSpc>
                <a:spcPts val="2000"/>
              </a:lnSpc>
              <a:spcAft>
                <a:spcPts val="400"/>
              </a:spcAft>
              <a:buClr>
                <a:schemeClr val="tx1"/>
              </a:buClr>
              <a:buFont typeface="Monotype Sorts" pitchFamily="2" charset="2"/>
              <a:buNone/>
            </a:pPr>
            <a:r>
              <a:rPr lang="en-US" sz="2400" dirty="0" smtClean="0">
                <a:solidFill>
                  <a:srgbClr val="FC0128"/>
                </a:solidFill>
              </a:rPr>
              <a:t>     </a:t>
            </a:r>
            <a:r>
              <a:rPr lang="en-US" sz="2400" dirty="0" smtClean="0">
                <a:solidFill>
                  <a:schemeClr val="tx1"/>
                </a:solidFill>
              </a:rPr>
              <a:t>Linked list can be perceived as connected (linked) </a:t>
            </a:r>
            <a:r>
              <a:rPr lang="en-US" sz="2400" dirty="0" smtClean="0">
                <a:solidFill>
                  <a:srgbClr val="A11D26"/>
                </a:solidFill>
              </a:rPr>
              <a:t>nodes</a:t>
            </a:r>
          </a:p>
          <a:p>
            <a:pPr>
              <a:lnSpc>
                <a:spcPts val="2000"/>
              </a:lnSpc>
              <a:spcAft>
                <a:spcPts val="400"/>
              </a:spcAft>
              <a:buClr>
                <a:schemeClr val="tx1"/>
              </a:buClr>
              <a:buFont typeface="Monotype Sorts" pitchFamily="2" charset="2"/>
              <a:buNone/>
            </a:pPr>
            <a:r>
              <a:rPr lang="en-US" sz="4000" dirty="0" smtClean="0">
                <a:solidFill>
                  <a:srgbClr val="FC0128"/>
                </a:solidFill>
              </a:rPr>
              <a:t>     </a:t>
            </a:r>
            <a:r>
              <a:rPr lang="en-US" sz="2000" dirty="0" smtClean="0"/>
              <a:t>Each </a:t>
            </a:r>
            <a:r>
              <a:rPr lang="en-US" sz="2000" dirty="0" smtClean="0">
                <a:solidFill>
                  <a:schemeClr val="accent2"/>
                </a:solidFill>
              </a:rPr>
              <a:t>node</a:t>
            </a:r>
            <a:r>
              <a:rPr lang="en-US" sz="2000" dirty="0" smtClean="0"/>
              <a:t> of the list contains</a:t>
            </a:r>
          </a:p>
          <a:p>
            <a:pPr lvl="2">
              <a:lnSpc>
                <a:spcPts val="2000"/>
              </a:lnSpc>
              <a:spcBef>
                <a:spcPct val="0"/>
              </a:spcBef>
              <a:spcAft>
                <a:spcPts val="400"/>
              </a:spcAft>
            </a:pPr>
            <a:r>
              <a:rPr lang="en-US" sz="2000" dirty="0" smtClean="0"/>
              <a:t>the data item</a:t>
            </a:r>
          </a:p>
          <a:p>
            <a:pPr lvl="2">
              <a:lnSpc>
                <a:spcPts val="2000"/>
              </a:lnSpc>
              <a:spcBef>
                <a:spcPct val="0"/>
              </a:spcBef>
              <a:spcAft>
                <a:spcPts val="400"/>
              </a:spcAft>
            </a:pPr>
            <a:r>
              <a:rPr lang="en-US" sz="2000" dirty="0" smtClean="0"/>
              <a:t>a pointer to the next node</a:t>
            </a:r>
          </a:p>
          <a:p>
            <a:pPr lvl="2">
              <a:lnSpc>
                <a:spcPts val="2000"/>
              </a:lnSpc>
              <a:spcBef>
                <a:spcPct val="0"/>
              </a:spcBef>
              <a:spcAft>
                <a:spcPts val="400"/>
              </a:spcAft>
            </a:pPr>
            <a:r>
              <a:rPr lang="en-US" sz="2000" dirty="0" smtClean="0"/>
              <a:t>The last node in the list contains a NULL pointer to </a:t>
            </a:r>
          </a:p>
          <a:p>
            <a:pPr lvl="2">
              <a:lnSpc>
                <a:spcPts val="2000"/>
              </a:lnSpc>
              <a:spcBef>
                <a:spcPct val="0"/>
              </a:spcBef>
              <a:spcAft>
                <a:spcPts val="400"/>
              </a:spcAft>
              <a:buNone/>
            </a:pPr>
            <a:r>
              <a:rPr lang="en-US" sz="2000" dirty="0" smtClean="0"/>
              <a:t>	indicate that it is the end or </a:t>
            </a:r>
            <a:r>
              <a:rPr lang="en-US" sz="2000" i="1" dirty="0" smtClean="0"/>
              <a:t>tail</a:t>
            </a:r>
            <a:r>
              <a:rPr lang="en-US" sz="2000" dirty="0" smtClean="0"/>
              <a:t> of the list.</a:t>
            </a:r>
          </a:p>
        </p:txBody>
      </p:sp>
      <p:sp>
        <p:nvSpPr>
          <p:cNvPr id="14340" name="Rectangle 4"/>
          <p:cNvSpPr>
            <a:spLocks noChangeArrowheads="1"/>
          </p:cNvSpPr>
          <p:nvPr/>
        </p:nvSpPr>
        <p:spPr bwMode="auto">
          <a:xfrm>
            <a:off x="6419800" y="3933056"/>
            <a:ext cx="914400" cy="609600"/>
          </a:xfrm>
          <a:prstGeom prst="rect">
            <a:avLst/>
          </a:prstGeom>
          <a:solidFill>
            <a:srgbClr val="FFFF00"/>
          </a:solidFill>
          <a:ln w="38100">
            <a:solidFill>
              <a:schemeClr val="tx1"/>
            </a:solidFill>
            <a:miter lim="800000"/>
            <a:headEnd/>
            <a:tailEnd/>
          </a:ln>
        </p:spPr>
        <p:txBody>
          <a:bodyPr wrap="none" anchor="ctr"/>
          <a:lstStyle/>
          <a:p>
            <a:endParaRPr lang="en-GB" dirty="0"/>
          </a:p>
        </p:txBody>
      </p:sp>
      <p:sp>
        <p:nvSpPr>
          <p:cNvPr id="14341" name="Rectangle 5"/>
          <p:cNvSpPr>
            <a:spLocks noChangeArrowheads="1"/>
          </p:cNvSpPr>
          <p:nvPr/>
        </p:nvSpPr>
        <p:spPr bwMode="auto">
          <a:xfrm>
            <a:off x="7334200" y="3933056"/>
            <a:ext cx="8382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4342" name="Oval 6"/>
          <p:cNvSpPr>
            <a:spLocks noChangeArrowheads="1"/>
          </p:cNvSpPr>
          <p:nvPr/>
        </p:nvSpPr>
        <p:spPr bwMode="auto">
          <a:xfrm>
            <a:off x="6800800" y="5076056"/>
            <a:ext cx="1219200" cy="533400"/>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4343" name="Oval 7"/>
          <p:cNvSpPr>
            <a:spLocks noChangeArrowheads="1"/>
          </p:cNvSpPr>
          <p:nvPr/>
        </p:nvSpPr>
        <p:spPr bwMode="auto">
          <a:xfrm>
            <a:off x="6800800" y="4314056"/>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4344" name="AutoShape 8"/>
          <p:cNvCxnSpPr>
            <a:cxnSpLocks noChangeShapeType="1"/>
            <a:stCxn id="14343" idx="4"/>
            <a:endCxn id="14342" idx="0"/>
          </p:cNvCxnSpPr>
          <p:nvPr/>
        </p:nvCxnSpPr>
        <p:spPr bwMode="auto">
          <a:xfrm rot="16200000" flipH="1">
            <a:off x="6848425" y="4495031"/>
            <a:ext cx="590550" cy="533400"/>
          </a:xfrm>
          <a:prstGeom prst="curvedConnector3">
            <a:avLst>
              <a:gd name="adj1" fmla="val 51611"/>
            </a:avLst>
          </a:prstGeom>
          <a:noFill/>
          <a:ln w="38100">
            <a:solidFill>
              <a:srgbClr val="063DE8"/>
            </a:solidFill>
            <a:round/>
            <a:headEnd/>
            <a:tailEnd type="triangle" w="med" len="med"/>
          </a:ln>
        </p:spPr>
      </p:cxnSp>
      <p:grpSp>
        <p:nvGrpSpPr>
          <p:cNvPr id="2" name="Group 9"/>
          <p:cNvGrpSpPr>
            <a:grpSpLocks/>
          </p:cNvGrpSpPr>
          <p:nvPr/>
        </p:nvGrpSpPr>
        <p:grpSpPr bwMode="auto">
          <a:xfrm>
            <a:off x="6496000" y="4009256"/>
            <a:ext cx="1649413" cy="1600200"/>
            <a:chOff x="1104" y="3120"/>
            <a:chExt cx="1039" cy="1008"/>
          </a:xfrm>
        </p:grpSpPr>
        <p:sp>
          <p:nvSpPr>
            <p:cNvPr id="14346" name="Text Box 10"/>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4347" name="Text Box 11"/>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4348"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71450"/>
            <a:ext cx="7953375" cy="819150"/>
          </a:xfrm>
        </p:spPr>
        <p:txBody>
          <a:bodyPr/>
          <a:lstStyle/>
          <a:p>
            <a:r>
              <a:rPr lang="en-US" b="1" smtClean="0">
                <a:latin typeface="Arial" charset="0"/>
              </a:rPr>
              <a:t>Linked Lists (Cont.)</a:t>
            </a:r>
          </a:p>
        </p:txBody>
      </p:sp>
      <p:sp>
        <p:nvSpPr>
          <p:cNvPr id="15363" name="Rectangle 3"/>
          <p:cNvSpPr>
            <a:spLocks noGrp="1" noChangeArrowheads="1"/>
          </p:cNvSpPr>
          <p:nvPr>
            <p:ph idx="1"/>
          </p:nvPr>
        </p:nvSpPr>
        <p:spPr>
          <a:xfrm>
            <a:off x="685800" y="1143000"/>
            <a:ext cx="7924800" cy="3078088"/>
          </a:xfrm>
        </p:spPr>
        <p:txBody>
          <a:bodyPr>
            <a:normAutofit/>
          </a:bodyPr>
          <a:lstStyle/>
          <a:p>
            <a:pPr>
              <a:spcAft>
                <a:spcPts val="500"/>
              </a:spcAft>
            </a:pPr>
            <a:r>
              <a:rPr lang="en-US" sz="1900" dirty="0" smtClean="0"/>
              <a:t>Collection structure has a pointer to the list </a:t>
            </a:r>
            <a:r>
              <a:rPr lang="en-US" sz="1900" dirty="0" smtClean="0">
                <a:solidFill>
                  <a:srgbClr val="FC0128"/>
                </a:solidFill>
              </a:rPr>
              <a:t>head</a:t>
            </a:r>
          </a:p>
          <a:p>
            <a:pPr lvl="1">
              <a:spcAft>
                <a:spcPts val="500"/>
              </a:spcAft>
            </a:pPr>
            <a:r>
              <a:rPr lang="en-US" sz="1900" dirty="0" smtClean="0"/>
              <a:t>Initially NULL</a:t>
            </a:r>
          </a:p>
          <a:p>
            <a:pPr>
              <a:spcAft>
                <a:spcPts val="500"/>
              </a:spcAft>
            </a:pPr>
            <a:r>
              <a:rPr lang="en-US" sz="1900" dirty="0" smtClean="0"/>
              <a:t>Add first item</a:t>
            </a:r>
          </a:p>
          <a:p>
            <a:pPr lvl="1">
              <a:spcAft>
                <a:spcPts val="500"/>
              </a:spcAft>
            </a:pPr>
            <a:r>
              <a:rPr lang="en-US" sz="1900" dirty="0" smtClean="0"/>
              <a:t>Allocate space for node</a:t>
            </a:r>
          </a:p>
          <a:p>
            <a:pPr lvl="1">
              <a:spcAft>
                <a:spcPts val="500"/>
              </a:spcAft>
            </a:pPr>
            <a:r>
              <a:rPr lang="en-US" sz="1900" dirty="0" smtClean="0"/>
              <a:t>Set its data pointer to object</a:t>
            </a:r>
          </a:p>
          <a:p>
            <a:pPr lvl="1">
              <a:spcAft>
                <a:spcPts val="500"/>
              </a:spcAft>
            </a:pPr>
            <a:r>
              <a:rPr lang="en-US" sz="1900" dirty="0" smtClean="0"/>
              <a:t>Set Next to NULL</a:t>
            </a:r>
          </a:p>
          <a:p>
            <a:pPr lvl="1">
              <a:spcAft>
                <a:spcPts val="500"/>
              </a:spcAft>
            </a:pPr>
            <a:r>
              <a:rPr lang="en-US" sz="1900" dirty="0" smtClean="0"/>
              <a:t>Set Head to point to new node</a:t>
            </a:r>
          </a:p>
        </p:txBody>
      </p:sp>
      <p:grpSp>
        <p:nvGrpSpPr>
          <p:cNvPr id="2" name="Group 4"/>
          <p:cNvGrpSpPr>
            <a:grpSpLocks/>
          </p:cNvGrpSpPr>
          <p:nvPr/>
        </p:nvGrpSpPr>
        <p:grpSpPr bwMode="auto">
          <a:xfrm>
            <a:off x="4495800" y="4767064"/>
            <a:ext cx="1752600" cy="1676400"/>
            <a:chOff x="1056" y="3120"/>
            <a:chExt cx="1104" cy="1056"/>
          </a:xfrm>
        </p:grpSpPr>
        <p:sp>
          <p:nvSpPr>
            <p:cNvPr id="15376"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7"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8"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5379"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5380"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5381"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82" name="AutoShape 11"/>
            <p:cNvCxnSpPr>
              <a:cxnSpLocks noChangeShapeType="1"/>
              <a:stCxn id="15381" idx="4"/>
              <a:endCxn id="15380"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5383"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
        <p:nvSpPr>
          <p:cNvPr id="15365" name="Rectangle 13"/>
          <p:cNvSpPr>
            <a:spLocks noChangeArrowheads="1"/>
          </p:cNvSpPr>
          <p:nvPr/>
        </p:nvSpPr>
        <p:spPr bwMode="auto">
          <a:xfrm>
            <a:off x="1981200" y="4462264"/>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66" name="Text Box 14"/>
          <p:cNvSpPr txBox="1">
            <a:spLocks noChangeArrowheads="1"/>
          </p:cNvSpPr>
          <p:nvPr/>
        </p:nvSpPr>
        <p:spPr bwMode="auto">
          <a:xfrm>
            <a:off x="2057400" y="4462264"/>
            <a:ext cx="806450"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5367" name="Oval 15"/>
          <p:cNvSpPr>
            <a:spLocks noChangeArrowheads="1"/>
          </p:cNvSpPr>
          <p:nvPr/>
        </p:nvSpPr>
        <p:spPr bwMode="auto">
          <a:xfrm>
            <a:off x="2362200" y="4843264"/>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68" name="AutoShape 16"/>
          <p:cNvCxnSpPr>
            <a:cxnSpLocks noChangeShapeType="1"/>
            <a:stCxn id="15367" idx="6"/>
            <a:endCxn id="15376" idx="1"/>
          </p:cNvCxnSpPr>
          <p:nvPr/>
        </p:nvCxnSpPr>
        <p:spPr bwMode="auto">
          <a:xfrm>
            <a:off x="2514600" y="4919464"/>
            <a:ext cx="1962150" cy="152400"/>
          </a:xfrm>
          <a:prstGeom prst="curvedConnector3">
            <a:avLst>
              <a:gd name="adj1" fmla="val 50486"/>
            </a:avLst>
          </a:prstGeom>
          <a:noFill/>
          <a:ln w="38100">
            <a:solidFill>
              <a:srgbClr val="063DE8"/>
            </a:solidFill>
            <a:round/>
            <a:headEnd/>
            <a:tailEnd type="triangle" w="med" len="med"/>
          </a:ln>
        </p:spPr>
      </p:cxnSp>
      <p:sp>
        <p:nvSpPr>
          <p:cNvPr id="15369" name="Text Box 17"/>
          <p:cNvSpPr txBox="1">
            <a:spLocks noChangeArrowheads="1"/>
          </p:cNvSpPr>
          <p:nvPr/>
        </p:nvSpPr>
        <p:spPr bwMode="auto">
          <a:xfrm>
            <a:off x="1524000" y="4005064"/>
            <a:ext cx="1411288" cy="396875"/>
          </a:xfrm>
          <a:prstGeom prst="rect">
            <a:avLst/>
          </a:prstGeom>
          <a:noFill/>
          <a:ln w="12700">
            <a:noFill/>
            <a:miter lim="800000"/>
            <a:headEnd/>
            <a:tailEnd/>
          </a:ln>
        </p:spPr>
        <p:txBody>
          <a:bodyPr wrap="none">
            <a:spAutoFit/>
          </a:bodyPr>
          <a:lstStyle/>
          <a:p>
            <a:pPr algn="l"/>
            <a:r>
              <a:rPr lang="en-US" sz="2000">
                <a:latin typeface="Arial" charset="0"/>
              </a:rPr>
              <a:t>Collection</a:t>
            </a:r>
            <a:endParaRPr lang="en-US" b="0"/>
          </a:p>
        </p:txBody>
      </p:sp>
      <p:sp>
        <p:nvSpPr>
          <p:cNvPr id="15370" name="Text Box 18"/>
          <p:cNvSpPr txBox="1">
            <a:spLocks noChangeArrowheads="1"/>
          </p:cNvSpPr>
          <p:nvPr/>
        </p:nvSpPr>
        <p:spPr bwMode="auto">
          <a:xfrm>
            <a:off x="4343400" y="4309864"/>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5371" name="Oval 19"/>
          <p:cNvSpPr>
            <a:spLocks noChangeArrowheads="1"/>
          </p:cNvSpPr>
          <p:nvPr/>
        </p:nvSpPr>
        <p:spPr bwMode="auto">
          <a:xfrm>
            <a:off x="5791200" y="5148064"/>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5372" name="Rectangle 20"/>
          <p:cNvSpPr>
            <a:spLocks noChangeArrowheads="1"/>
          </p:cNvSpPr>
          <p:nvPr/>
        </p:nvSpPr>
        <p:spPr bwMode="auto">
          <a:xfrm>
            <a:off x="7010400" y="4767064"/>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3" name="Text Box 21"/>
          <p:cNvSpPr txBox="1">
            <a:spLocks noChangeArrowheads="1"/>
          </p:cNvSpPr>
          <p:nvPr/>
        </p:nvSpPr>
        <p:spPr bwMode="auto">
          <a:xfrm>
            <a:off x="7086600" y="4843264"/>
            <a:ext cx="620713"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cxnSp>
        <p:nvCxnSpPr>
          <p:cNvPr id="15374" name="AutoShape 22"/>
          <p:cNvCxnSpPr>
            <a:cxnSpLocks noChangeShapeType="1"/>
            <a:stCxn id="15371" idx="7"/>
          </p:cNvCxnSpPr>
          <p:nvPr/>
        </p:nvCxnSpPr>
        <p:spPr bwMode="auto">
          <a:xfrm rot="-5400000">
            <a:off x="6435726" y="4587676"/>
            <a:ext cx="68262" cy="1096963"/>
          </a:xfrm>
          <a:prstGeom prst="curvedConnector2">
            <a:avLst/>
          </a:prstGeom>
          <a:noFill/>
          <a:ln w="38100">
            <a:solidFill>
              <a:srgbClr val="063DE8"/>
            </a:solidFill>
            <a:round/>
            <a:headEnd/>
            <a:tailEnd type="triangle" w="med" len="med"/>
          </a:ln>
        </p:spPr>
      </p:cxnSp>
      <p:sp>
        <p:nvSpPr>
          <p:cNvPr id="15375" name="Text Box 23"/>
          <p:cNvSpPr txBox="1">
            <a:spLocks noChangeArrowheads="1"/>
          </p:cNvSpPr>
          <p:nvPr/>
        </p:nvSpPr>
        <p:spPr bwMode="auto">
          <a:xfrm>
            <a:off x="5029200" y="1828800"/>
            <a:ext cx="3124200" cy="1625600"/>
          </a:xfrm>
          <a:prstGeom prst="rect">
            <a:avLst/>
          </a:prstGeom>
          <a:noFill/>
          <a:ln w="9525">
            <a:solidFill>
              <a:schemeClr val="tx1"/>
            </a:solidFill>
            <a:miter lim="800000"/>
            <a:headEnd/>
            <a:tailEnd/>
          </a:ln>
        </p:spPr>
        <p:txBody>
          <a:bodyPr>
            <a:spAutoFit/>
          </a:bodyPr>
          <a:lstStyle/>
          <a:p>
            <a:pPr>
              <a:spcBef>
                <a:spcPct val="50000"/>
              </a:spcBef>
            </a:pPr>
            <a:r>
              <a:rPr lang="en-US" sz="2000">
                <a:solidFill>
                  <a:srgbClr val="A11D26"/>
                </a:solidFill>
                <a:latin typeface="Arial" charset="0"/>
              </a:rPr>
              <a:t>The variable (or handle) which represents the list is simply a pointer to the node at the </a:t>
            </a:r>
            <a:r>
              <a:rPr lang="en-US" sz="2000" i="1">
                <a:solidFill>
                  <a:srgbClr val="A11D26"/>
                </a:solidFill>
                <a:latin typeface="Arial" charset="0"/>
              </a:rPr>
              <a:t>head</a:t>
            </a:r>
            <a:r>
              <a:rPr lang="en-US" sz="2000">
                <a:solidFill>
                  <a:srgbClr val="A11D26"/>
                </a:solidFill>
                <a:latin typeface="Arial" charset="0"/>
              </a:rPr>
              <a:t> of the list.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3725" y="152400"/>
            <a:ext cx="7953375" cy="819150"/>
          </a:xfrm>
        </p:spPr>
        <p:txBody>
          <a:bodyPr/>
          <a:lstStyle/>
          <a:p>
            <a:r>
              <a:rPr lang="en-US" b="1" smtClean="0">
                <a:latin typeface="Arial" charset="0"/>
              </a:rPr>
              <a:t>Linked Lists (Cont.)</a:t>
            </a:r>
          </a:p>
        </p:txBody>
      </p:sp>
      <p:sp>
        <p:nvSpPr>
          <p:cNvPr id="16387" name="Rectangle 3"/>
          <p:cNvSpPr>
            <a:spLocks noGrp="1" noChangeArrowheads="1"/>
          </p:cNvSpPr>
          <p:nvPr>
            <p:ph idx="1"/>
          </p:nvPr>
        </p:nvSpPr>
        <p:spPr>
          <a:xfrm>
            <a:off x="685800" y="1143000"/>
            <a:ext cx="7924800" cy="1905000"/>
          </a:xfrm>
        </p:spPr>
        <p:txBody>
          <a:bodyPr>
            <a:normAutofit lnSpcReduction="10000"/>
          </a:bodyPr>
          <a:lstStyle/>
          <a:p>
            <a:pPr>
              <a:spcAft>
                <a:spcPts val="500"/>
              </a:spcAft>
            </a:pPr>
            <a:r>
              <a:rPr lang="en-US" sz="1900" b="1" smtClean="0"/>
              <a:t>Add a node</a:t>
            </a:r>
          </a:p>
          <a:p>
            <a:pPr lvl="1">
              <a:spcAft>
                <a:spcPts val="500"/>
              </a:spcAft>
            </a:pPr>
            <a:r>
              <a:rPr lang="en-US" sz="1900" smtClean="0"/>
              <a:t>Allocate space for node</a:t>
            </a:r>
          </a:p>
          <a:p>
            <a:pPr lvl="1">
              <a:spcAft>
                <a:spcPts val="500"/>
              </a:spcAft>
            </a:pPr>
            <a:r>
              <a:rPr lang="en-US" sz="1900" smtClean="0"/>
              <a:t>Set its data pointer to object</a:t>
            </a:r>
          </a:p>
          <a:p>
            <a:pPr lvl="1">
              <a:spcAft>
                <a:spcPts val="500"/>
              </a:spcAft>
            </a:pPr>
            <a:r>
              <a:rPr lang="en-US" sz="1900" smtClean="0"/>
              <a:t>Set Next to current Head</a:t>
            </a:r>
          </a:p>
          <a:p>
            <a:pPr lvl="1">
              <a:spcAft>
                <a:spcPts val="500"/>
              </a:spcAft>
            </a:pPr>
            <a:r>
              <a:rPr lang="en-US" sz="1900" smtClean="0"/>
              <a:t>Set Head to point to new node</a:t>
            </a:r>
          </a:p>
        </p:txBody>
      </p:sp>
      <p:grpSp>
        <p:nvGrpSpPr>
          <p:cNvPr id="2" name="Group 4"/>
          <p:cNvGrpSpPr>
            <a:grpSpLocks/>
          </p:cNvGrpSpPr>
          <p:nvPr/>
        </p:nvGrpSpPr>
        <p:grpSpPr bwMode="auto">
          <a:xfrm>
            <a:off x="5105400" y="4800600"/>
            <a:ext cx="1752600" cy="1676400"/>
            <a:chOff x="1056" y="3120"/>
            <a:chExt cx="1104" cy="1056"/>
          </a:xfrm>
        </p:grpSpPr>
        <p:sp>
          <p:nvSpPr>
            <p:cNvPr id="16411"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12"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13"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6414"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6415"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6416"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417" name="AutoShape 11"/>
            <p:cNvCxnSpPr>
              <a:cxnSpLocks noChangeShapeType="1"/>
              <a:stCxn id="16416" idx="4"/>
              <a:endCxn id="16415"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6418"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
        <p:nvSpPr>
          <p:cNvPr id="16389" name="Rectangle 13"/>
          <p:cNvSpPr>
            <a:spLocks noChangeArrowheads="1"/>
          </p:cNvSpPr>
          <p:nvPr/>
        </p:nvSpPr>
        <p:spPr bwMode="auto">
          <a:xfrm>
            <a:off x="1143000" y="3657600"/>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390" name="Text Box 14"/>
          <p:cNvSpPr txBox="1">
            <a:spLocks noChangeArrowheads="1"/>
          </p:cNvSpPr>
          <p:nvPr/>
        </p:nvSpPr>
        <p:spPr bwMode="auto">
          <a:xfrm>
            <a:off x="1219200" y="3717925"/>
            <a:ext cx="806450"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6391" name="Oval 15"/>
          <p:cNvSpPr>
            <a:spLocks noChangeArrowheads="1"/>
          </p:cNvSpPr>
          <p:nvPr/>
        </p:nvSpPr>
        <p:spPr bwMode="auto">
          <a:xfrm>
            <a:off x="1524000" y="40386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392" name="AutoShape 16"/>
          <p:cNvCxnSpPr>
            <a:cxnSpLocks noChangeShapeType="1"/>
          </p:cNvCxnSpPr>
          <p:nvPr/>
        </p:nvCxnSpPr>
        <p:spPr bwMode="auto">
          <a:xfrm>
            <a:off x="1676400" y="4114800"/>
            <a:ext cx="3409950" cy="990600"/>
          </a:xfrm>
          <a:prstGeom prst="curvedConnector3">
            <a:avLst>
              <a:gd name="adj1" fmla="val 50278"/>
            </a:avLst>
          </a:prstGeom>
          <a:noFill/>
          <a:ln w="38100">
            <a:solidFill>
              <a:srgbClr val="063DE8"/>
            </a:solidFill>
            <a:round/>
            <a:headEnd/>
            <a:tailEnd type="triangle" w="med" len="med"/>
          </a:ln>
        </p:spPr>
      </p:cxnSp>
      <p:sp>
        <p:nvSpPr>
          <p:cNvPr id="16393" name="Text Box 17"/>
          <p:cNvSpPr txBox="1">
            <a:spLocks noChangeArrowheads="1"/>
          </p:cNvSpPr>
          <p:nvPr/>
        </p:nvSpPr>
        <p:spPr bwMode="auto">
          <a:xfrm>
            <a:off x="685800" y="3200400"/>
            <a:ext cx="1411288" cy="396875"/>
          </a:xfrm>
          <a:prstGeom prst="rect">
            <a:avLst/>
          </a:prstGeom>
          <a:noFill/>
          <a:ln w="12700">
            <a:noFill/>
            <a:miter lim="800000"/>
            <a:headEnd/>
            <a:tailEnd/>
          </a:ln>
        </p:spPr>
        <p:txBody>
          <a:bodyPr wrap="none">
            <a:spAutoFit/>
          </a:bodyPr>
          <a:lstStyle/>
          <a:p>
            <a:pPr algn="l"/>
            <a:r>
              <a:rPr lang="en-US" sz="2000">
                <a:latin typeface="Arial" charset="0"/>
              </a:rPr>
              <a:t>Collection</a:t>
            </a:r>
            <a:endParaRPr lang="en-US" b="0"/>
          </a:p>
        </p:txBody>
      </p:sp>
      <p:sp>
        <p:nvSpPr>
          <p:cNvPr id="16394" name="Text Box 18"/>
          <p:cNvSpPr txBox="1">
            <a:spLocks noChangeArrowheads="1"/>
          </p:cNvSpPr>
          <p:nvPr/>
        </p:nvSpPr>
        <p:spPr bwMode="auto">
          <a:xfrm>
            <a:off x="5486400" y="4343400"/>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6395" name="Oval 19"/>
          <p:cNvSpPr>
            <a:spLocks noChangeArrowheads="1"/>
          </p:cNvSpPr>
          <p:nvPr/>
        </p:nvSpPr>
        <p:spPr bwMode="auto">
          <a:xfrm>
            <a:off x="6781800" y="53340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grpSp>
        <p:nvGrpSpPr>
          <p:cNvPr id="3" name="Group 20"/>
          <p:cNvGrpSpPr>
            <a:grpSpLocks/>
          </p:cNvGrpSpPr>
          <p:nvPr/>
        </p:nvGrpSpPr>
        <p:grpSpPr bwMode="auto">
          <a:xfrm>
            <a:off x="2667000" y="4800600"/>
            <a:ext cx="1752600" cy="1676400"/>
            <a:chOff x="1056" y="3120"/>
            <a:chExt cx="1104" cy="1056"/>
          </a:xfrm>
        </p:grpSpPr>
        <p:sp>
          <p:nvSpPr>
            <p:cNvPr id="16403"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04"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05" name="Text Box 23"/>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6406" name="Text Box 24"/>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6407"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6408" name="Oval 26"/>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409" name="AutoShape 27"/>
            <p:cNvCxnSpPr>
              <a:cxnSpLocks noChangeShapeType="1"/>
              <a:stCxn id="16408" idx="4"/>
              <a:endCxn id="16407"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6410" name="Text Box 28"/>
            <p:cNvSpPr txBox="1">
              <a:spLocks noChangeArrowheads="1"/>
            </p:cNvSpPr>
            <p:nvPr/>
          </p:nvSpPr>
          <p:spPr bwMode="auto">
            <a:xfrm>
              <a:off x="1392" y="3878"/>
              <a:ext cx="676" cy="250"/>
            </a:xfrm>
            <a:prstGeom prst="rect">
              <a:avLst/>
            </a:prstGeom>
            <a:noFill/>
            <a:ln w="12700">
              <a:noFill/>
              <a:miter lim="800000"/>
              <a:headEnd/>
              <a:tailEnd/>
            </a:ln>
          </p:spPr>
          <p:txBody>
            <a:bodyPr wrap="none">
              <a:spAutoFit/>
            </a:bodyPr>
            <a:lstStyle/>
            <a:p>
              <a:pPr algn="l"/>
              <a:r>
                <a:rPr lang="en-US" sz="2000">
                  <a:latin typeface="Arial" charset="0"/>
                </a:rPr>
                <a:t>object2</a:t>
              </a:r>
              <a:endParaRPr lang="en-US" b="0"/>
            </a:p>
          </p:txBody>
        </p:sp>
      </p:grpSp>
      <p:sp>
        <p:nvSpPr>
          <p:cNvPr id="16397" name="Text Box 29"/>
          <p:cNvSpPr txBox="1">
            <a:spLocks noChangeArrowheads="1"/>
          </p:cNvSpPr>
          <p:nvPr/>
        </p:nvSpPr>
        <p:spPr bwMode="auto">
          <a:xfrm>
            <a:off x="3048000" y="4267200"/>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6398" name="Oval 30"/>
          <p:cNvSpPr>
            <a:spLocks noChangeArrowheads="1"/>
          </p:cNvSpPr>
          <p:nvPr/>
        </p:nvSpPr>
        <p:spPr bwMode="auto">
          <a:xfrm>
            <a:off x="3962400" y="51816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6399" name="Line 33"/>
          <p:cNvSpPr>
            <a:spLocks noChangeShapeType="1"/>
          </p:cNvSpPr>
          <p:nvPr/>
        </p:nvSpPr>
        <p:spPr bwMode="auto">
          <a:xfrm flipH="1">
            <a:off x="2819400" y="4191000"/>
            <a:ext cx="228600" cy="152400"/>
          </a:xfrm>
          <a:prstGeom prst="line">
            <a:avLst/>
          </a:prstGeom>
          <a:noFill/>
          <a:ln w="38100">
            <a:solidFill>
              <a:srgbClr val="FC0128"/>
            </a:solidFill>
            <a:round/>
            <a:headEnd/>
            <a:tailEnd/>
          </a:ln>
        </p:spPr>
        <p:txBody>
          <a:bodyPr wrap="none" anchor="ctr"/>
          <a:lstStyle/>
          <a:p>
            <a:endParaRPr lang="en-US"/>
          </a:p>
        </p:txBody>
      </p:sp>
      <p:sp>
        <p:nvSpPr>
          <p:cNvPr id="16400" name="Line 34"/>
          <p:cNvSpPr>
            <a:spLocks noChangeShapeType="1"/>
          </p:cNvSpPr>
          <p:nvPr/>
        </p:nvSpPr>
        <p:spPr bwMode="auto">
          <a:xfrm>
            <a:off x="2819400" y="4191000"/>
            <a:ext cx="228600" cy="152400"/>
          </a:xfrm>
          <a:prstGeom prst="line">
            <a:avLst/>
          </a:prstGeom>
          <a:noFill/>
          <a:ln w="38100">
            <a:solidFill>
              <a:srgbClr val="FC0128"/>
            </a:solidFill>
            <a:round/>
            <a:headEnd/>
            <a:tailEnd/>
          </a:ln>
        </p:spPr>
        <p:txBody>
          <a:bodyPr wrap="none" anchor="ctr"/>
          <a:lstStyle/>
          <a:p>
            <a:endParaRPr lang="en-US"/>
          </a:p>
        </p:txBody>
      </p:sp>
      <p:cxnSp>
        <p:nvCxnSpPr>
          <p:cNvPr id="16401" name="AutoShape 35"/>
          <p:cNvCxnSpPr>
            <a:cxnSpLocks noChangeShapeType="1"/>
            <a:stCxn id="16391" idx="4"/>
            <a:endCxn id="16403" idx="1"/>
          </p:cNvCxnSpPr>
          <p:nvPr/>
        </p:nvCxnSpPr>
        <p:spPr bwMode="auto">
          <a:xfrm rot="16200000" flipH="1">
            <a:off x="1666875" y="4124325"/>
            <a:ext cx="914400" cy="1047750"/>
          </a:xfrm>
          <a:prstGeom prst="curvedConnector2">
            <a:avLst/>
          </a:prstGeom>
          <a:noFill/>
          <a:ln w="38100">
            <a:solidFill>
              <a:srgbClr val="063DE8"/>
            </a:solidFill>
            <a:round/>
            <a:headEnd/>
            <a:tailEnd type="triangle" w="med" len="med"/>
          </a:ln>
        </p:spPr>
      </p:cxnSp>
      <p:cxnSp>
        <p:nvCxnSpPr>
          <p:cNvPr id="16402" name="AutoShape 37"/>
          <p:cNvCxnSpPr>
            <a:cxnSpLocks noChangeShapeType="1"/>
          </p:cNvCxnSpPr>
          <p:nvPr/>
        </p:nvCxnSpPr>
        <p:spPr bwMode="auto">
          <a:xfrm>
            <a:off x="4114800" y="5257800"/>
            <a:ext cx="1047750" cy="1588"/>
          </a:xfrm>
          <a:prstGeom prst="curvedConnector3">
            <a:avLst>
              <a:gd name="adj1" fmla="val 50000"/>
            </a:avLst>
          </a:prstGeom>
          <a:noFill/>
          <a:ln w="38100">
            <a:solidFill>
              <a:srgbClr val="063DE8"/>
            </a:solidFill>
            <a:round/>
            <a:headEnd/>
            <a:tailEnd type="triangle" w="med" len="med"/>
          </a:ln>
        </p:spPr>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676400" y="2362200"/>
            <a:ext cx="3429000" cy="304800"/>
          </a:xfrm>
          <a:prstGeom prst="rect">
            <a:avLst/>
          </a:prstGeom>
          <a:solidFill>
            <a:srgbClr val="FFFF00"/>
          </a:solidFill>
          <a:ln w="12700">
            <a:noFill/>
            <a:miter lim="800000"/>
            <a:headEnd/>
            <a:tailEnd/>
          </a:ln>
        </p:spPr>
        <p:txBody>
          <a:bodyPr wrap="none" anchor="ctr"/>
          <a:lstStyle/>
          <a:p>
            <a:endParaRPr lang="en-GB"/>
          </a:p>
        </p:txBody>
      </p:sp>
      <p:sp>
        <p:nvSpPr>
          <p:cNvPr id="17411" name="Rectangle 3"/>
          <p:cNvSpPr>
            <a:spLocks noGrp="1" noChangeArrowheads="1"/>
          </p:cNvSpPr>
          <p:nvPr>
            <p:ph type="title"/>
          </p:nvPr>
        </p:nvSpPr>
        <p:spPr>
          <a:xfrm>
            <a:off x="593725" y="76200"/>
            <a:ext cx="7953375" cy="819150"/>
          </a:xfrm>
        </p:spPr>
        <p:txBody>
          <a:bodyPr>
            <a:normAutofit/>
          </a:bodyPr>
          <a:lstStyle/>
          <a:p>
            <a:r>
              <a:rPr lang="en-US" sz="2800" b="1" dirty="0" smtClean="0">
                <a:latin typeface="Arial" charset="0"/>
              </a:rPr>
              <a:t>Linked Lists - </a:t>
            </a:r>
            <a:r>
              <a:rPr lang="en-US" b="1" i="1" dirty="0" smtClean="0">
                <a:solidFill>
                  <a:schemeClr val="tx2"/>
                </a:solidFill>
                <a:latin typeface="Arial" charset="0"/>
              </a:rPr>
              <a:t>Add</a:t>
            </a:r>
            <a:r>
              <a:rPr lang="en-US" sz="2800" b="1" dirty="0" smtClean="0">
                <a:latin typeface="Arial" charset="0"/>
              </a:rPr>
              <a:t> </a:t>
            </a:r>
            <a:r>
              <a:rPr lang="en-US" b="1" dirty="0" smtClean="0">
                <a:latin typeface="Arial" charset="0"/>
              </a:rPr>
              <a:t>implementation</a:t>
            </a:r>
            <a:endParaRPr lang="en-US" sz="2800" b="1" dirty="0" smtClean="0">
              <a:latin typeface="Arial" charset="0"/>
            </a:endParaRPr>
          </a:p>
        </p:txBody>
      </p:sp>
      <p:sp>
        <p:nvSpPr>
          <p:cNvPr id="17412" name="Rectangle 4"/>
          <p:cNvSpPr>
            <a:spLocks noGrp="1" noChangeArrowheads="1"/>
          </p:cNvSpPr>
          <p:nvPr>
            <p:ph idx="1"/>
          </p:nvPr>
        </p:nvSpPr>
        <p:spPr>
          <a:xfrm>
            <a:off x="685800" y="1143000"/>
            <a:ext cx="7924800" cy="609600"/>
          </a:xfrm>
        </p:spPr>
        <p:txBody>
          <a:bodyPr/>
          <a:lstStyle/>
          <a:p>
            <a:r>
              <a:rPr lang="en-US" sz="2400" b="1" smtClean="0"/>
              <a:t>Implementation</a:t>
            </a:r>
          </a:p>
        </p:txBody>
      </p:sp>
      <p:sp>
        <p:nvSpPr>
          <p:cNvPr id="17413" name="Text Box 5"/>
          <p:cNvSpPr txBox="1">
            <a:spLocks noChangeArrowheads="1"/>
          </p:cNvSpPr>
          <p:nvPr/>
        </p:nvSpPr>
        <p:spPr bwMode="auto">
          <a:xfrm>
            <a:off x="1066800" y="1676400"/>
            <a:ext cx="7651750" cy="4968875"/>
          </a:xfrm>
          <a:prstGeom prst="rect">
            <a:avLst/>
          </a:prstGeom>
          <a:noFill/>
          <a:ln w="12700">
            <a:noFill/>
            <a:miter lim="800000"/>
            <a:headEnd/>
            <a:tailEnd/>
          </a:ln>
        </p:spPr>
        <p:txBody>
          <a:bodyPr wrap="none">
            <a:spAutoFit/>
          </a:bodyPr>
          <a:lstStyle/>
          <a:p>
            <a:pPr algn="l"/>
            <a:r>
              <a:rPr lang="en-US" sz="2000">
                <a:latin typeface="Courier New" pitchFamily="49" charset="0"/>
              </a:rPr>
              <a:t>struct t_node {</a:t>
            </a:r>
          </a:p>
          <a:p>
            <a:pPr algn="l"/>
            <a:r>
              <a:rPr lang="en-US" sz="2000">
                <a:latin typeface="Courier New" pitchFamily="49" charset="0"/>
              </a:rPr>
              <a:t>    void *item;</a:t>
            </a:r>
            <a:br>
              <a:rPr lang="en-US" sz="2000">
                <a:latin typeface="Courier New" pitchFamily="49" charset="0"/>
              </a:rPr>
            </a:br>
            <a:r>
              <a:rPr lang="en-US" sz="2000">
                <a:latin typeface="Courier New" pitchFamily="49" charset="0"/>
              </a:rPr>
              <a:t>    struct t_node *next;</a:t>
            </a:r>
            <a:br>
              <a:rPr lang="en-US" sz="2000">
                <a:latin typeface="Courier New" pitchFamily="49" charset="0"/>
              </a:rPr>
            </a:br>
            <a:r>
              <a:rPr lang="en-US" sz="2000">
                <a:latin typeface="Courier New" pitchFamily="49" charset="0"/>
              </a:rPr>
              <a:t>    } node;</a:t>
            </a:r>
          </a:p>
          <a:p>
            <a:pPr algn="l"/>
            <a:r>
              <a:rPr lang="en-US" sz="2000">
                <a:latin typeface="Courier New" pitchFamily="49" charset="0"/>
              </a:rPr>
              <a:t>typedef struct t_node *Node;</a:t>
            </a:r>
          </a:p>
          <a:p>
            <a:pPr algn="l"/>
            <a:r>
              <a:rPr lang="en-US" sz="2000">
                <a:latin typeface="Courier New" pitchFamily="49" charset="0"/>
              </a:rPr>
              <a:t>struct collection {</a:t>
            </a:r>
          </a:p>
          <a:p>
            <a:pPr algn="l"/>
            <a:r>
              <a:rPr lang="en-US" sz="2000">
                <a:latin typeface="Courier New" pitchFamily="49" charset="0"/>
              </a:rPr>
              <a:t>    Node head;</a:t>
            </a:r>
          </a:p>
          <a:p>
            <a:pPr algn="l"/>
            <a:r>
              <a:rPr lang="en-US" sz="2000">
                <a:latin typeface="Courier New" pitchFamily="49" charset="0"/>
              </a:rPr>
              <a:t>    ……</a:t>
            </a:r>
          </a:p>
          <a:p>
            <a:pPr algn="l"/>
            <a:r>
              <a:rPr lang="en-US" sz="2000">
                <a:latin typeface="Courier New" pitchFamily="49" charset="0"/>
              </a:rPr>
              <a:t>    };</a:t>
            </a:r>
          </a:p>
          <a:p>
            <a:pPr algn="l"/>
            <a:r>
              <a:rPr lang="en-US" sz="2000">
                <a:latin typeface="Courier New" pitchFamily="49" charset="0"/>
              </a:rPr>
              <a:t>int AddToCollection( Collection c, void *item ) {</a:t>
            </a:r>
          </a:p>
          <a:p>
            <a:pPr algn="l"/>
            <a:r>
              <a:rPr lang="en-US" sz="2000">
                <a:latin typeface="Courier New" pitchFamily="49" charset="0"/>
              </a:rPr>
              <a:t>    Node new = malloc( sizeof( struct t_node ) );</a:t>
            </a:r>
          </a:p>
          <a:p>
            <a:pPr algn="l"/>
            <a:r>
              <a:rPr lang="en-US" sz="2000">
                <a:latin typeface="Courier New" pitchFamily="49" charset="0"/>
              </a:rPr>
              <a:t>    new-&gt;item = item;</a:t>
            </a:r>
          </a:p>
          <a:p>
            <a:pPr algn="l"/>
            <a:r>
              <a:rPr lang="en-US" sz="2000">
                <a:latin typeface="Courier New" pitchFamily="49" charset="0"/>
              </a:rPr>
              <a:t>    new-&gt;next = c-&gt;head;</a:t>
            </a:r>
            <a:br>
              <a:rPr lang="en-US" sz="2000">
                <a:latin typeface="Courier New" pitchFamily="49" charset="0"/>
              </a:rPr>
            </a:br>
            <a:r>
              <a:rPr lang="en-US" sz="2000">
                <a:latin typeface="Courier New" pitchFamily="49" charset="0"/>
              </a:rPr>
              <a:t>    c-&gt;head = new;</a:t>
            </a:r>
          </a:p>
          <a:p>
            <a:pPr algn="l"/>
            <a:r>
              <a:rPr lang="en-US" sz="2000">
                <a:latin typeface="Courier New" pitchFamily="49" charset="0"/>
              </a:rPr>
              <a:t>    return TRUE;</a:t>
            </a:r>
          </a:p>
          <a:p>
            <a:pPr algn="l"/>
            <a:r>
              <a:rPr lang="en-US" sz="2000">
                <a:latin typeface="Courier New" pitchFamily="49" charset="0"/>
              </a:rPr>
              <a:t>    } </a:t>
            </a:r>
            <a:endParaRPr lang="en-US" b="0"/>
          </a:p>
        </p:txBody>
      </p:sp>
      <p:sp>
        <p:nvSpPr>
          <p:cNvPr id="17414" name="Text Box 6"/>
          <p:cNvSpPr txBox="1">
            <a:spLocks noChangeArrowheads="1"/>
          </p:cNvSpPr>
          <p:nvPr/>
        </p:nvSpPr>
        <p:spPr bwMode="auto">
          <a:xfrm>
            <a:off x="5334000" y="2133600"/>
            <a:ext cx="3355975" cy="701675"/>
          </a:xfrm>
          <a:prstGeom prst="rect">
            <a:avLst/>
          </a:prstGeom>
          <a:solidFill>
            <a:srgbClr val="FFFF00"/>
          </a:solidFill>
          <a:ln w="12700">
            <a:noFill/>
            <a:miter lim="800000"/>
            <a:headEnd/>
            <a:tailEnd/>
          </a:ln>
        </p:spPr>
        <p:txBody>
          <a:bodyPr wrap="none">
            <a:spAutoFit/>
          </a:bodyPr>
          <a:lstStyle/>
          <a:p>
            <a:r>
              <a:rPr lang="en-US" sz="2000">
                <a:latin typeface="Arial" charset="0"/>
              </a:rPr>
              <a:t>Recursive type definition -</a:t>
            </a:r>
          </a:p>
          <a:p>
            <a:r>
              <a:rPr lang="en-US" sz="2000">
                <a:latin typeface="Arial" charset="0"/>
              </a:rPr>
              <a:t>C allows it!</a:t>
            </a:r>
            <a:endParaRPr lang="en-US" b="0"/>
          </a:p>
        </p:txBody>
      </p:sp>
      <p:sp>
        <p:nvSpPr>
          <p:cNvPr id="17415" name="Line 7"/>
          <p:cNvSpPr>
            <a:spLocks noChangeShapeType="1"/>
          </p:cNvSpPr>
          <p:nvPr/>
        </p:nvSpPr>
        <p:spPr bwMode="auto">
          <a:xfrm flipH="1">
            <a:off x="4876800" y="2514600"/>
            <a:ext cx="457200" cy="0"/>
          </a:xfrm>
          <a:prstGeom prst="line">
            <a:avLst/>
          </a:prstGeom>
          <a:noFill/>
          <a:ln w="38100">
            <a:solidFill>
              <a:schemeClr val="hlink"/>
            </a:solidFill>
            <a:round/>
            <a:headEnd/>
            <a:tailEnd type="triangle" w="med" len="med"/>
          </a:ln>
        </p:spPr>
        <p:txBody>
          <a:bodyPr wrap="none" anchor="ctr"/>
          <a:lstStyle/>
          <a:p>
            <a:endParaRPr lang="en-US"/>
          </a:p>
        </p:txBody>
      </p:sp>
      <p:sp>
        <p:nvSpPr>
          <p:cNvPr id="17416" name="AutoShape 8"/>
          <p:cNvSpPr>
            <a:spLocks noChangeArrowheads="1"/>
          </p:cNvSpPr>
          <p:nvPr/>
        </p:nvSpPr>
        <p:spPr bwMode="auto">
          <a:xfrm>
            <a:off x="5799138" y="5715000"/>
            <a:ext cx="3109912" cy="796925"/>
          </a:xfrm>
          <a:prstGeom prst="roundRect">
            <a:avLst>
              <a:gd name="adj" fmla="val 16667"/>
            </a:avLst>
          </a:prstGeom>
          <a:solidFill>
            <a:srgbClr val="99CCFF"/>
          </a:solidFill>
          <a:ln w="28575">
            <a:solidFill>
              <a:srgbClr val="063DE8"/>
            </a:solidFill>
            <a:round/>
            <a:headEnd/>
            <a:tailEnd/>
          </a:ln>
        </p:spPr>
        <p:txBody>
          <a:bodyPr wrap="none">
            <a:spAutoFit/>
          </a:bodyPr>
          <a:lstStyle/>
          <a:p>
            <a:r>
              <a:rPr lang="en-US" sz="2000">
                <a:latin typeface="Arial" charset="0"/>
              </a:rPr>
              <a:t>Error checking, asserts</a:t>
            </a:r>
          </a:p>
          <a:p>
            <a:r>
              <a:rPr lang="en-US" sz="2000">
                <a:latin typeface="Arial" charset="0"/>
              </a:rPr>
              <a:t>omitted for clarity!</a:t>
            </a:r>
            <a:endParaRPr lang="en-US" b="0"/>
          </a:p>
        </p:txBody>
      </p:sp>
      <p:sp>
        <p:nvSpPr>
          <p:cNvPr id="17417" name="Line 9"/>
          <p:cNvSpPr>
            <a:spLocks noChangeShapeType="1"/>
          </p:cNvSpPr>
          <p:nvPr/>
        </p:nvSpPr>
        <p:spPr bwMode="auto">
          <a:xfrm>
            <a:off x="4191000" y="5105400"/>
            <a:ext cx="1143000" cy="0"/>
          </a:xfrm>
          <a:prstGeom prst="line">
            <a:avLst/>
          </a:prstGeom>
          <a:noFill/>
          <a:ln w="28575">
            <a:solidFill>
              <a:srgbClr val="063DE8"/>
            </a:solidFill>
            <a:round/>
            <a:headEnd type="triangle" w="med" len="med"/>
            <a:tailEnd/>
          </a:ln>
        </p:spPr>
        <p:txBody>
          <a:bodyPr wrap="none" anchor="ctr"/>
          <a:lstStyle/>
          <a:p>
            <a:endParaRPr lang="en-US"/>
          </a:p>
        </p:txBody>
      </p:sp>
      <p:sp>
        <p:nvSpPr>
          <p:cNvPr id="17418" name="Line 10"/>
          <p:cNvSpPr>
            <a:spLocks noChangeShapeType="1"/>
          </p:cNvSpPr>
          <p:nvPr/>
        </p:nvSpPr>
        <p:spPr bwMode="auto">
          <a:xfrm flipV="1">
            <a:off x="5334000" y="5105400"/>
            <a:ext cx="0" cy="762000"/>
          </a:xfrm>
          <a:prstGeom prst="line">
            <a:avLst/>
          </a:prstGeom>
          <a:noFill/>
          <a:ln w="28575">
            <a:solidFill>
              <a:srgbClr val="063DE8"/>
            </a:solidFill>
            <a:round/>
            <a:headEnd/>
            <a:tailEnd/>
          </a:ln>
        </p:spPr>
        <p:txBody>
          <a:bodyPr wrap="none" anchor="ctr"/>
          <a:lstStyle/>
          <a:p>
            <a:endParaRPr lang="en-US"/>
          </a:p>
        </p:txBody>
      </p:sp>
      <p:sp>
        <p:nvSpPr>
          <p:cNvPr id="17419" name="Line 11"/>
          <p:cNvSpPr>
            <a:spLocks noChangeShapeType="1"/>
          </p:cNvSpPr>
          <p:nvPr/>
        </p:nvSpPr>
        <p:spPr bwMode="auto">
          <a:xfrm flipH="1" flipV="1">
            <a:off x="5334000" y="5867400"/>
            <a:ext cx="457200" cy="0"/>
          </a:xfrm>
          <a:prstGeom prst="line">
            <a:avLst/>
          </a:prstGeom>
          <a:noFill/>
          <a:ln w="28575">
            <a:solidFill>
              <a:srgbClr val="063DE8"/>
            </a:solidFill>
            <a:round/>
            <a:headEnd/>
            <a:tailEnd/>
          </a:ln>
        </p:spPr>
        <p:txBody>
          <a:bodyPr wrap="none" anchor="ctr"/>
          <a:lstStyle/>
          <a:p>
            <a:endParaRPr lang="en-US"/>
          </a:p>
        </p:txBody>
      </p:sp>
      <p:sp>
        <p:nvSpPr>
          <p:cNvPr id="17420" name="Line 12"/>
          <p:cNvSpPr>
            <a:spLocks noChangeShapeType="1"/>
          </p:cNvSpPr>
          <p:nvPr/>
        </p:nvSpPr>
        <p:spPr bwMode="auto">
          <a:xfrm flipH="1" flipV="1">
            <a:off x="8686800" y="4800600"/>
            <a:ext cx="0" cy="914400"/>
          </a:xfrm>
          <a:prstGeom prst="line">
            <a:avLst/>
          </a:prstGeom>
          <a:noFill/>
          <a:ln w="28575">
            <a:solidFill>
              <a:srgbClr val="063DE8"/>
            </a:solidFill>
            <a:round/>
            <a:headEnd/>
            <a:tailEnd/>
          </a:ln>
        </p:spPr>
        <p:txBody>
          <a:bodyPr wrap="none" anchor="ctr"/>
          <a:lstStyle/>
          <a:p>
            <a:endParaRPr lang="en-US"/>
          </a:p>
        </p:txBody>
      </p:sp>
      <p:sp>
        <p:nvSpPr>
          <p:cNvPr id="17421" name="Line 13"/>
          <p:cNvSpPr>
            <a:spLocks noChangeShapeType="1"/>
          </p:cNvSpPr>
          <p:nvPr/>
        </p:nvSpPr>
        <p:spPr bwMode="auto">
          <a:xfrm>
            <a:off x="7620000" y="4800600"/>
            <a:ext cx="1066800" cy="0"/>
          </a:xfrm>
          <a:prstGeom prst="line">
            <a:avLst/>
          </a:prstGeom>
          <a:noFill/>
          <a:ln w="28575">
            <a:solidFill>
              <a:srgbClr val="063DE8"/>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95250"/>
            <a:ext cx="7953375" cy="819150"/>
          </a:xfrm>
        </p:spPr>
        <p:txBody>
          <a:bodyPr>
            <a:normAutofit/>
          </a:bodyPr>
          <a:lstStyle/>
          <a:p>
            <a:r>
              <a:rPr lang="en-US" sz="2800" b="1" dirty="0" smtClean="0">
                <a:latin typeface="Arial" charset="0"/>
              </a:rPr>
              <a:t>Linked Lists - </a:t>
            </a:r>
            <a:r>
              <a:rPr lang="en-US" b="1" i="1" dirty="0" smtClean="0">
                <a:solidFill>
                  <a:schemeClr val="tx2"/>
                </a:solidFill>
                <a:latin typeface="Arial" charset="0"/>
              </a:rPr>
              <a:t>Find</a:t>
            </a:r>
            <a:r>
              <a:rPr lang="en-US" sz="2800" b="1" dirty="0" smtClean="0">
                <a:latin typeface="Arial" charset="0"/>
              </a:rPr>
              <a:t> </a:t>
            </a:r>
            <a:r>
              <a:rPr lang="en-US" b="1" dirty="0" smtClean="0">
                <a:latin typeface="Arial" charset="0"/>
              </a:rPr>
              <a:t>implementation</a:t>
            </a:r>
            <a:endParaRPr lang="en-US" sz="2800" b="1" dirty="0" smtClean="0">
              <a:latin typeface="Arial" charset="0"/>
            </a:endParaRPr>
          </a:p>
        </p:txBody>
      </p:sp>
      <p:sp>
        <p:nvSpPr>
          <p:cNvPr id="18435" name="Rectangle 3"/>
          <p:cNvSpPr>
            <a:spLocks noGrp="1" noChangeArrowheads="1"/>
          </p:cNvSpPr>
          <p:nvPr>
            <p:ph idx="1"/>
          </p:nvPr>
        </p:nvSpPr>
        <p:spPr>
          <a:xfrm>
            <a:off x="685800" y="1165969"/>
            <a:ext cx="7924800" cy="381000"/>
          </a:xfrm>
        </p:spPr>
        <p:txBody>
          <a:bodyPr>
            <a:normAutofit fontScale="92500" lnSpcReduction="20000"/>
          </a:bodyPr>
          <a:lstStyle/>
          <a:p>
            <a:r>
              <a:rPr lang="en-US" sz="2400" b="1" dirty="0" smtClean="0"/>
              <a:t>Implementation</a:t>
            </a:r>
          </a:p>
        </p:txBody>
      </p:sp>
      <p:sp>
        <p:nvSpPr>
          <p:cNvPr id="18436" name="Text Box 4"/>
          <p:cNvSpPr txBox="1">
            <a:spLocks noChangeArrowheads="1"/>
          </p:cNvSpPr>
          <p:nvPr/>
        </p:nvSpPr>
        <p:spPr bwMode="auto">
          <a:xfrm>
            <a:off x="1115616" y="1588145"/>
            <a:ext cx="7450534" cy="4001095"/>
          </a:xfrm>
          <a:prstGeom prst="rect">
            <a:avLst/>
          </a:prstGeom>
          <a:noFill/>
          <a:ln w="12700">
            <a:noFill/>
            <a:miter lim="800000"/>
            <a:headEnd/>
            <a:tailEnd/>
          </a:ln>
        </p:spPr>
        <p:txBody>
          <a:bodyPr wrap="square">
            <a:spAutoFit/>
          </a:bodyPr>
          <a:lstStyle/>
          <a:p>
            <a:pPr algn="l"/>
            <a:r>
              <a:rPr lang="en-US" dirty="0" smtClean="0">
                <a:latin typeface="Courier New" pitchFamily="49" charset="0"/>
              </a:rPr>
              <a:t>void </a:t>
            </a:r>
            <a:r>
              <a:rPr lang="en-US" dirty="0">
                <a:latin typeface="Courier New" pitchFamily="49" charset="0"/>
              </a:rPr>
              <a:t>*</a:t>
            </a:r>
            <a:r>
              <a:rPr lang="en-US" dirty="0" err="1">
                <a:latin typeface="Courier New" pitchFamily="49" charset="0"/>
              </a:rPr>
              <a:t>FindinCollection</a:t>
            </a:r>
            <a:r>
              <a:rPr lang="en-US" dirty="0">
                <a:latin typeface="Courier New" pitchFamily="49" charset="0"/>
              </a:rPr>
              <a:t>( Collection c, void *key ) {</a:t>
            </a:r>
          </a:p>
          <a:p>
            <a:pPr algn="l"/>
            <a:r>
              <a:rPr lang="en-US" dirty="0">
                <a:latin typeface="Courier New" pitchFamily="49" charset="0"/>
              </a:rPr>
              <a:t>    Node n = c-&gt;head;</a:t>
            </a:r>
          </a:p>
          <a:p>
            <a:pPr algn="l"/>
            <a:r>
              <a:rPr lang="en-US" dirty="0">
                <a:latin typeface="Courier New" pitchFamily="49" charset="0"/>
              </a:rPr>
              <a:t>    while ( n != NULL ) {</a:t>
            </a:r>
          </a:p>
          <a:p>
            <a:pPr algn="l"/>
            <a:r>
              <a:rPr lang="en-US" dirty="0">
                <a:latin typeface="Courier New" pitchFamily="49" charset="0"/>
              </a:rPr>
              <a:t>	if ( </a:t>
            </a:r>
            <a:r>
              <a:rPr lang="en-US" dirty="0" err="1">
                <a:latin typeface="Courier New" pitchFamily="49" charset="0"/>
              </a:rPr>
              <a:t>KeyCmp</a:t>
            </a:r>
            <a:r>
              <a:rPr lang="en-US" dirty="0">
                <a:latin typeface="Courier New" pitchFamily="49" charset="0"/>
              </a:rPr>
              <a:t>( </a:t>
            </a:r>
            <a:r>
              <a:rPr lang="en-US" dirty="0" err="1">
                <a:latin typeface="Courier New" pitchFamily="49" charset="0"/>
              </a:rPr>
              <a:t>ItemKey</a:t>
            </a:r>
            <a:r>
              <a:rPr lang="en-US" dirty="0">
                <a:latin typeface="Courier New" pitchFamily="49" charset="0"/>
              </a:rPr>
              <a:t>( n-&gt;item ), key ) == 0 ) </a:t>
            </a:r>
            <a:r>
              <a:rPr lang="en-US" dirty="0" smtClean="0">
                <a:latin typeface="Courier New" pitchFamily="49" charset="0"/>
              </a:rPr>
              <a:t>	{</a:t>
            </a:r>
            <a:endParaRPr lang="en-US" dirty="0">
              <a:latin typeface="Courier New" pitchFamily="49" charset="0"/>
            </a:endParaRPr>
          </a:p>
          <a:p>
            <a:pPr algn="l"/>
            <a:r>
              <a:rPr lang="en-US" dirty="0">
                <a:latin typeface="Courier New" pitchFamily="49" charset="0"/>
              </a:rPr>
              <a:t>		return n-&gt;item;</a:t>
            </a:r>
          </a:p>
          <a:p>
            <a:pPr algn="l"/>
            <a:r>
              <a:rPr lang="en-US" dirty="0">
                <a:latin typeface="Courier New" pitchFamily="49" charset="0"/>
              </a:rPr>
              <a:t>      </a:t>
            </a:r>
            <a:r>
              <a:rPr lang="en-US" dirty="0" smtClean="0">
                <a:latin typeface="Courier New" pitchFamily="49" charset="0"/>
              </a:rPr>
              <a:t>		n </a:t>
            </a:r>
            <a:r>
              <a:rPr lang="en-US" dirty="0">
                <a:latin typeface="Courier New" pitchFamily="49" charset="0"/>
              </a:rPr>
              <a:t>= n-&gt;next;</a:t>
            </a:r>
          </a:p>
          <a:p>
            <a:pPr algn="l"/>
            <a:r>
              <a:rPr lang="en-US" dirty="0">
                <a:latin typeface="Courier New" pitchFamily="49" charset="0"/>
              </a:rPr>
              <a:t>      }</a:t>
            </a:r>
          </a:p>
          <a:p>
            <a:pPr algn="l"/>
            <a:r>
              <a:rPr lang="en-US" dirty="0">
                <a:latin typeface="Courier New" pitchFamily="49" charset="0"/>
              </a:rPr>
              <a:t>    </a:t>
            </a:r>
            <a:r>
              <a:rPr lang="en-US" dirty="0" smtClean="0">
                <a:latin typeface="Courier New" pitchFamily="49" charset="0"/>
              </a:rPr>
              <a:t>	return </a:t>
            </a:r>
            <a:r>
              <a:rPr lang="en-US" dirty="0">
                <a:latin typeface="Courier New" pitchFamily="49" charset="0"/>
              </a:rPr>
              <a:t>NULL;</a:t>
            </a:r>
          </a:p>
          <a:p>
            <a:pPr algn="l"/>
            <a:r>
              <a:rPr lang="en-US" dirty="0">
                <a:latin typeface="Courier New" pitchFamily="49" charset="0"/>
              </a:rPr>
              <a:t>    } </a:t>
            </a:r>
          </a:p>
          <a:p>
            <a:pPr algn="l"/>
            <a:endParaRPr lang="en-US" sz="2000" dirty="0">
              <a:latin typeface="Courier New" pitchFamily="49" charset="0"/>
            </a:endParaRPr>
          </a:p>
          <a:p>
            <a:pPr algn="l"/>
            <a:r>
              <a:rPr lang="en-US" dirty="0"/>
              <a:t>	</a:t>
            </a:r>
            <a:r>
              <a:rPr lang="en-US" dirty="0">
                <a:latin typeface="Arial" charset="0"/>
              </a:rPr>
              <a:t>Add time     </a:t>
            </a:r>
            <a:r>
              <a:rPr lang="en-US" dirty="0">
                <a:solidFill>
                  <a:srgbClr val="063DE8"/>
                </a:solidFill>
                <a:latin typeface="Arial" charset="0"/>
              </a:rPr>
              <a:t>Constant - independent of n</a:t>
            </a:r>
          </a:p>
          <a:p>
            <a:pPr algn="l"/>
            <a:r>
              <a:rPr lang="en-US" dirty="0">
                <a:latin typeface="Arial" charset="0"/>
              </a:rPr>
              <a:t>	Search time  </a:t>
            </a:r>
            <a:r>
              <a:rPr lang="en-US" dirty="0">
                <a:solidFill>
                  <a:srgbClr val="063DE8"/>
                </a:solidFill>
                <a:latin typeface="Arial" charset="0"/>
              </a:rPr>
              <a:t>Worst case - n</a:t>
            </a:r>
          </a:p>
          <a:p>
            <a:pPr algn="l"/>
            <a:endParaRPr lang="en-US" b="0" dirty="0">
              <a:latin typeface="Arial" charset="0"/>
            </a:endParaRPr>
          </a:p>
        </p:txBody>
      </p:sp>
      <p:sp>
        <p:nvSpPr>
          <p:cNvPr id="18437" name="Rectangle 5"/>
          <p:cNvSpPr>
            <a:spLocks noChangeArrowheads="1"/>
          </p:cNvSpPr>
          <p:nvPr/>
        </p:nvSpPr>
        <p:spPr bwMode="auto">
          <a:xfrm>
            <a:off x="762000" y="5715000"/>
            <a:ext cx="7924800" cy="609600"/>
          </a:xfrm>
          <a:prstGeom prst="rect">
            <a:avLst/>
          </a:prstGeom>
          <a:noFill/>
          <a:ln w="12700">
            <a:noFill/>
            <a:miter lim="800000"/>
            <a:headEnd/>
            <a:tailEnd/>
          </a:ln>
        </p:spPr>
        <p:txBody>
          <a:bodyPr lIns="90488" tIns="44450" rIns="90488" bIns="44450"/>
          <a:lstStyle/>
          <a:p>
            <a:pPr marL="285750" indent="-285750" algn="l">
              <a:lnSpc>
                <a:spcPts val="2700"/>
              </a:lnSpc>
              <a:spcAft>
                <a:spcPts val="1300"/>
              </a:spcAft>
              <a:buClr>
                <a:srgbClr val="1E6E04"/>
              </a:buClr>
              <a:buFontTx/>
              <a:buChar char="•"/>
            </a:pPr>
            <a:r>
              <a:rPr lang="en-US" sz="2100" i="1">
                <a:solidFill>
                  <a:srgbClr val="A11D26"/>
                </a:solidFill>
                <a:latin typeface="Arial" charset="0"/>
              </a:rPr>
              <a:t>A recursive implementation is also possible!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116632"/>
            <a:ext cx="8470900" cy="819150"/>
          </a:xfrm>
        </p:spPr>
        <p:txBody>
          <a:bodyPr/>
          <a:lstStyle/>
          <a:p>
            <a:r>
              <a:rPr lang="en-US" b="1" dirty="0" smtClean="0">
                <a:latin typeface="Arial" charset="0"/>
              </a:rPr>
              <a:t>Linked Lists - </a:t>
            </a:r>
            <a:r>
              <a:rPr lang="en-US" b="1" i="1" dirty="0" smtClean="0">
                <a:solidFill>
                  <a:schemeClr val="tx2"/>
                </a:solidFill>
                <a:latin typeface="Arial" charset="0"/>
              </a:rPr>
              <a:t>Delete</a:t>
            </a:r>
            <a:r>
              <a:rPr lang="en-US" b="1" dirty="0" smtClean="0">
                <a:latin typeface="Arial" charset="0"/>
              </a:rPr>
              <a:t> implementation</a:t>
            </a:r>
          </a:p>
        </p:txBody>
      </p:sp>
      <p:sp>
        <p:nvSpPr>
          <p:cNvPr id="19459" name="Rectangle 3"/>
          <p:cNvSpPr>
            <a:spLocks noGrp="1" noChangeArrowheads="1"/>
          </p:cNvSpPr>
          <p:nvPr>
            <p:ph idx="1"/>
          </p:nvPr>
        </p:nvSpPr>
        <p:spPr>
          <a:xfrm>
            <a:off x="685800" y="1143000"/>
            <a:ext cx="7924800" cy="609600"/>
          </a:xfrm>
        </p:spPr>
        <p:txBody>
          <a:bodyPr/>
          <a:lstStyle/>
          <a:p>
            <a:r>
              <a:rPr lang="en-US" sz="2400" b="1" smtClean="0"/>
              <a:t>Implementation</a:t>
            </a:r>
          </a:p>
        </p:txBody>
      </p:sp>
      <p:sp>
        <p:nvSpPr>
          <p:cNvPr id="19460" name="Text Box 4"/>
          <p:cNvSpPr txBox="1">
            <a:spLocks noChangeArrowheads="1"/>
          </p:cNvSpPr>
          <p:nvPr/>
        </p:nvSpPr>
        <p:spPr bwMode="auto">
          <a:xfrm>
            <a:off x="304800" y="1700808"/>
            <a:ext cx="8566150" cy="4093428"/>
          </a:xfrm>
          <a:prstGeom prst="rect">
            <a:avLst/>
          </a:prstGeom>
          <a:noFill/>
          <a:ln w="12700">
            <a:noFill/>
            <a:miter lim="800000"/>
            <a:headEnd/>
            <a:tailEnd/>
          </a:ln>
        </p:spPr>
        <p:txBody>
          <a:bodyPr wrap="square">
            <a:spAutoFit/>
          </a:bodyPr>
          <a:lstStyle/>
          <a:p>
            <a:pPr algn="l"/>
            <a:r>
              <a:rPr lang="en-US" sz="2000" dirty="0" smtClean="0">
                <a:latin typeface="Courier New" pitchFamily="49" charset="0"/>
              </a:rPr>
              <a:t>void </a:t>
            </a:r>
            <a:r>
              <a:rPr lang="en-US" sz="2000" dirty="0">
                <a:latin typeface="Courier New" pitchFamily="49" charset="0"/>
              </a:rPr>
              <a:t>*</a:t>
            </a:r>
            <a:r>
              <a:rPr lang="en-US" sz="2000" dirty="0" err="1">
                <a:latin typeface="Courier New" pitchFamily="49" charset="0"/>
              </a:rPr>
              <a:t>DeleteFromCollection</a:t>
            </a:r>
            <a:r>
              <a:rPr lang="en-US" sz="2000" dirty="0">
                <a:latin typeface="Courier New" pitchFamily="49" charset="0"/>
              </a:rPr>
              <a:t>( Collection c, void *key ) {</a:t>
            </a:r>
          </a:p>
          <a:p>
            <a:pPr algn="l"/>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pPr algn="l"/>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pPr algn="l"/>
            <a:r>
              <a:rPr lang="en-US" sz="2000" dirty="0">
                <a:latin typeface="Courier New" pitchFamily="49" charset="0"/>
              </a:rPr>
              <a:t>    while ( n != NULL ) {</a:t>
            </a:r>
          </a:p>
          <a:p>
            <a:pPr algn="l"/>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pPr algn="l"/>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pPr algn="l"/>
            <a:r>
              <a:rPr lang="en-US" sz="2000" dirty="0">
                <a:latin typeface="Courier New" pitchFamily="49" charset="0"/>
              </a:rPr>
              <a:t>		return n;</a:t>
            </a:r>
          </a:p>
          <a:p>
            <a:pPr algn="l"/>
            <a:r>
              <a:rPr lang="en-US" sz="2000" dirty="0">
                <a:latin typeface="Courier New" pitchFamily="49" charset="0"/>
              </a:rPr>
              <a:t>            }</a:t>
            </a:r>
          </a:p>
          <a:p>
            <a:pPr algn="l"/>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pPr algn="l"/>
            <a:r>
              <a:rPr lang="en-US" sz="2000" dirty="0">
                <a:latin typeface="Courier New" pitchFamily="49" charset="0"/>
              </a:rPr>
              <a:t>      }</a:t>
            </a:r>
          </a:p>
          <a:p>
            <a:pPr algn="l"/>
            <a:r>
              <a:rPr lang="en-US" sz="2000" dirty="0">
                <a:latin typeface="Courier New" pitchFamily="49" charset="0"/>
              </a:rPr>
              <a:t>    return NULL;</a:t>
            </a:r>
          </a:p>
          <a:p>
            <a:pPr algn="l"/>
            <a:r>
              <a:rPr lang="en-US" sz="2000" dirty="0">
                <a:latin typeface="Courier New" pitchFamily="49" charset="0"/>
              </a:rPr>
              <a:t>    } </a:t>
            </a:r>
            <a:endParaRPr lang="en-US" b="0" dirty="0"/>
          </a:p>
        </p:txBody>
      </p:sp>
      <p:grpSp>
        <p:nvGrpSpPr>
          <p:cNvPr id="2" name="Group 5"/>
          <p:cNvGrpSpPr>
            <a:grpSpLocks/>
          </p:cNvGrpSpPr>
          <p:nvPr/>
        </p:nvGrpSpPr>
        <p:grpSpPr bwMode="auto">
          <a:xfrm>
            <a:off x="4876800" y="5334000"/>
            <a:ext cx="914400" cy="381000"/>
            <a:chOff x="2688" y="3792"/>
            <a:chExt cx="576" cy="240"/>
          </a:xfrm>
        </p:grpSpPr>
        <p:sp>
          <p:nvSpPr>
            <p:cNvPr id="19480"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81"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82"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 name="Group 9"/>
          <p:cNvGrpSpPr>
            <a:grpSpLocks/>
          </p:cNvGrpSpPr>
          <p:nvPr/>
        </p:nvGrpSpPr>
        <p:grpSpPr bwMode="auto">
          <a:xfrm>
            <a:off x="6019800" y="5334000"/>
            <a:ext cx="914400" cy="381000"/>
            <a:chOff x="2688" y="3792"/>
            <a:chExt cx="576" cy="240"/>
          </a:xfrm>
        </p:grpSpPr>
        <p:sp>
          <p:nvSpPr>
            <p:cNvPr id="19477"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78"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9"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 name="Group 13"/>
          <p:cNvGrpSpPr>
            <a:grpSpLocks/>
          </p:cNvGrpSpPr>
          <p:nvPr/>
        </p:nvGrpSpPr>
        <p:grpSpPr bwMode="auto">
          <a:xfrm>
            <a:off x="7162800" y="5334000"/>
            <a:ext cx="914400" cy="381000"/>
            <a:chOff x="2688" y="3792"/>
            <a:chExt cx="576" cy="240"/>
          </a:xfrm>
        </p:grpSpPr>
        <p:sp>
          <p:nvSpPr>
            <p:cNvPr id="19474"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75"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6"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5" name="Group 17"/>
          <p:cNvGrpSpPr>
            <a:grpSpLocks/>
          </p:cNvGrpSpPr>
          <p:nvPr/>
        </p:nvGrpSpPr>
        <p:grpSpPr bwMode="auto">
          <a:xfrm>
            <a:off x="3733800" y="5334000"/>
            <a:ext cx="381000" cy="381000"/>
            <a:chOff x="2592" y="3360"/>
            <a:chExt cx="240" cy="240"/>
          </a:xfrm>
        </p:grpSpPr>
        <p:sp>
          <p:nvSpPr>
            <p:cNvPr id="19472"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3"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19465" name="Text Box 20"/>
          <p:cNvSpPr txBox="1">
            <a:spLocks noChangeArrowheads="1"/>
          </p:cNvSpPr>
          <p:nvPr/>
        </p:nvSpPr>
        <p:spPr bwMode="auto">
          <a:xfrm>
            <a:off x="3505200" y="4953000"/>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9466" name="Line 21"/>
          <p:cNvSpPr>
            <a:spLocks noChangeShapeType="1"/>
          </p:cNvSpPr>
          <p:nvPr/>
        </p:nvSpPr>
        <p:spPr bwMode="auto">
          <a:xfrm>
            <a:off x="3886200" y="5524500"/>
            <a:ext cx="990600" cy="0"/>
          </a:xfrm>
          <a:prstGeom prst="line">
            <a:avLst/>
          </a:prstGeom>
          <a:noFill/>
          <a:ln w="38100">
            <a:solidFill>
              <a:srgbClr val="063DE8"/>
            </a:solidFill>
            <a:round/>
            <a:headEnd/>
            <a:tailEnd type="triangle" w="med" len="med"/>
          </a:ln>
        </p:spPr>
        <p:txBody>
          <a:bodyPr wrap="none" anchor="ctr"/>
          <a:lstStyle/>
          <a:p>
            <a:endParaRPr lang="en-US"/>
          </a:p>
        </p:txBody>
      </p:sp>
      <p:sp>
        <p:nvSpPr>
          <p:cNvPr id="19467" name="Line 22"/>
          <p:cNvSpPr>
            <a:spLocks noChangeShapeType="1"/>
          </p:cNvSpPr>
          <p:nvPr/>
        </p:nvSpPr>
        <p:spPr bwMode="auto">
          <a:xfrm>
            <a:off x="5562600" y="552450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19468" name="Line 23"/>
          <p:cNvSpPr>
            <a:spLocks noChangeShapeType="1"/>
          </p:cNvSpPr>
          <p:nvPr/>
        </p:nvSpPr>
        <p:spPr bwMode="auto">
          <a:xfrm>
            <a:off x="6705600" y="552450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19469" name="Line 24"/>
          <p:cNvSpPr>
            <a:spLocks noChangeShapeType="1"/>
          </p:cNvSpPr>
          <p:nvPr/>
        </p:nvSpPr>
        <p:spPr bwMode="auto">
          <a:xfrm flipH="1">
            <a:off x="6248400" y="5181600"/>
            <a:ext cx="533400" cy="685800"/>
          </a:xfrm>
          <a:prstGeom prst="line">
            <a:avLst/>
          </a:prstGeom>
          <a:noFill/>
          <a:ln w="28575">
            <a:solidFill>
              <a:srgbClr val="FC0128"/>
            </a:solidFill>
            <a:round/>
            <a:headEnd/>
            <a:tailEnd/>
          </a:ln>
        </p:spPr>
        <p:txBody>
          <a:bodyPr wrap="none" anchor="ctr"/>
          <a:lstStyle/>
          <a:p>
            <a:endParaRPr lang="en-US"/>
          </a:p>
        </p:txBody>
      </p:sp>
      <p:sp>
        <p:nvSpPr>
          <p:cNvPr id="19470" name="Line 25"/>
          <p:cNvSpPr>
            <a:spLocks noChangeShapeType="1"/>
          </p:cNvSpPr>
          <p:nvPr/>
        </p:nvSpPr>
        <p:spPr bwMode="auto">
          <a:xfrm>
            <a:off x="6248400" y="5181600"/>
            <a:ext cx="533400" cy="685800"/>
          </a:xfrm>
          <a:prstGeom prst="line">
            <a:avLst/>
          </a:prstGeom>
          <a:noFill/>
          <a:ln w="28575">
            <a:solidFill>
              <a:srgbClr val="FC0128"/>
            </a:solidFill>
            <a:round/>
            <a:headEnd/>
            <a:tailEnd/>
          </a:ln>
        </p:spPr>
        <p:txBody>
          <a:bodyPr wrap="none" anchor="ctr"/>
          <a:lstStyle/>
          <a:p>
            <a:endParaRPr lang="en-US"/>
          </a:p>
        </p:txBody>
      </p:sp>
      <p:sp>
        <p:nvSpPr>
          <p:cNvPr id="19471" name="Freeform 26"/>
          <p:cNvSpPr>
            <a:spLocks/>
          </p:cNvSpPr>
          <p:nvPr/>
        </p:nvSpPr>
        <p:spPr bwMode="auto">
          <a:xfrm>
            <a:off x="5638800" y="4686300"/>
            <a:ext cx="1752600" cy="876300"/>
          </a:xfrm>
          <a:custGeom>
            <a:avLst/>
            <a:gdLst>
              <a:gd name="T0" fmla="*/ 0 w 1104"/>
              <a:gd name="T1" fmla="*/ 552 h 552"/>
              <a:gd name="T2" fmla="*/ 336 w 1104"/>
              <a:gd name="T3" fmla="*/ 72 h 552"/>
              <a:gd name="T4" fmla="*/ 960 w 1104"/>
              <a:gd name="T5" fmla="*/ 120 h 552"/>
              <a:gd name="T6" fmla="*/ 1104 w 1104"/>
              <a:gd name="T7" fmla="*/ 408 h 552"/>
              <a:gd name="T8" fmla="*/ 0 60000 65536"/>
              <a:gd name="T9" fmla="*/ 0 60000 65536"/>
              <a:gd name="T10" fmla="*/ 0 60000 65536"/>
              <a:gd name="T11" fmla="*/ 0 60000 65536"/>
              <a:gd name="T12" fmla="*/ 0 w 1104"/>
              <a:gd name="T13" fmla="*/ 0 h 552"/>
              <a:gd name="T14" fmla="*/ 1104 w 1104"/>
              <a:gd name="T15" fmla="*/ 552 h 552"/>
            </a:gdLst>
            <a:ahLst/>
            <a:cxnLst>
              <a:cxn ang="T8">
                <a:pos x="T0" y="T1"/>
              </a:cxn>
              <a:cxn ang="T9">
                <a:pos x="T2" y="T3"/>
              </a:cxn>
              <a:cxn ang="T10">
                <a:pos x="T4" y="T5"/>
              </a:cxn>
              <a:cxn ang="T11">
                <a:pos x="T6" y="T7"/>
              </a:cxn>
            </a:cxnLst>
            <a:rect l="T12" t="T13" r="T14" b="T15"/>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93725" y="76200"/>
            <a:ext cx="7953375" cy="819150"/>
          </a:xfrm>
        </p:spPr>
        <p:txBody>
          <a:bodyPr/>
          <a:lstStyle/>
          <a:p>
            <a:r>
              <a:rPr lang="en-US" b="1" smtClean="0">
                <a:latin typeface="Arial" charset="0"/>
              </a:rPr>
              <a:t>Linked Lists - Variations</a:t>
            </a:r>
          </a:p>
        </p:txBody>
      </p:sp>
      <p:sp>
        <p:nvSpPr>
          <p:cNvPr id="20483" name="Rectangle 3"/>
          <p:cNvSpPr>
            <a:spLocks noGrp="1" noChangeArrowheads="1"/>
          </p:cNvSpPr>
          <p:nvPr>
            <p:ph idx="1"/>
          </p:nvPr>
        </p:nvSpPr>
        <p:spPr>
          <a:xfrm>
            <a:off x="755576" y="1143000"/>
            <a:ext cx="4104456" cy="2862064"/>
          </a:xfrm>
        </p:spPr>
        <p:txBody>
          <a:bodyPr>
            <a:normAutofit fontScale="85000" lnSpcReduction="10000"/>
          </a:bodyPr>
          <a:lstStyle/>
          <a:p>
            <a:r>
              <a:rPr lang="en-US" dirty="0" smtClean="0"/>
              <a:t>Simplest implementation</a:t>
            </a:r>
          </a:p>
          <a:p>
            <a:pPr lvl="1"/>
            <a:r>
              <a:rPr lang="en-US" dirty="0" smtClean="0"/>
              <a:t>Add to head</a:t>
            </a:r>
          </a:p>
          <a:p>
            <a:pPr lvl="1"/>
            <a:r>
              <a:rPr lang="en-US" dirty="0" smtClean="0">
                <a:solidFill>
                  <a:srgbClr val="A11D26"/>
                </a:solidFill>
              </a:rPr>
              <a:t>Last-In-First-Out </a:t>
            </a:r>
            <a:r>
              <a:rPr lang="en-US" dirty="0" smtClean="0"/>
              <a:t>(LIFO) semantics</a:t>
            </a:r>
          </a:p>
          <a:p>
            <a:r>
              <a:rPr lang="en-US" dirty="0" smtClean="0"/>
              <a:t>Modifications</a:t>
            </a:r>
          </a:p>
          <a:p>
            <a:pPr lvl="1"/>
            <a:r>
              <a:rPr lang="en-US" dirty="0" smtClean="0">
                <a:solidFill>
                  <a:srgbClr val="A11D26"/>
                </a:solidFill>
              </a:rPr>
              <a:t>First-In-First-Out </a:t>
            </a:r>
            <a:r>
              <a:rPr lang="en-US" dirty="0" smtClean="0"/>
              <a:t>(FIFO)</a:t>
            </a:r>
          </a:p>
          <a:p>
            <a:pPr lvl="1"/>
            <a:r>
              <a:rPr lang="en-US" dirty="0" smtClean="0">
                <a:solidFill>
                  <a:srgbClr val="A11D26"/>
                </a:solidFill>
              </a:rPr>
              <a:t>Keep a tail pointer</a:t>
            </a:r>
          </a:p>
        </p:txBody>
      </p:sp>
      <p:sp>
        <p:nvSpPr>
          <p:cNvPr id="20484" name="Text Box 4"/>
          <p:cNvSpPr txBox="1">
            <a:spLocks noChangeArrowheads="1"/>
          </p:cNvSpPr>
          <p:nvPr/>
        </p:nvSpPr>
        <p:spPr bwMode="auto">
          <a:xfrm>
            <a:off x="1066800" y="4114800"/>
            <a:ext cx="4451350" cy="2530475"/>
          </a:xfrm>
          <a:prstGeom prst="rect">
            <a:avLst/>
          </a:prstGeom>
          <a:noFill/>
          <a:ln w="12700">
            <a:noFill/>
            <a:miter lim="800000"/>
            <a:headEnd/>
            <a:tailEnd/>
          </a:ln>
        </p:spPr>
        <p:txBody>
          <a:bodyPr wrap="none">
            <a:spAutoFit/>
          </a:bodyPr>
          <a:lstStyle/>
          <a:p>
            <a:pPr algn="l"/>
            <a:r>
              <a:rPr lang="en-US" sz="2000">
                <a:latin typeface="Courier New" pitchFamily="49" charset="0"/>
              </a:rPr>
              <a:t>struct t_node {</a:t>
            </a:r>
          </a:p>
          <a:p>
            <a:pPr algn="l"/>
            <a:r>
              <a:rPr lang="en-US" sz="2000">
                <a:latin typeface="Courier New" pitchFamily="49" charset="0"/>
              </a:rPr>
              <a:t>    void *item;</a:t>
            </a:r>
            <a:br>
              <a:rPr lang="en-US" sz="2000">
                <a:latin typeface="Courier New" pitchFamily="49" charset="0"/>
              </a:rPr>
            </a:br>
            <a:r>
              <a:rPr lang="en-US" sz="2000">
                <a:latin typeface="Courier New" pitchFamily="49" charset="0"/>
              </a:rPr>
              <a:t>    struct t_node *next;</a:t>
            </a:r>
            <a:br>
              <a:rPr lang="en-US" sz="2000">
                <a:latin typeface="Courier New" pitchFamily="49" charset="0"/>
              </a:rPr>
            </a:br>
            <a:r>
              <a:rPr lang="en-US" sz="2000">
                <a:latin typeface="Courier New" pitchFamily="49" charset="0"/>
              </a:rPr>
              <a:t>    } node;</a:t>
            </a:r>
          </a:p>
          <a:p>
            <a:pPr algn="l"/>
            <a:r>
              <a:rPr lang="en-US" sz="2000">
                <a:latin typeface="Courier New" pitchFamily="49" charset="0"/>
              </a:rPr>
              <a:t>typedef struct t_node *Node;</a:t>
            </a:r>
          </a:p>
          <a:p>
            <a:pPr algn="l"/>
            <a:r>
              <a:rPr lang="en-US" sz="2000">
                <a:latin typeface="Courier New" pitchFamily="49" charset="0"/>
              </a:rPr>
              <a:t>struct collection {</a:t>
            </a:r>
          </a:p>
          <a:p>
            <a:pPr algn="l"/>
            <a:r>
              <a:rPr lang="en-US" sz="2000">
                <a:latin typeface="Courier New" pitchFamily="49" charset="0"/>
              </a:rPr>
              <a:t>    Node head, tail;</a:t>
            </a:r>
          </a:p>
          <a:p>
            <a:pPr algn="l"/>
            <a:r>
              <a:rPr lang="en-US" sz="2000">
                <a:latin typeface="Courier New" pitchFamily="49" charset="0"/>
              </a:rPr>
              <a:t>    };</a:t>
            </a:r>
          </a:p>
        </p:txBody>
      </p:sp>
      <p:grpSp>
        <p:nvGrpSpPr>
          <p:cNvPr id="2" name="Group 6"/>
          <p:cNvGrpSpPr>
            <a:grpSpLocks/>
          </p:cNvGrpSpPr>
          <p:nvPr/>
        </p:nvGrpSpPr>
        <p:grpSpPr bwMode="auto">
          <a:xfrm>
            <a:off x="5791200" y="3886200"/>
            <a:ext cx="914400" cy="381000"/>
            <a:chOff x="2688" y="3792"/>
            <a:chExt cx="576" cy="240"/>
          </a:xfrm>
        </p:grpSpPr>
        <p:sp>
          <p:nvSpPr>
            <p:cNvPr id="20508"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9"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10"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 name="Group 10"/>
          <p:cNvGrpSpPr>
            <a:grpSpLocks/>
          </p:cNvGrpSpPr>
          <p:nvPr/>
        </p:nvGrpSpPr>
        <p:grpSpPr bwMode="auto">
          <a:xfrm>
            <a:off x="6934200" y="3886200"/>
            <a:ext cx="914400" cy="381000"/>
            <a:chOff x="2688" y="3792"/>
            <a:chExt cx="576" cy="240"/>
          </a:xfrm>
        </p:grpSpPr>
        <p:sp>
          <p:nvSpPr>
            <p:cNvPr id="20505"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6"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7"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 name="Group 14"/>
          <p:cNvGrpSpPr>
            <a:grpSpLocks/>
          </p:cNvGrpSpPr>
          <p:nvPr/>
        </p:nvGrpSpPr>
        <p:grpSpPr bwMode="auto">
          <a:xfrm>
            <a:off x="8077200" y="3886200"/>
            <a:ext cx="914400" cy="381000"/>
            <a:chOff x="2688" y="3792"/>
            <a:chExt cx="576" cy="240"/>
          </a:xfrm>
        </p:grpSpPr>
        <p:sp>
          <p:nvSpPr>
            <p:cNvPr id="20502"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3"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4"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5" name="Group 18"/>
          <p:cNvGrpSpPr>
            <a:grpSpLocks/>
          </p:cNvGrpSpPr>
          <p:nvPr/>
        </p:nvGrpSpPr>
        <p:grpSpPr bwMode="auto">
          <a:xfrm>
            <a:off x="5013325" y="3886200"/>
            <a:ext cx="381000" cy="381000"/>
            <a:chOff x="2592" y="3360"/>
            <a:chExt cx="240" cy="240"/>
          </a:xfrm>
        </p:grpSpPr>
        <p:sp>
          <p:nvSpPr>
            <p:cNvPr id="20500"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1"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89" name="Text Box 21"/>
          <p:cNvSpPr txBox="1">
            <a:spLocks noChangeArrowheads="1"/>
          </p:cNvSpPr>
          <p:nvPr/>
        </p:nvSpPr>
        <p:spPr bwMode="auto">
          <a:xfrm>
            <a:off x="4784725" y="3505200"/>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20490" name="Line 22"/>
          <p:cNvSpPr>
            <a:spLocks noChangeShapeType="1"/>
          </p:cNvSpPr>
          <p:nvPr/>
        </p:nvSpPr>
        <p:spPr bwMode="auto">
          <a:xfrm>
            <a:off x="5257800" y="4076700"/>
            <a:ext cx="533400" cy="0"/>
          </a:xfrm>
          <a:prstGeom prst="line">
            <a:avLst/>
          </a:prstGeom>
          <a:noFill/>
          <a:ln w="38100">
            <a:solidFill>
              <a:srgbClr val="063DE8"/>
            </a:solidFill>
            <a:round/>
            <a:headEnd/>
            <a:tailEnd type="triangle" w="med" len="med"/>
          </a:ln>
        </p:spPr>
        <p:txBody>
          <a:bodyPr wrap="none" anchor="ctr"/>
          <a:lstStyle/>
          <a:p>
            <a:endParaRPr lang="en-US"/>
          </a:p>
        </p:txBody>
      </p:sp>
      <p:sp>
        <p:nvSpPr>
          <p:cNvPr id="20491" name="Line 23"/>
          <p:cNvSpPr>
            <a:spLocks noChangeShapeType="1"/>
          </p:cNvSpPr>
          <p:nvPr/>
        </p:nvSpPr>
        <p:spPr bwMode="auto">
          <a:xfrm>
            <a:off x="6477000" y="407670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0492" name="Line 24"/>
          <p:cNvSpPr>
            <a:spLocks noChangeShapeType="1"/>
          </p:cNvSpPr>
          <p:nvPr/>
        </p:nvSpPr>
        <p:spPr bwMode="auto">
          <a:xfrm>
            <a:off x="7620000" y="4076700"/>
            <a:ext cx="4572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6" name="Group 25"/>
          <p:cNvGrpSpPr>
            <a:grpSpLocks/>
          </p:cNvGrpSpPr>
          <p:nvPr/>
        </p:nvGrpSpPr>
        <p:grpSpPr bwMode="auto">
          <a:xfrm>
            <a:off x="5029200" y="4572000"/>
            <a:ext cx="381000" cy="381000"/>
            <a:chOff x="2592" y="3360"/>
            <a:chExt cx="240" cy="240"/>
          </a:xfrm>
        </p:grpSpPr>
        <p:sp>
          <p:nvSpPr>
            <p:cNvPr id="20498"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499"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94" name="Text Box 28"/>
          <p:cNvSpPr txBox="1">
            <a:spLocks noChangeArrowheads="1"/>
          </p:cNvSpPr>
          <p:nvPr/>
        </p:nvSpPr>
        <p:spPr bwMode="auto">
          <a:xfrm>
            <a:off x="4800600" y="4191000"/>
            <a:ext cx="549275"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sp>
        <p:nvSpPr>
          <p:cNvPr id="20495" name="Line 29"/>
          <p:cNvSpPr>
            <a:spLocks noChangeShapeType="1"/>
          </p:cNvSpPr>
          <p:nvPr/>
        </p:nvSpPr>
        <p:spPr bwMode="auto">
          <a:xfrm flipV="1">
            <a:off x="8153400" y="4267200"/>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20496" name="Line 30"/>
          <p:cNvSpPr>
            <a:spLocks noChangeShapeType="1"/>
          </p:cNvSpPr>
          <p:nvPr/>
        </p:nvSpPr>
        <p:spPr bwMode="auto">
          <a:xfrm flipV="1">
            <a:off x="5257800" y="4724400"/>
            <a:ext cx="2895600" cy="0"/>
          </a:xfrm>
          <a:prstGeom prst="line">
            <a:avLst/>
          </a:prstGeom>
          <a:noFill/>
          <a:ln w="38100">
            <a:solidFill>
              <a:srgbClr val="063DE8"/>
            </a:solidFill>
            <a:round/>
            <a:headEnd/>
            <a:tailEnd/>
          </a:ln>
        </p:spPr>
        <p:txBody>
          <a:bodyPr wrap="none" anchor="ctr"/>
          <a:lstStyle/>
          <a:p>
            <a:endParaRPr lang="en-US"/>
          </a:p>
        </p:txBody>
      </p:sp>
      <p:sp>
        <p:nvSpPr>
          <p:cNvPr id="20497" name="Text Box 31"/>
          <p:cNvSpPr txBox="1">
            <a:spLocks noChangeArrowheads="1"/>
          </p:cNvSpPr>
          <p:nvPr/>
        </p:nvSpPr>
        <p:spPr bwMode="auto">
          <a:xfrm>
            <a:off x="5029200" y="1295400"/>
            <a:ext cx="3886200" cy="1751013"/>
          </a:xfrm>
          <a:prstGeom prst="rect">
            <a:avLst/>
          </a:prstGeom>
          <a:noFill/>
          <a:ln w="9525">
            <a:solidFill>
              <a:schemeClr val="tx1"/>
            </a:solidFill>
            <a:miter lim="800000"/>
            <a:headEnd/>
            <a:tailEnd/>
          </a:ln>
        </p:spPr>
        <p:txBody>
          <a:bodyPr>
            <a:spAutoFit/>
          </a:bodyPr>
          <a:lstStyle/>
          <a:p>
            <a:pPr>
              <a:spcBef>
                <a:spcPct val="50000"/>
              </a:spcBef>
            </a:pPr>
            <a:r>
              <a:rPr lang="en-US" sz="1800">
                <a:latin typeface="Arial" charset="0"/>
              </a:rPr>
              <a:t>By ensuring that the tail of the list is always pointing to the head, we can build a </a:t>
            </a:r>
            <a:r>
              <a:rPr lang="en-US" sz="1800">
                <a:solidFill>
                  <a:srgbClr val="A11D26"/>
                </a:solidFill>
                <a:latin typeface="Arial" charset="0"/>
              </a:rPr>
              <a:t>circularly linked list</a:t>
            </a:r>
          </a:p>
          <a:p>
            <a:pPr>
              <a:spcBef>
                <a:spcPct val="50000"/>
              </a:spcBef>
            </a:pPr>
            <a:r>
              <a:rPr lang="en-US" sz="1800">
                <a:solidFill>
                  <a:srgbClr val="A11D26"/>
                </a:solidFill>
                <a:latin typeface="Arial" charset="0"/>
              </a:rPr>
              <a:t>head is  tail-&gt;next</a:t>
            </a:r>
          </a:p>
          <a:p>
            <a:pPr>
              <a:spcBef>
                <a:spcPct val="50000"/>
              </a:spcBef>
            </a:pPr>
            <a:r>
              <a:rPr lang="en-US" sz="1800">
                <a:latin typeface="Arial" charset="0"/>
              </a:rPr>
              <a:t>LIFO or FIFO using ONE pointer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Agenda</a:t>
            </a:r>
            <a:endParaRPr lang="vi-VN" dirty="0"/>
          </a:p>
        </p:txBody>
      </p:sp>
      <p:sp>
        <p:nvSpPr>
          <p:cNvPr id="3" name="Content Placeholder 2"/>
          <p:cNvSpPr>
            <a:spLocks noGrp="1"/>
          </p:cNvSpPr>
          <p:nvPr>
            <p:ph idx="1"/>
          </p:nvPr>
        </p:nvSpPr>
        <p:spPr/>
        <p:txBody>
          <a:bodyPr/>
          <a:lstStyle/>
          <a:p>
            <a:r>
              <a:rPr lang="vi-VN" sz="2400" dirty="0" smtClean="0"/>
              <a:t>Data Structures</a:t>
            </a:r>
            <a:endParaRPr lang="en-US" sz="2400" dirty="0" smtClean="0"/>
          </a:p>
          <a:p>
            <a:r>
              <a:rPr lang="vi-VN" sz="2400" dirty="0" smtClean="0"/>
              <a:t>Collections</a:t>
            </a:r>
            <a:endParaRPr lang="en-US" sz="2400" dirty="0" smtClean="0"/>
          </a:p>
          <a:p>
            <a:r>
              <a:rPr lang="vi-VN" sz="2400" dirty="0" smtClean="0"/>
              <a:t>Analyzing an Algorithm</a:t>
            </a:r>
            <a:endParaRPr lang="en-US" sz="2400" dirty="0" smtClean="0"/>
          </a:p>
          <a:p>
            <a:r>
              <a:rPr lang="en-US" sz="2400" dirty="0" smtClean="0">
                <a:latin typeface="Arial" pitchFamily="34" charset="0"/>
                <a:cs typeface="Arial" pitchFamily="34" charset="0"/>
              </a:rPr>
              <a:t>Non-primitive data structures</a:t>
            </a:r>
          </a:p>
          <a:p>
            <a:pPr lvl="1"/>
            <a:r>
              <a:rPr lang="vi-VN" sz="2000" dirty="0" smtClean="0"/>
              <a:t>Arrays</a:t>
            </a:r>
            <a:endParaRPr lang="en-US" sz="2000" dirty="0" smtClean="0"/>
          </a:p>
          <a:p>
            <a:pPr lvl="1"/>
            <a:r>
              <a:rPr lang="vi-VN" sz="2000" dirty="0" smtClean="0"/>
              <a:t>Linked Lists</a:t>
            </a:r>
            <a:endParaRPr lang="en-US" sz="2000" dirty="0" smtClean="0"/>
          </a:p>
          <a:p>
            <a:pPr lvl="1"/>
            <a:r>
              <a:rPr lang="vi-VN" sz="2000" dirty="0" smtClean="0"/>
              <a:t>Binary Tree</a:t>
            </a:r>
            <a:endParaRPr lang="en-US" sz="2000" dirty="0" smtClean="0"/>
          </a:p>
          <a:p>
            <a:pPr lvl="1"/>
            <a:r>
              <a:rPr lang="vi-VN" sz="2000" dirty="0" smtClean="0"/>
              <a:t>General Tree</a:t>
            </a:r>
            <a:endParaRPr lang="en-US" sz="2000" dirty="0" smtClean="0"/>
          </a:p>
          <a:p>
            <a:pPr lvl="1"/>
            <a:r>
              <a:rPr lang="vi-VN" sz="2000" dirty="0" smtClean="0"/>
              <a:t>Heaps</a:t>
            </a:r>
            <a:endParaRPr lang="en-US" sz="2000" dirty="0" smtClean="0"/>
          </a:p>
          <a:p>
            <a:pPr lvl="1"/>
            <a:r>
              <a:rPr lang="vi-VN" sz="2000" dirty="0" smtClean="0"/>
              <a:t>Queues</a:t>
            </a:r>
            <a:endParaRPr lang="en-US" sz="2000" dirty="0" smtClean="0"/>
          </a:p>
          <a:p>
            <a:pPr lvl="1"/>
            <a:r>
              <a:rPr lang="vi-VN" sz="2000" dirty="0" smtClean="0"/>
              <a:t>Stacks</a:t>
            </a:r>
            <a:endParaRPr lang="en-US" sz="2000" dirty="0" smtClean="0"/>
          </a:p>
          <a:p>
            <a:r>
              <a:rPr lang="vi-VN" sz="2400" dirty="0" smtClean="0"/>
              <a:t>Sorting Algorithms</a:t>
            </a:r>
            <a:endParaRPr lang="en-US" sz="2400" dirty="0" smtClean="0"/>
          </a:p>
          <a:p>
            <a:r>
              <a:rPr lang="vi-VN" sz="2400" smtClean="0"/>
              <a:t>Searching Algorithms</a:t>
            </a:r>
            <a:endParaRPr lang="en-US" sz="2400" dirty="0" smtClean="0"/>
          </a:p>
          <a:p>
            <a:endParaRPr lang="vi-V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2743200"/>
            <a:ext cx="990600" cy="381000"/>
          </a:xfrm>
          <a:prstGeom prst="rect">
            <a:avLst/>
          </a:prstGeom>
          <a:solidFill>
            <a:srgbClr val="FFFF00"/>
          </a:solidFill>
          <a:ln w="12700">
            <a:noFill/>
            <a:miter lim="800000"/>
            <a:headEnd/>
            <a:tailEnd/>
          </a:ln>
        </p:spPr>
        <p:txBody>
          <a:bodyPr wrap="none" anchor="ctr"/>
          <a:lstStyle/>
          <a:p>
            <a:endParaRPr lang="en-GB"/>
          </a:p>
        </p:txBody>
      </p:sp>
      <p:sp>
        <p:nvSpPr>
          <p:cNvPr id="21507" name="Rectangle 3"/>
          <p:cNvSpPr>
            <a:spLocks noGrp="1" noChangeArrowheads="1"/>
          </p:cNvSpPr>
          <p:nvPr>
            <p:ph type="title"/>
          </p:nvPr>
        </p:nvSpPr>
        <p:spPr>
          <a:xfrm>
            <a:off x="593725" y="152400"/>
            <a:ext cx="7953375" cy="819150"/>
          </a:xfrm>
        </p:spPr>
        <p:txBody>
          <a:bodyPr/>
          <a:lstStyle/>
          <a:p>
            <a:r>
              <a:rPr lang="en-US" b="1" smtClean="0">
                <a:latin typeface="Arial" charset="0"/>
              </a:rPr>
              <a:t>Linked Lists - Doubly linked</a:t>
            </a:r>
          </a:p>
        </p:txBody>
      </p:sp>
      <p:sp>
        <p:nvSpPr>
          <p:cNvPr id="21508" name="Rectangle 4"/>
          <p:cNvSpPr>
            <a:spLocks noGrp="1" noChangeArrowheads="1"/>
          </p:cNvSpPr>
          <p:nvPr>
            <p:ph idx="1"/>
          </p:nvPr>
        </p:nvSpPr>
        <p:spPr>
          <a:xfrm>
            <a:off x="228600" y="990600"/>
            <a:ext cx="5207496" cy="1358280"/>
          </a:xfrm>
        </p:spPr>
        <p:txBody>
          <a:bodyPr>
            <a:normAutofit fontScale="92500" lnSpcReduction="10000"/>
          </a:bodyPr>
          <a:lstStyle/>
          <a:p>
            <a:r>
              <a:rPr lang="en-US" dirty="0" smtClean="0">
                <a:solidFill>
                  <a:srgbClr val="A11D26"/>
                </a:solidFill>
              </a:rPr>
              <a:t>Doubly linked</a:t>
            </a:r>
            <a:r>
              <a:rPr lang="en-US" dirty="0" smtClean="0"/>
              <a:t> lists</a:t>
            </a:r>
          </a:p>
          <a:p>
            <a:pPr lvl="1"/>
            <a:r>
              <a:rPr lang="en-US" dirty="0" smtClean="0"/>
              <a:t>Can be scanned in </a:t>
            </a:r>
            <a:r>
              <a:rPr lang="en-US" dirty="0" smtClean="0">
                <a:solidFill>
                  <a:srgbClr val="A11D26"/>
                </a:solidFill>
              </a:rPr>
              <a:t>both directions</a:t>
            </a:r>
          </a:p>
          <a:p>
            <a:endParaRPr lang="en-US" dirty="0" smtClean="0"/>
          </a:p>
        </p:txBody>
      </p:sp>
      <p:sp>
        <p:nvSpPr>
          <p:cNvPr id="21509" name="Text Box 5"/>
          <p:cNvSpPr txBox="1">
            <a:spLocks noChangeArrowheads="1"/>
          </p:cNvSpPr>
          <p:nvPr/>
        </p:nvSpPr>
        <p:spPr bwMode="auto">
          <a:xfrm>
            <a:off x="959351" y="2276872"/>
            <a:ext cx="4044697" cy="2862322"/>
          </a:xfrm>
          <a:prstGeom prst="rect">
            <a:avLst/>
          </a:prstGeom>
          <a:noFill/>
          <a:ln w="12700">
            <a:noFill/>
            <a:miter lim="800000"/>
            <a:headEnd/>
            <a:tailEnd/>
          </a:ln>
        </p:spPr>
        <p:txBody>
          <a:bodyPr wrap="none">
            <a:spAutoFit/>
          </a:bodyPr>
          <a:lstStyle/>
          <a:p>
            <a:pPr algn="l"/>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a:t>
            </a:r>
          </a:p>
          <a:p>
            <a:pPr algn="l"/>
            <a:r>
              <a:rPr lang="en-US" dirty="0">
                <a:latin typeface="Courier New" pitchFamily="49" charset="0"/>
              </a:rPr>
              <a:t>    void *item;</a:t>
            </a:r>
            <a:br>
              <a:rPr lang="en-US" dirty="0">
                <a:latin typeface="Courier New" pitchFamily="49" charset="0"/>
              </a:rPr>
            </a:b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a:t>
            </a:r>
            <a:r>
              <a:rPr lang="en-US" dirty="0" err="1">
                <a:latin typeface="Courier New" pitchFamily="49" charset="0"/>
              </a:rPr>
              <a:t>prev</a:t>
            </a:r>
            <a:r>
              <a:rPr lang="en-US" dirty="0">
                <a:latin typeface="Courier New" pitchFamily="49" charset="0"/>
              </a:rPr>
              <a:t>,</a:t>
            </a:r>
          </a:p>
          <a:p>
            <a:pPr algn="l"/>
            <a:r>
              <a:rPr lang="en-US" dirty="0">
                <a:latin typeface="Courier New" pitchFamily="49" charset="0"/>
              </a:rPr>
              <a:t>                  *next;</a:t>
            </a:r>
            <a:br>
              <a:rPr lang="en-US" dirty="0">
                <a:latin typeface="Courier New" pitchFamily="49" charset="0"/>
              </a:rPr>
            </a:br>
            <a:r>
              <a:rPr lang="en-US" dirty="0">
                <a:latin typeface="Courier New" pitchFamily="49" charset="0"/>
              </a:rPr>
              <a:t>    } node;</a:t>
            </a:r>
          </a:p>
          <a:p>
            <a:pPr algn="l"/>
            <a:endParaRPr lang="en-US" dirty="0">
              <a:latin typeface="Courier New" pitchFamily="49" charset="0"/>
            </a:endParaRPr>
          </a:p>
          <a:p>
            <a:pPr algn="l"/>
            <a:r>
              <a:rPr lang="en-US" dirty="0" err="1">
                <a:latin typeface="Courier New" pitchFamily="49" charset="0"/>
              </a:rPr>
              <a:t>typedef</a:t>
            </a: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*Node;</a:t>
            </a:r>
          </a:p>
          <a:p>
            <a:pPr algn="l"/>
            <a:r>
              <a:rPr lang="en-US" dirty="0" err="1">
                <a:latin typeface="Courier New" pitchFamily="49" charset="0"/>
              </a:rPr>
              <a:t>struct</a:t>
            </a:r>
            <a:r>
              <a:rPr lang="en-US" dirty="0">
                <a:latin typeface="Courier New" pitchFamily="49" charset="0"/>
              </a:rPr>
              <a:t> collection {</a:t>
            </a:r>
          </a:p>
          <a:p>
            <a:pPr algn="l"/>
            <a:r>
              <a:rPr lang="en-US" dirty="0">
                <a:latin typeface="Courier New" pitchFamily="49" charset="0"/>
              </a:rPr>
              <a:t>    Node head, tail;</a:t>
            </a:r>
          </a:p>
          <a:p>
            <a:pPr algn="l"/>
            <a:r>
              <a:rPr lang="en-US" dirty="0">
                <a:latin typeface="Courier New" pitchFamily="49" charset="0"/>
              </a:rPr>
              <a:t>    };</a:t>
            </a:r>
          </a:p>
        </p:txBody>
      </p:sp>
      <p:grpSp>
        <p:nvGrpSpPr>
          <p:cNvPr id="2" name="Group 6"/>
          <p:cNvGrpSpPr>
            <a:grpSpLocks/>
          </p:cNvGrpSpPr>
          <p:nvPr/>
        </p:nvGrpSpPr>
        <p:grpSpPr bwMode="auto">
          <a:xfrm>
            <a:off x="3048000" y="5458544"/>
            <a:ext cx="381000" cy="381000"/>
            <a:chOff x="2592" y="3360"/>
            <a:chExt cx="240" cy="240"/>
          </a:xfrm>
        </p:grpSpPr>
        <p:sp>
          <p:nvSpPr>
            <p:cNvPr id="21555" name="Rectangle 7"/>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6" name="Oval 8"/>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1" name="Text Box 9"/>
          <p:cNvSpPr txBox="1">
            <a:spLocks noChangeArrowheads="1"/>
          </p:cNvSpPr>
          <p:nvPr/>
        </p:nvSpPr>
        <p:spPr bwMode="auto">
          <a:xfrm>
            <a:off x="2819400" y="5077544"/>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21512" name="Line 10"/>
          <p:cNvSpPr>
            <a:spLocks noChangeShapeType="1"/>
          </p:cNvSpPr>
          <p:nvPr/>
        </p:nvSpPr>
        <p:spPr bwMode="auto">
          <a:xfrm>
            <a:off x="3292475" y="5649044"/>
            <a:ext cx="5334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3063875" y="6144344"/>
            <a:ext cx="381000" cy="381000"/>
            <a:chOff x="2592" y="3360"/>
            <a:chExt cx="240" cy="240"/>
          </a:xfrm>
        </p:grpSpPr>
        <p:sp>
          <p:nvSpPr>
            <p:cNvPr id="21553" name="Rectangle 12"/>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4" name="Oval 13"/>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4" name="Text Box 14"/>
          <p:cNvSpPr txBox="1">
            <a:spLocks noChangeArrowheads="1"/>
          </p:cNvSpPr>
          <p:nvPr/>
        </p:nvSpPr>
        <p:spPr bwMode="auto">
          <a:xfrm>
            <a:off x="2835275" y="5763344"/>
            <a:ext cx="549275"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sp>
        <p:nvSpPr>
          <p:cNvPr id="21515" name="Line 15"/>
          <p:cNvSpPr>
            <a:spLocks noChangeShapeType="1"/>
          </p:cNvSpPr>
          <p:nvPr/>
        </p:nvSpPr>
        <p:spPr bwMode="auto">
          <a:xfrm flipV="1">
            <a:off x="7162800" y="5915744"/>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21516" name="Line 16"/>
          <p:cNvSpPr>
            <a:spLocks noChangeShapeType="1"/>
          </p:cNvSpPr>
          <p:nvPr/>
        </p:nvSpPr>
        <p:spPr bwMode="auto">
          <a:xfrm flipV="1">
            <a:off x="3276600" y="6372944"/>
            <a:ext cx="3886200" cy="0"/>
          </a:xfrm>
          <a:prstGeom prst="line">
            <a:avLst/>
          </a:prstGeom>
          <a:noFill/>
          <a:ln w="38100">
            <a:solidFill>
              <a:srgbClr val="063DE8"/>
            </a:solidFill>
            <a:round/>
            <a:headEnd/>
            <a:tailEnd/>
          </a:ln>
        </p:spPr>
        <p:txBody>
          <a:bodyPr wrap="none" anchor="ctr"/>
          <a:lstStyle/>
          <a:p>
            <a:endParaRPr lang="en-US"/>
          </a:p>
        </p:txBody>
      </p:sp>
      <p:grpSp>
        <p:nvGrpSpPr>
          <p:cNvPr id="4" name="Group 17"/>
          <p:cNvGrpSpPr>
            <a:grpSpLocks/>
          </p:cNvGrpSpPr>
          <p:nvPr/>
        </p:nvGrpSpPr>
        <p:grpSpPr bwMode="auto">
          <a:xfrm>
            <a:off x="3886200" y="5458544"/>
            <a:ext cx="1295400" cy="381000"/>
            <a:chOff x="3648" y="1632"/>
            <a:chExt cx="816" cy="240"/>
          </a:xfrm>
        </p:grpSpPr>
        <p:sp>
          <p:nvSpPr>
            <p:cNvPr id="21546" name="Rectangle 1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5" name="Group 19"/>
            <p:cNvGrpSpPr>
              <a:grpSpLocks/>
            </p:cNvGrpSpPr>
            <p:nvPr/>
          </p:nvGrpSpPr>
          <p:grpSpPr bwMode="auto">
            <a:xfrm>
              <a:off x="3984" y="1632"/>
              <a:ext cx="240" cy="240"/>
              <a:chOff x="3984" y="1632"/>
              <a:chExt cx="240" cy="240"/>
            </a:xfrm>
          </p:grpSpPr>
          <p:sp>
            <p:nvSpPr>
              <p:cNvPr id="21551" name="Rectangle 2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2" name="Oval 2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6" name="Group 22"/>
            <p:cNvGrpSpPr>
              <a:grpSpLocks/>
            </p:cNvGrpSpPr>
            <p:nvPr/>
          </p:nvGrpSpPr>
          <p:grpSpPr bwMode="auto">
            <a:xfrm>
              <a:off x="4224" y="1632"/>
              <a:ext cx="240" cy="240"/>
              <a:chOff x="3984" y="1632"/>
              <a:chExt cx="240" cy="240"/>
            </a:xfrm>
          </p:grpSpPr>
          <p:sp>
            <p:nvSpPr>
              <p:cNvPr id="21549" name="Rectangle 2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0" name="Oval 2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18" name="Line 25"/>
          <p:cNvSpPr>
            <a:spLocks noChangeShapeType="1"/>
          </p:cNvSpPr>
          <p:nvPr/>
        </p:nvSpPr>
        <p:spPr bwMode="auto">
          <a:xfrm>
            <a:off x="5029200" y="564904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19" name="Line 26"/>
          <p:cNvSpPr>
            <a:spLocks noChangeShapeType="1"/>
          </p:cNvSpPr>
          <p:nvPr/>
        </p:nvSpPr>
        <p:spPr bwMode="auto">
          <a:xfrm flipH="1">
            <a:off x="3962400" y="6068144"/>
            <a:ext cx="2286000" cy="0"/>
          </a:xfrm>
          <a:prstGeom prst="line">
            <a:avLst/>
          </a:prstGeom>
          <a:noFill/>
          <a:ln w="38100">
            <a:solidFill>
              <a:schemeClr val="accent2"/>
            </a:solidFill>
            <a:round/>
            <a:headEnd/>
            <a:tailEnd/>
          </a:ln>
        </p:spPr>
        <p:txBody>
          <a:bodyPr wrap="none" anchor="ctr"/>
          <a:lstStyle/>
          <a:p>
            <a:endParaRPr lang="en-US"/>
          </a:p>
        </p:txBody>
      </p:sp>
      <p:sp>
        <p:nvSpPr>
          <p:cNvPr id="21520" name="Line 27"/>
          <p:cNvSpPr>
            <a:spLocks noChangeShapeType="1"/>
          </p:cNvSpPr>
          <p:nvPr/>
        </p:nvSpPr>
        <p:spPr bwMode="auto">
          <a:xfrm flipH="1">
            <a:off x="3962400" y="5839544"/>
            <a:ext cx="0" cy="228600"/>
          </a:xfrm>
          <a:prstGeom prst="line">
            <a:avLst/>
          </a:prstGeom>
          <a:noFill/>
          <a:ln w="38100">
            <a:solidFill>
              <a:schemeClr val="accent2"/>
            </a:solidFill>
            <a:round/>
            <a:headEnd type="triangle" w="med" len="med"/>
            <a:tailEnd/>
          </a:ln>
        </p:spPr>
        <p:txBody>
          <a:bodyPr wrap="none" anchor="ctr"/>
          <a:lstStyle/>
          <a:p>
            <a:endParaRPr lang="en-US"/>
          </a:p>
        </p:txBody>
      </p:sp>
      <p:grpSp>
        <p:nvGrpSpPr>
          <p:cNvPr id="7" name="Group 28"/>
          <p:cNvGrpSpPr>
            <a:grpSpLocks/>
          </p:cNvGrpSpPr>
          <p:nvPr/>
        </p:nvGrpSpPr>
        <p:grpSpPr bwMode="auto">
          <a:xfrm>
            <a:off x="5486400" y="5458544"/>
            <a:ext cx="1295400" cy="381000"/>
            <a:chOff x="3648" y="1632"/>
            <a:chExt cx="816" cy="240"/>
          </a:xfrm>
        </p:grpSpPr>
        <p:sp>
          <p:nvSpPr>
            <p:cNvPr id="21539" name="Rectangle 2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8" name="Group 30"/>
            <p:cNvGrpSpPr>
              <a:grpSpLocks/>
            </p:cNvGrpSpPr>
            <p:nvPr/>
          </p:nvGrpSpPr>
          <p:grpSpPr bwMode="auto">
            <a:xfrm>
              <a:off x="3984" y="1632"/>
              <a:ext cx="240" cy="240"/>
              <a:chOff x="3984" y="1632"/>
              <a:chExt cx="240" cy="240"/>
            </a:xfrm>
          </p:grpSpPr>
          <p:sp>
            <p:nvSpPr>
              <p:cNvPr id="21544" name="Rectangle 3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5" name="Oval 3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9" name="Group 33"/>
            <p:cNvGrpSpPr>
              <a:grpSpLocks/>
            </p:cNvGrpSpPr>
            <p:nvPr/>
          </p:nvGrpSpPr>
          <p:grpSpPr bwMode="auto">
            <a:xfrm>
              <a:off x="4224" y="1632"/>
              <a:ext cx="240" cy="240"/>
              <a:chOff x="3984" y="1632"/>
              <a:chExt cx="240" cy="240"/>
            </a:xfrm>
          </p:grpSpPr>
          <p:sp>
            <p:nvSpPr>
              <p:cNvPr id="21542" name="Rectangle 3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3" name="Oval 3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2" name="Line 36"/>
          <p:cNvSpPr>
            <a:spLocks noChangeShapeType="1"/>
          </p:cNvSpPr>
          <p:nvPr/>
        </p:nvSpPr>
        <p:spPr bwMode="auto">
          <a:xfrm>
            <a:off x="6629400" y="564904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23" name="Line 37"/>
          <p:cNvSpPr>
            <a:spLocks noChangeShapeType="1"/>
          </p:cNvSpPr>
          <p:nvPr/>
        </p:nvSpPr>
        <p:spPr bwMode="auto">
          <a:xfrm flipH="1">
            <a:off x="5562600" y="6220544"/>
            <a:ext cx="2286000" cy="0"/>
          </a:xfrm>
          <a:prstGeom prst="line">
            <a:avLst/>
          </a:prstGeom>
          <a:noFill/>
          <a:ln w="38100">
            <a:solidFill>
              <a:schemeClr val="accent2"/>
            </a:solidFill>
            <a:round/>
            <a:headEnd/>
            <a:tailEnd/>
          </a:ln>
        </p:spPr>
        <p:txBody>
          <a:bodyPr wrap="none" anchor="ctr"/>
          <a:lstStyle/>
          <a:p>
            <a:endParaRPr lang="en-US"/>
          </a:p>
        </p:txBody>
      </p:sp>
      <p:sp>
        <p:nvSpPr>
          <p:cNvPr id="21524" name="Line 38"/>
          <p:cNvSpPr>
            <a:spLocks noChangeShapeType="1"/>
          </p:cNvSpPr>
          <p:nvPr/>
        </p:nvSpPr>
        <p:spPr bwMode="auto">
          <a:xfrm flipH="1">
            <a:off x="5562600" y="5839544"/>
            <a:ext cx="0" cy="381000"/>
          </a:xfrm>
          <a:prstGeom prst="line">
            <a:avLst/>
          </a:prstGeom>
          <a:noFill/>
          <a:ln w="38100">
            <a:solidFill>
              <a:schemeClr val="accent2"/>
            </a:solidFill>
            <a:round/>
            <a:headEnd type="triangle" w="med" len="med"/>
            <a:tailEnd/>
          </a:ln>
        </p:spPr>
        <p:txBody>
          <a:bodyPr wrap="none" anchor="ctr"/>
          <a:lstStyle/>
          <a:p>
            <a:endParaRPr lang="en-US"/>
          </a:p>
        </p:txBody>
      </p:sp>
      <p:grpSp>
        <p:nvGrpSpPr>
          <p:cNvPr id="10" name="Group 39"/>
          <p:cNvGrpSpPr>
            <a:grpSpLocks/>
          </p:cNvGrpSpPr>
          <p:nvPr/>
        </p:nvGrpSpPr>
        <p:grpSpPr bwMode="auto">
          <a:xfrm>
            <a:off x="7086600" y="5458544"/>
            <a:ext cx="1295400" cy="381000"/>
            <a:chOff x="3648" y="1632"/>
            <a:chExt cx="816" cy="240"/>
          </a:xfrm>
        </p:grpSpPr>
        <p:sp>
          <p:nvSpPr>
            <p:cNvPr id="21532" name="Rectangle 40"/>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11" name="Group 41"/>
            <p:cNvGrpSpPr>
              <a:grpSpLocks/>
            </p:cNvGrpSpPr>
            <p:nvPr/>
          </p:nvGrpSpPr>
          <p:grpSpPr bwMode="auto">
            <a:xfrm>
              <a:off x="3984" y="1632"/>
              <a:ext cx="240" cy="240"/>
              <a:chOff x="3984" y="1632"/>
              <a:chExt cx="240" cy="240"/>
            </a:xfrm>
          </p:grpSpPr>
          <p:sp>
            <p:nvSpPr>
              <p:cNvPr id="21537" name="Rectangle 4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8" name="Oval 4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2" name="Group 44"/>
            <p:cNvGrpSpPr>
              <a:grpSpLocks/>
            </p:cNvGrpSpPr>
            <p:nvPr/>
          </p:nvGrpSpPr>
          <p:grpSpPr bwMode="auto">
            <a:xfrm>
              <a:off x="4224" y="1632"/>
              <a:ext cx="240" cy="240"/>
              <a:chOff x="3984" y="1632"/>
              <a:chExt cx="240" cy="240"/>
            </a:xfrm>
          </p:grpSpPr>
          <p:sp>
            <p:nvSpPr>
              <p:cNvPr id="21535" name="Rectangle 45"/>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6" name="Oval 46"/>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6" name="Line 47"/>
          <p:cNvSpPr>
            <a:spLocks noChangeShapeType="1"/>
          </p:cNvSpPr>
          <p:nvPr/>
        </p:nvSpPr>
        <p:spPr bwMode="auto">
          <a:xfrm flipH="1">
            <a:off x="7848600" y="5687144"/>
            <a:ext cx="0" cy="533400"/>
          </a:xfrm>
          <a:prstGeom prst="line">
            <a:avLst/>
          </a:prstGeom>
          <a:noFill/>
          <a:ln w="38100">
            <a:solidFill>
              <a:schemeClr val="accent2"/>
            </a:solidFill>
            <a:round/>
            <a:headEnd/>
            <a:tailEnd/>
          </a:ln>
        </p:spPr>
        <p:txBody>
          <a:bodyPr wrap="none" anchor="ctr"/>
          <a:lstStyle/>
          <a:p>
            <a:endParaRPr lang="en-US"/>
          </a:p>
        </p:txBody>
      </p:sp>
      <p:sp>
        <p:nvSpPr>
          <p:cNvPr id="21527" name="Line 48"/>
          <p:cNvSpPr>
            <a:spLocks noChangeShapeType="1"/>
          </p:cNvSpPr>
          <p:nvPr/>
        </p:nvSpPr>
        <p:spPr bwMode="auto">
          <a:xfrm flipH="1">
            <a:off x="6248400" y="5687144"/>
            <a:ext cx="0" cy="381000"/>
          </a:xfrm>
          <a:prstGeom prst="line">
            <a:avLst/>
          </a:prstGeom>
          <a:noFill/>
          <a:ln w="38100">
            <a:solidFill>
              <a:schemeClr val="accent2"/>
            </a:solidFill>
            <a:round/>
            <a:headEnd/>
            <a:tailEnd/>
          </a:ln>
        </p:spPr>
        <p:txBody>
          <a:bodyPr wrap="none" anchor="ctr"/>
          <a:lstStyle/>
          <a:p>
            <a:endParaRPr lang="en-US"/>
          </a:p>
        </p:txBody>
      </p:sp>
      <p:sp>
        <p:nvSpPr>
          <p:cNvPr id="21528" name="Text Box 49"/>
          <p:cNvSpPr txBox="1">
            <a:spLocks noChangeArrowheads="1"/>
          </p:cNvSpPr>
          <p:nvPr/>
        </p:nvSpPr>
        <p:spPr bwMode="auto">
          <a:xfrm>
            <a:off x="43434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29" name="Text Box 50"/>
          <p:cNvSpPr txBox="1">
            <a:spLocks noChangeArrowheads="1"/>
          </p:cNvSpPr>
          <p:nvPr/>
        </p:nvSpPr>
        <p:spPr bwMode="auto">
          <a:xfrm>
            <a:off x="59436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0" name="Text Box 51"/>
          <p:cNvSpPr txBox="1">
            <a:spLocks noChangeArrowheads="1"/>
          </p:cNvSpPr>
          <p:nvPr/>
        </p:nvSpPr>
        <p:spPr bwMode="auto">
          <a:xfrm>
            <a:off x="75438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1" name="Text Box 52"/>
          <p:cNvSpPr txBox="1">
            <a:spLocks noChangeArrowheads="1"/>
          </p:cNvSpPr>
          <p:nvPr/>
        </p:nvSpPr>
        <p:spPr bwMode="auto">
          <a:xfrm>
            <a:off x="5410200" y="1447800"/>
            <a:ext cx="2971800" cy="1544638"/>
          </a:xfrm>
          <a:prstGeom prst="rect">
            <a:avLst/>
          </a:prstGeom>
          <a:noFill/>
          <a:ln w="9525">
            <a:solidFill>
              <a:schemeClr val="tx1"/>
            </a:solidFill>
            <a:miter lim="800000"/>
            <a:headEnd/>
            <a:tailEnd/>
          </a:ln>
        </p:spPr>
        <p:txBody>
          <a:bodyPr>
            <a:spAutoFit/>
          </a:bodyPr>
          <a:lstStyle/>
          <a:p>
            <a:pPr>
              <a:spcBef>
                <a:spcPct val="50000"/>
              </a:spcBef>
            </a:pPr>
            <a:r>
              <a:rPr lang="en-US" sz="2100" b="0">
                <a:latin typeface="Arial" charset="0"/>
              </a:rPr>
              <a:t>Applications requiring both way search</a:t>
            </a:r>
          </a:p>
          <a:p>
            <a:pPr>
              <a:spcBef>
                <a:spcPct val="50000"/>
              </a:spcBef>
            </a:pPr>
            <a:r>
              <a:rPr lang="en-US" sz="2100" b="0">
                <a:latin typeface="Arial" charset="0"/>
              </a:rPr>
              <a:t>Eg. Name search in telephone directory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ree"/>
          <p:cNvPicPr>
            <a:picLocks noChangeAspect="1" noChangeArrowheads="1"/>
          </p:cNvPicPr>
          <p:nvPr/>
        </p:nvPicPr>
        <p:blipFill>
          <a:blip r:embed="rId2" cstate="print"/>
          <a:srcRect/>
          <a:stretch>
            <a:fillRect/>
          </a:stretch>
        </p:blipFill>
        <p:spPr bwMode="auto">
          <a:xfrm>
            <a:off x="152400" y="2871936"/>
            <a:ext cx="5562600" cy="3200400"/>
          </a:xfrm>
          <a:prstGeom prst="rect">
            <a:avLst/>
          </a:prstGeom>
          <a:noFill/>
          <a:ln w="9525">
            <a:noFill/>
            <a:miter lim="800000"/>
            <a:headEnd/>
            <a:tailEnd/>
          </a:ln>
        </p:spPr>
      </p:pic>
      <p:sp>
        <p:nvSpPr>
          <p:cNvPr id="22531" name="Rectangle 4"/>
          <p:cNvSpPr>
            <a:spLocks noGrp="1" noChangeArrowheads="1"/>
          </p:cNvSpPr>
          <p:nvPr>
            <p:ph type="title"/>
          </p:nvPr>
        </p:nvSpPr>
        <p:spPr>
          <a:xfrm>
            <a:off x="593725" y="76200"/>
            <a:ext cx="7953375" cy="819150"/>
          </a:xfrm>
        </p:spPr>
        <p:txBody>
          <a:bodyPr/>
          <a:lstStyle/>
          <a:p>
            <a:r>
              <a:rPr lang="en-US" b="1" dirty="0" smtClean="0">
                <a:latin typeface="Arial" charset="0"/>
              </a:rPr>
              <a:t>Binary Tree</a:t>
            </a:r>
          </a:p>
        </p:txBody>
      </p:sp>
      <p:sp>
        <p:nvSpPr>
          <p:cNvPr id="22532" name="Rectangle 5"/>
          <p:cNvSpPr>
            <a:spLocks noGrp="1" noChangeArrowheads="1"/>
          </p:cNvSpPr>
          <p:nvPr>
            <p:ph idx="1"/>
          </p:nvPr>
        </p:nvSpPr>
        <p:spPr>
          <a:xfrm>
            <a:off x="381000" y="1143000"/>
            <a:ext cx="7953375" cy="1981200"/>
          </a:xfrm>
        </p:spPr>
        <p:txBody>
          <a:bodyPr>
            <a:normAutofit fontScale="77500" lnSpcReduction="20000"/>
          </a:bodyPr>
          <a:lstStyle/>
          <a:p>
            <a:pPr>
              <a:lnSpc>
                <a:spcPts val="2000"/>
              </a:lnSpc>
              <a:spcAft>
                <a:spcPts val="500"/>
              </a:spcAft>
            </a:pPr>
            <a:r>
              <a:rPr lang="en-US" smtClean="0"/>
              <a:t>The simplest form of Tree is a </a:t>
            </a:r>
            <a:r>
              <a:rPr lang="en-US" smtClean="0">
                <a:solidFill>
                  <a:schemeClr val="accent2"/>
                </a:solidFill>
              </a:rPr>
              <a:t>Binary Tree</a:t>
            </a:r>
          </a:p>
          <a:p>
            <a:pPr lvl="1">
              <a:lnSpc>
                <a:spcPts val="2000"/>
              </a:lnSpc>
              <a:spcAft>
                <a:spcPts val="500"/>
              </a:spcAft>
            </a:pPr>
            <a:r>
              <a:rPr lang="en-US" smtClean="0"/>
              <a:t>Binary Tree Consists of</a:t>
            </a:r>
          </a:p>
          <a:p>
            <a:pPr lvl="2">
              <a:lnSpc>
                <a:spcPts val="1500"/>
              </a:lnSpc>
              <a:spcBef>
                <a:spcPts val="500"/>
              </a:spcBef>
            </a:pPr>
            <a:r>
              <a:rPr lang="en-US" sz="1800" smtClean="0"/>
              <a:t>Node (called the ROOT node)</a:t>
            </a:r>
          </a:p>
          <a:p>
            <a:pPr lvl="2">
              <a:lnSpc>
                <a:spcPts val="1500"/>
              </a:lnSpc>
              <a:spcBef>
                <a:spcPts val="500"/>
              </a:spcBef>
            </a:pPr>
            <a:r>
              <a:rPr lang="en-US" sz="1800" smtClean="0"/>
              <a:t>Left and Right sub-trees</a:t>
            </a:r>
          </a:p>
          <a:p>
            <a:pPr lvl="2">
              <a:lnSpc>
                <a:spcPts val="1500"/>
              </a:lnSpc>
              <a:spcBef>
                <a:spcPts val="500"/>
              </a:spcBef>
            </a:pPr>
            <a:r>
              <a:rPr lang="en-US" sz="1800" smtClean="0">
                <a:solidFill>
                  <a:schemeClr val="accent2"/>
                </a:solidFill>
              </a:rPr>
              <a:t>Both sub-trees are binary trees</a:t>
            </a:r>
          </a:p>
          <a:p>
            <a:pPr lvl="2">
              <a:lnSpc>
                <a:spcPts val="1500"/>
              </a:lnSpc>
              <a:spcBef>
                <a:spcPts val="500"/>
              </a:spcBef>
            </a:pPr>
            <a:r>
              <a:rPr lang="en-US" sz="1800" smtClean="0">
                <a:solidFill>
                  <a:schemeClr val="tx1"/>
                </a:solidFill>
              </a:rPr>
              <a:t>The nodes at the lowest levels of the tree (the ones with no sub-trees) are called leaves</a:t>
            </a:r>
          </a:p>
        </p:txBody>
      </p:sp>
      <p:sp>
        <p:nvSpPr>
          <p:cNvPr id="22533" name="AutoShape 6"/>
          <p:cNvSpPr>
            <a:spLocks noChangeArrowheads="1"/>
          </p:cNvSpPr>
          <p:nvPr/>
        </p:nvSpPr>
        <p:spPr bwMode="auto">
          <a:xfrm>
            <a:off x="6629400" y="1219200"/>
            <a:ext cx="1773238" cy="1306513"/>
          </a:xfrm>
          <a:prstGeom prst="roundRect">
            <a:avLst>
              <a:gd name="adj" fmla="val 16667"/>
            </a:avLst>
          </a:prstGeom>
          <a:solidFill>
            <a:srgbClr val="FFFF00"/>
          </a:solidFill>
          <a:ln w="12700">
            <a:noFill/>
            <a:round/>
            <a:headEnd/>
            <a:tailEnd/>
          </a:ln>
        </p:spPr>
        <p:txBody>
          <a:bodyPr wrap="none">
            <a:spAutoFit/>
          </a:bodyPr>
          <a:lstStyle/>
          <a:p>
            <a:r>
              <a:rPr lang="en-US">
                <a:latin typeface="Arial" charset="0"/>
              </a:rPr>
              <a:t>Note the</a:t>
            </a:r>
          </a:p>
          <a:p>
            <a:r>
              <a:rPr lang="en-US">
                <a:latin typeface="Arial" charset="0"/>
              </a:rPr>
              <a:t>recursive</a:t>
            </a:r>
          </a:p>
          <a:p>
            <a:r>
              <a:rPr lang="en-US">
                <a:latin typeface="Arial" charset="0"/>
              </a:rPr>
              <a:t>definition!</a:t>
            </a:r>
          </a:p>
        </p:txBody>
      </p:sp>
      <p:sp>
        <p:nvSpPr>
          <p:cNvPr id="22534" name="AutoShape 7" descr="Wide upward diagonal"/>
          <p:cNvSpPr>
            <a:spLocks noChangeArrowheads="1"/>
          </p:cNvSpPr>
          <p:nvPr/>
        </p:nvSpPr>
        <p:spPr bwMode="auto">
          <a:xfrm>
            <a:off x="4038600" y="5265886"/>
            <a:ext cx="2687638" cy="1187450"/>
          </a:xfrm>
          <a:prstGeom prst="roundRect">
            <a:avLst>
              <a:gd name="adj" fmla="val 16667"/>
            </a:avLst>
          </a:prstGeom>
          <a:pattFill prst="wdUpDiag">
            <a:fgClr>
              <a:srgbClr val="66FFFF"/>
            </a:fgClr>
            <a:bgClr>
              <a:srgbClr val="FFFFFF"/>
            </a:bgClr>
          </a:pattFill>
          <a:ln w="28575">
            <a:solidFill>
              <a:srgbClr val="00FFFF"/>
            </a:solidFill>
            <a:round/>
            <a:headEnd/>
            <a:tailEnd/>
          </a:ln>
        </p:spPr>
        <p:txBody>
          <a:bodyPr>
            <a:spAutoFit/>
          </a:bodyPr>
          <a:lstStyle/>
          <a:p>
            <a:r>
              <a:rPr lang="en-US" sz="2100">
                <a:latin typeface="Arial" charset="0"/>
              </a:rPr>
              <a:t>Each sub-tree</a:t>
            </a:r>
          </a:p>
          <a:p>
            <a:r>
              <a:rPr lang="en-US" sz="2100">
                <a:latin typeface="Arial" charset="0"/>
              </a:rPr>
              <a:t>is itself</a:t>
            </a:r>
          </a:p>
          <a:p>
            <a:r>
              <a:rPr lang="en-US" sz="2100">
                <a:latin typeface="Arial" charset="0"/>
              </a:rPr>
              <a:t>a binary tree</a:t>
            </a:r>
          </a:p>
        </p:txBody>
      </p:sp>
      <p:sp>
        <p:nvSpPr>
          <p:cNvPr id="22535" name="Text Box 10"/>
          <p:cNvSpPr txBox="1">
            <a:spLocks noChangeArrowheads="1"/>
          </p:cNvSpPr>
          <p:nvPr/>
        </p:nvSpPr>
        <p:spPr bwMode="auto">
          <a:xfrm>
            <a:off x="6019800" y="2971800"/>
            <a:ext cx="2971800" cy="2820988"/>
          </a:xfrm>
          <a:prstGeom prst="rect">
            <a:avLst/>
          </a:prstGeom>
          <a:noFill/>
          <a:ln w="9525">
            <a:solidFill>
              <a:schemeClr val="tx1"/>
            </a:solidFill>
            <a:miter lim="800000"/>
            <a:headEnd/>
            <a:tailEnd/>
          </a:ln>
        </p:spPr>
        <p:txBody>
          <a:bodyPr>
            <a:spAutoFit/>
          </a:bodyPr>
          <a:lstStyle/>
          <a:p>
            <a:pPr marL="457200" indent="-457200"/>
            <a:r>
              <a:rPr lang="en-US" sz="1800" b="0">
                <a:latin typeface="Arial" charset="0"/>
              </a:rPr>
              <a:t>In an </a:t>
            </a:r>
            <a:r>
              <a:rPr lang="en-US" sz="1800" i="1">
                <a:solidFill>
                  <a:schemeClr val="accent2"/>
                </a:solidFill>
                <a:latin typeface="Arial" charset="0"/>
              </a:rPr>
              <a:t>ordered binary tree</a:t>
            </a:r>
            <a:r>
              <a:rPr lang="en-US" sz="1600" b="0">
                <a:latin typeface="Arial" charset="0"/>
              </a:rPr>
              <a:t> </a:t>
            </a:r>
          </a:p>
          <a:p>
            <a:pPr marL="457200" indent="-457200" algn="l"/>
            <a:r>
              <a:rPr lang="en-US" sz="1600" b="0">
                <a:latin typeface="Arial" charset="0"/>
              </a:rPr>
              <a:t> the keys of all the nodes in </a:t>
            </a:r>
          </a:p>
          <a:p>
            <a:pPr marL="457200" indent="-457200" algn="l">
              <a:buFontTx/>
              <a:buChar char="•"/>
            </a:pPr>
            <a:r>
              <a:rPr lang="en-US" sz="1600" b="0">
                <a:latin typeface="Arial" charset="0"/>
              </a:rPr>
              <a:t>the left sub-tree are less than that of the root </a:t>
            </a:r>
          </a:p>
          <a:p>
            <a:pPr marL="457200" indent="-457200" algn="l">
              <a:buFontTx/>
              <a:buChar char="•"/>
            </a:pPr>
            <a:r>
              <a:rPr lang="en-US" sz="1600" b="0">
                <a:latin typeface="Arial" charset="0"/>
              </a:rPr>
              <a:t>the keys of all the nodes in the  right sub-tree are greater than that of the root, </a:t>
            </a:r>
          </a:p>
          <a:p>
            <a:pPr marL="457200" indent="-457200" algn="l">
              <a:buFontTx/>
              <a:buChar char="•"/>
            </a:pPr>
            <a:r>
              <a:rPr lang="en-US" sz="1600" b="0">
                <a:latin typeface="Arial" charset="0"/>
              </a:rPr>
              <a:t>the left and right sub-trees are themselves ordered binary trees.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 (Cont.)</a:t>
            </a:r>
          </a:p>
        </p:txBody>
      </p:sp>
      <p:sp>
        <p:nvSpPr>
          <p:cNvPr id="23556" name="Oval 6"/>
          <p:cNvSpPr>
            <a:spLocks noGrp="1" noChangeArrowheads="1"/>
          </p:cNvSpPr>
          <p:nvPr>
            <p:ph idx="1"/>
          </p:nvPr>
        </p:nvSpPr>
        <p:spPr>
          <a:xfrm>
            <a:off x="6400800" y="2057400"/>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6934200" y="1295400"/>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620000" y="2057400"/>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010400" y="2743200"/>
            <a:ext cx="457200" cy="457200"/>
          </a:xfrm>
          <a:prstGeom prst="ellipse">
            <a:avLst/>
          </a:prstGeom>
          <a:solidFill>
            <a:schemeClr val="accent1"/>
          </a:solidFill>
          <a:ln w="9525">
            <a:solidFill>
              <a:schemeClr val="tx1"/>
            </a:solidFill>
            <a:round/>
            <a:headEnd/>
            <a:tailEnd/>
          </a:ln>
        </p:spPr>
        <p:txBody>
          <a:bodyPr wrap="none" anchor="ctr"/>
          <a:lstStyle/>
          <a:p>
            <a:r>
              <a:rPr lang="en-US" sz="1800"/>
              <a:t>D</a:t>
            </a:r>
          </a:p>
        </p:txBody>
      </p:sp>
      <p:sp>
        <p:nvSpPr>
          <p:cNvPr id="23559" name="Oval 9"/>
          <p:cNvSpPr>
            <a:spLocks noChangeArrowheads="1"/>
          </p:cNvSpPr>
          <p:nvPr/>
        </p:nvSpPr>
        <p:spPr bwMode="auto">
          <a:xfrm>
            <a:off x="8229600" y="2895600"/>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400800" y="3429000"/>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620000" y="3429000"/>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705600" y="1676400"/>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315200" y="1676400"/>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391400" y="2438400"/>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6781800" y="3124200"/>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001000" y="2438400"/>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391400" y="3124200"/>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5867400" cy="3124200"/>
          </a:xfrm>
          <a:prstGeom prst="rect">
            <a:avLst/>
          </a:prstGeom>
          <a:noFill/>
          <a:ln w="9525">
            <a:noFill/>
            <a:miter lim="800000"/>
            <a:headEnd/>
            <a:tailEnd/>
          </a:ln>
        </p:spPr>
        <p:txBody>
          <a:bodyPr lIns="90000" tIns="46800" rIns="90000" bIns="46800"/>
          <a:lstStyle/>
          <a:p>
            <a:pPr marL="285750" indent="-285750" algn="l">
              <a:buClr>
                <a:srgbClr val="1E6E04"/>
              </a:buClr>
              <a:buFontTx/>
              <a:buChar char="•"/>
            </a:pPr>
            <a:r>
              <a:rPr lang="en-US" sz="1800" b="0" dirty="0">
                <a:solidFill>
                  <a:srgbClr val="000000"/>
                </a:solidFill>
                <a:latin typeface="Arial" charset="0"/>
              </a:rPr>
              <a:t>If A is the root of a binary tree and B is the root</a:t>
            </a:r>
          </a:p>
          <a:p>
            <a:pPr marL="285750" indent="-285750" algn="l">
              <a:buClr>
                <a:srgbClr val="1E6E04"/>
              </a:buClr>
            </a:pPr>
            <a:r>
              <a:rPr lang="en-US" sz="1800" b="0" dirty="0">
                <a:solidFill>
                  <a:srgbClr val="000000"/>
                </a:solidFill>
                <a:latin typeface="Arial" charset="0"/>
              </a:rPr>
              <a:t>     of its left/right </a:t>
            </a:r>
            <a:r>
              <a:rPr lang="en-US" sz="1800" b="0" dirty="0" err="1">
                <a:solidFill>
                  <a:srgbClr val="000000"/>
                </a:solidFill>
                <a:latin typeface="Arial" charset="0"/>
              </a:rPr>
              <a:t>subtree</a:t>
            </a:r>
            <a:r>
              <a:rPr lang="en-US" sz="1800" b="0" dirty="0">
                <a:solidFill>
                  <a:srgbClr val="000000"/>
                </a:solidFill>
                <a:latin typeface="Arial" charset="0"/>
              </a:rPr>
              <a:t> then </a:t>
            </a:r>
          </a:p>
          <a:p>
            <a:pPr marL="762000" lvl="1" indent="-285750" algn="l">
              <a:buClr>
                <a:srgbClr val="1E6E04"/>
              </a:buClr>
              <a:buFontTx/>
              <a:buChar char="o"/>
            </a:pPr>
            <a:r>
              <a:rPr lang="en-US" sz="1800" b="0" dirty="0">
                <a:solidFill>
                  <a:srgbClr val="000000"/>
                </a:solidFill>
                <a:latin typeface="Arial" charset="0"/>
              </a:rPr>
              <a:t>	A is the </a:t>
            </a:r>
            <a:r>
              <a:rPr lang="en-US" sz="1800" i="1" dirty="0">
                <a:solidFill>
                  <a:srgbClr val="000000"/>
                </a:solidFill>
                <a:latin typeface="Arial" charset="0"/>
              </a:rPr>
              <a:t>father</a:t>
            </a:r>
            <a:r>
              <a:rPr lang="en-US" sz="1800" b="0" i="1" dirty="0">
                <a:solidFill>
                  <a:srgbClr val="000000"/>
                </a:solidFill>
                <a:latin typeface="Arial" charset="0"/>
              </a:rPr>
              <a:t> </a:t>
            </a:r>
            <a:r>
              <a:rPr lang="en-US" sz="1800" b="0" dirty="0">
                <a:solidFill>
                  <a:srgbClr val="000000"/>
                </a:solidFill>
                <a:latin typeface="Arial" charset="0"/>
              </a:rPr>
              <a:t>of B</a:t>
            </a:r>
          </a:p>
          <a:p>
            <a:pPr marL="762000" lvl="1" indent="-285750" algn="l">
              <a:buClr>
                <a:srgbClr val="1E6E04"/>
              </a:buClr>
              <a:buFontTx/>
              <a:buChar char="o"/>
            </a:pPr>
            <a:r>
              <a:rPr lang="en-US" sz="1800" b="0" dirty="0">
                <a:solidFill>
                  <a:srgbClr val="000000"/>
                </a:solidFill>
                <a:latin typeface="Arial" charset="0"/>
              </a:rPr>
              <a:t>	B is the </a:t>
            </a:r>
            <a:r>
              <a:rPr lang="en-US" sz="1800" i="1" dirty="0">
                <a:solidFill>
                  <a:srgbClr val="000000"/>
                </a:solidFill>
                <a:latin typeface="Arial" charset="0"/>
              </a:rPr>
              <a:t>left/right son</a:t>
            </a:r>
            <a:r>
              <a:rPr lang="en-US" sz="1800" b="0" dirty="0">
                <a:solidFill>
                  <a:srgbClr val="000000"/>
                </a:solidFill>
                <a:latin typeface="Arial" charset="0"/>
              </a:rPr>
              <a:t> of A</a:t>
            </a:r>
          </a:p>
          <a:p>
            <a:pPr marL="762000" lvl="1" indent="-285750" algn="l">
              <a:buClr>
                <a:srgbClr val="1E6E04"/>
              </a:buClr>
            </a:pPr>
            <a:endParaRPr lang="en-US" sz="1800" b="0" dirty="0">
              <a:solidFill>
                <a:srgbClr val="000000"/>
              </a:solidFill>
              <a:latin typeface="Arial" charset="0"/>
            </a:endParaRPr>
          </a:p>
          <a:p>
            <a:pPr marL="285750" indent="-285750" algn="l">
              <a:buClr>
                <a:srgbClr val="1E6E04"/>
              </a:buClr>
              <a:buFontTx/>
              <a:buChar char="•"/>
            </a:pPr>
            <a:r>
              <a:rPr lang="en-US" sz="1800" b="0" dirty="0">
                <a:solidFill>
                  <a:srgbClr val="000000"/>
                </a:solidFill>
                <a:latin typeface="Arial" charset="0"/>
              </a:rPr>
              <a:t>Two nodes are </a:t>
            </a:r>
            <a:r>
              <a:rPr lang="en-US" sz="1800" i="1" dirty="0">
                <a:solidFill>
                  <a:srgbClr val="000000"/>
                </a:solidFill>
                <a:latin typeface="Arial" charset="0"/>
              </a:rPr>
              <a:t>brothers</a:t>
            </a:r>
            <a:r>
              <a:rPr lang="en-US" sz="1800" b="0" dirty="0">
                <a:solidFill>
                  <a:srgbClr val="000000"/>
                </a:solidFill>
                <a:latin typeface="Arial" charset="0"/>
              </a:rPr>
              <a:t> if they are left and right </a:t>
            </a:r>
          </a:p>
          <a:p>
            <a:pPr marL="285750" indent="-285750" algn="l">
              <a:buClr>
                <a:srgbClr val="1E6E04"/>
              </a:buClr>
            </a:pPr>
            <a:r>
              <a:rPr lang="en-US" sz="1800" b="0" dirty="0">
                <a:solidFill>
                  <a:srgbClr val="000000"/>
                </a:solidFill>
                <a:latin typeface="Arial" charset="0"/>
              </a:rPr>
              <a:t>     sons of the same father</a:t>
            </a:r>
          </a:p>
          <a:p>
            <a:pPr marL="285750" indent="-285750" algn="l">
              <a:buClr>
                <a:srgbClr val="1E6E04"/>
              </a:buClr>
            </a:pPr>
            <a:endParaRPr lang="en-US" sz="1800" b="0" dirty="0">
              <a:solidFill>
                <a:srgbClr val="000000"/>
              </a:solidFill>
              <a:latin typeface="Arial" charset="0"/>
            </a:endParaRPr>
          </a:p>
          <a:p>
            <a:pPr marL="285750" indent="-285750" algn="l">
              <a:buClr>
                <a:srgbClr val="1E6E04"/>
              </a:buClr>
              <a:buFontTx/>
              <a:buChar char="•"/>
            </a:pPr>
            <a:r>
              <a:rPr lang="en-US" sz="1800" b="0" dirty="0">
                <a:solidFill>
                  <a:srgbClr val="000000"/>
                </a:solidFill>
                <a:latin typeface="Arial" charset="0"/>
              </a:rPr>
              <a:t>Node n1 is an </a:t>
            </a:r>
            <a:r>
              <a:rPr lang="en-US" sz="1800" i="1" dirty="0">
                <a:solidFill>
                  <a:srgbClr val="000000"/>
                </a:solidFill>
                <a:latin typeface="Arial" charset="0"/>
              </a:rPr>
              <a:t>ancestor</a:t>
            </a:r>
            <a:r>
              <a:rPr lang="en-US" sz="1800" b="0" dirty="0">
                <a:solidFill>
                  <a:srgbClr val="000000"/>
                </a:solidFill>
                <a:latin typeface="Arial" charset="0"/>
              </a:rPr>
              <a:t> of n2 (and n2 is </a:t>
            </a:r>
            <a:r>
              <a:rPr lang="en-US" sz="1800" i="1" dirty="0">
                <a:solidFill>
                  <a:srgbClr val="000000"/>
                </a:solidFill>
                <a:latin typeface="Arial" charset="0"/>
              </a:rPr>
              <a:t>descendant</a:t>
            </a:r>
            <a:r>
              <a:rPr lang="en-US" sz="1800" b="0" dirty="0">
                <a:solidFill>
                  <a:srgbClr val="000000"/>
                </a:solidFill>
                <a:latin typeface="Arial" charset="0"/>
              </a:rPr>
              <a:t> of n1) if n1 is either the father of n2 or the father of some ancestor of n2</a:t>
            </a:r>
          </a:p>
          <a:p>
            <a:pPr marL="285750" indent="-285750" algn="l">
              <a:buClr>
                <a:srgbClr val="1E6E04"/>
              </a:buClr>
              <a:buFontTx/>
              <a:buChar char="•"/>
            </a:pPr>
            <a:endParaRPr lang="en-US" sz="1800" b="0" dirty="0">
              <a:solidFill>
                <a:srgbClr val="000000"/>
              </a:solidFill>
              <a:latin typeface="Arial" charset="0"/>
            </a:endParaRPr>
          </a:p>
          <a:p>
            <a:pPr marL="285750" indent="-285750" algn="l">
              <a:buClr>
                <a:srgbClr val="1E6E04"/>
              </a:buClr>
              <a:buFontTx/>
              <a:buChar char="•"/>
            </a:pPr>
            <a:endParaRPr lang="en-US" sz="1800" b="0" dirty="0">
              <a:solidFill>
                <a:srgbClr val="000000"/>
              </a:solidFill>
              <a:latin typeface="Arial" charset="0"/>
            </a:endParaRPr>
          </a:p>
          <a:p>
            <a:pPr marL="285750" indent="-285750" algn="l">
              <a:buClr>
                <a:srgbClr val="1E6E04"/>
              </a:buClr>
            </a:pPr>
            <a:endParaRPr lang="en-US" sz="1800" b="0" dirty="0">
              <a:solidFill>
                <a:srgbClr val="000000"/>
              </a:solidFill>
              <a:latin typeface="Arial" charset="0"/>
            </a:endParaRPr>
          </a:p>
        </p:txBody>
      </p:sp>
      <p:sp>
        <p:nvSpPr>
          <p:cNvPr id="23569" name="Rectangle 20"/>
          <p:cNvSpPr>
            <a:spLocks noChangeArrowheads="1"/>
          </p:cNvSpPr>
          <p:nvPr/>
        </p:nvSpPr>
        <p:spPr bwMode="auto">
          <a:xfrm>
            <a:off x="228600" y="4343400"/>
            <a:ext cx="8458200" cy="2209800"/>
          </a:xfrm>
          <a:prstGeom prst="rect">
            <a:avLst/>
          </a:prstGeom>
          <a:noFill/>
          <a:ln w="9525">
            <a:noFill/>
            <a:miter lim="800000"/>
            <a:headEnd/>
            <a:tailEnd/>
          </a:ln>
        </p:spPr>
        <p:txBody>
          <a:bodyPr lIns="90000" tIns="46800" rIns="90000" bIns="46800"/>
          <a:lstStyle/>
          <a:p>
            <a:pPr marL="285750" indent="-285750" algn="l">
              <a:buClr>
                <a:srgbClr val="1E6E04"/>
              </a:buClr>
              <a:buFontTx/>
              <a:buChar char="•"/>
            </a:pPr>
            <a:r>
              <a:rPr lang="en-US" sz="1800" i="1" dirty="0">
                <a:solidFill>
                  <a:srgbClr val="000000"/>
                </a:solidFill>
                <a:latin typeface="Arial" charset="0"/>
              </a:rPr>
              <a:t>Strictly Binary Tree</a:t>
            </a:r>
            <a:r>
              <a:rPr lang="en-US" sz="1800" b="0" dirty="0">
                <a:solidFill>
                  <a:srgbClr val="000000"/>
                </a:solidFill>
                <a:latin typeface="Arial" charset="0"/>
              </a:rPr>
              <a:t>: If every </a:t>
            </a:r>
            <a:r>
              <a:rPr lang="en-US" sz="1800" b="0" dirty="0" err="1">
                <a:solidFill>
                  <a:srgbClr val="000000"/>
                </a:solidFill>
                <a:latin typeface="Arial" charset="0"/>
              </a:rPr>
              <a:t>nonleaf</a:t>
            </a:r>
            <a:r>
              <a:rPr lang="en-US" sz="1800" b="0" dirty="0">
                <a:solidFill>
                  <a:srgbClr val="000000"/>
                </a:solidFill>
                <a:latin typeface="Arial" charset="0"/>
              </a:rPr>
              <a:t> node in a binary tree has non empty left and right </a:t>
            </a:r>
            <a:r>
              <a:rPr lang="en-US" sz="1800" b="0" dirty="0" err="1">
                <a:solidFill>
                  <a:srgbClr val="000000"/>
                </a:solidFill>
                <a:latin typeface="Arial" charset="0"/>
              </a:rPr>
              <a:t>subtrees</a:t>
            </a:r>
            <a:endParaRPr lang="en-US" sz="1800" b="0" dirty="0">
              <a:solidFill>
                <a:srgbClr val="000000"/>
              </a:solidFill>
              <a:latin typeface="Arial" charset="0"/>
            </a:endParaRPr>
          </a:p>
          <a:p>
            <a:pPr marL="285750" indent="-285750" algn="l">
              <a:buClr>
                <a:srgbClr val="1E6E04"/>
              </a:buClr>
              <a:buFontTx/>
              <a:buChar char="•"/>
            </a:pPr>
            <a:r>
              <a:rPr lang="en-US" sz="1800" i="1" dirty="0">
                <a:solidFill>
                  <a:srgbClr val="000000"/>
                </a:solidFill>
                <a:latin typeface="Arial" charset="0"/>
              </a:rPr>
              <a:t>Level</a:t>
            </a:r>
            <a:r>
              <a:rPr lang="en-US" sz="1800" dirty="0">
                <a:solidFill>
                  <a:srgbClr val="000000"/>
                </a:solidFill>
                <a:latin typeface="Arial" charset="0"/>
              </a:rPr>
              <a:t> </a:t>
            </a:r>
            <a:r>
              <a:rPr lang="en-US" sz="1800" b="0" dirty="0">
                <a:solidFill>
                  <a:srgbClr val="000000"/>
                </a:solidFill>
                <a:latin typeface="Arial" charset="0"/>
              </a:rPr>
              <a:t>of a node: Root has level 0. Level of any node is one more than the level of its father</a:t>
            </a:r>
          </a:p>
          <a:p>
            <a:pPr marL="285750" indent="-285750" algn="l">
              <a:buClr>
                <a:srgbClr val="1E6E04"/>
              </a:buClr>
              <a:buFontTx/>
              <a:buChar char="•"/>
            </a:pPr>
            <a:r>
              <a:rPr lang="en-US" sz="1800" i="1" dirty="0">
                <a:solidFill>
                  <a:srgbClr val="000000"/>
                </a:solidFill>
                <a:latin typeface="Arial" charset="0"/>
              </a:rPr>
              <a:t>Depth</a:t>
            </a:r>
            <a:r>
              <a:rPr lang="en-US" sz="1800" b="0" dirty="0">
                <a:solidFill>
                  <a:srgbClr val="000000"/>
                </a:solidFill>
                <a:latin typeface="Arial" charset="0"/>
              </a:rPr>
              <a:t>: Maximum level of any leaf in the tree</a:t>
            </a:r>
          </a:p>
          <a:p>
            <a:pPr marL="285750" indent="-285750" algn="l">
              <a:buClr>
                <a:srgbClr val="1E6E04"/>
              </a:buClr>
            </a:pPr>
            <a:r>
              <a:rPr lang="en-US" sz="1800" b="0" dirty="0">
                <a:solidFill>
                  <a:srgbClr val="000000"/>
                </a:solidFill>
                <a:latin typeface="Arial" charset="0"/>
              </a:rPr>
              <a:t>     A binary tree can contain at most 2</a:t>
            </a:r>
            <a:r>
              <a:rPr lang="en-US" sz="1800" b="0" baseline="50000" dirty="0">
                <a:solidFill>
                  <a:srgbClr val="000000"/>
                </a:solidFill>
                <a:latin typeface="Arial" charset="0"/>
              </a:rPr>
              <a:t>l</a:t>
            </a:r>
            <a:r>
              <a:rPr lang="en-US" sz="1800" b="0" dirty="0">
                <a:solidFill>
                  <a:srgbClr val="000000"/>
                </a:solidFill>
                <a:latin typeface="Arial" charset="0"/>
              </a:rPr>
              <a:t> nodes at level l </a:t>
            </a:r>
          </a:p>
          <a:p>
            <a:pPr marL="285750" indent="-285750" algn="l">
              <a:buClr>
                <a:srgbClr val="1E6E04"/>
              </a:buClr>
            </a:pPr>
            <a:r>
              <a:rPr lang="en-US" sz="1800" b="0" dirty="0">
                <a:solidFill>
                  <a:srgbClr val="000000"/>
                </a:solidFill>
                <a:latin typeface="Arial" charset="0"/>
              </a:rPr>
              <a:t>     Total nodes for a binary tree with depth d = 2</a:t>
            </a:r>
            <a:r>
              <a:rPr lang="en-US" sz="1800" b="0" baseline="50000" dirty="0">
                <a:solidFill>
                  <a:srgbClr val="000000"/>
                </a:solidFill>
                <a:latin typeface="Arial" charset="0"/>
              </a:rPr>
              <a:t>d+1</a:t>
            </a:r>
            <a:r>
              <a:rPr lang="en-US" sz="1800" b="0" dirty="0">
                <a:solidFill>
                  <a:srgbClr val="000000"/>
                </a:solidFill>
                <a:latin typeface="Arial" charset="0"/>
              </a:rPr>
              <a:t>  - 1</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tree_small"/>
          <p:cNvPicPr>
            <a:picLocks noChangeAspect="1" noChangeArrowheads="1"/>
          </p:cNvPicPr>
          <p:nvPr/>
        </p:nvPicPr>
        <p:blipFill>
          <a:blip r:embed="rId2" cstate="print"/>
          <a:srcRect/>
          <a:stretch>
            <a:fillRect/>
          </a:stretch>
        </p:blipFill>
        <p:spPr bwMode="auto">
          <a:xfrm>
            <a:off x="4419600" y="1066800"/>
            <a:ext cx="4162425" cy="1600200"/>
          </a:xfrm>
          <a:prstGeom prst="rect">
            <a:avLst/>
          </a:prstGeom>
          <a:noFill/>
          <a:ln w="9525">
            <a:noFill/>
            <a:miter lim="800000"/>
            <a:headEnd/>
            <a:tailEnd/>
          </a:ln>
        </p:spPr>
      </p:pic>
      <p:sp>
        <p:nvSpPr>
          <p:cNvPr id="24579" name="Rectangle 3"/>
          <p:cNvSpPr>
            <a:spLocks noGrp="1" noChangeArrowheads="1"/>
          </p:cNvSpPr>
          <p:nvPr>
            <p:ph type="title"/>
          </p:nvPr>
        </p:nvSpPr>
        <p:spPr>
          <a:xfrm>
            <a:off x="609600" y="89570"/>
            <a:ext cx="7953375" cy="819150"/>
          </a:xfrm>
        </p:spPr>
        <p:txBody>
          <a:bodyPr/>
          <a:lstStyle/>
          <a:p>
            <a:r>
              <a:rPr lang="en-US" b="1" dirty="0" smtClean="0">
                <a:latin typeface="Arial" charset="0"/>
              </a:rPr>
              <a:t>Binary Tree - Implementation</a:t>
            </a:r>
          </a:p>
        </p:txBody>
      </p:sp>
      <p:sp>
        <p:nvSpPr>
          <p:cNvPr id="24581" name="Text Box 5"/>
          <p:cNvSpPr txBox="1">
            <a:spLocks noChangeArrowheads="1"/>
          </p:cNvSpPr>
          <p:nvPr/>
        </p:nvSpPr>
        <p:spPr bwMode="auto">
          <a:xfrm>
            <a:off x="304800" y="1981200"/>
            <a:ext cx="5486400" cy="4473575"/>
          </a:xfrm>
          <a:prstGeom prst="rect">
            <a:avLst/>
          </a:prstGeom>
          <a:noFill/>
          <a:ln w="12700">
            <a:noFill/>
            <a:miter lim="800000"/>
            <a:headEnd/>
            <a:tailEnd/>
          </a:ln>
        </p:spPr>
        <p:txBody>
          <a:bodyPr>
            <a:spAutoFit/>
          </a:bodyPr>
          <a:lstStyle/>
          <a:p>
            <a:pPr algn="l"/>
            <a:r>
              <a:rPr lang="en-US">
                <a:latin typeface="Courier New" pitchFamily="49" charset="0"/>
              </a:rPr>
              <a:t>struct t_node {</a:t>
            </a:r>
          </a:p>
          <a:p>
            <a:pPr algn="l"/>
            <a:r>
              <a:rPr lang="en-US">
                <a:latin typeface="Courier New" pitchFamily="49" charset="0"/>
              </a:rPr>
              <a:t>     void *item;</a:t>
            </a:r>
            <a:br>
              <a:rPr lang="en-US">
                <a:latin typeface="Courier New" pitchFamily="49" charset="0"/>
              </a:rPr>
            </a:br>
            <a:r>
              <a:rPr lang="en-US">
                <a:latin typeface="Courier New" pitchFamily="49" charset="0"/>
              </a:rPr>
              <a:t>     struct t_node *left;</a:t>
            </a:r>
          </a:p>
          <a:p>
            <a:pPr algn="l"/>
            <a:r>
              <a:rPr lang="en-US">
                <a:latin typeface="Courier New" pitchFamily="49" charset="0"/>
              </a:rPr>
              <a:t>     struct t_node *right;</a:t>
            </a:r>
            <a:br>
              <a:rPr lang="en-US">
                <a:latin typeface="Courier New" pitchFamily="49" charset="0"/>
              </a:rPr>
            </a:br>
            <a:r>
              <a:rPr lang="en-US">
                <a:latin typeface="Courier New" pitchFamily="49" charset="0"/>
              </a:rPr>
              <a:t>     };</a:t>
            </a:r>
          </a:p>
          <a:p>
            <a:pPr algn="l"/>
            <a:endParaRPr lang="en-US">
              <a:latin typeface="Courier New" pitchFamily="49" charset="0"/>
            </a:endParaRPr>
          </a:p>
          <a:p>
            <a:pPr algn="l"/>
            <a:r>
              <a:rPr lang="en-US">
                <a:latin typeface="Courier New" pitchFamily="49" charset="0"/>
              </a:rPr>
              <a:t>typedef struct t_node *Node;</a:t>
            </a:r>
          </a:p>
          <a:p>
            <a:pPr algn="l"/>
            <a:endParaRPr lang="en-US">
              <a:latin typeface="Courier New" pitchFamily="49" charset="0"/>
            </a:endParaRPr>
          </a:p>
          <a:p>
            <a:pPr algn="l"/>
            <a:r>
              <a:rPr lang="en-US">
                <a:latin typeface="Courier New" pitchFamily="49" charset="0"/>
              </a:rPr>
              <a:t>struct t_collection {</a:t>
            </a:r>
            <a:br>
              <a:rPr lang="en-US">
                <a:latin typeface="Courier New" pitchFamily="49" charset="0"/>
              </a:rPr>
            </a:br>
            <a:r>
              <a:rPr lang="en-US">
                <a:latin typeface="Courier New" pitchFamily="49" charset="0"/>
              </a:rPr>
              <a:t>     Node root;</a:t>
            </a:r>
          </a:p>
          <a:p>
            <a:pPr algn="l"/>
            <a:r>
              <a:rPr lang="en-US">
                <a:latin typeface="Courier New" pitchFamily="49" charset="0"/>
              </a:rPr>
              <a:t>     ……</a:t>
            </a:r>
          </a:p>
          <a:p>
            <a:pPr algn="l"/>
            <a:r>
              <a:rPr lang="en-US">
                <a:latin typeface="Courier New" pitchFamily="49" charset="0"/>
              </a:rPr>
              <a:t>     };</a:t>
            </a:r>
            <a:endParaRPr lang="en-US" b="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486400" y="4191000"/>
            <a:ext cx="1371600" cy="457200"/>
          </a:xfrm>
          <a:prstGeom prst="rect">
            <a:avLst/>
          </a:prstGeom>
          <a:solidFill>
            <a:schemeClr val="accent2"/>
          </a:solidFill>
          <a:ln w="12700">
            <a:noFill/>
            <a:miter lim="800000"/>
            <a:headEnd/>
            <a:tailEnd/>
          </a:ln>
        </p:spPr>
        <p:txBody>
          <a:bodyPr wrap="none" anchor="ctr"/>
          <a:lstStyle/>
          <a:p>
            <a:endParaRPr lang="en-GB"/>
          </a:p>
        </p:txBody>
      </p:sp>
      <p:sp>
        <p:nvSpPr>
          <p:cNvPr id="25603" name="Rectangle 3"/>
          <p:cNvSpPr>
            <a:spLocks noChangeArrowheads="1"/>
          </p:cNvSpPr>
          <p:nvPr/>
        </p:nvSpPr>
        <p:spPr bwMode="auto">
          <a:xfrm>
            <a:off x="5486400" y="3581400"/>
            <a:ext cx="1371600" cy="457200"/>
          </a:xfrm>
          <a:prstGeom prst="rect">
            <a:avLst/>
          </a:prstGeom>
          <a:solidFill>
            <a:srgbClr val="FC0128"/>
          </a:solidFill>
          <a:ln w="12700">
            <a:noFill/>
            <a:miter lim="800000"/>
            <a:headEnd/>
            <a:tailEnd/>
          </a:ln>
        </p:spPr>
        <p:txBody>
          <a:bodyPr wrap="none" anchor="ctr"/>
          <a:lstStyle/>
          <a:p>
            <a:endParaRPr lang="en-GB"/>
          </a:p>
        </p:txBody>
      </p:sp>
      <p:sp>
        <p:nvSpPr>
          <p:cNvPr id="25604" name="Rectangle 4"/>
          <p:cNvSpPr>
            <a:spLocks noGrp="1" noChangeArrowheads="1"/>
          </p:cNvSpPr>
          <p:nvPr>
            <p:ph type="title"/>
          </p:nvPr>
        </p:nvSpPr>
        <p:spPr>
          <a:xfrm>
            <a:off x="533400" y="152400"/>
            <a:ext cx="7953375" cy="819150"/>
          </a:xfrm>
        </p:spPr>
        <p:txBody>
          <a:bodyPr/>
          <a:lstStyle/>
          <a:p>
            <a:r>
              <a:rPr lang="en-US" b="1" smtClean="0">
                <a:latin typeface="Arial" charset="0"/>
              </a:rPr>
              <a:t>Binary Tree - </a:t>
            </a:r>
            <a:r>
              <a:rPr lang="en-US" sz="3400" b="1" smtClean="0">
                <a:latin typeface="Arial" charset="0"/>
              </a:rPr>
              <a:t>Implementation</a:t>
            </a:r>
            <a:endParaRPr lang="en-US" b="1" smtClean="0">
              <a:latin typeface="Arial" charset="0"/>
            </a:endParaRPr>
          </a:p>
        </p:txBody>
      </p:sp>
      <p:sp>
        <p:nvSpPr>
          <p:cNvPr id="25605" name="Rectangle 5"/>
          <p:cNvSpPr>
            <a:spLocks noGrp="1" noChangeArrowheads="1"/>
          </p:cNvSpPr>
          <p:nvPr>
            <p:ph idx="1"/>
          </p:nvPr>
        </p:nvSpPr>
        <p:spPr>
          <a:xfrm>
            <a:off x="228600" y="990600"/>
            <a:ext cx="7953375" cy="1143000"/>
          </a:xfrm>
        </p:spPr>
        <p:txBody>
          <a:bodyPr/>
          <a:lstStyle/>
          <a:p>
            <a:r>
              <a:rPr lang="en-US" sz="2400" b="1" smtClean="0">
                <a:solidFill>
                  <a:schemeClr val="accent2"/>
                </a:solidFill>
              </a:rPr>
              <a:t>Find </a:t>
            </a:r>
          </a:p>
          <a:p>
            <a:pPr lvl="1"/>
            <a:endParaRPr lang="en-US" sz="2400" b="1" smtClean="0">
              <a:solidFill>
                <a:schemeClr val="accent2"/>
              </a:solidFill>
            </a:endParaRPr>
          </a:p>
        </p:txBody>
      </p:sp>
      <p:sp>
        <p:nvSpPr>
          <p:cNvPr id="25606" name="Text Box 6"/>
          <p:cNvSpPr txBox="1">
            <a:spLocks noChangeArrowheads="1"/>
          </p:cNvSpPr>
          <p:nvPr/>
        </p:nvSpPr>
        <p:spPr bwMode="auto">
          <a:xfrm>
            <a:off x="196850" y="1752600"/>
            <a:ext cx="7956550" cy="4664075"/>
          </a:xfrm>
          <a:prstGeom prst="rect">
            <a:avLst/>
          </a:prstGeom>
          <a:noFill/>
          <a:ln w="12700">
            <a:noFill/>
            <a:miter lim="800000"/>
            <a:headEnd/>
            <a:tailEnd/>
          </a:ln>
        </p:spPr>
        <p:txBody>
          <a:bodyPr wrap="none">
            <a:spAutoFit/>
          </a:bodyPr>
          <a:lstStyle/>
          <a:p>
            <a:pPr algn="l"/>
            <a:r>
              <a:rPr lang="en-US" sz="2000">
                <a:latin typeface="Courier New" pitchFamily="49" charset="0"/>
              </a:rPr>
              <a:t>extern int KeyCmp( void *a, void *b );</a:t>
            </a:r>
          </a:p>
          <a:p>
            <a:pPr algn="l"/>
            <a:r>
              <a:rPr lang="en-US" sz="2000">
                <a:latin typeface="Courier New" pitchFamily="49" charset="0"/>
              </a:rPr>
              <a:t>/* Returns -1, 0, 1 for a &lt; b, a == b, a &gt; b */</a:t>
            </a:r>
          </a:p>
          <a:p>
            <a:pPr algn="l"/>
            <a:endParaRPr lang="en-US" sz="2000"/>
          </a:p>
          <a:p>
            <a:pPr algn="l"/>
            <a:r>
              <a:rPr lang="en-US" sz="2000">
                <a:latin typeface="Courier New" pitchFamily="49" charset="0"/>
              </a:rPr>
              <a:t>void *FindInTree( Node t, void *key ) {</a:t>
            </a:r>
          </a:p>
          <a:p>
            <a:pPr algn="l"/>
            <a:r>
              <a:rPr lang="en-US" sz="2000">
                <a:latin typeface="Courier New" pitchFamily="49" charset="0"/>
              </a:rPr>
              <a:t>   if ( t == (Node)0 ) return NULL;</a:t>
            </a:r>
          </a:p>
          <a:p>
            <a:pPr algn="l"/>
            <a:r>
              <a:rPr lang="en-US" sz="2000">
                <a:latin typeface="Courier New" pitchFamily="49" charset="0"/>
              </a:rPr>
              <a:t>   switch( KeyCmp( key, ItemKey(t-&gt;item) ) ) {</a:t>
            </a:r>
          </a:p>
          <a:p>
            <a:pPr algn="l"/>
            <a:r>
              <a:rPr lang="en-US" sz="2000">
                <a:latin typeface="Courier New" pitchFamily="49" charset="0"/>
              </a:rPr>
              <a:t>      case -1 : return FindInTree( t-&gt;left, key ); </a:t>
            </a:r>
          </a:p>
          <a:p>
            <a:pPr algn="l"/>
            <a:r>
              <a:rPr lang="en-US" sz="2000">
                <a:latin typeface="Courier New" pitchFamily="49" charset="0"/>
              </a:rPr>
              <a:t>      case 0:   return t-&gt;item;</a:t>
            </a:r>
          </a:p>
          <a:p>
            <a:pPr algn="l"/>
            <a:r>
              <a:rPr lang="en-US" sz="2000">
                <a:latin typeface="Courier New" pitchFamily="49" charset="0"/>
              </a:rPr>
              <a:t>      case +1 : return FindInTree( t-&gt;right, key );</a:t>
            </a:r>
          </a:p>
          <a:p>
            <a:pPr algn="l"/>
            <a:r>
              <a:rPr lang="en-US" sz="2000">
                <a:latin typeface="Courier New" pitchFamily="49" charset="0"/>
              </a:rPr>
              <a:t>      }</a:t>
            </a:r>
          </a:p>
          <a:p>
            <a:pPr algn="l"/>
            <a:r>
              <a:rPr lang="en-US" sz="2000">
                <a:latin typeface="Courier New" pitchFamily="49" charset="0"/>
              </a:rPr>
              <a:t>   }</a:t>
            </a:r>
          </a:p>
          <a:p>
            <a:pPr algn="l"/>
            <a:endParaRPr lang="en-US" sz="2000">
              <a:latin typeface="Courier New" pitchFamily="49" charset="0"/>
            </a:endParaRPr>
          </a:p>
          <a:p>
            <a:pPr algn="l"/>
            <a:r>
              <a:rPr lang="en-US" sz="2000">
                <a:latin typeface="Courier New" pitchFamily="49" charset="0"/>
              </a:rPr>
              <a:t>void *FindInCollection( collection c, void *key ) {</a:t>
            </a:r>
          </a:p>
          <a:p>
            <a:pPr algn="l"/>
            <a:r>
              <a:rPr lang="en-US" sz="2000">
                <a:latin typeface="Courier New" pitchFamily="49" charset="0"/>
              </a:rPr>
              <a:t>   return FindInTree( c-&gt;root, key );</a:t>
            </a:r>
          </a:p>
          <a:p>
            <a:pPr algn="l"/>
            <a:r>
              <a:rPr lang="en-US" sz="2000">
                <a:latin typeface="Courier New" pitchFamily="49" charset="0"/>
              </a:rPr>
              <a:t>   }</a:t>
            </a:r>
            <a:endParaRPr lang="en-US" b="0"/>
          </a:p>
        </p:txBody>
      </p:sp>
      <p:sp>
        <p:nvSpPr>
          <p:cNvPr id="25607" name="Line 7"/>
          <p:cNvSpPr>
            <a:spLocks noChangeShapeType="1"/>
          </p:cNvSpPr>
          <p:nvPr/>
        </p:nvSpPr>
        <p:spPr bwMode="auto">
          <a:xfrm flipH="1">
            <a:off x="6629400" y="3124200"/>
            <a:ext cx="1219200" cy="533400"/>
          </a:xfrm>
          <a:prstGeom prst="line">
            <a:avLst/>
          </a:prstGeom>
          <a:noFill/>
          <a:ln w="28575">
            <a:solidFill>
              <a:srgbClr val="FFFF00"/>
            </a:solidFill>
            <a:round/>
            <a:headEnd/>
            <a:tailEnd type="triangle" w="med" len="med"/>
          </a:ln>
        </p:spPr>
        <p:txBody>
          <a:bodyPr wrap="none" anchor="ctr"/>
          <a:lstStyle/>
          <a:p>
            <a:endParaRPr lang="en-US"/>
          </a:p>
        </p:txBody>
      </p:sp>
      <p:sp>
        <p:nvSpPr>
          <p:cNvPr id="25608" name="AutoShape 8"/>
          <p:cNvSpPr>
            <a:spLocks noChangeArrowheads="1"/>
          </p:cNvSpPr>
          <p:nvPr/>
        </p:nvSpPr>
        <p:spPr bwMode="auto">
          <a:xfrm>
            <a:off x="7804150" y="2616200"/>
            <a:ext cx="1092200" cy="1104900"/>
          </a:xfrm>
          <a:prstGeom prst="roundRect">
            <a:avLst>
              <a:gd name="adj" fmla="val 16667"/>
            </a:avLst>
          </a:prstGeom>
          <a:solidFill>
            <a:srgbClr val="FC0128"/>
          </a:solidFill>
          <a:ln w="12700">
            <a:noFill/>
            <a:round/>
            <a:headEnd/>
            <a:tailEnd/>
          </a:ln>
        </p:spPr>
        <p:txBody>
          <a:bodyPr wrap="none">
            <a:spAutoFit/>
          </a:bodyPr>
          <a:lstStyle/>
          <a:p>
            <a:r>
              <a:rPr lang="en-US" sz="2000">
                <a:solidFill>
                  <a:schemeClr val="tx2"/>
                </a:solidFill>
                <a:latin typeface="Arial" charset="0"/>
              </a:rPr>
              <a:t>Less,</a:t>
            </a:r>
          </a:p>
          <a:p>
            <a:r>
              <a:rPr lang="en-US" sz="2000">
                <a:solidFill>
                  <a:schemeClr val="tx2"/>
                </a:solidFill>
                <a:latin typeface="Arial" charset="0"/>
              </a:rPr>
              <a:t>search</a:t>
            </a:r>
          </a:p>
          <a:p>
            <a:r>
              <a:rPr lang="en-US" sz="2000">
                <a:solidFill>
                  <a:schemeClr val="tx2"/>
                </a:solidFill>
                <a:latin typeface="Arial" charset="0"/>
              </a:rPr>
              <a:t>left</a:t>
            </a:r>
            <a:endParaRPr lang="en-US" b="0">
              <a:solidFill>
                <a:schemeClr val="tx2"/>
              </a:solidFill>
            </a:endParaRPr>
          </a:p>
        </p:txBody>
      </p:sp>
      <p:sp>
        <p:nvSpPr>
          <p:cNvPr id="25609" name="AutoShape 9"/>
          <p:cNvSpPr>
            <a:spLocks noChangeArrowheads="1"/>
          </p:cNvSpPr>
          <p:nvPr/>
        </p:nvSpPr>
        <p:spPr bwMode="auto">
          <a:xfrm>
            <a:off x="7080250" y="4648200"/>
            <a:ext cx="1719263" cy="781050"/>
          </a:xfrm>
          <a:prstGeom prst="roundRect">
            <a:avLst>
              <a:gd name="adj" fmla="val 16667"/>
            </a:avLst>
          </a:prstGeom>
          <a:solidFill>
            <a:schemeClr val="accent2"/>
          </a:solidFill>
          <a:ln w="12700">
            <a:solidFill>
              <a:schemeClr val="accent2"/>
            </a:solidFill>
            <a:round/>
            <a:headEnd/>
            <a:tailEnd/>
          </a:ln>
        </p:spPr>
        <p:txBody>
          <a:bodyPr wrap="none">
            <a:spAutoFit/>
          </a:bodyPr>
          <a:lstStyle/>
          <a:p>
            <a:r>
              <a:rPr lang="en-US" sz="2000">
                <a:latin typeface="Arial" charset="0"/>
              </a:rPr>
              <a:t>Greater,</a:t>
            </a:r>
          </a:p>
          <a:p>
            <a:r>
              <a:rPr lang="en-US" sz="2000">
                <a:latin typeface="Arial" charset="0"/>
              </a:rPr>
              <a:t>search right</a:t>
            </a:r>
            <a:endParaRPr lang="en-US" b="0"/>
          </a:p>
        </p:txBody>
      </p:sp>
      <p:sp>
        <p:nvSpPr>
          <p:cNvPr id="25610" name="Line 10"/>
          <p:cNvSpPr>
            <a:spLocks noChangeShapeType="1"/>
          </p:cNvSpPr>
          <p:nvPr/>
        </p:nvSpPr>
        <p:spPr bwMode="auto">
          <a:xfrm flipH="1" flipV="1">
            <a:off x="6172200" y="4572000"/>
            <a:ext cx="990600" cy="533400"/>
          </a:xfrm>
          <a:prstGeom prst="line">
            <a:avLst/>
          </a:prstGeom>
          <a:noFill/>
          <a:ln w="28575">
            <a:solidFill>
              <a:srgbClr val="FFFF00"/>
            </a:solidFill>
            <a:round/>
            <a:headEnd/>
            <a:tailEnd type="triangle" w="med" len="med"/>
          </a:ln>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omplete"/>
          <p:cNvPicPr>
            <a:picLocks noChangeAspect="1" noChangeArrowheads="1"/>
          </p:cNvPicPr>
          <p:nvPr/>
        </p:nvPicPr>
        <p:blipFill>
          <a:blip r:embed="rId2" cstate="print"/>
          <a:srcRect/>
          <a:stretch>
            <a:fillRect/>
          </a:stretch>
        </p:blipFill>
        <p:spPr bwMode="auto">
          <a:xfrm>
            <a:off x="1333500" y="1981200"/>
            <a:ext cx="5829300" cy="2030413"/>
          </a:xfrm>
          <a:prstGeom prst="rect">
            <a:avLst/>
          </a:prstGeom>
          <a:noFill/>
          <a:ln w="9525">
            <a:noFill/>
            <a:miter lim="800000"/>
            <a:headEnd/>
            <a:tailEnd/>
          </a:ln>
        </p:spPr>
      </p:pic>
      <p:sp>
        <p:nvSpPr>
          <p:cNvPr id="26627" name="Rectangle 3"/>
          <p:cNvSpPr>
            <a:spLocks noGrp="1" noChangeArrowheads="1"/>
          </p:cNvSpPr>
          <p:nvPr>
            <p:ph type="title"/>
          </p:nvPr>
        </p:nvSpPr>
        <p:spPr>
          <a:xfrm>
            <a:off x="609600" y="89570"/>
            <a:ext cx="7953375" cy="819150"/>
          </a:xfrm>
        </p:spPr>
        <p:txBody>
          <a:bodyPr/>
          <a:lstStyle/>
          <a:p>
            <a:r>
              <a:rPr lang="en-US" b="1" dirty="0" smtClean="0">
                <a:latin typeface="Arial" charset="0"/>
              </a:rPr>
              <a:t>Binary Tree - </a:t>
            </a:r>
            <a:r>
              <a:rPr lang="en-US" sz="3400" b="1" dirty="0" smtClean="0">
                <a:latin typeface="Arial" charset="0"/>
              </a:rPr>
              <a:t>Performance</a:t>
            </a:r>
            <a:endParaRPr lang="en-US" b="1" dirty="0" smtClean="0">
              <a:latin typeface="Arial" charset="0"/>
            </a:endParaRPr>
          </a:p>
        </p:txBody>
      </p:sp>
      <p:sp>
        <p:nvSpPr>
          <p:cNvPr id="26628" name="Rectangle 4"/>
          <p:cNvSpPr>
            <a:spLocks noGrp="1" noChangeArrowheads="1"/>
          </p:cNvSpPr>
          <p:nvPr>
            <p:ph idx="1"/>
          </p:nvPr>
        </p:nvSpPr>
        <p:spPr>
          <a:xfrm>
            <a:off x="533400" y="1143000"/>
            <a:ext cx="7953375" cy="5410200"/>
          </a:xfrm>
        </p:spPr>
        <p:txBody>
          <a:bodyPr>
            <a:normAutofit fontScale="92500" lnSpcReduction="20000"/>
          </a:bodyPr>
          <a:lstStyle/>
          <a:p>
            <a:pPr>
              <a:lnSpc>
                <a:spcPts val="2000"/>
              </a:lnSpc>
              <a:spcBef>
                <a:spcPts val="300"/>
              </a:spcBef>
              <a:spcAft>
                <a:spcPts val="500"/>
              </a:spcAft>
            </a:pPr>
            <a:r>
              <a:rPr lang="en-US" sz="2400" b="1" smtClean="0">
                <a:solidFill>
                  <a:schemeClr val="accent2"/>
                </a:solidFill>
              </a:rPr>
              <a:t>Find</a:t>
            </a:r>
          </a:p>
          <a:p>
            <a:pPr lvl="1">
              <a:lnSpc>
                <a:spcPts val="2000"/>
              </a:lnSpc>
              <a:spcBef>
                <a:spcPts val="300"/>
              </a:spcBef>
              <a:spcAft>
                <a:spcPts val="500"/>
              </a:spcAft>
            </a:pPr>
            <a:r>
              <a:rPr lang="en-US" smtClean="0">
                <a:solidFill>
                  <a:schemeClr val="tx1"/>
                </a:solidFill>
              </a:rPr>
              <a:t>Complete Tree</a:t>
            </a: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endParaRPr lang="en-US" smtClean="0">
              <a:solidFill>
                <a:schemeClr val="tx1"/>
              </a:solidFill>
            </a:endParaRPr>
          </a:p>
          <a:p>
            <a:pPr lvl="1">
              <a:lnSpc>
                <a:spcPts val="2000"/>
              </a:lnSpc>
              <a:spcBef>
                <a:spcPts val="300"/>
              </a:spcBef>
              <a:spcAft>
                <a:spcPts val="500"/>
              </a:spcAft>
            </a:pPr>
            <a:r>
              <a:rPr lang="en-US" smtClean="0">
                <a:solidFill>
                  <a:schemeClr val="tx1"/>
                </a:solidFill>
              </a:rPr>
              <a:t>Height, </a:t>
            </a:r>
            <a:r>
              <a:rPr lang="en-US" sz="2500" i="1" smtClean="0">
                <a:solidFill>
                  <a:schemeClr val="tx1"/>
                </a:solidFill>
                <a:latin typeface="Times New Roman" pitchFamily="18" charset="0"/>
              </a:rPr>
              <a:t>h</a:t>
            </a:r>
            <a:endParaRPr lang="en-US" smtClean="0">
              <a:solidFill>
                <a:schemeClr val="tx1"/>
              </a:solidFill>
            </a:endParaRPr>
          </a:p>
          <a:p>
            <a:pPr lvl="2">
              <a:lnSpc>
                <a:spcPts val="2000"/>
              </a:lnSpc>
              <a:spcBef>
                <a:spcPts val="300"/>
              </a:spcBef>
              <a:spcAft>
                <a:spcPts val="500"/>
              </a:spcAft>
            </a:pPr>
            <a:r>
              <a:rPr lang="en-US" sz="2000" smtClean="0">
                <a:solidFill>
                  <a:schemeClr val="tx1"/>
                </a:solidFill>
              </a:rPr>
              <a:t>Nodes traversed in a path from the root to a leaf</a:t>
            </a:r>
          </a:p>
          <a:p>
            <a:pPr lvl="1">
              <a:lnSpc>
                <a:spcPts val="2000"/>
              </a:lnSpc>
              <a:spcBef>
                <a:spcPts val="300"/>
              </a:spcBef>
              <a:spcAft>
                <a:spcPts val="500"/>
              </a:spcAft>
            </a:pPr>
            <a:r>
              <a:rPr lang="en-US" smtClean="0">
                <a:solidFill>
                  <a:schemeClr val="tx1"/>
                </a:solidFill>
              </a:rPr>
              <a:t>Number of nodes, </a:t>
            </a:r>
            <a:r>
              <a:rPr lang="en-US" sz="2500" i="1" smtClean="0">
                <a:solidFill>
                  <a:schemeClr val="tx1"/>
                </a:solidFill>
                <a:latin typeface="Times New Roman" pitchFamily="18" charset="0"/>
              </a:rPr>
              <a:t>h</a:t>
            </a:r>
          </a:p>
          <a:p>
            <a:pPr lvl="2">
              <a:lnSpc>
                <a:spcPts val="2000"/>
              </a:lnSpc>
              <a:spcBef>
                <a:spcPts val="300"/>
              </a:spcBef>
              <a:spcAft>
                <a:spcPts val="500"/>
              </a:spcAft>
            </a:pPr>
            <a:r>
              <a:rPr lang="en-US" i="1" smtClean="0">
                <a:solidFill>
                  <a:schemeClr val="tx1"/>
                </a:solidFill>
                <a:latin typeface="Times New Roman" pitchFamily="18" charset="0"/>
              </a:rPr>
              <a:t>n</a:t>
            </a:r>
            <a:r>
              <a:rPr lang="en-US" smtClean="0">
                <a:solidFill>
                  <a:schemeClr val="tx1"/>
                </a:solidFill>
                <a:latin typeface="Times New Roman" pitchFamily="18" charset="0"/>
              </a:rPr>
              <a:t> = 1 + 2</a:t>
            </a:r>
            <a:r>
              <a:rPr lang="en-US" baseline="30000" smtClean="0">
                <a:solidFill>
                  <a:schemeClr val="tx1"/>
                </a:solidFill>
                <a:latin typeface="Times New Roman" pitchFamily="18" charset="0"/>
              </a:rPr>
              <a:t>1</a:t>
            </a:r>
            <a:r>
              <a:rPr lang="en-US" smtClean="0">
                <a:solidFill>
                  <a:schemeClr val="tx1"/>
                </a:solidFill>
                <a:latin typeface="Times New Roman" pitchFamily="18" charset="0"/>
              </a:rPr>
              <a:t> + 2</a:t>
            </a:r>
            <a:r>
              <a:rPr lang="en-US" baseline="30000" smtClean="0">
                <a:solidFill>
                  <a:schemeClr val="tx1"/>
                </a:solidFill>
                <a:latin typeface="Times New Roman" pitchFamily="18" charset="0"/>
              </a:rPr>
              <a:t>2</a:t>
            </a:r>
            <a:r>
              <a:rPr lang="en-US" smtClean="0">
                <a:solidFill>
                  <a:schemeClr val="tx1"/>
                </a:solidFill>
                <a:latin typeface="Times New Roman" pitchFamily="18" charset="0"/>
              </a:rPr>
              <a:t> + … + 2</a:t>
            </a:r>
            <a:r>
              <a:rPr lang="en-US" i="1" baseline="30000" smtClean="0">
                <a:solidFill>
                  <a:schemeClr val="tx1"/>
                </a:solidFill>
                <a:latin typeface="Times New Roman" pitchFamily="18" charset="0"/>
              </a:rPr>
              <a:t>h</a:t>
            </a:r>
            <a:r>
              <a:rPr lang="en-US" smtClean="0">
                <a:solidFill>
                  <a:schemeClr val="tx1"/>
                </a:solidFill>
                <a:latin typeface="Times New Roman" pitchFamily="18" charset="0"/>
              </a:rPr>
              <a:t>  =  2</a:t>
            </a:r>
            <a:r>
              <a:rPr lang="en-US" i="1" baseline="30000" smtClean="0">
                <a:solidFill>
                  <a:schemeClr val="tx1"/>
                </a:solidFill>
                <a:latin typeface="Times New Roman" pitchFamily="18" charset="0"/>
              </a:rPr>
              <a:t>h+1</a:t>
            </a:r>
            <a:r>
              <a:rPr lang="en-US" smtClean="0">
                <a:solidFill>
                  <a:schemeClr val="tx1"/>
                </a:solidFill>
                <a:latin typeface="Times New Roman" pitchFamily="18" charset="0"/>
              </a:rPr>
              <a:t> - 1</a:t>
            </a:r>
          </a:p>
          <a:p>
            <a:pPr lvl="2">
              <a:lnSpc>
                <a:spcPts val="2000"/>
              </a:lnSpc>
              <a:spcBef>
                <a:spcPts val="300"/>
              </a:spcBef>
              <a:spcAft>
                <a:spcPts val="500"/>
              </a:spcAft>
            </a:pPr>
            <a:r>
              <a:rPr lang="en-US" i="1" smtClean="0">
                <a:solidFill>
                  <a:schemeClr val="tx1"/>
                </a:solidFill>
                <a:latin typeface="Times New Roman" pitchFamily="18" charset="0"/>
              </a:rPr>
              <a:t>h</a:t>
            </a:r>
            <a:r>
              <a:rPr lang="en-US" smtClean="0">
                <a:solidFill>
                  <a:schemeClr val="tx1"/>
                </a:solidFill>
                <a:latin typeface="Times New Roman" pitchFamily="18" charset="0"/>
              </a:rPr>
              <a:t> = floor( log</a:t>
            </a:r>
            <a:r>
              <a:rPr lang="en-US" baseline="-25000" smtClean="0">
                <a:solidFill>
                  <a:schemeClr val="tx1"/>
                </a:solidFill>
                <a:latin typeface="Times New Roman" pitchFamily="18" charset="0"/>
              </a:rPr>
              <a:t>2</a:t>
            </a:r>
            <a:r>
              <a:rPr lang="en-US" smtClean="0">
                <a:solidFill>
                  <a:schemeClr val="tx1"/>
                </a:solidFill>
                <a:latin typeface="Times New Roman" pitchFamily="18" charset="0"/>
              </a:rPr>
              <a:t> </a:t>
            </a:r>
            <a:r>
              <a:rPr lang="en-US" i="1" smtClean="0">
                <a:solidFill>
                  <a:schemeClr val="tx1"/>
                </a:solidFill>
                <a:latin typeface="Times New Roman" pitchFamily="18" charset="0"/>
              </a:rPr>
              <a:t>n</a:t>
            </a:r>
            <a:r>
              <a:rPr lang="en-US" smtClean="0">
                <a:solidFill>
                  <a:schemeClr val="tx1"/>
                </a:solidFill>
                <a:latin typeface="Times New Roman" pitchFamily="18" charset="0"/>
              </a:rPr>
              <a:t> )</a:t>
            </a:r>
          </a:p>
          <a:p>
            <a:pPr lvl="1"/>
            <a:r>
              <a:rPr lang="en-US" b="1" smtClean="0">
                <a:solidFill>
                  <a:schemeClr val="accent2"/>
                </a:solidFill>
              </a:rPr>
              <a:t>Since we need at most </a:t>
            </a:r>
            <a:r>
              <a:rPr lang="en-US" b="1" i="1" smtClean="0">
                <a:solidFill>
                  <a:schemeClr val="accent2"/>
                </a:solidFill>
              </a:rPr>
              <a:t>h+</a:t>
            </a:r>
            <a:r>
              <a:rPr lang="en-US" b="1" smtClean="0">
                <a:solidFill>
                  <a:schemeClr val="accent2"/>
                </a:solidFill>
              </a:rPr>
              <a:t>1  comparisons,</a:t>
            </a:r>
            <a:br>
              <a:rPr lang="en-US" b="1" smtClean="0">
                <a:solidFill>
                  <a:schemeClr val="accent2"/>
                </a:solidFill>
              </a:rPr>
            </a:br>
            <a:r>
              <a:rPr lang="en-US" b="1" smtClean="0">
                <a:solidFill>
                  <a:schemeClr val="accent2"/>
                </a:solidFill>
              </a:rPr>
              <a:t>find in O(</a:t>
            </a:r>
            <a:r>
              <a:rPr lang="en-US" b="1" i="1" smtClean="0">
                <a:solidFill>
                  <a:schemeClr val="accent2"/>
                </a:solidFill>
              </a:rPr>
              <a:t>h+</a:t>
            </a:r>
            <a:r>
              <a:rPr lang="en-US" b="1" smtClean="0">
                <a:solidFill>
                  <a:schemeClr val="accent2"/>
                </a:solidFill>
              </a:rPr>
              <a:t>1)  or  O(log </a:t>
            </a:r>
            <a:r>
              <a:rPr lang="en-US" b="1" i="1" smtClean="0">
                <a:solidFill>
                  <a:schemeClr val="accent2"/>
                </a:solidFill>
              </a:rPr>
              <a:t>n</a:t>
            </a:r>
            <a:r>
              <a:rPr lang="en-US" b="1" smtClean="0">
                <a:solidFill>
                  <a:schemeClr val="accent2"/>
                </a:solidFill>
              </a:rPr>
              <a:t>)</a:t>
            </a:r>
          </a:p>
          <a:p>
            <a:pPr lvl="2">
              <a:lnSpc>
                <a:spcPts val="2000"/>
              </a:lnSpc>
              <a:spcBef>
                <a:spcPts val="300"/>
              </a:spcBef>
              <a:spcAft>
                <a:spcPts val="500"/>
              </a:spcAft>
              <a:buFontTx/>
              <a:buNone/>
            </a:pPr>
            <a:endParaRPr lang="en-US" sz="2100" b="1" smtClean="0">
              <a:solidFill>
                <a:schemeClr val="accent2"/>
              </a:solidFill>
            </a:endParaRPr>
          </a:p>
          <a:p>
            <a:pPr lvl="2">
              <a:lnSpc>
                <a:spcPts val="2000"/>
              </a:lnSpc>
              <a:spcBef>
                <a:spcPts val="300"/>
              </a:spcBef>
              <a:spcAft>
                <a:spcPts val="500"/>
              </a:spcAft>
              <a:buFontTx/>
              <a:buNone/>
            </a:pPr>
            <a:endParaRPr lang="en-US" smtClean="0">
              <a:solidFill>
                <a:schemeClr val="tx1"/>
              </a:solidFill>
              <a:latin typeface="Times New Roman"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152400"/>
            <a:ext cx="7953375" cy="819150"/>
          </a:xfrm>
        </p:spPr>
        <p:txBody>
          <a:bodyPr/>
          <a:lstStyle/>
          <a:p>
            <a:r>
              <a:rPr lang="en-US" b="1" smtClean="0">
                <a:latin typeface="Arial" charset="0"/>
              </a:rPr>
              <a:t>Binary Tree - </a:t>
            </a:r>
            <a:r>
              <a:rPr lang="en-US" sz="3400" b="1" smtClean="0">
                <a:latin typeface="Arial" charset="0"/>
              </a:rPr>
              <a:t>Traversing</a:t>
            </a:r>
          </a:p>
        </p:txBody>
      </p:sp>
      <p:sp>
        <p:nvSpPr>
          <p:cNvPr id="27651" name="Rectangle 3"/>
          <p:cNvSpPr>
            <a:spLocks noGrp="1" noChangeArrowheads="1"/>
          </p:cNvSpPr>
          <p:nvPr>
            <p:ph idx="1"/>
          </p:nvPr>
        </p:nvSpPr>
        <p:spPr>
          <a:xfrm>
            <a:off x="609600" y="1219200"/>
            <a:ext cx="7953375" cy="5105400"/>
          </a:xfrm>
        </p:spPr>
        <p:txBody>
          <a:bodyPr>
            <a:normAutofit fontScale="92500" lnSpcReduction="20000"/>
          </a:bodyPr>
          <a:lstStyle/>
          <a:p>
            <a:pPr>
              <a:spcAft>
                <a:spcPct val="5000"/>
              </a:spcAft>
              <a:buFontTx/>
              <a:buNone/>
            </a:pPr>
            <a:r>
              <a:rPr lang="en-US" dirty="0" smtClean="0"/>
              <a:t>Traverse: Pass through the tree, enumerating each node once</a:t>
            </a:r>
          </a:p>
          <a:p>
            <a:pPr>
              <a:spcAft>
                <a:spcPct val="5000"/>
              </a:spcAft>
            </a:pPr>
            <a:r>
              <a:rPr lang="en-US" b="1" dirty="0" err="1" smtClean="0"/>
              <a:t>PreOrder</a:t>
            </a:r>
            <a:r>
              <a:rPr lang="en-US" b="1" dirty="0" smtClean="0"/>
              <a:t> (also known as depth-first order)</a:t>
            </a:r>
          </a:p>
          <a:p>
            <a:pPr lvl="1">
              <a:spcAft>
                <a:spcPct val="5000"/>
              </a:spcAft>
              <a:buFontTx/>
              <a:buNone/>
            </a:pPr>
            <a:r>
              <a:rPr lang="en-US" sz="1800" dirty="0" smtClean="0"/>
              <a:t>1. Visit the root</a:t>
            </a:r>
          </a:p>
          <a:p>
            <a:pPr lvl="1">
              <a:spcAft>
                <a:spcPct val="5000"/>
              </a:spcAft>
              <a:buFontTx/>
              <a:buNone/>
            </a:pPr>
            <a:r>
              <a:rPr lang="en-US" sz="1800" dirty="0" smtClean="0"/>
              <a:t>2. Traverse the left </a:t>
            </a:r>
            <a:r>
              <a:rPr lang="en-US" sz="1800" dirty="0" err="1" smtClean="0"/>
              <a:t>subtree</a:t>
            </a:r>
            <a:r>
              <a:rPr lang="en-US" sz="1800" dirty="0" smtClean="0"/>
              <a:t> in preorder</a:t>
            </a:r>
          </a:p>
          <a:p>
            <a:pPr lvl="1">
              <a:spcAft>
                <a:spcPct val="5000"/>
              </a:spcAft>
              <a:buFontTx/>
              <a:buNone/>
            </a:pPr>
            <a:r>
              <a:rPr lang="en-US" sz="1800" dirty="0" smtClean="0"/>
              <a:t>3.Traverse the right </a:t>
            </a:r>
            <a:r>
              <a:rPr lang="en-US" sz="1800" dirty="0" err="1" smtClean="0"/>
              <a:t>subtree</a:t>
            </a:r>
            <a:r>
              <a:rPr lang="en-US" sz="1800" dirty="0" smtClean="0"/>
              <a:t> in preorder</a:t>
            </a:r>
          </a:p>
          <a:p>
            <a:pPr>
              <a:spcAft>
                <a:spcPct val="5000"/>
              </a:spcAft>
            </a:pPr>
            <a:r>
              <a:rPr lang="en-US" b="1" dirty="0" err="1" smtClean="0"/>
              <a:t>InOrder</a:t>
            </a:r>
            <a:r>
              <a:rPr lang="en-US" b="1" dirty="0" smtClean="0"/>
              <a:t> (also known as symmetric order)</a:t>
            </a:r>
          </a:p>
          <a:p>
            <a:pPr lvl="1">
              <a:spcAft>
                <a:spcPct val="5000"/>
              </a:spcAft>
              <a:buFontTx/>
              <a:buNone/>
            </a:pPr>
            <a:r>
              <a:rPr lang="en-US" sz="1800" dirty="0" smtClean="0"/>
              <a:t>1. Traverse the left </a:t>
            </a:r>
            <a:r>
              <a:rPr lang="en-US" sz="1800" dirty="0" err="1" smtClean="0"/>
              <a:t>subtree</a:t>
            </a:r>
            <a:r>
              <a:rPr lang="en-US" sz="1800" dirty="0" smtClean="0"/>
              <a:t> in </a:t>
            </a:r>
            <a:r>
              <a:rPr lang="en-US" sz="1800" dirty="0" err="1" smtClean="0"/>
              <a:t>inorder</a:t>
            </a:r>
            <a:endParaRPr lang="en-US" sz="1800" dirty="0" smtClean="0"/>
          </a:p>
          <a:p>
            <a:pPr lvl="1">
              <a:spcAft>
                <a:spcPct val="5000"/>
              </a:spcAft>
              <a:buFontTx/>
              <a:buNone/>
            </a:pPr>
            <a:r>
              <a:rPr lang="en-US" sz="1800" dirty="0" smtClean="0"/>
              <a:t>2. Visit the root</a:t>
            </a:r>
          </a:p>
          <a:p>
            <a:pPr lvl="1">
              <a:spcAft>
                <a:spcPct val="5000"/>
              </a:spcAft>
              <a:buFontTx/>
              <a:buNone/>
            </a:pPr>
            <a:r>
              <a:rPr lang="en-US" sz="1800" dirty="0" smtClean="0"/>
              <a:t>3. Traverse </a:t>
            </a:r>
            <a:r>
              <a:rPr lang="en-US" sz="1800" dirty="0" err="1" smtClean="0"/>
              <a:t>te</a:t>
            </a:r>
            <a:r>
              <a:rPr lang="en-US" sz="1800" dirty="0" smtClean="0"/>
              <a:t> right </a:t>
            </a:r>
            <a:r>
              <a:rPr lang="en-US" sz="1800" dirty="0" err="1" smtClean="0"/>
              <a:t>subtree</a:t>
            </a:r>
            <a:r>
              <a:rPr lang="en-US" sz="1800" dirty="0" smtClean="0"/>
              <a:t> in </a:t>
            </a:r>
            <a:r>
              <a:rPr lang="en-US" sz="1800" dirty="0" err="1" smtClean="0"/>
              <a:t>inorder</a:t>
            </a:r>
            <a:endParaRPr lang="en-US" sz="1800" dirty="0" smtClean="0"/>
          </a:p>
          <a:p>
            <a:pPr>
              <a:spcAft>
                <a:spcPct val="5000"/>
              </a:spcAft>
            </a:pPr>
            <a:r>
              <a:rPr lang="en-US" b="1" dirty="0" err="1" smtClean="0"/>
              <a:t>PostOrder</a:t>
            </a:r>
            <a:r>
              <a:rPr lang="en-US" b="1" dirty="0" smtClean="0"/>
              <a:t> (also known as symmetric order)</a:t>
            </a:r>
          </a:p>
          <a:p>
            <a:pPr lvl="1">
              <a:spcAft>
                <a:spcPct val="5000"/>
              </a:spcAft>
              <a:buFontTx/>
              <a:buNone/>
            </a:pPr>
            <a:r>
              <a:rPr lang="en-US" sz="1800" dirty="0" smtClean="0"/>
              <a:t>1. Traverse the left </a:t>
            </a:r>
            <a:r>
              <a:rPr lang="en-US" sz="1800" dirty="0" err="1" smtClean="0"/>
              <a:t>subtree</a:t>
            </a:r>
            <a:r>
              <a:rPr lang="en-US" sz="1800" dirty="0" smtClean="0"/>
              <a:t> in </a:t>
            </a:r>
            <a:r>
              <a:rPr lang="en-US" sz="1800" dirty="0" err="1" smtClean="0"/>
              <a:t>postorder</a:t>
            </a:r>
            <a:endParaRPr lang="en-US" sz="1800" dirty="0" smtClean="0"/>
          </a:p>
          <a:p>
            <a:pPr lvl="1">
              <a:spcAft>
                <a:spcPct val="5000"/>
              </a:spcAft>
              <a:buFontTx/>
              <a:buNone/>
            </a:pPr>
            <a:r>
              <a:rPr lang="en-US" sz="1800" dirty="0" smtClean="0"/>
              <a:t>2. Traverse the right </a:t>
            </a:r>
            <a:r>
              <a:rPr lang="en-US" sz="1800" dirty="0" err="1" smtClean="0"/>
              <a:t>subtree</a:t>
            </a:r>
            <a:r>
              <a:rPr lang="en-US" sz="1800" dirty="0" smtClean="0"/>
              <a:t> in </a:t>
            </a:r>
            <a:r>
              <a:rPr lang="en-US" sz="1800" dirty="0" err="1" smtClean="0"/>
              <a:t>postorder</a:t>
            </a:r>
            <a:endParaRPr lang="en-US" sz="1800" dirty="0" smtClean="0"/>
          </a:p>
          <a:p>
            <a:pPr lvl="1">
              <a:spcAft>
                <a:spcPct val="5000"/>
              </a:spcAft>
              <a:buFontTx/>
              <a:buNone/>
            </a:pPr>
            <a:r>
              <a:rPr lang="en-US" sz="1800" dirty="0" smtClean="0"/>
              <a:t>3. Visit the root</a:t>
            </a:r>
          </a:p>
          <a:p>
            <a:pPr>
              <a:spcAft>
                <a:spcPts val="600"/>
              </a:spcAft>
              <a:buFontTx/>
              <a:buNone/>
            </a:pPr>
            <a:endParaRPr lang="en-US" dirty="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0608"/>
            <a:ext cx="7953375" cy="608112"/>
          </a:xfrm>
        </p:spPr>
        <p:txBody>
          <a:bodyPr/>
          <a:lstStyle/>
          <a:p>
            <a:r>
              <a:rPr lang="en-US" b="1" dirty="0" smtClean="0">
                <a:latin typeface="Arial" charset="0"/>
              </a:rPr>
              <a:t>Binary Tree - </a:t>
            </a:r>
            <a:r>
              <a:rPr lang="en-US" sz="3400" b="1" dirty="0" smtClean="0">
                <a:latin typeface="Arial" charset="0"/>
              </a:rPr>
              <a:t>Applications</a:t>
            </a:r>
          </a:p>
        </p:txBody>
      </p:sp>
      <p:sp>
        <p:nvSpPr>
          <p:cNvPr id="28675" name="Rectangle 3"/>
          <p:cNvSpPr>
            <a:spLocks noGrp="1" noChangeArrowheads="1"/>
          </p:cNvSpPr>
          <p:nvPr>
            <p:ph idx="1"/>
          </p:nvPr>
        </p:nvSpPr>
        <p:spPr>
          <a:xfrm>
            <a:off x="593725" y="1066800"/>
            <a:ext cx="7953375" cy="5181600"/>
          </a:xfrm>
        </p:spPr>
        <p:txBody>
          <a:bodyPr/>
          <a:lstStyle/>
          <a:p>
            <a:r>
              <a:rPr lang="en-US" sz="2400" dirty="0" smtClean="0"/>
              <a:t>A binary tree is a useful data structure when two-way decisions must be made at each point in a process</a:t>
            </a:r>
          </a:p>
          <a:p>
            <a:pPr lvl="1"/>
            <a:r>
              <a:rPr lang="en-US" sz="2400" dirty="0" smtClean="0"/>
              <a:t>Example: Finding duplicates in a list of numbers</a:t>
            </a:r>
          </a:p>
          <a:p>
            <a:r>
              <a:rPr lang="en-US" sz="2400" dirty="0" smtClean="0"/>
              <a:t>A binary tree can be used for representing an expression containing operands (leaf) and operators (</a:t>
            </a:r>
            <a:r>
              <a:rPr lang="en-US" sz="2400" dirty="0" err="1" smtClean="0"/>
              <a:t>nonleaf</a:t>
            </a:r>
            <a:r>
              <a:rPr lang="en-US" sz="2400" dirty="0" smtClean="0"/>
              <a:t> node).</a:t>
            </a:r>
          </a:p>
          <a:p>
            <a:pPr>
              <a:buFontTx/>
              <a:buNone/>
            </a:pPr>
            <a:r>
              <a:rPr lang="en-US" sz="2400" dirty="0" smtClean="0"/>
              <a:t>  Traversal of the tree will result in infix, prefix or postfix forms of expression</a:t>
            </a:r>
          </a:p>
          <a:p>
            <a:pPr>
              <a:buFontTx/>
              <a:buNone/>
            </a:pPr>
            <a:endParaRPr lang="en-US" sz="2400" dirty="0" smtClean="0"/>
          </a:p>
          <a:p>
            <a:pPr>
              <a:buFontTx/>
              <a:buNone/>
            </a:pPr>
            <a:r>
              <a:rPr lang="en-US" sz="2400" dirty="0" smtClean="0"/>
              <a:t>Two binary trees are MIRROR SIMILAR if they are both empty or if they are nonempty, the left </a:t>
            </a:r>
            <a:r>
              <a:rPr lang="en-US" sz="2400" dirty="0" err="1" smtClean="0"/>
              <a:t>subtree</a:t>
            </a:r>
            <a:r>
              <a:rPr lang="en-US" sz="2400" dirty="0" smtClean="0"/>
              <a:t> of each is mirror similar to the right </a:t>
            </a:r>
            <a:r>
              <a:rPr lang="en-US" sz="2400" dirty="0" err="1" smtClean="0"/>
              <a:t>subtree</a:t>
            </a:r>
            <a:endParaRPr lang="en-US" sz="2400"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3725" y="76200"/>
            <a:ext cx="7953375" cy="819150"/>
          </a:xfrm>
        </p:spPr>
        <p:txBody>
          <a:bodyPr/>
          <a:lstStyle/>
          <a:p>
            <a:r>
              <a:rPr lang="en-US" b="1" dirty="0" smtClean="0">
                <a:latin typeface="Arial" charset="0"/>
              </a:rPr>
              <a:t>General Tree</a:t>
            </a:r>
          </a:p>
        </p:txBody>
      </p:sp>
      <p:sp>
        <p:nvSpPr>
          <p:cNvPr id="29700" name="Rectangle 62"/>
          <p:cNvSpPr>
            <a:spLocks noGrp="1" noChangeArrowheads="1"/>
          </p:cNvSpPr>
          <p:nvPr>
            <p:ph idx="1"/>
          </p:nvPr>
        </p:nvSpPr>
        <p:spPr>
          <a:xfrm>
            <a:off x="304800" y="1066800"/>
            <a:ext cx="8077200" cy="2362200"/>
          </a:xfrm>
          <a:noFill/>
        </p:spPr>
        <p:txBody>
          <a:bodyPr>
            <a:normAutofit fontScale="47500" lnSpcReduction="20000"/>
          </a:bodyPr>
          <a:lstStyle/>
          <a:p>
            <a:pPr marL="400050" indent="-400050"/>
            <a:r>
              <a:rPr lang="en-US" sz="6000" dirty="0" smtClean="0"/>
              <a:t>A tree is a finite nonempty set of elements in which one element is called the ROOT and remaining element partitioned into m &gt;=0 disjoint subsets, each of which is itself a tree</a:t>
            </a:r>
          </a:p>
          <a:p>
            <a:pPr marL="400050" indent="-400050"/>
            <a:r>
              <a:rPr lang="en-US" sz="6000" dirty="0" smtClean="0"/>
              <a:t>Different types of trees – binary tree, n-</a:t>
            </a:r>
            <a:r>
              <a:rPr lang="en-US" sz="6000" dirty="0" err="1" smtClean="0"/>
              <a:t>ary</a:t>
            </a:r>
            <a:r>
              <a:rPr lang="en-US" sz="6000" dirty="0" smtClean="0"/>
              <a:t> tree, red-black tree,  AVL tree</a:t>
            </a:r>
          </a:p>
          <a:p>
            <a:pPr marL="400050" indent="-400050">
              <a:lnSpc>
                <a:spcPts val="2000"/>
              </a:lnSpc>
              <a:spcAft>
                <a:spcPts val="500"/>
              </a:spcAft>
              <a:buFontTx/>
              <a:buNone/>
            </a:pPr>
            <a:endParaRPr lang="en-US" sz="1600" dirty="0" smtClean="0"/>
          </a:p>
        </p:txBody>
      </p:sp>
      <p:grpSp>
        <p:nvGrpSpPr>
          <p:cNvPr id="2" name="Group 27"/>
          <p:cNvGrpSpPr>
            <a:grpSpLocks/>
          </p:cNvGrpSpPr>
          <p:nvPr/>
        </p:nvGrpSpPr>
        <p:grpSpPr bwMode="auto">
          <a:xfrm>
            <a:off x="1692275" y="3173413"/>
            <a:ext cx="6384925" cy="2922587"/>
            <a:chOff x="2160" y="2160"/>
            <a:chExt cx="6411" cy="2880"/>
          </a:xfrm>
        </p:grpSpPr>
        <p:sp>
          <p:nvSpPr>
            <p:cNvPr id="29701" name="Rectangle 28"/>
            <p:cNvSpPr>
              <a:spLocks noChangeArrowheads="1"/>
            </p:cNvSpPr>
            <p:nvPr/>
          </p:nvSpPr>
          <p:spPr bwMode="auto">
            <a:xfrm>
              <a:off x="5328" y="2160"/>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2" name="Rectangle 29"/>
            <p:cNvSpPr>
              <a:spLocks noChangeArrowheads="1"/>
            </p:cNvSpPr>
            <p:nvPr/>
          </p:nvSpPr>
          <p:spPr bwMode="auto">
            <a:xfrm>
              <a:off x="3312"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3" name="Rectangle 30"/>
            <p:cNvSpPr>
              <a:spLocks noChangeArrowheads="1"/>
            </p:cNvSpPr>
            <p:nvPr/>
          </p:nvSpPr>
          <p:spPr bwMode="auto">
            <a:xfrm>
              <a:off x="4896"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4" name="Rectangle 31"/>
            <p:cNvSpPr>
              <a:spLocks noChangeArrowheads="1"/>
            </p:cNvSpPr>
            <p:nvPr/>
          </p:nvSpPr>
          <p:spPr bwMode="auto">
            <a:xfrm>
              <a:off x="6480"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5" name="Rectangle 32"/>
            <p:cNvSpPr>
              <a:spLocks noChangeArrowheads="1"/>
            </p:cNvSpPr>
            <p:nvPr/>
          </p:nvSpPr>
          <p:spPr bwMode="auto">
            <a:xfrm>
              <a:off x="7428"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6" name="Rectangle 33"/>
            <p:cNvSpPr>
              <a:spLocks noChangeArrowheads="1"/>
            </p:cNvSpPr>
            <p:nvPr/>
          </p:nvSpPr>
          <p:spPr bwMode="auto">
            <a:xfrm>
              <a:off x="2373"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7" name="Rectangle 34"/>
            <p:cNvSpPr>
              <a:spLocks noChangeArrowheads="1"/>
            </p:cNvSpPr>
            <p:nvPr/>
          </p:nvSpPr>
          <p:spPr bwMode="auto">
            <a:xfrm>
              <a:off x="3267"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8" name="Rectangle 35"/>
            <p:cNvSpPr>
              <a:spLocks noChangeArrowheads="1"/>
            </p:cNvSpPr>
            <p:nvPr/>
          </p:nvSpPr>
          <p:spPr bwMode="auto">
            <a:xfrm>
              <a:off x="4236"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9" name="Rectangle 36"/>
            <p:cNvSpPr>
              <a:spLocks noChangeArrowheads="1"/>
            </p:cNvSpPr>
            <p:nvPr/>
          </p:nvSpPr>
          <p:spPr bwMode="auto">
            <a:xfrm>
              <a:off x="7140"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0" name="Rectangle 37"/>
            <p:cNvSpPr>
              <a:spLocks noChangeArrowheads="1"/>
            </p:cNvSpPr>
            <p:nvPr/>
          </p:nvSpPr>
          <p:spPr bwMode="auto">
            <a:xfrm>
              <a:off x="8124"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1" name="Rectangle 38"/>
            <p:cNvSpPr>
              <a:spLocks noChangeArrowheads="1"/>
            </p:cNvSpPr>
            <p:nvPr/>
          </p:nvSpPr>
          <p:spPr bwMode="auto">
            <a:xfrm>
              <a:off x="6261"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2" name="Rectangle 39"/>
            <p:cNvSpPr>
              <a:spLocks noChangeArrowheads="1"/>
            </p:cNvSpPr>
            <p:nvPr/>
          </p:nvSpPr>
          <p:spPr bwMode="auto">
            <a:xfrm>
              <a:off x="7140"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3" name="Rectangle 40"/>
            <p:cNvSpPr>
              <a:spLocks noChangeArrowheads="1"/>
            </p:cNvSpPr>
            <p:nvPr/>
          </p:nvSpPr>
          <p:spPr bwMode="auto">
            <a:xfrm>
              <a:off x="8139"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4" name="Line 41"/>
            <p:cNvSpPr>
              <a:spLocks noChangeShapeType="1"/>
            </p:cNvSpPr>
            <p:nvPr/>
          </p:nvSpPr>
          <p:spPr bwMode="auto">
            <a:xfrm>
              <a:off x="3516" y="2736"/>
              <a:ext cx="4116" cy="0"/>
            </a:xfrm>
            <a:prstGeom prst="line">
              <a:avLst/>
            </a:prstGeom>
            <a:noFill/>
            <a:ln w="19050">
              <a:solidFill>
                <a:srgbClr val="000000"/>
              </a:solidFill>
              <a:round/>
              <a:headEnd/>
              <a:tailEnd/>
            </a:ln>
          </p:spPr>
          <p:txBody>
            <a:bodyPr/>
            <a:lstStyle/>
            <a:p>
              <a:endParaRPr lang="en-US"/>
            </a:p>
          </p:txBody>
        </p:sp>
        <p:sp>
          <p:nvSpPr>
            <p:cNvPr id="29715" name="Line 42"/>
            <p:cNvSpPr>
              <a:spLocks noChangeShapeType="1"/>
            </p:cNvSpPr>
            <p:nvPr/>
          </p:nvSpPr>
          <p:spPr bwMode="auto">
            <a:xfrm>
              <a:off x="2592" y="3600"/>
              <a:ext cx="1872" cy="0"/>
            </a:xfrm>
            <a:prstGeom prst="line">
              <a:avLst/>
            </a:prstGeom>
            <a:noFill/>
            <a:ln w="19050">
              <a:solidFill>
                <a:srgbClr val="000000"/>
              </a:solidFill>
              <a:round/>
              <a:headEnd/>
              <a:tailEnd/>
            </a:ln>
          </p:spPr>
          <p:txBody>
            <a:bodyPr/>
            <a:lstStyle/>
            <a:p>
              <a:endParaRPr lang="en-US"/>
            </a:p>
          </p:txBody>
        </p:sp>
        <p:sp>
          <p:nvSpPr>
            <p:cNvPr id="29716" name="Line 43"/>
            <p:cNvSpPr>
              <a:spLocks noChangeShapeType="1"/>
            </p:cNvSpPr>
            <p:nvPr/>
          </p:nvSpPr>
          <p:spPr bwMode="auto">
            <a:xfrm>
              <a:off x="6480" y="4464"/>
              <a:ext cx="1872" cy="0"/>
            </a:xfrm>
            <a:prstGeom prst="line">
              <a:avLst/>
            </a:prstGeom>
            <a:noFill/>
            <a:ln w="19050">
              <a:solidFill>
                <a:srgbClr val="000000"/>
              </a:solidFill>
              <a:round/>
              <a:headEnd/>
              <a:tailEnd/>
            </a:ln>
          </p:spPr>
          <p:txBody>
            <a:bodyPr/>
            <a:lstStyle/>
            <a:p>
              <a:endParaRPr lang="en-US"/>
            </a:p>
          </p:txBody>
        </p:sp>
        <p:sp>
          <p:nvSpPr>
            <p:cNvPr id="29717" name="Line 44"/>
            <p:cNvSpPr>
              <a:spLocks noChangeShapeType="1"/>
            </p:cNvSpPr>
            <p:nvPr/>
          </p:nvSpPr>
          <p:spPr bwMode="auto">
            <a:xfrm>
              <a:off x="7344" y="3600"/>
              <a:ext cx="1008" cy="0"/>
            </a:xfrm>
            <a:prstGeom prst="line">
              <a:avLst/>
            </a:prstGeom>
            <a:noFill/>
            <a:ln w="19050">
              <a:solidFill>
                <a:srgbClr val="000000"/>
              </a:solidFill>
              <a:round/>
              <a:headEnd/>
              <a:tailEnd/>
            </a:ln>
          </p:spPr>
          <p:txBody>
            <a:bodyPr/>
            <a:lstStyle/>
            <a:p>
              <a:endParaRPr lang="en-US"/>
            </a:p>
          </p:txBody>
        </p:sp>
        <p:sp>
          <p:nvSpPr>
            <p:cNvPr id="29718" name="Line 45"/>
            <p:cNvSpPr>
              <a:spLocks noChangeShapeType="1"/>
            </p:cNvSpPr>
            <p:nvPr/>
          </p:nvSpPr>
          <p:spPr bwMode="auto">
            <a:xfrm>
              <a:off x="5541" y="2448"/>
              <a:ext cx="0" cy="288"/>
            </a:xfrm>
            <a:prstGeom prst="line">
              <a:avLst/>
            </a:prstGeom>
            <a:noFill/>
            <a:ln w="19050">
              <a:solidFill>
                <a:srgbClr val="000000"/>
              </a:solidFill>
              <a:round/>
              <a:headEnd/>
              <a:tailEnd/>
            </a:ln>
          </p:spPr>
          <p:txBody>
            <a:bodyPr/>
            <a:lstStyle/>
            <a:p>
              <a:endParaRPr lang="en-US"/>
            </a:p>
          </p:txBody>
        </p:sp>
        <p:sp>
          <p:nvSpPr>
            <p:cNvPr id="29719" name="Line 46"/>
            <p:cNvSpPr>
              <a:spLocks noChangeShapeType="1"/>
            </p:cNvSpPr>
            <p:nvPr/>
          </p:nvSpPr>
          <p:spPr bwMode="auto">
            <a:xfrm>
              <a:off x="3525" y="2736"/>
              <a:ext cx="0" cy="288"/>
            </a:xfrm>
            <a:prstGeom prst="line">
              <a:avLst/>
            </a:prstGeom>
            <a:noFill/>
            <a:ln w="19050">
              <a:solidFill>
                <a:srgbClr val="000000"/>
              </a:solidFill>
              <a:round/>
              <a:headEnd/>
              <a:tailEnd/>
            </a:ln>
          </p:spPr>
          <p:txBody>
            <a:bodyPr/>
            <a:lstStyle/>
            <a:p>
              <a:endParaRPr lang="en-US"/>
            </a:p>
          </p:txBody>
        </p:sp>
        <p:sp>
          <p:nvSpPr>
            <p:cNvPr id="29720" name="Line 47"/>
            <p:cNvSpPr>
              <a:spLocks noChangeShapeType="1"/>
            </p:cNvSpPr>
            <p:nvPr/>
          </p:nvSpPr>
          <p:spPr bwMode="auto">
            <a:xfrm>
              <a:off x="5115" y="2736"/>
              <a:ext cx="0" cy="288"/>
            </a:xfrm>
            <a:prstGeom prst="line">
              <a:avLst/>
            </a:prstGeom>
            <a:noFill/>
            <a:ln w="19050">
              <a:solidFill>
                <a:srgbClr val="000000"/>
              </a:solidFill>
              <a:round/>
              <a:headEnd/>
              <a:tailEnd/>
            </a:ln>
          </p:spPr>
          <p:txBody>
            <a:bodyPr/>
            <a:lstStyle/>
            <a:p>
              <a:endParaRPr lang="en-US"/>
            </a:p>
          </p:txBody>
        </p:sp>
        <p:sp>
          <p:nvSpPr>
            <p:cNvPr id="29721" name="Line 48"/>
            <p:cNvSpPr>
              <a:spLocks noChangeShapeType="1"/>
            </p:cNvSpPr>
            <p:nvPr/>
          </p:nvSpPr>
          <p:spPr bwMode="auto">
            <a:xfrm>
              <a:off x="6684" y="2736"/>
              <a:ext cx="0" cy="288"/>
            </a:xfrm>
            <a:prstGeom prst="line">
              <a:avLst/>
            </a:prstGeom>
            <a:noFill/>
            <a:ln w="19050">
              <a:solidFill>
                <a:srgbClr val="000000"/>
              </a:solidFill>
              <a:round/>
              <a:headEnd/>
              <a:tailEnd/>
            </a:ln>
          </p:spPr>
          <p:txBody>
            <a:bodyPr/>
            <a:lstStyle/>
            <a:p>
              <a:endParaRPr lang="en-US"/>
            </a:p>
          </p:txBody>
        </p:sp>
        <p:sp>
          <p:nvSpPr>
            <p:cNvPr id="29722" name="Line 49"/>
            <p:cNvSpPr>
              <a:spLocks noChangeShapeType="1"/>
            </p:cNvSpPr>
            <p:nvPr/>
          </p:nvSpPr>
          <p:spPr bwMode="auto">
            <a:xfrm>
              <a:off x="7632" y="2736"/>
              <a:ext cx="0" cy="288"/>
            </a:xfrm>
            <a:prstGeom prst="line">
              <a:avLst/>
            </a:prstGeom>
            <a:noFill/>
            <a:ln w="19050">
              <a:solidFill>
                <a:srgbClr val="000000"/>
              </a:solidFill>
              <a:round/>
              <a:headEnd/>
              <a:tailEnd/>
            </a:ln>
          </p:spPr>
          <p:txBody>
            <a:bodyPr/>
            <a:lstStyle/>
            <a:p>
              <a:endParaRPr lang="en-US"/>
            </a:p>
          </p:txBody>
        </p:sp>
        <p:sp>
          <p:nvSpPr>
            <p:cNvPr id="29723" name="Line 50"/>
            <p:cNvSpPr>
              <a:spLocks noChangeShapeType="1"/>
            </p:cNvSpPr>
            <p:nvPr/>
          </p:nvSpPr>
          <p:spPr bwMode="auto">
            <a:xfrm>
              <a:off x="3516" y="3312"/>
              <a:ext cx="0" cy="288"/>
            </a:xfrm>
            <a:prstGeom prst="line">
              <a:avLst/>
            </a:prstGeom>
            <a:noFill/>
            <a:ln w="19050">
              <a:solidFill>
                <a:srgbClr val="000000"/>
              </a:solidFill>
              <a:round/>
              <a:headEnd/>
              <a:tailEnd/>
            </a:ln>
          </p:spPr>
          <p:txBody>
            <a:bodyPr/>
            <a:lstStyle/>
            <a:p>
              <a:endParaRPr lang="en-US"/>
            </a:p>
          </p:txBody>
        </p:sp>
        <p:sp>
          <p:nvSpPr>
            <p:cNvPr id="29724" name="Line 51"/>
            <p:cNvSpPr>
              <a:spLocks noChangeShapeType="1"/>
            </p:cNvSpPr>
            <p:nvPr/>
          </p:nvSpPr>
          <p:spPr bwMode="auto">
            <a:xfrm>
              <a:off x="2592" y="3600"/>
              <a:ext cx="0" cy="288"/>
            </a:xfrm>
            <a:prstGeom prst="line">
              <a:avLst/>
            </a:prstGeom>
            <a:noFill/>
            <a:ln w="19050">
              <a:solidFill>
                <a:srgbClr val="000000"/>
              </a:solidFill>
              <a:round/>
              <a:headEnd/>
              <a:tailEnd/>
            </a:ln>
          </p:spPr>
          <p:txBody>
            <a:bodyPr/>
            <a:lstStyle/>
            <a:p>
              <a:endParaRPr lang="en-US"/>
            </a:p>
          </p:txBody>
        </p:sp>
        <p:sp>
          <p:nvSpPr>
            <p:cNvPr id="29725" name="Line 52"/>
            <p:cNvSpPr>
              <a:spLocks noChangeShapeType="1"/>
            </p:cNvSpPr>
            <p:nvPr/>
          </p:nvSpPr>
          <p:spPr bwMode="auto">
            <a:xfrm>
              <a:off x="3516" y="3600"/>
              <a:ext cx="0" cy="288"/>
            </a:xfrm>
            <a:prstGeom prst="line">
              <a:avLst/>
            </a:prstGeom>
            <a:noFill/>
            <a:ln w="19050">
              <a:solidFill>
                <a:srgbClr val="000000"/>
              </a:solidFill>
              <a:round/>
              <a:headEnd/>
              <a:tailEnd/>
            </a:ln>
          </p:spPr>
          <p:txBody>
            <a:bodyPr/>
            <a:lstStyle/>
            <a:p>
              <a:endParaRPr lang="en-US"/>
            </a:p>
          </p:txBody>
        </p:sp>
        <p:sp>
          <p:nvSpPr>
            <p:cNvPr id="29726" name="Line 53"/>
            <p:cNvSpPr>
              <a:spLocks noChangeShapeType="1"/>
            </p:cNvSpPr>
            <p:nvPr/>
          </p:nvSpPr>
          <p:spPr bwMode="auto">
            <a:xfrm>
              <a:off x="4464" y="3600"/>
              <a:ext cx="0" cy="288"/>
            </a:xfrm>
            <a:prstGeom prst="line">
              <a:avLst/>
            </a:prstGeom>
            <a:noFill/>
            <a:ln w="19050">
              <a:solidFill>
                <a:srgbClr val="000000"/>
              </a:solidFill>
              <a:round/>
              <a:headEnd/>
              <a:tailEnd/>
            </a:ln>
          </p:spPr>
          <p:txBody>
            <a:bodyPr/>
            <a:lstStyle/>
            <a:p>
              <a:endParaRPr lang="en-US"/>
            </a:p>
          </p:txBody>
        </p:sp>
        <p:sp>
          <p:nvSpPr>
            <p:cNvPr id="29727" name="Line 54"/>
            <p:cNvSpPr>
              <a:spLocks noChangeShapeType="1"/>
            </p:cNvSpPr>
            <p:nvPr/>
          </p:nvSpPr>
          <p:spPr bwMode="auto">
            <a:xfrm>
              <a:off x="7626" y="3312"/>
              <a:ext cx="0" cy="288"/>
            </a:xfrm>
            <a:prstGeom prst="line">
              <a:avLst/>
            </a:prstGeom>
            <a:noFill/>
            <a:ln w="19050">
              <a:solidFill>
                <a:srgbClr val="000000"/>
              </a:solidFill>
              <a:round/>
              <a:headEnd/>
              <a:tailEnd/>
            </a:ln>
          </p:spPr>
          <p:txBody>
            <a:bodyPr/>
            <a:lstStyle/>
            <a:p>
              <a:endParaRPr lang="en-US"/>
            </a:p>
          </p:txBody>
        </p:sp>
        <p:sp>
          <p:nvSpPr>
            <p:cNvPr id="29728" name="Line 55"/>
            <p:cNvSpPr>
              <a:spLocks noChangeShapeType="1"/>
            </p:cNvSpPr>
            <p:nvPr/>
          </p:nvSpPr>
          <p:spPr bwMode="auto">
            <a:xfrm>
              <a:off x="8343" y="3600"/>
              <a:ext cx="0" cy="288"/>
            </a:xfrm>
            <a:prstGeom prst="line">
              <a:avLst/>
            </a:prstGeom>
            <a:noFill/>
            <a:ln w="19050">
              <a:solidFill>
                <a:srgbClr val="000000"/>
              </a:solidFill>
              <a:round/>
              <a:headEnd/>
              <a:tailEnd/>
            </a:ln>
          </p:spPr>
          <p:txBody>
            <a:bodyPr/>
            <a:lstStyle/>
            <a:p>
              <a:endParaRPr lang="en-US"/>
            </a:p>
          </p:txBody>
        </p:sp>
        <p:sp>
          <p:nvSpPr>
            <p:cNvPr id="29729" name="Line 56"/>
            <p:cNvSpPr>
              <a:spLocks noChangeShapeType="1"/>
            </p:cNvSpPr>
            <p:nvPr/>
          </p:nvSpPr>
          <p:spPr bwMode="auto">
            <a:xfrm>
              <a:off x="7344" y="3600"/>
              <a:ext cx="0" cy="288"/>
            </a:xfrm>
            <a:prstGeom prst="line">
              <a:avLst/>
            </a:prstGeom>
            <a:noFill/>
            <a:ln w="19050">
              <a:solidFill>
                <a:srgbClr val="000000"/>
              </a:solidFill>
              <a:round/>
              <a:headEnd/>
              <a:tailEnd/>
            </a:ln>
          </p:spPr>
          <p:txBody>
            <a:bodyPr/>
            <a:lstStyle/>
            <a:p>
              <a:endParaRPr lang="en-US"/>
            </a:p>
          </p:txBody>
        </p:sp>
        <p:sp>
          <p:nvSpPr>
            <p:cNvPr id="29730" name="Line 57"/>
            <p:cNvSpPr>
              <a:spLocks noChangeShapeType="1"/>
            </p:cNvSpPr>
            <p:nvPr/>
          </p:nvSpPr>
          <p:spPr bwMode="auto">
            <a:xfrm>
              <a:off x="7344" y="4176"/>
              <a:ext cx="0" cy="288"/>
            </a:xfrm>
            <a:prstGeom prst="line">
              <a:avLst/>
            </a:prstGeom>
            <a:noFill/>
            <a:ln w="19050">
              <a:solidFill>
                <a:srgbClr val="000000"/>
              </a:solidFill>
              <a:round/>
              <a:headEnd/>
              <a:tailEnd/>
            </a:ln>
          </p:spPr>
          <p:txBody>
            <a:bodyPr/>
            <a:lstStyle/>
            <a:p>
              <a:endParaRPr lang="en-US"/>
            </a:p>
          </p:txBody>
        </p:sp>
        <p:sp>
          <p:nvSpPr>
            <p:cNvPr id="29731" name="Line 58"/>
            <p:cNvSpPr>
              <a:spLocks noChangeShapeType="1"/>
            </p:cNvSpPr>
            <p:nvPr/>
          </p:nvSpPr>
          <p:spPr bwMode="auto">
            <a:xfrm>
              <a:off x="6480" y="4464"/>
              <a:ext cx="0" cy="288"/>
            </a:xfrm>
            <a:prstGeom prst="line">
              <a:avLst/>
            </a:prstGeom>
            <a:noFill/>
            <a:ln w="19050">
              <a:solidFill>
                <a:srgbClr val="000000"/>
              </a:solidFill>
              <a:round/>
              <a:headEnd/>
              <a:tailEnd/>
            </a:ln>
          </p:spPr>
          <p:txBody>
            <a:bodyPr/>
            <a:lstStyle/>
            <a:p>
              <a:endParaRPr lang="en-US"/>
            </a:p>
          </p:txBody>
        </p:sp>
        <p:sp>
          <p:nvSpPr>
            <p:cNvPr id="29732" name="Line 59"/>
            <p:cNvSpPr>
              <a:spLocks noChangeShapeType="1"/>
            </p:cNvSpPr>
            <p:nvPr/>
          </p:nvSpPr>
          <p:spPr bwMode="auto">
            <a:xfrm>
              <a:off x="7344" y="4464"/>
              <a:ext cx="0" cy="288"/>
            </a:xfrm>
            <a:prstGeom prst="line">
              <a:avLst/>
            </a:prstGeom>
            <a:noFill/>
            <a:ln w="19050">
              <a:solidFill>
                <a:srgbClr val="000000"/>
              </a:solidFill>
              <a:round/>
              <a:headEnd/>
              <a:tailEnd/>
            </a:ln>
          </p:spPr>
          <p:txBody>
            <a:bodyPr/>
            <a:lstStyle/>
            <a:p>
              <a:endParaRPr lang="en-US"/>
            </a:p>
          </p:txBody>
        </p:sp>
        <p:sp>
          <p:nvSpPr>
            <p:cNvPr id="29733" name="Line 60"/>
            <p:cNvSpPr>
              <a:spLocks noChangeShapeType="1"/>
            </p:cNvSpPr>
            <p:nvPr/>
          </p:nvSpPr>
          <p:spPr bwMode="auto">
            <a:xfrm>
              <a:off x="8352" y="4461"/>
              <a:ext cx="0" cy="288"/>
            </a:xfrm>
            <a:prstGeom prst="line">
              <a:avLst/>
            </a:prstGeom>
            <a:noFill/>
            <a:ln w="19050">
              <a:solidFill>
                <a:srgbClr val="000000"/>
              </a:solidFill>
              <a:round/>
              <a:headEnd/>
              <a:tailEnd/>
            </a:ln>
          </p:spPr>
          <p:txBody>
            <a:bodyPr/>
            <a:lstStyle/>
            <a:p>
              <a:endParaRPr lang="en-US"/>
            </a:p>
          </p:txBody>
        </p:sp>
        <p:sp>
          <p:nvSpPr>
            <p:cNvPr id="29734" name="Text Box 61"/>
            <p:cNvSpPr txBox="1">
              <a:spLocks noChangeArrowheads="1"/>
            </p:cNvSpPr>
            <p:nvPr/>
          </p:nvSpPr>
          <p:spPr bwMode="auto">
            <a:xfrm>
              <a:off x="2160" y="4464"/>
              <a:ext cx="3744" cy="576"/>
            </a:xfrm>
            <a:prstGeom prst="rect">
              <a:avLst/>
            </a:prstGeom>
            <a:solidFill>
              <a:srgbClr val="FFFFFF"/>
            </a:solidFill>
            <a:ln w="9525">
              <a:noFill/>
              <a:miter lim="800000"/>
              <a:headEnd/>
              <a:tailEnd/>
            </a:ln>
          </p:spPr>
          <p:txBody>
            <a:bodyPr/>
            <a:lstStyle/>
            <a:p>
              <a:r>
                <a:rPr lang="en-US" b="0"/>
                <a:t>A Hierarchical Tree</a:t>
              </a:r>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Heaps</a:t>
            </a:r>
            <a:endParaRPr lang="en-GB" altLang="en-US" b="1" dirty="0" smtClean="0">
              <a:latin typeface="Arial" charset="0"/>
            </a:endParaRPr>
          </a:p>
        </p:txBody>
      </p:sp>
      <p:sp>
        <p:nvSpPr>
          <p:cNvPr id="30723" name="Rectangle 3"/>
          <p:cNvSpPr>
            <a:spLocks noGrp="1" noChangeArrowheads="1"/>
          </p:cNvSpPr>
          <p:nvPr>
            <p:ph idx="1"/>
          </p:nvPr>
        </p:nvSpPr>
        <p:spPr>
          <a:xfrm>
            <a:off x="467544" y="1066800"/>
            <a:ext cx="8676456" cy="5486400"/>
          </a:xfrm>
        </p:spPr>
        <p:txBody>
          <a:bodyPr/>
          <a:lstStyle/>
          <a:p>
            <a:pPr marL="433388" indent="-433388">
              <a:spcBef>
                <a:spcPts val="0"/>
              </a:spcBef>
              <a:spcAft>
                <a:spcPts val="300"/>
              </a:spcAft>
              <a:buFontTx/>
              <a:buNone/>
            </a:pPr>
            <a:r>
              <a:rPr lang="en-US" altLang="en-US" sz="2000" dirty="0" smtClean="0">
                <a:solidFill>
                  <a:schemeClr val="accent2"/>
                </a:solidFill>
              </a:rPr>
              <a:t>Heaps are based on the notion of a </a:t>
            </a:r>
            <a:r>
              <a:rPr lang="en-US" altLang="en-US" sz="2000" b="1" dirty="0" smtClean="0">
                <a:solidFill>
                  <a:schemeClr val="accent2"/>
                </a:solidFill>
              </a:rPr>
              <a:t>complete tree</a:t>
            </a:r>
            <a:r>
              <a:rPr lang="en-US" altLang="en-US" sz="2000" dirty="0" smtClean="0">
                <a:solidFill>
                  <a:schemeClr val="accent2"/>
                </a:solidFill>
              </a:rPr>
              <a:t> </a:t>
            </a:r>
          </a:p>
          <a:p>
            <a:pPr marL="433388" indent="-433388">
              <a:spcBef>
                <a:spcPts val="0"/>
              </a:spcBef>
              <a:spcAft>
                <a:spcPts val="300"/>
              </a:spcAft>
              <a:buFontTx/>
              <a:buNone/>
            </a:pPr>
            <a:r>
              <a:rPr lang="en-US" altLang="en-US" sz="2000" dirty="0" smtClean="0"/>
              <a:t>A binary tree is </a:t>
            </a:r>
            <a:r>
              <a:rPr lang="en-US" altLang="en-US" sz="2000" b="1" dirty="0" smtClean="0"/>
              <a:t>completely full</a:t>
            </a:r>
            <a:r>
              <a:rPr lang="en-US" altLang="en-US" sz="2000" dirty="0" smtClean="0"/>
              <a:t> if it is of height, </a:t>
            </a:r>
            <a:r>
              <a:rPr lang="en-US" altLang="en-US" sz="2000" i="1" dirty="0" smtClean="0"/>
              <a:t>h</a:t>
            </a:r>
            <a:r>
              <a:rPr lang="en-US" altLang="en-US" sz="2000" dirty="0" smtClean="0"/>
              <a:t>, and has 2</a:t>
            </a:r>
            <a:r>
              <a:rPr lang="en-US" altLang="en-US" sz="2000" i="1" dirty="0" smtClean="0"/>
              <a:t>h</a:t>
            </a:r>
            <a:r>
              <a:rPr lang="en-US" altLang="en-US" sz="2000" dirty="0" smtClean="0"/>
              <a:t>+1-1 nodes. </a:t>
            </a:r>
          </a:p>
          <a:p>
            <a:pPr marL="433388" indent="-433388">
              <a:spcBef>
                <a:spcPts val="0"/>
              </a:spcBef>
              <a:spcAft>
                <a:spcPts val="300"/>
              </a:spcAft>
            </a:pPr>
            <a:r>
              <a:rPr lang="en-US" altLang="en-US" sz="2000" dirty="0" smtClean="0">
                <a:solidFill>
                  <a:schemeClr val="accent2"/>
                </a:solidFill>
              </a:rPr>
              <a:t>A binary tree of height, </a:t>
            </a:r>
            <a:r>
              <a:rPr lang="en-US" altLang="en-US" sz="2000" i="1" dirty="0" smtClean="0">
                <a:solidFill>
                  <a:schemeClr val="accent2"/>
                </a:solidFill>
              </a:rPr>
              <a:t>h</a:t>
            </a:r>
            <a:r>
              <a:rPr lang="en-US" altLang="en-US" sz="2000" dirty="0" smtClean="0">
                <a:solidFill>
                  <a:schemeClr val="accent2"/>
                </a:solidFill>
              </a:rPr>
              <a:t>, is </a:t>
            </a:r>
            <a:r>
              <a:rPr lang="en-US" altLang="en-US" sz="2000" b="1" dirty="0" smtClean="0">
                <a:solidFill>
                  <a:schemeClr val="accent2"/>
                </a:solidFill>
              </a:rPr>
              <a:t>complete</a:t>
            </a:r>
            <a:r>
              <a:rPr lang="en-US" altLang="en-US" sz="2000" dirty="0" smtClean="0">
                <a:solidFill>
                  <a:schemeClr val="accent2"/>
                </a:solidFill>
              </a:rPr>
              <a:t> </a:t>
            </a:r>
            <a:r>
              <a:rPr lang="en-US" altLang="en-US" sz="2000" i="1" dirty="0" err="1" smtClean="0">
                <a:solidFill>
                  <a:schemeClr val="accent2"/>
                </a:solidFill>
              </a:rPr>
              <a:t>iff</a:t>
            </a:r>
            <a:r>
              <a:rPr lang="en-US" altLang="en-US" sz="2000" dirty="0" smtClean="0">
                <a:solidFill>
                  <a:schemeClr val="accent2"/>
                </a:solidFill>
              </a:rPr>
              <a:t> </a:t>
            </a:r>
          </a:p>
          <a:p>
            <a:pPr marL="909638" lvl="1" indent="-433388">
              <a:spcBef>
                <a:spcPts val="0"/>
              </a:spcBef>
              <a:spcAft>
                <a:spcPts val="300"/>
              </a:spcAft>
            </a:pPr>
            <a:r>
              <a:rPr lang="en-US" altLang="en-US" sz="2000" dirty="0" smtClean="0"/>
              <a:t>it is empty </a:t>
            </a:r>
            <a:r>
              <a:rPr lang="en-US" altLang="en-US" sz="2000" i="1" dirty="0" smtClean="0"/>
              <a:t>or</a:t>
            </a:r>
            <a:r>
              <a:rPr lang="en-US" altLang="en-US" sz="2000" dirty="0" smtClean="0"/>
              <a:t> </a:t>
            </a:r>
          </a:p>
          <a:p>
            <a:pPr marL="909638" lvl="1" indent="-433388">
              <a:spcBef>
                <a:spcPts val="0"/>
              </a:spcBef>
              <a:spcAft>
                <a:spcPts val="300"/>
              </a:spcAft>
            </a:pPr>
            <a:r>
              <a:rPr lang="en-US" altLang="en-US" sz="2000" dirty="0" smtClean="0"/>
              <a:t>its left </a:t>
            </a:r>
            <a:r>
              <a:rPr lang="en-US" altLang="en-US" sz="2000" dirty="0" err="1" smtClean="0"/>
              <a:t>subtree</a:t>
            </a:r>
            <a:r>
              <a:rPr lang="en-US" altLang="en-US" sz="2000" dirty="0" smtClean="0"/>
              <a:t> is complete of height </a:t>
            </a:r>
            <a:r>
              <a:rPr lang="en-US" altLang="en-US" sz="2000" i="1" dirty="0" smtClean="0"/>
              <a:t>h</a:t>
            </a:r>
            <a:r>
              <a:rPr lang="en-US" altLang="en-US" sz="2000" dirty="0" smtClean="0"/>
              <a:t>-1 and its right </a:t>
            </a:r>
            <a:r>
              <a:rPr lang="en-US" altLang="en-US" sz="2000" dirty="0" err="1" smtClean="0"/>
              <a:t>subtree</a:t>
            </a:r>
            <a:r>
              <a:rPr lang="en-US" altLang="en-US" sz="2000" dirty="0" smtClean="0"/>
              <a:t> is completely full of height </a:t>
            </a:r>
            <a:r>
              <a:rPr lang="en-US" altLang="en-US" sz="2000" i="1" dirty="0" smtClean="0"/>
              <a:t>h</a:t>
            </a:r>
            <a:r>
              <a:rPr lang="en-US" altLang="en-US" sz="2000" dirty="0" smtClean="0"/>
              <a:t>-2 </a:t>
            </a:r>
            <a:r>
              <a:rPr lang="en-US" altLang="en-US" sz="2000" i="1" dirty="0" smtClean="0"/>
              <a:t>or</a:t>
            </a:r>
            <a:r>
              <a:rPr lang="en-US" altLang="en-US" sz="2000" dirty="0" smtClean="0"/>
              <a:t> </a:t>
            </a:r>
          </a:p>
          <a:p>
            <a:pPr marL="909638" lvl="1" indent="-433388">
              <a:spcBef>
                <a:spcPts val="0"/>
              </a:spcBef>
              <a:spcAft>
                <a:spcPts val="300"/>
              </a:spcAft>
            </a:pPr>
            <a:r>
              <a:rPr lang="en-US" altLang="en-US" sz="2000" dirty="0" smtClean="0"/>
              <a:t>its left </a:t>
            </a:r>
            <a:r>
              <a:rPr lang="en-US" altLang="en-US" sz="2000" dirty="0" err="1" smtClean="0"/>
              <a:t>subtree</a:t>
            </a:r>
            <a:r>
              <a:rPr lang="en-US" altLang="en-US" sz="2000" dirty="0" smtClean="0"/>
              <a:t> is completely full of height </a:t>
            </a:r>
            <a:r>
              <a:rPr lang="en-US" altLang="en-US" sz="2000" i="1" dirty="0" smtClean="0"/>
              <a:t>h</a:t>
            </a:r>
            <a:r>
              <a:rPr lang="en-US" altLang="en-US" sz="2000" dirty="0" smtClean="0"/>
              <a:t>-1 and its right </a:t>
            </a:r>
            <a:r>
              <a:rPr lang="en-US" altLang="en-US" sz="2000" dirty="0" err="1" smtClean="0"/>
              <a:t>subtree</a:t>
            </a:r>
            <a:r>
              <a:rPr lang="en-US" altLang="en-US" sz="2000" dirty="0" smtClean="0"/>
              <a:t> is complete of height </a:t>
            </a:r>
            <a:r>
              <a:rPr lang="en-US" altLang="en-US" sz="2000" i="1" dirty="0" smtClean="0"/>
              <a:t>h</a:t>
            </a:r>
            <a:r>
              <a:rPr lang="en-US" altLang="en-US" sz="2000" dirty="0" smtClean="0"/>
              <a:t>-1. </a:t>
            </a:r>
          </a:p>
          <a:p>
            <a:pPr marL="433388" indent="-433388">
              <a:spcBef>
                <a:spcPts val="0"/>
              </a:spcBef>
              <a:spcAft>
                <a:spcPts val="300"/>
              </a:spcAft>
            </a:pPr>
            <a:r>
              <a:rPr lang="en-US" altLang="en-US" sz="2000" dirty="0" smtClean="0">
                <a:solidFill>
                  <a:schemeClr val="accent2"/>
                </a:solidFill>
              </a:rPr>
              <a:t>A complete tree is filled from the left: </a:t>
            </a:r>
          </a:p>
          <a:p>
            <a:pPr marL="909638" lvl="1" indent="-433388">
              <a:spcBef>
                <a:spcPts val="0"/>
              </a:spcBef>
              <a:spcAft>
                <a:spcPts val="300"/>
              </a:spcAft>
            </a:pPr>
            <a:r>
              <a:rPr lang="en-US" altLang="en-US" sz="2000" dirty="0" smtClean="0"/>
              <a:t>all the leaves are on </a:t>
            </a:r>
          </a:p>
          <a:p>
            <a:pPr marL="909638" lvl="1" indent="-433388">
              <a:spcBef>
                <a:spcPts val="0"/>
              </a:spcBef>
              <a:spcAft>
                <a:spcPts val="300"/>
              </a:spcAft>
            </a:pPr>
            <a:r>
              <a:rPr lang="en-US" altLang="en-US" sz="2000" dirty="0" smtClean="0"/>
              <a:t>the same level </a:t>
            </a:r>
            <a:r>
              <a:rPr lang="en-US" altLang="en-US" sz="2000" i="1" dirty="0" smtClean="0"/>
              <a:t>or</a:t>
            </a:r>
            <a:r>
              <a:rPr lang="en-US" altLang="en-US" sz="2000" dirty="0" smtClean="0"/>
              <a:t> two adjacent ones </a:t>
            </a:r>
            <a:r>
              <a:rPr lang="en-US" altLang="en-US" sz="2000" i="1" dirty="0" smtClean="0"/>
              <a:t>and</a:t>
            </a:r>
            <a:r>
              <a:rPr lang="en-US" altLang="en-US" sz="2000" dirty="0" smtClean="0"/>
              <a:t> </a:t>
            </a:r>
          </a:p>
          <a:p>
            <a:pPr marL="909638" lvl="1" indent="-433388">
              <a:spcBef>
                <a:spcPts val="0"/>
              </a:spcBef>
              <a:spcAft>
                <a:spcPts val="300"/>
              </a:spcAft>
            </a:pPr>
            <a:r>
              <a:rPr lang="en-US" altLang="en-US" sz="2000" dirty="0" smtClean="0"/>
              <a:t>all nodes at the lowest level are as far to the left as possible. </a:t>
            </a:r>
          </a:p>
          <a:p>
            <a:pPr marL="433388" indent="-433388">
              <a:spcBef>
                <a:spcPts val="0"/>
              </a:spcBef>
              <a:spcAft>
                <a:spcPts val="300"/>
              </a:spcAft>
            </a:pPr>
            <a:r>
              <a:rPr lang="en-US" altLang="en-US" sz="2000" dirty="0" smtClean="0">
                <a:solidFill>
                  <a:schemeClr val="accent2"/>
                </a:solidFill>
              </a:rPr>
              <a:t>A binary tree has the </a:t>
            </a:r>
            <a:r>
              <a:rPr lang="en-US" altLang="en-US" sz="2000" b="1" dirty="0" smtClean="0">
                <a:solidFill>
                  <a:schemeClr val="accent2"/>
                </a:solidFill>
              </a:rPr>
              <a:t>heap property</a:t>
            </a:r>
            <a:r>
              <a:rPr lang="en-US" altLang="en-US" sz="2000" dirty="0" smtClean="0">
                <a:solidFill>
                  <a:schemeClr val="accent2"/>
                </a:solidFill>
              </a:rPr>
              <a:t> </a:t>
            </a:r>
            <a:r>
              <a:rPr lang="en-US" altLang="en-US" sz="2000" i="1" dirty="0" err="1" smtClean="0">
                <a:solidFill>
                  <a:schemeClr val="accent2"/>
                </a:solidFill>
              </a:rPr>
              <a:t>iff</a:t>
            </a:r>
            <a:r>
              <a:rPr lang="en-US" altLang="en-US" sz="2000" dirty="0" smtClean="0">
                <a:solidFill>
                  <a:schemeClr val="accent2"/>
                </a:solidFill>
              </a:rPr>
              <a:t> </a:t>
            </a:r>
          </a:p>
          <a:p>
            <a:pPr marL="909638" lvl="1" indent="-433388">
              <a:spcBef>
                <a:spcPts val="0"/>
              </a:spcBef>
              <a:spcAft>
                <a:spcPts val="300"/>
              </a:spcAft>
            </a:pPr>
            <a:r>
              <a:rPr lang="en-US" altLang="en-US" sz="2000" dirty="0" smtClean="0"/>
              <a:t>it is empty </a:t>
            </a:r>
            <a:r>
              <a:rPr lang="en-US" altLang="en-US" sz="2000" i="1" dirty="0" smtClean="0"/>
              <a:t>or</a:t>
            </a:r>
            <a:r>
              <a:rPr lang="en-US" altLang="en-US" sz="2000" dirty="0" smtClean="0"/>
              <a:t> </a:t>
            </a:r>
          </a:p>
          <a:p>
            <a:pPr marL="909638" lvl="1" indent="-433388">
              <a:spcBef>
                <a:spcPts val="0"/>
              </a:spcBef>
              <a:spcAft>
                <a:spcPts val="300"/>
              </a:spcAft>
            </a:pPr>
            <a:r>
              <a:rPr lang="en-US" altLang="en-US" sz="2000" dirty="0" smtClean="0"/>
              <a:t>the key in the root is larger than that in either child and both </a:t>
            </a:r>
            <a:r>
              <a:rPr lang="en-US" altLang="en-US" sz="2000" dirty="0" err="1" smtClean="0"/>
              <a:t>subtrees</a:t>
            </a:r>
            <a:r>
              <a:rPr lang="en-US" altLang="en-US" sz="2000" dirty="0" smtClean="0"/>
              <a:t> have the heap property. </a:t>
            </a:r>
          </a:p>
          <a:p>
            <a:pPr marL="433388" indent="-433388">
              <a:spcBef>
                <a:spcPts val="0"/>
              </a:spcBef>
              <a:buFontTx/>
              <a:buNone/>
            </a:pPr>
            <a:endParaRPr lang="en-US" altLang="en-US" sz="20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93725" y="228600"/>
            <a:ext cx="7953375" cy="680120"/>
          </a:xfrm>
        </p:spPr>
        <p:txBody>
          <a:bodyPr/>
          <a:lstStyle/>
          <a:p>
            <a:r>
              <a:rPr lang="en-US" b="1" dirty="0" smtClean="0">
                <a:latin typeface="Arial" charset="0"/>
              </a:rPr>
              <a:t>Data Structures</a:t>
            </a:r>
            <a:r>
              <a:rPr lang="en-US" dirty="0" smtClean="0"/>
              <a:t> </a:t>
            </a:r>
          </a:p>
        </p:txBody>
      </p:sp>
      <p:sp>
        <p:nvSpPr>
          <p:cNvPr id="5123" name="Rectangle 3"/>
          <p:cNvSpPr>
            <a:spLocks noGrp="1" noChangeArrowheads="1"/>
          </p:cNvSpPr>
          <p:nvPr>
            <p:ph idx="1"/>
          </p:nvPr>
        </p:nvSpPr>
        <p:spPr/>
        <p:txBody>
          <a:bodyPr>
            <a:normAutofit fontScale="92500" lnSpcReduction="10000"/>
          </a:bodyPr>
          <a:lstStyle/>
          <a:p>
            <a:pPr algn="just"/>
            <a:r>
              <a:rPr lang="en-US" dirty="0" smtClean="0">
                <a:cs typeface="Times New Roman" pitchFamily="18" charset="0"/>
              </a:rPr>
              <a:t>"Once you succeed in writing the programs for complicated algorithms, they usually run extremely fast. The  computer doesn't need to understand the algorithm, it’s task is only to run the programs.“</a:t>
            </a:r>
          </a:p>
          <a:p>
            <a:r>
              <a:rPr lang="en-US" dirty="0" smtClean="0"/>
              <a:t>There are a number of facets to good programs, they must</a:t>
            </a:r>
            <a:r>
              <a:rPr lang="en-US" sz="1800" dirty="0" smtClean="0"/>
              <a:t> </a:t>
            </a:r>
          </a:p>
          <a:p>
            <a:pPr lvl="1">
              <a:lnSpc>
                <a:spcPts val="2000"/>
              </a:lnSpc>
              <a:spcAft>
                <a:spcPct val="0"/>
              </a:spcAft>
            </a:pPr>
            <a:r>
              <a:rPr lang="en-US" sz="2600" dirty="0" smtClean="0"/>
              <a:t>run correctly </a:t>
            </a:r>
          </a:p>
          <a:p>
            <a:pPr lvl="1">
              <a:lnSpc>
                <a:spcPts val="2000"/>
              </a:lnSpc>
              <a:spcAft>
                <a:spcPct val="0"/>
              </a:spcAft>
            </a:pPr>
            <a:r>
              <a:rPr lang="en-US" sz="2600" dirty="0" smtClean="0"/>
              <a:t>run efficiently </a:t>
            </a:r>
          </a:p>
          <a:p>
            <a:pPr lvl="1">
              <a:lnSpc>
                <a:spcPts val="2000"/>
              </a:lnSpc>
              <a:spcAft>
                <a:spcPct val="0"/>
              </a:spcAft>
            </a:pPr>
            <a:r>
              <a:rPr lang="en-US" sz="2600" dirty="0" smtClean="0"/>
              <a:t>be easy to read and understand </a:t>
            </a:r>
          </a:p>
          <a:p>
            <a:pPr lvl="1">
              <a:lnSpc>
                <a:spcPts val="2000"/>
              </a:lnSpc>
              <a:spcAft>
                <a:spcPct val="0"/>
              </a:spcAft>
            </a:pPr>
            <a:r>
              <a:rPr lang="en-US" sz="2600" dirty="0" smtClean="0"/>
              <a:t>be easy to debug </a:t>
            </a:r>
            <a:r>
              <a:rPr lang="en-US" sz="2600" i="1" dirty="0" smtClean="0"/>
              <a:t>and</a:t>
            </a:r>
            <a:r>
              <a:rPr lang="en-US" sz="2600" dirty="0" smtClean="0"/>
              <a:t> </a:t>
            </a:r>
          </a:p>
          <a:p>
            <a:pPr lvl="1">
              <a:lnSpc>
                <a:spcPts val="2000"/>
              </a:lnSpc>
              <a:spcAft>
                <a:spcPct val="0"/>
              </a:spcAft>
            </a:pPr>
            <a:r>
              <a:rPr lang="en-US" sz="2600" dirty="0" smtClean="0"/>
              <a:t>be easy to modify</a:t>
            </a:r>
            <a:r>
              <a:rPr lang="en-US" sz="3900" dirty="0" smtClean="0"/>
              <a:t>. </a:t>
            </a:r>
          </a:p>
          <a:p>
            <a:pPr algn="just"/>
            <a:endParaRPr lang="en-US" dirty="0" smtClean="0">
              <a:cs typeface="Times New Roman"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Heaps (Cont.)</a:t>
            </a:r>
            <a:endParaRPr lang="en-GB" altLang="en-US" b="1" dirty="0" smtClean="0">
              <a:latin typeface="Arial" charset="0"/>
            </a:endParaRPr>
          </a:p>
        </p:txBody>
      </p:sp>
      <p:sp>
        <p:nvSpPr>
          <p:cNvPr id="31747" name="Rectangle 3"/>
          <p:cNvSpPr>
            <a:spLocks noGrp="1" noChangeArrowheads="1"/>
          </p:cNvSpPr>
          <p:nvPr>
            <p:ph idx="1"/>
          </p:nvPr>
        </p:nvSpPr>
        <p:spPr>
          <a:xfrm>
            <a:off x="323528" y="1066800"/>
            <a:ext cx="8820472" cy="5486400"/>
          </a:xfrm>
        </p:spPr>
        <p:txBody>
          <a:bodyPr>
            <a:normAutofit fontScale="92500" lnSpcReduction="10000"/>
          </a:bodyPr>
          <a:lstStyle/>
          <a:p>
            <a:pPr marL="433388" indent="-433388"/>
            <a:r>
              <a:rPr lang="en-US" altLang="en-US" dirty="0" smtClean="0"/>
              <a:t>A heap can be used as a priority queue: </a:t>
            </a:r>
          </a:p>
          <a:p>
            <a:pPr marL="433388" indent="-433388"/>
            <a:r>
              <a:rPr lang="en-US" altLang="en-US" dirty="0" smtClean="0"/>
              <a:t>the highest priority item is at the root and is trivially extracted. But if the root is deleted, we are left with two sub-trees and we must </a:t>
            </a:r>
            <a:r>
              <a:rPr lang="en-US" altLang="en-US" i="1" dirty="0" smtClean="0"/>
              <a:t>efficiently</a:t>
            </a:r>
            <a:r>
              <a:rPr lang="en-US" altLang="en-US" dirty="0" smtClean="0"/>
              <a:t> re-create a single tree with the heap property. </a:t>
            </a:r>
          </a:p>
          <a:p>
            <a:pPr marL="433388" indent="-433388"/>
            <a:r>
              <a:rPr lang="en-US" altLang="en-US" dirty="0" smtClean="0"/>
              <a:t>The value of the heap structure is that we can both extract the highest priority item and insert a new one in </a:t>
            </a:r>
            <a:r>
              <a:rPr lang="en-US" altLang="en-US" b="1" dirty="0" smtClean="0"/>
              <a:t>O(</a:t>
            </a:r>
            <a:r>
              <a:rPr lang="en-US" altLang="en-US" b="1" dirty="0" err="1" smtClean="0"/>
              <a:t>log</a:t>
            </a:r>
            <a:r>
              <a:rPr lang="en-US" altLang="en-US" b="1" i="1" dirty="0" err="1" smtClean="0"/>
              <a:t>n</a:t>
            </a:r>
            <a:r>
              <a:rPr lang="en-US" altLang="en-US" b="1" dirty="0" smtClean="0"/>
              <a:t>)</a:t>
            </a:r>
            <a:r>
              <a:rPr lang="en-US" altLang="en-US" dirty="0" smtClean="0"/>
              <a:t> time. </a:t>
            </a:r>
          </a:p>
          <a:p>
            <a:pPr marL="433388" indent="-433388">
              <a:buFontTx/>
              <a:buNone/>
            </a:pPr>
            <a:r>
              <a:rPr lang="en-US" altLang="en-US" dirty="0" smtClean="0"/>
              <a:t>      </a:t>
            </a:r>
            <a:r>
              <a:rPr lang="en-US" altLang="en-US" b="1" dirty="0" smtClean="0"/>
              <a:t>Example:</a:t>
            </a:r>
          </a:p>
          <a:p>
            <a:pPr marL="433388" indent="-433388">
              <a:buFontTx/>
              <a:buNone/>
            </a:pPr>
            <a:r>
              <a:rPr lang="en-US" altLang="en-US" b="1" dirty="0" smtClean="0"/>
              <a:t>      </a:t>
            </a:r>
            <a:r>
              <a:rPr lang="en-US" altLang="en-US" b="1" dirty="0" smtClean="0">
                <a:solidFill>
                  <a:schemeClr val="accent2"/>
                </a:solidFill>
              </a:rPr>
              <a:t>A deletion will remove the </a:t>
            </a:r>
          </a:p>
          <a:p>
            <a:pPr marL="433388" indent="-433388">
              <a:buFontTx/>
              <a:buNone/>
            </a:pPr>
            <a:r>
              <a:rPr lang="en-US" altLang="en-US" b="1" dirty="0" smtClean="0">
                <a:solidFill>
                  <a:schemeClr val="accent2"/>
                </a:solidFill>
              </a:rPr>
              <a:t>	T at the root</a:t>
            </a:r>
            <a:r>
              <a:rPr lang="en-US" altLang="en-US" dirty="0" smtClean="0"/>
              <a:t> </a:t>
            </a:r>
            <a:endParaRPr lang="en-US" altLang="en-US" b="1" dirty="0" smtClean="0"/>
          </a:p>
          <a:p>
            <a:pPr marL="433388" indent="-433388">
              <a:buFontTx/>
              <a:buNone/>
            </a:pPr>
            <a:endParaRPr lang="en-US" altLang="en-US" dirty="0" smtClean="0"/>
          </a:p>
        </p:txBody>
      </p:sp>
      <p:pic>
        <p:nvPicPr>
          <p:cNvPr id="31748" name="Picture 4" descr="heap"/>
          <p:cNvPicPr>
            <a:picLocks noChangeAspect="1" noChangeArrowheads="1"/>
          </p:cNvPicPr>
          <p:nvPr/>
        </p:nvPicPr>
        <p:blipFill>
          <a:blip r:embed="rId3" cstate="print"/>
          <a:srcRect/>
          <a:stretch>
            <a:fillRect/>
          </a:stretch>
        </p:blipFill>
        <p:spPr bwMode="auto">
          <a:xfrm>
            <a:off x="5377383" y="4560912"/>
            <a:ext cx="2867025" cy="167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93725" y="394370"/>
            <a:ext cx="7953375" cy="514350"/>
          </a:xfrm>
        </p:spPr>
        <p:txBody>
          <a:bodyPr>
            <a:normAutofit fontScale="90000"/>
          </a:bodyPr>
          <a:lstStyle/>
          <a:p>
            <a:r>
              <a:rPr lang="en-US" dirty="0" smtClean="0"/>
              <a:t>Heaps (Cont.)</a:t>
            </a:r>
          </a:p>
        </p:txBody>
      </p:sp>
      <p:sp>
        <p:nvSpPr>
          <p:cNvPr id="32771" name="Rectangle 3"/>
          <p:cNvSpPr>
            <a:spLocks noGrp="1" noChangeArrowheads="1"/>
          </p:cNvSpPr>
          <p:nvPr>
            <p:ph idx="1"/>
          </p:nvPr>
        </p:nvSpPr>
        <p:spPr>
          <a:xfrm>
            <a:off x="304800" y="1066800"/>
            <a:ext cx="4419600" cy="5458544"/>
          </a:xfrm>
        </p:spPr>
        <p:txBody>
          <a:bodyPr>
            <a:noAutofit/>
          </a:bodyPr>
          <a:lstStyle/>
          <a:p>
            <a:pPr>
              <a:lnSpc>
                <a:spcPts val="2000"/>
              </a:lnSpc>
              <a:spcAft>
                <a:spcPts val="300"/>
              </a:spcAft>
              <a:buFontTx/>
              <a:buNone/>
            </a:pPr>
            <a:r>
              <a:rPr lang="en-US" sz="3600" dirty="0" smtClean="0"/>
              <a:t>	</a:t>
            </a:r>
            <a:r>
              <a:rPr lang="en-US" sz="1800" dirty="0" smtClean="0"/>
              <a:t>To work out how we're going to maintain the heap property, use the fact that a complete tree is filled from the left. So that the position which must become empty is the one occupied by the M. Put it in the vacant root position.</a:t>
            </a:r>
            <a:r>
              <a:rPr lang="en-US" sz="3600" dirty="0" smtClean="0"/>
              <a:t> </a:t>
            </a:r>
          </a:p>
          <a:p>
            <a:pPr>
              <a:lnSpc>
                <a:spcPts val="2000"/>
              </a:lnSpc>
              <a:spcAft>
                <a:spcPts val="300"/>
              </a:spcAft>
              <a:buFontTx/>
              <a:buNone/>
            </a:pPr>
            <a:r>
              <a:rPr lang="en-US" sz="3600" dirty="0" smtClean="0"/>
              <a:t>	</a:t>
            </a:r>
            <a:r>
              <a:rPr lang="en-US" sz="1800" dirty="0" smtClean="0"/>
              <a:t>This has violated the condition that the root must be greater than each of its children. So interchange the M with the larger of its children. </a:t>
            </a:r>
          </a:p>
          <a:p>
            <a:pPr>
              <a:lnSpc>
                <a:spcPts val="2000"/>
              </a:lnSpc>
              <a:spcAft>
                <a:spcPts val="300"/>
              </a:spcAft>
              <a:buFontTx/>
              <a:buNone/>
            </a:pPr>
            <a:r>
              <a:rPr lang="en-US" sz="3600" dirty="0" smtClean="0"/>
              <a:t>	</a:t>
            </a:r>
            <a:r>
              <a:rPr lang="en-US" sz="1800" dirty="0" smtClean="0"/>
              <a:t>The left </a:t>
            </a:r>
            <a:r>
              <a:rPr lang="en-US" sz="1800" dirty="0" err="1" smtClean="0"/>
              <a:t>subtree</a:t>
            </a:r>
            <a:r>
              <a:rPr lang="en-US" sz="1800" dirty="0" smtClean="0"/>
              <a:t> has now lost the heap property. So again interchange the M with the larger of its children.</a:t>
            </a:r>
          </a:p>
          <a:p>
            <a:pPr>
              <a:lnSpc>
                <a:spcPts val="2000"/>
              </a:lnSpc>
              <a:spcAft>
                <a:spcPts val="300"/>
              </a:spcAft>
              <a:buFontTx/>
              <a:buNone/>
            </a:pPr>
            <a:r>
              <a:rPr lang="en-US" sz="3600" dirty="0" smtClean="0"/>
              <a:t>	</a:t>
            </a:r>
            <a:r>
              <a:rPr lang="en-US" sz="1800" dirty="0" smtClean="0"/>
              <a:t>We need to make at most </a:t>
            </a:r>
            <a:r>
              <a:rPr lang="en-US" sz="1800" i="1" dirty="0" smtClean="0"/>
              <a:t>h</a:t>
            </a:r>
            <a:r>
              <a:rPr lang="en-US" sz="1800" dirty="0" smtClean="0"/>
              <a:t> interchanges of a root of a </a:t>
            </a:r>
            <a:r>
              <a:rPr lang="en-US" sz="1800" dirty="0" err="1" smtClean="0"/>
              <a:t>subtree</a:t>
            </a:r>
            <a:r>
              <a:rPr lang="en-US" sz="1800" dirty="0" smtClean="0"/>
              <a:t> with one of its children to fully restore the heap property.</a:t>
            </a:r>
          </a:p>
          <a:p>
            <a:pPr>
              <a:lnSpc>
                <a:spcPts val="2000"/>
              </a:lnSpc>
              <a:spcAft>
                <a:spcPts val="300"/>
              </a:spcAft>
              <a:buFontTx/>
              <a:buNone/>
            </a:pPr>
            <a:r>
              <a:rPr lang="en-US" sz="1800" dirty="0" smtClean="0"/>
              <a:t> 		 </a:t>
            </a:r>
            <a:r>
              <a:rPr lang="en-US" sz="1800" b="1" dirty="0" smtClean="0">
                <a:solidFill>
                  <a:schemeClr val="accent2"/>
                </a:solidFill>
              </a:rPr>
              <a:t>O(h) or O(log n)</a:t>
            </a:r>
            <a:r>
              <a:rPr lang="en-US" sz="3600" dirty="0" smtClean="0"/>
              <a:t> 	</a:t>
            </a:r>
          </a:p>
        </p:txBody>
      </p:sp>
      <p:pic>
        <p:nvPicPr>
          <p:cNvPr id="32772" name="Picture 4" descr="heap1"/>
          <p:cNvPicPr>
            <a:picLocks noChangeAspect="1" noChangeArrowheads="1"/>
          </p:cNvPicPr>
          <p:nvPr/>
        </p:nvPicPr>
        <p:blipFill>
          <a:blip r:embed="rId2" cstate="print"/>
          <a:srcRect/>
          <a:stretch>
            <a:fillRect/>
          </a:stretch>
        </p:blipFill>
        <p:spPr bwMode="auto">
          <a:xfrm>
            <a:off x="5029200" y="1295400"/>
            <a:ext cx="3048000" cy="1609725"/>
          </a:xfrm>
          <a:prstGeom prst="rect">
            <a:avLst/>
          </a:prstGeom>
          <a:noFill/>
          <a:ln w="9525">
            <a:noFill/>
            <a:miter lim="800000"/>
            <a:headEnd/>
            <a:tailEnd/>
          </a:ln>
        </p:spPr>
      </p:pic>
      <p:pic>
        <p:nvPicPr>
          <p:cNvPr id="32773" name="Picture 5" descr="heap2"/>
          <p:cNvPicPr>
            <a:picLocks noChangeAspect="1" noChangeArrowheads="1"/>
          </p:cNvPicPr>
          <p:nvPr/>
        </p:nvPicPr>
        <p:blipFill>
          <a:blip r:embed="rId3" cstate="print"/>
          <a:srcRect/>
          <a:stretch>
            <a:fillRect/>
          </a:stretch>
        </p:blipFill>
        <p:spPr bwMode="auto">
          <a:xfrm>
            <a:off x="5029200" y="2971800"/>
            <a:ext cx="3009900" cy="1600200"/>
          </a:xfrm>
          <a:prstGeom prst="rect">
            <a:avLst/>
          </a:prstGeom>
          <a:noFill/>
          <a:ln w="9525">
            <a:noFill/>
            <a:miter lim="800000"/>
            <a:headEnd/>
            <a:tailEnd/>
          </a:ln>
        </p:spPr>
      </p:pic>
      <p:pic>
        <p:nvPicPr>
          <p:cNvPr id="32774" name="Picture 6" descr="heap3"/>
          <p:cNvPicPr>
            <a:picLocks noChangeAspect="1" noChangeArrowheads="1"/>
          </p:cNvPicPr>
          <p:nvPr/>
        </p:nvPicPr>
        <p:blipFill>
          <a:blip r:embed="rId4" cstate="print"/>
          <a:srcRect/>
          <a:stretch>
            <a:fillRect/>
          </a:stretch>
        </p:blipFill>
        <p:spPr bwMode="auto">
          <a:xfrm>
            <a:off x="5029200" y="4724400"/>
            <a:ext cx="3009900" cy="158115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93725" y="116632"/>
            <a:ext cx="7953375" cy="819150"/>
          </a:xfrm>
        </p:spPr>
        <p:txBody>
          <a:bodyPr/>
          <a:lstStyle/>
          <a:p>
            <a:r>
              <a:rPr lang="en-US" altLang="en-US" b="1" dirty="0" smtClean="0">
                <a:latin typeface="Arial" charset="0"/>
              </a:rPr>
              <a:t>Heaps (Cont.)</a:t>
            </a:r>
            <a:endParaRPr lang="en-US" b="1" dirty="0" smtClean="0">
              <a:latin typeface="Arial" charset="0"/>
            </a:endParaRPr>
          </a:p>
        </p:txBody>
      </p:sp>
      <p:sp>
        <p:nvSpPr>
          <p:cNvPr id="33795" name="Rectangle 3"/>
          <p:cNvSpPr>
            <a:spLocks noGrp="1" noChangeArrowheads="1"/>
          </p:cNvSpPr>
          <p:nvPr>
            <p:ph idx="1"/>
          </p:nvPr>
        </p:nvSpPr>
        <p:spPr>
          <a:xfrm>
            <a:off x="228600" y="1295400"/>
            <a:ext cx="8410575" cy="4892675"/>
          </a:xfrm>
        </p:spPr>
        <p:txBody>
          <a:bodyPr/>
          <a:lstStyle/>
          <a:p>
            <a:pPr>
              <a:buFontTx/>
              <a:buNone/>
            </a:pPr>
            <a:r>
              <a:rPr lang="en-US" sz="2400" b="1" smtClean="0">
                <a:solidFill>
                  <a:schemeClr val="accent2"/>
                </a:solidFill>
              </a:rPr>
              <a:t>  Addition to a Heap</a:t>
            </a:r>
          </a:p>
          <a:p>
            <a:pPr>
              <a:buFontTx/>
              <a:buNone/>
            </a:pPr>
            <a:endParaRPr lang="en-US" sz="2400" b="1" smtClean="0">
              <a:solidFill>
                <a:schemeClr val="accent2"/>
              </a:solidFill>
            </a:endParaRPr>
          </a:p>
        </p:txBody>
      </p:sp>
      <p:pic>
        <p:nvPicPr>
          <p:cNvPr id="33796" name="Picture 4" descr="heap4"/>
          <p:cNvPicPr>
            <a:picLocks noChangeAspect="1" noChangeArrowheads="1"/>
          </p:cNvPicPr>
          <p:nvPr/>
        </p:nvPicPr>
        <p:blipFill>
          <a:blip r:embed="rId2" cstate="print"/>
          <a:srcRect/>
          <a:stretch>
            <a:fillRect/>
          </a:stretch>
        </p:blipFill>
        <p:spPr bwMode="auto">
          <a:xfrm>
            <a:off x="2438400" y="3352800"/>
            <a:ext cx="4343400" cy="2246313"/>
          </a:xfrm>
          <a:prstGeom prst="rect">
            <a:avLst/>
          </a:prstGeom>
          <a:noFill/>
          <a:ln w="9525">
            <a:noFill/>
            <a:miter lim="800000"/>
            <a:headEnd/>
            <a:tailEnd/>
          </a:ln>
        </p:spPr>
      </p:pic>
      <p:sp>
        <p:nvSpPr>
          <p:cNvPr id="33797" name="Rectangle 5"/>
          <p:cNvSpPr>
            <a:spLocks noChangeArrowheads="1"/>
          </p:cNvSpPr>
          <p:nvPr/>
        </p:nvSpPr>
        <p:spPr bwMode="auto">
          <a:xfrm>
            <a:off x="381000" y="1843088"/>
            <a:ext cx="6880225" cy="1006475"/>
          </a:xfrm>
          <a:prstGeom prst="rect">
            <a:avLst/>
          </a:prstGeom>
          <a:noFill/>
          <a:ln w="9525">
            <a:noFill/>
            <a:miter lim="800000"/>
            <a:headEnd/>
            <a:tailEnd/>
          </a:ln>
        </p:spPr>
        <p:txBody>
          <a:bodyPr wrap="none" anchor="ctr">
            <a:spAutoFit/>
          </a:bodyPr>
          <a:lstStyle/>
          <a:p>
            <a:pPr algn="l"/>
            <a:r>
              <a:rPr lang="en-US" sz="2000" b="0">
                <a:latin typeface="Arial" charset="0"/>
              </a:rPr>
              <a:t>To add an item to a heap, we follow the reverse procedure. </a:t>
            </a:r>
          </a:p>
          <a:p>
            <a:pPr algn="l"/>
            <a:r>
              <a:rPr lang="en-US" sz="2000" b="0">
                <a:latin typeface="Arial" charset="0"/>
              </a:rPr>
              <a:t>Place it in the next leaf position and move it </a:t>
            </a:r>
            <a:r>
              <a:rPr lang="en-US" sz="2000">
                <a:latin typeface="Arial" charset="0"/>
              </a:rPr>
              <a:t>up. </a:t>
            </a:r>
            <a:endParaRPr lang="en-US" sz="2000" b="0">
              <a:latin typeface="Arial" charset="0"/>
            </a:endParaRPr>
          </a:p>
          <a:p>
            <a:pPr algn="l"/>
            <a:r>
              <a:rPr lang="en-US" sz="2000" b="0">
                <a:latin typeface="Arial" charset="0"/>
              </a:rPr>
              <a:t>Again, we require </a:t>
            </a:r>
            <a:r>
              <a:rPr lang="en-US" sz="2000">
                <a:solidFill>
                  <a:schemeClr val="accent2"/>
                </a:solidFill>
                <a:latin typeface="Arial" charset="0"/>
              </a:rPr>
              <a:t>O(</a:t>
            </a:r>
            <a:r>
              <a:rPr lang="en-US" sz="2000" i="1">
                <a:solidFill>
                  <a:schemeClr val="accent2"/>
                </a:solidFill>
                <a:latin typeface="Arial" charset="0"/>
              </a:rPr>
              <a:t>h</a:t>
            </a:r>
            <a:r>
              <a:rPr lang="en-US" sz="2000">
                <a:solidFill>
                  <a:schemeClr val="accent2"/>
                </a:solidFill>
                <a:latin typeface="Arial" charset="0"/>
              </a:rPr>
              <a:t>) or O(log</a:t>
            </a:r>
            <a:r>
              <a:rPr lang="en-US" sz="2000" i="1">
                <a:solidFill>
                  <a:schemeClr val="accent2"/>
                </a:solidFill>
                <a:latin typeface="Arial" charset="0"/>
              </a:rPr>
              <a:t>n</a:t>
            </a:r>
            <a:r>
              <a:rPr lang="en-US" sz="2000">
                <a:solidFill>
                  <a:schemeClr val="accent2"/>
                </a:solidFill>
                <a:latin typeface="Arial" charset="0"/>
              </a:rPr>
              <a:t>) exchanges</a:t>
            </a:r>
            <a:r>
              <a:rPr lang="en-US" sz="2000">
                <a:latin typeface="Arial"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49696" y="3322712"/>
            <a:ext cx="8686800" cy="1143000"/>
          </a:xfrm>
          <a:prstGeom prst="rect">
            <a:avLst/>
          </a:prstGeom>
          <a:solidFill>
            <a:srgbClr val="FFFF00"/>
          </a:solidFill>
          <a:ln w="12700">
            <a:noFill/>
            <a:miter lim="800000"/>
            <a:headEnd/>
            <a:tailEnd/>
          </a:ln>
        </p:spPr>
        <p:txBody>
          <a:bodyPr wrap="none" anchor="ctr"/>
          <a:lstStyle/>
          <a:p>
            <a:endParaRPr lang="en-GB"/>
          </a:p>
        </p:txBody>
      </p:sp>
      <p:sp>
        <p:nvSpPr>
          <p:cNvPr id="34819" name="Rectangle 3"/>
          <p:cNvSpPr>
            <a:spLocks noChangeArrowheads="1"/>
          </p:cNvSpPr>
          <p:nvPr/>
        </p:nvSpPr>
        <p:spPr bwMode="auto">
          <a:xfrm>
            <a:off x="326776" y="2161456"/>
            <a:ext cx="8686800" cy="576064"/>
          </a:xfrm>
          <a:prstGeom prst="rect">
            <a:avLst/>
          </a:prstGeom>
          <a:solidFill>
            <a:srgbClr val="FFFF00"/>
          </a:solidFill>
          <a:ln w="12700">
            <a:noFill/>
            <a:miter lim="800000"/>
            <a:headEnd/>
            <a:tailEnd/>
          </a:ln>
        </p:spPr>
        <p:txBody>
          <a:bodyPr wrap="none" anchor="ctr"/>
          <a:lstStyle/>
          <a:p>
            <a:endParaRPr lang="en-GB"/>
          </a:p>
        </p:txBody>
      </p:sp>
      <p:sp>
        <p:nvSpPr>
          <p:cNvPr id="34820" name="Rectangle 4"/>
          <p:cNvSpPr>
            <a:spLocks noGrp="1" noChangeArrowheads="1"/>
          </p:cNvSpPr>
          <p:nvPr>
            <p:ph type="title"/>
          </p:nvPr>
        </p:nvSpPr>
        <p:spPr>
          <a:xfrm>
            <a:off x="533400" y="116632"/>
            <a:ext cx="7953375" cy="819150"/>
          </a:xfrm>
        </p:spPr>
        <p:txBody>
          <a:bodyPr/>
          <a:lstStyle/>
          <a:p>
            <a:r>
              <a:rPr lang="en-US" b="1" dirty="0" smtClean="0">
                <a:latin typeface="Arial" charset="0"/>
              </a:rPr>
              <a:t>Data Structure Comparisons</a:t>
            </a:r>
          </a:p>
        </p:txBody>
      </p:sp>
      <p:sp>
        <p:nvSpPr>
          <p:cNvPr id="34821" name="Text Box 5"/>
          <p:cNvSpPr txBox="1">
            <a:spLocks noChangeArrowheads="1"/>
          </p:cNvSpPr>
          <p:nvPr/>
        </p:nvSpPr>
        <p:spPr bwMode="auto">
          <a:xfrm>
            <a:off x="2079376" y="1201515"/>
            <a:ext cx="1903413" cy="3805237"/>
          </a:xfrm>
          <a:prstGeom prst="rect">
            <a:avLst/>
          </a:prstGeom>
          <a:noFill/>
          <a:ln w="12700">
            <a:noFill/>
            <a:miter lim="800000"/>
            <a:headEnd/>
            <a:tailEnd/>
          </a:ln>
        </p:spPr>
        <p:txBody>
          <a:bodyPr wrap="none">
            <a:spAutoFit/>
          </a:bodyPr>
          <a:lstStyle/>
          <a:p>
            <a:pPr algn="l"/>
            <a:r>
              <a:rPr lang="en-US" sz="2800">
                <a:solidFill>
                  <a:srgbClr val="FC0128"/>
                </a:solidFill>
                <a:latin typeface="Arial" charset="0"/>
              </a:rPr>
              <a:t>Arrays</a:t>
            </a:r>
            <a:endParaRPr lang="en-US">
              <a:latin typeface="Arial" charset="0"/>
            </a:endParaRPr>
          </a:p>
          <a:p>
            <a:pPr algn="l"/>
            <a:r>
              <a:rPr lang="en-US">
                <a:latin typeface="Arial" charset="0"/>
              </a:rPr>
              <a:t>Simple, fast</a:t>
            </a:r>
          </a:p>
          <a:p>
            <a:pPr algn="l"/>
            <a:r>
              <a:rPr lang="en-US">
                <a:latin typeface="Arial" charset="0"/>
              </a:rPr>
              <a:t>Inflexible</a:t>
            </a:r>
          </a:p>
          <a:p>
            <a:pPr algn="l"/>
            <a:r>
              <a:rPr lang="en-US">
                <a:latin typeface="Arial" charset="0"/>
              </a:rPr>
              <a:t>O(1)</a:t>
            </a:r>
          </a:p>
          <a:p>
            <a:pPr algn="l"/>
            <a:r>
              <a:rPr lang="en-US">
                <a:latin typeface="Arial" charset="0"/>
              </a:rPr>
              <a:t>O(n) </a:t>
            </a:r>
            <a:r>
              <a:rPr lang="en-US" i="1"/>
              <a:t>inc sort</a:t>
            </a:r>
            <a:endParaRPr lang="en-US">
              <a:latin typeface="Arial" charset="0"/>
            </a:endParaRPr>
          </a:p>
          <a:p>
            <a:pPr algn="l"/>
            <a:r>
              <a:rPr lang="en-US">
                <a:latin typeface="Arial" charset="0"/>
              </a:rPr>
              <a:t>O(n)</a:t>
            </a:r>
          </a:p>
          <a:p>
            <a:pPr algn="l"/>
            <a:endParaRPr lang="en-US">
              <a:latin typeface="Arial" charset="0"/>
            </a:endParaRPr>
          </a:p>
          <a:p>
            <a:pPr algn="l"/>
            <a:r>
              <a:rPr lang="en-US">
                <a:latin typeface="Arial" charset="0"/>
              </a:rPr>
              <a:t>O(n)</a:t>
            </a:r>
          </a:p>
          <a:p>
            <a:pPr algn="l"/>
            <a:r>
              <a:rPr lang="en-US">
                <a:latin typeface="Arial" charset="0"/>
              </a:rPr>
              <a:t>O(logn)</a:t>
            </a:r>
          </a:p>
          <a:p>
            <a:pPr algn="l"/>
            <a:r>
              <a:rPr lang="en-US" i="1"/>
              <a:t>binary search</a:t>
            </a:r>
            <a:endParaRPr lang="en-US">
              <a:latin typeface="Arial" charset="0"/>
            </a:endParaRPr>
          </a:p>
        </p:txBody>
      </p:sp>
      <p:sp>
        <p:nvSpPr>
          <p:cNvPr id="34822" name="Text Box 6"/>
          <p:cNvSpPr txBox="1">
            <a:spLocks noChangeArrowheads="1"/>
          </p:cNvSpPr>
          <p:nvPr/>
        </p:nvSpPr>
        <p:spPr bwMode="auto">
          <a:xfrm>
            <a:off x="402976" y="1196752"/>
            <a:ext cx="1100138" cy="3440113"/>
          </a:xfrm>
          <a:prstGeom prst="rect">
            <a:avLst/>
          </a:prstGeom>
          <a:noFill/>
          <a:ln w="12700">
            <a:noFill/>
            <a:miter lim="800000"/>
            <a:headEnd/>
            <a:tailEnd/>
          </a:ln>
        </p:spPr>
        <p:txBody>
          <a:bodyPr wrap="none">
            <a:spAutoFit/>
          </a:bodyPr>
          <a:lstStyle/>
          <a:p>
            <a:pPr algn="l"/>
            <a:endParaRPr lang="en-US" sz="2800">
              <a:latin typeface="Arial" charset="0"/>
            </a:endParaRPr>
          </a:p>
          <a:p>
            <a:pPr algn="l"/>
            <a:endParaRPr lang="en-US">
              <a:latin typeface="Arial" charset="0"/>
            </a:endParaRPr>
          </a:p>
          <a:p>
            <a:pPr algn="l"/>
            <a:endParaRPr lang="en-US">
              <a:latin typeface="Arial" charset="0"/>
            </a:endParaRPr>
          </a:p>
          <a:p>
            <a:pPr algn="l"/>
            <a:r>
              <a:rPr lang="en-US">
                <a:solidFill>
                  <a:srgbClr val="FC0128"/>
                </a:solidFill>
                <a:latin typeface="Arial" charset="0"/>
              </a:rPr>
              <a:t>Add</a:t>
            </a:r>
            <a:endParaRPr lang="en-US">
              <a:latin typeface="Arial" charset="0"/>
            </a:endParaRPr>
          </a:p>
          <a:p>
            <a:pPr algn="l"/>
            <a:endParaRPr lang="en-US">
              <a:latin typeface="Arial" charset="0"/>
            </a:endParaRPr>
          </a:p>
          <a:p>
            <a:pPr algn="l"/>
            <a:r>
              <a:rPr lang="en-US">
                <a:solidFill>
                  <a:srgbClr val="FC0128"/>
                </a:solidFill>
                <a:latin typeface="Arial" charset="0"/>
              </a:rPr>
              <a:t>Delete</a:t>
            </a:r>
            <a:endParaRPr lang="en-US">
              <a:latin typeface="Arial" charset="0"/>
            </a:endParaRPr>
          </a:p>
          <a:p>
            <a:pPr algn="l"/>
            <a:endParaRPr lang="en-US">
              <a:latin typeface="Arial" charset="0"/>
            </a:endParaRPr>
          </a:p>
          <a:p>
            <a:pPr algn="l"/>
            <a:r>
              <a:rPr lang="en-US">
                <a:solidFill>
                  <a:srgbClr val="FC0128"/>
                </a:solidFill>
                <a:latin typeface="Arial" charset="0"/>
              </a:rPr>
              <a:t>Find</a:t>
            </a:r>
            <a:endParaRPr lang="en-US">
              <a:latin typeface="Arial" charset="0"/>
            </a:endParaRPr>
          </a:p>
          <a:p>
            <a:pPr algn="l"/>
            <a:endParaRPr lang="en-US">
              <a:latin typeface="Arial" charset="0"/>
            </a:endParaRPr>
          </a:p>
        </p:txBody>
      </p:sp>
      <p:sp>
        <p:nvSpPr>
          <p:cNvPr id="34823" name="Text Box 7"/>
          <p:cNvSpPr txBox="1">
            <a:spLocks noChangeArrowheads="1"/>
          </p:cNvSpPr>
          <p:nvPr/>
        </p:nvSpPr>
        <p:spPr bwMode="auto">
          <a:xfrm>
            <a:off x="4443164" y="1196752"/>
            <a:ext cx="2098675" cy="3440113"/>
          </a:xfrm>
          <a:prstGeom prst="rect">
            <a:avLst/>
          </a:prstGeom>
          <a:noFill/>
          <a:ln w="12700">
            <a:noFill/>
            <a:miter lim="800000"/>
            <a:headEnd/>
            <a:tailEnd/>
          </a:ln>
        </p:spPr>
        <p:txBody>
          <a:bodyPr wrap="none">
            <a:spAutoFit/>
          </a:bodyPr>
          <a:lstStyle/>
          <a:p>
            <a:pPr algn="l"/>
            <a:r>
              <a:rPr lang="en-US" sz="2800" dirty="0">
                <a:solidFill>
                  <a:srgbClr val="FC0128"/>
                </a:solidFill>
                <a:latin typeface="Arial" charset="0"/>
              </a:rPr>
              <a:t>Linked List</a:t>
            </a:r>
            <a:endParaRPr lang="en-US" dirty="0">
              <a:latin typeface="Arial" charset="0"/>
            </a:endParaRPr>
          </a:p>
          <a:p>
            <a:pPr algn="l"/>
            <a:r>
              <a:rPr lang="en-US" dirty="0">
                <a:latin typeface="Arial" charset="0"/>
              </a:rPr>
              <a:t>Simple</a:t>
            </a:r>
          </a:p>
          <a:p>
            <a:pPr algn="l"/>
            <a:r>
              <a:rPr lang="en-US" dirty="0">
                <a:latin typeface="Arial" charset="0"/>
              </a:rPr>
              <a:t>Flexible</a:t>
            </a:r>
          </a:p>
          <a:p>
            <a:pPr algn="l"/>
            <a:r>
              <a:rPr lang="en-US" dirty="0">
                <a:latin typeface="Arial" charset="0"/>
              </a:rPr>
              <a:t>O(1)</a:t>
            </a:r>
          </a:p>
          <a:p>
            <a:pPr algn="l"/>
            <a:r>
              <a:rPr lang="en-US" i="1" dirty="0"/>
              <a:t> sort -&gt; no adv</a:t>
            </a:r>
            <a:endParaRPr lang="en-US" dirty="0">
              <a:latin typeface="Arial" charset="0"/>
            </a:endParaRPr>
          </a:p>
          <a:p>
            <a:pPr algn="l"/>
            <a:r>
              <a:rPr lang="en-US" dirty="0">
                <a:latin typeface="Arial" charset="0"/>
              </a:rPr>
              <a:t>O(1) - </a:t>
            </a:r>
            <a:r>
              <a:rPr lang="en-US" i="1" dirty="0"/>
              <a:t>any</a:t>
            </a:r>
            <a:endParaRPr lang="en-US" dirty="0">
              <a:latin typeface="Arial" charset="0"/>
            </a:endParaRPr>
          </a:p>
          <a:p>
            <a:pPr algn="l"/>
            <a:r>
              <a:rPr lang="en-US" dirty="0">
                <a:latin typeface="Arial" charset="0"/>
              </a:rPr>
              <a:t>O(n) - </a:t>
            </a:r>
            <a:r>
              <a:rPr lang="en-US" i="1" dirty="0"/>
              <a:t>specific</a:t>
            </a:r>
            <a:endParaRPr lang="en-US" dirty="0">
              <a:latin typeface="Arial" charset="0"/>
            </a:endParaRPr>
          </a:p>
          <a:p>
            <a:pPr algn="l"/>
            <a:r>
              <a:rPr lang="en-US" dirty="0">
                <a:latin typeface="Arial" charset="0"/>
              </a:rPr>
              <a:t>O(n)</a:t>
            </a:r>
          </a:p>
          <a:p>
            <a:pPr algn="l"/>
            <a:r>
              <a:rPr lang="en-US" i="1" dirty="0"/>
              <a:t>(no bin search)</a:t>
            </a:r>
            <a:endParaRPr lang="en-US" dirty="0">
              <a:latin typeface="Arial" charset="0"/>
            </a:endParaRPr>
          </a:p>
        </p:txBody>
      </p:sp>
      <p:sp>
        <p:nvSpPr>
          <p:cNvPr id="34824" name="Text Box 8"/>
          <p:cNvSpPr txBox="1">
            <a:spLocks noChangeArrowheads="1"/>
          </p:cNvSpPr>
          <p:nvPr/>
        </p:nvSpPr>
        <p:spPr bwMode="auto">
          <a:xfrm>
            <a:off x="6914901" y="1196752"/>
            <a:ext cx="1824038" cy="3440113"/>
          </a:xfrm>
          <a:prstGeom prst="rect">
            <a:avLst/>
          </a:prstGeom>
          <a:noFill/>
          <a:ln w="12700">
            <a:noFill/>
            <a:miter lim="800000"/>
            <a:headEnd/>
            <a:tailEnd/>
          </a:ln>
        </p:spPr>
        <p:txBody>
          <a:bodyPr wrap="none">
            <a:spAutoFit/>
          </a:bodyPr>
          <a:lstStyle/>
          <a:p>
            <a:pPr algn="l"/>
            <a:r>
              <a:rPr lang="en-US" sz="2800">
                <a:solidFill>
                  <a:srgbClr val="FC0128"/>
                </a:solidFill>
                <a:latin typeface="Arial" charset="0"/>
              </a:rPr>
              <a:t>Trees</a:t>
            </a:r>
            <a:endParaRPr lang="en-US">
              <a:latin typeface="Arial" charset="0"/>
            </a:endParaRPr>
          </a:p>
          <a:p>
            <a:pPr algn="l"/>
            <a:r>
              <a:rPr lang="en-US">
                <a:latin typeface="Arial" charset="0"/>
              </a:rPr>
              <a:t>Still Simple</a:t>
            </a:r>
          </a:p>
          <a:p>
            <a:pPr algn="l"/>
            <a:r>
              <a:rPr lang="en-US">
                <a:latin typeface="Arial" charset="0"/>
              </a:rPr>
              <a:t>Flexible</a:t>
            </a:r>
          </a:p>
          <a:p>
            <a:pPr algn="l"/>
            <a:r>
              <a:rPr lang="en-US">
                <a:latin typeface="Arial" charset="0"/>
              </a:rPr>
              <a:t>O(log n)</a:t>
            </a:r>
          </a:p>
          <a:p>
            <a:pPr algn="l"/>
            <a:r>
              <a:rPr lang="en-US" i="1"/>
              <a:t> </a:t>
            </a:r>
            <a:endParaRPr lang="en-US">
              <a:latin typeface="Arial" charset="0"/>
            </a:endParaRPr>
          </a:p>
          <a:p>
            <a:pPr algn="l"/>
            <a:r>
              <a:rPr lang="en-US">
                <a:latin typeface="Arial" charset="0"/>
              </a:rPr>
              <a:t>O(log n)</a:t>
            </a:r>
          </a:p>
          <a:p>
            <a:pPr algn="l"/>
            <a:endParaRPr lang="en-US">
              <a:latin typeface="Arial" charset="0"/>
            </a:endParaRPr>
          </a:p>
          <a:p>
            <a:pPr algn="l"/>
            <a:r>
              <a:rPr lang="en-US">
                <a:latin typeface="Arial" charset="0"/>
              </a:rPr>
              <a:t>O(log n)</a:t>
            </a:r>
          </a:p>
          <a:p>
            <a:pPr algn="l"/>
            <a:endParaRPr lang="en-US">
              <a:latin typeface="Arial"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Queues</a:t>
            </a:r>
            <a:endParaRPr lang="en-GB" altLang="en-US" b="1" dirty="0" smtClean="0">
              <a:latin typeface="Arial" charset="0"/>
            </a:endParaRPr>
          </a:p>
        </p:txBody>
      </p:sp>
      <p:sp>
        <p:nvSpPr>
          <p:cNvPr id="35843" name="Rectangle 3"/>
          <p:cNvSpPr>
            <a:spLocks noGrp="1" noChangeArrowheads="1"/>
          </p:cNvSpPr>
          <p:nvPr>
            <p:ph idx="1"/>
          </p:nvPr>
        </p:nvSpPr>
        <p:spPr>
          <a:xfrm>
            <a:off x="228600" y="1143000"/>
            <a:ext cx="8686800" cy="5257800"/>
          </a:xfrm>
        </p:spPr>
        <p:txBody>
          <a:bodyPr>
            <a:normAutofit fontScale="85000" lnSpcReduction="20000"/>
          </a:bodyPr>
          <a:lstStyle/>
          <a:p>
            <a:pPr marL="433388" indent="-433388">
              <a:spcAft>
                <a:spcPct val="0"/>
              </a:spcAft>
              <a:buFontTx/>
              <a:buNone/>
            </a:pPr>
            <a:r>
              <a:rPr lang="en-US" altLang="en-US" dirty="0" smtClean="0"/>
              <a:t>Queues are dynamic collections which have some concept of order </a:t>
            </a:r>
          </a:p>
          <a:p>
            <a:pPr marL="433388" indent="-433388"/>
            <a:r>
              <a:rPr lang="en-US" altLang="en-US" b="1" dirty="0" smtClean="0"/>
              <a:t>FIFO queue</a:t>
            </a:r>
            <a:r>
              <a:rPr lang="en-US" altLang="en-US" dirty="0" smtClean="0"/>
              <a:t> </a:t>
            </a:r>
          </a:p>
          <a:p>
            <a:pPr marL="909638" lvl="1" indent="-433388"/>
            <a:r>
              <a:rPr lang="en-US" altLang="en-US" dirty="0" smtClean="0"/>
              <a:t>A queue in which the first item added is always the first one out. </a:t>
            </a:r>
          </a:p>
          <a:p>
            <a:pPr marL="433388" indent="-433388"/>
            <a:r>
              <a:rPr lang="en-US" altLang="en-US" b="1" dirty="0" smtClean="0"/>
              <a:t>LIFO queue</a:t>
            </a:r>
            <a:r>
              <a:rPr lang="en-US" altLang="en-US" dirty="0" smtClean="0"/>
              <a:t> </a:t>
            </a:r>
          </a:p>
          <a:p>
            <a:pPr marL="909638" lvl="1" indent="-433388"/>
            <a:r>
              <a:rPr lang="en-US" altLang="en-US" dirty="0" smtClean="0"/>
              <a:t>A queue in which the item most recently added is always the first one out. </a:t>
            </a:r>
          </a:p>
          <a:p>
            <a:pPr marL="433388" indent="-433388"/>
            <a:r>
              <a:rPr lang="en-US" altLang="en-US" b="1" dirty="0" smtClean="0"/>
              <a:t>Priority queue</a:t>
            </a:r>
            <a:r>
              <a:rPr lang="en-US" altLang="en-US" dirty="0" smtClean="0"/>
              <a:t> </a:t>
            </a:r>
          </a:p>
          <a:p>
            <a:pPr marL="909638" lvl="1" indent="-433388"/>
            <a:r>
              <a:rPr lang="en-US" altLang="en-US" dirty="0" smtClean="0"/>
              <a:t>A queue in which the items are sorted so that the highest priority item is always the next one to be extracted. </a:t>
            </a:r>
          </a:p>
          <a:p>
            <a:pPr marL="433388" indent="-433388">
              <a:spcAft>
                <a:spcPct val="0"/>
              </a:spcAft>
              <a:buFontTx/>
              <a:buNone/>
            </a:pPr>
            <a:endParaRPr lang="en-US" altLang="en-US" dirty="0" smtClean="0"/>
          </a:p>
          <a:p>
            <a:pPr marL="433388" indent="-433388">
              <a:spcAft>
                <a:spcPct val="0"/>
              </a:spcAft>
              <a:buFontTx/>
              <a:buNone/>
            </a:pPr>
            <a:r>
              <a:rPr lang="en-US" altLang="en-US" dirty="0" smtClean="0"/>
              <a:t>		  </a:t>
            </a:r>
            <a:r>
              <a:rPr lang="en-US" altLang="en-US" b="1" dirty="0" smtClean="0">
                <a:solidFill>
                  <a:schemeClr val="accent2"/>
                </a:solidFill>
              </a:rPr>
              <a:t>Queues can be implemented by Linked Lists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93725" y="152400"/>
            <a:ext cx="7953375" cy="819150"/>
          </a:xfrm>
        </p:spPr>
        <p:txBody>
          <a:bodyPr/>
          <a:lstStyle/>
          <a:p>
            <a:r>
              <a:rPr lang="en-US" b="1" dirty="0" smtClean="0">
                <a:latin typeface="Arial" charset="0"/>
              </a:rPr>
              <a:t>Stacks</a:t>
            </a:r>
          </a:p>
        </p:txBody>
      </p:sp>
      <p:sp>
        <p:nvSpPr>
          <p:cNvPr id="36867" name="Rectangle 3"/>
          <p:cNvSpPr>
            <a:spLocks noGrp="1" noChangeArrowheads="1"/>
          </p:cNvSpPr>
          <p:nvPr>
            <p:ph idx="1"/>
          </p:nvPr>
        </p:nvSpPr>
        <p:spPr>
          <a:xfrm>
            <a:off x="228600" y="990600"/>
            <a:ext cx="8458200" cy="5462736"/>
          </a:xfrm>
        </p:spPr>
        <p:txBody>
          <a:bodyPr>
            <a:noAutofit/>
          </a:bodyPr>
          <a:lstStyle/>
          <a:p>
            <a:pPr>
              <a:lnSpc>
                <a:spcPct val="120000"/>
              </a:lnSpc>
              <a:spcBef>
                <a:spcPts val="0"/>
              </a:spcBef>
              <a:spcAft>
                <a:spcPts val="0"/>
              </a:spcAft>
            </a:pPr>
            <a:r>
              <a:rPr lang="en-US" sz="2000" b="1" dirty="0" smtClean="0"/>
              <a:t>Stacks are a special form of collection with </a:t>
            </a:r>
            <a:r>
              <a:rPr lang="en-US" sz="2000" b="1" dirty="0" smtClean="0">
                <a:solidFill>
                  <a:schemeClr val="accent2"/>
                </a:solidFill>
              </a:rPr>
              <a:t>LIFO</a:t>
            </a:r>
            <a:r>
              <a:rPr lang="en-US" sz="2000" b="1" dirty="0" smtClean="0"/>
              <a:t> semantics</a:t>
            </a:r>
          </a:p>
          <a:p>
            <a:pPr>
              <a:lnSpc>
                <a:spcPct val="120000"/>
              </a:lnSpc>
              <a:spcBef>
                <a:spcPts val="0"/>
              </a:spcBef>
              <a:spcAft>
                <a:spcPts val="0"/>
              </a:spcAft>
            </a:pPr>
            <a:r>
              <a:rPr lang="en-US" sz="2000" dirty="0" smtClean="0"/>
              <a:t>Two methods</a:t>
            </a:r>
          </a:p>
          <a:p>
            <a:pPr lvl="1">
              <a:lnSpc>
                <a:spcPct val="120000"/>
              </a:lnSpc>
              <a:spcBef>
                <a:spcPts val="0"/>
              </a:spcBef>
              <a:spcAft>
                <a:spcPts val="0"/>
              </a:spcAft>
            </a:pPr>
            <a:r>
              <a:rPr lang="en-US" sz="1800" dirty="0" err="1" smtClean="0">
                <a:solidFill>
                  <a:schemeClr val="tx1"/>
                </a:solidFill>
                <a:latin typeface="Courier New" pitchFamily="49" charset="0"/>
              </a:rPr>
              <a:t>int</a:t>
            </a:r>
            <a:r>
              <a:rPr lang="en-US" sz="1800" dirty="0" smtClean="0">
                <a:solidFill>
                  <a:schemeClr val="tx1"/>
                </a:solidFill>
                <a:latin typeface="Courier New" pitchFamily="49" charset="0"/>
              </a:rPr>
              <a:t> push( Stack s, void *item );</a:t>
            </a:r>
            <a:br>
              <a:rPr lang="en-US" sz="1800" dirty="0" smtClean="0">
                <a:solidFill>
                  <a:schemeClr val="tx1"/>
                </a:solidFill>
                <a:latin typeface="Courier New" pitchFamily="49" charset="0"/>
              </a:rPr>
            </a:br>
            <a:r>
              <a:rPr lang="en-US" dirty="0" smtClean="0"/>
              <a:t> - </a:t>
            </a:r>
            <a:r>
              <a:rPr lang="en-US" sz="1800" b="1" dirty="0" smtClean="0">
                <a:solidFill>
                  <a:schemeClr val="accent2"/>
                </a:solidFill>
              </a:rPr>
              <a:t>add item to the top of the stack</a:t>
            </a:r>
            <a:endParaRPr lang="en-US" sz="1400" b="1" dirty="0" smtClean="0">
              <a:solidFill>
                <a:schemeClr val="accent2"/>
              </a:solidFill>
            </a:endParaRPr>
          </a:p>
          <a:p>
            <a:pPr lvl="1">
              <a:lnSpc>
                <a:spcPct val="120000"/>
              </a:lnSpc>
              <a:spcBef>
                <a:spcPts val="0"/>
              </a:spcBef>
              <a:spcAft>
                <a:spcPts val="0"/>
              </a:spcAft>
            </a:pPr>
            <a:r>
              <a:rPr lang="en-US" sz="1800" dirty="0" smtClean="0">
                <a:solidFill>
                  <a:schemeClr val="tx1"/>
                </a:solidFill>
                <a:latin typeface="Courier New" pitchFamily="49" charset="0"/>
              </a:rPr>
              <a:t>void *pop( Stack s );</a:t>
            </a:r>
            <a:br>
              <a:rPr lang="en-US" sz="1800" dirty="0" smtClean="0">
                <a:solidFill>
                  <a:schemeClr val="tx1"/>
                </a:solidFill>
                <a:latin typeface="Courier New" pitchFamily="49" charset="0"/>
              </a:rPr>
            </a:br>
            <a:r>
              <a:rPr lang="en-US" sz="3200" dirty="0" smtClean="0"/>
              <a:t> - </a:t>
            </a:r>
            <a:r>
              <a:rPr lang="en-US" sz="1800" b="1" dirty="0" smtClean="0">
                <a:solidFill>
                  <a:schemeClr val="accent2"/>
                </a:solidFill>
              </a:rPr>
              <a:t>remove most recently pushed item from the top of the stack</a:t>
            </a:r>
          </a:p>
          <a:p>
            <a:pPr>
              <a:lnSpc>
                <a:spcPct val="120000"/>
              </a:lnSpc>
              <a:spcBef>
                <a:spcPts val="0"/>
              </a:spcBef>
              <a:spcAft>
                <a:spcPts val="0"/>
              </a:spcAft>
            </a:pPr>
            <a:r>
              <a:rPr lang="en-US" sz="2000" dirty="0" smtClean="0"/>
              <a:t>Like a plate stacker</a:t>
            </a:r>
          </a:p>
          <a:p>
            <a:pPr>
              <a:lnSpc>
                <a:spcPct val="120000"/>
              </a:lnSpc>
              <a:spcBef>
                <a:spcPts val="0"/>
              </a:spcBef>
              <a:spcAft>
                <a:spcPts val="0"/>
              </a:spcAft>
            </a:pPr>
            <a:r>
              <a:rPr lang="en-US" sz="2000" dirty="0" smtClean="0"/>
              <a:t>Other methods</a:t>
            </a:r>
            <a:endParaRPr lang="en-US" sz="1600" dirty="0" smtClean="0"/>
          </a:p>
          <a:p>
            <a:pPr lvl="1">
              <a:lnSpc>
                <a:spcPct val="120000"/>
              </a:lnSpc>
              <a:spcBef>
                <a:spcPts val="0"/>
              </a:spcBef>
              <a:spcAft>
                <a:spcPts val="0"/>
              </a:spcAft>
              <a:buClr>
                <a:schemeClr val="tx1"/>
              </a:buClr>
              <a:buFontTx/>
              <a:buNone/>
            </a:pPr>
            <a:r>
              <a:rPr lang="en-US" sz="1800" dirty="0" err="1" smtClean="0">
                <a:solidFill>
                  <a:schemeClr val="tx1"/>
                </a:solidFill>
                <a:latin typeface="Courier New" pitchFamily="49" charset="0"/>
              </a:rPr>
              <a:t>int</a:t>
            </a:r>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IsEmpty</a:t>
            </a:r>
            <a:r>
              <a:rPr lang="en-US" sz="1800" dirty="0" smtClean="0">
                <a:solidFill>
                  <a:schemeClr val="tx1"/>
                </a:solidFill>
                <a:latin typeface="Courier New" pitchFamily="49" charset="0"/>
              </a:rPr>
              <a:t>( Stack s ); </a:t>
            </a:r>
            <a:endParaRPr lang="en-US" sz="1000" dirty="0" smtClean="0">
              <a:solidFill>
                <a:schemeClr val="tx1"/>
              </a:solidFill>
              <a:latin typeface="Courier New" pitchFamily="49" charset="0"/>
            </a:endParaRPr>
          </a:p>
          <a:p>
            <a:pPr lvl="1">
              <a:lnSpc>
                <a:spcPct val="120000"/>
              </a:lnSpc>
              <a:spcBef>
                <a:spcPts val="0"/>
              </a:spcBef>
              <a:spcAft>
                <a:spcPts val="0"/>
              </a:spcAft>
              <a:buClr>
                <a:schemeClr val="tx1"/>
              </a:buClr>
              <a:buFontTx/>
              <a:buNone/>
            </a:pPr>
            <a:r>
              <a:rPr lang="en-US" sz="1600" b="1" dirty="0" smtClean="0">
                <a:solidFill>
                  <a:schemeClr val="accent2"/>
                </a:solidFill>
              </a:rPr>
              <a:t>Determines whether the stack has anything in it </a:t>
            </a:r>
          </a:p>
          <a:p>
            <a:pPr lvl="1">
              <a:lnSpc>
                <a:spcPct val="120000"/>
              </a:lnSpc>
              <a:spcBef>
                <a:spcPts val="0"/>
              </a:spcBef>
              <a:spcAft>
                <a:spcPts val="0"/>
              </a:spcAft>
              <a:buClr>
                <a:schemeClr val="tx1"/>
              </a:buClr>
              <a:buFontTx/>
              <a:buNone/>
            </a:pPr>
            <a:endParaRPr lang="en-US" sz="2000" dirty="0" smtClean="0">
              <a:solidFill>
                <a:schemeClr val="tx1"/>
              </a:solidFill>
              <a:latin typeface="Courier New" pitchFamily="49" charset="0"/>
            </a:endParaRPr>
          </a:p>
          <a:p>
            <a:pPr lvl="1">
              <a:lnSpc>
                <a:spcPct val="120000"/>
              </a:lnSpc>
              <a:spcBef>
                <a:spcPts val="0"/>
              </a:spcBef>
              <a:spcAft>
                <a:spcPts val="0"/>
              </a:spcAft>
              <a:buClr>
                <a:schemeClr val="tx1"/>
              </a:buClr>
              <a:buFontTx/>
              <a:buNone/>
            </a:pPr>
            <a:r>
              <a:rPr lang="en-US" sz="1800" dirty="0" smtClean="0">
                <a:solidFill>
                  <a:schemeClr val="tx1"/>
                </a:solidFill>
                <a:latin typeface="Courier New" pitchFamily="49" charset="0"/>
              </a:rPr>
              <a:t>void *Top( Stack s );</a:t>
            </a:r>
          </a:p>
          <a:p>
            <a:pPr lvl="1">
              <a:lnSpc>
                <a:spcPct val="120000"/>
              </a:lnSpc>
              <a:spcBef>
                <a:spcPts val="0"/>
              </a:spcBef>
              <a:spcAft>
                <a:spcPts val="0"/>
              </a:spcAft>
              <a:buClr>
                <a:schemeClr val="tx1"/>
              </a:buClr>
              <a:buFontTx/>
              <a:buNone/>
            </a:pPr>
            <a:r>
              <a:rPr lang="en-US" sz="1600" b="1" dirty="0" smtClean="0">
                <a:solidFill>
                  <a:schemeClr val="accent2"/>
                </a:solidFill>
              </a:rPr>
              <a:t>Return the item at the top without deleting it</a:t>
            </a:r>
          </a:p>
          <a:p>
            <a:pPr lvl="1">
              <a:lnSpc>
                <a:spcPct val="120000"/>
              </a:lnSpc>
              <a:spcBef>
                <a:spcPts val="0"/>
              </a:spcBef>
              <a:spcAft>
                <a:spcPts val="0"/>
              </a:spcAft>
              <a:buClr>
                <a:schemeClr val="tx1"/>
              </a:buClr>
              <a:buFontTx/>
              <a:buNone/>
            </a:pPr>
            <a:endParaRPr lang="en-US" sz="1800" b="1" dirty="0" smtClean="0">
              <a:solidFill>
                <a:schemeClr val="accent2"/>
              </a:solidFill>
            </a:endParaRPr>
          </a:p>
          <a:p>
            <a:pPr lvl="1">
              <a:lnSpc>
                <a:spcPct val="120000"/>
              </a:lnSpc>
              <a:spcBef>
                <a:spcPts val="0"/>
              </a:spcBef>
              <a:spcAft>
                <a:spcPts val="0"/>
              </a:spcAft>
              <a:buClr>
                <a:schemeClr val="tx1"/>
              </a:buClr>
              <a:buFontTx/>
              <a:buNone/>
            </a:pPr>
            <a:r>
              <a:rPr lang="en-US" sz="1800" b="1" dirty="0" smtClean="0">
                <a:solidFill>
                  <a:schemeClr val="tx1"/>
                </a:solidFill>
              </a:rPr>
              <a:t>* Stacks are  implemented by Arrays or Linked List</a:t>
            </a:r>
          </a:p>
        </p:txBody>
      </p:sp>
      <p:pic>
        <p:nvPicPr>
          <p:cNvPr id="36868" name="Picture 4" descr="stack"/>
          <p:cNvPicPr>
            <a:picLocks noChangeAspect="1" noChangeArrowheads="1"/>
          </p:cNvPicPr>
          <p:nvPr/>
        </p:nvPicPr>
        <p:blipFill>
          <a:blip r:embed="rId2" cstate="print"/>
          <a:srcRect/>
          <a:stretch>
            <a:fillRect/>
          </a:stretch>
        </p:blipFill>
        <p:spPr bwMode="auto">
          <a:xfrm>
            <a:off x="6629400" y="3505200"/>
            <a:ext cx="2152650" cy="2295525"/>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93725" y="152400"/>
            <a:ext cx="7953375" cy="819150"/>
          </a:xfrm>
        </p:spPr>
        <p:txBody>
          <a:bodyPr/>
          <a:lstStyle/>
          <a:p>
            <a:r>
              <a:rPr lang="en-US" b="1" dirty="0" smtClean="0">
                <a:latin typeface="Arial" charset="0"/>
              </a:rPr>
              <a:t>Stacks  (Cont.)</a:t>
            </a:r>
          </a:p>
        </p:txBody>
      </p:sp>
      <p:sp>
        <p:nvSpPr>
          <p:cNvPr id="37891" name="Rectangle 3"/>
          <p:cNvSpPr>
            <a:spLocks noGrp="1" noChangeArrowheads="1"/>
          </p:cNvSpPr>
          <p:nvPr>
            <p:ph idx="1"/>
          </p:nvPr>
        </p:nvSpPr>
        <p:spPr>
          <a:xfrm>
            <a:off x="381000" y="1066800"/>
            <a:ext cx="5029200" cy="1447800"/>
          </a:xfrm>
        </p:spPr>
        <p:txBody>
          <a:bodyPr>
            <a:normAutofit fontScale="85000" lnSpcReduction="10000"/>
          </a:bodyPr>
          <a:lstStyle/>
          <a:p>
            <a:r>
              <a:rPr lang="en-US" smtClean="0">
                <a:solidFill>
                  <a:schemeClr val="accent2"/>
                </a:solidFill>
              </a:rPr>
              <a:t>Stack very useful for Recursions</a:t>
            </a:r>
          </a:p>
          <a:p>
            <a:r>
              <a:rPr lang="en-US" smtClean="0">
                <a:solidFill>
                  <a:schemeClr val="accent2"/>
                </a:solidFill>
              </a:rPr>
              <a:t>Key to call / return in functions &amp; procedures</a:t>
            </a:r>
          </a:p>
        </p:txBody>
      </p:sp>
      <p:pic>
        <p:nvPicPr>
          <p:cNvPr id="37892" name="Picture 4" descr="stackframe"/>
          <p:cNvPicPr>
            <a:picLocks noChangeAspect="1" noChangeArrowheads="1"/>
          </p:cNvPicPr>
          <p:nvPr/>
        </p:nvPicPr>
        <p:blipFill>
          <a:blip r:embed="rId2" cstate="print"/>
          <a:srcRect/>
          <a:stretch>
            <a:fillRect/>
          </a:stretch>
        </p:blipFill>
        <p:spPr bwMode="auto">
          <a:xfrm>
            <a:off x="5534025" y="1447800"/>
            <a:ext cx="3305175" cy="4572000"/>
          </a:xfrm>
          <a:prstGeom prst="rect">
            <a:avLst/>
          </a:prstGeom>
          <a:noFill/>
          <a:ln w="9525">
            <a:noFill/>
            <a:miter lim="800000"/>
            <a:headEnd/>
            <a:tailEnd/>
          </a:ln>
        </p:spPr>
      </p:pic>
      <p:sp>
        <p:nvSpPr>
          <p:cNvPr id="37893" name="Text Box 5"/>
          <p:cNvSpPr txBox="1">
            <a:spLocks noChangeArrowheads="1"/>
          </p:cNvSpPr>
          <p:nvPr/>
        </p:nvSpPr>
        <p:spPr bwMode="auto">
          <a:xfrm>
            <a:off x="228600" y="2514600"/>
            <a:ext cx="4603750" cy="4114800"/>
          </a:xfrm>
          <a:prstGeom prst="rect">
            <a:avLst/>
          </a:prstGeom>
          <a:noFill/>
          <a:ln w="12700">
            <a:noFill/>
            <a:miter lim="800000"/>
            <a:headEnd/>
            <a:tailEnd/>
          </a:ln>
        </p:spPr>
        <p:txBody>
          <a:bodyPr wrap="none">
            <a:spAutoFit/>
          </a:bodyPr>
          <a:lstStyle/>
          <a:p>
            <a:pPr algn="l"/>
            <a:r>
              <a:rPr lang="en-US" sz="2000">
                <a:latin typeface="Courier New" pitchFamily="49" charset="0"/>
              </a:rPr>
              <a:t>function f( int x, int y) {</a:t>
            </a:r>
            <a:br>
              <a:rPr lang="en-US" sz="2000">
                <a:latin typeface="Courier New" pitchFamily="49" charset="0"/>
              </a:rPr>
            </a:br>
            <a:r>
              <a:rPr lang="en-US" sz="2000">
                <a:latin typeface="Courier New" pitchFamily="49" charset="0"/>
              </a:rPr>
              <a:t>   int a;</a:t>
            </a:r>
            <a:br>
              <a:rPr lang="en-US" sz="2000">
                <a:latin typeface="Courier New" pitchFamily="49" charset="0"/>
              </a:rPr>
            </a:br>
            <a:r>
              <a:rPr lang="en-US" sz="2000">
                <a:latin typeface="Courier New" pitchFamily="49" charset="0"/>
              </a:rPr>
              <a:t>   if ( term_cond ) return …;</a:t>
            </a:r>
            <a:br>
              <a:rPr lang="en-US" sz="2000">
                <a:latin typeface="Courier New" pitchFamily="49" charset="0"/>
              </a:rPr>
            </a:br>
            <a:r>
              <a:rPr lang="en-US" sz="2000">
                <a:latin typeface="Courier New" pitchFamily="49" charset="0"/>
              </a:rPr>
              <a:t>   a = ….;</a:t>
            </a:r>
            <a:br>
              <a:rPr lang="en-US" sz="2000">
                <a:latin typeface="Courier New" pitchFamily="49" charset="0"/>
              </a:rPr>
            </a:br>
            <a:r>
              <a:rPr lang="en-US" sz="2000">
                <a:latin typeface="Courier New" pitchFamily="49" charset="0"/>
              </a:rPr>
              <a:t>   return g( a );</a:t>
            </a:r>
            <a:br>
              <a:rPr lang="en-US" sz="2000">
                <a:latin typeface="Courier New" pitchFamily="49" charset="0"/>
              </a:rPr>
            </a:br>
            <a:r>
              <a:rPr lang="en-US" sz="2000">
                <a:latin typeface="Courier New" pitchFamily="49" charset="0"/>
              </a:rPr>
              <a:t>   }</a:t>
            </a:r>
            <a:br>
              <a:rPr lang="en-US" sz="2000">
                <a:latin typeface="Courier New" pitchFamily="49" charset="0"/>
              </a:rPr>
            </a:br>
            <a:r>
              <a:rPr lang="en-US" sz="2000">
                <a:latin typeface="Courier New" pitchFamily="49" charset="0"/>
              </a:rPr>
              <a:t/>
            </a:r>
            <a:br>
              <a:rPr lang="en-US" sz="2000">
                <a:latin typeface="Courier New" pitchFamily="49" charset="0"/>
              </a:rPr>
            </a:br>
            <a:r>
              <a:rPr lang="en-US" sz="2000">
                <a:latin typeface="Courier New" pitchFamily="49" charset="0"/>
              </a:rPr>
              <a:t>function g( int z ) {</a:t>
            </a:r>
            <a:br>
              <a:rPr lang="en-US" sz="2000">
                <a:latin typeface="Courier New" pitchFamily="49" charset="0"/>
              </a:rPr>
            </a:br>
            <a:r>
              <a:rPr lang="en-US" sz="2000">
                <a:latin typeface="Courier New" pitchFamily="49" charset="0"/>
              </a:rPr>
              <a:t>   int p, q;</a:t>
            </a:r>
            <a:br>
              <a:rPr lang="en-US" sz="2000">
                <a:latin typeface="Courier New" pitchFamily="49" charset="0"/>
              </a:rPr>
            </a:br>
            <a:r>
              <a:rPr lang="en-US" sz="2000">
                <a:latin typeface="Courier New" pitchFamily="49" charset="0"/>
              </a:rPr>
              <a:t>   p = …. ; q = …. ;</a:t>
            </a:r>
            <a:br>
              <a:rPr lang="en-US" sz="2000">
                <a:latin typeface="Courier New" pitchFamily="49" charset="0"/>
              </a:rPr>
            </a:br>
            <a:r>
              <a:rPr lang="en-US" sz="2000">
                <a:latin typeface="Courier New" pitchFamily="49" charset="0"/>
              </a:rPr>
              <a:t>   return f(p,q);</a:t>
            </a:r>
            <a:br>
              <a:rPr lang="en-US" sz="2000">
                <a:latin typeface="Courier New" pitchFamily="49" charset="0"/>
              </a:rPr>
            </a:br>
            <a:r>
              <a:rPr lang="en-US" sz="2000">
                <a:latin typeface="Courier New" pitchFamily="49" charset="0"/>
              </a:rPr>
              <a:t>   }</a:t>
            </a:r>
            <a:endParaRPr lang="en-US" sz="2000"/>
          </a:p>
          <a:p>
            <a:pPr algn="l"/>
            <a:endParaRPr lang="en-US" b="0"/>
          </a:p>
        </p:txBody>
      </p:sp>
      <p:sp>
        <p:nvSpPr>
          <p:cNvPr id="37894" name="AutoShape 6"/>
          <p:cNvSpPr>
            <a:spLocks noChangeArrowheads="1"/>
          </p:cNvSpPr>
          <p:nvPr/>
        </p:nvSpPr>
        <p:spPr bwMode="auto">
          <a:xfrm>
            <a:off x="5562600" y="4038600"/>
            <a:ext cx="3124200" cy="1295400"/>
          </a:xfrm>
          <a:prstGeom prst="roundRect">
            <a:avLst>
              <a:gd name="adj" fmla="val 16667"/>
            </a:avLst>
          </a:prstGeom>
          <a:noFill/>
          <a:ln w="28575">
            <a:solidFill>
              <a:srgbClr val="FC0128"/>
            </a:solidFill>
            <a:prstDash val="dash"/>
            <a:round/>
            <a:headEnd/>
            <a:tailEnd/>
          </a:ln>
        </p:spPr>
        <p:txBody>
          <a:bodyPr wrap="none" anchor="ctr"/>
          <a:lstStyle/>
          <a:p>
            <a:endParaRPr lang="en-GB"/>
          </a:p>
        </p:txBody>
      </p:sp>
      <p:sp>
        <p:nvSpPr>
          <p:cNvPr id="37895" name="AutoShape 7"/>
          <p:cNvSpPr>
            <a:spLocks noChangeArrowheads="1"/>
          </p:cNvSpPr>
          <p:nvPr/>
        </p:nvSpPr>
        <p:spPr bwMode="auto">
          <a:xfrm>
            <a:off x="2900363" y="5715000"/>
            <a:ext cx="2843212" cy="930275"/>
          </a:xfrm>
          <a:prstGeom prst="roundRect">
            <a:avLst>
              <a:gd name="adj" fmla="val 16667"/>
            </a:avLst>
          </a:prstGeom>
          <a:solidFill>
            <a:srgbClr val="FFFF00"/>
          </a:solidFill>
          <a:ln w="28575">
            <a:solidFill>
              <a:srgbClr val="FC0128"/>
            </a:solidFill>
            <a:round/>
            <a:headEnd/>
            <a:tailEnd/>
          </a:ln>
        </p:spPr>
        <p:txBody>
          <a:bodyPr wrap="none">
            <a:spAutoFit/>
          </a:bodyPr>
          <a:lstStyle/>
          <a:p>
            <a:r>
              <a:rPr lang="en-US">
                <a:latin typeface="Arial" charset="0"/>
              </a:rPr>
              <a:t>Context </a:t>
            </a:r>
          </a:p>
          <a:p>
            <a:r>
              <a:rPr lang="en-US">
                <a:latin typeface="Arial" charset="0"/>
              </a:rPr>
              <a:t>for execution of </a:t>
            </a:r>
            <a:r>
              <a:rPr lang="en-US">
                <a:latin typeface="Courier New" pitchFamily="49" charset="0"/>
              </a:rPr>
              <a:t>f</a:t>
            </a:r>
            <a:endParaRPr lang="en-US">
              <a:latin typeface="Arial" charset="0"/>
            </a:endParaRPr>
          </a:p>
        </p:txBody>
      </p:sp>
      <p:sp>
        <p:nvSpPr>
          <p:cNvPr id="37896" name="Line 8"/>
          <p:cNvSpPr>
            <a:spLocks noChangeShapeType="1"/>
          </p:cNvSpPr>
          <p:nvPr/>
        </p:nvSpPr>
        <p:spPr bwMode="auto">
          <a:xfrm flipV="1">
            <a:off x="5257800" y="5410200"/>
            <a:ext cx="304800" cy="228600"/>
          </a:xfrm>
          <a:prstGeom prst="line">
            <a:avLst/>
          </a:prstGeom>
          <a:noFill/>
          <a:ln w="38100">
            <a:solidFill>
              <a:srgbClr val="FC0128"/>
            </a:solidFill>
            <a:round/>
            <a:headEnd/>
            <a:tailEnd type="triangle" w="med" len="med"/>
          </a:ln>
        </p:spPr>
        <p:txBody>
          <a:bodyPr wrap="none" anchor="ct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93725" y="152400"/>
            <a:ext cx="7953375" cy="819150"/>
          </a:xfrm>
        </p:spPr>
        <p:txBody>
          <a:bodyPr/>
          <a:lstStyle/>
          <a:p>
            <a:pPr marL="723900" indent="-723900"/>
            <a:r>
              <a:rPr lang="en-US" altLang="en-US" b="1" dirty="0" smtClean="0">
                <a:latin typeface="Arial" charset="0"/>
              </a:rPr>
              <a:t>Sorting</a:t>
            </a:r>
            <a:r>
              <a:rPr lang="en-US" dirty="0" smtClean="0">
                <a:latin typeface="Arial" charset="0"/>
              </a:rPr>
              <a:t> Algorithms</a:t>
            </a:r>
            <a:endParaRPr lang="en-GB" altLang="en-US" b="1" dirty="0" smtClean="0">
              <a:latin typeface="Arial" charset="0"/>
            </a:endParaRPr>
          </a:p>
        </p:txBody>
      </p:sp>
      <p:sp>
        <p:nvSpPr>
          <p:cNvPr id="41987" name="Rectangle 3"/>
          <p:cNvSpPr>
            <a:spLocks noGrp="1" noChangeArrowheads="1"/>
          </p:cNvSpPr>
          <p:nvPr>
            <p:ph idx="1"/>
          </p:nvPr>
        </p:nvSpPr>
        <p:spPr>
          <a:xfrm>
            <a:off x="0" y="1066800"/>
            <a:ext cx="9144000" cy="4876800"/>
          </a:xfrm>
        </p:spPr>
        <p:txBody>
          <a:bodyPr>
            <a:noAutofit/>
          </a:bodyPr>
          <a:lstStyle/>
          <a:p>
            <a:pPr marL="446088" lvl="1" indent="-7938">
              <a:lnSpc>
                <a:spcPct val="120000"/>
              </a:lnSpc>
              <a:spcBef>
                <a:spcPts val="0"/>
              </a:spcBef>
              <a:spcAft>
                <a:spcPts val="300"/>
              </a:spcAft>
              <a:buFontTx/>
              <a:buNone/>
            </a:pPr>
            <a:r>
              <a:rPr lang="en-US" sz="2400" b="1" dirty="0" smtClean="0">
                <a:solidFill>
                  <a:schemeClr val="accent2"/>
                </a:solidFill>
              </a:rPr>
              <a:t>A file is said to be SORTED on the key if </a:t>
            </a:r>
            <a:r>
              <a:rPr lang="en-US" sz="2400" b="1" dirty="0" err="1" smtClean="0">
                <a:solidFill>
                  <a:schemeClr val="accent2"/>
                </a:solidFill>
              </a:rPr>
              <a:t>i</a:t>
            </a:r>
            <a:r>
              <a:rPr lang="en-US" sz="2400" b="1" dirty="0" smtClean="0">
                <a:solidFill>
                  <a:schemeClr val="accent2"/>
                </a:solidFill>
              </a:rPr>
              <a:t> &lt; j implies that k[</a:t>
            </a:r>
            <a:r>
              <a:rPr lang="en-US" sz="2400" b="1" dirty="0" err="1" smtClean="0">
                <a:solidFill>
                  <a:schemeClr val="accent2"/>
                </a:solidFill>
              </a:rPr>
              <a:t>i</a:t>
            </a:r>
            <a:r>
              <a:rPr lang="en-US" sz="2400" b="1" dirty="0" smtClean="0">
                <a:solidFill>
                  <a:schemeClr val="accent2"/>
                </a:solidFill>
              </a:rPr>
              <a:t>] </a:t>
            </a:r>
            <a:r>
              <a:rPr lang="en-US" sz="2400" b="1" dirty="0" err="1" smtClean="0">
                <a:solidFill>
                  <a:schemeClr val="accent2"/>
                </a:solidFill>
              </a:rPr>
              <a:t>preceeds</a:t>
            </a:r>
            <a:r>
              <a:rPr lang="en-US" sz="2400" b="1" dirty="0" smtClean="0">
                <a:solidFill>
                  <a:schemeClr val="accent2"/>
                </a:solidFill>
              </a:rPr>
              <a:t> k[j] in some ordering of the keys</a:t>
            </a:r>
          </a:p>
          <a:p>
            <a:pPr marL="446088" lvl="1" indent="-7938" defTabSz="450850">
              <a:lnSpc>
                <a:spcPct val="120000"/>
              </a:lnSpc>
              <a:spcBef>
                <a:spcPts val="0"/>
              </a:spcBef>
              <a:spcAft>
                <a:spcPts val="300"/>
              </a:spcAft>
              <a:buFontTx/>
              <a:buNone/>
            </a:pPr>
            <a:r>
              <a:rPr lang="en-US" sz="2400" b="1" dirty="0" smtClean="0">
                <a:solidFill>
                  <a:schemeClr val="accent2"/>
                </a:solidFill>
              </a:rPr>
              <a:t>    </a:t>
            </a:r>
            <a:r>
              <a:rPr lang="en-US" sz="2400" b="1" dirty="0" smtClean="0">
                <a:solidFill>
                  <a:schemeClr val="tx1"/>
                </a:solidFill>
              </a:rPr>
              <a:t>Different types of Sorting</a:t>
            </a:r>
          </a:p>
          <a:p>
            <a:pPr marL="909638" lvl="1" indent="-193675">
              <a:lnSpc>
                <a:spcPct val="120000"/>
              </a:lnSpc>
              <a:spcBef>
                <a:spcPts val="0"/>
              </a:spcBef>
              <a:spcAft>
                <a:spcPts val="300"/>
              </a:spcAft>
              <a:buFontTx/>
              <a:buChar char="•"/>
            </a:pPr>
            <a:r>
              <a:rPr lang="en-US" sz="2400" dirty="0" smtClean="0">
                <a:solidFill>
                  <a:schemeClr val="tx1"/>
                </a:solidFill>
              </a:rPr>
              <a:t>	</a:t>
            </a:r>
            <a:r>
              <a:rPr lang="en-US" sz="2400" b="1" dirty="0" smtClean="0">
                <a:solidFill>
                  <a:schemeClr val="tx1"/>
                </a:solidFill>
              </a:rPr>
              <a:t>Exchange Sorts</a:t>
            </a:r>
          </a:p>
          <a:p>
            <a:pPr marL="1406525" lvl="2" indent="-454025">
              <a:lnSpc>
                <a:spcPct val="120000"/>
              </a:lnSpc>
              <a:spcBef>
                <a:spcPts val="0"/>
              </a:spcBef>
              <a:spcAft>
                <a:spcPts val="300"/>
              </a:spcAft>
            </a:pPr>
            <a:r>
              <a:rPr lang="en-US" sz="1800" dirty="0" smtClean="0">
                <a:solidFill>
                  <a:schemeClr val="tx1"/>
                </a:solidFill>
              </a:rPr>
              <a:t>Bubble Sort</a:t>
            </a:r>
          </a:p>
          <a:p>
            <a:pPr marL="1406525" lvl="2" indent="-454025">
              <a:lnSpc>
                <a:spcPct val="120000"/>
              </a:lnSpc>
              <a:spcBef>
                <a:spcPts val="0"/>
              </a:spcBef>
              <a:spcAft>
                <a:spcPts val="300"/>
              </a:spcAft>
            </a:pPr>
            <a:r>
              <a:rPr lang="en-US" sz="1800" dirty="0" smtClean="0">
                <a:solidFill>
                  <a:schemeClr val="tx1"/>
                </a:solidFill>
              </a:rPr>
              <a:t>Quick Sort</a:t>
            </a:r>
          </a:p>
          <a:p>
            <a:pPr marL="909638" lvl="1" indent="-193675">
              <a:lnSpc>
                <a:spcPct val="120000"/>
              </a:lnSpc>
              <a:spcBef>
                <a:spcPts val="0"/>
              </a:spcBef>
              <a:spcAft>
                <a:spcPts val="300"/>
              </a:spcAft>
              <a:buFontTx/>
              <a:buChar char="•"/>
            </a:pPr>
            <a:r>
              <a:rPr lang="en-US" sz="2400" dirty="0" smtClean="0">
                <a:solidFill>
                  <a:schemeClr val="tx1"/>
                </a:solidFill>
              </a:rPr>
              <a:t>	</a:t>
            </a:r>
            <a:r>
              <a:rPr lang="en-US" sz="2400" b="1" dirty="0" smtClean="0">
                <a:solidFill>
                  <a:schemeClr val="tx1"/>
                </a:solidFill>
              </a:rPr>
              <a:t>Insertion Sorts</a:t>
            </a:r>
          </a:p>
          <a:p>
            <a:pPr marL="909638" lvl="1" indent="-193675">
              <a:lnSpc>
                <a:spcPct val="120000"/>
              </a:lnSpc>
              <a:spcBef>
                <a:spcPts val="0"/>
              </a:spcBef>
              <a:spcAft>
                <a:spcPts val="300"/>
              </a:spcAft>
              <a:buFontTx/>
              <a:buChar char="•"/>
            </a:pPr>
            <a:r>
              <a:rPr lang="en-US" sz="2400" dirty="0" smtClean="0">
                <a:solidFill>
                  <a:schemeClr val="tx1"/>
                </a:solidFill>
              </a:rPr>
              <a:t>	</a:t>
            </a:r>
            <a:r>
              <a:rPr lang="en-US" sz="2400" b="1" dirty="0" smtClean="0">
                <a:solidFill>
                  <a:schemeClr val="tx1"/>
                </a:solidFill>
              </a:rPr>
              <a:t>Selection Sorts</a:t>
            </a:r>
          </a:p>
          <a:p>
            <a:pPr marL="1406525" lvl="2" indent="-454025">
              <a:lnSpc>
                <a:spcPct val="120000"/>
              </a:lnSpc>
              <a:spcBef>
                <a:spcPts val="0"/>
              </a:spcBef>
              <a:spcAft>
                <a:spcPts val="300"/>
              </a:spcAft>
            </a:pPr>
            <a:r>
              <a:rPr lang="en-US" sz="1800" dirty="0" smtClean="0">
                <a:solidFill>
                  <a:schemeClr val="tx1"/>
                </a:solidFill>
              </a:rPr>
              <a:t>Heap Sort</a:t>
            </a:r>
          </a:p>
          <a:p>
            <a:pPr marL="1406525" lvl="2" indent="-454025">
              <a:lnSpc>
                <a:spcPct val="120000"/>
              </a:lnSpc>
              <a:spcBef>
                <a:spcPts val="0"/>
              </a:spcBef>
              <a:spcAft>
                <a:spcPts val="300"/>
              </a:spcAft>
            </a:pPr>
            <a:r>
              <a:rPr lang="en-US" sz="1800" dirty="0" smtClean="0"/>
              <a:t>Binary Tree Sort</a:t>
            </a:r>
          </a:p>
          <a:p>
            <a:pPr marL="909638" lvl="1" indent="-193675">
              <a:lnSpc>
                <a:spcPct val="120000"/>
              </a:lnSpc>
              <a:spcBef>
                <a:spcPts val="0"/>
              </a:spcBef>
              <a:spcAft>
                <a:spcPts val="300"/>
              </a:spcAft>
              <a:buFontTx/>
              <a:buChar char="•"/>
            </a:pPr>
            <a:r>
              <a:rPr lang="en-US" sz="2400" dirty="0" smtClean="0">
                <a:solidFill>
                  <a:schemeClr val="tx1"/>
                </a:solidFill>
              </a:rPr>
              <a:t>	</a:t>
            </a:r>
            <a:r>
              <a:rPr lang="en-US" sz="2400" b="1" dirty="0" smtClean="0">
                <a:solidFill>
                  <a:schemeClr val="tx1"/>
                </a:solidFill>
              </a:rPr>
              <a:t>Merge and Radix Sorts</a:t>
            </a:r>
          </a:p>
          <a:p>
            <a:pPr marL="433388" indent="-433388">
              <a:lnSpc>
                <a:spcPct val="120000"/>
              </a:lnSpc>
              <a:spcBef>
                <a:spcPts val="0"/>
              </a:spcBef>
              <a:spcAft>
                <a:spcPct val="0"/>
              </a:spcAft>
            </a:pPr>
            <a:endParaRPr lang="en-US" altLang="en-US" sz="2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61578"/>
            <a:ext cx="7953375" cy="819150"/>
          </a:xfrm>
        </p:spPr>
        <p:txBody>
          <a:bodyPr/>
          <a:lstStyle/>
          <a:p>
            <a:r>
              <a:rPr lang="en-US" b="1" dirty="0" smtClean="0">
                <a:latin typeface="Arial" charset="0"/>
              </a:rPr>
              <a:t>Insertion Sort</a:t>
            </a:r>
          </a:p>
        </p:txBody>
      </p:sp>
      <p:sp>
        <p:nvSpPr>
          <p:cNvPr id="43011" name="Rectangle 3"/>
          <p:cNvSpPr>
            <a:spLocks noGrp="1" noChangeArrowheads="1"/>
          </p:cNvSpPr>
          <p:nvPr>
            <p:ph idx="1"/>
          </p:nvPr>
        </p:nvSpPr>
        <p:spPr>
          <a:xfrm>
            <a:off x="304800" y="1304379"/>
            <a:ext cx="8458200" cy="4800600"/>
          </a:xfrm>
        </p:spPr>
        <p:txBody>
          <a:bodyPr/>
          <a:lstStyle/>
          <a:p>
            <a:pPr marL="742950" lvl="1">
              <a:lnSpc>
                <a:spcPts val="2000"/>
              </a:lnSpc>
              <a:spcAft>
                <a:spcPts val="300"/>
              </a:spcAft>
              <a:buFontTx/>
              <a:buNone/>
            </a:pPr>
            <a:r>
              <a:rPr lang="en-US" dirty="0" smtClean="0"/>
              <a:t>	First card is already sorted</a:t>
            </a:r>
          </a:p>
          <a:p>
            <a:pPr marL="742950" lvl="1">
              <a:lnSpc>
                <a:spcPts val="2000"/>
              </a:lnSpc>
              <a:spcAft>
                <a:spcPts val="100"/>
              </a:spcAft>
              <a:buFontTx/>
              <a:buNone/>
            </a:pPr>
            <a:r>
              <a:rPr lang="en-US" dirty="0" smtClean="0"/>
              <a:t>    With all the rest,</a:t>
            </a:r>
          </a:p>
          <a:p>
            <a:pPr marL="1162050" lvl="2">
              <a:lnSpc>
                <a:spcPts val="2200"/>
              </a:lnSpc>
              <a:spcAft>
                <a:spcPts val="200"/>
              </a:spcAft>
              <a:buFont typeface="Monotype Sorts" pitchFamily="2" charset="2"/>
              <a:buChar char="¶"/>
            </a:pPr>
            <a:r>
              <a:rPr lang="en-US" sz="2400" b="1" dirty="0" smtClean="0"/>
              <a:t>Scan back from the end until you find the first card larger than the new one  	</a:t>
            </a:r>
            <a:r>
              <a:rPr lang="en-US" sz="2400" b="1" dirty="0" smtClean="0">
                <a:solidFill>
                  <a:schemeClr val="accent2"/>
                </a:solidFill>
              </a:rPr>
              <a:t>O(n)</a:t>
            </a:r>
          </a:p>
          <a:p>
            <a:pPr marL="1162050" lvl="2">
              <a:lnSpc>
                <a:spcPts val="2200"/>
              </a:lnSpc>
              <a:spcAft>
                <a:spcPts val="200"/>
              </a:spcAft>
              <a:buFont typeface="Monotype Sorts" pitchFamily="2" charset="2"/>
              <a:buChar char="Ë"/>
            </a:pPr>
            <a:r>
              <a:rPr lang="en-US" sz="2400" b="1" dirty="0" smtClean="0">
                <a:solidFill>
                  <a:srgbClr val="FC0128"/>
                </a:solidFill>
              </a:rPr>
              <a:t>Move all the lower ones up one slot   </a:t>
            </a:r>
            <a:r>
              <a:rPr lang="en-US" sz="2400" b="1" dirty="0" smtClean="0">
                <a:solidFill>
                  <a:schemeClr val="accent2"/>
                </a:solidFill>
              </a:rPr>
              <a:t>O(n)</a:t>
            </a:r>
          </a:p>
          <a:p>
            <a:pPr marL="1162050" lvl="2">
              <a:lnSpc>
                <a:spcPts val="2200"/>
              </a:lnSpc>
              <a:spcAft>
                <a:spcPts val="200"/>
              </a:spcAft>
              <a:buFont typeface="Monotype Sorts" pitchFamily="2" charset="2"/>
              <a:buChar char="¸"/>
            </a:pPr>
            <a:r>
              <a:rPr lang="en-US" sz="2400" b="1" dirty="0" smtClean="0">
                <a:solidFill>
                  <a:srgbClr val="063DE8"/>
                </a:solidFill>
              </a:rPr>
              <a:t>insert it</a:t>
            </a:r>
            <a:r>
              <a:rPr lang="en-US" sz="2400" dirty="0" smtClean="0"/>
              <a:t>	</a:t>
            </a:r>
            <a:r>
              <a:rPr lang="en-US" sz="2400" b="1" dirty="0" smtClean="0">
                <a:solidFill>
                  <a:schemeClr val="accent2"/>
                </a:solidFill>
              </a:rPr>
              <a:t>O(1)</a:t>
            </a:r>
          </a:p>
          <a:p>
            <a:pPr marL="1162050" lvl="2">
              <a:lnSpc>
                <a:spcPts val="2200"/>
              </a:lnSpc>
              <a:spcAft>
                <a:spcPts val="200"/>
              </a:spcAft>
              <a:buFont typeface="Monotype Sorts" pitchFamily="2" charset="2"/>
              <a:buNone/>
            </a:pPr>
            <a:r>
              <a:rPr lang="en-US" sz="2100" b="1" dirty="0" smtClean="0">
                <a:solidFill>
                  <a:schemeClr val="accent2"/>
                </a:solidFill>
              </a:rPr>
              <a:t>For n cards Complexity</a:t>
            </a:r>
            <a:r>
              <a:rPr lang="en-US" sz="3000" b="1" dirty="0" smtClean="0">
                <a:solidFill>
                  <a:schemeClr val="accent2"/>
                </a:solidFill>
              </a:rPr>
              <a:t> </a:t>
            </a:r>
            <a:r>
              <a:rPr lang="en-US" sz="3100" dirty="0" smtClean="0">
                <a:solidFill>
                  <a:schemeClr val="accent2"/>
                </a:solidFill>
              </a:rPr>
              <a:t>O(n</a:t>
            </a:r>
            <a:r>
              <a:rPr lang="en-US" sz="3100" baseline="30000" dirty="0" smtClean="0">
                <a:solidFill>
                  <a:schemeClr val="accent2"/>
                </a:solidFill>
              </a:rPr>
              <a:t>2</a:t>
            </a:r>
            <a:r>
              <a:rPr lang="en-US" sz="3100" dirty="0" smtClean="0">
                <a:solidFill>
                  <a:schemeClr val="accent2"/>
                </a:solidFill>
              </a:rPr>
              <a:t>)</a:t>
            </a:r>
          </a:p>
        </p:txBody>
      </p:sp>
      <p:grpSp>
        <p:nvGrpSpPr>
          <p:cNvPr id="2" name="Group 4"/>
          <p:cNvGrpSpPr>
            <a:grpSpLocks/>
          </p:cNvGrpSpPr>
          <p:nvPr/>
        </p:nvGrpSpPr>
        <p:grpSpPr bwMode="auto">
          <a:xfrm>
            <a:off x="5791200" y="4352379"/>
            <a:ext cx="1219200" cy="1081088"/>
            <a:chOff x="3792" y="2496"/>
            <a:chExt cx="768" cy="681"/>
          </a:xfrm>
        </p:grpSpPr>
        <p:sp>
          <p:nvSpPr>
            <p:cNvPr id="43028" name="AutoShape 5"/>
            <p:cNvSpPr>
              <a:spLocks noChangeArrowheads="1"/>
            </p:cNvSpPr>
            <p:nvPr/>
          </p:nvSpPr>
          <p:spPr bwMode="auto">
            <a:xfrm>
              <a:off x="4176"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Q</a:t>
              </a:r>
              <a:endParaRPr lang="en-US" b="0"/>
            </a:p>
          </p:txBody>
        </p:sp>
        <p:sp>
          <p:nvSpPr>
            <p:cNvPr id="43029" name="AutoShape 6"/>
            <p:cNvSpPr>
              <a:spLocks noChangeArrowheads="1"/>
            </p:cNvSpPr>
            <p:nvPr/>
          </p:nvSpPr>
          <p:spPr bwMode="auto">
            <a:xfrm>
              <a:off x="3792"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2</a:t>
              </a:r>
            </a:p>
          </p:txBody>
        </p:sp>
      </p:grpSp>
      <p:sp>
        <p:nvSpPr>
          <p:cNvPr id="43013" name="AutoShape 7" descr="Dark downward diagonal"/>
          <p:cNvSpPr>
            <a:spLocks noChangeArrowheads="1"/>
          </p:cNvSpPr>
          <p:nvPr/>
        </p:nvSpPr>
        <p:spPr bwMode="auto">
          <a:xfrm>
            <a:off x="7467600" y="4352379"/>
            <a:ext cx="609600" cy="1081088"/>
          </a:xfrm>
          <a:prstGeom prst="roundRect">
            <a:avLst>
              <a:gd name="adj" fmla="val 16667"/>
            </a:avLst>
          </a:prstGeom>
          <a:pattFill prst="dkDnDiag">
            <a:fgClr>
              <a:srgbClr val="99CCFF"/>
            </a:fgClr>
            <a:bgClr>
              <a:srgbClr val="FFFFFF"/>
            </a:bgClr>
          </a:patt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9</a:t>
            </a:r>
          </a:p>
        </p:txBody>
      </p:sp>
      <p:cxnSp>
        <p:nvCxnSpPr>
          <p:cNvPr id="43014" name="AutoShape 8"/>
          <p:cNvCxnSpPr>
            <a:cxnSpLocks noChangeShapeType="1"/>
            <a:stCxn id="43013" idx="0"/>
            <a:endCxn id="43028" idx="0"/>
          </p:cNvCxnSpPr>
          <p:nvPr/>
        </p:nvCxnSpPr>
        <p:spPr bwMode="auto">
          <a:xfrm rot="-5400000" flipH="1" flipV="1">
            <a:off x="7238206" y="3800723"/>
            <a:ext cx="1588" cy="1066800"/>
          </a:xfrm>
          <a:prstGeom prst="curvedConnector3">
            <a:avLst>
              <a:gd name="adj1" fmla="val -13200005"/>
            </a:avLst>
          </a:prstGeom>
          <a:noFill/>
          <a:ln w="38100">
            <a:solidFill>
              <a:schemeClr val="tx1"/>
            </a:solidFill>
            <a:round/>
            <a:headEnd/>
            <a:tailEnd type="triangle" w="med" len="med"/>
          </a:ln>
        </p:spPr>
      </p:cxnSp>
      <p:sp>
        <p:nvSpPr>
          <p:cNvPr id="43015" name="AutoShape 9"/>
          <p:cNvSpPr>
            <a:spLocks noChangeArrowheads="1"/>
          </p:cNvSpPr>
          <p:nvPr/>
        </p:nvSpPr>
        <p:spPr bwMode="auto">
          <a:xfrm>
            <a:off x="13716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A</a:t>
            </a:r>
          </a:p>
        </p:txBody>
      </p:sp>
      <p:sp>
        <p:nvSpPr>
          <p:cNvPr id="43016" name="AutoShape 10"/>
          <p:cNvSpPr>
            <a:spLocks noChangeArrowheads="1"/>
          </p:cNvSpPr>
          <p:nvPr/>
        </p:nvSpPr>
        <p:spPr bwMode="auto">
          <a:xfrm>
            <a:off x="19812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K</a:t>
            </a:r>
          </a:p>
        </p:txBody>
      </p:sp>
      <p:sp>
        <p:nvSpPr>
          <p:cNvPr id="43017" name="AutoShape 11"/>
          <p:cNvSpPr>
            <a:spLocks noChangeArrowheads="1"/>
          </p:cNvSpPr>
          <p:nvPr/>
        </p:nvSpPr>
        <p:spPr bwMode="auto">
          <a:xfrm>
            <a:off x="25908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10</a:t>
            </a:r>
          </a:p>
        </p:txBody>
      </p:sp>
      <p:sp>
        <p:nvSpPr>
          <p:cNvPr id="43018" name="AutoShape 12"/>
          <p:cNvSpPr>
            <a:spLocks noChangeArrowheads="1"/>
          </p:cNvSpPr>
          <p:nvPr/>
        </p:nvSpPr>
        <p:spPr bwMode="auto">
          <a:xfrm>
            <a:off x="38100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J</a:t>
            </a:r>
          </a:p>
        </p:txBody>
      </p:sp>
      <p:sp>
        <p:nvSpPr>
          <p:cNvPr id="43019" name="AutoShape 13"/>
          <p:cNvSpPr>
            <a:spLocks noChangeArrowheads="1"/>
          </p:cNvSpPr>
          <p:nvPr/>
        </p:nvSpPr>
        <p:spPr bwMode="auto">
          <a:xfrm>
            <a:off x="44196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4</a:t>
            </a:r>
          </a:p>
        </p:txBody>
      </p:sp>
      <p:sp>
        <p:nvSpPr>
          <p:cNvPr id="43020" name="AutoShape 14"/>
          <p:cNvSpPr>
            <a:spLocks noChangeArrowheads="1"/>
          </p:cNvSpPr>
          <p:nvPr/>
        </p:nvSpPr>
        <p:spPr bwMode="auto">
          <a:xfrm>
            <a:off x="32004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5</a:t>
            </a:r>
          </a:p>
        </p:txBody>
      </p:sp>
      <p:cxnSp>
        <p:nvCxnSpPr>
          <p:cNvPr id="43021" name="AutoShape 15"/>
          <p:cNvCxnSpPr>
            <a:cxnSpLocks noChangeShapeType="1"/>
          </p:cNvCxnSpPr>
          <p:nvPr/>
        </p:nvCxnSpPr>
        <p:spPr bwMode="auto">
          <a:xfrm rot="5400000" flipV="1">
            <a:off x="5714206" y="4581773"/>
            <a:ext cx="1588" cy="609600"/>
          </a:xfrm>
          <a:prstGeom prst="curvedConnector3">
            <a:avLst>
              <a:gd name="adj1" fmla="val -13200005"/>
            </a:avLst>
          </a:prstGeom>
          <a:noFill/>
          <a:ln w="38100">
            <a:solidFill>
              <a:srgbClr val="FC0128"/>
            </a:solidFill>
            <a:round/>
            <a:headEnd/>
            <a:tailEnd type="triangle" w="med" len="med"/>
          </a:ln>
        </p:spPr>
      </p:cxnSp>
      <p:cxnSp>
        <p:nvCxnSpPr>
          <p:cNvPr id="43022" name="AutoShape 16"/>
          <p:cNvCxnSpPr>
            <a:cxnSpLocks noChangeShapeType="1"/>
          </p:cNvCxnSpPr>
          <p:nvPr/>
        </p:nvCxnSpPr>
        <p:spPr bwMode="auto">
          <a:xfrm rot="5400000" flipV="1">
            <a:off x="6400006" y="4581773"/>
            <a:ext cx="1588" cy="609600"/>
          </a:xfrm>
          <a:prstGeom prst="curvedConnector3">
            <a:avLst>
              <a:gd name="adj1" fmla="val -13200005"/>
            </a:avLst>
          </a:prstGeom>
          <a:noFill/>
          <a:ln w="38100">
            <a:solidFill>
              <a:srgbClr val="FC0128"/>
            </a:solidFill>
            <a:round/>
            <a:headEnd/>
            <a:tailEnd type="triangle" w="med" len="med"/>
          </a:ln>
        </p:spPr>
      </p:cxnSp>
      <p:sp>
        <p:nvSpPr>
          <p:cNvPr id="43023" name="AutoShape 17" descr="Light downward diagonal"/>
          <p:cNvSpPr>
            <a:spLocks noChangeArrowheads="1"/>
          </p:cNvSpPr>
          <p:nvPr/>
        </p:nvSpPr>
        <p:spPr bwMode="auto">
          <a:xfrm>
            <a:off x="5105400" y="5084217"/>
            <a:ext cx="609600" cy="1081087"/>
          </a:xfrm>
          <a:prstGeom prst="roundRect">
            <a:avLst>
              <a:gd name="adj" fmla="val 16667"/>
            </a:avLst>
          </a:prstGeom>
          <a:pattFill prst="ltDnDiag">
            <a:fgClr>
              <a:schemeClr val="accent1"/>
            </a:fgClr>
            <a:bgClr>
              <a:schemeClr val="bg1"/>
            </a:bgClr>
          </a:pattFill>
          <a:ln w="38100">
            <a:solidFill>
              <a:srgbClr val="063DE8"/>
            </a:solidFill>
            <a:round/>
            <a:headEnd/>
            <a:tailEnd/>
          </a:ln>
        </p:spPr>
        <p:txBody>
          <a:bodyPr>
            <a:spAutoFit/>
          </a:bodyPr>
          <a:lstStyle/>
          <a:p>
            <a:pPr>
              <a:spcBef>
                <a:spcPct val="50000"/>
              </a:spcBef>
            </a:pPr>
            <a:r>
              <a:rPr lang="en-US" b="0">
                <a:solidFill>
                  <a:srgbClr val="FC0128"/>
                </a:solidFill>
                <a:latin typeface="Monotype Sorts" pitchFamily="2" charset="2"/>
              </a:rPr>
              <a:t>©</a:t>
            </a:r>
            <a:endParaRPr lang="en-US" b="0">
              <a:latin typeface="Monotype Sorts" pitchFamily="2" charset="2"/>
            </a:endParaRPr>
          </a:p>
          <a:p>
            <a:pPr>
              <a:spcBef>
                <a:spcPct val="50000"/>
              </a:spcBef>
            </a:pPr>
            <a:r>
              <a:rPr lang="en-US">
                <a:latin typeface="Arial" charset="0"/>
              </a:rPr>
              <a:t>9</a:t>
            </a:r>
          </a:p>
        </p:txBody>
      </p:sp>
      <p:cxnSp>
        <p:nvCxnSpPr>
          <p:cNvPr id="43024" name="AutoShape 18"/>
          <p:cNvCxnSpPr>
            <a:cxnSpLocks noChangeShapeType="1"/>
            <a:stCxn id="43013" idx="2"/>
            <a:endCxn id="43023" idx="3"/>
          </p:cNvCxnSpPr>
          <p:nvPr/>
        </p:nvCxnSpPr>
        <p:spPr bwMode="auto">
          <a:xfrm rot="5400000">
            <a:off x="6666706" y="4519861"/>
            <a:ext cx="173037" cy="2038350"/>
          </a:xfrm>
          <a:prstGeom prst="curvedConnector2">
            <a:avLst/>
          </a:prstGeom>
          <a:noFill/>
          <a:ln w="38100">
            <a:solidFill>
              <a:srgbClr val="063DE8"/>
            </a:solidFill>
            <a:round/>
            <a:headEnd/>
            <a:tailEnd type="triangle" w="med" len="med"/>
          </a:ln>
        </p:spPr>
      </p:cxnSp>
      <p:cxnSp>
        <p:nvCxnSpPr>
          <p:cNvPr id="43025" name="AutoShape 19"/>
          <p:cNvCxnSpPr>
            <a:cxnSpLocks noChangeShapeType="1"/>
            <a:stCxn id="43028" idx="0"/>
            <a:endCxn id="43029" idx="0"/>
          </p:cNvCxnSpPr>
          <p:nvPr/>
        </p:nvCxnSpPr>
        <p:spPr bwMode="auto">
          <a:xfrm rot="-5400000" flipH="1" flipV="1">
            <a:off x="6400006" y="4029323"/>
            <a:ext cx="1588" cy="609600"/>
          </a:xfrm>
          <a:prstGeom prst="curvedConnector3">
            <a:avLst>
              <a:gd name="adj1" fmla="val -13200005"/>
            </a:avLst>
          </a:prstGeom>
          <a:noFill/>
          <a:ln w="38100">
            <a:solidFill>
              <a:schemeClr val="tx1"/>
            </a:solidFill>
            <a:round/>
            <a:headEnd/>
            <a:tailEnd type="triangle" w="med" len="med"/>
          </a:ln>
        </p:spPr>
      </p:cxnSp>
      <p:sp>
        <p:nvSpPr>
          <p:cNvPr id="43026" name="Text Box 21"/>
          <p:cNvSpPr txBox="1">
            <a:spLocks noChangeArrowheads="1"/>
          </p:cNvSpPr>
          <p:nvPr/>
        </p:nvSpPr>
        <p:spPr bwMode="auto">
          <a:xfrm>
            <a:off x="6662738" y="3742779"/>
            <a:ext cx="423862" cy="457200"/>
          </a:xfrm>
          <a:prstGeom prst="rect">
            <a:avLst/>
          </a:prstGeom>
          <a:noFill/>
          <a:ln w="12700">
            <a:noFill/>
            <a:miter lim="800000"/>
            <a:headEnd/>
            <a:tailEnd/>
          </a:ln>
        </p:spPr>
        <p:txBody>
          <a:bodyPr wrap="none">
            <a:spAutoFit/>
          </a:bodyPr>
          <a:lstStyle/>
          <a:p>
            <a:pPr algn="l"/>
            <a:r>
              <a:rPr lang="en-US" b="0">
                <a:latin typeface="Monotype Sorts" pitchFamily="2" charset="2"/>
              </a:rPr>
              <a:t>¶</a:t>
            </a:r>
          </a:p>
        </p:txBody>
      </p:sp>
      <p:sp>
        <p:nvSpPr>
          <p:cNvPr id="43027" name="Text Box 23"/>
          <p:cNvSpPr txBox="1">
            <a:spLocks noChangeArrowheads="1"/>
          </p:cNvSpPr>
          <p:nvPr/>
        </p:nvSpPr>
        <p:spPr bwMode="auto">
          <a:xfrm>
            <a:off x="5715000" y="5647779"/>
            <a:ext cx="423863" cy="457200"/>
          </a:xfrm>
          <a:prstGeom prst="rect">
            <a:avLst/>
          </a:prstGeom>
          <a:noFill/>
          <a:ln w="12700">
            <a:noFill/>
            <a:miter lim="800000"/>
            <a:headEnd/>
            <a:tailEnd/>
          </a:ln>
        </p:spPr>
        <p:txBody>
          <a:bodyPr wrap="none">
            <a:spAutoFit/>
          </a:bodyPr>
          <a:lstStyle/>
          <a:p>
            <a:pPr algn="l"/>
            <a:r>
              <a:rPr lang="en-US" b="0">
                <a:solidFill>
                  <a:srgbClr val="063DE8"/>
                </a:solidFill>
                <a:latin typeface="Monotype Sorts" pitchFamily="2" charset="2"/>
              </a:rPr>
              <a:t>¸</a:t>
            </a:r>
            <a:endParaRPr lang="en-US" b="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116632"/>
            <a:ext cx="7953375" cy="819150"/>
          </a:xfrm>
        </p:spPr>
        <p:txBody>
          <a:bodyPr/>
          <a:lstStyle/>
          <a:p>
            <a:r>
              <a:rPr lang="en-US" b="1" dirty="0" smtClean="0">
                <a:latin typeface="Arial" charset="0"/>
              </a:rPr>
              <a:t>Bubble Sort</a:t>
            </a:r>
          </a:p>
        </p:txBody>
      </p:sp>
      <p:sp>
        <p:nvSpPr>
          <p:cNvPr id="44035" name="Rectangle 3"/>
          <p:cNvSpPr>
            <a:spLocks noGrp="1" noChangeArrowheads="1"/>
          </p:cNvSpPr>
          <p:nvPr>
            <p:ph idx="1"/>
          </p:nvPr>
        </p:nvSpPr>
        <p:spPr>
          <a:xfrm>
            <a:off x="593725" y="990600"/>
            <a:ext cx="7953375" cy="4968875"/>
          </a:xfrm>
        </p:spPr>
        <p:txBody>
          <a:bodyPr/>
          <a:lstStyle/>
          <a:p>
            <a:pPr>
              <a:buFontTx/>
              <a:buNone/>
            </a:pPr>
            <a:r>
              <a:rPr lang="en-US" sz="2400" b="1" smtClean="0">
                <a:solidFill>
                  <a:schemeClr val="accent2"/>
                </a:solidFill>
              </a:rPr>
              <a:t>Bubble Sort</a:t>
            </a:r>
          </a:p>
          <a:p>
            <a:pPr>
              <a:lnSpc>
                <a:spcPts val="2000"/>
              </a:lnSpc>
              <a:spcAft>
                <a:spcPts val="300"/>
              </a:spcAft>
            </a:pPr>
            <a:r>
              <a:rPr lang="en-US" smtClean="0"/>
              <a:t>From the first element</a:t>
            </a:r>
          </a:p>
          <a:p>
            <a:pPr lvl="1">
              <a:lnSpc>
                <a:spcPts val="2000"/>
              </a:lnSpc>
              <a:spcAft>
                <a:spcPts val="300"/>
              </a:spcAft>
            </a:pPr>
            <a:r>
              <a:rPr lang="en-US" smtClean="0"/>
              <a:t>Exchange pairs if they’re out of order</a:t>
            </a:r>
          </a:p>
          <a:p>
            <a:pPr lvl="1">
              <a:lnSpc>
                <a:spcPts val="2000"/>
              </a:lnSpc>
              <a:spcAft>
                <a:spcPts val="300"/>
              </a:spcAft>
            </a:pPr>
            <a:r>
              <a:rPr lang="en-US" smtClean="0"/>
              <a:t>Repeat from the first to n-1</a:t>
            </a:r>
          </a:p>
          <a:p>
            <a:pPr lvl="1">
              <a:lnSpc>
                <a:spcPts val="2000"/>
              </a:lnSpc>
              <a:spcAft>
                <a:spcPts val="300"/>
              </a:spcAft>
            </a:pPr>
            <a:r>
              <a:rPr lang="en-US" smtClean="0"/>
              <a:t>Stop when you have only one element to check</a:t>
            </a:r>
          </a:p>
          <a:p>
            <a:pPr lvl="1">
              <a:lnSpc>
                <a:spcPts val="2000"/>
              </a:lnSpc>
              <a:spcAft>
                <a:spcPts val="300"/>
              </a:spcAft>
              <a:buFontTx/>
              <a:buNone/>
            </a:pPr>
            <a:endParaRPr lang="en-US" smtClean="0"/>
          </a:p>
        </p:txBody>
      </p:sp>
      <p:sp>
        <p:nvSpPr>
          <p:cNvPr id="44036" name="Rectangle 4"/>
          <p:cNvSpPr>
            <a:spLocks noChangeArrowheads="1"/>
          </p:cNvSpPr>
          <p:nvPr/>
        </p:nvSpPr>
        <p:spPr bwMode="auto">
          <a:xfrm>
            <a:off x="381000" y="2895600"/>
            <a:ext cx="8305800" cy="3570208"/>
          </a:xfrm>
          <a:prstGeom prst="rect">
            <a:avLst/>
          </a:prstGeom>
          <a:noFill/>
          <a:ln w="9525">
            <a:noFill/>
            <a:miter lim="800000"/>
            <a:headEnd/>
            <a:tailEnd/>
          </a:ln>
        </p:spPr>
        <p:txBody>
          <a:bodyPr wrap="square">
            <a:spAutoFit/>
          </a:bodyPr>
          <a:lstStyle/>
          <a:p>
            <a:pPr algn="l"/>
            <a:r>
              <a:rPr lang="en-US" sz="1600" b="0" dirty="0">
                <a:latin typeface="Arial" charset="0"/>
              </a:rPr>
              <a:t>/* Bubble sort for integers */</a:t>
            </a:r>
          </a:p>
          <a:p>
            <a:pPr algn="l"/>
            <a:r>
              <a:rPr lang="en-US" sz="1600" b="0" dirty="0">
                <a:latin typeface="Arial" charset="0"/>
              </a:rPr>
              <a:t>#define SWAP(</a:t>
            </a:r>
            <a:r>
              <a:rPr lang="en-US" sz="1600" b="0" dirty="0" err="1">
                <a:latin typeface="Arial" charset="0"/>
              </a:rPr>
              <a:t>a,b</a:t>
            </a:r>
            <a:r>
              <a:rPr lang="en-US" sz="1600" b="0" dirty="0">
                <a:latin typeface="Arial" charset="0"/>
              </a:rPr>
              <a:t>)   { </a:t>
            </a:r>
            <a:r>
              <a:rPr lang="en-US" sz="1600" b="0" dirty="0" err="1">
                <a:latin typeface="Arial" charset="0"/>
              </a:rPr>
              <a:t>int</a:t>
            </a:r>
            <a:r>
              <a:rPr lang="en-US" sz="1600" b="0" dirty="0">
                <a:latin typeface="Arial" charset="0"/>
              </a:rPr>
              <a:t> t; t=a; a=b; b=t; }</a:t>
            </a:r>
          </a:p>
          <a:p>
            <a:pPr algn="l"/>
            <a:endParaRPr lang="en-US" sz="1600" b="0" dirty="0">
              <a:latin typeface="Arial" charset="0"/>
            </a:endParaRPr>
          </a:p>
          <a:p>
            <a:pPr algn="l"/>
            <a:r>
              <a:rPr lang="en-US" sz="1600" b="0" dirty="0">
                <a:latin typeface="Arial" charset="0"/>
              </a:rPr>
              <a:t>void bubble( </a:t>
            </a:r>
            <a:r>
              <a:rPr lang="en-US" sz="1600" b="0" dirty="0" err="1">
                <a:latin typeface="Arial" charset="0"/>
              </a:rPr>
              <a:t>int</a:t>
            </a:r>
            <a:r>
              <a:rPr lang="en-US" sz="1600" b="0" dirty="0">
                <a:latin typeface="Arial" charset="0"/>
              </a:rPr>
              <a:t> a[], </a:t>
            </a:r>
            <a:r>
              <a:rPr lang="en-US" sz="1600" b="0" dirty="0" err="1">
                <a:latin typeface="Arial" charset="0"/>
              </a:rPr>
              <a:t>int</a:t>
            </a:r>
            <a:r>
              <a:rPr lang="en-US" sz="1600" b="0" dirty="0">
                <a:latin typeface="Arial" charset="0"/>
              </a:rPr>
              <a:t> n ) {</a:t>
            </a:r>
          </a:p>
          <a:p>
            <a:pPr algn="l"/>
            <a:r>
              <a:rPr lang="en-US" sz="1600" b="0" dirty="0">
                <a:latin typeface="Arial" charset="0"/>
              </a:rPr>
              <a:t>  </a:t>
            </a:r>
            <a:r>
              <a:rPr lang="en-US" sz="1600" b="0" dirty="0" err="1">
                <a:latin typeface="Arial" charset="0"/>
              </a:rPr>
              <a:t>int</a:t>
            </a:r>
            <a:r>
              <a:rPr lang="en-US" sz="1600" b="0" dirty="0">
                <a:latin typeface="Arial" charset="0"/>
              </a:rPr>
              <a:t> </a:t>
            </a:r>
            <a:r>
              <a:rPr lang="en-US" sz="1600" b="0" dirty="0" err="1">
                <a:latin typeface="Arial" charset="0"/>
              </a:rPr>
              <a:t>i</a:t>
            </a:r>
            <a:r>
              <a:rPr lang="en-US" sz="1600" b="0" dirty="0">
                <a:latin typeface="Arial" charset="0"/>
              </a:rPr>
              <a:t>, j;</a:t>
            </a:r>
          </a:p>
          <a:p>
            <a:pPr algn="l"/>
            <a:r>
              <a:rPr lang="en-US" sz="1600" b="0" dirty="0">
                <a:latin typeface="Arial" charset="0"/>
              </a:rPr>
              <a:t> 	 for(</a:t>
            </a:r>
            <a:r>
              <a:rPr lang="en-US" sz="1600" b="0" dirty="0" err="1">
                <a:latin typeface="Arial" charset="0"/>
              </a:rPr>
              <a:t>i</a:t>
            </a:r>
            <a:r>
              <a:rPr lang="en-US" sz="1600" b="0" dirty="0">
                <a:latin typeface="Arial" charset="0"/>
              </a:rPr>
              <a:t>=0;i&lt;</a:t>
            </a:r>
            <a:r>
              <a:rPr lang="en-US" sz="1600" b="0" dirty="0" err="1">
                <a:latin typeface="Arial" charset="0"/>
              </a:rPr>
              <a:t>n;i</a:t>
            </a:r>
            <a:r>
              <a:rPr lang="en-US" sz="1600" b="0" dirty="0">
                <a:latin typeface="Arial" charset="0"/>
              </a:rPr>
              <a:t>++) { /* n passes thru the array */</a:t>
            </a:r>
          </a:p>
          <a:p>
            <a:pPr algn="l"/>
            <a:r>
              <a:rPr lang="en-US" sz="1600" b="0" dirty="0">
                <a:latin typeface="Arial" charset="0"/>
              </a:rPr>
              <a:t>    		/* From start to the end of unsorted part */</a:t>
            </a:r>
          </a:p>
          <a:p>
            <a:pPr algn="l"/>
            <a:r>
              <a:rPr lang="en-US" sz="1600" b="0" dirty="0">
                <a:latin typeface="Arial" charset="0"/>
              </a:rPr>
              <a:t>    		for(j=1;j&lt;(n-</a:t>
            </a:r>
            <a:r>
              <a:rPr lang="en-US" sz="1600" b="0" dirty="0" err="1">
                <a:latin typeface="Arial" charset="0"/>
              </a:rPr>
              <a:t>i</a:t>
            </a:r>
            <a:r>
              <a:rPr lang="en-US" sz="1600" b="0" dirty="0">
                <a:latin typeface="Arial" charset="0"/>
              </a:rPr>
              <a:t>);j++) {</a:t>
            </a:r>
          </a:p>
          <a:p>
            <a:pPr algn="l"/>
            <a:r>
              <a:rPr lang="en-US" sz="1600" b="0" dirty="0">
                <a:latin typeface="Arial" charset="0"/>
              </a:rPr>
              <a:t>      		/* If adjacent items out of order, swap */</a:t>
            </a:r>
          </a:p>
          <a:p>
            <a:pPr algn="l"/>
            <a:r>
              <a:rPr lang="en-US" sz="1600" b="0" dirty="0">
                <a:latin typeface="Arial" charset="0"/>
              </a:rPr>
              <a:t>	     	 if( a[j-1]&gt;a[j] ) SWAP(a[j-1],a[j]);</a:t>
            </a:r>
          </a:p>
          <a:p>
            <a:pPr algn="l"/>
            <a:r>
              <a:rPr lang="en-US" sz="1600" b="0" dirty="0">
                <a:latin typeface="Arial" charset="0"/>
              </a:rPr>
              <a:t>      		}</a:t>
            </a:r>
          </a:p>
          <a:p>
            <a:pPr algn="l"/>
            <a:r>
              <a:rPr lang="en-US" sz="1600" b="0" dirty="0">
                <a:latin typeface="Arial" charset="0"/>
              </a:rPr>
              <a:t>   	 }</a:t>
            </a:r>
          </a:p>
          <a:p>
            <a:pPr algn="l"/>
            <a:r>
              <a:rPr lang="en-US" sz="1600" b="0" dirty="0">
                <a:latin typeface="Arial" charset="0"/>
              </a:rPr>
              <a:t>  }  </a:t>
            </a:r>
          </a:p>
          <a:p>
            <a:pPr algn="l"/>
            <a:r>
              <a:rPr lang="en-US" dirty="0">
                <a:solidFill>
                  <a:schemeClr val="accent2"/>
                </a:solidFill>
                <a:latin typeface="Arial" charset="0"/>
              </a:rPr>
              <a:t>                                  Overall </a:t>
            </a:r>
            <a:r>
              <a:rPr lang="en-US" i="1" dirty="0">
                <a:solidFill>
                  <a:schemeClr val="accent2"/>
                </a:solidFill>
                <a:latin typeface="Arial" charset="0"/>
              </a:rPr>
              <a:t>O(n</a:t>
            </a:r>
            <a:r>
              <a:rPr lang="en-US" dirty="0">
                <a:solidFill>
                  <a:schemeClr val="accent2"/>
                </a:solidFill>
                <a:latin typeface="Arial" charset="0"/>
              </a:rPr>
              <a:t>2</a:t>
            </a:r>
            <a:r>
              <a:rPr lang="en-US" i="1" dirty="0" smtClean="0">
                <a:solidFill>
                  <a:schemeClr val="accent2"/>
                </a:solidFill>
                <a:latin typeface="Arial" charset="0"/>
              </a:rPr>
              <a:t>)</a:t>
            </a:r>
            <a:endParaRPr lang="en-US" dirty="0">
              <a:solidFill>
                <a:schemeClr val="accent2"/>
              </a:solidFill>
              <a:latin typeface="Arial" charset="0"/>
            </a:endParaRPr>
          </a:p>
        </p:txBody>
      </p:sp>
      <p:sp>
        <p:nvSpPr>
          <p:cNvPr id="44037" name="AutoShape 5"/>
          <p:cNvSpPr>
            <a:spLocks noChangeArrowheads="1"/>
          </p:cNvSpPr>
          <p:nvPr/>
        </p:nvSpPr>
        <p:spPr bwMode="auto">
          <a:xfrm>
            <a:off x="6172200" y="5029200"/>
            <a:ext cx="2349500" cy="401638"/>
          </a:xfrm>
          <a:prstGeom prst="roundRect">
            <a:avLst>
              <a:gd name="adj" fmla="val 16667"/>
            </a:avLst>
          </a:prstGeom>
          <a:solidFill>
            <a:srgbClr val="99CCFF"/>
          </a:solidFill>
          <a:ln w="38100">
            <a:solidFill>
              <a:srgbClr val="FC0128"/>
            </a:solidFill>
            <a:round/>
            <a:headEnd/>
            <a:tailEnd/>
          </a:ln>
        </p:spPr>
        <p:txBody>
          <a:bodyPr>
            <a:spAutoFit/>
          </a:bodyPr>
          <a:lstStyle/>
          <a:p>
            <a:pPr algn="l"/>
            <a:r>
              <a:rPr lang="en-US" sz="1600" i="1">
                <a:latin typeface="Arial" charset="0"/>
              </a:rPr>
              <a:t>O(</a:t>
            </a:r>
            <a:r>
              <a:rPr lang="en-US" sz="1600">
                <a:latin typeface="Arial" charset="0"/>
              </a:rPr>
              <a:t>1</a:t>
            </a:r>
            <a:r>
              <a:rPr lang="en-US" sz="1600" i="1">
                <a:latin typeface="Arial" charset="0"/>
              </a:rPr>
              <a:t>)</a:t>
            </a:r>
            <a:r>
              <a:rPr lang="en-US" sz="1600" b="0">
                <a:latin typeface="Arial" charset="0"/>
              </a:rPr>
              <a:t> </a:t>
            </a:r>
            <a:r>
              <a:rPr lang="en-US" sz="1600">
                <a:latin typeface="Arial" charset="0"/>
              </a:rPr>
              <a:t>statement</a:t>
            </a:r>
            <a:endParaRPr lang="en-US" sz="1600" b="0">
              <a:latin typeface="Arial" charset="0"/>
            </a:endParaRPr>
          </a:p>
        </p:txBody>
      </p:sp>
      <p:sp>
        <p:nvSpPr>
          <p:cNvPr id="44038" name="AutoShape 6"/>
          <p:cNvSpPr>
            <a:spLocks noChangeArrowheads="1"/>
          </p:cNvSpPr>
          <p:nvPr/>
        </p:nvSpPr>
        <p:spPr bwMode="auto">
          <a:xfrm>
            <a:off x="6151563" y="4191000"/>
            <a:ext cx="2992437" cy="671513"/>
          </a:xfrm>
          <a:prstGeom prst="roundRect">
            <a:avLst>
              <a:gd name="adj" fmla="val 16667"/>
            </a:avLst>
          </a:prstGeom>
          <a:solidFill>
            <a:srgbClr val="FFFF00"/>
          </a:solidFill>
          <a:ln w="38100">
            <a:solidFill>
              <a:srgbClr val="063DE8"/>
            </a:solidFill>
            <a:round/>
            <a:headEnd/>
            <a:tailEnd/>
          </a:ln>
        </p:spPr>
        <p:txBody>
          <a:bodyPr wrap="none">
            <a:spAutoFit/>
          </a:bodyPr>
          <a:lstStyle/>
          <a:p>
            <a:pPr algn="l"/>
            <a:r>
              <a:rPr lang="en-US" sz="1600">
                <a:latin typeface="Arial" charset="0"/>
              </a:rPr>
              <a:t>Inner loop</a:t>
            </a:r>
          </a:p>
          <a:p>
            <a:pPr algn="l"/>
            <a:r>
              <a:rPr lang="en-US" sz="1600" i="1">
                <a:latin typeface="Arial" charset="0"/>
              </a:rPr>
              <a:t>n</a:t>
            </a:r>
            <a:r>
              <a:rPr lang="en-US" sz="1600" b="0">
                <a:latin typeface="Arial" charset="0"/>
              </a:rPr>
              <a:t>-1, </a:t>
            </a:r>
            <a:r>
              <a:rPr lang="en-US" sz="1600" i="1">
                <a:latin typeface="Arial" charset="0"/>
              </a:rPr>
              <a:t>n</a:t>
            </a:r>
            <a:r>
              <a:rPr lang="en-US" sz="1600" b="0">
                <a:latin typeface="Arial" charset="0"/>
              </a:rPr>
              <a:t>-2, </a:t>
            </a:r>
            <a:r>
              <a:rPr lang="en-US" sz="1600" i="1">
                <a:latin typeface="Arial" charset="0"/>
              </a:rPr>
              <a:t>n</a:t>
            </a:r>
            <a:r>
              <a:rPr lang="en-US" sz="1600" b="0">
                <a:latin typeface="Arial" charset="0"/>
              </a:rPr>
              <a:t>-3, … , 1 </a:t>
            </a:r>
            <a:r>
              <a:rPr lang="en-US" sz="1600">
                <a:latin typeface="Arial" charset="0"/>
              </a:rPr>
              <a:t>iterations</a:t>
            </a:r>
          </a:p>
        </p:txBody>
      </p:sp>
      <p:sp>
        <p:nvSpPr>
          <p:cNvPr id="44039" name="AutoShape 7"/>
          <p:cNvSpPr>
            <a:spLocks noChangeArrowheads="1"/>
          </p:cNvSpPr>
          <p:nvPr/>
        </p:nvSpPr>
        <p:spPr bwMode="auto">
          <a:xfrm>
            <a:off x="6172200" y="3657600"/>
            <a:ext cx="2374900" cy="401638"/>
          </a:xfrm>
          <a:prstGeom prst="roundRect">
            <a:avLst>
              <a:gd name="adj" fmla="val 16667"/>
            </a:avLst>
          </a:prstGeom>
          <a:solidFill>
            <a:schemeClr val="accent1"/>
          </a:solidFill>
          <a:ln w="38100">
            <a:solidFill>
              <a:srgbClr val="063DE8"/>
            </a:solidFill>
            <a:round/>
            <a:headEnd/>
            <a:tailEnd/>
          </a:ln>
        </p:spPr>
        <p:txBody>
          <a:bodyPr lIns="0" rIns="0">
            <a:spAutoFit/>
          </a:bodyPr>
          <a:lstStyle/>
          <a:p>
            <a:r>
              <a:rPr lang="en-US" sz="1600">
                <a:latin typeface="Arial" charset="0"/>
              </a:rPr>
              <a:t>Outer loop </a:t>
            </a:r>
            <a:r>
              <a:rPr lang="en-US" sz="1600" i="1">
                <a:latin typeface="Arial" charset="0"/>
              </a:rPr>
              <a:t>n</a:t>
            </a:r>
            <a:r>
              <a:rPr lang="en-US" sz="1600" b="0">
                <a:latin typeface="Arial" charset="0"/>
              </a:rPr>
              <a:t> </a:t>
            </a:r>
            <a:r>
              <a:rPr lang="en-US" sz="1600">
                <a:latin typeface="Arial" charset="0"/>
              </a:rPr>
              <a:t>iterations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93725" y="152400"/>
            <a:ext cx="7953375" cy="819150"/>
          </a:xfrm>
        </p:spPr>
        <p:txBody>
          <a:bodyPr/>
          <a:lstStyle/>
          <a:p>
            <a:r>
              <a:rPr lang="en-US" b="1" dirty="0" smtClean="0">
                <a:latin typeface="Arial" charset="0"/>
              </a:rPr>
              <a:t>Data Structures (Cont.)</a:t>
            </a:r>
          </a:p>
        </p:txBody>
      </p:sp>
      <p:sp>
        <p:nvSpPr>
          <p:cNvPr id="6147" name="Rectangle 3"/>
          <p:cNvSpPr>
            <a:spLocks noGrp="1" noChangeArrowheads="1"/>
          </p:cNvSpPr>
          <p:nvPr>
            <p:ph idx="1"/>
          </p:nvPr>
        </p:nvSpPr>
        <p:spPr>
          <a:xfrm>
            <a:off x="609600" y="1124744"/>
            <a:ext cx="7953375" cy="5352256"/>
          </a:xfrm>
        </p:spPr>
        <p:txBody>
          <a:bodyPr>
            <a:normAutofit/>
          </a:bodyPr>
          <a:lstStyle/>
          <a:p>
            <a:pPr>
              <a:buFontTx/>
              <a:buNone/>
            </a:pPr>
            <a:r>
              <a:rPr lang="en-US" sz="2500" dirty="0" smtClean="0"/>
              <a:t>What is Data Structure ?</a:t>
            </a:r>
          </a:p>
          <a:p>
            <a:r>
              <a:rPr lang="en-US" sz="2400" dirty="0" smtClean="0"/>
              <a:t> A scheme for organizing related pieces of information </a:t>
            </a:r>
            <a:endParaRPr lang="en-US" sz="2400" dirty="0" smtClean="0">
              <a:latin typeface="Garamond" pitchFamily="18" charset="0"/>
            </a:endParaRPr>
          </a:p>
          <a:p>
            <a:r>
              <a:rPr lang="en-US" sz="2400" dirty="0" smtClean="0"/>
              <a:t> A way in which sets of data are organized in a particular system</a:t>
            </a:r>
          </a:p>
          <a:p>
            <a:r>
              <a:rPr lang="en-US" sz="2400" dirty="0" smtClean="0"/>
              <a:t> An </a:t>
            </a:r>
            <a:r>
              <a:rPr lang="en-US" sz="2400" dirty="0" err="1" smtClean="0"/>
              <a:t>organised</a:t>
            </a:r>
            <a:r>
              <a:rPr lang="en-US" sz="2400" dirty="0" smtClean="0"/>
              <a:t> aggregate of data items </a:t>
            </a:r>
          </a:p>
          <a:p>
            <a:r>
              <a:rPr lang="en-US" sz="2400" dirty="0" smtClean="0"/>
              <a:t> A computer interpretable format used for storing, accessing, transferring   and archiving data </a:t>
            </a:r>
          </a:p>
          <a:p>
            <a:r>
              <a:rPr lang="en-US" sz="2400" dirty="0" smtClean="0"/>
              <a:t> The way data is </a:t>
            </a:r>
            <a:r>
              <a:rPr lang="en-US" sz="2400" dirty="0" err="1" smtClean="0"/>
              <a:t>organised</a:t>
            </a:r>
            <a:r>
              <a:rPr lang="en-US" sz="2400" dirty="0" smtClean="0"/>
              <a:t> to ensure efficient processing: this may be in  lists, arrays, stacks, queues or trees</a:t>
            </a:r>
            <a:r>
              <a:rPr lang="en-US" sz="4000" dirty="0" smtClean="0"/>
              <a:t> </a:t>
            </a:r>
            <a:endParaRPr lang="en-US" sz="2400" dirty="0" smtClean="0"/>
          </a:p>
          <a:p>
            <a:pPr>
              <a:buFontTx/>
              <a:buNone/>
            </a:pPr>
            <a:r>
              <a:rPr lang="en-US" sz="2400" dirty="0" smtClean="0"/>
              <a:t>    </a:t>
            </a:r>
            <a:r>
              <a:rPr lang="en-US" sz="2400" dirty="0" smtClean="0">
                <a:solidFill>
                  <a:srgbClr val="263582"/>
                </a:solidFill>
              </a:rPr>
              <a:t>Data structure is a specialized format for organizing and storing data so that it can be </a:t>
            </a:r>
            <a:r>
              <a:rPr lang="en-US" sz="2400" dirty="0" err="1" smtClean="0">
                <a:solidFill>
                  <a:srgbClr val="263582"/>
                </a:solidFill>
              </a:rPr>
              <a:t>be</a:t>
            </a:r>
            <a:r>
              <a:rPr lang="en-US" sz="2400" dirty="0" smtClean="0">
                <a:solidFill>
                  <a:srgbClr val="263582"/>
                </a:solidFill>
              </a:rPr>
              <a:t> accessed and worked with in appropriate ways to make an a program efficient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5225"/>
            <a:ext cx="2133600" cy="476250"/>
          </a:xfrm>
          <a:prstGeom prst="rect">
            <a:avLst/>
          </a:prstGeom>
        </p:spPr>
        <p:txBody>
          <a:bodyPr/>
          <a:lstStyle/>
          <a:p>
            <a:fld id="{2D10BEDB-2E5B-40B3-B048-9037D88799E9}" type="slidenum">
              <a:rPr lang="en-US" altLang="zh-CN"/>
              <a:pPr/>
              <a:t>40</a:t>
            </a:fld>
            <a:endParaRPr lang="en-US" altLang="zh-CN"/>
          </a:p>
        </p:txBody>
      </p:sp>
      <p:sp>
        <p:nvSpPr>
          <p:cNvPr id="7170" name="Rectangle 2"/>
          <p:cNvSpPr>
            <a:spLocks noGrp="1" noChangeArrowheads="1"/>
          </p:cNvSpPr>
          <p:nvPr>
            <p:ph type="title"/>
          </p:nvPr>
        </p:nvSpPr>
        <p:spPr>
          <a:xfrm>
            <a:off x="457200" y="112366"/>
            <a:ext cx="8229600" cy="868362"/>
          </a:xfrm>
        </p:spPr>
        <p:txBody>
          <a:bodyPr/>
          <a:lstStyle/>
          <a:p>
            <a:r>
              <a:rPr lang="en-US" altLang="zh-CN" dirty="0"/>
              <a:t>Selection Sort</a:t>
            </a:r>
          </a:p>
        </p:txBody>
      </p:sp>
      <p:sp>
        <p:nvSpPr>
          <p:cNvPr id="7171" name="Rectangle 3"/>
          <p:cNvSpPr>
            <a:spLocks noGrp="1" noChangeArrowheads="1"/>
          </p:cNvSpPr>
          <p:nvPr>
            <p:ph type="body" idx="1"/>
          </p:nvPr>
        </p:nvSpPr>
        <p:spPr/>
        <p:txBody>
          <a:bodyPr/>
          <a:lstStyle/>
          <a:p>
            <a:r>
              <a:rPr lang="en-US" altLang="zh-CN" sz="2800" dirty="0"/>
              <a:t>Algorithm:</a:t>
            </a:r>
          </a:p>
          <a:p>
            <a:pPr lvl="1"/>
            <a:r>
              <a:rPr lang="en-US" altLang="zh-CN" sz="2400" dirty="0"/>
              <a:t>Pass through elements sequentially;</a:t>
            </a:r>
          </a:p>
          <a:p>
            <a:pPr lvl="1"/>
            <a:r>
              <a:rPr lang="en-US" altLang="zh-CN" sz="2400" dirty="0"/>
              <a:t>In the </a:t>
            </a:r>
            <a:r>
              <a:rPr lang="en-US" altLang="zh-CN" sz="2400" i="1" dirty="0" err="1"/>
              <a:t>i</a:t>
            </a:r>
            <a:r>
              <a:rPr lang="en-US" altLang="zh-CN" sz="2400" i="1" baseline="30000" dirty="0" err="1"/>
              <a:t>th</a:t>
            </a:r>
            <a:r>
              <a:rPr lang="en-US" altLang="zh-CN" sz="2400" dirty="0"/>
              <a:t> pass, we select the element with the lowest value in A[</a:t>
            </a:r>
            <a:r>
              <a:rPr lang="en-US" altLang="zh-CN" sz="2400" dirty="0" err="1"/>
              <a:t>i</a:t>
            </a:r>
            <a:r>
              <a:rPr lang="en-US" altLang="zh-CN" sz="2400" dirty="0"/>
              <a:t>] through A[n], then swap the lowest value with A[</a:t>
            </a:r>
            <a:r>
              <a:rPr lang="en-US" altLang="zh-CN" sz="2400" dirty="0" err="1"/>
              <a:t>i</a:t>
            </a:r>
            <a:r>
              <a:rPr lang="en-US" altLang="zh-CN" sz="2400" dirty="0"/>
              <a:t>].</a:t>
            </a:r>
          </a:p>
          <a:p>
            <a:r>
              <a:rPr lang="en-US" altLang="zh-CN" sz="2800" dirty="0"/>
              <a:t>Time complexity: O(</a:t>
            </a:r>
            <a:r>
              <a:rPr lang="en-US" altLang="zh-CN" sz="2800" i="1" dirty="0"/>
              <a:t>n</a:t>
            </a:r>
            <a:r>
              <a:rPr lang="en-US" altLang="zh-CN" sz="2800" i="1" baseline="30000" dirty="0"/>
              <a:t>2</a:t>
            </a:r>
            <a:r>
              <a:rPr lang="en-US" altLang="zh-CN" sz="2800" dirty="0"/>
              <a:t>)</a:t>
            </a:r>
          </a:p>
          <a:p>
            <a:r>
              <a:rPr lang="en-US" altLang="zh-CN" sz="2800" dirty="0" smtClean="0">
                <a:solidFill>
                  <a:srgbClr val="FF0000"/>
                </a:solidFill>
              </a:rPr>
              <a:t>Example</a:t>
            </a:r>
            <a:r>
              <a:rPr lang="en-US" altLang="zh-CN" sz="2800" dirty="0">
                <a:solidFill>
                  <a:srgbClr val="FF0000"/>
                </a:solidFill>
              </a:rPr>
              <a:t>: Sort the list {25, 57, 48, 37, 12}</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5225"/>
            <a:ext cx="2133600" cy="476250"/>
          </a:xfrm>
          <a:prstGeom prst="rect">
            <a:avLst/>
          </a:prstGeom>
        </p:spPr>
        <p:txBody>
          <a:bodyPr/>
          <a:lstStyle/>
          <a:p>
            <a:fld id="{0D62F470-F5FB-440F-A2D6-397952CD2383}" type="slidenum">
              <a:rPr lang="en-US" altLang="zh-CN"/>
              <a:pPr/>
              <a:t>41</a:t>
            </a:fld>
            <a:endParaRPr lang="en-US" altLang="zh-CN"/>
          </a:p>
        </p:txBody>
      </p:sp>
      <p:sp>
        <p:nvSpPr>
          <p:cNvPr id="44034" name="Rectangle 2"/>
          <p:cNvSpPr>
            <a:spLocks noGrp="1" noChangeArrowheads="1"/>
          </p:cNvSpPr>
          <p:nvPr>
            <p:ph type="title"/>
          </p:nvPr>
        </p:nvSpPr>
        <p:spPr>
          <a:xfrm>
            <a:off x="457200" y="36166"/>
            <a:ext cx="8229600" cy="944562"/>
          </a:xfrm>
        </p:spPr>
        <p:txBody>
          <a:bodyPr/>
          <a:lstStyle/>
          <a:p>
            <a:r>
              <a:rPr lang="en-US" altLang="zh-CN" dirty="0"/>
              <a:t>Quick </a:t>
            </a:r>
            <a:r>
              <a:rPr lang="en-US" altLang="zh-CN" dirty="0" smtClean="0"/>
              <a:t>Sort 1/2</a:t>
            </a:r>
            <a:endParaRPr lang="en-US" dirty="0"/>
          </a:p>
        </p:txBody>
      </p:sp>
      <p:sp>
        <p:nvSpPr>
          <p:cNvPr id="44035" name="Rectangle 3"/>
          <p:cNvSpPr>
            <a:spLocks noGrp="1" noChangeArrowheads="1"/>
          </p:cNvSpPr>
          <p:nvPr>
            <p:ph type="body" idx="1"/>
          </p:nvPr>
        </p:nvSpPr>
        <p:spPr>
          <a:xfrm>
            <a:off x="457200" y="1295400"/>
            <a:ext cx="8229600" cy="4830763"/>
          </a:xfrm>
        </p:spPr>
        <p:txBody>
          <a:bodyPr/>
          <a:lstStyle/>
          <a:p>
            <a:pPr>
              <a:lnSpc>
                <a:spcPct val="90000"/>
              </a:lnSpc>
            </a:pPr>
            <a:r>
              <a:rPr lang="en-US" altLang="zh-CN" sz="2400"/>
              <a:t>Quick sort, also known as partition sort, sorts by employing a divide-and-conquer strategy.</a:t>
            </a:r>
          </a:p>
          <a:p>
            <a:pPr>
              <a:lnSpc>
                <a:spcPct val="90000"/>
              </a:lnSpc>
            </a:pPr>
            <a:r>
              <a:rPr lang="en-US" altLang="zh-CN" sz="2400"/>
              <a:t>Algorithm:</a:t>
            </a:r>
          </a:p>
          <a:p>
            <a:pPr lvl="1">
              <a:lnSpc>
                <a:spcPct val="90000"/>
              </a:lnSpc>
            </a:pPr>
            <a:r>
              <a:rPr lang="en-US" altLang="zh-CN" sz="2000"/>
              <a:t>Pick an pivot element from the input;</a:t>
            </a:r>
          </a:p>
          <a:p>
            <a:pPr lvl="1">
              <a:lnSpc>
                <a:spcPct val="90000"/>
              </a:lnSpc>
            </a:pPr>
            <a:r>
              <a:rPr lang="en-US" altLang="zh-CN" sz="2000"/>
              <a:t>Partition all other input elements such that elements less than the pivot come before the pivot and those greater than the pivot come after it (equal values can go either way);</a:t>
            </a:r>
          </a:p>
          <a:p>
            <a:pPr lvl="1">
              <a:lnSpc>
                <a:spcPct val="90000"/>
              </a:lnSpc>
            </a:pPr>
            <a:r>
              <a:rPr lang="en-US" altLang="zh-CN" sz="2000"/>
              <a:t>Recursively sort the list of elements before the pivot and the list of elements after the pivot.</a:t>
            </a:r>
          </a:p>
          <a:p>
            <a:pPr lvl="1">
              <a:lnSpc>
                <a:spcPct val="90000"/>
              </a:lnSpc>
            </a:pPr>
            <a:r>
              <a:rPr lang="en-US" altLang="zh-CN" sz="2000"/>
              <a:t>The recursion terminates when a list contains zero or one element.</a:t>
            </a:r>
          </a:p>
          <a:p>
            <a:pPr>
              <a:lnSpc>
                <a:spcPct val="90000"/>
              </a:lnSpc>
            </a:pPr>
            <a:r>
              <a:rPr lang="en-US" altLang="zh-CN" sz="2400"/>
              <a:t>Time complexity: O(</a:t>
            </a:r>
            <a:r>
              <a:rPr lang="en-US" altLang="zh-CN" sz="2400" i="1"/>
              <a:t>n</a:t>
            </a:r>
            <a:r>
              <a:rPr lang="en-US" altLang="zh-CN" sz="2400"/>
              <a:t>log</a:t>
            </a:r>
            <a:r>
              <a:rPr lang="en-US" altLang="zh-CN" sz="2400" i="1"/>
              <a:t>n</a:t>
            </a:r>
            <a:r>
              <a:rPr lang="en-US" altLang="zh-CN" sz="2400"/>
              <a:t>) or O(</a:t>
            </a:r>
            <a:r>
              <a:rPr lang="en-US" altLang="zh-CN" sz="2400" i="1"/>
              <a:t>n</a:t>
            </a:r>
            <a:r>
              <a:rPr lang="en-US" altLang="zh-CN" sz="2400" baseline="30000"/>
              <a:t>2</a:t>
            </a:r>
            <a:r>
              <a:rPr lang="en-US" altLang="zh-CN" sz="2400"/>
              <a:t>)</a:t>
            </a:r>
          </a:p>
          <a:p>
            <a:pPr>
              <a:lnSpc>
                <a:spcPct val="90000"/>
              </a:lnSpc>
            </a:pPr>
            <a:r>
              <a:rPr lang="en-US" altLang="zh-CN" sz="2400"/>
              <a:t>Demo: </a:t>
            </a:r>
            <a:r>
              <a:rPr lang="en-US" altLang="zh-CN" sz="2400">
                <a:hlinkClick r:id="rId3"/>
              </a:rPr>
              <a:t>http://pages.stern.nyu.edu/~panos/java/Quicksort/</a:t>
            </a:r>
            <a:r>
              <a:rPr lang="en-US" altLang="zh-CN" sz="2400"/>
              <a:t> </a:t>
            </a:r>
          </a:p>
          <a:p>
            <a:pPr>
              <a:lnSpc>
                <a:spcPct val="90000"/>
              </a:lnSpc>
            </a:pPr>
            <a:r>
              <a:rPr lang="en-US" altLang="zh-CN" sz="2400">
                <a:solidFill>
                  <a:srgbClr val="FF0000"/>
                </a:solidFill>
              </a:rPr>
              <a:t>Example: Sort the list {25, 57, 48, 37, 12}</a:t>
            </a:r>
            <a:endParaRPr lang="en-US" sz="240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161578"/>
            <a:ext cx="7953375" cy="819150"/>
          </a:xfrm>
        </p:spPr>
        <p:txBody>
          <a:bodyPr>
            <a:normAutofit/>
          </a:bodyPr>
          <a:lstStyle/>
          <a:p>
            <a:r>
              <a:rPr lang="en-US" altLang="zh-CN" dirty="0" smtClean="0"/>
              <a:t>Quick Sort 2/2</a:t>
            </a:r>
            <a:endParaRPr lang="en-US" b="1" dirty="0" smtClean="0">
              <a:latin typeface="Arial" charset="0"/>
            </a:endParaRPr>
          </a:p>
        </p:txBody>
      </p:sp>
      <p:sp>
        <p:nvSpPr>
          <p:cNvPr id="45059" name="Rectangle 3"/>
          <p:cNvSpPr>
            <a:spLocks noGrp="1" noChangeArrowheads="1"/>
          </p:cNvSpPr>
          <p:nvPr>
            <p:ph idx="1"/>
          </p:nvPr>
        </p:nvSpPr>
        <p:spPr>
          <a:xfrm>
            <a:off x="593725" y="1066800"/>
            <a:ext cx="7953375" cy="5486400"/>
          </a:xfrm>
        </p:spPr>
        <p:txBody>
          <a:bodyPr>
            <a:noAutofit/>
          </a:bodyPr>
          <a:lstStyle/>
          <a:p>
            <a:pPr>
              <a:lnSpc>
                <a:spcPct val="120000"/>
              </a:lnSpc>
              <a:spcBef>
                <a:spcPts val="0"/>
              </a:spcBef>
              <a:spcAft>
                <a:spcPts val="0"/>
              </a:spcAft>
            </a:pPr>
            <a:r>
              <a:rPr lang="en-US" sz="2000" dirty="0" smtClean="0"/>
              <a:t>Example of </a:t>
            </a:r>
            <a:r>
              <a:rPr lang="en-US" sz="2000" dirty="0" smtClean="0">
                <a:solidFill>
                  <a:srgbClr val="FC0128"/>
                </a:solidFill>
              </a:rPr>
              <a:t>Divide and Conquer</a:t>
            </a:r>
            <a:r>
              <a:rPr lang="en-US" sz="2000" dirty="0" smtClean="0"/>
              <a:t> algorithm</a:t>
            </a:r>
          </a:p>
          <a:p>
            <a:pPr>
              <a:lnSpc>
                <a:spcPct val="120000"/>
              </a:lnSpc>
              <a:spcBef>
                <a:spcPts val="0"/>
              </a:spcBef>
              <a:spcAft>
                <a:spcPts val="0"/>
              </a:spcAft>
            </a:pPr>
            <a:r>
              <a:rPr lang="en-US" sz="1600" dirty="0" smtClean="0"/>
              <a:t>Two phases</a:t>
            </a:r>
          </a:p>
          <a:p>
            <a:pPr lvl="1">
              <a:lnSpc>
                <a:spcPct val="120000"/>
              </a:lnSpc>
              <a:spcBef>
                <a:spcPts val="0"/>
              </a:spcBef>
              <a:spcAft>
                <a:spcPts val="0"/>
              </a:spcAft>
            </a:pPr>
            <a:r>
              <a:rPr lang="en-US" sz="1600" dirty="0" smtClean="0"/>
              <a:t>Partition phase</a:t>
            </a:r>
          </a:p>
          <a:p>
            <a:pPr lvl="2">
              <a:lnSpc>
                <a:spcPct val="120000"/>
              </a:lnSpc>
              <a:spcBef>
                <a:spcPts val="0"/>
              </a:spcBef>
              <a:spcAft>
                <a:spcPts val="0"/>
              </a:spcAft>
            </a:pPr>
            <a:r>
              <a:rPr lang="en-US" sz="1600" dirty="0" smtClean="0">
                <a:solidFill>
                  <a:srgbClr val="FC0128"/>
                </a:solidFill>
              </a:rPr>
              <a:t>Divides</a:t>
            </a:r>
            <a:r>
              <a:rPr lang="en-US" sz="1600" dirty="0" smtClean="0"/>
              <a:t> the work into half</a:t>
            </a:r>
          </a:p>
          <a:p>
            <a:pPr lvl="2">
              <a:lnSpc>
                <a:spcPct val="120000"/>
              </a:lnSpc>
              <a:spcBef>
                <a:spcPts val="0"/>
              </a:spcBef>
              <a:spcAft>
                <a:spcPts val="0"/>
              </a:spcAft>
              <a:buFontTx/>
              <a:buNone/>
            </a:pPr>
            <a:endParaRPr lang="en-US" sz="1600" dirty="0" smtClean="0"/>
          </a:p>
          <a:p>
            <a:pPr lvl="2">
              <a:lnSpc>
                <a:spcPct val="120000"/>
              </a:lnSpc>
              <a:spcBef>
                <a:spcPts val="0"/>
              </a:spcBef>
              <a:spcAft>
                <a:spcPts val="0"/>
              </a:spcAft>
              <a:buFontTx/>
              <a:buNone/>
            </a:pPr>
            <a:endParaRPr lang="en-US" sz="1800" dirty="0" smtClean="0"/>
          </a:p>
          <a:p>
            <a:pPr lvl="1">
              <a:lnSpc>
                <a:spcPct val="120000"/>
              </a:lnSpc>
              <a:spcBef>
                <a:spcPts val="0"/>
              </a:spcBef>
              <a:spcAft>
                <a:spcPts val="0"/>
              </a:spcAft>
            </a:pPr>
            <a:r>
              <a:rPr lang="en-US" sz="1600" dirty="0" smtClean="0"/>
              <a:t>Sort phase</a:t>
            </a:r>
          </a:p>
          <a:p>
            <a:pPr lvl="2">
              <a:lnSpc>
                <a:spcPct val="120000"/>
              </a:lnSpc>
              <a:spcBef>
                <a:spcPts val="0"/>
              </a:spcBef>
              <a:spcAft>
                <a:spcPts val="0"/>
              </a:spcAft>
            </a:pPr>
            <a:r>
              <a:rPr lang="en-US" sz="1600" dirty="0" smtClean="0">
                <a:solidFill>
                  <a:srgbClr val="FC0128"/>
                </a:solidFill>
              </a:rPr>
              <a:t>Conquers</a:t>
            </a:r>
            <a:r>
              <a:rPr lang="en-US" sz="1600" dirty="0" smtClean="0"/>
              <a:t> the halves!</a:t>
            </a:r>
          </a:p>
          <a:p>
            <a:pPr lvl="2">
              <a:lnSpc>
                <a:spcPct val="120000"/>
              </a:lnSpc>
              <a:spcBef>
                <a:spcPts val="0"/>
              </a:spcBef>
              <a:spcAft>
                <a:spcPts val="0"/>
              </a:spcAft>
            </a:pPr>
            <a:endParaRPr lang="en-US" sz="1100" dirty="0" smtClean="0"/>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050" dirty="0" smtClean="0"/>
          </a:p>
          <a:p>
            <a:pPr>
              <a:lnSpc>
                <a:spcPct val="120000"/>
              </a:lnSpc>
              <a:spcBef>
                <a:spcPts val="0"/>
              </a:spcBef>
              <a:spcAft>
                <a:spcPts val="0"/>
              </a:spcAft>
              <a:buFontTx/>
              <a:buNone/>
            </a:pPr>
            <a:r>
              <a:rPr lang="en-US" altLang="en-US" sz="1600" dirty="0" err="1" smtClean="0"/>
              <a:t>quicksort</a:t>
            </a:r>
            <a:r>
              <a:rPr lang="en-US" altLang="en-US" sz="1600" dirty="0" smtClean="0"/>
              <a:t>( void *a, </a:t>
            </a:r>
            <a:r>
              <a:rPr lang="en-US" altLang="en-US" sz="1600" dirty="0" err="1" smtClean="0"/>
              <a:t>int</a:t>
            </a:r>
            <a:r>
              <a:rPr lang="en-US" altLang="en-US" sz="1600" dirty="0" smtClean="0"/>
              <a:t> low, </a:t>
            </a:r>
            <a:r>
              <a:rPr lang="en-US" altLang="en-US" sz="1600" dirty="0" err="1" smtClean="0"/>
              <a:t>int</a:t>
            </a:r>
            <a:r>
              <a:rPr lang="en-US" altLang="en-US" sz="1600" dirty="0" smtClean="0"/>
              <a:t> high ) { </a:t>
            </a:r>
          </a:p>
          <a:p>
            <a:pPr>
              <a:lnSpc>
                <a:spcPct val="120000"/>
              </a:lnSpc>
              <a:spcBef>
                <a:spcPts val="0"/>
              </a:spcBef>
              <a:spcAft>
                <a:spcPts val="0"/>
              </a:spcAft>
              <a:buFontTx/>
              <a:buNone/>
            </a:pPr>
            <a:r>
              <a:rPr lang="en-US" altLang="en-US" sz="1600" dirty="0" err="1" smtClean="0"/>
              <a:t>int</a:t>
            </a:r>
            <a:r>
              <a:rPr lang="en-US" altLang="en-US" sz="1600" dirty="0" smtClean="0"/>
              <a:t> pivot; </a:t>
            </a:r>
          </a:p>
          <a:p>
            <a:pPr>
              <a:lnSpc>
                <a:spcPct val="120000"/>
              </a:lnSpc>
              <a:spcBef>
                <a:spcPts val="0"/>
              </a:spcBef>
              <a:spcAft>
                <a:spcPts val="0"/>
              </a:spcAft>
              <a:buFontTx/>
              <a:buNone/>
            </a:pPr>
            <a:r>
              <a:rPr lang="en-US" altLang="en-US" sz="1600" dirty="0" smtClean="0"/>
              <a:t>if ( high &gt; low ) /* Termination condition! */  { </a:t>
            </a:r>
          </a:p>
          <a:p>
            <a:pPr>
              <a:lnSpc>
                <a:spcPct val="120000"/>
              </a:lnSpc>
              <a:spcBef>
                <a:spcPts val="0"/>
              </a:spcBef>
              <a:spcAft>
                <a:spcPts val="0"/>
              </a:spcAft>
              <a:buFontTx/>
              <a:buNone/>
            </a:pPr>
            <a:r>
              <a:rPr lang="en-US" altLang="en-US" sz="1600" dirty="0" smtClean="0"/>
              <a:t>	pivot = partition( a, low, high );</a:t>
            </a:r>
          </a:p>
          <a:p>
            <a:pPr>
              <a:lnSpc>
                <a:spcPct val="120000"/>
              </a:lnSpc>
              <a:spcBef>
                <a:spcPts val="0"/>
              </a:spcBef>
              <a:spcAft>
                <a:spcPts val="0"/>
              </a:spcAft>
              <a:buFontTx/>
              <a:buNone/>
            </a:pPr>
            <a:r>
              <a:rPr lang="en-US" altLang="en-US" sz="1600" dirty="0" smtClean="0"/>
              <a:t>	</a:t>
            </a:r>
            <a:r>
              <a:rPr lang="en-US" altLang="en-US" sz="1600" dirty="0" err="1" smtClean="0"/>
              <a:t>quicksort</a:t>
            </a:r>
            <a:r>
              <a:rPr lang="en-US" altLang="en-US" sz="1600" dirty="0" smtClean="0"/>
              <a:t>( a, low, pivot-1 ); </a:t>
            </a:r>
          </a:p>
          <a:p>
            <a:pPr>
              <a:lnSpc>
                <a:spcPct val="120000"/>
              </a:lnSpc>
              <a:spcBef>
                <a:spcPts val="0"/>
              </a:spcBef>
              <a:spcAft>
                <a:spcPts val="0"/>
              </a:spcAft>
              <a:buFontTx/>
              <a:buNone/>
            </a:pPr>
            <a:r>
              <a:rPr lang="en-US" altLang="en-US" sz="1600" dirty="0" smtClean="0"/>
              <a:t>	</a:t>
            </a:r>
            <a:r>
              <a:rPr lang="en-US" altLang="en-US" sz="1600" dirty="0" err="1" smtClean="0"/>
              <a:t>quicksort</a:t>
            </a:r>
            <a:r>
              <a:rPr lang="en-US" altLang="en-US" sz="1600" dirty="0" smtClean="0"/>
              <a:t>( a, pivot+1, high ); </a:t>
            </a:r>
          </a:p>
          <a:p>
            <a:pPr>
              <a:lnSpc>
                <a:spcPct val="120000"/>
              </a:lnSpc>
              <a:spcBef>
                <a:spcPts val="0"/>
              </a:spcBef>
              <a:spcAft>
                <a:spcPts val="0"/>
              </a:spcAft>
              <a:buFontTx/>
              <a:buNone/>
            </a:pPr>
            <a:r>
              <a:rPr lang="en-US" altLang="en-US" sz="1600" dirty="0" smtClean="0"/>
              <a:t>	} </a:t>
            </a:r>
          </a:p>
          <a:p>
            <a:pPr>
              <a:lnSpc>
                <a:spcPct val="120000"/>
              </a:lnSpc>
              <a:spcBef>
                <a:spcPts val="0"/>
              </a:spcBef>
              <a:spcAft>
                <a:spcPts val="0"/>
              </a:spcAft>
              <a:buFontTx/>
              <a:buNone/>
            </a:pPr>
            <a:r>
              <a:rPr lang="en-US" altLang="en-US" sz="1600" dirty="0" smtClean="0"/>
              <a:t>}</a:t>
            </a:r>
            <a:r>
              <a:rPr lang="en-US" altLang="en-US" dirty="0" smtClean="0"/>
              <a:t> </a:t>
            </a:r>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600" dirty="0" smtClean="0"/>
          </a:p>
        </p:txBody>
      </p:sp>
      <p:sp>
        <p:nvSpPr>
          <p:cNvPr id="45060" name="Rectangle 5"/>
          <p:cNvSpPr>
            <a:spLocks noChangeArrowheads="1"/>
          </p:cNvSpPr>
          <p:nvPr/>
        </p:nvSpPr>
        <p:spPr bwMode="auto">
          <a:xfrm>
            <a:off x="1149424" y="2348880"/>
            <a:ext cx="7239000" cy="576064"/>
          </a:xfrm>
          <a:prstGeom prst="rect">
            <a:avLst/>
          </a:prstGeom>
          <a:noFill/>
          <a:ln w="57150">
            <a:solidFill>
              <a:srgbClr val="063DE8"/>
            </a:solidFill>
            <a:miter lim="800000"/>
            <a:headEnd/>
            <a:tailEnd/>
          </a:ln>
        </p:spPr>
        <p:txBody>
          <a:bodyPr wrap="none" anchor="ctr"/>
          <a:lstStyle/>
          <a:p>
            <a:endParaRPr lang="en-GB"/>
          </a:p>
        </p:txBody>
      </p:sp>
      <p:sp>
        <p:nvSpPr>
          <p:cNvPr id="45061" name="Text Box 6"/>
          <p:cNvSpPr txBox="1">
            <a:spLocks noChangeArrowheads="1"/>
          </p:cNvSpPr>
          <p:nvPr/>
        </p:nvSpPr>
        <p:spPr bwMode="auto">
          <a:xfrm>
            <a:off x="1666949" y="2472308"/>
            <a:ext cx="1173163" cy="457200"/>
          </a:xfrm>
          <a:prstGeom prst="rect">
            <a:avLst/>
          </a:prstGeom>
          <a:noFill/>
          <a:ln w="12700">
            <a:noFill/>
            <a:miter lim="800000"/>
            <a:headEnd/>
            <a:tailEnd/>
          </a:ln>
        </p:spPr>
        <p:txBody>
          <a:bodyPr wrap="none">
            <a:spAutoFit/>
          </a:bodyPr>
          <a:lstStyle/>
          <a:p>
            <a:pPr algn="l"/>
            <a:r>
              <a:rPr lang="en-US">
                <a:latin typeface="Arial" charset="0"/>
              </a:rPr>
              <a:t>&lt; pivot</a:t>
            </a:r>
            <a:endParaRPr lang="en-US" b="0"/>
          </a:p>
        </p:txBody>
      </p:sp>
      <p:sp>
        <p:nvSpPr>
          <p:cNvPr id="45062" name="Text Box 7"/>
          <p:cNvSpPr txBox="1">
            <a:spLocks noChangeArrowheads="1"/>
          </p:cNvSpPr>
          <p:nvPr/>
        </p:nvSpPr>
        <p:spPr bwMode="auto">
          <a:xfrm>
            <a:off x="6102424" y="2472308"/>
            <a:ext cx="1173163" cy="457200"/>
          </a:xfrm>
          <a:prstGeom prst="rect">
            <a:avLst/>
          </a:prstGeom>
          <a:noFill/>
          <a:ln w="12700">
            <a:noFill/>
            <a:miter lim="800000"/>
            <a:headEnd/>
            <a:tailEnd/>
          </a:ln>
        </p:spPr>
        <p:txBody>
          <a:bodyPr wrap="none">
            <a:spAutoFit/>
          </a:bodyPr>
          <a:lstStyle/>
          <a:p>
            <a:pPr algn="l"/>
            <a:r>
              <a:rPr lang="en-US">
                <a:latin typeface="Arial" charset="0"/>
              </a:rPr>
              <a:t>&gt; pivot</a:t>
            </a:r>
            <a:endParaRPr lang="en-US" b="0"/>
          </a:p>
        </p:txBody>
      </p:sp>
      <p:sp>
        <p:nvSpPr>
          <p:cNvPr id="45063" name="Text Box 8"/>
          <p:cNvSpPr txBox="1">
            <a:spLocks noChangeArrowheads="1"/>
          </p:cNvSpPr>
          <p:nvPr/>
        </p:nvSpPr>
        <p:spPr bwMode="auto">
          <a:xfrm>
            <a:off x="4121224" y="2472308"/>
            <a:ext cx="911225" cy="457200"/>
          </a:xfrm>
          <a:prstGeom prst="rect">
            <a:avLst/>
          </a:prstGeom>
          <a:noFill/>
          <a:ln w="12700">
            <a:noFill/>
            <a:miter lim="800000"/>
            <a:headEnd/>
            <a:tailEnd/>
          </a:ln>
        </p:spPr>
        <p:txBody>
          <a:bodyPr wrap="none">
            <a:spAutoFit/>
          </a:bodyPr>
          <a:lstStyle/>
          <a:p>
            <a:pPr algn="l"/>
            <a:r>
              <a:rPr lang="en-US">
                <a:latin typeface="Arial" charset="0"/>
              </a:rPr>
              <a:t>pivot</a:t>
            </a:r>
            <a:endParaRPr lang="en-US" b="0"/>
          </a:p>
        </p:txBody>
      </p:sp>
      <p:sp>
        <p:nvSpPr>
          <p:cNvPr id="45064" name="Rectangle 10"/>
          <p:cNvSpPr>
            <a:spLocks noChangeArrowheads="1"/>
          </p:cNvSpPr>
          <p:nvPr/>
        </p:nvSpPr>
        <p:spPr bwMode="auto">
          <a:xfrm>
            <a:off x="3987824" y="2348880"/>
            <a:ext cx="914400" cy="576064"/>
          </a:xfrm>
          <a:prstGeom prst="rect">
            <a:avLst/>
          </a:prstGeom>
          <a:noFill/>
          <a:ln w="57150">
            <a:solidFill>
              <a:srgbClr val="063DE8"/>
            </a:solidFill>
            <a:miter lim="800000"/>
            <a:headEnd/>
            <a:tailEnd/>
          </a:ln>
        </p:spPr>
        <p:txBody>
          <a:bodyPr wrap="none" anchor="ctr"/>
          <a:lstStyle/>
          <a:p>
            <a:endParaRPr lang="en-GB"/>
          </a:p>
        </p:txBody>
      </p:sp>
      <p:sp>
        <p:nvSpPr>
          <p:cNvPr id="45065" name="Rectangle 11"/>
          <p:cNvSpPr>
            <a:spLocks noChangeArrowheads="1"/>
          </p:cNvSpPr>
          <p:nvPr/>
        </p:nvSpPr>
        <p:spPr bwMode="auto">
          <a:xfrm>
            <a:off x="5334000" y="3886200"/>
            <a:ext cx="3048000" cy="546720"/>
          </a:xfrm>
          <a:prstGeom prst="rect">
            <a:avLst/>
          </a:prstGeom>
          <a:noFill/>
          <a:ln w="57150">
            <a:solidFill>
              <a:schemeClr val="accent2"/>
            </a:solidFill>
            <a:miter lim="800000"/>
            <a:headEnd/>
            <a:tailEnd/>
          </a:ln>
        </p:spPr>
        <p:txBody>
          <a:bodyPr wrap="none" anchor="ctr"/>
          <a:lstStyle/>
          <a:p>
            <a:endParaRPr lang="en-GB"/>
          </a:p>
        </p:txBody>
      </p:sp>
      <p:sp>
        <p:nvSpPr>
          <p:cNvPr id="45066" name="Rectangle 12"/>
          <p:cNvSpPr>
            <a:spLocks noChangeArrowheads="1"/>
          </p:cNvSpPr>
          <p:nvPr/>
        </p:nvSpPr>
        <p:spPr bwMode="auto">
          <a:xfrm>
            <a:off x="4068763" y="3886200"/>
            <a:ext cx="914400" cy="546720"/>
          </a:xfrm>
          <a:prstGeom prst="rect">
            <a:avLst/>
          </a:prstGeom>
          <a:noFill/>
          <a:ln w="57150">
            <a:solidFill>
              <a:srgbClr val="063DE8"/>
            </a:solidFill>
            <a:miter lim="800000"/>
            <a:headEnd/>
            <a:tailEnd/>
          </a:ln>
        </p:spPr>
        <p:txBody>
          <a:bodyPr wrap="none" anchor="ctr"/>
          <a:lstStyle/>
          <a:p>
            <a:endParaRPr lang="en-GB"/>
          </a:p>
        </p:txBody>
      </p:sp>
      <p:sp>
        <p:nvSpPr>
          <p:cNvPr id="45067" name="Text Box 13"/>
          <p:cNvSpPr txBox="1">
            <a:spLocks noChangeArrowheads="1"/>
          </p:cNvSpPr>
          <p:nvPr/>
        </p:nvSpPr>
        <p:spPr bwMode="auto">
          <a:xfrm>
            <a:off x="533400" y="3429000"/>
            <a:ext cx="1173163" cy="457200"/>
          </a:xfrm>
          <a:prstGeom prst="rect">
            <a:avLst/>
          </a:prstGeom>
          <a:noFill/>
          <a:ln w="12700">
            <a:noFill/>
            <a:miter lim="800000"/>
            <a:headEnd/>
            <a:tailEnd/>
          </a:ln>
        </p:spPr>
        <p:txBody>
          <a:bodyPr wrap="none">
            <a:spAutoFit/>
          </a:bodyPr>
          <a:lstStyle/>
          <a:p>
            <a:pPr algn="l"/>
            <a:r>
              <a:rPr lang="en-US">
                <a:solidFill>
                  <a:srgbClr val="FC0128"/>
                </a:solidFill>
                <a:latin typeface="Arial" charset="0"/>
              </a:rPr>
              <a:t>&lt; pivot</a:t>
            </a:r>
            <a:endParaRPr lang="en-US" b="0">
              <a:solidFill>
                <a:srgbClr val="FC0128"/>
              </a:solidFill>
            </a:endParaRPr>
          </a:p>
        </p:txBody>
      </p:sp>
      <p:sp>
        <p:nvSpPr>
          <p:cNvPr id="45068" name="Text Box 14"/>
          <p:cNvSpPr txBox="1">
            <a:spLocks noChangeArrowheads="1"/>
          </p:cNvSpPr>
          <p:nvPr/>
        </p:nvSpPr>
        <p:spPr bwMode="auto">
          <a:xfrm>
            <a:off x="7132638" y="3471664"/>
            <a:ext cx="1173162" cy="457200"/>
          </a:xfrm>
          <a:prstGeom prst="rect">
            <a:avLst/>
          </a:prstGeom>
          <a:noFill/>
          <a:ln w="12700">
            <a:noFill/>
            <a:miter lim="800000"/>
            <a:headEnd/>
            <a:tailEnd/>
          </a:ln>
        </p:spPr>
        <p:txBody>
          <a:bodyPr wrap="none">
            <a:spAutoFit/>
          </a:bodyPr>
          <a:lstStyle/>
          <a:p>
            <a:pPr algn="l"/>
            <a:r>
              <a:rPr lang="en-US" dirty="0">
                <a:solidFill>
                  <a:schemeClr val="accent2"/>
                </a:solidFill>
                <a:latin typeface="Arial" charset="0"/>
              </a:rPr>
              <a:t>&gt; pivot</a:t>
            </a:r>
            <a:endParaRPr lang="en-US" b="0" dirty="0">
              <a:solidFill>
                <a:schemeClr val="accent2"/>
              </a:solidFill>
            </a:endParaRPr>
          </a:p>
        </p:txBody>
      </p:sp>
      <p:sp>
        <p:nvSpPr>
          <p:cNvPr id="45069" name="Text Box 15"/>
          <p:cNvSpPr txBox="1">
            <a:spLocks noChangeArrowheads="1"/>
          </p:cNvSpPr>
          <p:nvPr/>
        </p:nvSpPr>
        <p:spPr bwMode="auto">
          <a:xfrm>
            <a:off x="4211960" y="3928864"/>
            <a:ext cx="911225" cy="457200"/>
          </a:xfrm>
          <a:prstGeom prst="rect">
            <a:avLst/>
          </a:prstGeom>
          <a:noFill/>
          <a:ln w="12700">
            <a:noFill/>
            <a:miter lim="800000"/>
            <a:headEnd/>
            <a:tailEnd/>
          </a:ln>
        </p:spPr>
        <p:txBody>
          <a:bodyPr wrap="none">
            <a:spAutoFit/>
          </a:bodyPr>
          <a:lstStyle/>
          <a:p>
            <a:pPr algn="l"/>
            <a:r>
              <a:rPr lang="en-US" dirty="0">
                <a:solidFill>
                  <a:srgbClr val="063DE8"/>
                </a:solidFill>
                <a:latin typeface="Arial" charset="0"/>
              </a:rPr>
              <a:t>pivot</a:t>
            </a:r>
            <a:endParaRPr lang="en-US" b="0" dirty="0">
              <a:solidFill>
                <a:srgbClr val="063DE8"/>
              </a:solidFill>
            </a:endParaRPr>
          </a:p>
        </p:txBody>
      </p:sp>
      <p:sp>
        <p:nvSpPr>
          <p:cNvPr id="45070" name="Rectangle 16"/>
          <p:cNvSpPr>
            <a:spLocks noChangeArrowheads="1"/>
          </p:cNvSpPr>
          <p:nvPr/>
        </p:nvSpPr>
        <p:spPr bwMode="auto">
          <a:xfrm>
            <a:off x="609600" y="3886200"/>
            <a:ext cx="3200400" cy="546720"/>
          </a:xfrm>
          <a:prstGeom prst="rect">
            <a:avLst/>
          </a:prstGeom>
          <a:noFill/>
          <a:ln w="57150">
            <a:solidFill>
              <a:schemeClr val="hlink"/>
            </a:solidFill>
            <a:miter lim="800000"/>
            <a:headEnd/>
            <a:tailEnd/>
          </a:ln>
        </p:spPr>
        <p:txBody>
          <a:bodyPr wrap="none" anchor="ctr"/>
          <a:lstStyle/>
          <a:p>
            <a:endParaRPr lang="en-GB"/>
          </a:p>
        </p:txBody>
      </p:sp>
      <p:sp>
        <p:nvSpPr>
          <p:cNvPr id="45071" name="Text Box 17"/>
          <p:cNvSpPr txBox="1">
            <a:spLocks noChangeArrowheads="1"/>
          </p:cNvSpPr>
          <p:nvPr/>
        </p:nvSpPr>
        <p:spPr bwMode="auto">
          <a:xfrm>
            <a:off x="914400" y="3928864"/>
            <a:ext cx="715963" cy="457200"/>
          </a:xfrm>
          <a:prstGeom prst="rect">
            <a:avLst/>
          </a:prstGeom>
          <a:noFill/>
          <a:ln w="12700">
            <a:noFill/>
            <a:miter lim="800000"/>
            <a:headEnd/>
            <a:tailEnd/>
          </a:ln>
        </p:spPr>
        <p:txBody>
          <a:bodyPr wrap="none">
            <a:spAutoFit/>
          </a:bodyPr>
          <a:lstStyle/>
          <a:p>
            <a:pPr algn="l"/>
            <a:r>
              <a:rPr lang="en-US" dirty="0">
                <a:latin typeface="Arial" charset="0"/>
              </a:rPr>
              <a:t>&lt; p’</a:t>
            </a:r>
            <a:endParaRPr lang="en-US" b="0" dirty="0"/>
          </a:p>
        </p:txBody>
      </p:sp>
      <p:sp>
        <p:nvSpPr>
          <p:cNvPr id="45072" name="Text Box 18"/>
          <p:cNvSpPr txBox="1">
            <a:spLocks noChangeArrowheads="1"/>
          </p:cNvSpPr>
          <p:nvPr/>
        </p:nvSpPr>
        <p:spPr bwMode="auto">
          <a:xfrm>
            <a:off x="1905000" y="3975720"/>
            <a:ext cx="538163" cy="457200"/>
          </a:xfrm>
          <a:prstGeom prst="rect">
            <a:avLst/>
          </a:prstGeom>
          <a:noFill/>
          <a:ln w="12700">
            <a:noFill/>
            <a:miter lim="800000"/>
            <a:headEnd/>
            <a:tailEnd/>
          </a:ln>
        </p:spPr>
        <p:txBody>
          <a:bodyPr wrap="none">
            <a:spAutoFit/>
          </a:bodyPr>
          <a:lstStyle/>
          <a:p>
            <a:pPr algn="l"/>
            <a:r>
              <a:rPr lang="en-US" dirty="0">
                <a:latin typeface="Arial" charset="0"/>
              </a:rPr>
              <a:t> p’</a:t>
            </a:r>
            <a:endParaRPr lang="en-US" b="0" dirty="0"/>
          </a:p>
        </p:txBody>
      </p:sp>
      <p:sp>
        <p:nvSpPr>
          <p:cNvPr id="45073" name="Text Box 19"/>
          <p:cNvSpPr txBox="1">
            <a:spLocks noChangeArrowheads="1"/>
          </p:cNvSpPr>
          <p:nvPr/>
        </p:nvSpPr>
        <p:spPr bwMode="auto">
          <a:xfrm>
            <a:off x="2743200" y="3975720"/>
            <a:ext cx="715963" cy="457200"/>
          </a:xfrm>
          <a:prstGeom prst="rect">
            <a:avLst/>
          </a:prstGeom>
          <a:noFill/>
          <a:ln w="12700">
            <a:noFill/>
            <a:miter lim="800000"/>
            <a:headEnd/>
            <a:tailEnd/>
          </a:ln>
        </p:spPr>
        <p:txBody>
          <a:bodyPr wrap="none">
            <a:spAutoFit/>
          </a:bodyPr>
          <a:lstStyle/>
          <a:p>
            <a:pPr algn="l"/>
            <a:r>
              <a:rPr lang="en-US" dirty="0">
                <a:latin typeface="Arial" charset="0"/>
              </a:rPr>
              <a:t>&gt; p’</a:t>
            </a:r>
            <a:endParaRPr lang="en-US" b="0" dirty="0"/>
          </a:p>
        </p:txBody>
      </p:sp>
      <p:sp>
        <p:nvSpPr>
          <p:cNvPr id="45074" name="Text Box 20"/>
          <p:cNvSpPr txBox="1">
            <a:spLocks noChangeArrowheads="1"/>
          </p:cNvSpPr>
          <p:nvPr/>
        </p:nvSpPr>
        <p:spPr bwMode="auto">
          <a:xfrm>
            <a:off x="5562600" y="4000500"/>
            <a:ext cx="784225" cy="457200"/>
          </a:xfrm>
          <a:prstGeom prst="rect">
            <a:avLst/>
          </a:prstGeom>
          <a:noFill/>
          <a:ln w="12700">
            <a:noFill/>
            <a:miter lim="800000"/>
            <a:headEnd/>
            <a:tailEnd/>
          </a:ln>
        </p:spPr>
        <p:txBody>
          <a:bodyPr wrap="none">
            <a:spAutoFit/>
          </a:bodyPr>
          <a:lstStyle/>
          <a:p>
            <a:pPr algn="l"/>
            <a:r>
              <a:rPr lang="en-US">
                <a:latin typeface="Arial" charset="0"/>
              </a:rPr>
              <a:t>&lt; p”</a:t>
            </a:r>
            <a:endParaRPr lang="en-US" b="0"/>
          </a:p>
        </p:txBody>
      </p:sp>
      <p:sp>
        <p:nvSpPr>
          <p:cNvPr id="45075" name="Text Box 21"/>
          <p:cNvSpPr txBox="1">
            <a:spLocks noChangeArrowheads="1"/>
          </p:cNvSpPr>
          <p:nvPr/>
        </p:nvSpPr>
        <p:spPr bwMode="auto">
          <a:xfrm>
            <a:off x="6477000" y="3975720"/>
            <a:ext cx="522288" cy="457200"/>
          </a:xfrm>
          <a:prstGeom prst="rect">
            <a:avLst/>
          </a:prstGeom>
          <a:noFill/>
          <a:ln w="12700">
            <a:noFill/>
            <a:miter lim="800000"/>
            <a:headEnd/>
            <a:tailEnd/>
          </a:ln>
        </p:spPr>
        <p:txBody>
          <a:bodyPr wrap="none">
            <a:spAutoFit/>
          </a:bodyPr>
          <a:lstStyle/>
          <a:p>
            <a:pPr algn="l"/>
            <a:r>
              <a:rPr lang="en-US" dirty="0">
                <a:latin typeface="Arial" charset="0"/>
              </a:rPr>
              <a:t>p”</a:t>
            </a:r>
            <a:endParaRPr lang="en-US" b="0" dirty="0"/>
          </a:p>
        </p:txBody>
      </p:sp>
      <p:sp>
        <p:nvSpPr>
          <p:cNvPr id="45076" name="Text Box 22"/>
          <p:cNvSpPr txBox="1">
            <a:spLocks noChangeArrowheads="1"/>
          </p:cNvSpPr>
          <p:nvPr/>
        </p:nvSpPr>
        <p:spPr bwMode="auto">
          <a:xfrm>
            <a:off x="7391400" y="4000500"/>
            <a:ext cx="784225" cy="457200"/>
          </a:xfrm>
          <a:prstGeom prst="rect">
            <a:avLst/>
          </a:prstGeom>
          <a:noFill/>
          <a:ln w="12700">
            <a:noFill/>
            <a:miter lim="800000"/>
            <a:headEnd/>
            <a:tailEnd/>
          </a:ln>
        </p:spPr>
        <p:txBody>
          <a:bodyPr wrap="none">
            <a:spAutoFit/>
          </a:bodyPr>
          <a:lstStyle/>
          <a:p>
            <a:pPr algn="l"/>
            <a:r>
              <a:rPr lang="en-US">
                <a:latin typeface="Arial" charset="0"/>
              </a:rPr>
              <a:t>&gt; p”</a:t>
            </a:r>
            <a:endParaRPr lang="en-US" b="0"/>
          </a:p>
        </p:txBody>
      </p:sp>
      <p:sp>
        <p:nvSpPr>
          <p:cNvPr id="45077" name="Rectangle 23"/>
          <p:cNvSpPr>
            <a:spLocks noChangeArrowheads="1"/>
          </p:cNvSpPr>
          <p:nvPr/>
        </p:nvSpPr>
        <p:spPr bwMode="auto">
          <a:xfrm>
            <a:off x="1828800" y="3886200"/>
            <a:ext cx="609600" cy="546720"/>
          </a:xfrm>
          <a:prstGeom prst="rect">
            <a:avLst/>
          </a:prstGeom>
          <a:noFill/>
          <a:ln w="57150">
            <a:solidFill>
              <a:schemeClr val="hlink"/>
            </a:solidFill>
            <a:miter lim="800000"/>
            <a:headEnd/>
            <a:tailEnd/>
          </a:ln>
        </p:spPr>
        <p:txBody>
          <a:bodyPr wrap="none" anchor="ctr"/>
          <a:lstStyle/>
          <a:p>
            <a:endParaRPr lang="en-GB"/>
          </a:p>
        </p:txBody>
      </p:sp>
      <p:sp>
        <p:nvSpPr>
          <p:cNvPr id="45078" name="Rectangle 24"/>
          <p:cNvSpPr>
            <a:spLocks noChangeArrowheads="1"/>
          </p:cNvSpPr>
          <p:nvPr/>
        </p:nvSpPr>
        <p:spPr bwMode="auto">
          <a:xfrm>
            <a:off x="6400800" y="3886200"/>
            <a:ext cx="609600" cy="546720"/>
          </a:xfrm>
          <a:prstGeom prst="rect">
            <a:avLst/>
          </a:prstGeom>
          <a:noFill/>
          <a:ln w="57150">
            <a:solidFill>
              <a:schemeClr val="accent2"/>
            </a:solidFill>
            <a:miter lim="800000"/>
            <a:headEnd/>
            <a:tailEnd/>
          </a:ln>
        </p:spPr>
        <p:txBody>
          <a:bodyPr wrap="none" anchor="ctr"/>
          <a:lstStyle/>
          <a:p>
            <a:endParaRPr lang="en-GB"/>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161578"/>
            <a:ext cx="7953375" cy="819150"/>
          </a:xfrm>
        </p:spPr>
        <p:txBody>
          <a:bodyPr/>
          <a:lstStyle/>
          <a:p>
            <a:r>
              <a:rPr lang="en-US" b="1" dirty="0" smtClean="0">
                <a:latin typeface="Arial" charset="0"/>
              </a:rPr>
              <a:t>Heap Sort</a:t>
            </a:r>
          </a:p>
        </p:txBody>
      </p:sp>
      <p:sp>
        <p:nvSpPr>
          <p:cNvPr id="46083" name="Rectangle 3"/>
          <p:cNvSpPr>
            <a:spLocks noGrp="1" noChangeArrowheads="1"/>
          </p:cNvSpPr>
          <p:nvPr>
            <p:ph idx="1"/>
          </p:nvPr>
        </p:nvSpPr>
        <p:spPr>
          <a:xfrm>
            <a:off x="593725" y="1066800"/>
            <a:ext cx="7953375" cy="4892675"/>
          </a:xfrm>
        </p:spPr>
        <p:txBody>
          <a:bodyPr>
            <a:normAutofit fontScale="92500" lnSpcReduction="20000"/>
          </a:bodyPr>
          <a:lstStyle/>
          <a:p>
            <a:pPr>
              <a:buFontTx/>
              <a:buNone/>
            </a:pPr>
            <a:r>
              <a:rPr lang="en-US" b="1" smtClean="0">
                <a:solidFill>
                  <a:schemeClr val="accent2"/>
                </a:solidFill>
              </a:rPr>
              <a:t>Heaps also provide a means of sorting: </a:t>
            </a:r>
          </a:p>
          <a:p>
            <a:r>
              <a:rPr lang="en-US" smtClean="0"/>
              <a:t>construct a heap, </a:t>
            </a:r>
          </a:p>
          <a:p>
            <a:r>
              <a:rPr lang="en-US" smtClean="0"/>
              <a:t>add each item to it (maintaining the heap property!), </a:t>
            </a:r>
          </a:p>
          <a:p>
            <a:r>
              <a:rPr lang="en-US" smtClean="0"/>
              <a:t>when all items have been added, remove them one by one (restoring the heap property as each one is removed). </a:t>
            </a:r>
          </a:p>
          <a:p>
            <a:r>
              <a:rPr lang="en-US" smtClean="0"/>
              <a:t>Addition and deletion are both </a:t>
            </a:r>
            <a:r>
              <a:rPr lang="en-US" b="1" smtClean="0"/>
              <a:t>O(log</a:t>
            </a:r>
            <a:r>
              <a:rPr lang="en-US" b="1" i="1" smtClean="0"/>
              <a:t>n</a:t>
            </a:r>
            <a:r>
              <a:rPr lang="en-US" b="1" smtClean="0"/>
              <a:t>)</a:t>
            </a:r>
            <a:r>
              <a:rPr lang="en-US" smtClean="0"/>
              <a:t> operations. We need to perform </a:t>
            </a:r>
            <a:r>
              <a:rPr lang="en-US" b="1" i="1" smtClean="0"/>
              <a:t>n</a:t>
            </a:r>
            <a:r>
              <a:rPr lang="en-US" smtClean="0"/>
              <a:t> additions and deletions, leading to an </a:t>
            </a:r>
            <a:r>
              <a:rPr lang="en-US" b="1" smtClean="0"/>
              <a:t>O(</a:t>
            </a:r>
            <a:r>
              <a:rPr lang="en-US" b="1" i="1" smtClean="0"/>
              <a:t>n</a:t>
            </a:r>
            <a:r>
              <a:rPr lang="en-US" b="1" smtClean="0"/>
              <a:t>log</a:t>
            </a:r>
            <a:r>
              <a:rPr lang="en-US" b="1" i="1" smtClean="0"/>
              <a:t>n</a:t>
            </a:r>
            <a:r>
              <a:rPr lang="en-US" b="1" smtClean="0"/>
              <a:t>)</a:t>
            </a:r>
            <a:r>
              <a:rPr lang="en-US" smtClean="0"/>
              <a:t> algorithm</a:t>
            </a:r>
          </a:p>
          <a:p>
            <a:r>
              <a:rPr lang="en-US" smtClean="0"/>
              <a:t>Generally slower</a:t>
            </a:r>
          </a:p>
          <a:p>
            <a:pPr>
              <a:buFontTx/>
              <a:buNone/>
            </a:pPr>
            <a:endParaRPr lang="en-US"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61578"/>
            <a:ext cx="7953375" cy="819150"/>
          </a:xfrm>
        </p:spPr>
        <p:txBody>
          <a:bodyPr/>
          <a:lstStyle/>
          <a:p>
            <a:r>
              <a:rPr lang="en-US" b="1" dirty="0" smtClean="0">
                <a:latin typeface="Arial" charset="0"/>
              </a:rPr>
              <a:t>Comparisons of Sorting</a:t>
            </a:r>
          </a:p>
        </p:txBody>
      </p:sp>
      <p:sp>
        <p:nvSpPr>
          <p:cNvPr id="47107" name="Rectangle 3"/>
          <p:cNvSpPr>
            <a:spLocks noGrp="1" noChangeArrowheads="1"/>
          </p:cNvSpPr>
          <p:nvPr>
            <p:ph idx="1"/>
          </p:nvPr>
        </p:nvSpPr>
        <p:spPr>
          <a:xfrm>
            <a:off x="593725" y="1196752"/>
            <a:ext cx="7953375" cy="4762723"/>
          </a:xfrm>
        </p:spPr>
        <p:txBody>
          <a:bodyPr/>
          <a:lstStyle/>
          <a:p>
            <a:pPr lvl="1"/>
            <a:r>
              <a:rPr lang="en-US" dirty="0" smtClean="0"/>
              <a:t>Insertion    </a:t>
            </a:r>
            <a:r>
              <a:rPr lang="en-US" i="1" dirty="0" smtClean="0">
                <a:solidFill>
                  <a:schemeClr val="tx1"/>
                </a:solidFill>
                <a:latin typeface="Times New Roman" pitchFamily="18" charset="0"/>
              </a:rPr>
              <a:t>O(n</a:t>
            </a:r>
            <a:r>
              <a:rPr lang="en-US" baseline="30000" dirty="0" smtClean="0">
                <a:solidFill>
                  <a:schemeClr val="tx1"/>
                </a:solidFill>
                <a:latin typeface="Times New Roman" pitchFamily="18" charset="0"/>
              </a:rPr>
              <a:t>2</a:t>
            </a:r>
            <a:r>
              <a:rPr lang="en-US" i="1" dirty="0" smtClean="0">
                <a:solidFill>
                  <a:schemeClr val="tx1"/>
                </a:solidFill>
                <a:latin typeface="Times New Roman" pitchFamily="18" charset="0"/>
              </a:rPr>
              <a:t>)              </a:t>
            </a:r>
            <a:r>
              <a:rPr lang="en-US" b="1" i="1" dirty="0" smtClean="0">
                <a:solidFill>
                  <a:schemeClr val="tx1"/>
                </a:solidFill>
              </a:rPr>
              <a:t>Guaranteed</a:t>
            </a:r>
            <a:endParaRPr lang="en-US" dirty="0" smtClean="0"/>
          </a:p>
          <a:p>
            <a:pPr lvl="1"/>
            <a:r>
              <a:rPr lang="en-US" dirty="0" smtClean="0"/>
              <a:t>Bubble       </a:t>
            </a:r>
            <a:r>
              <a:rPr lang="en-US" i="1" dirty="0" smtClean="0">
                <a:solidFill>
                  <a:schemeClr val="tx1"/>
                </a:solidFill>
                <a:latin typeface="Times New Roman" pitchFamily="18" charset="0"/>
              </a:rPr>
              <a:t>O(n</a:t>
            </a:r>
            <a:r>
              <a:rPr lang="en-US" baseline="30000" dirty="0" smtClean="0">
                <a:solidFill>
                  <a:schemeClr val="tx1"/>
                </a:solidFill>
                <a:latin typeface="Times New Roman" pitchFamily="18" charset="0"/>
              </a:rPr>
              <a:t>2</a:t>
            </a:r>
            <a:r>
              <a:rPr lang="en-US" i="1" dirty="0" smtClean="0">
                <a:solidFill>
                  <a:schemeClr val="tx1"/>
                </a:solidFill>
                <a:latin typeface="Times New Roman" pitchFamily="18" charset="0"/>
              </a:rPr>
              <a:t>)              </a:t>
            </a:r>
            <a:r>
              <a:rPr lang="en-US" b="1" i="1" dirty="0" smtClean="0">
                <a:solidFill>
                  <a:schemeClr val="tx1"/>
                </a:solidFill>
              </a:rPr>
              <a:t>Guaranteed</a:t>
            </a:r>
            <a:endParaRPr lang="en-US" dirty="0" smtClean="0"/>
          </a:p>
          <a:p>
            <a:pPr lvl="1"/>
            <a:r>
              <a:rPr lang="en-US" dirty="0" smtClean="0"/>
              <a:t>Heap           </a:t>
            </a:r>
            <a:r>
              <a:rPr lang="en-US" i="1" dirty="0" smtClean="0">
                <a:solidFill>
                  <a:schemeClr val="tx1"/>
                </a:solidFill>
                <a:latin typeface="Times New Roman" pitchFamily="18" charset="0"/>
              </a:rPr>
              <a:t>O(n </a:t>
            </a:r>
            <a:r>
              <a:rPr lang="en-US" dirty="0" smtClean="0">
                <a:solidFill>
                  <a:schemeClr val="tx1"/>
                </a:solidFill>
                <a:latin typeface="Times New Roman" pitchFamily="18" charset="0"/>
              </a:rPr>
              <a:t>log </a:t>
            </a:r>
            <a:r>
              <a:rPr lang="en-US" i="1" dirty="0" smtClean="0">
                <a:solidFill>
                  <a:schemeClr val="tx1"/>
                </a:solidFill>
                <a:latin typeface="Times New Roman" pitchFamily="18" charset="0"/>
              </a:rPr>
              <a:t>n)     </a:t>
            </a:r>
            <a:r>
              <a:rPr lang="en-US" b="1" i="1" dirty="0" smtClean="0">
                <a:solidFill>
                  <a:schemeClr val="tx1"/>
                </a:solidFill>
              </a:rPr>
              <a:t>Guaranteed</a:t>
            </a:r>
            <a:endParaRPr lang="en-US" dirty="0" smtClean="0"/>
          </a:p>
          <a:p>
            <a:pPr lvl="1"/>
            <a:r>
              <a:rPr lang="en-US" dirty="0" smtClean="0"/>
              <a:t>Quick          </a:t>
            </a:r>
            <a:r>
              <a:rPr lang="en-US" i="1" dirty="0" smtClean="0">
                <a:solidFill>
                  <a:schemeClr val="tx1"/>
                </a:solidFill>
                <a:latin typeface="Times New Roman" pitchFamily="18" charset="0"/>
              </a:rPr>
              <a:t>O(n </a:t>
            </a:r>
            <a:r>
              <a:rPr lang="en-US" dirty="0" smtClean="0">
                <a:solidFill>
                  <a:schemeClr val="tx1"/>
                </a:solidFill>
                <a:latin typeface="Times New Roman" pitchFamily="18" charset="0"/>
              </a:rPr>
              <a:t>log </a:t>
            </a:r>
            <a:r>
              <a:rPr lang="en-US" i="1" dirty="0" smtClean="0">
                <a:solidFill>
                  <a:schemeClr val="tx1"/>
                </a:solidFill>
                <a:latin typeface="Times New Roman" pitchFamily="18" charset="0"/>
              </a:rPr>
              <a:t>n)     </a:t>
            </a:r>
            <a:r>
              <a:rPr lang="en-US" b="1" i="1" dirty="0" smtClean="0">
                <a:solidFill>
                  <a:schemeClr val="tx1"/>
                </a:solidFill>
              </a:rPr>
              <a:t>Most of the time!         </a:t>
            </a:r>
          </a:p>
          <a:p>
            <a:pPr lvl="1">
              <a:buFontTx/>
              <a:buNone/>
            </a:pPr>
            <a:r>
              <a:rPr lang="en-US" i="1" dirty="0" smtClean="0">
                <a:solidFill>
                  <a:schemeClr val="tx1"/>
                </a:solidFill>
                <a:latin typeface="Times New Roman" pitchFamily="18" charset="0"/>
              </a:rPr>
              <a:t>			      O(n</a:t>
            </a:r>
            <a:r>
              <a:rPr lang="en-US" baseline="30000" dirty="0" smtClean="0">
                <a:solidFill>
                  <a:schemeClr val="tx1"/>
                </a:solidFill>
                <a:latin typeface="Times New Roman" pitchFamily="18" charset="0"/>
              </a:rPr>
              <a:t>2</a:t>
            </a:r>
            <a:r>
              <a:rPr lang="en-US" i="1" dirty="0" smtClean="0">
                <a:solidFill>
                  <a:schemeClr val="tx1"/>
                </a:solidFill>
                <a:latin typeface="Times New Roman" pitchFamily="18" charset="0"/>
              </a:rPr>
              <a:t>)</a:t>
            </a:r>
            <a:endParaRPr lang="en-US" b="1" i="1" dirty="0" smtClean="0">
              <a:solidFill>
                <a:schemeClr val="tx1"/>
              </a:solidFill>
            </a:endParaRPr>
          </a:p>
          <a:p>
            <a:pPr lvl="1"/>
            <a:r>
              <a:rPr lang="en-US" dirty="0" smtClean="0"/>
              <a:t>Bin              </a:t>
            </a:r>
            <a:r>
              <a:rPr lang="en-US" i="1" dirty="0" smtClean="0">
                <a:solidFill>
                  <a:schemeClr val="tx1"/>
                </a:solidFill>
                <a:latin typeface="Times New Roman" pitchFamily="18" charset="0"/>
              </a:rPr>
              <a:t>O(n)              </a:t>
            </a:r>
            <a:r>
              <a:rPr lang="en-US" b="1" i="1" dirty="0" smtClean="0">
                <a:solidFill>
                  <a:schemeClr val="tx1"/>
                </a:solidFill>
              </a:rPr>
              <a:t>Keys in small range               		</a:t>
            </a:r>
            <a:r>
              <a:rPr lang="en-US" b="1" i="1" dirty="0" smtClean="0"/>
              <a:t>      </a:t>
            </a:r>
            <a:r>
              <a:rPr lang="en-US" i="1" dirty="0" smtClean="0">
                <a:solidFill>
                  <a:schemeClr val="tx1"/>
                </a:solidFill>
                <a:latin typeface="Times New Roman" pitchFamily="18" charset="0"/>
              </a:rPr>
              <a:t>O(</a:t>
            </a:r>
            <a:r>
              <a:rPr lang="en-US" i="1" dirty="0" err="1" smtClean="0">
                <a:solidFill>
                  <a:schemeClr val="tx1"/>
                </a:solidFill>
                <a:latin typeface="Times New Roman" pitchFamily="18" charset="0"/>
              </a:rPr>
              <a:t>n+m</a:t>
            </a:r>
            <a:r>
              <a:rPr lang="en-US" i="1" dirty="0" smtClean="0">
                <a:solidFill>
                  <a:schemeClr val="tx1"/>
                </a:solidFill>
                <a:latin typeface="Times New Roman" pitchFamily="18" charset="0"/>
              </a:rPr>
              <a:t>)</a:t>
            </a:r>
            <a:endParaRPr lang="en-US" b="1" i="1" dirty="0" smtClean="0">
              <a:solidFill>
                <a:schemeClr val="tx1"/>
              </a:solidFill>
            </a:endParaRPr>
          </a:p>
          <a:p>
            <a:pPr lvl="1"/>
            <a:r>
              <a:rPr lang="en-US" dirty="0" smtClean="0"/>
              <a:t>Radix          </a:t>
            </a:r>
            <a:r>
              <a:rPr lang="en-US" i="1" dirty="0" smtClean="0">
                <a:solidFill>
                  <a:schemeClr val="tx1"/>
                </a:solidFill>
                <a:latin typeface="Times New Roman" pitchFamily="18" charset="0"/>
              </a:rPr>
              <a:t>O(n)             </a:t>
            </a:r>
            <a:r>
              <a:rPr lang="en-US" b="1" i="1" dirty="0" smtClean="0">
                <a:solidFill>
                  <a:schemeClr val="tx1"/>
                </a:solidFill>
              </a:rPr>
              <a:t>Bounded keys/duplicates    	  		     </a:t>
            </a:r>
            <a:r>
              <a:rPr lang="en-US" i="1" dirty="0" smtClean="0">
                <a:solidFill>
                  <a:schemeClr val="tx1"/>
                </a:solidFill>
                <a:latin typeface="Times New Roman" pitchFamily="18" charset="0"/>
              </a:rPr>
              <a:t>O(</a:t>
            </a:r>
            <a:r>
              <a:rPr lang="en-US" i="1" dirty="0" err="1" smtClean="0">
                <a:solidFill>
                  <a:schemeClr val="tx1"/>
                </a:solidFill>
                <a:latin typeface="Times New Roman" pitchFamily="18" charset="0"/>
              </a:rPr>
              <a:t>n</a:t>
            </a:r>
            <a:r>
              <a:rPr lang="en-US" dirty="0" err="1" smtClean="0">
                <a:solidFill>
                  <a:schemeClr val="tx1"/>
                </a:solidFill>
                <a:latin typeface="Times New Roman" pitchFamily="18" charset="0"/>
              </a:rPr>
              <a:t>log</a:t>
            </a:r>
            <a:r>
              <a:rPr lang="en-US" i="1" dirty="0" smtClean="0">
                <a:solidFill>
                  <a:schemeClr val="tx1"/>
                </a:solidFill>
                <a:latin typeface="Times New Roman" pitchFamily="18" charset="0"/>
              </a:rPr>
              <a:t> n)</a:t>
            </a:r>
          </a:p>
          <a:p>
            <a:endParaRPr lang="en-US" dirty="0"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161578"/>
            <a:ext cx="7953375" cy="819150"/>
          </a:xfrm>
        </p:spPr>
        <p:txBody>
          <a:bodyPr/>
          <a:lstStyle/>
          <a:p>
            <a:r>
              <a:rPr lang="en-US" b="1" dirty="0" smtClean="0">
                <a:latin typeface="Arial" charset="0"/>
              </a:rPr>
              <a:t>Searching Algorithms</a:t>
            </a:r>
          </a:p>
        </p:txBody>
      </p:sp>
      <p:sp>
        <p:nvSpPr>
          <p:cNvPr id="38915" name="Rectangle 3"/>
          <p:cNvSpPr>
            <a:spLocks noGrp="1" noChangeArrowheads="1"/>
          </p:cNvSpPr>
          <p:nvPr>
            <p:ph idx="1"/>
          </p:nvPr>
        </p:nvSpPr>
        <p:spPr>
          <a:xfrm>
            <a:off x="381000" y="990600"/>
            <a:ext cx="8382000" cy="5715000"/>
          </a:xfrm>
        </p:spPr>
        <p:txBody>
          <a:bodyPr>
            <a:normAutofit fontScale="85000" lnSpcReduction="10000"/>
          </a:bodyPr>
          <a:lstStyle/>
          <a:p>
            <a:pPr marL="400050" indent="-400050"/>
            <a:r>
              <a:rPr lang="en-US" dirty="0" smtClean="0"/>
              <a:t>Fundamental operation</a:t>
            </a:r>
          </a:p>
          <a:p>
            <a:pPr marL="400050" indent="-400050"/>
            <a:r>
              <a:rPr lang="en-US" dirty="0" smtClean="0"/>
              <a:t>Finding an element in a (huge) set of other elements</a:t>
            </a:r>
          </a:p>
          <a:p>
            <a:pPr marL="800100" lvl="1" indent="-400050"/>
            <a:r>
              <a:rPr lang="en-US" dirty="0" smtClean="0"/>
              <a:t>Each element in the set has a key</a:t>
            </a:r>
          </a:p>
          <a:p>
            <a:pPr marL="400050" indent="-400050"/>
            <a:r>
              <a:rPr lang="en-US" dirty="0" smtClean="0"/>
              <a:t>Searching is the looking for an element with a given key</a:t>
            </a:r>
          </a:p>
          <a:p>
            <a:pPr marL="800100" lvl="1" indent="-400050"/>
            <a:r>
              <a:rPr lang="en-US" dirty="0" smtClean="0"/>
              <a:t>distinct elements may have (share) the same key</a:t>
            </a:r>
          </a:p>
          <a:p>
            <a:pPr marL="800100" lvl="1" indent="-400050"/>
            <a:r>
              <a:rPr lang="en-US" dirty="0" smtClean="0"/>
              <a:t>how to handle this situation?</a:t>
            </a:r>
          </a:p>
          <a:p>
            <a:pPr marL="1200150" lvl="2" indent="-400050"/>
            <a:r>
              <a:rPr lang="en-US" sz="2800" dirty="0" smtClean="0"/>
              <a:t>first, last, any, listed, ...</a:t>
            </a:r>
          </a:p>
          <a:p>
            <a:pPr marL="400050" indent="-400050"/>
            <a:r>
              <a:rPr lang="en-US" dirty="0" smtClean="0"/>
              <a:t>May use a specialized data structure </a:t>
            </a:r>
          </a:p>
          <a:p>
            <a:pPr marL="400050" indent="-400050"/>
            <a:r>
              <a:rPr lang="en-US" i="1" u="sng" dirty="0" smtClean="0"/>
              <a:t>Things to consider</a:t>
            </a:r>
          </a:p>
          <a:p>
            <a:pPr marL="876300" lvl="1" indent="-400050"/>
            <a:r>
              <a:rPr lang="en-US" dirty="0" smtClean="0"/>
              <a:t>the average time </a:t>
            </a:r>
          </a:p>
          <a:p>
            <a:pPr marL="876300" lvl="1" indent="-400050"/>
            <a:r>
              <a:rPr lang="en-US" dirty="0" smtClean="0"/>
              <a:t>the worst-case time and </a:t>
            </a:r>
          </a:p>
          <a:p>
            <a:pPr marL="876300" lvl="1" indent="-400050"/>
            <a:r>
              <a:rPr lang="en-US" dirty="0" smtClean="0"/>
              <a:t>the best possible time. </a:t>
            </a:r>
            <a:endParaRPr lang="en-US" sz="24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a:t>
            </a:r>
            <a:endParaRPr lang="vi-VN" dirty="0"/>
          </a:p>
        </p:txBody>
      </p:sp>
      <p:sp>
        <p:nvSpPr>
          <p:cNvPr id="3" name="Content Placeholder 2"/>
          <p:cNvSpPr>
            <a:spLocks noGrp="1"/>
          </p:cNvSpPr>
          <p:nvPr>
            <p:ph idx="1"/>
          </p:nvPr>
        </p:nvSpPr>
        <p:spPr>
          <a:xfrm>
            <a:off x="457200" y="1219201"/>
            <a:ext cx="8229600" cy="1201688"/>
          </a:xfrm>
        </p:spPr>
        <p:txBody>
          <a:bodyPr/>
          <a:lstStyle/>
          <a:p>
            <a:r>
              <a:rPr lang="en-US" dirty="0" smtClean="0"/>
              <a:t>Store elements in an array</a:t>
            </a:r>
            <a:endParaRPr lang="vi-VN" dirty="0" smtClean="0"/>
          </a:p>
          <a:p>
            <a:pPr lvl="1"/>
            <a:r>
              <a:rPr lang="vi-VN" sz="2400" dirty="0" smtClean="0"/>
              <a:t>Unordered</a:t>
            </a:r>
            <a:endParaRPr lang="vi-VN" sz="2400" dirty="0"/>
          </a:p>
        </p:txBody>
      </p:sp>
      <p:pic>
        <p:nvPicPr>
          <p:cNvPr id="59394" name="Picture 2"/>
          <p:cNvPicPr>
            <a:picLocks noChangeAspect="1" noChangeArrowheads="1"/>
          </p:cNvPicPr>
          <p:nvPr/>
        </p:nvPicPr>
        <p:blipFill>
          <a:blip r:embed="rId2" cstate="print"/>
          <a:srcRect/>
          <a:stretch>
            <a:fillRect/>
          </a:stretch>
        </p:blipFill>
        <p:spPr bwMode="auto">
          <a:xfrm>
            <a:off x="899592" y="2348880"/>
            <a:ext cx="7347074" cy="3096344"/>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 Analysis</a:t>
            </a:r>
            <a:endParaRPr lang="vi-VN" dirty="0"/>
          </a:p>
        </p:txBody>
      </p:sp>
      <p:sp>
        <p:nvSpPr>
          <p:cNvPr id="3" name="Content Placeholder 2"/>
          <p:cNvSpPr>
            <a:spLocks noGrp="1"/>
          </p:cNvSpPr>
          <p:nvPr>
            <p:ph idx="1"/>
          </p:nvPr>
        </p:nvSpPr>
        <p:spPr/>
        <p:txBody>
          <a:bodyPr/>
          <a:lstStyle/>
          <a:p>
            <a:r>
              <a:rPr lang="vi-VN" sz="3400" dirty="0" smtClean="0">
                <a:latin typeface="Calibri" pitchFamily="34" charset="0"/>
                <a:cs typeface="Calibri" pitchFamily="34" charset="0"/>
              </a:rPr>
              <a:t>Generic simple algorithm</a:t>
            </a:r>
          </a:p>
          <a:p>
            <a:r>
              <a:rPr lang="vi-VN" sz="3400" dirty="0" smtClean="0">
                <a:latin typeface="Calibri" pitchFamily="34" charset="0"/>
                <a:cs typeface="Calibri" pitchFamily="34" charset="0"/>
              </a:rPr>
              <a:t>Space complexity: O(1)</a:t>
            </a:r>
          </a:p>
          <a:p>
            <a:r>
              <a:rPr lang="vi-VN" sz="3400" dirty="0" smtClean="0">
                <a:latin typeface="Calibri" pitchFamily="34" charset="0"/>
                <a:cs typeface="Calibri" pitchFamily="34" charset="0"/>
              </a:rPr>
              <a:t>Time complexity</a:t>
            </a:r>
          </a:p>
          <a:p>
            <a:pPr marL="876300" lvl="1" indent="-400050"/>
            <a:r>
              <a:rPr lang="en-US" dirty="0" smtClean="0">
                <a:latin typeface="Calibri" pitchFamily="34" charset="0"/>
                <a:cs typeface="Calibri" pitchFamily="34" charset="0"/>
              </a:rPr>
              <a:t>Time is proportional to </a:t>
            </a:r>
            <a:r>
              <a:rPr lang="en-US" i="1" dirty="0" smtClean="0">
                <a:latin typeface="Calibri" pitchFamily="34" charset="0"/>
                <a:cs typeface="Calibri" pitchFamily="34" charset="0"/>
              </a:rPr>
              <a:t>n</a:t>
            </a:r>
          </a:p>
          <a:p>
            <a:pPr marL="876300" lvl="1" indent="-400050"/>
            <a:r>
              <a:rPr lang="en-US" dirty="0" smtClean="0">
                <a:latin typeface="Calibri" pitchFamily="34" charset="0"/>
                <a:cs typeface="Calibri" pitchFamily="34" charset="0"/>
              </a:rPr>
              <a:t>We call this </a:t>
            </a:r>
            <a:r>
              <a:rPr lang="en-US" dirty="0" smtClean="0">
                <a:solidFill>
                  <a:schemeClr val="accent2"/>
                </a:solidFill>
                <a:latin typeface="Calibri" pitchFamily="34" charset="0"/>
                <a:cs typeface="Calibri" pitchFamily="34" charset="0"/>
              </a:rPr>
              <a:t>time complexity</a:t>
            </a:r>
            <a:r>
              <a:rPr lang="en-US" dirty="0" smtClean="0">
                <a:latin typeface="Calibri" pitchFamily="34" charset="0"/>
                <a:cs typeface="Calibri" pitchFamily="34" charset="0"/>
              </a:rPr>
              <a:t>  </a:t>
            </a:r>
            <a:r>
              <a:rPr lang="en-US" i="1" dirty="0" smtClean="0">
                <a:latin typeface="Calibri" pitchFamily="34" charset="0"/>
                <a:cs typeface="Calibri" pitchFamily="34" charset="0"/>
              </a:rPr>
              <a:t>O(n)</a:t>
            </a:r>
          </a:p>
          <a:p>
            <a:pPr lvl="2"/>
            <a:r>
              <a:rPr lang="en-US" sz="2000" dirty="0" smtClean="0">
                <a:latin typeface="Calibri" pitchFamily="34" charset="0"/>
                <a:cs typeface="Calibri" pitchFamily="34" charset="0"/>
              </a:rPr>
              <a:t>Worst case: N + 1 comparisons</a:t>
            </a:r>
          </a:p>
          <a:p>
            <a:pPr lvl="2"/>
            <a:r>
              <a:rPr lang="vi-VN" sz="2000" dirty="0" smtClean="0">
                <a:latin typeface="Calibri" pitchFamily="34" charset="0"/>
                <a:cs typeface="Calibri" pitchFamily="34" charset="0"/>
              </a:rPr>
              <a:t>Best case: 1 comparison</a:t>
            </a:r>
          </a:p>
          <a:p>
            <a:pPr lvl="2"/>
            <a:r>
              <a:rPr lang="en-US" sz="2000" dirty="0" smtClean="0">
                <a:latin typeface="Calibri" pitchFamily="34" charset="0"/>
                <a:cs typeface="Calibri" pitchFamily="34" charset="0"/>
              </a:rPr>
              <a:t>Average case (</a:t>
            </a:r>
            <a:r>
              <a:rPr lang="en-US" sz="2000" dirty="0" err="1" smtClean="0">
                <a:latin typeface="Calibri" pitchFamily="34" charset="0"/>
                <a:cs typeface="Calibri" pitchFamily="34" charset="0"/>
              </a:rPr>
              <a:t>successfull</a:t>
            </a:r>
            <a:r>
              <a:rPr lang="en-US" sz="2000" dirty="0" smtClean="0">
                <a:latin typeface="Calibri" pitchFamily="34" charset="0"/>
                <a:cs typeface="Calibri" pitchFamily="34" charset="0"/>
              </a:rPr>
              <a:t>): (1+2+...+N)/N = (N+1)/2</a:t>
            </a:r>
            <a:endParaRPr lang="en-US" sz="2800" dirty="0" smtClean="0">
              <a:latin typeface="Calibri" pitchFamily="34" charset="0"/>
              <a:cs typeface="Calibri" pitchFamily="34" charset="0"/>
            </a:endParaRPr>
          </a:p>
          <a:p>
            <a:pPr marL="476250" indent="-400050"/>
            <a:r>
              <a:rPr lang="en-US" sz="3400" dirty="0" smtClean="0">
                <a:latin typeface="Calibri" pitchFamily="34" charset="0"/>
                <a:cs typeface="Calibri" pitchFamily="34" charset="0"/>
              </a:rPr>
              <a:t>Both arrays (unsorted) and linked lists</a:t>
            </a:r>
          </a:p>
          <a:p>
            <a:endParaRPr lang="vi-VN"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smtClean="0"/>
              <a:t>Sequential Search in a</a:t>
            </a:r>
            <a:br>
              <a:rPr lang="vi-VN" sz="2800" dirty="0" smtClean="0"/>
            </a:br>
            <a:r>
              <a:rPr lang="vi-VN" sz="2800" dirty="0" smtClean="0"/>
              <a:t>(sorted) Linked List 1/2</a:t>
            </a:r>
            <a:endParaRPr lang="vi-VN" sz="2800" dirty="0"/>
          </a:p>
        </p:txBody>
      </p:sp>
      <p:sp>
        <p:nvSpPr>
          <p:cNvPr id="3" name="Content Placeholder 2"/>
          <p:cNvSpPr>
            <a:spLocks noGrp="1"/>
          </p:cNvSpPr>
          <p:nvPr>
            <p:ph idx="1"/>
          </p:nvPr>
        </p:nvSpPr>
        <p:spPr>
          <a:xfrm>
            <a:off x="457200" y="1196752"/>
            <a:ext cx="8229600" cy="4906963"/>
          </a:xfrm>
        </p:spPr>
        <p:txBody>
          <a:bodyPr/>
          <a:lstStyle/>
          <a:p>
            <a:r>
              <a:rPr lang="vi-VN" sz="2400" dirty="0" smtClean="0"/>
              <a:t>Keep the list sorted</a:t>
            </a:r>
          </a:p>
          <a:p>
            <a:pPr lvl="1"/>
            <a:r>
              <a:rPr lang="en-US" sz="2000" dirty="0" smtClean="0"/>
              <a:t>Easy to implement with linked list (</a:t>
            </a:r>
            <a:r>
              <a:rPr lang="en-US" sz="2000" b="1" i="1" dirty="0" err="1" smtClean="0"/>
              <a:t>exercice</a:t>
            </a:r>
            <a:r>
              <a:rPr lang="en-US" sz="2000" b="1" i="1" dirty="0" smtClean="0"/>
              <a:t>: do it)!</a:t>
            </a:r>
          </a:p>
          <a:p>
            <a:endParaRPr lang="en-US" sz="1200" dirty="0" smtClean="0"/>
          </a:p>
          <a:p>
            <a:pPr lvl="1">
              <a:buNone/>
            </a:pPr>
            <a:r>
              <a:rPr lang="en-US" sz="2000" dirty="0" smtClean="0">
                <a:latin typeface="Courier New" pitchFamily="49" charset="0"/>
                <a:cs typeface="Courier New" pitchFamily="49" charset="0"/>
              </a:rPr>
              <a:t>// return </a:t>
            </a:r>
            <a:r>
              <a:rPr lang="en-US" sz="2000" b="1" i="1" dirty="0" smtClean="0">
                <a:latin typeface="Courier New" pitchFamily="49" charset="0"/>
                <a:cs typeface="Courier New" pitchFamily="49" charset="0"/>
              </a:rPr>
              <a:t>first node with key 'k' in 'l';</a:t>
            </a:r>
          </a:p>
          <a:p>
            <a:pPr lvl="1">
              <a:buNone/>
            </a:pPr>
            <a:r>
              <a:rPr lang="en-US" sz="2000" dirty="0" smtClean="0">
                <a:latin typeface="Courier New" pitchFamily="49" charset="0"/>
                <a:cs typeface="Courier New" pitchFamily="49" charset="0"/>
              </a:rPr>
              <a:t>// return 'NULL' if not found</a:t>
            </a:r>
          </a:p>
          <a:p>
            <a:pPr lvl="1">
              <a:buNone/>
            </a:pPr>
            <a:r>
              <a:rPr lang="vi-VN" sz="2000" dirty="0" smtClean="0">
                <a:latin typeface="Courier New" pitchFamily="49" charset="0"/>
                <a:cs typeface="Courier New" pitchFamily="49" charset="0"/>
              </a:rPr>
              <a:t>// 'l' is </a:t>
            </a:r>
            <a:r>
              <a:rPr lang="vi-VN" sz="2000" b="1" i="1" dirty="0" smtClean="0">
                <a:latin typeface="Courier New" pitchFamily="49" charset="0"/>
                <a:cs typeface="Courier New" pitchFamily="49" charset="0"/>
              </a:rPr>
              <a:t>sorted</a:t>
            </a:r>
          </a:p>
          <a:p>
            <a:pPr lvl="1">
              <a:buNone/>
            </a:pPr>
            <a:r>
              <a:rPr lang="en-US" sz="2000" dirty="0" smtClean="0">
                <a:latin typeface="Courier New" pitchFamily="49" charset="0"/>
                <a:cs typeface="Courier New" pitchFamily="49" charset="0"/>
              </a:rPr>
              <a:t>node find(list l,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k) {</a:t>
            </a:r>
          </a:p>
          <a:p>
            <a:pPr lvl="1">
              <a:buNone/>
            </a:pPr>
            <a:r>
              <a:rPr lang="vi-VN" sz="2000" dirty="0" smtClean="0">
                <a:latin typeface="Courier New" pitchFamily="49" charset="0"/>
                <a:cs typeface="Courier New" pitchFamily="49" charset="0"/>
              </a:rPr>
              <a:t>	node z = list_end(l);</a:t>
            </a:r>
          </a:p>
          <a:p>
            <a:pPr lvl="1">
              <a:buNone/>
            </a:pPr>
            <a:r>
              <a:rPr lang="vi-VN" sz="2000" dirty="0" smtClean="0">
                <a:latin typeface="Courier New" pitchFamily="49" charset="0"/>
                <a:cs typeface="Courier New" pitchFamily="49" charset="0"/>
              </a:rPr>
              <a:t>	node_setKey(z, k); // sentinel</a:t>
            </a:r>
          </a:p>
          <a:p>
            <a:pPr lvl="1">
              <a:buNone/>
            </a:pPr>
            <a:r>
              <a:rPr lang="vi-VN" sz="2000" dirty="0" smtClean="0">
                <a:latin typeface="Courier New" pitchFamily="49" charset="0"/>
                <a:cs typeface="Courier New" pitchFamily="49" charset="0"/>
              </a:rPr>
              <a:t>	for (node n = list_start(l);</a:t>
            </a:r>
          </a:p>
          <a:p>
            <a:pPr lvl="1">
              <a:buNone/>
            </a:pPr>
            <a:r>
              <a:rPr lang="vi-VN" sz="2000" dirty="0" smtClean="0">
                <a:latin typeface="Courier New" pitchFamily="49" charset="0"/>
                <a:cs typeface="Courier New" pitchFamily="49" charset="0"/>
              </a:rPr>
              <a:t>		node_getKey(n) &gt; k;</a:t>
            </a:r>
          </a:p>
          <a:p>
            <a:pPr lvl="1">
              <a:buNone/>
            </a:pPr>
            <a:r>
              <a:rPr lang="vi-VN" sz="2000" dirty="0" smtClean="0">
                <a:latin typeface="Courier New" pitchFamily="49" charset="0"/>
                <a:cs typeface="Courier New" pitchFamily="49" charset="0"/>
              </a:rPr>
              <a:t>		n = node_next(n));</a:t>
            </a:r>
          </a:p>
          <a:p>
            <a:pPr lvl="1">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node_getKey</a:t>
            </a:r>
            <a:r>
              <a:rPr lang="en-US" sz="2000" dirty="0" smtClean="0">
                <a:latin typeface="Courier New" pitchFamily="49" charset="0"/>
                <a:cs typeface="Courier New" pitchFamily="49" charset="0"/>
              </a:rPr>
              <a:t>(n) != k) return NULL;</a:t>
            </a:r>
          </a:p>
          <a:p>
            <a:pPr lvl="1">
              <a:buNone/>
            </a:pPr>
            <a:r>
              <a:rPr lang="vi-VN" sz="2000" dirty="0" smtClean="0">
                <a:latin typeface="Courier New" pitchFamily="49" charset="0"/>
                <a:cs typeface="Courier New" pitchFamily="49" charset="0"/>
              </a:rPr>
              <a:t>	return n;</a:t>
            </a:r>
          </a:p>
          <a:p>
            <a:pPr lvl="1">
              <a:buNone/>
            </a:pPr>
            <a:r>
              <a:rPr lang="vi-VN" sz="2000" dirty="0" smtClean="0">
                <a:latin typeface="Courier New" pitchFamily="49" charset="0"/>
                <a:cs typeface="Courier New" pitchFamily="49" charset="0"/>
              </a:rPr>
              <a:t>}</a:t>
            </a:r>
            <a:endParaRPr lang="vi-VN" sz="2000" dirty="0">
              <a:latin typeface="Courier New" pitchFamily="49" charset="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smtClean="0"/>
              <a:t>Sequential Search in a</a:t>
            </a:r>
            <a:br>
              <a:rPr lang="vi-VN" sz="2800" dirty="0" smtClean="0"/>
            </a:br>
            <a:r>
              <a:rPr lang="vi-VN" sz="2800" dirty="0" smtClean="0"/>
              <a:t>(sorted) Linked List 2/2</a:t>
            </a:r>
            <a:endParaRPr lang="vi-VN" sz="2800" dirty="0"/>
          </a:p>
        </p:txBody>
      </p:sp>
      <p:sp>
        <p:nvSpPr>
          <p:cNvPr id="3" name="Content Placeholder 2"/>
          <p:cNvSpPr>
            <a:spLocks noGrp="1"/>
          </p:cNvSpPr>
          <p:nvPr>
            <p:ph idx="1"/>
          </p:nvPr>
        </p:nvSpPr>
        <p:spPr>
          <a:xfrm>
            <a:off x="457200" y="1196752"/>
            <a:ext cx="8229600" cy="4906963"/>
          </a:xfrm>
        </p:spPr>
        <p:txBody>
          <a:bodyPr/>
          <a:lstStyle/>
          <a:p>
            <a:r>
              <a:rPr lang="vi-VN" sz="3600" dirty="0" smtClean="0">
                <a:latin typeface="Calibri" pitchFamily="34" charset="0"/>
                <a:cs typeface="Calibri" pitchFamily="34" charset="0"/>
              </a:rPr>
              <a:t>Space complexity: O(1)</a:t>
            </a:r>
          </a:p>
          <a:p>
            <a:r>
              <a:rPr lang="vi-VN" sz="3600" dirty="0" smtClean="0">
                <a:latin typeface="Calibri" pitchFamily="34" charset="0"/>
                <a:cs typeface="Calibri" pitchFamily="34" charset="0"/>
              </a:rPr>
              <a:t>Time complexity</a:t>
            </a:r>
          </a:p>
          <a:p>
            <a:pPr lvl="1"/>
            <a:r>
              <a:rPr lang="vi-VN" dirty="0" smtClean="0">
                <a:latin typeface="Calibri" pitchFamily="34" charset="0"/>
                <a:cs typeface="Calibri" pitchFamily="34" charset="0"/>
              </a:rPr>
              <a:t>Best case: 1 comparison</a:t>
            </a:r>
          </a:p>
          <a:p>
            <a:pPr lvl="1"/>
            <a:r>
              <a:rPr lang="en-US" dirty="0" smtClean="0">
                <a:latin typeface="Calibri" pitchFamily="34" charset="0"/>
                <a:cs typeface="Calibri" pitchFamily="34" charset="0"/>
              </a:rPr>
              <a:t>Average case (</a:t>
            </a:r>
            <a:r>
              <a:rPr lang="en-US" dirty="0" err="1" smtClean="0">
                <a:latin typeface="Calibri" pitchFamily="34" charset="0"/>
                <a:cs typeface="Calibri" pitchFamily="34" charset="0"/>
              </a:rPr>
              <a:t>successfull</a:t>
            </a:r>
            <a:r>
              <a:rPr lang="en-US" dirty="0" smtClean="0">
                <a:latin typeface="Calibri" pitchFamily="34" charset="0"/>
                <a:cs typeface="Calibri" pitchFamily="34" charset="0"/>
              </a:rPr>
              <a:t>): same as the sequential search in unordered list (array): (N+1)/2</a:t>
            </a:r>
          </a:p>
          <a:p>
            <a:pPr lvl="1"/>
            <a:r>
              <a:rPr lang="vi-VN" dirty="0" smtClean="0">
                <a:latin typeface="Calibri" pitchFamily="34" charset="0"/>
                <a:cs typeface="Calibri" pitchFamily="34" charset="0"/>
              </a:rPr>
              <a:t>Worst case (unsuccessfull):</a:t>
            </a:r>
          </a:p>
          <a:p>
            <a:pPr lvl="2"/>
            <a:r>
              <a:rPr lang="en-US" dirty="0" smtClean="0">
                <a:latin typeface="Calibri" pitchFamily="34" charset="0"/>
                <a:cs typeface="Calibri" pitchFamily="34" charset="0"/>
              </a:rPr>
              <a:t>consider the sentinel as part of the list</a:t>
            </a:r>
          </a:p>
          <a:p>
            <a:pPr lvl="2"/>
            <a:r>
              <a:rPr lang="en-US" dirty="0" smtClean="0">
                <a:latin typeface="Calibri" pitchFamily="34" charset="0"/>
                <a:cs typeface="Calibri" pitchFamily="34" charset="0"/>
              </a:rPr>
              <a:t>then a search is always “</a:t>
            </a:r>
            <a:r>
              <a:rPr lang="en-US" dirty="0" err="1" smtClean="0">
                <a:latin typeface="Calibri" pitchFamily="34" charset="0"/>
                <a:cs typeface="Calibri" pitchFamily="34" charset="0"/>
              </a:rPr>
              <a:t>successfull</a:t>
            </a:r>
            <a:r>
              <a:rPr lang="en-US" dirty="0" smtClean="0">
                <a:latin typeface="Calibri" pitchFamily="34" charset="0"/>
                <a:cs typeface="Calibri" pitchFamily="34" charset="0"/>
              </a:rPr>
              <a:t>” (finding the sentinel</a:t>
            </a:r>
            <a:r>
              <a:rPr lang="vi-VN" dirty="0" smtClean="0">
                <a:latin typeface="Calibri" pitchFamily="34" charset="0"/>
                <a:cs typeface="Calibri" pitchFamily="34" charset="0"/>
              </a:rPr>
              <a:t> at least)</a:t>
            </a:r>
          </a:p>
          <a:p>
            <a:pPr lvl="2"/>
            <a:r>
              <a:rPr lang="vi-VN" dirty="0" smtClean="0">
                <a:latin typeface="Calibri" pitchFamily="34" charset="0"/>
                <a:cs typeface="Calibri" pitchFamily="34" charset="0"/>
              </a:rPr>
              <a:t>Hence: (N+2)/2</a:t>
            </a:r>
            <a:endParaRPr lang="vi-VN"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Data Structures (Cont.)</a:t>
            </a:r>
            <a:endParaRPr lang="en-US" dirty="0"/>
          </a:p>
        </p:txBody>
      </p:sp>
      <p:sp>
        <p:nvSpPr>
          <p:cNvPr id="3" name="Content Placeholder 2"/>
          <p:cNvSpPr>
            <a:spLocks noGrp="1"/>
          </p:cNvSpPr>
          <p:nvPr>
            <p:ph idx="1"/>
          </p:nvPr>
        </p:nvSpPr>
        <p:spPr/>
        <p:txBody>
          <a:bodyPr/>
          <a:lstStyle/>
          <a:p>
            <a:r>
              <a:rPr lang="en-US" sz="2600" dirty="0" smtClean="0"/>
              <a:t>Data structures can be classified in to</a:t>
            </a:r>
          </a:p>
          <a:p>
            <a:pPr lvl="1"/>
            <a:r>
              <a:rPr lang="en-US" sz="2200" dirty="0" smtClean="0"/>
              <a:t>Primitive data structures</a:t>
            </a:r>
          </a:p>
          <a:p>
            <a:pPr lvl="1"/>
            <a:r>
              <a:rPr lang="en-US" sz="2200" dirty="0" smtClean="0"/>
              <a:t>Non primitive data structure</a:t>
            </a:r>
            <a:r>
              <a:rPr lang="en-US" dirty="0" smtClean="0"/>
              <a:t>. </a:t>
            </a:r>
          </a:p>
          <a:p>
            <a:pPr>
              <a:lnSpc>
                <a:spcPct val="90000"/>
              </a:lnSpc>
            </a:pPr>
            <a:r>
              <a:rPr lang="en-US" sz="2600" i="1" dirty="0" smtClean="0"/>
              <a:t>Primitive data structure: </a:t>
            </a:r>
          </a:p>
          <a:p>
            <a:pPr lvl="1">
              <a:lnSpc>
                <a:spcPct val="90000"/>
              </a:lnSpc>
            </a:pPr>
            <a:r>
              <a:rPr lang="en-US" sz="2200" dirty="0" smtClean="0"/>
              <a:t>These are data structures that can be manipulated directly by machine instructions.</a:t>
            </a:r>
          </a:p>
          <a:p>
            <a:pPr lvl="1">
              <a:lnSpc>
                <a:spcPct val="90000"/>
              </a:lnSpc>
            </a:pPr>
            <a:r>
              <a:rPr lang="en-US" sz="2200" dirty="0" smtClean="0"/>
              <a:t>In C language, the different primitive data structures are </a:t>
            </a:r>
            <a:r>
              <a:rPr lang="en-US" sz="2200" dirty="0" err="1" smtClean="0"/>
              <a:t>int</a:t>
            </a:r>
            <a:r>
              <a:rPr lang="en-US" sz="2200" dirty="0" smtClean="0"/>
              <a:t>, float, char, double.</a:t>
            </a:r>
          </a:p>
          <a:p>
            <a:pPr>
              <a:lnSpc>
                <a:spcPct val="90000"/>
              </a:lnSpc>
            </a:pPr>
            <a:r>
              <a:rPr lang="en-US" sz="2600" i="1" dirty="0" smtClean="0"/>
              <a:t>Non primitive data structures: </a:t>
            </a:r>
          </a:p>
          <a:p>
            <a:pPr lvl="1">
              <a:lnSpc>
                <a:spcPct val="90000"/>
              </a:lnSpc>
            </a:pPr>
            <a:r>
              <a:rPr lang="en-US" sz="2200" dirty="0" smtClean="0"/>
              <a:t>These are data structures that can not be manipulated directly by machine instructions. Arrays, linked lists, files etc., are some of non-primitive data structures and are classified into </a:t>
            </a:r>
            <a:r>
              <a:rPr lang="en-US" sz="2200" i="1" dirty="0" smtClean="0">
                <a:solidFill>
                  <a:srgbClr val="800080"/>
                </a:solidFill>
              </a:rPr>
              <a:t>linear data structures</a:t>
            </a:r>
            <a:r>
              <a:rPr lang="en-US" sz="2200" dirty="0" smtClean="0"/>
              <a:t> and </a:t>
            </a:r>
            <a:r>
              <a:rPr lang="en-US" sz="2200" i="1" dirty="0" smtClean="0">
                <a:solidFill>
                  <a:srgbClr val="800080"/>
                </a:solidFill>
              </a:rPr>
              <a:t>non-linear data structures</a:t>
            </a:r>
            <a:r>
              <a:rPr lang="en-US" sz="2200" dirty="0" smtClean="0"/>
              <a: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 Improvements</a:t>
            </a:r>
            <a:endParaRPr lang="vi-VN" dirty="0"/>
          </a:p>
        </p:txBody>
      </p:sp>
      <p:sp>
        <p:nvSpPr>
          <p:cNvPr id="3" name="Content Placeholder 2"/>
          <p:cNvSpPr>
            <a:spLocks noGrp="1"/>
          </p:cNvSpPr>
          <p:nvPr>
            <p:ph idx="1"/>
          </p:nvPr>
        </p:nvSpPr>
        <p:spPr/>
        <p:txBody>
          <a:bodyPr/>
          <a:lstStyle/>
          <a:p>
            <a:r>
              <a:rPr lang="vi-VN" dirty="0" smtClean="0">
                <a:latin typeface="Calibri" pitchFamily="34" charset="0"/>
                <a:cs typeface="Calibri" pitchFamily="34" charset="0"/>
              </a:rPr>
              <a:t>Static caching</a:t>
            </a:r>
          </a:p>
          <a:p>
            <a:pPr lvl="1"/>
            <a:r>
              <a:rPr lang="en-US" dirty="0" smtClean="0">
                <a:latin typeface="Calibri" pitchFamily="34" charset="0"/>
                <a:cs typeface="Calibri" pitchFamily="34" charset="0"/>
              </a:rPr>
              <a:t>Use the </a:t>
            </a:r>
            <a:r>
              <a:rPr lang="en-US" i="1" dirty="0" smtClean="0">
                <a:latin typeface="Calibri" pitchFamily="34" charset="0"/>
                <a:cs typeface="Calibri" pitchFamily="34" charset="0"/>
              </a:rPr>
              <a:t>relative access frequency of elements</a:t>
            </a:r>
          </a:p>
          <a:p>
            <a:pPr lvl="2"/>
            <a:r>
              <a:rPr lang="en-US" dirty="0" smtClean="0">
                <a:latin typeface="Calibri" pitchFamily="34" charset="0"/>
                <a:cs typeface="Calibri" pitchFamily="34" charset="0"/>
              </a:rPr>
              <a:t>store the </a:t>
            </a:r>
            <a:r>
              <a:rPr lang="en-US" i="1" dirty="0" smtClean="0">
                <a:latin typeface="Calibri" pitchFamily="34" charset="0"/>
                <a:cs typeface="Calibri" pitchFamily="34" charset="0"/>
              </a:rPr>
              <a:t>most often accessed elements at the first places</a:t>
            </a:r>
          </a:p>
          <a:p>
            <a:r>
              <a:rPr lang="vi-VN" dirty="0" smtClean="0">
                <a:latin typeface="Calibri" pitchFamily="34" charset="0"/>
                <a:cs typeface="Calibri" pitchFamily="34" charset="0"/>
              </a:rPr>
              <a:t>Dynamic caching</a:t>
            </a:r>
          </a:p>
          <a:p>
            <a:pPr lvl="1"/>
            <a:r>
              <a:rPr lang="en-US" dirty="0" smtClean="0">
                <a:latin typeface="Calibri" pitchFamily="34" charset="0"/>
                <a:cs typeface="Calibri" pitchFamily="34" charset="0"/>
              </a:rPr>
              <a:t>For each access, move the element to the first </a:t>
            </a:r>
            <a:r>
              <a:rPr lang="vi-VN" dirty="0" smtClean="0">
                <a:latin typeface="Calibri" pitchFamily="34" charset="0"/>
                <a:cs typeface="Calibri" pitchFamily="34" charset="0"/>
              </a:rPr>
              <a:t>position</a:t>
            </a:r>
          </a:p>
          <a:p>
            <a:pPr lvl="2"/>
            <a:r>
              <a:rPr lang="en-US" i="1" dirty="0" smtClean="0">
                <a:latin typeface="Calibri" pitchFamily="34" charset="0"/>
                <a:cs typeface="Calibri" pitchFamily="34" charset="0"/>
              </a:rPr>
              <a:t>Needs a linked list data structure to be efficient</a:t>
            </a:r>
          </a:p>
          <a:p>
            <a:r>
              <a:rPr lang="en-US" dirty="0" smtClean="0">
                <a:latin typeface="Calibri" pitchFamily="34" charset="0"/>
                <a:cs typeface="Calibri" pitchFamily="34" charset="0"/>
              </a:rPr>
              <a:t>Very difficult to analyze the complexity in </a:t>
            </a:r>
            <a:r>
              <a:rPr lang="vi-VN" dirty="0" smtClean="0">
                <a:latin typeface="Calibri" pitchFamily="34" charset="0"/>
                <a:cs typeface="Calibri" pitchFamily="34" charset="0"/>
              </a:rPr>
              <a:t>theory: very efficient in practice</a:t>
            </a:r>
            <a:endParaRPr lang="vi-VN" dirty="0">
              <a:latin typeface="Calibri" pitchFamily="34" charset="0"/>
              <a:cs typeface="Calibri"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Search</a:t>
            </a:r>
          </a:p>
        </p:txBody>
      </p:sp>
      <p:sp>
        <p:nvSpPr>
          <p:cNvPr id="39939" name="Rectangle 3"/>
          <p:cNvSpPr>
            <a:spLocks noGrp="1" noChangeArrowheads="1"/>
          </p:cNvSpPr>
          <p:nvPr>
            <p:ph idx="1"/>
          </p:nvPr>
        </p:nvSpPr>
        <p:spPr>
          <a:xfrm>
            <a:off x="304800" y="1066800"/>
            <a:ext cx="4267200" cy="5334000"/>
          </a:xfrm>
        </p:spPr>
        <p:txBody>
          <a:bodyPr/>
          <a:lstStyle/>
          <a:p>
            <a:pPr marL="400050" indent="-400050">
              <a:lnSpc>
                <a:spcPts val="2000"/>
              </a:lnSpc>
              <a:spcAft>
                <a:spcPts val="500"/>
              </a:spcAft>
            </a:pPr>
            <a:r>
              <a:rPr lang="en-US" sz="2000" dirty="0" smtClean="0"/>
              <a:t>Sorted array on a key</a:t>
            </a:r>
          </a:p>
          <a:p>
            <a:pPr marL="400050" indent="-400050">
              <a:lnSpc>
                <a:spcPts val="2000"/>
              </a:lnSpc>
              <a:spcAft>
                <a:spcPts val="500"/>
              </a:spcAft>
            </a:pPr>
            <a:r>
              <a:rPr lang="en-US" sz="2000" dirty="0" smtClean="0"/>
              <a:t>first compare the key with the item in the middle position of the array </a:t>
            </a:r>
          </a:p>
          <a:p>
            <a:pPr marL="400050" indent="-400050">
              <a:lnSpc>
                <a:spcPts val="2000"/>
              </a:lnSpc>
              <a:spcAft>
                <a:spcPts val="500"/>
              </a:spcAft>
            </a:pPr>
            <a:r>
              <a:rPr lang="en-US" sz="2000" dirty="0" smtClean="0"/>
              <a:t>If there's a match, we can return immediately. </a:t>
            </a:r>
          </a:p>
          <a:p>
            <a:pPr marL="400050" indent="-400050">
              <a:lnSpc>
                <a:spcPts val="2000"/>
              </a:lnSpc>
              <a:spcAft>
                <a:spcPts val="500"/>
              </a:spcAft>
            </a:pPr>
            <a:r>
              <a:rPr lang="en-US" sz="2000" dirty="0" smtClean="0"/>
              <a:t>If the key is less than the middle key, then the item sought must lie in the lower half of the array </a:t>
            </a:r>
          </a:p>
          <a:p>
            <a:pPr marL="400050" indent="-400050">
              <a:lnSpc>
                <a:spcPts val="2000"/>
              </a:lnSpc>
              <a:spcAft>
                <a:spcPts val="500"/>
              </a:spcAft>
            </a:pPr>
            <a:r>
              <a:rPr lang="en-US" sz="2000" dirty="0" smtClean="0"/>
              <a:t>if it's greater then the item sought must lie in the upper half of the array</a:t>
            </a:r>
          </a:p>
          <a:p>
            <a:pPr marL="400050" indent="-400050">
              <a:lnSpc>
                <a:spcPts val="2000"/>
              </a:lnSpc>
              <a:spcAft>
                <a:spcPts val="500"/>
              </a:spcAft>
            </a:pPr>
            <a:r>
              <a:rPr lang="en-US" sz="2000" dirty="0" smtClean="0"/>
              <a:t>Repeat the procedure on the lower (or upper) half of the array - </a:t>
            </a:r>
            <a:r>
              <a:rPr lang="en-US" sz="2000" b="1" dirty="0" smtClean="0">
                <a:solidFill>
                  <a:schemeClr val="accent2"/>
                </a:solidFill>
              </a:rPr>
              <a:t>RECURSIVE</a:t>
            </a:r>
          </a:p>
          <a:p>
            <a:pPr marL="400050" indent="-400050">
              <a:lnSpc>
                <a:spcPts val="2000"/>
              </a:lnSpc>
              <a:spcAft>
                <a:spcPts val="500"/>
              </a:spcAft>
              <a:buFontTx/>
              <a:buNone/>
            </a:pPr>
            <a:endParaRPr lang="en-US" sz="2000" dirty="0" smtClean="0"/>
          </a:p>
          <a:p>
            <a:pPr marL="400050" indent="-400050">
              <a:lnSpc>
                <a:spcPts val="2000"/>
              </a:lnSpc>
              <a:spcAft>
                <a:spcPts val="500"/>
              </a:spcAft>
              <a:buFontTx/>
              <a:buNone/>
            </a:pPr>
            <a:endParaRPr lang="en-US" sz="2000" dirty="0" smtClean="0"/>
          </a:p>
          <a:p>
            <a:pPr marL="400050" indent="-400050">
              <a:lnSpc>
                <a:spcPts val="2000"/>
              </a:lnSpc>
              <a:spcAft>
                <a:spcPts val="500"/>
              </a:spcAft>
              <a:buFontTx/>
              <a:buNone/>
            </a:pPr>
            <a:endParaRPr lang="en-US" sz="2000" dirty="0" smtClean="0"/>
          </a:p>
        </p:txBody>
      </p:sp>
      <p:pic>
        <p:nvPicPr>
          <p:cNvPr id="39940" name="Picture 5" descr="bsearch"/>
          <p:cNvPicPr>
            <a:picLocks noChangeAspect="1" noChangeArrowheads="1"/>
          </p:cNvPicPr>
          <p:nvPr/>
        </p:nvPicPr>
        <p:blipFill>
          <a:blip r:embed="rId2" cstate="print"/>
          <a:srcRect/>
          <a:stretch>
            <a:fillRect/>
          </a:stretch>
        </p:blipFill>
        <p:spPr bwMode="auto">
          <a:xfrm>
            <a:off x="4754563" y="1143000"/>
            <a:ext cx="4327525" cy="4800600"/>
          </a:xfrm>
          <a:prstGeom prst="rect">
            <a:avLst/>
          </a:prstGeom>
          <a:noFill/>
          <a:ln w="9525">
            <a:noFill/>
            <a:miter lim="800000"/>
            <a:headEnd/>
            <a:tailEnd/>
          </a:ln>
        </p:spPr>
      </p:pic>
      <p:sp>
        <p:nvSpPr>
          <p:cNvPr id="39941" name="Rectangle 14"/>
          <p:cNvSpPr>
            <a:spLocks noChangeArrowheads="1"/>
          </p:cNvSpPr>
          <p:nvPr/>
        </p:nvSpPr>
        <p:spPr bwMode="auto">
          <a:xfrm>
            <a:off x="706438" y="5713413"/>
            <a:ext cx="3730625" cy="466725"/>
          </a:xfrm>
          <a:prstGeom prst="rect">
            <a:avLst/>
          </a:prstGeom>
          <a:noFill/>
          <a:ln w="9525">
            <a:solidFill>
              <a:schemeClr val="tx1"/>
            </a:solidFill>
            <a:miter lim="800000"/>
            <a:headEnd/>
            <a:tailEnd/>
          </a:ln>
        </p:spPr>
        <p:txBody>
          <a:bodyPr wrap="none">
            <a:spAutoFit/>
          </a:bodyPr>
          <a:lstStyle/>
          <a:p>
            <a:r>
              <a:rPr lang="en-US" b="0">
                <a:solidFill>
                  <a:schemeClr val="accent2"/>
                </a:solidFill>
                <a:latin typeface="Arial" charset="0"/>
              </a:rPr>
              <a:t>Time complexity</a:t>
            </a:r>
            <a:r>
              <a:rPr lang="en-US" b="0">
                <a:solidFill>
                  <a:srgbClr val="000000"/>
                </a:solidFill>
                <a:latin typeface="Arial" charset="0"/>
              </a:rPr>
              <a:t>  </a:t>
            </a:r>
            <a:r>
              <a:rPr lang="en-US" i="1">
                <a:latin typeface="Arial" charset="0"/>
              </a:rPr>
              <a:t>O(</a:t>
            </a:r>
            <a:r>
              <a:rPr lang="en-US">
                <a:latin typeface="Arial" charset="0"/>
              </a:rPr>
              <a:t>log </a:t>
            </a:r>
            <a:r>
              <a:rPr lang="en-US" i="1">
                <a:latin typeface="Arial" charset="0"/>
              </a:rPr>
              <a:t>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93725" y="161578"/>
            <a:ext cx="7953375" cy="819150"/>
          </a:xfrm>
        </p:spPr>
        <p:txBody>
          <a:bodyPr>
            <a:normAutofit/>
          </a:bodyPr>
          <a:lstStyle/>
          <a:p>
            <a:r>
              <a:rPr lang="en-US" b="1" dirty="0" smtClean="0">
                <a:latin typeface="Arial" charset="0"/>
              </a:rPr>
              <a:t>Binary Search Implementation</a:t>
            </a:r>
          </a:p>
        </p:txBody>
      </p:sp>
      <p:sp>
        <p:nvSpPr>
          <p:cNvPr id="40963" name="Rectangle 3"/>
          <p:cNvSpPr>
            <a:spLocks noGrp="1" noChangeArrowheads="1"/>
          </p:cNvSpPr>
          <p:nvPr>
            <p:ph idx="1"/>
          </p:nvPr>
        </p:nvSpPr>
        <p:spPr>
          <a:xfrm>
            <a:off x="539552" y="990600"/>
            <a:ext cx="8604448" cy="5867400"/>
          </a:xfrm>
        </p:spPr>
        <p:txBody>
          <a:bodyPr>
            <a:normAutofit fontScale="92500" lnSpcReduction="20000"/>
          </a:bodyPr>
          <a:lstStyle/>
          <a:p>
            <a:pPr marL="400050" indent="-400050" algn="just">
              <a:lnSpc>
                <a:spcPct val="120000"/>
              </a:lnSpc>
              <a:spcBef>
                <a:spcPts val="0"/>
              </a:spcBef>
              <a:spcAft>
                <a:spcPct val="0"/>
              </a:spcAft>
              <a:buFontTx/>
              <a:buNone/>
            </a:pPr>
            <a:r>
              <a:rPr lang="en-US" sz="1600" dirty="0" smtClean="0"/>
              <a:t>static void *</a:t>
            </a:r>
            <a:r>
              <a:rPr lang="en-US" sz="1600" dirty="0" err="1" smtClean="0"/>
              <a:t>bin_search</a:t>
            </a:r>
            <a:r>
              <a:rPr lang="en-US" sz="1600" dirty="0" smtClean="0"/>
              <a:t>( collection c, </a:t>
            </a:r>
            <a:r>
              <a:rPr lang="en-US" sz="1600" dirty="0" err="1" smtClean="0"/>
              <a:t>int</a:t>
            </a:r>
            <a:r>
              <a:rPr lang="en-US" sz="1600" dirty="0" smtClean="0"/>
              <a:t> low, </a:t>
            </a:r>
            <a:r>
              <a:rPr lang="en-US" sz="1600" dirty="0" err="1" smtClean="0"/>
              <a:t>int</a:t>
            </a:r>
            <a:r>
              <a:rPr lang="en-US" sz="1600" dirty="0" smtClean="0"/>
              <a:t> high, void *key ) { </a:t>
            </a:r>
          </a:p>
          <a:p>
            <a:pPr marL="400050" indent="-400050" algn="just">
              <a:lnSpc>
                <a:spcPct val="120000"/>
              </a:lnSpc>
              <a:spcBef>
                <a:spcPts val="0"/>
              </a:spcBef>
              <a:spcAft>
                <a:spcPct val="0"/>
              </a:spcAft>
              <a:buFontTx/>
              <a:buNone/>
            </a:pPr>
            <a:r>
              <a:rPr lang="en-US" sz="1600" dirty="0" smtClean="0"/>
              <a:t>	</a:t>
            </a:r>
            <a:r>
              <a:rPr lang="en-US" sz="1600" dirty="0" err="1" smtClean="0"/>
              <a:t>int</a:t>
            </a:r>
            <a:r>
              <a:rPr lang="en-US" sz="1600" dirty="0" smtClean="0"/>
              <a:t> mid;</a:t>
            </a:r>
          </a:p>
          <a:p>
            <a:pPr marL="400050" indent="-400050" algn="just">
              <a:lnSpc>
                <a:spcPct val="120000"/>
              </a:lnSpc>
              <a:spcBef>
                <a:spcPts val="0"/>
              </a:spcBef>
              <a:spcAft>
                <a:spcPct val="0"/>
              </a:spcAft>
              <a:buFontTx/>
              <a:buNone/>
            </a:pPr>
            <a:r>
              <a:rPr lang="en-US" sz="1600" dirty="0" smtClean="0"/>
              <a:t>	if (low &gt; high) return NULL; /* Termination check */ </a:t>
            </a:r>
          </a:p>
          <a:p>
            <a:pPr marL="400050" indent="-400050" algn="just">
              <a:lnSpc>
                <a:spcPct val="120000"/>
              </a:lnSpc>
              <a:spcBef>
                <a:spcPts val="0"/>
              </a:spcBef>
              <a:spcAft>
                <a:spcPct val="0"/>
              </a:spcAft>
              <a:buFontTx/>
              <a:buNone/>
            </a:pPr>
            <a:r>
              <a:rPr lang="en-US" sz="1600" dirty="0" smtClean="0"/>
              <a:t>	mid = (</a:t>
            </a:r>
            <a:r>
              <a:rPr lang="en-US" sz="1600" dirty="0" err="1" smtClean="0"/>
              <a:t>high+low</a:t>
            </a:r>
            <a:r>
              <a:rPr lang="en-US" sz="1600" dirty="0" smtClean="0"/>
              <a:t>)/2; </a:t>
            </a:r>
          </a:p>
          <a:p>
            <a:pPr marL="400050" indent="-400050" algn="just">
              <a:lnSpc>
                <a:spcPct val="120000"/>
              </a:lnSpc>
              <a:spcBef>
                <a:spcPts val="0"/>
              </a:spcBef>
              <a:spcAft>
                <a:spcPct val="0"/>
              </a:spcAft>
              <a:buFontTx/>
              <a:buNone/>
            </a:pPr>
            <a:r>
              <a:rPr lang="en-US" sz="1600" dirty="0" smtClean="0"/>
              <a:t>	switch (</a:t>
            </a:r>
            <a:r>
              <a:rPr lang="en-US" sz="1600" dirty="0" err="1" smtClean="0"/>
              <a:t>memcmp</a:t>
            </a:r>
            <a:r>
              <a:rPr lang="en-US" sz="1600" dirty="0" smtClean="0"/>
              <a:t>(</a:t>
            </a:r>
            <a:r>
              <a:rPr lang="en-US" sz="1600" dirty="0" err="1" smtClean="0"/>
              <a:t>ItemKey</a:t>
            </a:r>
            <a:r>
              <a:rPr lang="en-US" sz="1600" dirty="0" smtClean="0"/>
              <a:t>(c-&gt;items[mid]),</a:t>
            </a:r>
            <a:r>
              <a:rPr lang="en-US" sz="1600" dirty="0" err="1" smtClean="0"/>
              <a:t>key,c</a:t>
            </a:r>
            <a:r>
              <a:rPr lang="en-US" sz="1600" dirty="0" smtClean="0"/>
              <a:t>-&gt;size)) { </a:t>
            </a:r>
          </a:p>
          <a:p>
            <a:pPr marL="400050" indent="-400050" algn="just">
              <a:lnSpc>
                <a:spcPct val="120000"/>
              </a:lnSpc>
              <a:spcBef>
                <a:spcPts val="0"/>
              </a:spcBef>
              <a:spcAft>
                <a:spcPct val="0"/>
              </a:spcAft>
              <a:buFontTx/>
              <a:buNone/>
            </a:pPr>
            <a:r>
              <a:rPr lang="en-US" sz="1600" dirty="0" smtClean="0"/>
              <a:t>		case 0: return c-&gt;items[mid]; /* Match, return item found */ </a:t>
            </a:r>
          </a:p>
          <a:p>
            <a:pPr marL="400050" indent="-400050" algn="just">
              <a:lnSpc>
                <a:spcPct val="120000"/>
              </a:lnSpc>
              <a:spcBef>
                <a:spcPts val="0"/>
              </a:spcBef>
              <a:spcAft>
                <a:spcPct val="0"/>
              </a:spcAft>
              <a:buFontTx/>
              <a:buNone/>
            </a:pPr>
            <a:r>
              <a:rPr lang="en-US" sz="1600" dirty="0" smtClean="0"/>
              <a:t>		case -1: return </a:t>
            </a:r>
            <a:r>
              <a:rPr lang="en-US" sz="1600" dirty="0" err="1" smtClean="0"/>
              <a:t>bin_search</a:t>
            </a:r>
            <a:r>
              <a:rPr lang="en-US" sz="1600" dirty="0" smtClean="0"/>
              <a:t>( c, low, mid-1, key); /* search lower half */ </a:t>
            </a:r>
          </a:p>
          <a:p>
            <a:pPr marL="400050" indent="-400050" algn="just">
              <a:lnSpc>
                <a:spcPct val="120000"/>
              </a:lnSpc>
              <a:spcBef>
                <a:spcPts val="0"/>
              </a:spcBef>
              <a:spcAft>
                <a:spcPct val="0"/>
              </a:spcAft>
              <a:buFontTx/>
              <a:buNone/>
            </a:pPr>
            <a:r>
              <a:rPr lang="en-US" sz="1600" dirty="0" smtClean="0"/>
              <a:t>		case 1: return </a:t>
            </a:r>
            <a:r>
              <a:rPr lang="en-US" sz="1600" dirty="0" err="1" smtClean="0"/>
              <a:t>bin_search</a:t>
            </a:r>
            <a:r>
              <a:rPr lang="en-US" sz="1600" dirty="0" smtClean="0"/>
              <a:t>( c, mid+1, high, key ); /* search upper half */ </a:t>
            </a:r>
          </a:p>
          <a:p>
            <a:pPr marL="400050" indent="-400050" algn="just">
              <a:lnSpc>
                <a:spcPct val="120000"/>
              </a:lnSpc>
              <a:spcBef>
                <a:spcPts val="0"/>
              </a:spcBef>
              <a:spcAft>
                <a:spcPct val="0"/>
              </a:spcAft>
              <a:buFontTx/>
              <a:buNone/>
            </a:pPr>
            <a:r>
              <a:rPr lang="en-US" sz="1600" dirty="0" smtClean="0"/>
              <a:t>		default : return NULL; </a:t>
            </a:r>
          </a:p>
          <a:p>
            <a:pPr marL="400050" indent="-400050" algn="just">
              <a:lnSpc>
                <a:spcPct val="120000"/>
              </a:lnSpc>
              <a:spcBef>
                <a:spcPts val="0"/>
              </a:spcBef>
              <a:spcAft>
                <a:spcPct val="0"/>
              </a:spcAft>
              <a:buFontTx/>
              <a:buNone/>
            </a:pPr>
            <a:r>
              <a:rPr lang="en-US" sz="1600" dirty="0" smtClean="0"/>
              <a:t>		} </a:t>
            </a:r>
          </a:p>
          <a:p>
            <a:pPr marL="400050" indent="-400050" algn="just">
              <a:lnSpc>
                <a:spcPct val="120000"/>
              </a:lnSpc>
              <a:spcBef>
                <a:spcPts val="0"/>
              </a:spcBef>
              <a:spcAft>
                <a:spcPct val="0"/>
              </a:spcAft>
              <a:buFontTx/>
              <a:buNone/>
            </a:pPr>
            <a:r>
              <a:rPr lang="en-US" sz="1600" dirty="0" smtClean="0"/>
              <a:t>	} </a:t>
            </a:r>
          </a:p>
          <a:p>
            <a:pPr marL="400050" indent="-400050" algn="just">
              <a:lnSpc>
                <a:spcPct val="120000"/>
              </a:lnSpc>
              <a:spcBef>
                <a:spcPts val="0"/>
              </a:spcBef>
              <a:spcAft>
                <a:spcPct val="0"/>
              </a:spcAft>
              <a:buFontTx/>
              <a:buNone/>
            </a:pPr>
            <a:endParaRPr lang="en-US" sz="1600" dirty="0" smtClean="0"/>
          </a:p>
          <a:p>
            <a:pPr marL="400050" indent="-400050" algn="just">
              <a:lnSpc>
                <a:spcPct val="120000"/>
              </a:lnSpc>
              <a:spcBef>
                <a:spcPts val="0"/>
              </a:spcBef>
              <a:spcAft>
                <a:spcPct val="0"/>
              </a:spcAft>
              <a:buFontTx/>
              <a:buNone/>
            </a:pPr>
            <a:r>
              <a:rPr lang="en-US" sz="1600" dirty="0" smtClean="0"/>
              <a:t>void *</a:t>
            </a:r>
            <a:r>
              <a:rPr lang="en-US" sz="1600" dirty="0" err="1" smtClean="0"/>
              <a:t>FindInCollection</a:t>
            </a:r>
            <a:r>
              <a:rPr lang="en-US" sz="1600" dirty="0" smtClean="0"/>
              <a:t>( collection c, void *key ) { </a:t>
            </a:r>
          </a:p>
          <a:p>
            <a:pPr marL="400050" indent="-400050" algn="just">
              <a:lnSpc>
                <a:spcPct val="120000"/>
              </a:lnSpc>
              <a:spcBef>
                <a:spcPts val="0"/>
              </a:spcBef>
              <a:spcAft>
                <a:spcPct val="0"/>
              </a:spcAft>
              <a:buFontTx/>
              <a:buNone/>
            </a:pPr>
            <a:r>
              <a:rPr lang="en-US" sz="1600" dirty="0" smtClean="0"/>
              <a:t>/* Find an item in a collection </a:t>
            </a:r>
          </a:p>
          <a:p>
            <a:pPr marL="400050" indent="-400050" algn="just">
              <a:lnSpc>
                <a:spcPct val="120000"/>
              </a:lnSpc>
              <a:spcBef>
                <a:spcPts val="0"/>
              </a:spcBef>
              <a:spcAft>
                <a:spcPct val="0"/>
              </a:spcAft>
              <a:buFontTx/>
              <a:buNone/>
            </a:pPr>
            <a:r>
              <a:rPr lang="en-US" sz="1600" dirty="0" smtClean="0"/>
              <a:t>	Pre-condition: </a:t>
            </a:r>
          </a:p>
          <a:p>
            <a:pPr marL="400050" indent="-400050" algn="just">
              <a:lnSpc>
                <a:spcPct val="120000"/>
              </a:lnSpc>
              <a:spcBef>
                <a:spcPts val="0"/>
              </a:spcBef>
              <a:spcAft>
                <a:spcPct val="0"/>
              </a:spcAft>
              <a:buFontTx/>
              <a:buNone/>
            </a:pPr>
            <a:r>
              <a:rPr lang="en-US" sz="1600" dirty="0" smtClean="0"/>
              <a:t>		c is a collection created by </a:t>
            </a:r>
            <a:r>
              <a:rPr lang="en-US" sz="1600" dirty="0" err="1" smtClean="0"/>
              <a:t>ConsCollection</a:t>
            </a:r>
            <a:r>
              <a:rPr lang="en-US" sz="1600" dirty="0" smtClean="0"/>
              <a:t> </a:t>
            </a:r>
          </a:p>
          <a:p>
            <a:pPr marL="400050" indent="-400050" algn="just">
              <a:lnSpc>
                <a:spcPct val="120000"/>
              </a:lnSpc>
              <a:spcBef>
                <a:spcPts val="0"/>
              </a:spcBef>
              <a:spcAft>
                <a:spcPct val="0"/>
              </a:spcAft>
              <a:buFontTx/>
              <a:buNone/>
            </a:pPr>
            <a:r>
              <a:rPr lang="en-US" sz="1600" dirty="0" smtClean="0"/>
              <a:t>		c is sorted in ascending order of the key </a:t>
            </a:r>
          </a:p>
          <a:p>
            <a:pPr marL="400050" indent="-400050" algn="just">
              <a:lnSpc>
                <a:spcPct val="120000"/>
              </a:lnSpc>
              <a:spcBef>
                <a:spcPts val="0"/>
              </a:spcBef>
              <a:spcAft>
                <a:spcPct val="0"/>
              </a:spcAft>
              <a:buFontTx/>
              <a:buNone/>
            </a:pPr>
            <a:r>
              <a:rPr lang="en-US" sz="1600" dirty="0" smtClean="0"/>
              <a:t>		key != NULL </a:t>
            </a:r>
          </a:p>
          <a:p>
            <a:pPr marL="400050" indent="-400050" algn="just">
              <a:lnSpc>
                <a:spcPct val="120000"/>
              </a:lnSpc>
              <a:spcBef>
                <a:spcPts val="0"/>
              </a:spcBef>
              <a:spcAft>
                <a:spcPct val="0"/>
              </a:spcAft>
              <a:buFontTx/>
              <a:buNone/>
            </a:pPr>
            <a:r>
              <a:rPr lang="en-US" sz="1600" dirty="0" smtClean="0"/>
              <a:t>	Post-condition: returns an item identified by key if one exists, otherwise returns NULL */</a:t>
            </a:r>
          </a:p>
          <a:p>
            <a:pPr marL="400050" indent="-400050" algn="just">
              <a:lnSpc>
                <a:spcPct val="120000"/>
              </a:lnSpc>
              <a:spcBef>
                <a:spcPts val="0"/>
              </a:spcBef>
              <a:spcAft>
                <a:spcPct val="0"/>
              </a:spcAft>
              <a:buFontTx/>
              <a:buNone/>
            </a:pPr>
            <a:endParaRPr lang="en-US" sz="1600" dirty="0" smtClean="0"/>
          </a:p>
          <a:p>
            <a:pPr marL="400050" indent="-400050" algn="just">
              <a:lnSpc>
                <a:spcPct val="120000"/>
              </a:lnSpc>
              <a:spcBef>
                <a:spcPts val="0"/>
              </a:spcBef>
              <a:spcAft>
                <a:spcPct val="0"/>
              </a:spcAft>
              <a:buFontTx/>
              <a:buNone/>
            </a:pPr>
            <a:r>
              <a:rPr lang="en-US" sz="1600" dirty="0" smtClean="0"/>
              <a:t>		 </a:t>
            </a:r>
            <a:r>
              <a:rPr lang="en-US" sz="1600" dirty="0" err="1" smtClean="0"/>
              <a:t>int</a:t>
            </a:r>
            <a:r>
              <a:rPr lang="en-US" sz="1600" dirty="0" smtClean="0"/>
              <a:t> low, high;</a:t>
            </a:r>
          </a:p>
          <a:p>
            <a:pPr marL="400050" indent="-400050" algn="just">
              <a:lnSpc>
                <a:spcPct val="120000"/>
              </a:lnSpc>
              <a:spcBef>
                <a:spcPts val="0"/>
              </a:spcBef>
              <a:spcAft>
                <a:spcPct val="0"/>
              </a:spcAft>
              <a:buFontTx/>
              <a:buNone/>
            </a:pPr>
            <a:r>
              <a:rPr lang="en-US" sz="1600" dirty="0" smtClean="0"/>
              <a:t>		 low = 0; high = c-&gt;item_cnt-1; </a:t>
            </a:r>
          </a:p>
          <a:p>
            <a:pPr marL="400050" indent="-400050" algn="just">
              <a:lnSpc>
                <a:spcPct val="120000"/>
              </a:lnSpc>
              <a:spcBef>
                <a:spcPts val="0"/>
              </a:spcBef>
              <a:spcAft>
                <a:spcPct val="0"/>
              </a:spcAft>
              <a:buFontTx/>
              <a:buNone/>
            </a:pPr>
            <a:r>
              <a:rPr lang="en-US" sz="1600" dirty="0" smtClean="0"/>
              <a:t>		return </a:t>
            </a:r>
            <a:r>
              <a:rPr lang="en-US" sz="1600" dirty="0" err="1" smtClean="0"/>
              <a:t>bin_search</a:t>
            </a:r>
            <a:r>
              <a:rPr lang="en-US" sz="1600" dirty="0" smtClean="0"/>
              <a:t>( c, low, high, key );</a:t>
            </a:r>
          </a:p>
          <a:p>
            <a:pPr marL="400050" indent="-400050" algn="just">
              <a:lnSpc>
                <a:spcPct val="120000"/>
              </a:lnSpc>
              <a:spcBef>
                <a:spcPts val="0"/>
              </a:spcBef>
              <a:spcAft>
                <a:spcPct val="0"/>
              </a:spcAft>
              <a:buFontTx/>
              <a:buNone/>
            </a:pPr>
            <a:r>
              <a:rPr lang="en-US" sz="1600" dirty="0" smtClean="0"/>
              <a:t>	 }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3400" y="89570"/>
            <a:ext cx="7953375" cy="819150"/>
          </a:xfrm>
        </p:spPr>
        <p:txBody>
          <a:bodyPr/>
          <a:lstStyle/>
          <a:p>
            <a:r>
              <a:rPr lang="en-US" sz="2800" b="1" dirty="0" smtClean="0">
                <a:latin typeface="Arial" charset="0"/>
              </a:rPr>
              <a:t>Binary Search </a:t>
            </a:r>
            <a:r>
              <a:rPr lang="en-US" sz="2800" b="1" dirty="0" err="1" smtClean="0">
                <a:latin typeface="Arial" charset="0"/>
              </a:rPr>
              <a:t>vs</a:t>
            </a:r>
            <a:r>
              <a:rPr lang="en-US" sz="2800" b="1" dirty="0" smtClean="0">
                <a:latin typeface="Arial" charset="0"/>
              </a:rPr>
              <a:t> Sequential Search</a:t>
            </a:r>
            <a:endParaRPr lang="en-US" sz="2400" b="1" dirty="0" smtClean="0">
              <a:latin typeface="Arial" charset="0"/>
            </a:endParaRPr>
          </a:p>
        </p:txBody>
      </p:sp>
      <p:sp>
        <p:nvSpPr>
          <p:cNvPr id="1028" name="Rectangle 3"/>
          <p:cNvSpPr>
            <a:spLocks noGrp="1" noChangeArrowheads="1"/>
          </p:cNvSpPr>
          <p:nvPr>
            <p:ph idx="1"/>
          </p:nvPr>
        </p:nvSpPr>
        <p:spPr>
          <a:xfrm>
            <a:off x="228600" y="990600"/>
            <a:ext cx="7848600" cy="2819400"/>
          </a:xfrm>
        </p:spPr>
        <p:txBody>
          <a:bodyPr/>
          <a:lstStyle/>
          <a:p>
            <a:pPr>
              <a:lnSpc>
                <a:spcPts val="1800"/>
              </a:lnSpc>
              <a:spcAft>
                <a:spcPts val="400"/>
              </a:spcAft>
            </a:pPr>
            <a:r>
              <a:rPr lang="en-US" sz="1900" b="1" dirty="0" smtClean="0">
                <a:solidFill>
                  <a:schemeClr val="accent2"/>
                </a:solidFill>
              </a:rPr>
              <a:t>Find method</a:t>
            </a:r>
            <a:endParaRPr lang="en-US" b="1" dirty="0" smtClean="0">
              <a:solidFill>
                <a:schemeClr val="accent2"/>
              </a:solidFill>
            </a:endParaRPr>
          </a:p>
          <a:p>
            <a:pPr lvl="1">
              <a:spcBef>
                <a:spcPts val="0"/>
              </a:spcBef>
              <a:spcAft>
                <a:spcPts val="0"/>
              </a:spcAft>
            </a:pPr>
            <a:r>
              <a:rPr lang="en-US" sz="1900" b="1" dirty="0" smtClean="0"/>
              <a:t>Sequential search</a:t>
            </a:r>
          </a:p>
          <a:p>
            <a:pPr lvl="2">
              <a:spcBef>
                <a:spcPts val="0"/>
              </a:spcBef>
              <a:spcAft>
                <a:spcPts val="0"/>
              </a:spcAft>
            </a:pPr>
            <a:r>
              <a:rPr lang="en-US" sz="2000" dirty="0" smtClean="0"/>
              <a:t>Worst case time:   </a:t>
            </a:r>
            <a:r>
              <a:rPr lang="en-US" sz="2000" i="1" dirty="0" smtClean="0">
                <a:latin typeface="Times New Roman" pitchFamily="18" charset="0"/>
              </a:rPr>
              <a:t>c</a:t>
            </a:r>
            <a:r>
              <a:rPr lang="en-US" sz="2000" i="1" baseline="-25000" dirty="0" smtClean="0">
                <a:latin typeface="Times New Roman" pitchFamily="18" charset="0"/>
              </a:rPr>
              <a:t>1 </a:t>
            </a:r>
            <a:r>
              <a:rPr lang="en-US" sz="2000" i="1" dirty="0" smtClean="0">
                <a:latin typeface="Times New Roman" pitchFamily="18" charset="0"/>
              </a:rPr>
              <a:t>n</a:t>
            </a:r>
            <a:endParaRPr lang="en-US" sz="2000" dirty="0" smtClean="0"/>
          </a:p>
          <a:p>
            <a:pPr lvl="1">
              <a:spcBef>
                <a:spcPts val="0"/>
              </a:spcBef>
              <a:spcAft>
                <a:spcPts val="0"/>
              </a:spcAft>
            </a:pPr>
            <a:r>
              <a:rPr lang="en-US" sz="1900" b="1" dirty="0" smtClean="0"/>
              <a:t>Binary search</a:t>
            </a:r>
            <a:endParaRPr lang="en-US" b="1" dirty="0" smtClean="0"/>
          </a:p>
          <a:p>
            <a:pPr lvl="2">
              <a:spcBef>
                <a:spcPts val="0"/>
              </a:spcBef>
              <a:spcAft>
                <a:spcPts val="0"/>
              </a:spcAft>
            </a:pPr>
            <a:r>
              <a:rPr lang="en-US" sz="2000" dirty="0" smtClean="0"/>
              <a:t>Worst case time:   </a:t>
            </a:r>
            <a:r>
              <a:rPr lang="en-US" sz="2000" i="1" dirty="0" smtClean="0">
                <a:latin typeface="Times New Roman" pitchFamily="18" charset="0"/>
              </a:rPr>
              <a:t>c</a:t>
            </a:r>
            <a:r>
              <a:rPr lang="en-US" sz="2000" i="1" baseline="-25000" dirty="0" smtClean="0">
                <a:latin typeface="Times New Roman" pitchFamily="18" charset="0"/>
              </a:rPr>
              <a:t>2</a:t>
            </a:r>
            <a:r>
              <a:rPr lang="en-US" sz="2000" i="1" dirty="0" smtClean="0">
                <a:latin typeface="Times New Roman" pitchFamily="18" charset="0"/>
              </a:rPr>
              <a:t> </a:t>
            </a:r>
            <a:r>
              <a:rPr lang="en-US" sz="2000" dirty="0" smtClean="0">
                <a:latin typeface="Times New Roman" pitchFamily="18" charset="0"/>
              </a:rPr>
              <a:t>log</a:t>
            </a:r>
            <a:r>
              <a:rPr lang="en-US" sz="2000" i="1" baseline="-25000" dirty="0" smtClean="0">
                <a:latin typeface="Times New Roman" pitchFamily="18" charset="0"/>
              </a:rPr>
              <a:t>2</a:t>
            </a:r>
            <a:r>
              <a:rPr lang="en-US" sz="2000" i="1" dirty="0" smtClean="0">
                <a:latin typeface="Times New Roman" pitchFamily="18" charset="0"/>
              </a:rPr>
              <a:t>n</a:t>
            </a:r>
            <a:endParaRPr lang="en-US" sz="2000" dirty="0" smtClean="0"/>
          </a:p>
          <a:p>
            <a:endParaRPr lang="en-US" sz="1700" dirty="0" smtClean="0"/>
          </a:p>
        </p:txBody>
      </p:sp>
      <p:graphicFrame>
        <p:nvGraphicFramePr>
          <p:cNvPr id="1026" name="Object 4"/>
          <p:cNvGraphicFramePr>
            <a:graphicFrameLocks noChangeAspect="1"/>
          </p:cNvGraphicFramePr>
          <p:nvPr/>
        </p:nvGraphicFramePr>
        <p:xfrm>
          <a:off x="2286000" y="2492896"/>
          <a:ext cx="6248400" cy="4081462"/>
        </p:xfrm>
        <a:graphic>
          <a:graphicData uri="http://schemas.openxmlformats.org/presentationml/2006/ole">
            <p:oleObj spid="_x0000_s1026" name="Worksheet" r:id="rId3" imgW="6586200" imgH="4298400" progId="Excel.Sheet.8">
              <p:embed/>
            </p:oleObj>
          </a:graphicData>
        </a:graphic>
      </p:graphicFrame>
      <p:sp>
        <p:nvSpPr>
          <p:cNvPr id="1029" name="Text Box 5"/>
          <p:cNvSpPr txBox="1">
            <a:spLocks noChangeArrowheads="1"/>
          </p:cNvSpPr>
          <p:nvPr/>
        </p:nvSpPr>
        <p:spPr bwMode="auto">
          <a:xfrm>
            <a:off x="6781800" y="914400"/>
            <a:ext cx="2152650" cy="2044700"/>
          </a:xfrm>
          <a:prstGeom prst="rect">
            <a:avLst/>
          </a:prstGeom>
          <a:solidFill>
            <a:srgbClr val="FFFF00"/>
          </a:solidFill>
          <a:ln w="12700">
            <a:noFill/>
            <a:miter lim="800000"/>
            <a:headEnd/>
            <a:tailEnd/>
          </a:ln>
        </p:spPr>
        <p:txBody>
          <a:bodyPr wrap="none">
            <a:spAutoFit/>
          </a:bodyPr>
          <a:lstStyle/>
          <a:p>
            <a:pPr algn="l"/>
            <a:r>
              <a:rPr lang="en-US" sz="2000">
                <a:solidFill>
                  <a:schemeClr val="hlink"/>
                </a:solidFill>
                <a:latin typeface="Arial" charset="0"/>
              </a:rPr>
              <a:t>Logs</a:t>
            </a:r>
            <a:endParaRPr lang="en-US" sz="2000">
              <a:latin typeface="Arial" charset="0"/>
            </a:endParaRPr>
          </a:p>
          <a:p>
            <a:pPr algn="l"/>
            <a:r>
              <a:rPr lang="en-US" sz="1800">
                <a:latin typeface="Arial" charset="0"/>
              </a:rPr>
              <a:t>Base 2 is by far</a:t>
            </a:r>
          </a:p>
          <a:p>
            <a:pPr algn="l"/>
            <a:r>
              <a:rPr lang="en-US" sz="1800">
                <a:latin typeface="Arial" charset="0"/>
              </a:rPr>
              <a:t>the most common</a:t>
            </a:r>
          </a:p>
          <a:p>
            <a:pPr algn="l"/>
            <a:r>
              <a:rPr lang="en-US" sz="1800">
                <a:latin typeface="Arial" charset="0"/>
              </a:rPr>
              <a:t>in this course.</a:t>
            </a:r>
          </a:p>
          <a:p>
            <a:pPr algn="l"/>
            <a:r>
              <a:rPr lang="en-US" sz="1800">
                <a:latin typeface="Arial" charset="0"/>
              </a:rPr>
              <a:t>Assume base 2</a:t>
            </a:r>
          </a:p>
          <a:p>
            <a:pPr algn="l"/>
            <a:r>
              <a:rPr lang="en-US" sz="1800">
                <a:latin typeface="Arial" charset="0"/>
              </a:rPr>
              <a:t>unless otherwise</a:t>
            </a:r>
          </a:p>
          <a:p>
            <a:pPr algn="l"/>
            <a:r>
              <a:rPr lang="en-US" sz="1800">
                <a:latin typeface="Arial" charset="0"/>
              </a:rPr>
              <a:t>noted!</a:t>
            </a:r>
            <a:r>
              <a:rPr lang="en-US" sz="1800" b="0">
                <a:latin typeface="Arial" charset="0"/>
              </a:rPr>
              <a:t> </a:t>
            </a:r>
            <a:endParaRPr lang="en-US" sz="1800" b="0"/>
          </a:p>
        </p:txBody>
      </p:sp>
      <p:sp>
        <p:nvSpPr>
          <p:cNvPr id="1030" name="Text Box 6"/>
          <p:cNvSpPr txBox="1">
            <a:spLocks noChangeArrowheads="1"/>
          </p:cNvSpPr>
          <p:nvPr/>
        </p:nvSpPr>
        <p:spPr bwMode="auto">
          <a:xfrm>
            <a:off x="152400" y="3505398"/>
            <a:ext cx="1544638" cy="1311275"/>
          </a:xfrm>
          <a:prstGeom prst="rect">
            <a:avLst/>
          </a:prstGeom>
          <a:solidFill>
            <a:srgbClr val="FFFF00"/>
          </a:solidFill>
          <a:ln w="12700">
            <a:noFill/>
            <a:miter lim="800000"/>
            <a:headEnd/>
            <a:tailEnd/>
          </a:ln>
        </p:spPr>
        <p:txBody>
          <a:bodyPr wrap="none">
            <a:spAutoFit/>
          </a:bodyPr>
          <a:lstStyle/>
          <a:p>
            <a:pPr algn="l"/>
            <a:r>
              <a:rPr lang="en-US" sz="2000">
                <a:latin typeface="Arial" charset="0"/>
              </a:rPr>
              <a:t>Small</a:t>
            </a:r>
          </a:p>
          <a:p>
            <a:pPr algn="l"/>
            <a:r>
              <a:rPr lang="en-US" sz="2000">
                <a:latin typeface="Arial" charset="0"/>
              </a:rPr>
              <a:t>problems -</a:t>
            </a:r>
          </a:p>
          <a:p>
            <a:pPr algn="l"/>
            <a:r>
              <a:rPr lang="en-US" sz="2000">
                <a:latin typeface="Arial" charset="0"/>
              </a:rPr>
              <a:t>we’re not</a:t>
            </a:r>
          </a:p>
          <a:p>
            <a:pPr algn="l"/>
            <a:r>
              <a:rPr lang="en-US" sz="2000">
                <a:latin typeface="Arial" charset="0"/>
              </a:rPr>
              <a:t>interested!</a:t>
            </a:r>
            <a:r>
              <a:rPr lang="en-US" sz="1800" b="0">
                <a:latin typeface="Arial" charset="0"/>
              </a:rPr>
              <a:t> </a:t>
            </a:r>
            <a:endParaRPr lang="en-US" sz="1800" b="0"/>
          </a:p>
        </p:txBody>
      </p:sp>
      <p:sp>
        <p:nvSpPr>
          <p:cNvPr id="1031" name="Line 7"/>
          <p:cNvSpPr>
            <a:spLocks noChangeShapeType="1"/>
          </p:cNvSpPr>
          <p:nvPr/>
        </p:nvSpPr>
        <p:spPr bwMode="auto">
          <a:xfrm>
            <a:off x="1600200" y="4343598"/>
            <a:ext cx="1524000" cy="990600"/>
          </a:xfrm>
          <a:prstGeom prst="line">
            <a:avLst/>
          </a:prstGeom>
          <a:noFill/>
          <a:ln w="38100">
            <a:solidFill>
              <a:schemeClr val="hlink"/>
            </a:solidFill>
            <a:round/>
            <a:headEnd/>
            <a:tailEnd type="triangle" w="med" len="med"/>
          </a:ln>
        </p:spPr>
        <p:txBody>
          <a:bodyPr wrap="none" anchor="ctr"/>
          <a:lstStyle/>
          <a:p>
            <a:endParaRPr lang="en-US"/>
          </a:p>
        </p:txBody>
      </p:sp>
      <p:sp>
        <p:nvSpPr>
          <p:cNvPr id="1032" name="Text Box 8"/>
          <p:cNvSpPr txBox="1">
            <a:spLocks noChangeArrowheads="1"/>
          </p:cNvSpPr>
          <p:nvPr/>
        </p:nvSpPr>
        <p:spPr bwMode="auto">
          <a:xfrm>
            <a:off x="7239000" y="4114998"/>
            <a:ext cx="1600200" cy="1616075"/>
          </a:xfrm>
          <a:prstGeom prst="rect">
            <a:avLst/>
          </a:prstGeom>
          <a:solidFill>
            <a:srgbClr val="FFFF00"/>
          </a:solidFill>
          <a:ln w="12700">
            <a:noFill/>
            <a:miter lim="800000"/>
            <a:headEnd/>
            <a:tailEnd/>
          </a:ln>
        </p:spPr>
        <p:txBody>
          <a:bodyPr wrap="none">
            <a:spAutoFit/>
          </a:bodyPr>
          <a:lstStyle/>
          <a:p>
            <a:pPr algn="l"/>
            <a:r>
              <a:rPr lang="en-US" sz="2000">
                <a:latin typeface="Arial" charset="0"/>
              </a:rPr>
              <a:t>Large</a:t>
            </a:r>
          </a:p>
          <a:p>
            <a:pPr algn="l"/>
            <a:r>
              <a:rPr lang="en-US" sz="2000">
                <a:latin typeface="Arial" charset="0"/>
              </a:rPr>
              <a:t>problems -</a:t>
            </a:r>
          </a:p>
          <a:p>
            <a:pPr algn="l"/>
            <a:r>
              <a:rPr lang="en-US" sz="2000">
                <a:latin typeface="Arial" charset="0"/>
              </a:rPr>
              <a:t>we’re</a:t>
            </a:r>
          </a:p>
          <a:p>
            <a:pPr algn="l"/>
            <a:r>
              <a:rPr lang="en-US" sz="2000">
                <a:latin typeface="Arial" charset="0"/>
              </a:rPr>
              <a:t>interested</a:t>
            </a:r>
          </a:p>
          <a:p>
            <a:pPr algn="l"/>
            <a:r>
              <a:rPr lang="en-US" sz="2000">
                <a:latin typeface="Arial" charset="0"/>
              </a:rPr>
              <a:t>in this gap!</a:t>
            </a:r>
            <a:r>
              <a:rPr lang="en-US" sz="1800" b="0">
                <a:latin typeface="Arial" charset="0"/>
              </a:rPr>
              <a:t> </a:t>
            </a:r>
            <a:endParaRPr lang="en-US" sz="1800" b="0"/>
          </a:p>
        </p:txBody>
      </p:sp>
      <p:sp>
        <p:nvSpPr>
          <p:cNvPr id="1033" name="Line 9"/>
          <p:cNvSpPr>
            <a:spLocks noChangeShapeType="1"/>
          </p:cNvSpPr>
          <p:nvPr/>
        </p:nvSpPr>
        <p:spPr bwMode="auto">
          <a:xfrm>
            <a:off x="6477000" y="3810198"/>
            <a:ext cx="0" cy="1066800"/>
          </a:xfrm>
          <a:prstGeom prst="line">
            <a:avLst/>
          </a:prstGeom>
          <a:noFill/>
          <a:ln w="38100">
            <a:solidFill>
              <a:schemeClr val="hlink"/>
            </a:solidFill>
            <a:round/>
            <a:headEnd type="triangle" w="med" len="med"/>
            <a:tailEnd type="triangle" w="med" len="med"/>
          </a:ln>
        </p:spPr>
        <p:txBody>
          <a:bodyPr wrap="none" anchor="ctr"/>
          <a:lstStyle/>
          <a:p>
            <a:endParaRPr lang="en-US"/>
          </a:p>
        </p:txBody>
      </p:sp>
      <p:sp>
        <p:nvSpPr>
          <p:cNvPr id="1034" name="Line 10"/>
          <p:cNvSpPr>
            <a:spLocks noChangeShapeType="1"/>
          </p:cNvSpPr>
          <p:nvPr/>
        </p:nvSpPr>
        <p:spPr bwMode="auto">
          <a:xfrm>
            <a:off x="6553200" y="4267398"/>
            <a:ext cx="685800" cy="0"/>
          </a:xfrm>
          <a:prstGeom prst="line">
            <a:avLst/>
          </a:prstGeom>
          <a:noFill/>
          <a:ln w="38100">
            <a:solidFill>
              <a:srgbClr val="063DE8"/>
            </a:solidFill>
            <a:round/>
            <a:headEnd type="triangle" w="med" len="med"/>
            <a:tailEnd/>
          </a:ln>
        </p:spPr>
        <p:txBody>
          <a:bodyPr wrap="none" anchor="ctr"/>
          <a:lstStyle/>
          <a:p>
            <a:endParaRPr lang="en-US"/>
          </a:p>
        </p:txBody>
      </p:sp>
      <p:sp>
        <p:nvSpPr>
          <p:cNvPr id="1035" name="Text Box 11"/>
          <p:cNvSpPr txBox="1">
            <a:spLocks noChangeArrowheads="1"/>
          </p:cNvSpPr>
          <p:nvPr/>
        </p:nvSpPr>
        <p:spPr bwMode="auto">
          <a:xfrm>
            <a:off x="4953000" y="3733998"/>
            <a:ext cx="304800" cy="396875"/>
          </a:xfrm>
          <a:prstGeom prst="rect">
            <a:avLst/>
          </a:prstGeom>
          <a:solidFill>
            <a:srgbClr val="99CCFF"/>
          </a:solidFill>
          <a:ln w="12700">
            <a:noFill/>
            <a:miter lim="800000"/>
            <a:headEnd/>
            <a:tailEnd/>
          </a:ln>
        </p:spPr>
        <p:txBody>
          <a:bodyPr>
            <a:spAutoFit/>
          </a:bodyPr>
          <a:lstStyle/>
          <a:p>
            <a:r>
              <a:rPr lang="en-US" sz="2000">
                <a:latin typeface="Arial" charset="0"/>
              </a:rPr>
              <a:t>n</a:t>
            </a:r>
            <a:r>
              <a:rPr lang="en-US" sz="1800" b="0">
                <a:latin typeface="Arial" charset="0"/>
              </a:rPr>
              <a:t> </a:t>
            </a:r>
            <a:endParaRPr lang="en-US" sz="1800" b="0"/>
          </a:p>
        </p:txBody>
      </p:sp>
      <p:sp>
        <p:nvSpPr>
          <p:cNvPr id="1036" name="Text Box 12"/>
          <p:cNvSpPr txBox="1">
            <a:spLocks noChangeArrowheads="1"/>
          </p:cNvSpPr>
          <p:nvPr/>
        </p:nvSpPr>
        <p:spPr bwMode="auto">
          <a:xfrm>
            <a:off x="4724400" y="5105598"/>
            <a:ext cx="1143000" cy="396875"/>
          </a:xfrm>
          <a:prstGeom prst="rect">
            <a:avLst/>
          </a:prstGeom>
          <a:solidFill>
            <a:srgbClr val="FF99FF"/>
          </a:solidFill>
          <a:ln w="12700">
            <a:noFill/>
            <a:miter lim="800000"/>
            <a:headEnd/>
            <a:tailEnd/>
          </a:ln>
        </p:spPr>
        <p:txBody>
          <a:bodyPr>
            <a:spAutoFit/>
          </a:bodyPr>
          <a:lstStyle/>
          <a:p>
            <a:r>
              <a:rPr lang="en-US" sz="2000">
                <a:latin typeface="Arial" charset="0"/>
              </a:rPr>
              <a:t>log</a:t>
            </a:r>
            <a:r>
              <a:rPr lang="en-US" sz="2000" baseline="-25000">
                <a:latin typeface="Arial" charset="0"/>
              </a:rPr>
              <a:t>2</a:t>
            </a:r>
            <a:r>
              <a:rPr lang="en-US" sz="2000">
                <a:latin typeface="Arial" charset="0"/>
              </a:rPr>
              <a:t>n</a:t>
            </a:r>
            <a:r>
              <a:rPr lang="en-US" sz="1800" b="0">
                <a:latin typeface="Arial" charset="0"/>
              </a:rPr>
              <a:t> </a:t>
            </a:r>
            <a:endParaRPr lang="en-US" sz="1800" b="0"/>
          </a:p>
        </p:txBody>
      </p:sp>
      <p:sp>
        <p:nvSpPr>
          <p:cNvPr id="1037" name="Text Box 13"/>
          <p:cNvSpPr txBox="1">
            <a:spLocks noChangeArrowheads="1"/>
          </p:cNvSpPr>
          <p:nvPr/>
        </p:nvSpPr>
        <p:spPr bwMode="auto">
          <a:xfrm>
            <a:off x="76200" y="5459611"/>
            <a:ext cx="2546350" cy="825500"/>
          </a:xfrm>
          <a:prstGeom prst="rect">
            <a:avLst/>
          </a:prstGeom>
          <a:solidFill>
            <a:srgbClr val="FFFF00"/>
          </a:solidFill>
          <a:ln w="12700">
            <a:noFill/>
            <a:miter lim="800000"/>
            <a:headEnd/>
            <a:tailEnd/>
          </a:ln>
        </p:spPr>
        <p:txBody>
          <a:bodyPr wrap="none">
            <a:spAutoFit/>
          </a:bodyPr>
          <a:lstStyle/>
          <a:p>
            <a:pPr algn="l"/>
            <a:r>
              <a:rPr lang="en-US" sz="1600">
                <a:latin typeface="Arial" charset="0"/>
              </a:rPr>
              <a:t>Binary search</a:t>
            </a:r>
          </a:p>
          <a:p>
            <a:pPr marL="193675" lvl="1" algn="l"/>
            <a:r>
              <a:rPr lang="en-US" sz="1600">
                <a:latin typeface="Arial" charset="0"/>
              </a:rPr>
              <a:t>More complex</a:t>
            </a:r>
          </a:p>
          <a:p>
            <a:pPr marL="193675" lvl="1" algn="l"/>
            <a:r>
              <a:rPr lang="en-US" sz="1600">
                <a:latin typeface="Arial" charset="0"/>
              </a:rPr>
              <a:t>Higher constant factor</a:t>
            </a:r>
            <a:endParaRPr lang="en-US" sz="1800" b="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74755" name="Text Box 2"/>
          <p:cNvSpPr txBox="1">
            <a:spLocks noChangeArrowheads="1"/>
          </p:cNvSpPr>
          <p:nvPr/>
        </p:nvSpPr>
        <p:spPr bwMode="auto">
          <a:xfrm>
            <a:off x="457200" y="1219200"/>
            <a:ext cx="8229600" cy="4906963"/>
          </a:xfrm>
          <a:prstGeom prst="rect">
            <a:avLst/>
          </a:prstGeom>
          <a:noFill/>
          <a:ln w="9525">
            <a:noFill/>
            <a:round/>
            <a:headEnd/>
            <a:tailEnd/>
          </a:ln>
        </p:spPr>
        <p:txBody>
          <a:bodyPr/>
          <a:lstStyle/>
          <a:p>
            <a:pPr marL="342900" indent="-341313" algn="ctr">
              <a:spcBef>
                <a:spcPts val="80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vi-VN" sz="3200">
              <a:solidFill>
                <a:srgbClr val="000000"/>
              </a:solidFill>
            </a:endParaRPr>
          </a:p>
          <a:p>
            <a:pPr marL="342900" indent="-341313" algn="ctr">
              <a:spcBef>
                <a:spcPts val="135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vi-VN" sz="5400" b="1">
                <a:solidFill>
                  <a:srgbClr val="000000"/>
                </a:solidFill>
              </a:rPr>
              <a:t>Q &amp; 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93725" y="321345"/>
            <a:ext cx="7953375" cy="587375"/>
          </a:xfrm>
        </p:spPr>
        <p:txBody>
          <a:bodyPr>
            <a:normAutofit/>
          </a:bodyPr>
          <a:lstStyle/>
          <a:p>
            <a:r>
              <a:rPr lang="en-US" b="1" smtClean="0">
                <a:latin typeface="Arial" charset="0"/>
              </a:rPr>
              <a:t>Data Structures (Cont.)</a:t>
            </a:r>
          </a:p>
        </p:txBody>
      </p:sp>
      <p:sp>
        <p:nvSpPr>
          <p:cNvPr id="7171" name="Rectangle 3"/>
          <p:cNvSpPr>
            <a:spLocks noGrp="1" noChangeArrowheads="1"/>
          </p:cNvSpPr>
          <p:nvPr>
            <p:ph idx="1"/>
          </p:nvPr>
        </p:nvSpPr>
        <p:spPr>
          <a:xfrm>
            <a:off x="593725" y="1196752"/>
            <a:ext cx="7953375" cy="5432648"/>
          </a:xfrm>
        </p:spPr>
        <p:txBody>
          <a:bodyPr>
            <a:normAutofit fontScale="85000" lnSpcReduction="10000"/>
          </a:bodyPr>
          <a:lstStyle/>
          <a:p>
            <a:pPr>
              <a:buNone/>
            </a:pPr>
            <a:r>
              <a:rPr lang="en-US" dirty="0" smtClean="0"/>
              <a:t>Data Structure = </a:t>
            </a:r>
            <a:r>
              <a:rPr lang="en-US" dirty="0" err="1" smtClean="0"/>
              <a:t>Organised</a:t>
            </a:r>
            <a:r>
              <a:rPr lang="en-US" dirty="0" smtClean="0"/>
              <a:t> Data + Allowed Operations</a:t>
            </a:r>
          </a:p>
          <a:p>
            <a:pPr algn="just">
              <a:buFontTx/>
              <a:buNone/>
            </a:pPr>
            <a:r>
              <a:rPr lang="en-US" b="1" dirty="0" smtClean="0"/>
              <a:t>There are two design aspects to every data structure:</a:t>
            </a:r>
          </a:p>
          <a:p>
            <a:pPr>
              <a:spcAft>
                <a:spcPct val="0"/>
              </a:spcAft>
              <a:buFontTx/>
              <a:buNone/>
            </a:pPr>
            <a:r>
              <a:rPr lang="en-US" b="1" dirty="0" smtClean="0"/>
              <a:t>the interface part </a:t>
            </a:r>
            <a:r>
              <a:rPr lang="en-US" dirty="0" smtClean="0"/>
              <a:t>	</a:t>
            </a:r>
          </a:p>
          <a:p>
            <a:pPr>
              <a:spcAft>
                <a:spcPct val="0"/>
              </a:spcAft>
              <a:buFontTx/>
              <a:buNone/>
            </a:pPr>
            <a:r>
              <a:rPr lang="en-US" dirty="0" smtClean="0"/>
              <a:t>	The publicly accessible functions of the type. Functions like creation and destruction of the object, inserting and removing elements (if it is a container), assigning values etc.	</a:t>
            </a:r>
          </a:p>
          <a:p>
            <a:pPr>
              <a:spcAft>
                <a:spcPct val="0"/>
              </a:spcAft>
              <a:buFontTx/>
              <a:buNone/>
            </a:pPr>
            <a:endParaRPr lang="en-US" dirty="0" smtClean="0"/>
          </a:p>
          <a:p>
            <a:pPr>
              <a:spcAft>
                <a:spcPct val="0"/>
              </a:spcAft>
              <a:buFontTx/>
              <a:buNone/>
            </a:pPr>
            <a:r>
              <a:rPr lang="en-US" b="1" dirty="0" smtClean="0"/>
              <a:t>the implementation part</a:t>
            </a:r>
            <a:r>
              <a:rPr lang="en-US" dirty="0" smtClean="0"/>
              <a:t>	:	</a:t>
            </a:r>
          </a:p>
          <a:p>
            <a:pPr>
              <a:spcAft>
                <a:spcPct val="0"/>
              </a:spcAft>
              <a:buFontTx/>
              <a:buNone/>
            </a:pPr>
            <a:r>
              <a:rPr lang="en-US" dirty="0" smtClean="0"/>
              <a:t>	Internal implementation should be independent of the interface. Therefore, the details of the implementation aspect should be hidden out from the users.	</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93725" y="76200"/>
            <a:ext cx="7953375" cy="819150"/>
          </a:xfrm>
        </p:spPr>
        <p:txBody>
          <a:bodyPr/>
          <a:lstStyle/>
          <a:p>
            <a:r>
              <a:rPr lang="en-US" b="1" dirty="0" smtClean="0">
                <a:latin typeface="Arial" charset="0"/>
              </a:rPr>
              <a:t>Collections</a:t>
            </a:r>
          </a:p>
        </p:txBody>
      </p:sp>
      <p:sp>
        <p:nvSpPr>
          <p:cNvPr id="8195" name="Rectangle 20"/>
          <p:cNvSpPr>
            <a:spLocks noChangeArrowheads="1"/>
          </p:cNvSpPr>
          <p:nvPr/>
        </p:nvSpPr>
        <p:spPr bwMode="auto">
          <a:xfrm>
            <a:off x="533400" y="1268760"/>
            <a:ext cx="7696200" cy="2016125"/>
          </a:xfrm>
          <a:prstGeom prst="rect">
            <a:avLst/>
          </a:prstGeom>
          <a:noFill/>
          <a:ln w="9525">
            <a:noFill/>
            <a:miter lim="800000"/>
            <a:headEnd/>
            <a:tailEnd/>
          </a:ln>
        </p:spPr>
        <p:txBody>
          <a:bodyPr anchor="ctr">
            <a:spAutoFit/>
          </a:bodyPr>
          <a:lstStyle/>
          <a:p>
            <a:pPr algn="l">
              <a:buFontTx/>
              <a:buChar char="•"/>
            </a:pPr>
            <a:r>
              <a:rPr lang="en-US" sz="2100" b="0" dirty="0">
                <a:latin typeface="Arial" charset="0"/>
              </a:rPr>
              <a:t>Programs often deal with collections of items. </a:t>
            </a:r>
          </a:p>
          <a:p>
            <a:pPr algn="l">
              <a:buFontTx/>
              <a:buChar char="•"/>
            </a:pPr>
            <a:r>
              <a:rPr lang="en-US" sz="2100" b="0" dirty="0">
                <a:latin typeface="Arial" charset="0"/>
              </a:rPr>
              <a:t>These collections may be </a:t>
            </a:r>
            <a:r>
              <a:rPr lang="en-US" sz="2100" b="0" dirty="0" err="1">
                <a:latin typeface="Arial" charset="0"/>
              </a:rPr>
              <a:t>organised</a:t>
            </a:r>
            <a:r>
              <a:rPr lang="en-US" sz="2100" b="0" dirty="0">
                <a:latin typeface="Arial" charset="0"/>
              </a:rPr>
              <a:t> in many ways and use many different program structures to represent them, yet, from an abstract point of view, there will be a few common operations on any collection. </a:t>
            </a:r>
          </a:p>
          <a:p>
            <a:pPr algn="l"/>
            <a:endParaRPr lang="en-US" sz="2100" b="0" dirty="0">
              <a:latin typeface="Arial" charset="0"/>
            </a:endParaRPr>
          </a:p>
        </p:txBody>
      </p:sp>
      <p:graphicFrame>
        <p:nvGraphicFramePr>
          <p:cNvPr id="484438" name="Group 86"/>
          <p:cNvGraphicFramePr>
            <a:graphicFrameLocks noGrp="1"/>
          </p:cNvGraphicFramePr>
          <p:nvPr/>
        </p:nvGraphicFramePr>
        <p:xfrm>
          <a:off x="533400" y="3402360"/>
          <a:ext cx="7389813" cy="2286000"/>
        </p:xfrm>
        <a:graphic>
          <a:graphicData uri="http://schemas.openxmlformats.org/drawingml/2006/table">
            <a:tbl>
              <a:tblPr/>
              <a:tblGrid>
                <a:gridCol w="1066800"/>
                <a:gridCol w="6323013"/>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create</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Create a new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add</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Add an item to a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delete</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Delete an item from a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find</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Find an item matching some criterion in the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destroy</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Destroy the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16" name="Rectangle 83"/>
          <p:cNvSpPr>
            <a:spLocks noChangeArrowheads="1"/>
          </p:cNvSpPr>
          <p:nvPr/>
        </p:nvSpPr>
        <p:spPr bwMode="auto">
          <a:xfrm>
            <a:off x="284163" y="4754563"/>
            <a:ext cx="184150" cy="822325"/>
          </a:xfrm>
          <a:prstGeom prst="rect">
            <a:avLst/>
          </a:prstGeom>
          <a:noFill/>
          <a:ln w="9525">
            <a:noFill/>
            <a:miter lim="800000"/>
            <a:headEnd/>
            <a:tailEnd/>
          </a:ln>
        </p:spPr>
        <p:txBody>
          <a:bodyPr wrap="none" anchor="ctr">
            <a:spAutoFit/>
          </a:bodyPr>
          <a:lstStyle/>
          <a:p>
            <a:pPr algn="l"/>
            <a:endParaRPr lang="en-US" b="0"/>
          </a:p>
          <a:p>
            <a:pPr algn="l"/>
            <a:endParaRPr lang="en-US" b="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533400" y="95250"/>
            <a:ext cx="7953375" cy="819150"/>
          </a:xfrm>
        </p:spPr>
        <p:txBody>
          <a:bodyPr/>
          <a:lstStyle/>
          <a:p>
            <a:r>
              <a:rPr lang="en-US" b="1" dirty="0" smtClean="0">
                <a:latin typeface="Arial" charset="0"/>
              </a:rPr>
              <a:t>Analyzing an Algorithm</a:t>
            </a:r>
          </a:p>
        </p:txBody>
      </p:sp>
      <p:sp>
        <p:nvSpPr>
          <p:cNvPr id="9219" name="Rectangle 4"/>
          <p:cNvSpPr>
            <a:spLocks noGrp="1" noChangeArrowheads="1"/>
          </p:cNvSpPr>
          <p:nvPr>
            <p:ph idx="1"/>
          </p:nvPr>
        </p:nvSpPr>
        <p:spPr>
          <a:xfrm>
            <a:off x="457200" y="1066800"/>
            <a:ext cx="7953375" cy="5257800"/>
          </a:xfrm>
        </p:spPr>
        <p:txBody>
          <a:bodyPr>
            <a:noAutofit/>
          </a:bodyPr>
          <a:lstStyle/>
          <a:p>
            <a:pPr>
              <a:spcBef>
                <a:spcPts val="0"/>
              </a:spcBef>
              <a:spcAft>
                <a:spcPts val="0"/>
              </a:spcAft>
            </a:pPr>
            <a:r>
              <a:rPr lang="en-US" sz="2000" b="1" dirty="0" smtClean="0"/>
              <a:t>Simple statement sequence</a:t>
            </a:r>
          </a:p>
          <a:p>
            <a:pPr lvl="1">
              <a:spcBef>
                <a:spcPts val="0"/>
              </a:spcBef>
              <a:spcAft>
                <a:spcPts val="0"/>
              </a:spcAft>
              <a:buClr>
                <a:schemeClr val="tx1"/>
              </a:buClr>
              <a:buFontTx/>
              <a:buChar char=" "/>
            </a:pPr>
            <a:r>
              <a:rPr lang="en-US" sz="2000" dirty="0" smtClean="0">
                <a:solidFill>
                  <a:schemeClr val="tx1"/>
                </a:solidFill>
              </a:rPr>
              <a:t>s</a:t>
            </a:r>
            <a:r>
              <a:rPr lang="en-US" sz="2000" baseline="-25000" dirty="0" smtClean="0">
                <a:solidFill>
                  <a:schemeClr val="tx1"/>
                </a:solidFill>
              </a:rPr>
              <a:t>1</a:t>
            </a:r>
            <a:r>
              <a:rPr lang="en-US" sz="2000" dirty="0" smtClean="0">
                <a:solidFill>
                  <a:schemeClr val="tx1"/>
                </a:solidFill>
              </a:rPr>
              <a:t>; s</a:t>
            </a:r>
            <a:r>
              <a:rPr lang="en-US" sz="2000" baseline="-25000" dirty="0" smtClean="0">
                <a:solidFill>
                  <a:schemeClr val="tx1"/>
                </a:solidFill>
              </a:rPr>
              <a:t>2</a:t>
            </a:r>
            <a:r>
              <a:rPr lang="en-US" sz="2000" dirty="0" smtClean="0">
                <a:solidFill>
                  <a:schemeClr val="tx1"/>
                </a:solidFill>
              </a:rPr>
              <a:t>; …. ; </a:t>
            </a:r>
            <a:r>
              <a:rPr lang="en-US" sz="2000" dirty="0" err="1" smtClean="0">
                <a:solidFill>
                  <a:schemeClr val="tx1"/>
                </a:solidFill>
              </a:rPr>
              <a:t>s</a:t>
            </a:r>
            <a:r>
              <a:rPr lang="en-US" sz="2000" baseline="-25000" dirty="0" err="1" smtClean="0">
                <a:solidFill>
                  <a:schemeClr val="tx1"/>
                </a:solidFill>
              </a:rPr>
              <a:t>k</a:t>
            </a:r>
            <a:endParaRPr lang="en-US" sz="2000" dirty="0" smtClean="0"/>
          </a:p>
          <a:p>
            <a:pPr lvl="1">
              <a:spcBef>
                <a:spcPts val="0"/>
              </a:spcBef>
              <a:spcAft>
                <a:spcPts val="0"/>
              </a:spcAft>
            </a:pPr>
            <a:r>
              <a:rPr lang="en-US" sz="2000" i="1" dirty="0" smtClean="0">
                <a:solidFill>
                  <a:schemeClr val="accent2"/>
                </a:solidFill>
              </a:rPr>
              <a:t>Complexity is O(</a:t>
            </a:r>
            <a:r>
              <a:rPr lang="en-US" sz="2000" dirty="0" smtClean="0">
                <a:solidFill>
                  <a:schemeClr val="accent2"/>
                </a:solidFill>
              </a:rPr>
              <a:t>1</a:t>
            </a:r>
            <a:r>
              <a:rPr lang="en-US" sz="2000" i="1" dirty="0" smtClean="0">
                <a:solidFill>
                  <a:schemeClr val="accent2"/>
                </a:solidFill>
              </a:rPr>
              <a:t>) </a:t>
            </a:r>
            <a:r>
              <a:rPr lang="en-US" sz="2000" dirty="0" smtClean="0">
                <a:solidFill>
                  <a:schemeClr val="accent2"/>
                </a:solidFill>
              </a:rPr>
              <a:t> as long as </a:t>
            </a:r>
            <a:r>
              <a:rPr lang="en-US" sz="2000" i="1" dirty="0" smtClean="0">
                <a:solidFill>
                  <a:schemeClr val="accent2"/>
                </a:solidFill>
              </a:rPr>
              <a:t>k</a:t>
            </a:r>
            <a:r>
              <a:rPr lang="en-US" sz="2000" dirty="0" smtClean="0">
                <a:solidFill>
                  <a:schemeClr val="accent2"/>
                </a:solidFill>
              </a:rPr>
              <a:t> is constant</a:t>
            </a:r>
          </a:p>
          <a:p>
            <a:pPr>
              <a:spcBef>
                <a:spcPts val="0"/>
              </a:spcBef>
              <a:spcAft>
                <a:spcPts val="0"/>
              </a:spcAft>
            </a:pPr>
            <a:r>
              <a:rPr lang="en-US" sz="2000" b="1" dirty="0" smtClean="0"/>
              <a:t>Simple loops</a:t>
            </a:r>
          </a:p>
          <a:p>
            <a:pPr lvl="1">
              <a:spcBef>
                <a:spcPts val="0"/>
              </a:spcBef>
              <a:spcAft>
                <a:spcPts val="0"/>
              </a:spcAft>
              <a:buClr>
                <a:srgbClr val="063DE8"/>
              </a:buClr>
              <a:buFontTx/>
              <a:buChar char=" "/>
            </a:pPr>
            <a:r>
              <a:rPr lang="en-US" sz="2000" dirty="0" smtClean="0">
                <a:solidFill>
                  <a:schemeClr val="tx1"/>
                </a:solidFill>
              </a:rPr>
              <a:t>for(</a:t>
            </a:r>
            <a:r>
              <a:rPr lang="en-US" sz="2000" dirty="0" err="1" smtClean="0">
                <a:solidFill>
                  <a:schemeClr val="tx1"/>
                </a:solidFill>
              </a:rPr>
              <a:t>i</a:t>
            </a:r>
            <a:r>
              <a:rPr lang="en-US" sz="2000" dirty="0" smtClean="0">
                <a:solidFill>
                  <a:schemeClr val="tx1"/>
                </a:solidFill>
              </a:rPr>
              <a:t>=0;i&lt;</a:t>
            </a:r>
            <a:r>
              <a:rPr lang="en-US" sz="2000" dirty="0" err="1" smtClean="0">
                <a:solidFill>
                  <a:schemeClr val="tx1"/>
                </a:solidFill>
              </a:rPr>
              <a:t>n;i</a:t>
            </a:r>
            <a:r>
              <a:rPr lang="en-US" sz="2000" dirty="0" smtClean="0">
                <a:solidFill>
                  <a:schemeClr val="tx1"/>
                </a:solidFill>
              </a:rPr>
              <a:t>++) { s; }</a:t>
            </a:r>
            <a:r>
              <a:rPr lang="en-US" sz="2000" dirty="0" smtClean="0"/>
              <a:t>    where </a:t>
            </a:r>
            <a:r>
              <a:rPr lang="en-US" sz="2000" dirty="0" smtClean="0">
                <a:solidFill>
                  <a:schemeClr val="tx1"/>
                </a:solidFill>
              </a:rPr>
              <a:t>s</a:t>
            </a:r>
            <a:r>
              <a:rPr lang="en-US" sz="2000" dirty="0" smtClean="0"/>
              <a:t> is </a:t>
            </a:r>
            <a:r>
              <a:rPr lang="en-US" sz="2000" i="1" dirty="0" smtClean="0">
                <a:solidFill>
                  <a:schemeClr val="tx1"/>
                </a:solidFill>
              </a:rPr>
              <a:t>O(</a:t>
            </a:r>
            <a:r>
              <a:rPr lang="en-US" sz="2000" dirty="0" smtClean="0">
                <a:solidFill>
                  <a:schemeClr val="tx1"/>
                </a:solidFill>
              </a:rPr>
              <a:t>1</a:t>
            </a:r>
            <a:r>
              <a:rPr lang="en-US" sz="2000" i="1" dirty="0" smtClean="0">
                <a:solidFill>
                  <a:schemeClr val="tx1"/>
                </a:solidFill>
              </a:rPr>
              <a:t>)</a:t>
            </a:r>
            <a:endParaRPr lang="en-US" sz="2000" dirty="0" smtClean="0"/>
          </a:p>
          <a:p>
            <a:pPr lvl="1">
              <a:spcBef>
                <a:spcPts val="0"/>
              </a:spcBef>
              <a:spcAft>
                <a:spcPts val="0"/>
              </a:spcAft>
            </a:pPr>
            <a:r>
              <a:rPr lang="en-US" sz="2000" dirty="0" smtClean="0">
                <a:solidFill>
                  <a:schemeClr val="accent2"/>
                </a:solidFill>
              </a:rPr>
              <a:t>Complexity is   </a:t>
            </a:r>
            <a:r>
              <a:rPr lang="en-US" sz="2000" i="1" dirty="0" smtClean="0">
                <a:solidFill>
                  <a:schemeClr val="accent2"/>
                </a:solidFill>
              </a:rPr>
              <a:t>n O(</a:t>
            </a:r>
            <a:r>
              <a:rPr lang="en-US" sz="2000" dirty="0" smtClean="0">
                <a:solidFill>
                  <a:schemeClr val="accent2"/>
                </a:solidFill>
              </a:rPr>
              <a:t>1</a:t>
            </a:r>
            <a:r>
              <a:rPr lang="en-US" sz="2000" i="1" dirty="0" smtClean="0">
                <a:solidFill>
                  <a:schemeClr val="accent2"/>
                </a:solidFill>
              </a:rPr>
              <a:t>)</a:t>
            </a:r>
            <a:r>
              <a:rPr lang="en-US" sz="2000" dirty="0" smtClean="0">
                <a:solidFill>
                  <a:schemeClr val="accent2"/>
                </a:solidFill>
              </a:rPr>
              <a:t>   or   </a:t>
            </a:r>
            <a:r>
              <a:rPr lang="en-US" sz="2000" i="1" dirty="0" smtClean="0">
                <a:solidFill>
                  <a:schemeClr val="accent2"/>
                </a:solidFill>
              </a:rPr>
              <a:t>O(n)</a:t>
            </a:r>
            <a:endParaRPr lang="en-US" sz="2000" dirty="0" smtClean="0">
              <a:solidFill>
                <a:schemeClr val="accent2"/>
              </a:solidFill>
            </a:endParaRPr>
          </a:p>
          <a:p>
            <a:pPr>
              <a:spcBef>
                <a:spcPts val="0"/>
              </a:spcBef>
              <a:spcAft>
                <a:spcPts val="0"/>
              </a:spcAft>
            </a:pPr>
            <a:r>
              <a:rPr lang="en-US" sz="2000" b="1" dirty="0" smtClean="0"/>
              <a:t>Loop index doesn’t vary linearly</a:t>
            </a:r>
          </a:p>
          <a:p>
            <a:pPr lvl="1">
              <a:spcBef>
                <a:spcPts val="0"/>
              </a:spcBef>
              <a:spcAft>
                <a:spcPts val="0"/>
              </a:spcAft>
              <a:buFontTx/>
              <a:buNone/>
            </a:pPr>
            <a:r>
              <a:rPr lang="en-US" sz="2000" dirty="0" smtClean="0">
                <a:solidFill>
                  <a:schemeClr val="tx1"/>
                </a:solidFill>
              </a:rPr>
              <a:t>	h = 1;</a:t>
            </a:r>
            <a:br>
              <a:rPr lang="en-US" sz="2000" dirty="0" smtClean="0">
                <a:solidFill>
                  <a:schemeClr val="tx1"/>
                </a:solidFill>
              </a:rPr>
            </a:br>
            <a:r>
              <a:rPr lang="en-US" sz="2000" dirty="0" smtClean="0">
                <a:solidFill>
                  <a:schemeClr val="tx1"/>
                </a:solidFill>
              </a:rPr>
              <a:t>while ( h &lt;= n ) 	{ s;  h = 2 * h;}</a:t>
            </a:r>
            <a:endParaRPr lang="en-US" sz="2000" dirty="0" smtClean="0">
              <a:solidFill>
                <a:srgbClr val="063DE8"/>
              </a:solidFill>
            </a:endParaRPr>
          </a:p>
          <a:p>
            <a:pPr lvl="1">
              <a:spcBef>
                <a:spcPts val="0"/>
              </a:spcBef>
              <a:spcAft>
                <a:spcPts val="0"/>
              </a:spcAft>
            </a:pPr>
            <a:r>
              <a:rPr lang="en-US" sz="2000" dirty="0" smtClean="0">
                <a:solidFill>
                  <a:schemeClr val="accent2"/>
                </a:solidFill>
              </a:rPr>
              <a:t>Complexity   </a:t>
            </a:r>
            <a:r>
              <a:rPr lang="en-US" sz="2000" i="1" dirty="0" smtClean="0">
                <a:solidFill>
                  <a:schemeClr val="accent2"/>
                </a:solidFill>
              </a:rPr>
              <a:t>O(</a:t>
            </a:r>
            <a:r>
              <a:rPr lang="en-US" sz="2000" dirty="0" smtClean="0">
                <a:solidFill>
                  <a:schemeClr val="accent2"/>
                </a:solidFill>
              </a:rPr>
              <a:t>log</a:t>
            </a:r>
            <a:r>
              <a:rPr lang="en-US" sz="2000" i="1" dirty="0" smtClean="0">
                <a:solidFill>
                  <a:schemeClr val="accent2"/>
                </a:solidFill>
              </a:rPr>
              <a:t> n)</a:t>
            </a:r>
          </a:p>
          <a:p>
            <a:pPr>
              <a:spcBef>
                <a:spcPts val="0"/>
              </a:spcBef>
              <a:spcAft>
                <a:spcPts val="0"/>
              </a:spcAft>
            </a:pPr>
            <a:r>
              <a:rPr lang="en-US" sz="2000" b="1" dirty="0" smtClean="0"/>
              <a:t>Nested loops (loop index depends on outer loop index)</a:t>
            </a:r>
          </a:p>
          <a:p>
            <a:pPr lvl="1">
              <a:spcBef>
                <a:spcPts val="0"/>
              </a:spcBef>
              <a:spcAft>
                <a:spcPts val="0"/>
              </a:spcAft>
              <a:buClr>
                <a:srgbClr val="063DE8"/>
              </a:buClr>
              <a:buFontTx/>
              <a:buChar char=" "/>
            </a:pPr>
            <a:r>
              <a:rPr lang="en-US" sz="2000" dirty="0" smtClean="0">
                <a:solidFill>
                  <a:schemeClr val="tx1"/>
                </a:solidFill>
              </a:rPr>
              <a:t>for(</a:t>
            </a:r>
            <a:r>
              <a:rPr lang="en-US" sz="2000" dirty="0" err="1" smtClean="0">
                <a:solidFill>
                  <a:schemeClr val="tx1"/>
                </a:solidFill>
              </a:rPr>
              <a:t>i</a:t>
            </a:r>
            <a:r>
              <a:rPr lang="en-US" sz="2000" dirty="0" smtClean="0">
                <a:solidFill>
                  <a:schemeClr val="tx1"/>
                </a:solidFill>
              </a:rPr>
              <a:t>=0;i&lt;</a:t>
            </a:r>
            <a:r>
              <a:rPr lang="en-US" sz="2000" dirty="0" err="1" smtClean="0">
                <a:solidFill>
                  <a:schemeClr val="tx1"/>
                </a:solidFill>
              </a:rPr>
              <a:t>n;i</a:t>
            </a:r>
            <a:r>
              <a:rPr lang="en-US" sz="2000" dirty="0" smtClean="0">
                <a:solidFill>
                  <a:schemeClr val="tx1"/>
                </a:solidFill>
              </a:rPr>
              <a:t>++)   f</a:t>
            </a:r>
          </a:p>
          <a:p>
            <a:pPr lvl="1">
              <a:spcBef>
                <a:spcPts val="0"/>
              </a:spcBef>
              <a:spcAft>
                <a:spcPts val="0"/>
              </a:spcAft>
              <a:buClr>
                <a:srgbClr val="063DE8"/>
              </a:buClr>
              <a:buFontTx/>
              <a:buChar char=" "/>
            </a:pPr>
            <a:r>
              <a:rPr lang="en-US" sz="2000" dirty="0" smtClean="0">
                <a:solidFill>
                  <a:schemeClr val="tx1"/>
                </a:solidFill>
              </a:rPr>
              <a:t>for(j=0;j&lt;</a:t>
            </a:r>
            <a:r>
              <a:rPr lang="en-US" sz="2000" dirty="0" err="1" smtClean="0">
                <a:solidFill>
                  <a:schemeClr val="tx1"/>
                </a:solidFill>
              </a:rPr>
              <a:t>n;j</a:t>
            </a:r>
            <a:r>
              <a:rPr lang="en-US" sz="2000" dirty="0" smtClean="0">
                <a:solidFill>
                  <a:schemeClr val="tx1"/>
                </a:solidFill>
              </a:rPr>
              <a:t>++) 	{ s; }</a:t>
            </a:r>
            <a:endParaRPr lang="en-US" sz="2000" dirty="0" smtClean="0"/>
          </a:p>
          <a:p>
            <a:pPr lvl="1">
              <a:spcBef>
                <a:spcPts val="0"/>
              </a:spcBef>
              <a:spcAft>
                <a:spcPts val="0"/>
              </a:spcAft>
            </a:pPr>
            <a:r>
              <a:rPr lang="en-US" sz="2000" dirty="0" smtClean="0">
                <a:solidFill>
                  <a:schemeClr val="accent2"/>
                </a:solidFill>
              </a:rPr>
              <a:t>Complexity is   </a:t>
            </a:r>
            <a:r>
              <a:rPr lang="en-US" sz="2000" i="1" dirty="0" smtClean="0">
                <a:solidFill>
                  <a:schemeClr val="accent2"/>
                </a:solidFill>
              </a:rPr>
              <a:t>n O(n)   </a:t>
            </a:r>
            <a:r>
              <a:rPr lang="en-US" sz="2000" dirty="0" smtClean="0">
                <a:solidFill>
                  <a:schemeClr val="accent2"/>
                </a:solidFill>
              </a:rPr>
              <a:t>or   </a:t>
            </a:r>
            <a:r>
              <a:rPr lang="en-US" sz="2000" i="1" dirty="0" smtClean="0">
                <a:solidFill>
                  <a:schemeClr val="accent2"/>
                </a:solidFill>
              </a:rPr>
              <a:t>O(n</a:t>
            </a:r>
            <a:r>
              <a:rPr lang="en-US" sz="2000" baseline="30000" dirty="0" smtClean="0">
                <a:solidFill>
                  <a:schemeClr val="accent2"/>
                </a:solidFill>
              </a:rPr>
              <a:t>2</a:t>
            </a:r>
            <a:r>
              <a:rPr lang="en-US" sz="2000" i="1" dirty="0" smtClean="0">
                <a:solidFill>
                  <a:schemeClr val="accent2"/>
                </a:solidFill>
              </a:rPr>
              <a:t>)</a:t>
            </a:r>
          </a:p>
          <a:p>
            <a:pPr lvl="1">
              <a:spcBef>
                <a:spcPts val="0"/>
              </a:spcBef>
              <a:spcAft>
                <a:spcPts val="0"/>
              </a:spcAft>
              <a:buFontTx/>
              <a:buNone/>
            </a:pPr>
            <a:endParaRPr lang="en-US" sz="2000" i="1" dirty="0" smtClean="0">
              <a:solidFill>
                <a:schemeClr val="accent2"/>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93725" y="152400"/>
            <a:ext cx="7953375" cy="819150"/>
          </a:xfrm>
        </p:spPr>
        <p:txBody>
          <a:bodyPr/>
          <a:lstStyle/>
          <a:p>
            <a:r>
              <a:rPr lang="en-US" b="1" dirty="0" smtClean="0">
                <a:latin typeface="Arial" charset="0"/>
              </a:rPr>
              <a:t>Arrays</a:t>
            </a:r>
          </a:p>
        </p:txBody>
      </p:sp>
      <p:sp>
        <p:nvSpPr>
          <p:cNvPr id="10243" name="Rectangle 3"/>
          <p:cNvSpPr>
            <a:spLocks noGrp="1" noChangeArrowheads="1"/>
          </p:cNvSpPr>
          <p:nvPr>
            <p:ph type="body" sz="half" idx="1"/>
          </p:nvPr>
        </p:nvSpPr>
        <p:spPr>
          <a:xfrm>
            <a:off x="304800" y="1124744"/>
            <a:ext cx="8610600" cy="5328592"/>
          </a:xfrm>
        </p:spPr>
        <p:txBody>
          <a:bodyPr/>
          <a:lstStyle/>
          <a:p>
            <a:pPr>
              <a:buFontTx/>
              <a:buNone/>
            </a:pPr>
            <a:r>
              <a:rPr lang="en-US" sz="2400" b="1" dirty="0" smtClean="0"/>
              <a:t>An Array is the simplest form of implementing a collection</a:t>
            </a:r>
          </a:p>
          <a:p>
            <a:pPr>
              <a:spcAft>
                <a:spcPct val="0"/>
              </a:spcAft>
            </a:pPr>
            <a:r>
              <a:rPr lang="en-US" sz="2000" dirty="0" smtClean="0"/>
              <a:t>Each object in an array is called an </a:t>
            </a:r>
            <a:r>
              <a:rPr lang="en-US" sz="2000" i="1" dirty="0" smtClean="0"/>
              <a:t>array element</a:t>
            </a:r>
            <a:r>
              <a:rPr lang="en-US" sz="2000" dirty="0" smtClean="0"/>
              <a:t> </a:t>
            </a:r>
          </a:p>
          <a:p>
            <a:pPr>
              <a:spcAft>
                <a:spcPct val="0"/>
              </a:spcAft>
            </a:pPr>
            <a:r>
              <a:rPr lang="en-US" sz="2000" dirty="0" smtClean="0"/>
              <a:t>Each element has the same data type (although they may have different values)</a:t>
            </a:r>
          </a:p>
          <a:p>
            <a:pPr>
              <a:spcAft>
                <a:spcPct val="0"/>
              </a:spcAft>
            </a:pPr>
            <a:r>
              <a:rPr lang="en-US" sz="2000" dirty="0" smtClean="0"/>
              <a:t>Individual elements are accessed by index using a consecutive range of integers</a:t>
            </a:r>
          </a:p>
          <a:p>
            <a:pPr>
              <a:buFontTx/>
              <a:buNone/>
            </a:pPr>
            <a:r>
              <a:rPr lang="en-US" sz="2000" dirty="0" smtClean="0"/>
              <a:t> </a:t>
            </a:r>
            <a:r>
              <a:rPr lang="en-US" sz="2000" b="1" dirty="0" smtClean="0"/>
              <a:t>One Dimensional Array or vector</a:t>
            </a:r>
            <a:r>
              <a:rPr lang="en-US" sz="1600" dirty="0" smtClean="0"/>
              <a:t>   </a:t>
            </a:r>
          </a:p>
          <a:p>
            <a:pPr>
              <a:lnSpc>
                <a:spcPts val="2000"/>
              </a:lnSpc>
              <a:spcAft>
                <a:spcPct val="0"/>
              </a:spcAft>
              <a:buFontTx/>
              <a:buNone/>
            </a:pPr>
            <a:r>
              <a:rPr lang="en-US" sz="1600" dirty="0" smtClean="0"/>
              <a:t>   </a:t>
            </a:r>
            <a:r>
              <a:rPr lang="en-US" sz="1600" dirty="0" err="1" smtClean="0"/>
              <a:t>int</a:t>
            </a:r>
            <a:r>
              <a:rPr lang="en-US" sz="1600" dirty="0" smtClean="0"/>
              <a:t> A[10];</a:t>
            </a:r>
          </a:p>
          <a:p>
            <a:pPr>
              <a:lnSpc>
                <a:spcPts val="2000"/>
              </a:lnSpc>
              <a:spcAft>
                <a:spcPct val="0"/>
              </a:spcAft>
              <a:buFontTx/>
              <a:buNone/>
            </a:pPr>
            <a:r>
              <a:rPr lang="en-US" sz="1600" dirty="0" smtClean="0"/>
              <a:t>   for ( </a:t>
            </a:r>
            <a:r>
              <a:rPr lang="en-US" sz="1600" dirty="0" err="1" smtClean="0"/>
              <a:t>i</a:t>
            </a:r>
            <a:r>
              <a:rPr lang="en-US" sz="1600" dirty="0" smtClean="0"/>
              <a:t> = 0; </a:t>
            </a:r>
            <a:r>
              <a:rPr lang="en-US" sz="1600" dirty="0" err="1" smtClean="0"/>
              <a:t>i</a:t>
            </a:r>
            <a:r>
              <a:rPr lang="en-US" sz="1600" dirty="0" smtClean="0"/>
              <a:t> &lt; 10; </a:t>
            </a:r>
            <a:r>
              <a:rPr lang="en-US" sz="1600" dirty="0" err="1" smtClean="0"/>
              <a:t>i</a:t>
            </a:r>
            <a:r>
              <a:rPr lang="en-US" sz="1600" dirty="0" smtClean="0"/>
              <a:t>++)</a:t>
            </a:r>
          </a:p>
          <a:p>
            <a:pPr>
              <a:lnSpc>
                <a:spcPts val="2000"/>
              </a:lnSpc>
              <a:spcAft>
                <a:spcPct val="0"/>
              </a:spcAft>
              <a:buFontTx/>
              <a:buNone/>
            </a:pPr>
            <a:r>
              <a:rPr lang="en-US" sz="1600" dirty="0" smtClean="0"/>
              <a:t>   A[</a:t>
            </a:r>
            <a:r>
              <a:rPr lang="en-US" sz="1600" dirty="0" err="1" smtClean="0"/>
              <a:t>i</a:t>
            </a:r>
            <a:r>
              <a:rPr lang="en-US" sz="1600" dirty="0" smtClean="0"/>
              <a:t>] = </a:t>
            </a:r>
            <a:r>
              <a:rPr lang="en-US" sz="1600" dirty="0" err="1" smtClean="0"/>
              <a:t>i</a:t>
            </a:r>
            <a:r>
              <a:rPr lang="en-US" sz="1600" dirty="0" smtClean="0"/>
              <a:t> +1;</a:t>
            </a:r>
          </a:p>
          <a:p>
            <a:pPr>
              <a:lnSpc>
                <a:spcPts val="2000"/>
              </a:lnSpc>
              <a:spcAft>
                <a:spcPct val="0"/>
              </a:spcAft>
              <a:buFontTx/>
              <a:buNone/>
            </a:pPr>
            <a:endParaRPr lang="en-US" sz="1600" b="1" dirty="0" smtClean="0"/>
          </a:p>
        </p:txBody>
      </p:sp>
      <p:graphicFrame>
        <p:nvGraphicFramePr>
          <p:cNvPr id="493701" name="Group 133"/>
          <p:cNvGraphicFramePr>
            <a:graphicFrameLocks noGrp="1"/>
          </p:cNvGraphicFramePr>
          <p:nvPr>
            <p:ph sz="half" idx="2"/>
          </p:nvPr>
        </p:nvGraphicFramePr>
        <p:xfrm>
          <a:off x="609600" y="5181600"/>
          <a:ext cx="7848600" cy="942340"/>
        </p:xfrm>
        <a:graphic>
          <a:graphicData uri="http://schemas.openxmlformats.org/drawingml/2006/table">
            <a:tbl>
              <a:tblPr/>
              <a:tblGrid>
                <a:gridCol w="981075"/>
                <a:gridCol w="981075"/>
                <a:gridCol w="981075"/>
                <a:gridCol w="981075"/>
                <a:gridCol w="981075"/>
                <a:gridCol w="981075"/>
                <a:gridCol w="981075"/>
                <a:gridCol w="981075"/>
              </a:tblGrid>
              <a:tr h="152400">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 A[0]</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A[n-2]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A[n-1]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214</TotalTime>
  <Words>3785</Words>
  <Application>Microsoft Office PowerPoint</Application>
  <PresentationFormat>On-screen Show (4:3)</PresentationFormat>
  <Paragraphs>784</Paragraphs>
  <Slides>54</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Template_Training Slide</vt:lpstr>
      <vt:lpstr>Worksheet</vt:lpstr>
      <vt:lpstr>Data Structures &amp; Algorithms</vt:lpstr>
      <vt:lpstr>Agenda</vt:lpstr>
      <vt:lpstr>Data Structures </vt:lpstr>
      <vt:lpstr>Data Structures (Cont.)</vt:lpstr>
      <vt:lpstr>Data Structures (Cont.)</vt:lpstr>
      <vt:lpstr>Data Structures (Cont.)</vt:lpstr>
      <vt:lpstr>Collections</vt:lpstr>
      <vt:lpstr>Analyzing an Algorithm</vt:lpstr>
      <vt:lpstr>Arrays</vt:lpstr>
      <vt:lpstr>Arrays (Cont.)</vt:lpstr>
      <vt:lpstr>Arrays (Cont.)</vt:lpstr>
      <vt:lpstr>Array : Limitations</vt:lpstr>
      <vt:lpstr>Linked Lists</vt:lpstr>
      <vt:lpstr>Linked Lists (Cont.)</vt:lpstr>
      <vt:lpstr>Linked Lists (Cont.)</vt:lpstr>
      <vt:lpstr>Linked Lists - Add implementation</vt:lpstr>
      <vt:lpstr>Linked Lists - Find implementation</vt:lpstr>
      <vt:lpstr>Linked Lists - Delete implementation</vt:lpstr>
      <vt:lpstr>Linked Lists - Variations</vt:lpstr>
      <vt:lpstr>Linked Lists - Doubly linked</vt:lpstr>
      <vt:lpstr>Binary Tree</vt:lpstr>
      <vt:lpstr>Binary Tree (Cont.)</vt:lpstr>
      <vt:lpstr>Binary Tree - Implementation</vt:lpstr>
      <vt:lpstr>Binary Tree - Implementation</vt:lpstr>
      <vt:lpstr>Binary Tree - Performance</vt:lpstr>
      <vt:lpstr>Binary Tree - Traversing</vt:lpstr>
      <vt:lpstr>Binary Tree - Applications</vt:lpstr>
      <vt:lpstr>General Tree</vt:lpstr>
      <vt:lpstr>Heaps</vt:lpstr>
      <vt:lpstr>Heaps (Cont.)</vt:lpstr>
      <vt:lpstr>Heaps (Cont.)</vt:lpstr>
      <vt:lpstr>Heaps (Cont.)</vt:lpstr>
      <vt:lpstr>Data Structure Comparisons</vt:lpstr>
      <vt:lpstr>Queues</vt:lpstr>
      <vt:lpstr>Stacks</vt:lpstr>
      <vt:lpstr>Stacks  (Cont.)</vt:lpstr>
      <vt:lpstr>Sorting Algorithms</vt:lpstr>
      <vt:lpstr>Insertion Sort</vt:lpstr>
      <vt:lpstr>Bubble Sort</vt:lpstr>
      <vt:lpstr>Selection Sort</vt:lpstr>
      <vt:lpstr>Quick Sort 1/2</vt:lpstr>
      <vt:lpstr>Quick Sort 2/2</vt:lpstr>
      <vt:lpstr>Heap Sort</vt:lpstr>
      <vt:lpstr>Comparisons of Sorting</vt:lpstr>
      <vt:lpstr>Searching Algorithms</vt:lpstr>
      <vt:lpstr>Sequential Search</vt:lpstr>
      <vt:lpstr>Sequential Search Analysis</vt:lpstr>
      <vt:lpstr>Sequential Search in a (sorted) Linked List 1/2</vt:lpstr>
      <vt:lpstr>Sequential Search in a (sorted) Linked List 2/2</vt:lpstr>
      <vt:lpstr>Sequential Search Improvements</vt:lpstr>
      <vt:lpstr>Binary Search</vt:lpstr>
      <vt:lpstr>Binary Search Implementation</vt:lpstr>
      <vt:lpstr>Binary Search vs Sequential Search</vt:lpstr>
      <vt:lpstr>Slide 54</vt:lpstr>
    </vt:vector>
  </TitlesOfParts>
  <Company>fsoft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KienNT</dc:creator>
  <cp:lastModifiedBy>NguyenHoang</cp:lastModifiedBy>
  <cp:revision>54</cp:revision>
  <dcterms:created xsi:type="dcterms:W3CDTF">2012-08-01T01:52:34Z</dcterms:created>
  <dcterms:modified xsi:type="dcterms:W3CDTF">2014-01-09T09:20:54Z</dcterms:modified>
</cp:coreProperties>
</file>