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7" r:id="rId14"/>
    <p:sldId id="268" r:id="rId15"/>
    <p:sldId id="269" r:id="rId16"/>
    <p:sldId id="270" r:id="rId17"/>
    <p:sldId id="275" r:id="rId18"/>
    <p:sldId id="276" r:id="rId19"/>
    <p:sldId id="278" r:id="rId20"/>
    <p:sldId id="279" r:id="rId21"/>
    <p:sldId id="271" r:id="rId22"/>
    <p:sldId id="272" r:id="rId23"/>
    <p:sldId id="282" r:id="rId24"/>
    <p:sldId id="283" r:id="rId25"/>
    <p:sldId id="285" r:id="rId26"/>
    <p:sldId id="287" r:id="rId27"/>
    <p:sldId id="288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729" autoAdjust="0"/>
  </p:normalViewPr>
  <p:slideViewPr>
    <p:cSldViewPr>
      <p:cViewPr varScale="1">
        <p:scale>
          <a:sx n="65" d="100"/>
          <a:sy n="65" d="100"/>
        </p:scale>
        <p:origin x="-13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7263A-5859-4C8E-9943-1DC46AD658F6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F5FE0-3EA9-4543-A521-BE34DF8DF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89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 and hit counts are useful when setting breakpoints inside of a loop. For example,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code iterates through a collection of Customer objects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for each loop, and you want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 on the 10th iteration of the loop, you can specify a hit count of 10. If something bad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happens when the Customer object’s Name property is equal to “Scott”, you can right click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breakpoint red glyph, select Condition from the context menu, and enter the expression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“Scott” into the breakpoint condition textbox.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Intellisense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available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 to ensure you are using the correct syntax.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F5FE0-3EA9-4543-A521-BE34DF8DF0F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Hit</a:t>
            </a:r>
            <a:r>
              <a:rPr lang="en-US" baseline="0" dirty="0" smtClean="0"/>
              <a:t> Count is used along with Condition (use same condition as previous slide: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– Has changed)</a:t>
            </a:r>
            <a:endParaRPr lang="en-US" dirty="0" smtClean="0"/>
          </a:p>
          <a:p>
            <a:r>
              <a:rPr lang="en-US" dirty="0" smtClean="0"/>
              <a:t>Take an example</a:t>
            </a:r>
            <a:r>
              <a:rPr lang="en-US" baseline="0" dirty="0" smtClean="0"/>
              <a:t> of Hit Count: break when the hit count is a multiple of 2</a:t>
            </a:r>
          </a:p>
          <a:p>
            <a:r>
              <a:rPr lang="en-US" baseline="0" dirty="0" smtClean="0"/>
              <a:t>So, when we press F5, instead of press F5 4 times (if we choose break always) we just press F5 2 times (the number of multiple of 2: 2, 4, 6, 8…)</a:t>
            </a:r>
          </a:p>
          <a:p>
            <a:r>
              <a:rPr lang="en-US" baseline="0" dirty="0" smtClean="0"/>
              <a:t>In this example that is 2,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F5FE0-3EA9-4543-A521-BE34DF8DF0F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43B4-B92F-4811-AD19-4DDB8C8726B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2700338" y="188913"/>
            <a:ext cx="567055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b="1" dirty="0" smtClean="0"/>
              <a:t>FPT SOFTWARE WORKFORCE ASSURANCE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E5BF1-81B9-4F16-981D-B33BDB6A13E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41EC-FB20-4289-A51D-409AC53DCF1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D4C35-AE16-4B38-BF19-B339DA2BAD0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xfrm>
            <a:off x="3352800" y="63246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</a:t>
            </a:r>
            <a:fld id="{6E24AAFD-513E-47C9-9292-C892CCD18986}" type="slidenum">
              <a:rPr lang="en-US"/>
              <a:pPr>
                <a:defRPr/>
              </a:pPr>
              <a:t>‹#›</a:t>
            </a:fld>
            <a:r>
              <a:rPr lang="en-US"/>
              <a:t> of 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BDFA0-DE31-4E5A-8F15-EBD12CF5291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4247A-4D6E-4936-8AC4-0FA80F064CB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7A9F1-DED5-4F57-B941-A2125D99BBA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C98D3-B85D-4095-A75C-24A9688A8B4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493B4-6C4A-4207-A1F4-73FD9D2D67B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9ED44-DC83-49C4-AAC6-98CDCE9088D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2CF17-54F3-4181-9479-3C917884D7B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E7C65-BF57-4193-8D5E-B5CC7981DA0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35150" y="0"/>
            <a:ext cx="685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F119E5-3C87-4EF0-B7F5-0D2CB3A2B3F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1030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Calibri" pitchFamily="34" charset="0"/>
              </a:rPr>
              <a:t>©</a:t>
            </a:r>
            <a:r>
              <a:rPr lang="en-US" sz="1000" smtClean="0">
                <a:latin typeface="Calibri" pitchFamily="34" charset="0"/>
              </a:rPr>
              <a:t> FPT SOFTWARE – TRAINING MATERIAL</a:t>
            </a:r>
            <a:r>
              <a:rPr lang="en-US" altLang="ja-JP" sz="1000" smtClean="0">
                <a:latin typeface="Calibri" pitchFamily="34" charset="0"/>
              </a:rPr>
              <a:t> – Int</a:t>
            </a:r>
            <a:r>
              <a:rPr lang="en-US" sz="1000" smtClean="0">
                <a:latin typeface="Calibri" pitchFamily="34" charset="0"/>
              </a:rPr>
              <a:t>er</a:t>
            </a:r>
            <a:r>
              <a:rPr lang="en-US" altLang="ja-JP" sz="1000" smtClean="0">
                <a:latin typeface="Calibri" pitchFamily="34" charset="0"/>
              </a:rPr>
              <a:t>nal </a:t>
            </a:r>
            <a:r>
              <a:rPr lang="en-US" sz="1000" smtClean="0">
                <a:latin typeface="Calibri" pitchFamily="34" charset="0"/>
              </a:rPr>
              <a:t>us</a:t>
            </a:r>
            <a:r>
              <a:rPr lang="en-US" altLang="ja-JP" sz="1000" smtClean="0">
                <a:latin typeface="Calibri" pitchFamily="34" charset="0"/>
              </a:rPr>
              <a:t>e</a:t>
            </a:r>
            <a:endParaRPr lang="en-US" sz="1000" smtClean="0">
              <a:latin typeface="Calibri" pitchFamily="34" charset="0"/>
            </a:endParaRPr>
          </a:p>
        </p:txBody>
      </p:sp>
      <p:sp>
        <p:nvSpPr>
          <p:cNvPr id="1032" name="Text Box 1059"/>
          <p:cNvSpPr txBox="1">
            <a:spLocks noChangeArrowheads="1"/>
          </p:cNvSpPr>
          <p:nvPr/>
        </p:nvSpPr>
        <p:spPr bwMode="auto">
          <a:xfrm>
            <a:off x="7291388" y="6596063"/>
            <a:ext cx="1430337" cy="247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smtClean="0">
                <a:latin typeface="Calibri" pitchFamily="34" charset="0"/>
              </a:rPr>
              <a:t>09e-BM/DT/FSOFT v1/1</a:t>
            </a: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85750" y="49213"/>
            <a:ext cx="154305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1800" dirty="0" smtClean="0"/>
              <a:t>HoangND1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057400"/>
          </a:xfrm>
        </p:spPr>
        <p:txBody>
          <a:bodyPr/>
          <a:lstStyle/>
          <a:p>
            <a:r>
              <a:rPr lang="en-US" sz="2400" dirty="0" smtClean="0"/>
              <a:t>The "Watch" window lets you </a:t>
            </a:r>
            <a:r>
              <a:rPr lang="en-US" sz="2400" i="1" dirty="0" smtClean="0"/>
              <a:t>watch the contents of any variables you select as your program </a:t>
            </a:r>
            <a:r>
              <a:rPr lang="en-US" sz="2400" dirty="0" smtClean="0"/>
              <a:t>executes.</a:t>
            </a:r>
          </a:p>
          <a:p>
            <a:r>
              <a:rPr lang="en-US" sz="2400" dirty="0" smtClean="0"/>
              <a:t>Open it from the View menu (Debug Windows &gt;</a:t>
            </a:r>
          </a:p>
          <a:p>
            <a:pPr>
              <a:buNone/>
            </a:pPr>
            <a:r>
              <a:rPr lang="en-US" sz="2400" dirty="0" smtClean="0"/>
              <a:t>	Watch), or by clicking the "Watch" icon in the toolbar, or by pressing Alt+3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429000"/>
            <a:ext cx="6136481" cy="315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990600"/>
          </a:xfrm>
        </p:spPr>
        <p:txBody>
          <a:bodyPr/>
          <a:lstStyle/>
          <a:p>
            <a:r>
              <a:rPr lang="en-US" dirty="0" smtClean="0"/>
              <a:t>Enter to add </a:t>
            </a:r>
            <a:r>
              <a:rPr lang="en-US" i="1" dirty="0" smtClean="0"/>
              <a:t>variables to your Watch </a:t>
            </a:r>
            <a:r>
              <a:rPr lang="en-US" dirty="0" smtClean="0"/>
              <a:t>list: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0"/>
            <a:ext cx="6911181" cy="354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990600"/>
          </a:xfrm>
        </p:spPr>
        <p:txBody>
          <a:bodyPr/>
          <a:lstStyle/>
          <a:p>
            <a:r>
              <a:rPr lang="en-US" dirty="0" smtClean="0"/>
              <a:t>Watch a range of values inside array:</a:t>
            </a:r>
          </a:p>
          <a:p>
            <a:pPr>
              <a:buNone/>
            </a:pPr>
            <a:r>
              <a:rPr lang="en-US" dirty="0" smtClean="0"/>
              <a:t>	Syntax: array + &lt;offset&gt;, &lt;range&gt;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52197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14599"/>
          </a:xfrm>
        </p:spPr>
        <p:txBody>
          <a:bodyPr/>
          <a:lstStyle/>
          <a:p>
            <a:r>
              <a:rPr lang="en-US" dirty="0" smtClean="0"/>
              <a:t>Step Over F10</a:t>
            </a:r>
          </a:p>
          <a:p>
            <a:r>
              <a:rPr lang="en-US" dirty="0" smtClean="0"/>
              <a:t>Step Into F11 (Some code inside a function may </a:t>
            </a:r>
            <a:r>
              <a:rPr lang="en-US" i="1" dirty="0" smtClean="0"/>
              <a:t>or may not need to be examined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Step Out Shift + F11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824288"/>
            <a:ext cx="5935522" cy="23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828800"/>
          </a:xfrm>
        </p:spPr>
        <p:txBody>
          <a:bodyPr/>
          <a:lstStyle/>
          <a:p>
            <a:r>
              <a:rPr lang="en-US" dirty="0" smtClean="0"/>
              <a:t>When you are tired of stepping through the code, F5 resumes execution.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234" y="2971799"/>
            <a:ext cx="7506632" cy="266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the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676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	When you've found a problem to correct, it may be tempting to press </a:t>
            </a:r>
            <a:r>
              <a:rPr lang="en-US" sz="2800" dirty="0" err="1" smtClean="0"/>
              <a:t>Ctrl+C</a:t>
            </a:r>
            <a:r>
              <a:rPr lang="en-US" sz="2800" dirty="0" smtClean="0"/>
              <a:t> in your program window to end the program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7763" y="2605088"/>
            <a:ext cx="4914037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5257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Select "Stop Debugging" from the Debug menu or </a:t>
            </a:r>
          </a:p>
          <a:p>
            <a:r>
              <a:rPr lang="en-US" sz="2800" dirty="0" smtClean="0"/>
              <a:t>on the toolbar or press Shift+F5.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and Hit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Breakpoint can use conditions and hit counts</a:t>
            </a:r>
          </a:p>
          <a:p>
            <a:r>
              <a:rPr lang="en-US" dirty="0" smtClean="0"/>
              <a:t>Conditions and hit counts are useful if you don’t want the debugger to halt execution </a:t>
            </a:r>
            <a:r>
              <a:rPr lang="en-US" i="1" dirty="0" smtClean="0"/>
              <a:t>every time the program reaches the breakpoint</a:t>
            </a:r>
          </a:p>
          <a:p>
            <a:r>
              <a:rPr lang="en-US" dirty="0" smtClean="0"/>
              <a:t>Only when a condition is true, or a condition has changed, or execution has reached the breakpoint a specified number of times.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and Hit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Condition: Is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30003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0950" y="1828800"/>
            <a:ext cx="47434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 t="6723"/>
          <a:stretch>
            <a:fillRect/>
          </a:stretch>
        </p:blipFill>
        <p:spPr bwMode="auto">
          <a:xfrm>
            <a:off x="762000" y="4953000"/>
            <a:ext cx="30003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2971800" y="32004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7042568">
            <a:off x="3364650" y="4311677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370874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8801"/>
            <a:ext cx="7315200" cy="21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Conditions and Hit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Condition: Has 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sp>
        <p:nvSpPr>
          <p:cNvPr id="11" name="Right Arrow 10"/>
          <p:cNvSpPr/>
          <p:nvPr/>
        </p:nvSpPr>
        <p:spPr>
          <a:xfrm rot="5400000">
            <a:off x="2438400" y="39624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Conditions and Hit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Count: is a multiple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28670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3429000" y="32004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752600"/>
            <a:ext cx="45053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4191000"/>
            <a:ext cx="45148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 rot="5400000">
            <a:off x="6412966" y="3817924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419600"/>
            <a:ext cx="28670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5410200"/>
            <a:ext cx="29146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>
          <a:xfrm rot="10800000">
            <a:off x="3429000" y="45720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Basic Debugging Technique</a:t>
            </a:r>
          </a:p>
          <a:p>
            <a:r>
              <a:rPr lang="en-US" dirty="0" smtClean="0"/>
              <a:t>Breakpoints</a:t>
            </a:r>
          </a:p>
          <a:p>
            <a:r>
              <a:rPr lang="en-US" dirty="0" smtClean="0"/>
              <a:t>Watches</a:t>
            </a:r>
          </a:p>
          <a:p>
            <a:r>
              <a:rPr lang="en-US" dirty="0" smtClean="0"/>
              <a:t>Stepping</a:t>
            </a:r>
          </a:p>
          <a:p>
            <a:r>
              <a:rPr lang="en-US" dirty="0" smtClean="0"/>
              <a:t>Stopping the Debugger</a:t>
            </a:r>
          </a:p>
          <a:p>
            <a:r>
              <a:rPr lang="en-US" dirty="0" smtClean="0"/>
              <a:t>Conditions and Hit Counts</a:t>
            </a:r>
          </a:p>
          <a:p>
            <a:r>
              <a:rPr lang="en-US" dirty="0" smtClean="0"/>
              <a:t>Break on Exception</a:t>
            </a:r>
          </a:p>
          <a:p>
            <a:r>
              <a:rPr lang="en-US" dirty="0" smtClean="0"/>
              <a:t>Step Into</a:t>
            </a:r>
          </a:p>
          <a:p>
            <a:r>
              <a:rPr lang="en-US" dirty="0" smtClean="0"/>
              <a:t>Trace and Assert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1"/>
            <a:ext cx="224315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143000"/>
            <a:ext cx="4800599" cy="240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886200"/>
            <a:ext cx="681789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Arrow 15"/>
          <p:cNvSpPr/>
          <p:nvPr/>
        </p:nvSpPr>
        <p:spPr>
          <a:xfrm>
            <a:off x="2971800" y="22098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495800" y="36576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Into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295400"/>
          </a:xfrm>
        </p:spPr>
        <p:txBody>
          <a:bodyPr/>
          <a:lstStyle/>
          <a:p>
            <a:r>
              <a:rPr lang="en-US" dirty="0" smtClean="0"/>
              <a:t>Be careful when you "Step Into" lines involving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scanf</a:t>
            </a:r>
            <a:r>
              <a:rPr lang="en-US" dirty="0" smtClean="0"/>
              <a:t>, or other system functions!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19400"/>
            <a:ext cx="62293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524000"/>
          <a:ext cx="72390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Ctrl+F5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program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in debug mode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breakpoint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r>
                        <a:rPr lang="en-US" baseline="0" dirty="0" smtClean="0"/>
                        <a:t> over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into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Shift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+ F11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Step 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Shift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+ F5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debugging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Ctrl + Tab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window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and 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Trace: Allows the programmer to put a log message onto the main output window</a:t>
            </a:r>
          </a:p>
          <a:p>
            <a:r>
              <a:rPr lang="en-US" dirty="0" smtClean="0"/>
              <a:t>Assert: To check program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95399"/>
            <a:ext cx="38862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and Assert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524000"/>
            <a:ext cx="39528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343400"/>
            <a:ext cx="82296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tracing code processing by output value during debugging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29000" y="1752600"/>
            <a:ext cx="914400" cy="53340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Press F5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4343400" y="201930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giangnt6\AppData\Local\Temp\SNAGHTML67a26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33" y="4257269"/>
            <a:ext cx="3556934" cy="15438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3705225"/>
            <a:ext cx="4543425" cy="270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015250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and Assert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  <p:sp>
        <p:nvSpPr>
          <p:cNvPr id="11" name="Rounded Rectangle 10"/>
          <p:cNvSpPr/>
          <p:nvPr/>
        </p:nvSpPr>
        <p:spPr>
          <a:xfrm>
            <a:off x="2819400" y="1219200"/>
            <a:ext cx="3962400" cy="762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This code contain potential bug, if another developer change 10 to other values (such as 11)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66900" y="2159794"/>
            <a:ext cx="228600" cy="228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5400000">
            <a:off x="3219450" y="740569"/>
            <a:ext cx="457200" cy="2781300"/>
          </a:xfrm>
          <a:prstGeom prst="curvedConnector3">
            <a:avLst>
              <a:gd name="adj1" fmla="val 1111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43400" y="2590800"/>
            <a:ext cx="3048000" cy="762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We use Assert to validate that the value is valid or not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12425" y="5524500"/>
            <a:ext cx="583175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6800" y="2916238"/>
            <a:ext cx="3276600" cy="1588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3962400" y="47244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2057400" y="37338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95400" y="5867400"/>
            <a:ext cx="3581400" cy="6096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Press Retry allow us to debug after Assert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495800" y="5562600"/>
            <a:ext cx="228600" cy="228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endCxn id="30" idx="2"/>
          </p:cNvCxnSpPr>
          <p:nvPr/>
        </p:nvCxnSpPr>
        <p:spPr>
          <a:xfrm flipV="1">
            <a:off x="3886200" y="5676900"/>
            <a:ext cx="609600" cy="342900"/>
          </a:xfrm>
          <a:prstGeom prst="curvedConnector3">
            <a:avLst>
              <a:gd name="adj1" fmla="val -31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and 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behavior for Trace will not change between a debug and a release build</a:t>
            </a:r>
          </a:p>
          <a:p>
            <a:r>
              <a:rPr lang="en-US" dirty="0" smtClean="0"/>
              <a:t>This mean that we must #</a:t>
            </a:r>
            <a:r>
              <a:rPr lang="en-US" dirty="0" err="1" smtClean="0"/>
              <a:t>ifdef</a:t>
            </a:r>
            <a:r>
              <a:rPr lang="en-US" dirty="0" smtClean="0"/>
              <a:t> any Trace-related code to prevent debug behavior in a release build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3703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and Assert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143001"/>
            <a:ext cx="548515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315234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514600" y="2209800"/>
            <a:ext cx="3962400" cy="50712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_DEBUG is automatically defined for Debug mode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stCxn id="7" idx="0"/>
          </p:cNvCxnSpPr>
          <p:nvPr/>
        </p:nvCxnSpPr>
        <p:spPr>
          <a:xfrm flipV="1">
            <a:off x="4495800" y="16764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14800" y="3276600"/>
            <a:ext cx="3962400" cy="50712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We can use #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ifdef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_DEBUG to prevent debug behavior in release mode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4114800"/>
            <a:ext cx="2286000" cy="381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38600" y="3783724"/>
            <a:ext cx="155027" cy="254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936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4400" b="1" i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4400" b="1" i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4400" b="1" i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Questions and Answers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4400">
              <a:solidFill>
                <a:srgbClr val="00008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Basic Debugging Technique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debugger is a tool to help correct runtime and semantic errors </a:t>
            </a:r>
          </a:p>
          <a:p>
            <a:r>
              <a:rPr lang="en-US" dirty="0" smtClean="0"/>
              <a:t>note that no debugging tools are useful in solving </a:t>
            </a:r>
            <a:r>
              <a:rPr lang="en-US" i="1" dirty="0" smtClean="0"/>
              <a:t>compiler errors.</a:t>
            </a:r>
          </a:p>
          <a:p>
            <a:r>
              <a:rPr lang="en-US" dirty="0" smtClean="0"/>
              <a:t>Compiler errors are those that show at the bottom of the screen when compiling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Basic Debugging Technique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7000"/>
          </a:xfrm>
        </p:spPr>
        <p:txBody>
          <a:bodyPr/>
          <a:lstStyle/>
          <a:p>
            <a:r>
              <a:rPr lang="en-US" dirty="0" smtClean="0"/>
              <a:t>If the program isn't working correctly, one of two things could be going wrong:</a:t>
            </a:r>
          </a:p>
          <a:p>
            <a:pPr lvl="1"/>
            <a:r>
              <a:rPr lang="en-US" i="1" dirty="0" smtClean="0"/>
              <a:t>Data is corrupt somewhere</a:t>
            </a:r>
          </a:p>
          <a:p>
            <a:pPr lvl="1"/>
            <a:r>
              <a:rPr lang="en-US" dirty="0" smtClean="0"/>
              <a:t>The code isn’t correct</a:t>
            </a:r>
          </a:p>
          <a:p>
            <a:r>
              <a:rPr lang="en-US" dirty="0" smtClean="0"/>
              <a:t>Example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2133600" y="3962400"/>
            <a:ext cx="45720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a = 0;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b = 1;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("%d", (b/a));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Buggy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/>
          <a:lstStyle/>
          <a:p>
            <a:r>
              <a:rPr lang="en-US" dirty="0" smtClean="0"/>
              <a:t>Trying to debug a program that's working perfectly is rather pointless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8285304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Buggy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685800" y="1066800"/>
            <a:ext cx="7924800" cy="54784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toPercent</a:t>
            </a:r>
            <a:r>
              <a:rPr lang="en-US" sz="1400" dirty="0" smtClean="0"/>
              <a:t> (float decimal);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a, b;</a:t>
            </a:r>
          </a:p>
          <a:p>
            <a:pPr lvl="1"/>
            <a:r>
              <a:rPr lang="en-US" sz="1400" dirty="0" smtClean="0"/>
              <a:t>float c;</a:t>
            </a:r>
          </a:p>
          <a:p>
            <a:pPr lvl="1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cAsPercent</a:t>
            </a:r>
            <a:r>
              <a:rPr lang="en-US" sz="1400" dirty="0" smtClean="0"/>
              <a:t>;</a:t>
            </a:r>
          </a:p>
          <a:p>
            <a:pPr lvl="1"/>
            <a:r>
              <a:rPr lang="en-US" sz="1400" dirty="0" err="1" smtClean="0"/>
              <a:t>printf</a:t>
            </a:r>
            <a:r>
              <a:rPr lang="en-US" sz="1400" dirty="0" smtClean="0"/>
              <a:t>("Enter A &gt;");</a:t>
            </a:r>
          </a:p>
          <a:p>
            <a:pPr lvl="1"/>
            <a:r>
              <a:rPr lang="en-US" sz="1400" dirty="0" err="1" smtClean="0"/>
              <a:t>scanf</a:t>
            </a:r>
            <a:r>
              <a:rPr lang="en-US" sz="1400" dirty="0" smtClean="0"/>
              <a:t>("%d", &amp;a);</a:t>
            </a:r>
          </a:p>
          <a:p>
            <a:pPr lvl="1"/>
            <a:r>
              <a:rPr lang="en-US" sz="1400" dirty="0" err="1" smtClean="0"/>
              <a:t>printf</a:t>
            </a:r>
            <a:r>
              <a:rPr lang="en-US" sz="1400" dirty="0" smtClean="0"/>
              <a:t>("Enter B &gt;");</a:t>
            </a:r>
          </a:p>
          <a:p>
            <a:pPr lvl="1"/>
            <a:r>
              <a:rPr lang="en-US" sz="1400" dirty="0" err="1" smtClean="0"/>
              <a:t>scanf</a:t>
            </a:r>
            <a:r>
              <a:rPr lang="en-US" sz="1400" dirty="0" smtClean="0"/>
              <a:t>("%d", &amp;b);</a:t>
            </a:r>
          </a:p>
          <a:p>
            <a:endParaRPr lang="en-US" sz="1400" dirty="0" smtClean="0"/>
          </a:p>
          <a:p>
            <a:pPr lvl="1"/>
            <a:r>
              <a:rPr lang="en-US" sz="1400" dirty="0" smtClean="0"/>
              <a:t>if (a = b)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("They are Equal!\n");</a:t>
            </a:r>
          </a:p>
          <a:p>
            <a:pPr lvl="1"/>
            <a:r>
              <a:rPr lang="en-US" sz="1400" dirty="0" smtClean="0"/>
              <a:t>else if (a &gt; b)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("The first one is bigger!\n");</a:t>
            </a:r>
          </a:p>
          <a:p>
            <a:pPr lvl="1"/>
            <a:r>
              <a:rPr lang="en-US" sz="1400" dirty="0" smtClean="0"/>
              <a:t>else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("The second one is bigger!\n");</a:t>
            </a:r>
          </a:p>
          <a:p>
            <a:pPr lvl="1"/>
            <a:r>
              <a:rPr lang="en-US" sz="1400" dirty="0" err="1" smtClean="0"/>
              <a:t>printf</a:t>
            </a:r>
            <a:r>
              <a:rPr lang="en-US" sz="1400" dirty="0" smtClean="0"/>
              <a:t>("Enter a Decimal to be Converted to Percent &gt;");</a:t>
            </a:r>
          </a:p>
          <a:p>
            <a:pPr lvl="1"/>
            <a:r>
              <a:rPr lang="en-US" sz="1400" dirty="0" err="1" smtClean="0"/>
              <a:t>scanf</a:t>
            </a:r>
            <a:r>
              <a:rPr lang="en-US" sz="1400" dirty="0" smtClean="0"/>
              <a:t>("%f", &amp;c);</a:t>
            </a:r>
          </a:p>
          <a:p>
            <a:pPr lvl="1"/>
            <a:r>
              <a:rPr lang="en-US" sz="1400" dirty="0" err="1" smtClean="0"/>
              <a:t>cAsPercent</a:t>
            </a:r>
            <a:r>
              <a:rPr lang="en-US" sz="1400" dirty="0" smtClean="0"/>
              <a:t> = </a:t>
            </a:r>
            <a:r>
              <a:rPr lang="en-US" sz="1400" dirty="0" err="1" smtClean="0"/>
              <a:t>toPercent</a:t>
            </a:r>
            <a:r>
              <a:rPr lang="en-US" sz="1400" dirty="0" smtClean="0"/>
              <a:t>(c);</a:t>
            </a:r>
          </a:p>
          <a:p>
            <a:pPr lvl="1"/>
            <a:r>
              <a:rPr lang="en-US" sz="1400" dirty="0" err="1" smtClean="0"/>
              <a:t>printf</a:t>
            </a:r>
            <a:r>
              <a:rPr lang="en-US" sz="1400" dirty="0" smtClean="0"/>
              <a:t>("That's %d %\n", </a:t>
            </a:r>
            <a:r>
              <a:rPr lang="en-US" sz="1400" dirty="0" err="1" smtClean="0"/>
              <a:t>cAsPercent</a:t>
            </a:r>
            <a:r>
              <a:rPr lang="en-US" sz="1400" dirty="0" smtClean="0"/>
              <a:t>);</a:t>
            </a:r>
          </a:p>
          <a:p>
            <a:pPr lvl="1"/>
            <a:r>
              <a:rPr lang="en-US" sz="1400" dirty="0" err="1" smtClean="0"/>
              <a:t>printf</a:t>
            </a:r>
            <a:r>
              <a:rPr lang="en-US" sz="1400" dirty="0" smtClean="0"/>
              <a:t>("\n\n");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getchar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       return 0;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Buggy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609600" y="1702475"/>
            <a:ext cx="79248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/* </a:t>
            </a:r>
            <a:r>
              <a:rPr lang="en-US" sz="1400" dirty="0" err="1" smtClean="0"/>
              <a:t>ToPercent</a:t>
            </a:r>
            <a:r>
              <a:rPr lang="en-US" sz="1400" dirty="0" smtClean="0"/>
              <a:t>():</a:t>
            </a:r>
          </a:p>
          <a:p>
            <a:r>
              <a:rPr lang="en-US" sz="1400" dirty="0" smtClean="0"/>
              <a:t>Converts a given float (</a:t>
            </a:r>
            <a:r>
              <a:rPr lang="en-US" sz="1400" dirty="0" err="1" smtClean="0"/>
              <a:t>eg</a:t>
            </a:r>
            <a:r>
              <a:rPr lang="en-US" sz="1400" dirty="0" smtClean="0"/>
              <a:t> 0.9) to a percentage (90).</a:t>
            </a:r>
          </a:p>
          <a:p>
            <a:r>
              <a:rPr lang="en-US" sz="1400" dirty="0" smtClean="0"/>
              <a:t>*/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toPercent</a:t>
            </a:r>
            <a:r>
              <a:rPr lang="en-US" sz="1400" dirty="0" smtClean="0"/>
              <a:t> (float decimal) {</a:t>
            </a:r>
          </a:p>
          <a:p>
            <a:pPr lvl="1"/>
            <a:r>
              <a:rPr lang="en-US" sz="1400" dirty="0" err="1" smtClean="0"/>
              <a:t>int</a:t>
            </a:r>
            <a:r>
              <a:rPr lang="en-US" sz="1400" dirty="0" smtClean="0"/>
              <a:t> result;</a:t>
            </a:r>
          </a:p>
          <a:p>
            <a:pPr lvl="1"/>
            <a:r>
              <a:rPr lang="en-US" sz="1400" dirty="0" smtClean="0"/>
              <a:t>result = </a:t>
            </a:r>
            <a:r>
              <a:rPr lang="en-US" sz="1400" dirty="0" err="1" smtClean="0"/>
              <a:t>int</a:t>
            </a:r>
            <a:r>
              <a:rPr lang="en-US" sz="1400" dirty="0" smtClean="0"/>
              <a:t>(decimal) * 100;</a:t>
            </a:r>
          </a:p>
          <a:p>
            <a:pPr lvl="1"/>
            <a:r>
              <a:rPr lang="en-US" sz="1400" dirty="0" smtClean="0"/>
              <a:t>return result;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Mode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Ctrl+F5 to run your program</a:t>
            </a:r>
          </a:p>
          <a:p>
            <a:r>
              <a:rPr lang="en-US" dirty="0" smtClean="0"/>
              <a:t>The F5 key alone will also run in debug mode.</a:t>
            </a:r>
          </a:p>
          <a:p>
            <a:r>
              <a:rPr lang="en-US" dirty="0" smtClean="0"/>
              <a:t>Build for Debug</a:t>
            </a:r>
          </a:p>
          <a:p>
            <a:r>
              <a:rPr lang="en-US" dirty="0" smtClean="0"/>
              <a:t>Build for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143000"/>
          </a:xfrm>
        </p:spPr>
        <p:txBody>
          <a:bodyPr/>
          <a:lstStyle/>
          <a:p>
            <a:r>
              <a:rPr lang="en-US" dirty="0" smtClean="0"/>
              <a:t>Breakpoints are the lifeblood of debugging.</a:t>
            </a:r>
          </a:p>
          <a:p>
            <a:r>
              <a:rPr lang="en-US" dirty="0" smtClean="0"/>
              <a:t>Right-click and select "Insert/Remove Breakpoint" or press the F9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532" y="3276600"/>
            <a:ext cx="7794468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981</Words>
  <Application>Microsoft Office PowerPoint</Application>
  <PresentationFormat>On-screen Show (4:3)</PresentationFormat>
  <Paragraphs>179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Template_Training Slide</vt:lpstr>
      <vt:lpstr>Debugging Techniques</vt:lpstr>
      <vt:lpstr>Objectives</vt:lpstr>
      <vt:lpstr>Basic Debugging Technique</vt:lpstr>
      <vt:lpstr>Basic Debugging Technique</vt:lpstr>
      <vt:lpstr>A Buggy Program</vt:lpstr>
      <vt:lpstr>The Buggy Code</vt:lpstr>
      <vt:lpstr>The Buggy Code</vt:lpstr>
      <vt:lpstr>Debug Mode or Not?</vt:lpstr>
      <vt:lpstr>Breakpoints</vt:lpstr>
      <vt:lpstr>Watches</vt:lpstr>
      <vt:lpstr>Watches</vt:lpstr>
      <vt:lpstr>Watches</vt:lpstr>
      <vt:lpstr>Stepping</vt:lpstr>
      <vt:lpstr>Stepping</vt:lpstr>
      <vt:lpstr>Stopping the Debugger</vt:lpstr>
      <vt:lpstr>Conditions and Hit Counts</vt:lpstr>
      <vt:lpstr>Conditions and Hit Counts</vt:lpstr>
      <vt:lpstr>Conditions and Hit Counts</vt:lpstr>
      <vt:lpstr>Conditions and Hit Counts</vt:lpstr>
      <vt:lpstr>Break on Exception</vt:lpstr>
      <vt:lpstr>Stepping Into Assembly</vt:lpstr>
      <vt:lpstr>Debug commands</vt:lpstr>
      <vt:lpstr>Trace and Assert</vt:lpstr>
      <vt:lpstr>Trace and Assert</vt:lpstr>
      <vt:lpstr>Trace and Assert</vt:lpstr>
      <vt:lpstr>Trace and Assert</vt:lpstr>
      <vt:lpstr>Trace and Assert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&amp; Tracing Techniques</dc:title>
  <dc:creator>NguyenHoang</dc:creator>
  <cp:lastModifiedBy>Nguyen Duy Hoang</cp:lastModifiedBy>
  <cp:revision>55</cp:revision>
  <dcterms:created xsi:type="dcterms:W3CDTF">2014-01-09T01:48:14Z</dcterms:created>
  <dcterms:modified xsi:type="dcterms:W3CDTF">2014-04-10T02:35:22Z</dcterms:modified>
</cp:coreProperties>
</file>