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1" r:id="rId3"/>
    <p:sldId id="279" r:id="rId4"/>
    <p:sldId id="275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78" r:id="rId14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57" autoAdjust="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B351B1-4354-4ED9-A721-4A82FECA93F6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4EA568-3042-43A5-9A16-CBD33B44A0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9990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471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34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85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CE3E0-1C1D-4B41-ADB3-AB9DFD0947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92B880-C4C5-4CC8-BBB7-B02F793BB3DB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A9136-4D0F-4F1E-988C-24A7E654D6B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432D2A-ADA5-435E-9517-D9C58E3BC8D4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81A36-2286-408C-BBB3-4E8431B182C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EA6A-FAD7-4A72-8EB8-AEB48B6B523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40AB51-48E1-4531-BA9C-A0EBDCCB7908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405C-E320-4354-A4AB-F2499D5832E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40BCA8-E53B-459D-966B-7C23ECD905B3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444F7-DF83-478D-93F5-6BED3ABB8C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FF7F53-C7B9-47E1-9D93-2D7D4D1E6148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CEE1-71CE-43BD-A590-27B2C351DC9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4DA2DF-69BE-4966-A2B0-B24F574F0307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28BD-6D9B-4FAD-B75C-63B479D6E7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0355A1-F028-4F1D-9390-4DB64F82F985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2D47-EA4C-4159-AB0E-AD6FD199A3E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201044-D067-4541-A36C-4ED075E8A0FC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5D1E4-C195-4D65-81FF-868749613D9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864D0E5-076C-4E43-98EB-6AF68F003593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B2E71-D22D-4C89-B23B-EC0FF7C05E6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C30C6D-4D69-4230-894B-687DD4D2780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04e-BM/</a:t>
            </a:r>
            <a:r>
              <a:rPr lang="en-US" altLang="ja-JP" sz="1000" dirty="0">
                <a:latin typeface="+mn-lt"/>
                <a:cs typeface="+mn-cs"/>
              </a:rPr>
              <a:t>NS</a:t>
            </a:r>
            <a:r>
              <a:rPr lang="en-US" sz="1000" dirty="0">
                <a:latin typeface="+mn-lt"/>
                <a:cs typeface="+mn-cs"/>
              </a:rPr>
              <a:t>/HDCV/FSOFT v2</a:t>
            </a:r>
            <a:r>
              <a:rPr lang="en-US" altLang="ja-JP" sz="1000" dirty="0">
                <a:latin typeface="+mn-lt"/>
                <a:cs typeface="+mn-cs"/>
              </a:rPr>
              <a:t>/4</a:t>
            </a:r>
            <a:endParaRPr lang="en-US" sz="1000" dirty="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500063" y="2071688"/>
            <a:ext cx="7958137" cy="2143130"/>
          </a:xfrm>
        </p:spPr>
        <p:txBody>
          <a:bodyPr anchor="t">
            <a:normAutofit/>
          </a:bodyPr>
          <a:lstStyle/>
          <a:p>
            <a:pPr algn="ctr" eaLnBrk="1" hangingPunct="1">
              <a:defRPr/>
            </a:pPr>
            <a:r>
              <a:rPr lang="en-US" sz="3300" dirty="0" smtClean="0">
                <a:solidFill>
                  <a:srgbClr val="FF0000"/>
                </a:solidFill>
              </a:rPr>
              <a:t>Macro and Bit, Byte Operations</a:t>
            </a:r>
            <a: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</a:br>
            <a:endParaRPr lang="vi-V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4000500"/>
            <a:ext cx="6400800" cy="6731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err="1" smtClean="0"/>
              <a:t>LanBT</a:t>
            </a:r>
            <a:r>
              <a:rPr lang="en-US" dirty="0" smtClean="0"/>
              <a:t>/MinhNQ2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84" y="1149702"/>
            <a:ext cx="8229600" cy="6264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Shift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5896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1960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1840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92280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6216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40152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64088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8024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9592" y="2016124"/>
            <a:ext cx="1584176" cy="54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&lt;&lt;3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>
            <a:off x="7668344" y="231287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44408" y="2105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84168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60232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80112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40052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63988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7924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12360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236296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9592" y="3744316"/>
            <a:ext cx="1584176" cy="54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&gt;&gt; 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55252" y="38718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2" idx="1"/>
          </p:cNvCxnSpPr>
          <p:nvPr/>
        </p:nvCxnSpPr>
        <p:spPr>
          <a:xfrm flipV="1">
            <a:off x="3232188" y="4041068"/>
            <a:ext cx="655736" cy="1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4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501008"/>
            <a:ext cx="7704856" cy="26642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figure show the description of register PCR.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macros to define MASK and SHIFT location of each bit 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macro to set IRQC to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6" y="1318642"/>
            <a:ext cx="7943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macro to convert 32bit value from big endian to little endian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70" y="2643182"/>
            <a:ext cx="4686304" cy="1209668"/>
          </a:xfrm>
        </p:spPr>
        <p:txBody>
          <a:bodyPr/>
          <a:lstStyle/>
          <a:p>
            <a:pPr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0" y="0"/>
            <a:ext cx="4114800" cy="914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</a:t>
            </a:r>
            <a:r>
              <a:rPr lang="vi-VN" dirty="0" smtClean="0">
                <a:latin typeface="Arial" charset="0"/>
                <a:cs typeface="Arial" charset="0"/>
              </a:rPr>
              <a:t>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424245"/>
          </a:xfrm>
        </p:spPr>
        <p:txBody>
          <a:bodyPr/>
          <a:lstStyle/>
          <a:p>
            <a:pPr marL="274320" lvl="0" indent="-274320" eaLnBrk="1" fontAlgn="auto" hangingPunct="1">
              <a:spcAft>
                <a:spcPts val="0"/>
              </a:spcAft>
              <a:buClr>
                <a:srgbClr val="D16349"/>
              </a:buClr>
              <a:buSzPct val="85000"/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Macro</a:t>
            </a:r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0" indent="-274320" eaLnBrk="1" fontAlgn="auto" hangingPunct="1">
              <a:spcAft>
                <a:spcPts val="0"/>
              </a:spcAft>
              <a:buClr>
                <a:srgbClr val="D16349"/>
              </a:buClr>
              <a:buSzPct val="85000"/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Bit Operations</a:t>
            </a:r>
          </a:p>
          <a:p>
            <a:pPr marL="274320" lvl="0" indent="-274320" eaLnBrk="1" fontAlgn="auto" hangingPunct="1">
              <a:spcAft>
                <a:spcPts val="0"/>
              </a:spcAft>
              <a:buClr>
                <a:srgbClr val="D16349"/>
              </a:buClr>
              <a:buSzPct val="85000"/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Quiz</a:t>
            </a:r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384376"/>
          </a:xfrm>
        </p:spPr>
        <p:txBody>
          <a:bodyPr/>
          <a:lstStyle/>
          <a:p>
            <a:r>
              <a:rPr lang="en-US" sz="2800" dirty="0" smtClean="0"/>
              <a:t>Macro definition</a:t>
            </a:r>
          </a:p>
          <a:p>
            <a:r>
              <a:rPr lang="en-US" sz="2800" dirty="0"/>
              <a:t>Object-like </a:t>
            </a:r>
            <a:r>
              <a:rPr lang="en-US" sz="2800" dirty="0" smtClean="0"/>
              <a:t>Macros</a:t>
            </a:r>
          </a:p>
          <a:p>
            <a:r>
              <a:rPr lang="en-US" sz="2800" dirty="0" smtClean="0"/>
              <a:t>Function-like Macros</a:t>
            </a:r>
          </a:p>
          <a:p>
            <a:r>
              <a:rPr lang="en-US" sz="2800" dirty="0" err="1" smtClean="0"/>
              <a:t>Stringification</a:t>
            </a:r>
            <a:r>
              <a:rPr lang="en-US" sz="2800" dirty="0" smtClean="0"/>
              <a:t> and Concatenation</a:t>
            </a:r>
          </a:p>
          <a:p>
            <a:r>
              <a:rPr lang="en-US" sz="2800" dirty="0" err="1" smtClean="0"/>
              <a:t>Undefining</a:t>
            </a:r>
            <a:r>
              <a:rPr lang="en-US" sz="2800" dirty="0" smtClean="0"/>
              <a:t> </a:t>
            </a:r>
            <a:r>
              <a:rPr lang="en-US" sz="2800" dirty="0"/>
              <a:t>and Redefining </a:t>
            </a:r>
            <a:r>
              <a:rPr lang="en-US" sz="2800" dirty="0" smtClean="0"/>
              <a:t>Macros</a:t>
            </a:r>
          </a:p>
        </p:txBody>
      </p:sp>
    </p:spTree>
    <p:extLst>
      <p:ext uri="{BB962C8B-B14F-4D97-AF65-F5344CB8AC3E}">
        <p14:creationId xmlns:p14="http://schemas.microsoft.com/office/powerpoint/2010/main" val="4099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Definition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054617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What is macro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fragment of code which has been given a name. Whenever the name is used, it is replaced by the contents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Macro is defined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preprocessor directive in the C language.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to use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constants that represent numbers, strings or expressions.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Macro classification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macro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macro</a:t>
            </a:r>
          </a:p>
          <a:p>
            <a:pPr marL="0" indent="0"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Object-like macros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0568" y="995945"/>
            <a:ext cx="8421912" cy="63040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#define MACRO_NAME    macro’s body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6724" y="2597654"/>
            <a:ext cx="8229600" cy="3711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</a:t>
            </a:r>
            <a:r>
              <a:rPr lang="en-US" sz="2800" dirty="0" smtClean="0"/>
              <a:t>ive </a:t>
            </a:r>
            <a:r>
              <a:rPr lang="en-US" sz="2800" dirty="0"/>
              <a:t>symbolic names to numeric constants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macro’s body end at the end of the #define line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macro: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#define SIZE 10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 macro: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NUMBERS	1, \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2</a:t>
            </a:r>
          </a:p>
        </p:txBody>
      </p:sp>
      <p:sp>
        <p:nvSpPr>
          <p:cNvPr id="8" name="Oval 7"/>
          <p:cNvSpPr/>
          <p:nvPr/>
        </p:nvSpPr>
        <p:spPr>
          <a:xfrm>
            <a:off x="4572000" y="1809387"/>
            <a:ext cx="1944216" cy="645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Upper case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 flipV="1">
            <a:off x="3131840" y="1322603"/>
            <a:ext cx="1440160" cy="8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1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Function-like macros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072" y="2450892"/>
            <a:ext cx="8229600" cy="15034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#define </a:t>
            </a:r>
            <a:r>
              <a:rPr lang="en-US" altLang="en-US" sz="2400" dirty="0">
                <a:latin typeface="Arial Unicode MS" panose="020B0604020202020204" pitchFamily="34" charset="-128"/>
              </a:rPr>
              <a:t>min(X, Y) ((X) &lt; (Y) ? (X) : (Y))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x </a:t>
            </a:r>
            <a:r>
              <a:rPr lang="en-US" altLang="en-US" sz="2400" dirty="0">
                <a:latin typeface="Arial Unicode MS" panose="020B0604020202020204" pitchFamily="34" charset="-128"/>
              </a:rPr>
              <a:t>= min(a, b); ==&gt; x = ((a) &lt; (b) ? (a) : (b));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y </a:t>
            </a:r>
            <a:r>
              <a:rPr lang="en-US" altLang="en-US" sz="2400" dirty="0">
                <a:latin typeface="Arial Unicode MS" panose="020B0604020202020204" pitchFamily="34" charset="-128"/>
              </a:rPr>
              <a:t>= min(1, 2); ==&gt; y = ((1) &lt; (2) ? (1) : (2));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1121567"/>
            <a:ext cx="8412400" cy="6304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macro_name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 of parameters) macro’s body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44567" y="1882016"/>
            <a:ext cx="158546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Lower case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88349" y="1471493"/>
            <a:ext cx="1200080" cy="43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76776" y="1844824"/>
            <a:ext cx="19442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white space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15616" y="3991550"/>
            <a:ext cx="7344816" cy="25498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extern </a:t>
            </a:r>
            <a:r>
              <a:rPr lang="en-US" altLang="en-US" sz="2000" dirty="0">
                <a:latin typeface="Arial Unicode MS" panose="020B0604020202020204" pitchFamily="34" charset="-128"/>
              </a:rPr>
              <a:t>void foo(void); </a:t>
            </a:r>
            <a:endParaRPr lang="en-US" altLang="en-US" sz="2000" dirty="0" smtClean="0"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#</a:t>
            </a:r>
            <a:r>
              <a:rPr lang="en-US" altLang="en-US" sz="2000" dirty="0">
                <a:latin typeface="Arial Unicode MS" panose="020B0604020202020204" pitchFamily="34" charset="-128"/>
              </a:rPr>
              <a:t>define foo() /* optimized inline version */ </a:t>
            </a:r>
            <a:endParaRPr lang="en-US" altLang="en-US" sz="2000" dirty="0" smtClean="0"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#define f 	()       callback()</a:t>
            </a:r>
          </a:p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... </a:t>
            </a:r>
          </a:p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foo</a:t>
            </a:r>
            <a:r>
              <a:rPr lang="en-US" altLang="en-US" sz="2000" dirty="0">
                <a:latin typeface="Arial Unicode MS" panose="020B0604020202020204" pitchFamily="34" charset="-128"/>
              </a:rPr>
              <a:t>();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000" dirty="0" smtClean="0">
                <a:latin typeface="Arial Unicode MS" panose="020B060402020202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olidFill>
                  <a:srgbClr val="FF000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?</a:t>
            </a:r>
            <a:endParaRPr lang="en-US" altLang="en-US" sz="2000" dirty="0" smtClean="0">
              <a:solidFill>
                <a:srgbClr val="FF0000"/>
              </a:solidFill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000" dirty="0" err="1" smtClean="0">
                <a:latin typeface="Arial Unicode MS" panose="020B0604020202020204" pitchFamily="34" charset="-128"/>
              </a:rPr>
              <a:t>funcptr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000" dirty="0">
                <a:latin typeface="Arial Unicode MS" panose="020B0604020202020204" pitchFamily="34" charset="-128"/>
              </a:rPr>
              <a:t>= foo;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?</a:t>
            </a:r>
          </a:p>
          <a:p>
            <a:pPr marL="0" lvl="0" indent="0"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Wingdings" panose="05000000000000000000" pitchFamily="2" charset="2"/>
              </a:rPr>
              <a:t>f() 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?</a:t>
            </a: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/>
            <a:endParaRPr lang="en-US" altLang="en-US" sz="5400" dirty="0">
              <a:latin typeface="Arial" panose="020B0604020202020204" pitchFamily="34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3915660" y="1546190"/>
            <a:ext cx="33224" cy="29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11560" y="4005064"/>
            <a:ext cx="540060" cy="25498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8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914400"/>
          </a:xfrm>
        </p:spPr>
        <p:txBody>
          <a:bodyPr/>
          <a:lstStyle/>
          <a:p>
            <a:r>
              <a:rPr lang="en-US" dirty="0" err="1" smtClean="0"/>
              <a:t>Stringification</a:t>
            </a:r>
            <a:r>
              <a:rPr lang="en-US" dirty="0" smtClean="0"/>
              <a:t> and </a:t>
            </a:r>
            <a:r>
              <a:rPr lang="en-US" i="1" dirty="0" smtClean="0"/>
              <a:t>token pasting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40" y="1328272"/>
            <a:ext cx="5377800" cy="483703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struct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command {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char *name;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void (*function) (void);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};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#define COMMAND(NAME)  { </a:t>
            </a:r>
            <a:r>
              <a:rPr lang="en-US" sz="1800" dirty="0">
                <a:solidFill>
                  <a:srgbClr val="FF0000"/>
                </a:solidFill>
              </a:rPr>
              <a:t>#</a:t>
            </a:r>
            <a:r>
              <a:rPr lang="en-US" sz="1800" dirty="0">
                <a:solidFill>
                  <a:srgbClr val="00B050"/>
                </a:solidFill>
              </a:rPr>
              <a:t>NAME, NAME </a:t>
            </a:r>
            <a:r>
              <a:rPr lang="en-US" sz="1800" dirty="0">
                <a:solidFill>
                  <a:srgbClr val="FF0000"/>
                </a:solidFill>
              </a:rPr>
              <a:t>##</a:t>
            </a:r>
            <a:r>
              <a:rPr lang="en-US" sz="1800" dirty="0">
                <a:solidFill>
                  <a:srgbClr val="00B050"/>
                </a:solidFill>
              </a:rPr>
              <a:t> _command </a:t>
            </a:r>
            <a:r>
              <a:rPr lang="en-US" sz="1800" dirty="0" smtClean="0">
                <a:solidFill>
                  <a:srgbClr val="00B050"/>
                </a:solidFill>
              </a:rPr>
              <a:t>}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struct</a:t>
            </a:r>
            <a:r>
              <a:rPr lang="en-US" sz="1800" dirty="0">
                <a:solidFill>
                  <a:srgbClr val="00B050"/>
                </a:solidFill>
              </a:rPr>
              <a:t> command commands[] </a:t>
            </a:r>
            <a:r>
              <a:rPr lang="en-US" sz="1800" dirty="0" smtClean="0">
                <a:solidFill>
                  <a:srgbClr val="00B050"/>
                </a:solidFill>
              </a:rPr>
              <a:t>= {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COMMAND (quit),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COMMAND (help),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};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struct</a:t>
            </a:r>
            <a:r>
              <a:rPr lang="en-US" sz="1800" dirty="0">
                <a:solidFill>
                  <a:srgbClr val="0070C0"/>
                </a:solidFill>
              </a:rPr>
              <a:t> command commands[] </a:t>
            </a:r>
            <a:r>
              <a:rPr lang="en-US" sz="1800" dirty="0" smtClean="0">
                <a:solidFill>
                  <a:srgbClr val="0070C0"/>
                </a:solidFill>
              </a:rPr>
              <a:t>= {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{ "quit", </a:t>
            </a:r>
            <a:r>
              <a:rPr lang="en-US" sz="1800" dirty="0" err="1">
                <a:solidFill>
                  <a:srgbClr val="0070C0"/>
                </a:solidFill>
              </a:rPr>
              <a:t>quit_command</a:t>
            </a:r>
            <a:r>
              <a:rPr lang="en-US" sz="1800" dirty="0">
                <a:solidFill>
                  <a:srgbClr val="0070C0"/>
                </a:solidFill>
              </a:rPr>
              <a:t> 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{ "help", </a:t>
            </a:r>
            <a:r>
              <a:rPr lang="en-US" sz="1800" dirty="0" err="1">
                <a:solidFill>
                  <a:srgbClr val="0070C0"/>
                </a:solidFill>
              </a:rPr>
              <a:t>help_command</a:t>
            </a:r>
            <a:r>
              <a:rPr lang="en-US" sz="1800" dirty="0">
                <a:solidFill>
                  <a:srgbClr val="0070C0"/>
                </a:solidFill>
              </a:rPr>
              <a:t> 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};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580112" y="889360"/>
            <a:ext cx="2344984" cy="1728192"/>
          </a:xfrm>
          <a:prstGeom prst="wedgeEllipseCallout">
            <a:avLst>
              <a:gd name="adj1" fmla="val -74384"/>
              <a:gd name="adj2" fmla="val 56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pasting preprocessing </a:t>
            </a:r>
            <a:r>
              <a:rPr lang="en-US" dirty="0"/>
              <a:t>operator 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558408" y="4437112"/>
            <a:ext cx="2344984" cy="1728192"/>
          </a:xfrm>
          <a:prstGeom prst="wedgeEllipseCallout">
            <a:avLst>
              <a:gd name="adj1" fmla="val -144054"/>
              <a:gd name="adj2" fmla="val -138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Stringification</a:t>
            </a:r>
            <a:r>
              <a:rPr lang="en-US" i="1" dirty="0" smtClean="0"/>
              <a:t> </a:t>
            </a:r>
            <a:r>
              <a:rPr lang="en-US" dirty="0" smtClean="0"/>
              <a:t>preprocessing </a:t>
            </a:r>
            <a:r>
              <a:rPr lang="en-US" dirty="0"/>
              <a:t>operator </a:t>
            </a:r>
          </a:p>
        </p:txBody>
      </p:sp>
    </p:spTree>
    <p:extLst>
      <p:ext uri="{BB962C8B-B14F-4D97-AF65-F5344CB8AC3E}">
        <p14:creationId xmlns:p14="http://schemas.microsoft.com/office/powerpoint/2010/main" val="314169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Undefining</a:t>
            </a:r>
            <a:r>
              <a:rPr lang="en-US" dirty="0"/>
              <a:t> and Redefining </a:t>
            </a:r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#ifdef  TRUE</a:t>
            </a:r>
          </a:p>
          <a:p>
            <a:pPr marL="0" indent="0">
              <a:buNone/>
            </a:pPr>
            <a:r>
              <a:rPr lang="da-DK" dirty="0"/>
              <a:t>#undef  TRUE</a:t>
            </a:r>
          </a:p>
          <a:p>
            <a:pPr marL="0" indent="0">
              <a:buNone/>
            </a:pPr>
            <a:r>
              <a:rPr lang="da-DK" dirty="0"/>
              <a:t>#define TRUE 1</a:t>
            </a:r>
          </a:p>
          <a:p>
            <a:pPr marL="0" indent="0">
              <a:buNone/>
            </a:pPr>
            <a:r>
              <a:rPr lang="da-DK" dirty="0"/>
              <a:t>#endif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5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14400"/>
          </a:xfrm>
        </p:spPr>
        <p:txBody>
          <a:bodyPr/>
          <a:lstStyle/>
          <a:p>
            <a:r>
              <a:rPr lang="en-US" dirty="0" smtClean="0"/>
              <a:t>BITWISE OPERATION 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730180"/>
              </p:ext>
            </p:extLst>
          </p:nvPr>
        </p:nvGraphicFramePr>
        <p:xfrm>
          <a:off x="323528" y="1196752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5554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inclusive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XOR (</a:t>
                      </a:r>
                      <a:r>
                        <a:rPr lang="en-US" dirty="0" err="1" smtClean="0"/>
                        <a:t>eXclusive</a:t>
                      </a:r>
                      <a:r>
                        <a:rPr lang="en-US" dirty="0" smtClean="0"/>
                        <a:t> OR)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NOT (one's complement) (unary)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17277"/>
              </p:ext>
            </p:extLst>
          </p:nvPr>
        </p:nvGraphicFramePr>
        <p:xfrm>
          <a:off x="310616" y="4090032"/>
          <a:ext cx="49537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80"/>
                <a:gridCol w="936242"/>
                <a:gridCol w="819211"/>
                <a:gridCol w="1111787"/>
                <a:gridCol w="1220808"/>
              </a:tblGrid>
              <a:tr h="360458">
                <a:tc>
                  <a:txBody>
                    <a:bodyPr/>
                    <a:lstStyle/>
                    <a:p>
                      <a:r>
                        <a:rPr lang="en-US" dirty="0"/>
                        <a:t>bit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^ </a:t>
                      </a:r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/>
                </a:tc>
              </a:tr>
              <a:tr h="36045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</a:tr>
              <a:tr h="36045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36045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</a:tr>
              <a:tr h="36045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69283"/>
              </p:ext>
            </p:extLst>
          </p:nvPr>
        </p:nvGraphicFramePr>
        <p:xfrm>
          <a:off x="5796136" y="4365104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07"/>
                <a:gridCol w="1103149"/>
              </a:tblGrid>
              <a:tr h="357171">
                <a:tc>
                  <a:txBody>
                    <a:bodyPr/>
                    <a:lstStyle/>
                    <a:p>
                      <a:r>
                        <a:rPr lang="en-US" dirty="0"/>
                        <a:t>bit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 </a:t>
                      </a:r>
                    </a:p>
                  </a:txBody>
                  <a:tcPr anchor="ctr"/>
                </a:tc>
              </a:tr>
              <a:tr h="35717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35717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517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1659</TotalTime>
  <Words>483</Words>
  <Application>Microsoft Office PowerPoint</Application>
  <PresentationFormat>On-screen Show (4:3)</PresentationFormat>
  <Paragraphs>146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MS PGothic</vt:lpstr>
      <vt:lpstr>Arial</vt:lpstr>
      <vt:lpstr>Calibri</vt:lpstr>
      <vt:lpstr>Tahoma</vt:lpstr>
      <vt:lpstr>Times New Roman</vt:lpstr>
      <vt:lpstr>Wingdings</vt:lpstr>
      <vt:lpstr>Template_Training Slide</vt:lpstr>
      <vt:lpstr>Macro and Bit, Byte Operations </vt:lpstr>
      <vt:lpstr>Objectives</vt:lpstr>
      <vt:lpstr>Macro</vt:lpstr>
      <vt:lpstr>Macro Definition</vt:lpstr>
      <vt:lpstr>Object-like macros</vt:lpstr>
      <vt:lpstr>Function-like macros</vt:lpstr>
      <vt:lpstr>Stringification and token pasting</vt:lpstr>
      <vt:lpstr>Undefining and Redefining Macros</vt:lpstr>
      <vt:lpstr>BITWISE OPERATION (1)</vt:lpstr>
      <vt:lpstr>BITWISE OPERATION (2)</vt:lpstr>
      <vt:lpstr>Quiz(1)</vt:lpstr>
      <vt:lpstr>Quiz(2)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Material</dc:title>
  <dc:subject>v2/4</dc:subject>
  <dc:creator>Kien Nguyen</dc:creator>
  <cp:keywords>Training, Material</cp:keywords>
  <dc:description>Restructure the content framework of the slide; make it more visualized</dc:description>
  <cp:lastModifiedBy>Bui Thi Lan (FSU1.BU16)</cp:lastModifiedBy>
  <cp:revision>209</cp:revision>
  <dcterms:created xsi:type="dcterms:W3CDTF">2010-10-18T05:40:05Z</dcterms:created>
  <dcterms:modified xsi:type="dcterms:W3CDTF">2015-09-09T07:55:40Z</dcterms:modified>
  <cp:category>Template</cp:category>
  <cp:contentStatus>Final</cp:contentStatus>
</cp:coreProperties>
</file>