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6" r:id="rId3"/>
    <p:sldId id="259" r:id="rId4"/>
    <p:sldId id="286" r:id="rId5"/>
    <p:sldId id="276" r:id="rId6"/>
    <p:sldId id="271" r:id="rId7"/>
    <p:sldId id="279" r:id="rId8"/>
    <p:sldId id="278" r:id="rId9"/>
    <p:sldId id="277" r:id="rId10"/>
    <p:sldId id="287" r:id="rId11"/>
    <p:sldId id="274" r:id="rId12"/>
    <p:sldId id="272" r:id="rId13"/>
    <p:sldId id="280" r:id="rId14"/>
    <p:sldId id="288" r:id="rId15"/>
    <p:sldId id="283" r:id="rId16"/>
    <p:sldId id="282" r:id="rId17"/>
    <p:sldId id="289" r:id="rId18"/>
    <p:sldId id="275" r:id="rId19"/>
    <p:sldId id="284" r:id="rId20"/>
    <p:sldId id="292" r:id="rId21"/>
    <p:sldId id="294" r:id="rId22"/>
    <p:sldId id="267" r:id="rId23"/>
    <p:sldId id="291" r:id="rId24"/>
    <p:sldId id="295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2060" autoAdjust="0"/>
  </p:normalViewPr>
  <p:slideViewPr>
    <p:cSldViewPr>
      <p:cViewPr varScale="1">
        <p:scale>
          <a:sx n="62" d="100"/>
          <a:sy n="62" d="100"/>
        </p:scale>
        <p:origin x="16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2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A58CC-51FF-4F66-B519-1472103A031D}" type="datetimeFigureOut">
              <a:rPr lang="en-US" smtClean="0"/>
              <a:pPr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1944B-4A2A-41EA-B87F-21033755D3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Trao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/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        +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microcontroller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(ARM, PIC, AVR,…)/ 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        + 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embedded system.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personal computer/ computer system 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embedded system/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embedded system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             +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training,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nắm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ARM cortex.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49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3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 </a:t>
            </a:r>
            <a:r>
              <a:rPr lang="en-US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:  </a:t>
            </a:r>
          </a:p>
          <a:p>
            <a:r>
              <a:rPr lang="en-US" baseline="0" dirty="0" smtClean="0"/>
              <a:t>         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(KL46 </a:t>
            </a:r>
            <a:r>
              <a:rPr lang="en-US" baseline="0" dirty="0" smtClean="0">
                <a:sym typeface="Wingdings" panose="05000000000000000000" pitchFamily="2" charset="2"/>
              </a:rPr>
              <a:t> vi </a:t>
            </a:r>
            <a:r>
              <a:rPr lang="en-US" baseline="0" dirty="0" err="1" smtClean="0">
                <a:sym typeface="Wingdings" panose="05000000000000000000" pitchFamily="2" charset="2"/>
              </a:rPr>
              <a:t>điều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khiển</a:t>
            </a:r>
            <a:r>
              <a:rPr lang="en-US" baseline="0" dirty="0" smtClean="0">
                <a:sym typeface="Wingdings" panose="05000000000000000000" pitchFamily="2" charset="2"/>
              </a:rPr>
              <a:t>; Arm Cortex M0+: vi </a:t>
            </a:r>
            <a:r>
              <a:rPr lang="en-US" baseline="0" dirty="0" err="1" smtClean="0">
                <a:sym typeface="Wingdings" panose="05000000000000000000" pitchFamily="2" charset="2"/>
              </a:rPr>
              <a:t>xử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lý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8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33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08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bus.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Topic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8/16/32/64 bit.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9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Harvard &amp;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Neuman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 The Harvard architecture is a computer architecture with physically separate storage and signal pathways for instructions and data.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    The term Von Neumann architecture, also known as the Von Neumann model or the Princeton architecture, is a design architecture for an electronic digital computer with subdivisions of a processing unit consisting of an arithmetic logic unit and processor registers, a control unit containing an instruction register and program counter, a memory to store both data and instructions, external mass storage, and input and output mechanisms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Topic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: Advantage/Disadvantage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55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processor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7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1-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   2- 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hạng</a:t>
            </a: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  3-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Topic </a:t>
            </a:r>
            <a:r>
              <a:rPr lang="en-US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: 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(hay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: 8051/ Arm cortex M/ AVR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07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smtClean="0"/>
              <a:t>Topic </a:t>
            </a:r>
            <a:r>
              <a:rPr lang="en-US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: 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CISC/RISC </a:t>
            </a:r>
            <a:r>
              <a:rPr lang="en-US" baseline="0" dirty="0" smtClean="0">
                <a:sym typeface="Wingdings" panose="05000000000000000000" pitchFamily="2" charset="2"/>
              </a:rPr>
              <a:t></a:t>
            </a:r>
            <a:r>
              <a:rPr lang="en-US" baseline="0" dirty="0" smtClean="0"/>
              <a:t> Application area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76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Harvard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Prinston</a:t>
            </a:r>
            <a:r>
              <a:rPr lang="en-US" baseline="0" dirty="0" smtClean="0"/>
              <a:t>.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71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08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   +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1-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            2-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,.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input/output;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            3-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Havard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VonNeumann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             4-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rút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(RISC)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CISC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9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embedded system:</a:t>
            </a:r>
          </a:p>
          <a:p>
            <a:r>
              <a:rPr lang="en-US" baseline="0" dirty="0" smtClean="0"/>
              <a:t>   -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quát</a:t>
            </a:r>
            <a:r>
              <a:rPr lang="en-US" baseline="0" dirty="0" smtClean="0"/>
              <a:t> embedded system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   -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DSP (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  -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:  hard-time / soft-time/ firm-time</a:t>
            </a:r>
          </a:p>
          <a:p>
            <a:r>
              <a:rPr lang="en-US" baseline="0" dirty="0" smtClean="0"/>
              <a:t>           (hard-time: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đòi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deadline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task.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lửa</a:t>
            </a:r>
            <a:r>
              <a:rPr lang="en-US" baseline="0" dirty="0" smtClean="0"/>
              <a:t>,…..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chậm</a:t>
            </a:r>
            <a:r>
              <a:rPr lang="en-US" baseline="0" dirty="0" smtClean="0"/>
              <a:t> deadline) (give true result at right time)</a:t>
            </a:r>
          </a:p>
          <a:p>
            <a:r>
              <a:rPr lang="en-US" baseline="0" dirty="0" smtClean="0"/>
              <a:t>            Firm-time: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5%)</a:t>
            </a:r>
          </a:p>
          <a:p>
            <a:r>
              <a:rPr lang="en-US" baseline="0" dirty="0" smtClean="0"/>
              <a:t>            Soft-time: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deadline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multimedia….</a:t>
            </a:r>
          </a:p>
          <a:p>
            <a:endParaRPr lang="en-US" baseline="0" dirty="0" smtClean="0"/>
          </a:p>
          <a:p>
            <a:r>
              <a:rPr lang="en-US" baseline="0" dirty="0" smtClean="0">
                <a:sym typeface="Wingdings" panose="05000000000000000000" pitchFamily="2" charset="2"/>
              </a:rPr>
              <a:t>- Topic </a:t>
            </a:r>
            <a:r>
              <a:rPr lang="en-US" baseline="0" dirty="0" err="1" smtClean="0">
                <a:sym typeface="Wingdings" panose="05000000000000000000" pitchFamily="2" charset="2"/>
              </a:rPr>
              <a:t>thảo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luận</a:t>
            </a:r>
            <a:r>
              <a:rPr lang="en-US" baseline="0" dirty="0" smtClean="0">
                <a:sym typeface="Wingdings" panose="05000000000000000000" pitchFamily="2" charset="2"/>
              </a:rPr>
              <a:t>: </a:t>
            </a:r>
            <a:r>
              <a:rPr lang="en-US" baseline="0" dirty="0" err="1" smtClean="0">
                <a:sym typeface="Wingdings" panose="05000000000000000000" pitchFamily="2" charset="2"/>
              </a:rPr>
              <a:t>Sự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thiết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kế</a:t>
            </a:r>
            <a:r>
              <a:rPr lang="en-US" baseline="0" dirty="0" smtClean="0">
                <a:sym typeface="Wingdings" panose="05000000000000000000" pitchFamily="2" charset="2"/>
              </a:rPr>
              <a:t> + test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(hard time/ firm time/ soft time)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nào</a:t>
            </a:r>
            <a:r>
              <a:rPr lang="en-US" baseline="0" dirty="0" smtClean="0">
                <a:sym typeface="Wingdings" panose="05000000000000000000" pitchFamily="2" charset="2"/>
              </a:rPr>
              <a:t> ?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destop</a:t>
            </a:r>
            <a:r>
              <a:rPr lang="en-US" baseline="0" dirty="0" smtClean="0"/>
              <a:t>/laptop)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!?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9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automatic.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ngành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3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nhúng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         -  embedded system are programed to perform specific task only</a:t>
            </a:r>
          </a:p>
          <a:p>
            <a:r>
              <a:rPr lang="en-US" baseline="0" dirty="0" smtClean="0"/>
              <a:t>         - Small size &amp; less weight</a:t>
            </a:r>
          </a:p>
          <a:p>
            <a:r>
              <a:rPr lang="en-US" baseline="0" dirty="0" smtClean="0"/>
              <a:t>         -  More </a:t>
            </a:r>
            <a:r>
              <a:rPr lang="en-US" baseline="0" dirty="0" err="1" smtClean="0"/>
              <a:t>efficency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 Advantages of embedded system:</a:t>
            </a:r>
          </a:p>
          <a:p>
            <a:r>
              <a:rPr lang="en-US" baseline="0" dirty="0" smtClean="0"/>
              <a:t>             -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ổn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endParaRPr lang="en-US" baseline="0" dirty="0" smtClean="0"/>
          </a:p>
          <a:p>
            <a:r>
              <a:rPr lang="en-US" baseline="0" dirty="0" smtClean="0"/>
              <a:t>             -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             -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pin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1944B-4A2A-41EA-B87F-21033755D3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7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D222-8048-4AAB-A5E2-08DD638A4327}" type="datetime1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4887-2DF9-4882-98F9-B94A19317C18}" type="datetime1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C59A-4046-4BEF-99C6-C029D007EA54}" type="datetime1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228F-D5E7-414E-9331-CCC0310B82DA}" type="datetime1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5CBD-746D-4F73-B4FB-D772849282E4}" type="datetime1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AB70-BA99-4E17-A826-78F121836C88}" type="datetime1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B534-2377-4341-8103-FAFE6497CADF}" type="datetime1">
              <a:rPr lang="en-US" smtClean="0"/>
              <a:t>9/19/2014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6D36-68C3-48A1-883B-612BD386243A}" type="datetime1">
              <a:rPr lang="en-US" smtClean="0"/>
              <a:t>9/19/2014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B4D5-1D3F-44E9-8868-2E34ED1BFFF6}" type="datetime1">
              <a:rPr lang="en-US" smtClean="0"/>
              <a:t>9/19/2014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001E-0420-4464-A4E0-313ABF007F06}" type="datetime1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76AB-06DA-4A25-88DC-A53AF117377B}" type="datetime1">
              <a:rPr lang="en-US" smtClean="0"/>
              <a:t>9/19/2014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5D541-80D4-4373-8998-13BE97E552D0}" type="datetime1">
              <a:rPr lang="en-US" smtClean="0"/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21DFA-696B-4992-A28D-DC51D9892B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406900"/>
            <a:ext cx="7772400" cy="1362075"/>
          </a:xfrm>
        </p:spPr>
        <p:txBody>
          <a:bodyPr>
            <a:normAutofit/>
          </a:bodyPr>
          <a:lstStyle/>
          <a:p>
            <a:pPr algn="r"/>
            <a:r>
              <a:rPr lang="en-US" sz="4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TOPIC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LECTURE 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Getting started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EMBEDDED SYSTEM COURSE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fontAlgn="auto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Embedded system Introduction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600" dirty="0" smtClean="0">
                <a:latin typeface="+mj-lt"/>
                <a:cs typeface="Arial" pitchFamily="34" charset="0"/>
              </a:rPr>
              <a:t>Microcontroller</a:t>
            </a:r>
            <a:r>
              <a:rPr lang="en-US" altLang="en-US" sz="3600" dirty="0" smtClean="0">
                <a:latin typeface="+mj-lt"/>
              </a:rPr>
              <a:t> &amp; Microprocessor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Processor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Architecture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Instruction Set Architecture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j-lt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The microprocessor is a processor on one silicon chip</a:t>
            </a:r>
            <a:r>
              <a:rPr lang="en-US" altLang="en-US" sz="2800" dirty="0" smtClean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 microcontrollers are used in embedded computing</a:t>
            </a:r>
            <a:r>
              <a:rPr lang="en-US" altLang="en-US" sz="2800" dirty="0" smtClean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 microcontroller is a microprocessor with added circuitry.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b="1" dirty="0">
              <a:cs typeface="Arial" pitchFamily="34" charset="0"/>
            </a:endParaRPr>
          </a:p>
          <a:p>
            <a:pPr marL="0" indent="0">
              <a:buNone/>
            </a:pPr>
            <a:endParaRPr lang="en-US" b="1" dirty="0" smtClean="0"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Microprocessors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and Microcontrollers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aseline="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200000"/>
              </a:lnSpc>
            </a:pPr>
            <a:r>
              <a:rPr lang="en-US" altLang="en-US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Microcontroller overview</a:t>
            </a:r>
            <a:endParaRPr lang="en-US" altLang="en-US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1357298"/>
            <a:ext cx="4434752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b="1" baseline="0" dirty="0" smtClean="0">
                <a:cs typeface="Arial" pitchFamily="34" charset="0"/>
              </a:rPr>
              <a:t>Definition</a:t>
            </a:r>
          </a:p>
          <a:p>
            <a:pPr lvl="1" algn="just">
              <a:lnSpc>
                <a:spcPct val="160000"/>
              </a:lnSpc>
              <a:spcBef>
                <a:spcPct val="20000"/>
              </a:spcBef>
            </a:pPr>
            <a:r>
              <a:rPr lang="en-US" sz="2200" dirty="0" smtClean="0">
                <a:cs typeface="Arial" pitchFamily="34" charset="0"/>
              </a:rPr>
              <a:t>MCU is integrated electronic computing device that includes three major components on a single chip:</a:t>
            </a:r>
          </a:p>
          <a:p>
            <a:pPr marL="914400" lvl="1" indent="-457200" algn="just">
              <a:lnSpc>
                <a:spcPct val="16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Arial" pitchFamily="34" charset="0"/>
              </a:rPr>
              <a:t>Microprocessor</a:t>
            </a:r>
          </a:p>
          <a:p>
            <a:pPr marL="914400" lvl="1" indent="-457200" algn="just">
              <a:lnSpc>
                <a:spcPct val="16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Arial" pitchFamily="34" charset="0"/>
              </a:rPr>
              <a:t>Memory</a:t>
            </a:r>
          </a:p>
          <a:p>
            <a:pPr marL="914400" lvl="1" indent="-457200" algn="just">
              <a:lnSpc>
                <a:spcPct val="16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Arial" pitchFamily="34" charset="0"/>
              </a:rPr>
              <a:t>I/O ports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9" name="Picture 8" descr="79144_01_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88" y="1514374"/>
            <a:ext cx="3896262" cy="452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200000"/>
              </a:lnSpc>
            </a:pPr>
            <a:r>
              <a:rPr lang="en-US" altLang="en-US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Microprocessor overview</a:t>
            </a:r>
            <a:endParaRPr lang="en-US" altLang="en-US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4186238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9" name="Picture 8" descr="79144_01_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59" y="1966257"/>
            <a:ext cx="356076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00034" y="1484784"/>
            <a:ext cx="4720038" cy="5040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baseline="0" dirty="0" smtClean="0">
                <a:latin typeface="Arial" pitchFamily="34" charset="0"/>
                <a:cs typeface="Arial" pitchFamily="34" charset="0"/>
              </a:rPr>
              <a:t>Definition</a:t>
            </a:r>
          </a:p>
          <a:p>
            <a:pPr lvl="1" algn="just">
              <a:lnSpc>
                <a:spcPct val="160000"/>
              </a:lnSpc>
              <a:spcBef>
                <a:spcPct val="20000"/>
              </a:spcBef>
            </a:pPr>
            <a:r>
              <a:rPr lang="en-US" sz="2400" dirty="0"/>
              <a:t>The microprocessor is a multipurpose, </a:t>
            </a:r>
            <a:r>
              <a:rPr lang="en-US" sz="2400" dirty="0" smtClean="0"/>
              <a:t>programmable</a:t>
            </a:r>
            <a:r>
              <a:rPr lang="en-US" sz="2400" dirty="0"/>
              <a:t> device that accepts </a:t>
            </a:r>
            <a:r>
              <a:rPr lang="en-US" sz="2400" dirty="0" smtClean="0"/>
              <a:t>digital data</a:t>
            </a:r>
            <a:r>
              <a:rPr lang="en-US" sz="2400" dirty="0"/>
              <a:t> as input, processes it according to instructions stored in its memory, and provides results as output</a:t>
            </a:r>
            <a:r>
              <a:rPr lang="en-US" sz="2400" dirty="0" smtClean="0"/>
              <a:t>.</a:t>
            </a:r>
          </a:p>
          <a:p>
            <a:pPr lvl="1" algn="just">
              <a:lnSpc>
                <a:spcPct val="160000"/>
              </a:lnSpc>
              <a:spcBef>
                <a:spcPct val="20000"/>
              </a:spcBef>
            </a:pPr>
            <a:r>
              <a:rPr lang="en-US" sz="2400" dirty="0" smtClean="0"/>
              <a:t>                                                 (Wiki)</a:t>
            </a:r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fontAlgn="auto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Embedded system Introduction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600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Microcontroller</a:t>
            </a:r>
            <a:r>
              <a:rPr lang="en-US" altLang="en-US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&amp; Microprocessor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>
                <a:latin typeface="+mj-lt"/>
              </a:rPr>
              <a:t>Processor </a:t>
            </a:r>
            <a:r>
              <a:rPr lang="en-US" sz="3600" dirty="0" smtClean="0">
                <a:latin typeface="+mj-lt"/>
              </a:rPr>
              <a:t>Architecture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Instruction Set Architecture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j-lt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200000"/>
              </a:lnSpc>
            </a:pPr>
            <a:r>
              <a:rPr lang="en-US" altLang="en-US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Microprocessor architecture</a:t>
            </a:r>
            <a:endParaRPr lang="en-US" altLang="en-US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4186238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Communicates </a:t>
            </a:r>
            <a:r>
              <a:rPr lang="en-US" altLang="en-US" dirty="0"/>
              <a:t>with Memory and I/O using the System </a:t>
            </a:r>
            <a:r>
              <a:rPr lang="en-US" altLang="en-US" dirty="0" smtClean="0"/>
              <a:t>Bus:</a:t>
            </a:r>
          </a:p>
          <a:p>
            <a:pPr marL="0" indent="0">
              <a:buNone/>
            </a:pPr>
            <a:r>
              <a:rPr lang="en-US" altLang="en-US" i="1" dirty="0"/>
              <a:t> </a:t>
            </a:r>
            <a:r>
              <a:rPr lang="en-US" altLang="en-US" i="1" dirty="0" smtClean="0"/>
              <a:t>    Address </a:t>
            </a:r>
            <a:r>
              <a:rPr lang="en-US" altLang="en-US" i="1" dirty="0"/>
              <a:t>bus</a:t>
            </a:r>
          </a:p>
          <a:p>
            <a:pPr lvl="2"/>
            <a:r>
              <a:rPr lang="en-US" altLang="en-US" dirty="0"/>
              <a:t>Unidirectional</a:t>
            </a:r>
          </a:p>
          <a:p>
            <a:pPr lvl="2"/>
            <a:r>
              <a:rPr lang="en-US" altLang="en-US" dirty="0"/>
              <a:t>Memory and I/O Addresses 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i="1" dirty="0" smtClean="0"/>
              <a:t>Data bus</a:t>
            </a:r>
          </a:p>
          <a:p>
            <a:pPr lvl="2"/>
            <a:r>
              <a:rPr lang="en-US" altLang="en-US" dirty="0" smtClean="0"/>
              <a:t>Bidirectional</a:t>
            </a:r>
            <a:endParaRPr lang="en-US" altLang="en-US" dirty="0"/>
          </a:p>
          <a:p>
            <a:pPr lvl="2"/>
            <a:r>
              <a:rPr lang="en-US" altLang="en-US" dirty="0"/>
              <a:t>Transfers Binary Data and Instructions</a:t>
            </a:r>
          </a:p>
          <a:p>
            <a:pPr marL="457200" lvl="1" indent="0">
              <a:buNone/>
            </a:pPr>
            <a:r>
              <a:rPr lang="en-US" altLang="en-US" i="1" dirty="0"/>
              <a:t>Control lines</a:t>
            </a:r>
          </a:p>
          <a:p>
            <a:pPr lvl="2"/>
            <a:r>
              <a:rPr lang="en-US" altLang="en-US" dirty="0"/>
              <a:t>Read and Write timing signals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200000"/>
              </a:lnSpc>
            </a:pPr>
            <a:r>
              <a:rPr lang="en-US" altLang="en-US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Microprocessor architecture</a:t>
            </a:r>
            <a:endParaRPr lang="en-US" altLang="en-US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4186238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8272" y="1700808"/>
            <a:ext cx="8596216" cy="3528392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06097" y="5482119"/>
            <a:ext cx="796039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sz="3200" noProof="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3200" smtClean="0"/>
              <a:t>Von Neumann                                </a:t>
            </a:r>
            <a:r>
              <a:rPr lang="en-US" sz="3200" noProof="0" dirty="0" smtClean="0">
                <a:latin typeface="Arial" pitchFamily="34" charset="0"/>
                <a:cs typeface="Arial" pitchFamily="34" charset="0"/>
              </a:rPr>
              <a:t> Harvard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fontAlgn="auto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Embedded system Introduction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600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Microcontroller</a:t>
            </a:r>
            <a:r>
              <a:rPr lang="en-US" altLang="en-US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&amp; Microprocessor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Processor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Architecture</a:t>
            </a:r>
          </a:p>
          <a:p>
            <a:pPr marL="514350" indent="-51435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altLang="en-US" sz="3600" dirty="0">
                <a:latin typeface="+mj-lt"/>
                <a:cs typeface="Arial" pitchFamily="34" charset="0"/>
              </a:rPr>
              <a:t>Instruction Set </a:t>
            </a:r>
            <a:r>
              <a:rPr lang="en-US" altLang="en-US" sz="3600" dirty="0" smtClean="0">
                <a:latin typeface="+mj-lt"/>
                <a:cs typeface="Arial" pitchFamily="34" charset="0"/>
              </a:rPr>
              <a:t>Architecture</a:t>
            </a:r>
          </a:p>
          <a:p>
            <a:pPr marL="514350" indent="-51435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pPr marL="514350" indent="-51435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endParaRPr lang="en-US" sz="3600" dirty="0">
              <a:latin typeface="+mj-lt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9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Instruction Set Architecture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3068960"/>
            <a:ext cx="468052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</a:pPr>
            <a:r>
              <a:rPr lang="en-US" sz="3200" baseline="0" dirty="0" smtClean="0">
                <a:latin typeface="Arial" pitchFamily="34" charset="0"/>
                <a:cs typeface="Arial" pitchFamily="34" charset="0"/>
              </a:rPr>
              <a:t>How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to talk to computers </a:t>
            </a:r>
            <a:endParaRPr lang="en-US" sz="3200" baseline="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599" y="1772816"/>
            <a:ext cx="426788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7"/>
            <a:ext cx="8229600" cy="46355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/>
              <a:t>Definition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/>
              <a:t>    ISA is </a:t>
            </a:r>
            <a:r>
              <a:rPr lang="en-US" sz="2800" dirty="0"/>
              <a:t>the part of the computer architecture related to programming, including the native data types, instructions, registers, addressing modes, memory architecture, interrupt and exception handling, and external I/O</a:t>
            </a:r>
            <a:r>
              <a:rPr lang="en-US" sz="28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i="1" dirty="0"/>
              <a:t> </a:t>
            </a:r>
            <a:r>
              <a:rPr lang="en-US" sz="2800" i="1" dirty="0" smtClean="0"/>
              <a:t>                                                                                        (wiki)</a:t>
            </a:r>
            <a:endParaRPr lang="en-US" b="1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Instruction Set Architecture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aseline="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 smtClean="0"/>
              <a:t>Understanding about the embedded system and its products in real world</a:t>
            </a:r>
          </a:p>
          <a:p>
            <a:pPr algn="just"/>
            <a:r>
              <a:rPr lang="en-US" altLang="en-US" sz="2400" dirty="0" smtClean="0"/>
              <a:t>Understanding about the </a:t>
            </a:r>
            <a:r>
              <a:rPr lang="en-US" altLang="en-US" sz="2400" dirty="0"/>
              <a:t>microcontroller: a microprocessor </a:t>
            </a:r>
            <a:r>
              <a:rPr lang="en-US" altLang="en-US" sz="2400" dirty="0" smtClean="0"/>
              <a:t>and common architectures nowadays.</a:t>
            </a:r>
            <a:endParaRPr lang="en-US" altLang="en-US" sz="2400" dirty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How to design ISA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aseline="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00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000" b="1" dirty="0"/>
              <a:t>O</a:t>
            </a:r>
            <a:r>
              <a:rPr lang="en-US" sz="4000" b="1" dirty="0" smtClean="0"/>
              <a:t>perations</a:t>
            </a:r>
            <a:endParaRPr lang="en-US" sz="5100" b="1" dirty="0"/>
          </a:p>
          <a:p>
            <a:pPr lvl="2"/>
            <a:r>
              <a:rPr lang="en-US" sz="3400" dirty="0"/>
              <a:t>how many</a:t>
            </a:r>
          </a:p>
          <a:p>
            <a:pPr lvl="2"/>
            <a:r>
              <a:rPr lang="en-US" sz="3400" dirty="0"/>
              <a:t>which ones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b="1" dirty="0" smtClean="0"/>
              <a:t>Operands</a:t>
            </a:r>
            <a:endParaRPr lang="en-US" sz="4000" b="1" dirty="0"/>
          </a:p>
          <a:p>
            <a:pPr lvl="2"/>
            <a:r>
              <a:rPr lang="en-US" sz="3400" dirty="0"/>
              <a:t>how many</a:t>
            </a:r>
          </a:p>
          <a:p>
            <a:pPr lvl="2"/>
            <a:r>
              <a:rPr lang="en-US" sz="3400" dirty="0"/>
              <a:t>location</a:t>
            </a:r>
          </a:p>
          <a:p>
            <a:pPr lvl="2"/>
            <a:r>
              <a:rPr lang="en-US" sz="3400" dirty="0"/>
              <a:t>types</a:t>
            </a:r>
          </a:p>
          <a:p>
            <a:pPr lvl="2"/>
            <a:r>
              <a:rPr lang="en-US" sz="3400" dirty="0"/>
              <a:t>how to specify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000" b="1" dirty="0" smtClean="0"/>
              <a:t>Instruction </a:t>
            </a:r>
            <a:r>
              <a:rPr lang="en-US" sz="4000" b="1" dirty="0"/>
              <a:t>format</a:t>
            </a:r>
          </a:p>
          <a:p>
            <a:pPr lvl="2"/>
            <a:r>
              <a:rPr lang="en-US" sz="3400" dirty="0"/>
              <a:t>size</a:t>
            </a:r>
          </a:p>
          <a:p>
            <a:pPr lvl="2"/>
            <a:r>
              <a:rPr lang="en-US" sz="3400" dirty="0"/>
              <a:t>how many formats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594" y="2204863"/>
            <a:ext cx="533844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CISC &amp; RISC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aseline="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 dirty="0" smtClean="0"/>
              <a:t>CISC</a:t>
            </a:r>
            <a:endParaRPr lang="en-US" altLang="en-US" sz="2800" b="1" dirty="0" smtClean="0"/>
          </a:p>
          <a:p>
            <a:pPr algn="just"/>
            <a:r>
              <a:rPr lang="en-US" altLang="en-US" sz="2400" dirty="0" smtClean="0"/>
              <a:t>Fewer </a:t>
            </a:r>
            <a:r>
              <a:rPr lang="en-US" altLang="en-US" sz="2400" dirty="0"/>
              <a:t>instructions to execute a given task than </a:t>
            </a:r>
            <a:r>
              <a:rPr lang="en-US" altLang="en-US" sz="2400" dirty="0" smtClean="0"/>
              <a:t>RISC</a:t>
            </a:r>
          </a:p>
          <a:p>
            <a:pPr algn="just"/>
            <a:r>
              <a:rPr lang="en-US" altLang="en-US" sz="2400" dirty="0" smtClean="0"/>
              <a:t>Programs </a:t>
            </a:r>
            <a:r>
              <a:rPr lang="en-US" altLang="en-US" sz="2400" dirty="0"/>
              <a:t>for CISC take less storage space than programs for </a:t>
            </a:r>
            <a:r>
              <a:rPr lang="en-US" altLang="en-US" sz="2400" dirty="0" smtClean="0"/>
              <a:t>RISC</a:t>
            </a:r>
          </a:p>
          <a:p>
            <a:pPr algn="just"/>
            <a:r>
              <a:rPr lang="en-US" altLang="en-US" sz="2400" dirty="0" smtClean="0"/>
              <a:t>Arithmetic </a:t>
            </a:r>
            <a:r>
              <a:rPr lang="en-US" altLang="en-US" sz="2400" dirty="0"/>
              <a:t>or other instructions may read their operand from memory and could write the result in memory</a:t>
            </a:r>
          </a:p>
          <a:p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713745" y="1538286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 smtClean="0"/>
              <a:t>RISC</a:t>
            </a:r>
            <a:endParaRPr lang="en-US" altLang="en-US" sz="2800" b="1" dirty="0" smtClean="0"/>
          </a:p>
          <a:p>
            <a:pPr algn="just"/>
            <a:r>
              <a:rPr lang="en-US" altLang="en-US" sz="2400" dirty="0" smtClean="0"/>
              <a:t>Simpler </a:t>
            </a:r>
            <a:r>
              <a:rPr lang="en-US" altLang="en-US" sz="2400" dirty="0"/>
              <a:t>instructions, faster execution speeds per </a:t>
            </a:r>
            <a:r>
              <a:rPr lang="en-US" altLang="en-US" sz="2400" dirty="0" smtClean="0"/>
              <a:t>instruction</a:t>
            </a:r>
          </a:p>
          <a:p>
            <a:pPr algn="just"/>
            <a:r>
              <a:rPr lang="en-US" altLang="en-US" sz="2400" dirty="0" smtClean="0"/>
              <a:t>Cheaper </a:t>
            </a:r>
            <a:r>
              <a:rPr lang="en-US" altLang="en-US" sz="2400" dirty="0"/>
              <a:t>to </a:t>
            </a:r>
            <a:r>
              <a:rPr lang="en-US" altLang="en-US" sz="2400" dirty="0" smtClean="0"/>
              <a:t>implement</a:t>
            </a:r>
          </a:p>
          <a:p>
            <a:pPr algn="just"/>
            <a:endParaRPr lang="en-US" altLang="en-US" sz="2400" dirty="0" smtClean="0"/>
          </a:p>
          <a:p>
            <a:pPr algn="just"/>
            <a:r>
              <a:rPr lang="en-US" altLang="en-US" sz="2400" dirty="0" smtClean="0"/>
              <a:t>Load/Store </a:t>
            </a:r>
            <a:r>
              <a:rPr lang="en-US" altLang="en-US" sz="2400" dirty="0"/>
              <a:t>architecture – only load and store are used to access the external memory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1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sz="2400" dirty="0"/>
              <a:t>An embedded system is a product that has one or more computers embedded within </a:t>
            </a:r>
            <a:r>
              <a:rPr lang="en-US" altLang="en-US" sz="2400" dirty="0" smtClean="0"/>
              <a:t>it.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The embedded computer is usually a microcontroller: a microprocessor adapted for embedded control applications</a:t>
            </a:r>
            <a:r>
              <a:rPr lang="en-US" altLang="en-US" sz="2400" dirty="0" smtClean="0"/>
              <a:t>.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 smtClean="0"/>
              <a:t>There are two kinds of microprocessor architectures: Harvard &amp; </a:t>
            </a:r>
            <a:r>
              <a:rPr lang="en-US" sz="2400" dirty="0"/>
              <a:t>Von Neumann </a:t>
            </a:r>
            <a:endParaRPr lang="en-US" altLang="en-US" sz="2400" dirty="0" smtClean="0"/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 smtClean="0"/>
              <a:t>The </a:t>
            </a:r>
            <a:r>
              <a:rPr lang="en-US" altLang="en-US" sz="2400" dirty="0"/>
              <a:t>ISA serves as the boundary between software and hardware</a:t>
            </a:r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492896"/>
            <a:ext cx="8229600" cy="1080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7200" dirty="0" smtClean="0"/>
              <a:t>Thanks for attention !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Question &amp; Answer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course including </a:t>
            </a:r>
            <a:r>
              <a:rPr lang="en-US" b="1" dirty="0" smtClean="0"/>
              <a:t>Lecture Presentations</a:t>
            </a:r>
            <a:r>
              <a:rPr lang="en-US" dirty="0" smtClean="0"/>
              <a:t>, </a:t>
            </a:r>
            <a:r>
              <a:rPr lang="en-US" b="1" dirty="0" smtClean="0"/>
              <a:t>Quiz</a:t>
            </a:r>
            <a:r>
              <a:rPr lang="en-US" dirty="0" smtClean="0"/>
              <a:t>, </a:t>
            </a:r>
            <a:r>
              <a:rPr lang="en-US" b="1" dirty="0" smtClean="0"/>
              <a:t>Mock Project</a:t>
            </a:r>
            <a:r>
              <a:rPr lang="en-US" dirty="0" smtClean="0"/>
              <a:t>, </a:t>
            </a:r>
            <a:r>
              <a:rPr lang="en-US" b="1" dirty="0" smtClean="0"/>
              <a:t>Syllabus</a:t>
            </a:r>
            <a:r>
              <a:rPr lang="en-US" dirty="0" smtClean="0"/>
              <a:t>, </a:t>
            </a:r>
            <a:r>
              <a:rPr lang="en-US" b="1" dirty="0" smtClean="0"/>
              <a:t>Assignments</a:t>
            </a:r>
            <a:r>
              <a:rPr lang="en-US" dirty="0" smtClean="0"/>
              <a:t>, </a:t>
            </a:r>
            <a:r>
              <a:rPr lang="en-US" b="1" dirty="0" smtClean="0"/>
              <a:t>Answers</a:t>
            </a:r>
            <a:r>
              <a:rPr lang="en-US" dirty="0" smtClean="0"/>
              <a:t> are </a:t>
            </a:r>
            <a:r>
              <a:rPr lang="en-US" dirty="0"/>
              <a:t>copyright by FPT Software </a:t>
            </a:r>
            <a:r>
              <a:rPr lang="en-US" dirty="0" smtClean="0"/>
              <a:t>Corporation.</a:t>
            </a:r>
          </a:p>
          <a:p>
            <a:pPr algn="just"/>
            <a:r>
              <a:rPr lang="en-US" dirty="0" smtClean="0"/>
              <a:t>This course also uses some information from external  sources and non-confidential training document from Freescale, those materials comply with the original source licenses.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644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Copyright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Embedded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system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Introduction</a:t>
            </a:r>
            <a:endParaRPr lang="en-US" sz="3600" dirty="0" smtClean="0">
              <a:latin typeface="+mj-lt"/>
              <a:cs typeface="Arial" pitchFamily="34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600" dirty="0" smtClean="0">
                <a:latin typeface="+mj-lt"/>
                <a:cs typeface="Arial" pitchFamily="34" charset="0"/>
              </a:rPr>
              <a:t>Microcontroller</a:t>
            </a:r>
            <a:r>
              <a:rPr lang="en-US" altLang="en-US" sz="3600" dirty="0" smtClean="0">
                <a:latin typeface="+mj-lt"/>
              </a:rPr>
              <a:t> &amp; Microprocessor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>
                <a:latin typeface="+mj-lt"/>
              </a:rPr>
              <a:t>Processor </a:t>
            </a:r>
            <a:r>
              <a:rPr lang="en-US" sz="3600" dirty="0" smtClean="0">
                <a:latin typeface="+mj-lt"/>
              </a:rPr>
              <a:t>Architecture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600" dirty="0" smtClean="0">
                <a:latin typeface="+mj-lt"/>
              </a:rPr>
              <a:t>Instruction Set Architecture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>
                <a:latin typeface="+mj-lt"/>
              </a:rPr>
              <a:t>Summary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472" y="1428736"/>
            <a:ext cx="8267728" cy="5072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Embedded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 system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 pitchFamily="34" charset="0"/>
              </a:rPr>
              <a:t>Introduction</a:t>
            </a:r>
            <a:endParaRPr lang="en-US" sz="3600" dirty="0" smtClean="0">
              <a:latin typeface="+mj-lt"/>
              <a:cs typeface="Arial" pitchFamily="34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600" dirty="0" smtClean="0">
                <a:solidFill>
                  <a:schemeClr val="bg1">
                    <a:lumMod val="75000"/>
                  </a:schemeClr>
                </a:solidFill>
                <a:latin typeface="+mj-lt"/>
                <a:cs typeface="Arial" pitchFamily="34" charset="0"/>
              </a:rPr>
              <a:t>Microcontroller</a:t>
            </a:r>
            <a:r>
              <a:rPr lang="en-US" altLang="en-US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&amp; Microprocessor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Processor </a:t>
            </a:r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Architecture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3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Instruction Set Architecture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Summary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kumimoji="0" lang="en-US" sz="3600" b="0" i="1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j-lt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5259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Definition</a:t>
            </a: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Embedded system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aseline="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647278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Definition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An</a:t>
            </a:r>
            <a:r>
              <a:rPr lang="en-US" sz="2800" dirty="0"/>
              <a:t> embedded system is a </a:t>
            </a:r>
            <a:r>
              <a:rPr lang="en-US" sz="2800" dirty="0" smtClean="0"/>
              <a:t>computer system with </a:t>
            </a:r>
            <a:r>
              <a:rPr lang="en-US" sz="2800" dirty="0"/>
              <a:t>a dedicated function within a larger mechanical or electrical system, often with </a:t>
            </a:r>
            <a:r>
              <a:rPr lang="en-US" sz="2800" dirty="0" smtClean="0"/>
              <a:t>real-time computing</a:t>
            </a:r>
            <a:r>
              <a:rPr lang="en-US" sz="2800" dirty="0"/>
              <a:t> constraints. It is embedded as part of a complete device often including hardware and mechanical parts.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                                                                     (</a:t>
            </a:r>
            <a:r>
              <a:rPr lang="en-US" sz="2800" dirty="0" err="1" smtClean="0"/>
              <a:t>wikipedia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Embedded system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95259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Example: </a:t>
            </a:r>
          </a:p>
          <a:p>
            <a:pPr marL="0" indent="0" algn="ctr">
              <a:buNone/>
            </a:pPr>
            <a:r>
              <a:rPr lang="en-US" sz="2400" i="1" dirty="0" smtClean="0">
                <a:cs typeface="Arial" pitchFamily="34" charset="0"/>
              </a:rPr>
              <a:t>Embedded system used in Car Door</a:t>
            </a: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Embedded system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aseline="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8" name="Picture 7"/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96" y="2657909"/>
            <a:ext cx="7283152" cy="365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5981868" cy="48805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b="1" dirty="0" smtClean="0">
                <a:cs typeface="Arial" pitchFamily="34" charset="0"/>
              </a:rPr>
              <a:t>Application Area</a:t>
            </a:r>
          </a:p>
          <a:p>
            <a:pPr marL="0" indent="0">
              <a:buNone/>
            </a:pPr>
            <a:endParaRPr lang="en-US" sz="2900" dirty="0" smtClean="0">
              <a:cs typeface="Arial" pitchFamily="34" charset="0"/>
            </a:endParaRPr>
          </a:p>
          <a:p>
            <a:r>
              <a:rPr lang="en-US" sz="4600" dirty="0" smtClean="0">
                <a:cs typeface="Arial" pitchFamily="34" charset="0"/>
              </a:rPr>
              <a:t>General Computing</a:t>
            </a:r>
          </a:p>
          <a:p>
            <a:pPr marL="0" indent="0">
              <a:buNone/>
            </a:pPr>
            <a:r>
              <a:rPr lang="en-US" sz="4600" i="1" dirty="0">
                <a:cs typeface="Arial" pitchFamily="34" charset="0"/>
              </a:rPr>
              <a:t> </a:t>
            </a:r>
            <a:r>
              <a:rPr lang="en-US" sz="4600" i="1" dirty="0" smtClean="0">
                <a:cs typeface="Arial" pitchFamily="34" charset="0"/>
              </a:rPr>
              <a:t>    </a:t>
            </a:r>
            <a:r>
              <a:rPr lang="en-US" sz="4600" i="1" dirty="0">
                <a:cs typeface="Arial" pitchFamily="34" charset="0"/>
              </a:rPr>
              <a:t> </a:t>
            </a:r>
            <a:r>
              <a:rPr lang="en-US" sz="4600" i="1" dirty="0" smtClean="0">
                <a:cs typeface="Arial" pitchFamily="34" charset="0"/>
              </a:rPr>
              <a:t>Video games, set-top boxes, wearable computer</a:t>
            </a:r>
          </a:p>
          <a:p>
            <a:pPr marL="0" indent="0">
              <a:buNone/>
            </a:pPr>
            <a:endParaRPr lang="en-US" sz="4600" dirty="0" smtClean="0">
              <a:cs typeface="Arial" pitchFamily="34" charset="0"/>
            </a:endParaRPr>
          </a:p>
          <a:p>
            <a:r>
              <a:rPr lang="en-US" sz="4600" dirty="0" smtClean="0">
                <a:cs typeface="Arial" pitchFamily="34" charset="0"/>
              </a:rPr>
              <a:t>Control System</a:t>
            </a:r>
          </a:p>
          <a:p>
            <a:pPr marL="0" indent="0">
              <a:buNone/>
            </a:pPr>
            <a:r>
              <a:rPr lang="en-US" sz="4600" i="1" dirty="0">
                <a:cs typeface="Arial" pitchFamily="34" charset="0"/>
              </a:rPr>
              <a:t> </a:t>
            </a:r>
            <a:r>
              <a:rPr lang="en-US" sz="4600" i="1" dirty="0" smtClean="0">
                <a:cs typeface="Arial" pitchFamily="34" charset="0"/>
              </a:rPr>
              <a:t>     Vehicle engine, nuclear power, fight control</a:t>
            </a:r>
          </a:p>
          <a:p>
            <a:pPr marL="457200" lvl="1" indent="0">
              <a:buNone/>
            </a:pPr>
            <a:endParaRPr lang="en-US" sz="4600" dirty="0" smtClean="0">
              <a:cs typeface="Arial" pitchFamily="34" charset="0"/>
            </a:endParaRPr>
          </a:p>
          <a:p>
            <a:r>
              <a:rPr lang="en-US" sz="4600" dirty="0">
                <a:cs typeface="Arial" pitchFamily="34" charset="0"/>
              </a:rPr>
              <a:t>Signal Processing</a:t>
            </a:r>
          </a:p>
          <a:p>
            <a:pPr marL="0" indent="0">
              <a:buNone/>
            </a:pPr>
            <a:r>
              <a:rPr lang="en-US" sz="4600" i="1" dirty="0">
                <a:cs typeface="Arial" pitchFamily="34" charset="0"/>
              </a:rPr>
              <a:t> </a:t>
            </a:r>
            <a:r>
              <a:rPr lang="en-US" sz="4600" i="1" dirty="0" smtClean="0">
                <a:cs typeface="Arial" pitchFamily="34" charset="0"/>
              </a:rPr>
              <a:t>   </a:t>
            </a:r>
            <a:r>
              <a:rPr lang="en-US" sz="4600" i="1" dirty="0">
                <a:cs typeface="Arial" pitchFamily="34" charset="0"/>
              </a:rPr>
              <a:t> </a:t>
            </a:r>
            <a:r>
              <a:rPr lang="en-US" sz="4600" i="1" dirty="0" smtClean="0">
                <a:cs typeface="Arial" pitchFamily="34" charset="0"/>
              </a:rPr>
              <a:t> Radar</a:t>
            </a:r>
            <a:r>
              <a:rPr lang="en-US" sz="4600" i="1" dirty="0">
                <a:cs typeface="Arial" pitchFamily="34" charset="0"/>
              </a:rPr>
              <a:t>, Sonar, video compression</a:t>
            </a:r>
            <a:r>
              <a:rPr lang="en-US" sz="4600" i="1" dirty="0" smtClean="0"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4600" dirty="0">
              <a:cs typeface="Arial" pitchFamily="34" charset="0"/>
            </a:endParaRPr>
          </a:p>
          <a:p>
            <a:r>
              <a:rPr lang="en-US" sz="4600" dirty="0">
                <a:cs typeface="Arial" pitchFamily="34" charset="0"/>
              </a:rPr>
              <a:t>Communication &amp; </a:t>
            </a:r>
            <a:r>
              <a:rPr lang="en-US" sz="4600" dirty="0" smtClean="0">
                <a:cs typeface="Arial" pitchFamily="34" charset="0"/>
              </a:rPr>
              <a:t>Network</a:t>
            </a:r>
          </a:p>
          <a:p>
            <a:pPr marL="0" indent="0">
              <a:buNone/>
            </a:pPr>
            <a:r>
              <a:rPr lang="en-US" sz="4600" i="1" dirty="0">
                <a:cs typeface="Arial" pitchFamily="34" charset="0"/>
              </a:rPr>
              <a:t> </a:t>
            </a:r>
            <a:r>
              <a:rPr lang="en-US" sz="4600" i="1" dirty="0" smtClean="0">
                <a:cs typeface="Arial" pitchFamily="34" charset="0"/>
              </a:rPr>
              <a:t>     Telephone </a:t>
            </a:r>
            <a:r>
              <a:rPr lang="en-US" sz="4600" i="1" dirty="0">
                <a:cs typeface="Arial" pitchFamily="34" charset="0"/>
              </a:rPr>
              <a:t>system, </a:t>
            </a:r>
            <a:r>
              <a:rPr lang="en-US" sz="4600" i="1" dirty="0" smtClean="0">
                <a:cs typeface="Arial" pitchFamily="34" charset="0"/>
              </a:rPr>
              <a:t>router </a:t>
            </a:r>
            <a:endParaRPr lang="en-US" sz="4600" i="1" dirty="0"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Embedded system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aseline="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pic>
        <p:nvPicPr>
          <p:cNvPr id="8" name="Picture 2" descr="http://cache.bmwusa.com/cosy.arox?pov=frontside&amp;brand=WBBM&amp;vehicle=136B&amp;client=byo&amp;paint=P0A82&amp;fabric=FNAEX&amp;sa=S01CC,S0223,S02FG,S0302,S0322,S03AG,S0403,S04UR,S0508,S0524,S05A1&amp;date=20130227&amp;bkgnd=grayro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68" y="3363912"/>
            <a:ext cx="2396957" cy="1217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E:\My Pictures\f35-af1-af2-l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68" y="4952311"/>
            <a:ext cx="2433441" cy="128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C:\Documents and Settings\bs\My Documents\My Pictures\Pictures\En_solrig_s_ndag_p__237964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68" y="1337705"/>
            <a:ext cx="2441906" cy="158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415310" cy="469742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000" b="1" dirty="0" smtClean="0">
                <a:cs typeface="Arial" pitchFamily="34" charset="0"/>
              </a:rPr>
              <a:t>Features:</a:t>
            </a:r>
          </a:p>
          <a:p>
            <a:pPr algn="just"/>
            <a:r>
              <a:rPr lang="en-US" sz="3000" dirty="0"/>
              <a:t>Embedded system is designed to perform some specific tasks.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program written for embedded system is called “firm-ware”, and usually stored in persistence memory (rom/flash)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firm-ware can run with limited hardware resourced.</a:t>
            </a:r>
          </a:p>
          <a:p>
            <a:pPr marL="0" indent="0" algn="just">
              <a:buNone/>
            </a:pPr>
            <a:endParaRPr lang="en-US" sz="3600" b="1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just">
              <a:buFontTx/>
              <a:buChar char="-"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413792"/>
            <a:ext cx="8229600" cy="1143000"/>
          </a:xfrm>
        </p:spPr>
        <p:txBody>
          <a:bodyPr>
            <a:no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Embedded system 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0034" y="1357298"/>
            <a:ext cx="8372476" cy="470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baseline="0" dirty="0" smtClean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ct val="20000"/>
              </a:spcBef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5" descr="2logo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2341" y="0"/>
            <a:ext cx="1971659" cy="9833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21DFA-696B-4992-A28D-DC51D9892B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0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3a1cf56a5a4a9275d2ee6fb5b81e67f6ee1e0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1523</Words>
  <Application>Microsoft Office PowerPoint</Application>
  <PresentationFormat>On-screen Show (4:3)</PresentationFormat>
  <Paragraphs>297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TOPIC LECTURE 1: Getting started</vt:lpstr>
      <vt:lpstr>Learning Goals</vt:lpstr>
      <vt:lpstr>Table of contents</vt:lpstr>
      <vt:lpstr>Table of contents</vt:lpstr>
      <vt:lpstr>Embedded system Introduction</vt:lpstr>
      <vt:lpstr>Embedded system Introduction</vt:lpstr>
      <vt:lpstr>Embedded system Introduction</vt:lpstr>
      <vt:lpstr>Embedded system Introduction</vt:lpstr>
      <vt:lpstr>Embedded system Introduction</vt:lpstr>
      <vt:lpstr>Table of contents</vt:lpstr>
      <vt:lpstr>Microprocessors and Microcontrollers</vt:lpstr>
      <vt:lpstr>Microcontroller overview</vt:lpstr>
      <vt:lpstr>Microprocessor overview</vt:lpstr>
      <vt:lpstr>Table of contents</vt:lpstr>
      <vt:lpstr>Microprocessor architecture</vt:lpstr>
      <vt:lpstr>Microprocessor architecture</vt:lpstr>
      <vt:lpstr>Table of contents</vt:lpstr>
      <vt:lpstr>Instruction Set Architecture</vt:lpstr>
      <vt:lpstr>Instruction Set Architecture</vt:lpstr>
      <vt:lpstr>How to design ISA</vt:lpstr>
      <vt:lpstr>CISC &amp; RISC</vt:lpstr>
      <vt:lpstr>Summary</vt:lpstr>
      <vt:lpstr>Question &amp; Answer</vt:lpstr>
      <vt:lpstr>Copyright</vt:lpstr>
    </vt:vector>
  </TitlesOfParts>
  <Company>CO.IT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linhTTK</dc:creator>
  <cp:lastModifiedBy>Tran Duc Hong (FSU1.BU16)</cp:lastModifiedBy>
  <cp:revision>159</cp:revision>
  <dcterms:created xsi:type="dcterms:W3CDTF">2014-05-08T08:09:05Z</dcterms:created>
  <dcterms:modified xsi:type="dcterms:W3CDTF">2014-09-19T01:10:20Z</dcterms:modified>
</cp:coreProperties>
</file>