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9" r:id="rId3"/>
    <p:sldId id="259" r:id="rId4"/>
    <p:sldId id="276" r:id="rId5"/>
    <p:sldId id="271" r:id="rId6"/>
    <p:sldId id="278" r:id="rId7"/>
    <p:sldId id="277" r:id="rId8"/>
    <p:sldId id="282" r:id="rId9"/>
    <p:sldId id="280" r:id="rId10"/>
    <p:sldId id="283" r:id="rId11"/>
    <p:sldId id="281" r:id="rId12"/>
    <p:sldId id="272" r:id="rId13"/>
    <p:sldId id="285" r:id="rId14"/>
    <p:sldId id="284" r:id="rId15"/>
    <p:sldId id="287" r:id="rId16"/>
    <p:sldId id="286" r:id="rId17"/>
    <p:sldId id="289" r:id="rId18"/>
    <p:sldId id="290" r:id="rId19"/>
    <p:sldId id="291" r:id="rId20"/>
    <p:sldId id="293" r:id="rId21"/>
    <p:sldId id="294" r:id="rId22"/>
    <p:sldId id="295" r:id="rId23"/>
    <p:sldId id="267" r:id="rId24"/>
    <p:sldId id="296" r:id="rId25"/>
    <p:sldId id="298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568" autoAdjust="0"/>
  </p:normalViewPr>
  <p:slideViewPr>
    <p:cSldViewPr>
      <p:cViewPr varScale="1">
        <p:scale>
          <a:sx n="46" d="100"/>
          <a:sy n="46" d="100"/>
        </p:scale>
        <p:origin x="20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/vi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Harvard/Von Neumann,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ISA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firmware.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Implement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embedded application./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smtClean="0"/>
              <a:t>: https://www.youtube.com/watch?v=Oy_cA1d6TqE).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1-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project: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- Add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(driver lib, middleware)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- Implement application code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- Modify default linker </a:t>
            </a:r>
            <a:r>
              <a:rPr lang="en-US" baseline="0" dirty="0" smtClean="0">
                <a:sym typeface="Wingdings" panose="05000000000000000000" pitchFamily="2" charset="2"/>
              </a:rPr>
              <a:t> which is suitable for the application.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2- </a:t>
            </a:r>
            <a:r>
              <a:rPr lang="en-US" baseline="0" dirty="0" err="1" smtClean="0">
                <a:sym typeface="Wingdings" panose="05000000000000000000" pitchFamily="2" charset="2"/>
              </a:rPr>
              <a:t>Chỉnh</a:t>
            </a:r>
            <a:r>
              <a:rPr lang="en-US" baseline="0" dirty="0" smtClean="0">
                <a:sym typeface="Wingdings" panose="05000000000000000000" pitchFamily="2" charset="2"/>
              </a:rPr>
              <a:t> project options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(</a:t>
            </a:r>
            <a:r>
              <a:rPr lang="en-US" baseline="0" dirty="0" err="1" smtClean="0">
                <a:sym typeface="Wingdings" panose="05000000000000000000" pitchFamily="2" charset="2"/>
              </a:rPr>
              <a:t>nếu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).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compile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c,.s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file .bin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board:</a:t>
            </a:r>
          </a:p>
          <a:p>
            <a:r>
              <a:rPr lang="en-US" baseline="0" dirty="0" smtClean="0"/>
              <a:t>    + compiler: compile C source file to object</a:t>
            </a:r>
          </a:p>
          <a:p>
            <a:r>
              <a:rPr lang="en-US" baseline="0" dirty="0" smtClean="0"/>
              <a:t>     + </a:t>
            </a:r>
            <a:r>
              <a:rPr lang="en-US" baseline="0" dirty="0" err="1" smtClean="0"/>
              <a:t>asmbler</a:t>
            </a:r>
            <a:r>
              <a:rPr lang="en-US" baseline="0" dirty="0" smtClean="0"/>
              <a:t>: compile 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 file </a:t>
            </a:r>
            <a:r>
              <a:rPr lang="en-US" baseline="0" dirty="0" smtClean="0">
                <a:sym typeface="Wingdings" panose="05000000000000000000" pitchFamily="2" charset="2"/>
              </a:rPr>
              <a:t> object file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Linker: using linker script to link/combine all object files to one executable imagine.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build.complie.link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Interrupt &amp; Pooling.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Interrupt &amp; Pooling.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pooling &amp; interrupt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flow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1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Embedded Software, or firmware, is program that specialized for particular processor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Embedded software developments including: Create project, compile &amp; link to generate imagine; load &amp; debug in hardware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There are two kinds of software flow: pooling &amp; interrupt. 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r>
              <a:rPr lang="en-US" sz="1200" dirty="0" smtClean="0"/>
              <a:t>Peripheral (IO) registers are memory-mapped and therefore can be accessed as the memory.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5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4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3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 1-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2-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endParaRPr lang="en-US" baseline="0" dirty="0" smtClean="0"/>
          </a:p>
          <a:p>
            <a:r>
              <a:rPr lang="en-US" baseline="0" dirty="0" smtClean="0"/>
              <a:t>   3- Software Flow (base on interrupt or pooling)</a:t>
            </a:r>
          </a:p>
          <a:p>
            <a:r>
              <a:rPr lang="en-US" baseline="0" dirty="0" smtClean="0"/>
              <a:t>   4-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endParaRPr lang="en-US" baseline="0" dirty="0" smtClean="0"/>
          </a:p>
          <a:p>
            <a:r>
              <a:rPr lang="en-US" baseline="0" dirty="0" smtClean="0"/>
              <a:t>   5-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 1-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2-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endParaRPr lang="en-US" baseline="0" dirty="0" smtClean="0"/>
          </a:p>
          <a:p>
            <a:r>
              <a:rPr lang="en-US" baseline="0" dirty="0" smtClean="0"/>
              <a:t>   3-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(base on interrupt or pooling)</a:t>
            </a:r>
          </a:p>
          <a:p>
            <a:r>
              <a:rPr lang="en-US" baseline="0" dirty="0" smtClean="0"/>
              <a:t>   4-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endParaRPr lang="en-US" baseline="0" dirty="0" smtClean="0"/>
          </a:p>
          <a:p>
            <a:r>
              <a:rPr lang="en-US" baseline="0" dirty="0" smtClean="0"/>
              <a:t>   5-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smtClean="0"/>
              <a:t>kết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      -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      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: Hard real time (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trễ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safty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/ </a:t>
            </a:r>
            <a:r>
              <a:rPr lang="en-US" baseline="0" dirty="0" err="1" smtClean="0">
                <a:sym typeface="Wingdings" panose="05000000000000000000" pitchFamily="2" charset="2"/>
              </a:rPr>
              <a:t>Ví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máy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nguyên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tử</a:t>
            </a:r>
            <a:r>
              <a:rPr lang="en-US" baseline="0" dirty="0" smtClean="0"/>
              <a:t>) / Soft real time (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tivi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minh,…). </a:t>
            </a:r>
          </a:p>
          <a:p>
            <a:r>
              <a:rPr lang="en-US" baseline="0" dirty="0" smtClean="0"/>
              <a:t>     </a:t>
            </a:r>
          </a:p>
          <a:p>
            <a:r>
              <a:rPr lang="en-US" baseline="0" dirty="0" smtClean="0"/>
              <a:t>       -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RTOS hay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BM/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- How to Load &amp; Debug an application ?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Topic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Firmware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Topic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firmware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Reset vector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processor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power-on or reset.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support hardware-code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reset vector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start-up code.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Startup code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setup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processor, setup/define head &amp; stack.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clear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call _main() function. (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start-up code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hãng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Application code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, C or C++.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topic: </a:t>
            </a:r>
            <a:r>
              <a:rPr lang="en-US" baseline="0" dirty="0" err="1" smtClean="0">
                <a:sym typeface="Wingdings" panose="05000000000000000000" pitchFamily="2" charset="2"/>
              </a:rPr>
              <a:t>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ngôn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ngữ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primitive C/lib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(device driver)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Interrupt/Exception handler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trigger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(sometimes: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software).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/>
              <a:buChar char="à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niệm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interrupt latency/ interrupt time .</a:t>
            </a:r>
          </a:p>
          <a:p>
            <a:pPr marL="171450" indent="-171450" fontAlgn="base">
              <a:buFont typeface="Wingdings"/>
              <a:buChar char="à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Topic: 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Tiêu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chí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phục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ngắt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firmware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Tool (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): IAR, </a:t>
            </a:r>
            <a:r>
              <a:rPr lang="en-US" baseline="0" dirty="0" err="1" smtClean="0"/>
              <a:t>Keil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kds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: TWRK64, TWRK53, KL46 freedom.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Debug Adapter: </a:t>
            </a:r>
            <a:r>
              <a:rPr lang="en-US" baseline="0" dirty="0" err="1" smtClean="0"/>
              <a:t>Jlink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Ulink</a:t>
            </a:r>
            <a:r>
              <a:rPr lang="en-US" baseline="0" dirty="0" smtClean="0"/>
              <a:t>, built-in USB debug adaptor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Driver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vi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(User guide, RM);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62" y="4803229"/>
            <a:ext cx="8852520" cy="1362075"/>
          </a:xfrm>
        </p:spPr>
        <p:txBody>
          <a:bodyPr>
            <a:normAutofit/>
          </a:bodyPr>
          <a:lstStyle/>
          <a:p>
            <a:pPr algn="r"/>
            <a:r>
              <a:rPr lang="en-US" sz="2400" smtClean="0">
                <a:latin typeface="Arial" pitchFamily="34" charset="0"/>
                <a:cs typeface="Arial" pitchFamily="34" charset="0"/>
              </a:rPr>
              <a:t>LECTURE 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EMBEDDED SOFTWARE DEVELOPMENT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Development Flow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Software Development Steps in IDE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 project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Setup project option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Compile &amp; Link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Flash Program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Execute &amp; Debug</a:t>
            </a:r>
          </a:p>
        </p:txBody>
      </p:sp>
    </p:spTree>
    <p:extLst>
      <p:ext uri="{BB962C8B-B14F-4D97-AF65-F5344CB8AC3E}">
        <p14:creationId xmlns:p14="http://schemas.microsoft.com/office/powerpoint/2010/main" val="38727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Development Flow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" y="1988840"/>
            <a:ext cx="9143999" cy="437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696" y="1484784"/>
            <a:ext cx="4387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Development 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59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Compilation Flow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Development Flow</a:t>
            </a:r>
            <a:endParaRPr lang="en-US" alt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4" y="2084280"/>
            <a:ext cx="8862522" cy="408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0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IAR Compilation Flow              IAR Link Flow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Development Flow</a:t>
            </a:r>
            <a:endParaRPr lang="en-US" alt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2935"/>
            <a:ext cx="4427984" cy="41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90" y="1962935"/>
            <a:ext cx="4588542" cy="410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Input, output and Peripherals access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Flow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983396"/>
            <a:ext cx="3898776" cy="514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000" b="1" dirty="0" smtClean="0"/>
              <a:t>Pooling                                     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Continuously </a:t>
            </a:r>
            <a:r>
              <a:rPr lang="en-US" altLang="en-US" sz="2400" dirty="0"/>
              <a:t>checking the status of a peripheral; e.g. read data from an input keyboard</a:t>
            </a:r>
            <a:r>
              <a:rPr lang="en-US" altLang="en-US" sz="2400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Polling is relatively straightforward in design and programming with the sacrifice of system performance.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21154" y="836712"/>
            <a:ext cx="4099318" cy="514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Interrupt</a:t>
            </a:r>
          </a:p>
          <a:p>
            <a:pPr algn="just">
              <a:lnSpc>
                <a:spcPct val="110000"/>
              </a:lnSpc>
            </a:pPr>
            <a:r>
              <a:rPr lang="en-US" altLang="en-US" sz="2600" dirty="0"/>
              <a:t>Device “interrupts” CPU to indicate that it needs service.</a:t>
            </a:r>
          </a:p>
          <a:p>
            <a:pPr algn="just">
              <a:lnSpc>
                <a:spcPct val="110000"/>
              </a:lnSpc>
            </a:pPr>
            <a:r>
              <a:rPr lang="en-US" altLang="en-US" sz="2600" dirty="0"/>
              <a:t>These events only occur if the interrupt is enabled.</a:t>
            </a:r>
          </a:p>
          <a:p>
            <a:pPr algn="just">
              <a:lnSpc>
                <a:spcPct val="110000"/>
              </a:lnSpc>
            </a:pPr>
            <a:r>
              <a:rPr lang="en-US" altLang="en-US" sz="2600" dirty="0"/>
              <a:t>A handler (software to service the interrupt) is executed.</a:t>
            </a:r>
          </a:p>
          <a:p>
            <a:pPr algn="just">
              <a:lnSpc>
                <a:spcPct val="110000"/>
              </a:lnSpc>
            </a:pPr>
            <a:r>
              <a:rPr lang="en-US" altLang="en-US" sz="2600" dirty="0"/>
              <a:t>CPU returns to where it left off in the main program.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Flow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1"/>
            <a:ext cx="3888431" cy="478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7015"/>
            <a:ext cx="374441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983396"/>
            <a:ext cx="8579296" cy="514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Pooling                                      Interrupt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Flow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38561"/>
            <a:ext cx="8579296" cy="5142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Interrupt Process: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CPU </a:t>
            </a:r>
            <a:r>
              <a:rPr lang="en-US" altLang="en-US" sz="2400" dirty="0"/>
              <a:t>waits until the current instruction has finished being executed.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/>
              <a:t>Save the contents of internal registers of the CPU &amp; the state information within Control Unit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PC is loaded with address of the Interrupt Service Routine (ISR)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ISR is executed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Return program from interrupt.</a:t>
            </a:r>
            <a:endParaRPr lang="en-US" altLang="en-US" sz="2400" dirty="0"/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Flow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38561"/>
            <a:ext cx="8579296" cy="514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Interrupt </a:t>
            </a:r>
            <a:r>
              <a:rPr lang="en-US" sz="2800" b="1" dirty="0"/>
              <a:t>H</a:t>
            </a:r>
            <a:r>
              <a:rPr lang="en-US" sz="2800" b="1" dirty="0" smtClean="0"/>
              <a:t>andler Features: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Differs from subroutine because it is executed at any time due to interrupt, not due to </a:t>
            </a:r>
            <a:r>
              <a:rPr lang="en-US" sz="2400" dirty="0" smtClean="0"/>
              <a:t>Call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Should be implemented as small as possible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2400" dirty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Should be executed in short-time. </a:t>
            </a:r>
            <a:endParaRPr lang="en-US" altLang="en-US" sz="2400" dirty="0"/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>
                <a:cs typeface="Arial" pitchFamily="34" charset="0"/>
              </a:rPr>
              <a:t>Input/output Basic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how the does the code has been compiled, and generated to an image.</a:t>
            </a:r>
          </a:p>
          <a:p>
            <a:pPr algn="just"/>
            <a:r>
              <a:rPr lang="en-US" sz="2400" dirty="0" smtClean="0"/>
              <a:t>Understand how does loading/debugging process happen.</a:t>
            </a:r>
          </a:p>
          <a:p>
            <a:pPr algn="just"/>
            <a:r>
              <a:rPr lang="en-US" sz="2400" dirty="0" smtClean="0"/>
              <a:t>Understand most basis concepts regarding software engineering: pooling </a:t>
            </a:r>
            <a:r>
              <a:rPr lang="en-US" sz="2400" smtClean="0"/>
              <a:t>&amp; interrupt.</a:t>
            </a:r>
            <a:endParaRPr lang="en-US" sz="2400" dirty="0" smtClean="0"/>
          </a:p>
          <a:p>
            <a:pPr algn="just"/>
            <a:r>
              <a:rPr lang="en-US" sz="2400" dirty="0" smtClean="0"/>
              <a:t>Having knowledge on how to access peripheral via memory mapped.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altLang="en-US" sz="2400" dirty="0">
                <a:ea typeface="ＭＳ Ｐゴシック" pitchFamily="34" charset="-128"/>
              </a:rPr>
              <a:t>Computer system components communicate through an interconnection </a:t>
            </a:r>
            <a:r>
              <a:rPr lang="en-US" altLang="en-US" sz="2400" dirty="0" smtClean="0">
                <a:ea typeface="ＭＳ Ｐゴシック" pitchFamily="34" charset="-128"/>
              </a:rPr>
              <a:t>network</a:t>
            </a:r>
          </a:p>
          <a:p>
            <a:pPr marL="0" indent="0" algn="just">
              <a:buNone/>
            </a:pPr>
            <a:endParaRPr lang="en-US" altLang="en-US" sz="2400" dirty="0">
              <a:ea typeface="ＭＳ Ｐゴシック" pitchFamily="34" charset="-128"/>
            </a:endParaRPr>
          </a:p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Memory-mapped </a:t>
            </a:r>
            <a:r>
              <a:rPr lang="en-US" altLang="en-US" sz="2400" dirty="0">
                <a:ea typeface="ＭＳ Ｐゴシック" pitchFamily="34" charset="-128"/>
              </a:rPr>
              <a:t>I/O allows I/O registers to </a:t>
            </a:r>
            <a:r>
              <a:rPr lang="en-US" altLang="en-US" sz="2400" dirty="0" smtClean="0">
                <a:ea typeface="ＭＳ Ｐゴシック" pitchFamily="34" charset="-128"/>
              </a:rPr>
              <a:t>be </a:t>
            </a:r>
            <a:r>
              <a:rPr lang="en-US" altLang="en-US" sz="2400" dirty="0">
                <a:ea typeface="ＭＳ Ｐゴシック" pitchFamily="34" charset="-128"/>
              </a:rPr>
              <a:t>accessed as memory locations. As a result, these registers can be accessed using only  Load and Store instructions</a:t>
            </a:r>
          </a:p>
          <a:p>
            <a:pPr marL="0" indent="0">
              <a:buNone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Input Output Basic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en-US" sz="2600" b="1" dirty="0">
                <a:ea typeface="ＭＳ Ｐゴシック" pitchFamily="34" charset="-128"/>
              </a:rPr>
              <a:t>Accessing I/O Devices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7" name="Picture 6" descr="fig3.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38" y="2348880"/>
            <a:ext cx="460426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097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Provides </a:t>
            </a:r>
            <a:r>
              <a:rPr lang="en-US" altLang="en-US" sz="2400" dirty="0">
                <a:ea typeface="ＭＳ Ｐゴシック" pitchFamily="34" charset="-128"/>
              </a:rPr>
              <a:t>the means for data transfer and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exchange of status and control </a:t>
            </a:r>
            <a:r>
              <a:rPr lang="en-US" altLang="en-US" sz="2400" dirty="0" smtClean="0">
                <a:ea typeface="ＭＳ Ｐゴシック" pitchFamily="34" charset="-128"/>
              </a:rPr>
              <a:t>information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ea typeface="ＭＳ Ｐゴシック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Includes data, status, and control registers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accessible with Load and Store </a:t>
            </a:r>
            <a:r>
              <a:rPr lang="en-US" altLang="en-US" sz="2400" dirty="0" smtClean="0">
                <a:ea typeface="ＭＳ Ｐゴシック" pitchFamily="34" charset="-128"/>
              </a:rPr>
              <a:t>instructions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ea typeface="ＭＳ Ｐゴシック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Memory-mapped I/O enables software to view these registers as locations in memory</a:t>
            </a:r>
          </a:p>
          <a:p>
            <a:pPr marL="0" indent="0">
              <a:buNone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Input Output Basic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24744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en-US" sz="2600" b="1" dirty="0" smtClean="0">
                <a:ea typeface="ＭＳ Ｐゴシック" pitchFamily="34" charset="-128"/>
              </a:rPr>
              <a:t>I/O Device Interface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1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Input/output Basic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Embedded Software, or firmware, is program that specialized for particular processor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Embedded software developments including: Create project, compile &amp; link to generate imagine; load &amp; debug in hardware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There are two kinds of software flow: pooling &amp; interrupt. 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Peripheral (IO) </a:t>
            </a:r>
            <a:r>
              <a:rPr lang="en-US" sz="2400" dirty="0"/>
              <a:t>registers are memory-mapped and therefore can be accessed </a:t>
            </a:r>
            <a:r>
              <a:rPr lang="en-US" sz="2400" dirty="0" smtClean="0"/>
              <a:t>as the memory.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70" y="2420888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Thanks for your attention 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and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latin typeface="+mj-lt"/>
                <a:cs typeface="Arial" pitchFamily="34" charset="0"/>
              </a:rPr>
              <a:t>Input/output Basic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Input/output Basic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Embedded software is </a:t>
            </a:r>
            <a:r>
              <a:rPr lang="en-US" sz="2400" b="1" i="1" dirty="0"/>
              <a:t>computer software</a:t>
            </a:r>
            <a:r>
              <a:rPr lang="en-US" sz="2400" dirty="0"/>
              <a:t>, written to control machines or devices that are not typically thought of as computers. It is typically specialized for the particular hardware that it runs on and has </a:t>
            </a:r>
            <a:r>
              <a:rPr lang="en-US" sz="2400" b="1" i="1" dirty="0"/>
              <a:t>time and memory </a:t>
            </a:r>
            <a:r>
              <a:rPr lang="en-US" sz="2400" b="1" i="1" dirty="0" smtClean="0"/>
              <a:t>constraints</a:t>
            </a:r>
            <a:r>
              <a:rPr lang="en-US" sz="2400" dirty="0" smtClean="0"/>
              <a:t>. This </a:t>
            </a:r>
            <a:r>
              <a:rPr lang="en-US" sz="2400" dirty="0"/>
              <a:t>term is sometimes used interchangeably with </a:t>
            </a:r>
            <a:r>
              <a:rPr lang="en-US" sz="2400" b="1" i="1" dirty="0" smtClean="0"/>
              <a:t>firmware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                                                                             (wiki)</a:t>
            </a:r>
            <a:endParaRPr lang="en-US" sz="2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514350" lvl="0" indent="-514350" algn="l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Features:</a:t>
            </a:r>
            <a:endParaRPr lang="en-US" b="1" dirty="0"/>
          </a:p>
          <a:p>
            <a:r>
              <a:rPr lang="en-US" dirty="0" smtClean="0"/>
              <a:t>Acts </a:t>
            </a:r>
            <a:r>
              <a:rPr lang="en-US" dirty="0"/>
              <a:t>directly with and on the </a:t>
            </a:r>
            <a:r>
              <a:rPr lang="en-US" dirty="0" smtClean="0"/>
              <a:t>hardware</a:t>
            </a:r>
          </a:p>
          <a:p>
            <a:endParaRPr lang="en-US" dirty="0" smtClean="0"/>
          </a:p>
          <a:p>
            <a:r>
              <a:rPr lang="en-US" dirty="0" smtClean="0"/>
              <a:t>Quite </a:t>
            </a:r>
            <a:r>
              <a:rPr lang="en-US" dirty="0"/>
              <a:t>limited </a:t>
            </a:r>
            <a:r>
              <a:rPr lang="en-US" dirty="0" smtClean="0"/>
              <a:t>resources.</a:t>
            </a:r>
          </a:p>
          <a:p>
            <a:endParaRPr lang="en-US" b="1" dirty="0"/>
          </a:p>
          <a:p>
            <a:r>
              <a:rPr lang="en-US" altLang="en-US" dirty="0">
                <a:ea typeface="Times New Roman" pitchFamily="18" charset="0"/>
              </a:rPr>
              <a:t>Using a </a:t>
            </a:r>
            <a:r>
              <a:rPr lang="en-US" altLang="ja-JP" dirty="0">
                <a:ea typeface="ＭＳ Ｐゴシック" pitchFamily="34" charset="-128"/>
              </a:rPr>
              <a:t>“Non-hosted </a:t>
            </a:r>
            <a:r>
              <a:rPr lang="en-US" altLang="ja-JP" dirty="0" smtClean="0">
                <a:ea typeface="ＭＳ Ｐゴシック" pitchFamily="34" charset="-128"/>
              </a:rPr>
              <a:t>environment”</a:t>
            </a:r>
            <a:endParaRPr lang="en-US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514350" lvl="0" indent="-514350" algn="l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Common Components: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Reset vector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Startup </a:t>
            </a:r>
            <a:r>
              <a:rPr lang="en-US" sz="2800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Application </a:t>
            </a:r>
            <a:r>
              <a:rPr lang="en-US" sz="2800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Libraries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Interrupt/Exception Handler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514350" lvl="0" indent="-514350" algn="l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707903" cy="43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3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needed to start: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Development suites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Development board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Debug Adapter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Software device driver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Documents and other resources.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514350" lvl="0" indent="-514350" algn="l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Software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Software Overview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>
                <a:latin typeface="+mj-lt"/>
                <a:cs typeface="Arial" pitchFamily="34" charset="0"/>
              </a:rPr>
              <a:t>Embedded Software Development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Software Flow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Input/output Basic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Summary</a:t>
            </a:r>
            <a:endParaRPr lang="en-US" altLang="en-US" sz="3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1560</Words>
  <Application>Microsoft Office PowerPoint</Application>
  <PresentationFormat>On-screen Show (4:3)</PresentationFormat>
  <Paragraphs>277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Times New Roman</vt:lpstr>
      <vt:lpstr>Wingdings</vt:lpstr>
      <vt:lpstr>Office Theme</vt:lpstr>
      <vt:lpstr>LECTURE 2: EMBEDDED SOFTWARE DEVELOPMENT</vt:lpstr>
      <vt:lpstr>Learning Goals</vt:lpstr>
      <vt:lpstr>Table of contents</vt:lpstr>
      <vt:lpstr>Table of contents</vt:lpstr>
      <vt:lpstr>Embedded Software Overview</vt:lpstr>
      <vt:lpstr>Embedded Software Overview</vt:lpstr>
      <vt:lpstr>Embedded Software Overview</vt:lpstr>
      <vt:lpstr>Embedded Software Overview</vt:lpstr>
      <vt:lpstr>Table of contents</vt:lpstr>
      <vt:lpstr>Embedded Software Development Flow</vt:lpstr>
      <vt:lpstr>Embedded Software Development Flow</vt:lpstr>
      <vt:lpstr>Embedded Software Development Flow</vt:lpstr>
      <vt:lpstr>Embedded Software Development Flow</vt:lpstr>
      <vt:lpstr>Table of contents</vt:lpstr>
      <vt:lpstr>Software Flow</vt:lpstr>
      <vt:lpstr>Software Flow</vt:lpstr>
      <vt:lpstr>Software Flow</vt:lpstr>
      <vt:lpstr>Software Flow</vt:lpstr>
      <vt:lpstr>Table of contents</vt:lpstr>
      <vt:lpstr>Input Output Basic</vt:lpstr>
      <vt:lpstr>Input Output Basic</vt:lpstr>
      <vt:lpstr>Table of contents</vt:lpstr>
      <vt:lpstr>Summary</vt:lpstr>
      <vt:lpstr>Question and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132</cp:revision>
  <dcterms:created xsi:type="dcterms:W3CDTF">2014-05-08T08:09:05Z</dcterms:created>
  <dcterms:modified xsi:type="dcterms:W3CDTF">2014-09-19T01:14:31Z</dcterms:modified>
</cp:coreProperties>
</file>