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4" r:id="rId3"/>
    <p:sldId id="259" r:id="rId4"/>
    <p:sldId id="276" r:id="rId5"/>
    <p:sldId id="277" r:id="rId6"/>
    <p:sldId id="271" r:id="rId7"/>
    <p:sldId id="278" r:id="rId8"/>
    <p:sldId id="294" r:id="rId9"/>
    <p:sldId id="280" r:id="rId10"/>
    <p:sldId id="279" r:id="rId11"/>
    <p:sldId id="281" r:id="rId12"/>
    <p:sldId id="283" r:id="rId13"/>
    <p:sldId id="284" r:id="rId14"/>
    <p:sldId id="285" r:id="rId15"/>
    <p:sldId id="287" r:id="rId16"/>
    <p:sldId id="286" r:id="rId17"/>
    <p:sldId id="289" r:id="rId18"/>
    <p:sldId id="290" r:id="rId19"/>
    <p:sldId id="292" r:id="rId20"/>
    <p:sldId id="293" r:id="rId21"/>
    <p:sldId id="296" r:id="rId22"/>
    <p:sldId id="299" r:id="rId23"/>
    <p:sldId id="297" r:id="rId24"/>
    <p:sldId id="302" r:id="rId25"/>
    <p:sldId id="267" r:id="rId26"/>
    <p:sldId id="300" r:id="rId27"/>
    <p:sldId id="303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8" autoAdjust="0"/>
    <p:restoredTop sz="70870" autoAdjust="0"/>
  </p:normalViewPr>
  <p:slideViewPr>
    <p:cSldViewPr>
      <p:cViewPr varScale="1">
        <p:scale>
          <a:sx n="52" d="100"/>
          <a:sy n="52" d="100"/>
        </p:scale>
        <p:origin x="18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A58CC-51FF-4F66-B519-1472103A031D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1944B-4A2A-41EA-B87F-21033755D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</a:t>
            </a:r>
            <a:r>
              <a:rPr lang="en-US" baseline="0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interrupt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pooling.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#define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implement ở </a:t>
            </a:r>
            <a:r>
              <a:rPr lang="en-US" baseline="0" dirty="0" err="1" smtClean="0"/>
              <a:t>dưới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      	   #define     a     (5)     /// and //// 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a = 5;    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	   b = b * a;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-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board/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chip MKL46Z256VLLZ4 + compiler (</a:t>
            </a:r>
            <a:r>
              <a:rPr lang="en-US" baseline="0" dirty="0" err="1" smtClean="0"/>
              <a:t>Keil</a:t>
            </a:r>
            <a:r>
              <a:rPr lang="en-US" baseline="0" dirty="0" smtClean="0"/>
              <a:t>)    -</a:t>
            </a: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thúc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buổi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học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học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chương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giản</a:t>
            </a:r>
            <a:r>
              <a:rPr lang="en-US" baseline="0" dirty="0" smtClean="0">
                <a:sym typeface="Wingdings" panose="05000000000000000000" pitchFamily="2" charset="2"/>
              </a:rPr>
              <a:t> : “HELLO, I’M KL46 FREEDOM BOARD 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84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components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board.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module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module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 (FRDM-KL46Z User’s Manual)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07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u="sng" dirty="0" err="1" smtClean="0"/>
              <a:t>OpenSDA</a:t>
            </a:r>
            <a:r>
              <a:rPr lang="en-US" b="1" i="1" u="sng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200" dirty="0" err="1" smtClean="0"/>
              <a:t>OpenSDA</a:t>
            </a:r>
            <a:r>
              <a:rPr lang="en-US" sz="1200" dirty="0" smtClean="0"/>
              <a:t> is an open-standard serial and debug adapter. It bridges serial and debug communications between a USB host and an embedded target processor</a:t>
            </a:r>
          </a:p>
          <a:p>
            <a:pPr algn="just">
              <a:lnSpc>
                <a:spcPct val="150000"/>
              </a:lnSpc>
            </a:pPr>
            <a:endParaRPr lang="en-US" sz="1200" dirty="0" smtClean="0"/>
          </a:p>
          <a:p>
            <a:pPr algn="just">
              <a:lnSpc>
                <a:spcPct val="150000"/>
              </a:lnSpc>
            </a:pPr>
            <a:r>
              <a:rPr lang="en-US" sz="1200" dirty="0" smtClean="0"/>
              <a:t>The hardware circuit is based on a </a:t>
            </a:r>
            <a:r>
              <a:rPr lang="en-US" sz="1200" dirty="0" err="1" smtClean="0"/>
              <a:t>Freescale</a:t>
            </a:r>
            <a:r>
              <a:rPr lang="en-US" sz="1200" dirty="0" smtClean="0"/>
              <a:t> </a:t>
            </a:r>
            <a:r>
              <a:rPr lang="en-US" sz="1200" dirty="0" err="1" smtClean="0"/>
              <a:t>Kinetis</a:t>
            </a:r>
            <a:r>
              <a:rPr lang="en-US" sz="1200" dirty="0" smtClean="0"/>
              <a:t> K20 family microcontroller (MCU) with 128 KB of embedded flash and an integrated USB controller. </a:t>
            </a:r>
          </a:p>
          <a:p>
            <a:pPr algn="just">
              <a:lnSpc>
                <a:spcPct val="150000"/>
              </a:lnSpc>
            </a:pPr>
            <a:r>
              <a:rPr lang="en-US" sz="1200" dirty="0" err="1" smtClean="0"/>
              <a:t>OpenSDA</a:t>
            </a:r>
            <a:r>
              <a:rPr lang="en-US" sz="1200" dirty="0" smtClean="0"/>
              <a:t> features a mass storage device (MSD)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, which provides a quick and easy mechanism for loading different </a:t>
            </a:r>
            <a:r>
              <a:rPr lang="en-US" sz="1200" dirty="0" err="1" smtClean="0"/>
              <a:t>OpenSDA</a:t>
            </a:r>
            <a:r>
              <a:rPr lang="en-US" sz="1200" dirty="0" smtClean="0"/>
              <a:t> Applications</a:t>
            </a:r>
          </a:p>
          <a:p>
            <a:pPr algn="just">
              <a:lnSpc>
                <a:spcPct val="150000"/>
              </a:lnSpc>
            </a:pPr>
            <a:endParaRPr lang="en-US" sz="1200" dirty="0" smtClean="0"/>
          </a:p>
          <a:p>
            <a:pPr algn="just">
              <a:lnSpc>
                <a:spcPct val="150000"/>
              </a:lnSpc>
            </a:pPr>
            <a:r>
              <a:rPr lang="en-US" sz="1200" dirty="0" err="1" smtClean="0"/>
              <a:t>OpenSDA</a:t>
            </a:r>
            <a:r>
              <a:rPr lang="en-US" sz="1200" dirty="0" smtClean="0"/>
              <a:t> Applications such as flash programmers, run-control debug interfaces, serial-to-USB converters, and more.</a:t>
            </a:r>
          </a:p>
          <a:p>
            <a:pPr algn="just">
              <a:lnSpc>
                <a:spcPct val="150000"/>
              </a:lnSpc>
            </a:pPr>
            <a:endParaRPr lang="en-US" sz="1200" dirty="0" smtClean="0"/>
          </a:p>
          <a:p>
            <a:pPr marL="0" indent="0">
              <a:buFontTx/>
              <a:buNone/>
            </a:pPr>
            <a:r>
              <a:rPr lang="en-US" sz="1200" dirty="0" smtClean="0"/>
              <a:t>The </a:t>
            </a:r>
            <a:r>
              <a:rPr lang="en-US" sz="1200" dirty="0" err="1" smtClean="0"/>
              <a:t>OpenSDA</a:t>
            </a:r>
            <a:r>
              <a:rPr lang="en-US" sz="1200" dirty="0" smtClean="0"/>
              <a:t> circuit includes a status LED (D8) and a pushbutton (SW2). The pushbutton asserts the Reset signal to the KL46 target MCU. It can 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also be used to place the </a:t>
            </a:r>
            <a:r>
              <a:rPr lang="en-US" sz="1200" dirty="0" err="1" smtClean="0"/>
              <a:t>OpenSDA</a:t>
            </a:r>
            <a:r>
              <a:rPr lang="en-US" sz="1200" dirty="0" smtClean="0"/>
              <a:t> circuit into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mode. SPI and GPIO signals provide an interface to either the SWD debug port of the K20. Additionally, signal connections are available to implement a UART serial channel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r>
              <a:rPr lang="en-US" sz="1200" dirty="0" smtClean="0"/>
              <a:t>For</a:t>
            </a:r>
            <a:r>
              <a:rPr lang="en-US" sz="1200" baseline="0" dirty="0" smtClean="0"/>
              <a:t> more details, please refer: </a:t>
            </a:r>
            <a:r>
              <a:rPr lang="en-US" sz="1200" baseline="0" dirty="0" err="1" smtClean="0"/>
              <a:t>OpenSDA</a:t>
            </a:r>
            <a:r>
              <a:rPr lang="en-US" sz="1200" baseline="0" dirty="0" smtClean="0"/>
              <a:t>/ </a:t>
            </a:r>
            <a:r>
              <a:rPr lang="en-US" sz="1200" baseline="0" dirty="0" err="1" smtClean="0"/>
              <a:t>Userguide</a:t>
            </a:r>
            <a:r>
              <a:rPr lang="en-US" sz="1200" baseline="0" dirty="0" smtClean="0"/>
              <a:t> . (www.freescale.com)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89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KL4x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:</a:t>
            </a:r>
          </a:p>
          <a:p>
            <a:pPr marL="0" indent="0">
              <a:buNone/>
            </a:pPr>
            <a:r>
              <a:rPr lang="en-US" baseline="0" dirty="0" smtClean="0"/>
              <a:t>    1- MPU:   Arm Cortex M0 + /  Support up to 48Mhz. </a:t>
            </a:r>
          </a:p>
          <a:p>
            <a:pPr marL="0" indent="0">
              <a:buNone/>
            </a:pPr>
            <a:r>
              <a:rPr lang="en-US" baseline="0" dirty="0" smtClean="0"/>
              <a:t>          -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ARM  </a:t>
            </a:r>
          </a:p>
          <a:p>
            <a:pPr marL="0" indent="0"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32-bit ARM Cortex-M0+ core (up to 48MHz CPU Clock)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- Nested vectored interrupt contr. (NVIC)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wake-up interrupt contr. (AWIC)</a:t>
            </a:r>
          </a:p>
          <a:p>
            <a:pPr marL="0" indent="0">
              <a:buNone/>
            </a:pPr>
            <a:r>
              <a:rPr lang="en-US" baseline="0" dirty="0" smtClean="0"/>
              <a:t>         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Cortex-M0 core is optimized for small silicon die size and use in the lowest price chips.</a:t>
            </a:r>
          </a:p>
          <a:p>
            <a:pPr marL="0" indent="0"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-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thụ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   2- System module:</a:t>
            </a:r>
          </a:p>
          <a:p>
            <a:pPr marL="0" indent="0">
              <a:buNone/>
            </a:pPr>
            <a:r>
              <a:rPr lang="en-US" baseline="0" dirty="0" smtClean="0"/>
              <a:t>          - Watchdog: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timer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reset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processor.  </a:t>
            </a:r>
          </a:p>
          <a:p>
            <a:pPr marL="0" indent="0">
              <a:buNone/>
            </a:pPr>
            <a:r>
              <a:rPr lang="en-US" baseline="0" dirty="0" smtClean="0"/>
              <a:t>          - DMA:         Cho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copy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(mem-mem/mem-peripheral/peripheral-peripheral)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bus </a:t>
            </a:r>
            <a:r>
              <a:rPr lang="en-US" baseline="0" dirty="0" err="1" smtClean="0"/>
              <a:t>rảnh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         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Low-leakage wake-up unit (LLWU)</a:t>
            </a:r>
            <a:r>
              <a:rPr lang="en-US" baseline="0" dirty="0" smtClean="0"/>
              <a:t>: Module configure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wakeup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core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sleep mode.</a:t>
            </a:r>
          </a:p>
          <a:p>
            <a:pPr marL="0" indent="0">
              <a:buNone/>
            </a:pPr>
            <a:r>
              <a:rPr lang="en-US" baseline="0" dirty="0" smtClean="0"/>
              <a:t>          - Bit Manipulation Engine: </a:t>
            </a:r>
          </a:p>
          <a:p>
            <a:pPr marL="0" indent="0">
              <a:buNone/>
            </a:pPr>
            <a:r>
              <a:rPr lang="en-US" baseline="0" dirty="0" smtClean="0"/>
              <a:t>              The BME is a hardware block that resides between the platform and L-Series Core that allows read-modify-write operations to be performed on peripheral registers using data stored in the target address</a:t>
            </a:r>
          </a:p>
          <a:p>
            <a:pPr marL="0" indent="0">
              <a:buNone/>
            </a:pPr>
            <a:r>
              <a:rPr lang="en-US" baseline="0" dirty="0" smtClean="0"/>
              <a:t>         - Unique ID</a:t>
            </a:r>
          </a:p>
          <a:p>
            <a:pPr marL="0" indent="0">
              <a:buNone/>
            </a:pPr>
            <a:r>
              <a:rPr lang="en-US" baseline="0" dirty="0" smtClean="0"/>
              <a:t>    2- Memories:  </a:t>
            </a:r>
          </a:p>
          <a:p>
            <a:pPr marL="0" indent="0">
              <a:buNone/>
            </a:pPr>
            <a:r>
              <a:rPr lang="en-US" baseline="0" dirty="0" smtClean="0"/>
              <a:t>             Flash: 128 – 256KB</a:t>
            </a:r>
          </a:p>
          <a:p>
            <a:pPr marL="0" indent="0">
              <a:buNone/>
            </a:pPr>
            <a:r>
              <a:rPr lang="en-US" baseline="0" dirty="0" smtClean="0"/>
              <a:t>             SRAM: 16-32K</a:t>
            </a:r>
          </a:p>
          <a:p>
            <a:pPr marL="0" indent="0">
              <a:buNone/>
            </a:pPr>
            <a:r>
              <a:rPr lang="en-US" baseline="0" dirty="0" smtClean="0"/>
              <a:t>     3- Clock:  MCG - Support both PLL/FLL; </a:t>
            </a:r>
          </a:p>
          <a:p>
            <a:pPr marL="0" indent="0">
              <a:buNone/>
            </a:pPr>
            <a:r>
              <a:rPr lang="en-US" baseline="0" dirty="0" smtClean="0"/>
              <a:t>                    IRC (internal clock)</a:t>
            </a:r>
          </a:p>
          <a:p>
            <a:pPr marL="0" indent="0">
              <a:buNone/>
            </a:pPr>
            <a:r>
              <a:rPr lang="en-US" baseline="0" dirty="0" smtClean="0"/>
              <a:t>                    OSC (Oscillators)</a:t>
            </a:r>
          </a:p>
          <a:p>
            <a:pPr marL="0" indent="0">
              <a:buNone/>
            </a:pPr>
            <a:r>
              <a:rPr lang="en-US" baseline="0" dirty="0" smtClean="0"/>
              <a:t>     4- Peripherals:</a:t>
            </a:r>
          </a:p>
          <a:p>
            <a:pPr marL="0" indent="0">
              <a:buNone/>
            </a:pPr>
            <a:r>
              <a:rPr lang="en-US" baseline="0" dirty="0" smtClean="0"/>
              <a:t>            - Analog:   - 16-bitADC/ 12-bitDAC  / Analog Comparator</a:t>
            </a:r>
          </a:p>
          <a:p>
            <a:pPr marL="0" indent="0">
              <a:buNone/>
            </a:pPr>
            <a:r>
              <a:rPr lang="en-US" baseline="0" dirty="0" smtClean="0"/>
              <a:t>      5- Timer:</a:t>
            </a:r>
          </a:p>
          <a:p>
            <a:pPr marL="0" indent="0">
              <a:buNone/>
            </a:pPr>
            <a:r>
              <a:rPr lang="en-US" baseline="0" dirty="0" smtClean="0"/>
              <a:t>              PWM, PIT, LPT, SRTC</a:t>
            </a:r>
          </a:p>
          <a:p>
            <a:pPr marL="0" indent="0">
              <a:buNone/>
            </a:pPr>
            <a:r>
              <a:rPr lang="en-US" baseline="0" dirty="0" smtClean="0"/>
              <a:t>      6- Communication: I2C, SPI, I2S, USB OTG</a:t>
            </a:r>
          </a:p>
          <a:p>
            <a:pPr marL="0" indent="0">
              <a:buNone/>
            </a:pPr>
            <a:r>
              <a:rPr lang="en-US" baseline="0" dirty="0" smtClean="0"/>
              <a:t>       7- Human machine Interface: </a:t>
            </a:r>
          </a:p>
          <a:p>
            <a:pPr marL="0" indent="0">
              <a:buNone/>
            </a:pPr>
            <a:r>
              <a:rPr lang="en-US" baseline="0" dirty="0" smtClean="0"/>
              <a:t>               GPIO/ Touch Sensing input / SLCD.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14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38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Keil</a:t>
            </a:r>
            <a:r>
              <a:rPr lang="en-US" baseline="0" dirty="0" smtClean="0"/>
              <a:t> Introduction: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	The MDK-ARM is a complete software development environment for Cortex™-M, Cortex-R4, ARM7™ and ARM9™processor-based devices. MDK-ARM is specifically designed for microcontroller applications, it is easy to learn and use, yet powerful enough for the most demanding embedded applications.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Features Including: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Complete support for Cortex-M, Cortex-R4, ARM7, and ARM9 devices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Industry-leading ARM C/C++ Compilation </a:t>
            </a:r>
            <a:r>
              <a:rPr lang="en-US" baseline="0" dirty="0" err="1" smtClean="0"/>
              <a:t>Toolchain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µVision4 IDE, debugger, and simulation environment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Keil</a:t>
            </a:r>
            <a:r>
              <a:rPr lang="en-US" baseline="0" dirty="0" smtClean="0"/>
              <a:t> RTX deterministic, small footprint real-time operating system (with source code)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TCP/IP Networking Suite offers multiple protocols and various applications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USB Device and USB Host stacks are provided with standard driver classes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Complete GUI Library for embedded systems with graphical user interfaces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ULINKpro</a:t>
            </a:r>
            <a:r>
              <a:rPr lang="en-US" baseline="0" dirty="0" smtClean="0"/>
              <a:t> enables on-the-fly analysis of running applications and records every executed Cortex-M instruction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Complete Code Coverage information about your program's execution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Execution Profiler and Performance Analyzer enable program optimization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Numerous example projects help you quickly become familiar with MDK-ARM's powerful, built-in features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CMSIS Cortex </a:t>
            </a:r>
            <a:r>
              <a:rPr lang="en-US" baseline="0" dirty="0" err="1" smtClean="0"/>
              <a:t>Microcontoller</a:t>
            </a:r>
            <a:r>
              <a:rPr lang="en-US" baseline="0" dirty="0" smtClean="0"/>
              <a:t> Software Interface Standard compliant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88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>
                <a:effectLst/>
              </a:rPr>
              <a:t>The </a:t>
            </a:r>
            <a:r>
              <a:rPr lang="en-US" b="1" dirty="0" smtClean="0">
                <a:effectLst/>
              </a:rPr>
              <a:t>Cortex Microcontroller Software Interface Standard</a:t>
            </a:r>
            <a:r>
              <a:rPr lang="en-US" dirty="0" smtClean="0">
                <a:effectLst/>
              </a:rPr>
              <a:t> (CMSIS) is a vendor-independent hardware abstraction layer for the Cortex-M processor series and defines generic tool interfaces. The CMSIS enables consistent device support and simple software interfaces to the processor and the peripherals, simplifying software re-use, reducing the learning curve for microcontroller developers, and reducing the time to market for new devices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b="1" dirty="0" smtClean="0">
                <a:effectLst/>
              </a:rPr>
              <a:t>The CMSIS components are: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 smtClean="0">
                <a:effectLst/>
              </a:rPr>
              <a:t>•CMSIS-CORE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 smtClean="0">
                <a:effectLst/>
              </a:rPr>
              <a:t>•CMSIS-Driver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 smtClean="0">
                <a:effectLst/>
              </a:rPr>
              <a:t>•CMSIS-DSP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 smtClean="0">
                <a:effectLst/>
              </a:rPr>
              <a:t>•CMSIS-RTOS API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 smtClean="0">
                <a:effectLst/>
              </a:rPr>
              <a:t>•CMSIS-Pack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 smtClean="0">
                <a:effectLst/>
              </a:rPr>
              <a:t>•CMSIS-SVD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 smtClean="0">
                <a:effectLst/>
              </a:rPr>
              <a:t>•CMSIS-DAP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46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CMSIS.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</a:t>
            </a:r>
            <a:r>
              <a:rPr lang="en-US" baseline="0" dirty="0" err="1" smtClean="0"/>
              <a:t>trao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: Advantage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CMSIS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advantage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CMSIS: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CMSIS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chóng</a:t>
            </a:r>
            <a:r>
              <a:rPr lang="en-US" baseline="0" dirty="0" smtClean="0"/>
              <a:t>; (ARM + microcontroller vendor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vector-table; start-up code,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hardware). IDE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copy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project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CMSIS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generic (cm3/cm4 function);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core (</a:t>
            </a:r>
            <a:r>
              <a:rPr lang="en-US" baseline="0" dirty="0" err="1" smtClean="0"/>
              <a:t>instrict</a:t>
            </a:r>
            <a:r>
              <a:rPr lang="en-US" baseline="0" dirty="0" smtClean="0"/>
              <a:t> function);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floating </a:t>
            </a:r>
            <a:r>
              <a:rPr lang="en-US" baseline="0" dirty="0" err="1" smtClean="0"/>
              <a:t>poiting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simd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dsp</a:t>
            </a:r>
            <a:r>
              <a:rPr lang="en-US" baseline="0" dirty="0" smtClean="0"/>
              <a:t>/.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asm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giúp</a:t>
            </a:r>
            <a:r>
              <a:rPr lang="en-US" baseline="0" dirty="0" smtClean="0">
                <a:sym typeface="Wingdings" panose="05000000000000000000" pitchFamily="2" charset="2"/>
              </a:rPr>
              <a:t> developer </a:t>
            </a:r>
            <a:r>
              <a:rPr lang="en-US" baseline="0" dirty="0" err="1" smtClean="0">
                <a:sym typeface="Wingdings" panose="05000000000000000000" pitchFamily="2" charset="2"/>
              </a:rPr>
              <a:t>ko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cần</a:t>
            </a:r>
            <a:r>
              <a:rPr lang="en-US" baseline="0" dirty="0" smtClean="0">
                <a:sym typeface="Wingdings" panose="05000000000000000000" pitchFamily="2" charset="2"/>
              </a:rPr>
              <a:t> care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trúc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core.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>
                <a:sym typeface="Wingdings" panose="05000000000000000000" pitchFamily="2" charset="2"/>
              </a:rPr>
              <a:t>Giúp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application </a:t>
            </a:r>
            <a:r>
              <a:rPr lang="en-US" baseline="0" dirty="0" err="1" smtClean="0">
                <a:sym typeface="Wingdings" panose="05000000000000000000" pitchFamily="2" charset="2"/>
              </a:rPr>
              <a:t>dễ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dàng</a:t>
            </a:r>
            <a:r>
              <a:rPr lang="en-US" baseline="0" dirty="0" smtClean="0">
                <a:sym typeface="Wingdings" panose="05000000000000000000" pitchFamily="2" charset="2"/>
              </a:rPr>
              <a:t> porting sang </a:t>
            </a:r>
            <a:r>
              <a:rPr lang="en-US" baseline="0" dirty="0" err="1" smtClean="0">
                <a:sym typeface="Wingdings" panose="05000000000000000000" pitchFamily="2" charset="2"/>
              </a:rPr>
              <a:t>các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dòng</a:t>
            </a:r>
            <a:r>
              <a:rPr lang="en-US" baseline="0" dirty="0" smtClean="0">
                <a:sym typeface="Wingdings" panose="05000000000000000000" pitchFamily="2" charset="2"/>
              </a:rPr>
              <a:t> chip </a:t>
            </a:r>
            <a:r>
              <a:rPr lang="en-US" baseline="0" dirty="0" err="1" smtClean="0">
                <a:sym typeface="Wingdings" panose="05000000000000000000" pitchFamily="2" charset="2"/>
              </a:rPr>
              <a:t>khác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ARM Cortex M.</a:t>
            </a:r>
          </a:p>
          <a:p>
            <a:pPr marL="628650" lvl="1" indent="-171450">
              <a:buFontTx/>
              <a:buChar char="-"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20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compilation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application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Keil</a:t>
            </a:r>
            <a:r>
              <a:rPr lang="en-US" baseline="0" dirty="0" smtClean="0"/>
              <a:t>. (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)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35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/build/</a:t>
            </a:r>
            <a:r>
              <a:rPr lang="en-US" baseline="0" dirty="0" err="1" smtClean="0"/>
              <a:t>nạp</a:t>
            </a:r>
            <a:r>
              <a:rPr lang="en-US" baseline="0" dirty="0" smtClean="0"/>
              <a:t> project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Keil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tool </a:t>
            </a:r>
            <a:r>
              <a:rPr lang="en-US" baseline="0" dirty="0" err="1" smtClean="0"/>
              <a:t>thật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create new project / add file CMSIS; change default option on project/ Build &amp; Fix error when compilation / Load &amp; Debug in real hardware.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5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1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200" b="1" i="1" u="sng" dirty="0" smtClean="0"/>
              <a:t>The FRDM-KL46Z features</a:t>
            </a:r>
            <a:r>
              <a:rPr lang="en-US" sz="1200" dirty="0" smtClean="0"/>
              <a:t>: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 MKL46Z256VLL4, up to 48MHz Clock, 256KB of flash, 32KB RAM, and loads of analog and digital peripherals.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/>
              <a:t>OpenSDA</a:t>
            </a:r>
            <a:r>
              <a:rPr lang="en-US" sz="1200" dirty="0" smtClean="0"/>
              <a:t> circuit with several options (serial communication, run-control debug, flash programming). 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algn="just">
              <a:lnSpc>
                <a:spcPct val="170000"/>
              </a:lnSpc>
            </a:pPr>
            <a:r>
              <a:rPr lang="en-US" sz="1200" b="1" i="1" u="sng" dirty="0" smtClean="0"/>
              <a:t>The MDK-ARM</a:t>
            </a:r>
            <a:r>
              <a:rPr lang="en-US" sz="1200" b="1" dirty="0" smtClean="0"/>
              <a:t> </a:t>
            </a:r>
            <a:r>
              <a:rPr lang="en-US" sz="1200" dirty="0" smtClean="0"/>
              <a:t>is a complete software development environment for Cortex™-M, Cortex-R4, ARM7™ and ARM9™processor-based devices</a:t>
            </a:r>
          </a:p>
          <a:p>
            <a:pPr algn="just">
              <a:lnSpc>
                <a:spcPct val="170000"/>
              </a:lnSpc>
            </a:pPr>
            <a:endParaRPr lang="en-US" sz="1200" dirty="0" smtClean="0"/>
          </a:p>
          <a:p>
            <a:pPr algn="just">
              <a:lnSpc>
                <a:spcPct val="170000"/>
              </a:lnSpc>
            </a:pPr>
            <a:r>
              <a:rPr lang="en-US" sz="1200" b="1" i="1" u="sng" dirty="0" smtClean="0"/>
              <a:t>Getting Started Project</a:t>
            </a:r>
            <a:r>
              <a:rPr lang="en-US" sz="1200" dirty="0" smtClean="0"/>
              <a:t> with GPIO and PORT modules in KEIL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6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Purpose:</a:t>
            </a:r>
            <a:r>
              <a:rPr lang="en-US" baseline="0" dirty="0" smtClean="0"/>
              <a:t> </a:t>
            </a:r>
            <a:r>
              <a:rPr lang="en-US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project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Keil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Topic </a:t>
            </a:r>
            <a:r>
              <a:rPr lang="en-US" baseline="0" dirty="0" err="1" smtClean="0"/>
              <a:t>trao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?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     -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endParaRPr lang="en-US" baseline="0" dirty="0" smtClean="0"/>
          </a:p>
          <a:p>
            <a:r>
              <a:rPr lang="en-US" baseline="0" dirty="0" smtClean="0"/>
              <a:t>     -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configure/operation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module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     - Design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endParaRPr lang="en-US" baseline="0" dirty="0" smtClean="0"/>
          </a:p>
          <a:p>
            <a:r>
              <a:rPr lang="en-US" baseline="0" dirty="0" smtClean="0"/>
              <a:t>     - Code</a:t>
            </a:r>
          </a:p>
          <a:p>
            <a:r>
              <a:rPr lang="en-US" baseline="0" dirty="0" smtClean="0"/>
              <a:t>     - Test &amp; Fix bug.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2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Topic </a:t>
            </a:r>
            <a:r>
              <a:rPr lang="en-US" baseline="0" dirty="0" err="1" smtClean="0"/>
              <a:t>trao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    -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module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KL46.</a:t>
            </a:r>
          </a:p>
          <a:p>
            <a:r>
              <a:rPr lang="en-US" baseline="0" dirty="0" smtClean="0"/>
              <a:t>    Answer:</a:t>
            </a:r>
          </a:p>
          <a:p>
            <a:r>
              <a:rPr lang="en-US" baseline="0" dirty="0" smtClean="0"/>
              <a:t>        - PORT module </a:t>
            </a:r>
            <a:r>
              <a:rPr lang="en-US" baseline="0" dirty="0" smtClean="0">
                <a:sym typeface="Wingdings" panose="05000000000000000000" pitchFamily="2" charset="2"/>
              </a:rPr>
              <a:t> support Port control (Configure pin functionality / configure external interrupt if needed)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       - GPIO module -&gt; trigger user event / Read data from SW1 / </a:t>
            </a:r>
            <a:r>
              <a:rPr lang="en-US" baseline="0" dirty="0" err="1" smtClean="0">
                <a:sym typeface="Wingdings" panose="05000000000000000000" pitchFamily="2" charset="2"/>
              </a:rPr>
              <a:t>Outdata</a:t>
            </a:r>
            <a:r>
              <a:rPr lang="en-US" baseline="0" dirty="0" smtClean="0">
                <a:sym typeface="Wingdings" panose="05000000000000000000" pitchFamily="2" charset="2"/>
              </a:rPr>
              <a:t> to LED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- </a:t>
            </a:r>
            <a:r>
              <a:rPr lang="en-US" baseline="0" dirty="0" err="1" smtClean="0">
                <a:sym typeface="Wingdings" panose="05000000000000000000" pitchFamily="2" charset="2"/>
              </a:rPr>
              <a:t>Giới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PORT module. (</a:t>
            </a:r>
            <a:r>
              <a:rPr lang="en-US" baseline="0" dirty="0" err="1" smtClean="0">
                <a:sym typeface="Wingdings" panose="05000000000000000000" pitchFamily="2" charset="2"/>
              </a:rPr>
              <a:t>yêu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học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đọc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(chapter 11- Port Control &amp; interrupts)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15p)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project: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Pin Control Register n (</a:t>
            </a:r>
            <a:r>
              <a:rPr lang="en-US" baseline="0" dirty="0" err="1" smtClean="0"/>
              <a:t>PORTx_PCRn</a:t>
            </a:r>
            <a:r>
              <a:rPr lang="en-US" baseline="0" dirty="0" smtClean="0"/>
              <a:t>) : 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baseline="0" dirty="0" smtClean="0"/>
              <a:t>IRQC: It is use to  Configure external interrupt for SW1 (if needed/ The project is simple and doesn’t need to use interrupt)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baseline="0" dirty="0" smtClean="0"/>
              <a:t>MUX: Pin Mux Control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baseline="0" dirty="0" smtClean="0"/>
              <a:t>PE: Pull Enable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baseline="0" dirty="0" smtClean="0"/>
              <a:t>PS: Pull Select (0: Pull </a:t>
            </a:r>
            <a:r>
              <a:rPr lang="en-US" baseline="0" dirty="0" err="1" smtClean="0"/>
              <a:t>dowwn</a:t>
            </a:r>
            <a:r>
              <a:rPr lang="en-US" baseline="0" dirty="0" smtClean="0"/>
              <a:t>/ 1: Pull up)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Interrupt Status Flag Register (</a:t>
            </a:r>
            <a:r>
              <a:rPr lang="en-US" baseline="0" dirty="0" err="1" smtClean="0"/>
              <a:t>PORTx_ISFR</a:t>
            </a:r>
            <a:r>
              <a:rPr lang="en-US" baseline="0" dirty="0" smtClean="0"/>
              <a:t>): Each bit in the field indicates the detection of the configured interrupt of the same number as the field.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1" baseline="0" dirty="0" smtClean="0"/>
              <a:t>Note: </a:t>
            </a:r>
            <a:r>
              <a:rPr lang="en-US" b="1" i="1" baseline="0" dirty="0" err="1" smtClean="0"/>
              <a:t>Trước</a:t>
            </a:r>
            <a:r>
              <a:rPr lang="en-US" b="1" i="1" baseline="0" dirty="0" smtClean="0"/>
              <a:t> </a:t>
            </a:r>
            <a:r>
              <a:rPr lang="en-US" b="1" i="1" baseline="0" dirty="0" err="1" smtClean="0"/>
              <a:t>khi</a:t>
            </a:r>
            <a:r>
              <a:rPr lang="en-US" b="1" i="1" baseline="0" dirty="0" smtClean="0"/>
              <a:t> </a:t>
            </a:r>
            <a:r>
              <a:rPr lang="en-US" b="1" i="1" baseline="0" dirty="0" err="1" smtClean="0"/>
              <a:t>sử</a:t>
            </a:r>
            <a:r>
              <a:rPr lang="en-US" b="1" i="1" baseline="0" dirty="0" smtClean="0"/>
              <a:t> </a:t>
            </a:r>
            <a:r>
              <a:rPr lang="en-US" b="1" i="1" baseline="0" dirty="0" err="1" smtClean="0"/>
              <a:t>dụng</a:t>
            </a:r>
            <a:r>
              <a:rPr lang="en-US" b="1" i="1" baseline="0" dirty="0" smtClean="0"/>
              <a:t> module </a:t>
            </a:r>
            <a:r>
              <a:rPr lang="en-US" b="1" i="1" baseline="0" dirty="0" err="1" smtClean="0"/>
              <a:t>cần</a:t>
            </a:r>
            <a:r>
              <a:rPr lang="en-US" b="1" i="1" baseline="0" dirty="0" smtClean="0"/>
              <a:t> </a:t>
            </a:r>
            <a:r>
              <a:rPr lang="en-US" b="1" i="1" baseline="0" dirty="0" err="1" smtClean="0"/>
              <a:t>phải</a:t>
            </a:r>
            <a:r>
              <a:rPr lang="en-US" b="1" i="1" baseline="0" dirty="0" smtClean="0"/>
              <a:t> enable clock gate </a:t>
            </a:r>
            <a:r>
              <a:rPr lang="en-US" b="1" i="1" baseline="0" dirty="0" err="1" smtClean="0"/>
              <a:t>cho</a:t>
            </a:r>
            <a:r>
              <a:rPr lang="en-US" b="1" i="1" baseline="0" dirty="0" smtClean="0"/>
              <a:t> module </a:t>
            </a:r>
            <a:r>
              <a:rPr lang="en-US" b="1" i="1" baseline="0" dirty="0" err="1" smtClean="0"/>
              <a:t>tương</a:t>
            </a:r>
            <a:r>
              <a:rPr lang="en-US" b="1" i="1" baseline="0" dirty="0" smtClean="0"/>
              <a:t> </a:t>
            </a:r>
            <a:r>
              <a:rPr lang="en-US" b="1" i="1" baseline="0" dirty="0" err="1" smtClean="0"/>
              <a:t>ứng</a:t>
            </a:r>
            <a:r>
              <a:rPr lang="en-US" b="1" i="1" baseline="0" dirty="0" smtClean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(</a:t>
            </a:r>
            <a:r>
              <a:rPr lang="en-US" b="0" i="0" baseline="0" dirty="0" err="1" smtClean="0"/>
              <a:t>Forexample</a:t>
            </a:r>
            <a:r>
              <a:rPr lang="en-US" b="0" i="0" baseline="0" dirty="0" smtClean="0"/>
              <a:t>: </a:t>
            </a:r>
            <a:r>
              <a:rPr lang="en-US" b="0" i="0" baseline="0" dirty="0" err="1" smtClean="0"/>
              <a:t>Ussing</a:t>
            </a:r>
            <a:r>
              <a:rPr lang="en-US" b="0" i="0" baseline="0" dirty="0" smtClean="0"/>
              <a:t> System Clock Gating Control Register 5 (SIM_SCGC5) to enable clock gate for PORT module)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70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Topic </a:t>
            </a:r>
            <a:r>
              <a:rPr lang="en-US" baseline="0" dirty="0" err="1" smtClean="0"/>
              <a:t>trao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.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configure pull up or down resistor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configure pull up hay pull down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63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GPIO là viết tắt của General Purpose Input Output. GPIO chính là cửa ngõ để giao tiếp giữa vi điều khiển với “thế giới bên ngoài”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aseline="0" dirty="0" smtClean="0"/>
              <a:t>- The general-purpose input and output (GPIO) module communicates to the processor core via a zero wait state interface (IOPORT) for maximum pin performance. The GPIO registers </a:t>
            </a:r>
            <a:r>
              <a:rPr lang="en-US" b="1" baseline="0" dirty="0" smtClean="0"/>
              <a:t>support 8-bit, 16-bit or 32-bit accesses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 simplicity, each GPIO port's registers appear with the same width of 32 bits, corresponding to 32 pins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module GPIO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15p;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Port Data Direction Register (</a:t>
            </a:r>
            <a:r>
              <a:rPr lang="en-US" baseline="0" dirty="0" err="1" smtClean="0"/>
              <a:t>GPIOx_PDDR</a:t>
            </a:r>
            <a:r>
              <a:rPr lang="en-US" baseline="0" dirty="0" smtClean="0"/>
              <a:t>): Used to configure in/output direction  (Input pin or output pin)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Port Data Input Register (</a:t>
            </a:r>
            <a:r>
              <a:rPr lang="en-US" baseline="0" dirty="0" err="1" smtClean="0"/>
              <a:t>GPIOx_PDIR</a:t>
            </a:r>
            <a:r>
              <a:rPr lang="en-US" baseline="0" dirty="0" smtClean="0"/>
              <a:t>): used to read data on input 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Port Set Output Register (</a:t>
            </a:r>
            <a:r>
              <a:rPr lang="en-US" baseline="0" dirty="0" err="1" smtClean="0"/>
              <a:t>GPIOx_PSOR</a:t>
            </a:r>
            <a:r>
              <a:rPr lang="en-US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Port Toggle Output Register (</a:t>
            </a:r>
            <a:r>
              <a:rPr lang="en-US" baseline="0" dirty="0" err="1" smtClean="0"/>
              <a:t>GPIOx_PTOR</a:t>
            </a:r>
            <a:r>
              <a:rPr lang="en-US" baseline="0" dirty="0" smtClean="0"/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5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8650" lvl="1" indent="-171450">
              <a:buFontTx/>
              <a:buChar char="-"/>
            </a:pP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Topic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flowchat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interrupt.</a:t>
            </a:r>
          </a:p>
          <a:p>
            <a:pPr marL="457200" lvl="1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68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00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43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board KL46. (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Freescale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chip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Freescale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micro-controller;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board KL46 freedom)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Phần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board;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components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OpenSDA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Micro controller (chip KL46)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Phần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Keil</a:t>
            </a:r>
            <a:r>
              <a:rPr lang="en-US" baseline="0" dirty="0" smtClean="0"/>
              <a:t>. (</a:t>
            </a:r>
            <a:r>
              <a:rPr lang="en-US" baseline="0" dirty="0" err="1" smtClean="0"/>
              <a:t>Keil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1 project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Phần</a:t>
            </a:r>
            <a:r>
              <a:rPr lang="en-US" baseline="0" dirty="0" smtClean="0"/>
              <a:t> 4: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application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KL46.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Phần</a:t>
            </a:r>
            <a:r>
              <a:rPr lang="en-US" baseline="0" dirty="0" smtClean="0"/>
              <a:t> 5: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4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9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Freescale</a:t>
            </a:r>
            <a:r>
              <a:rPr lang="en-US" baseline="0" dirty="0" smtClean="0"/>
              <a:t>: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- In operation since </a:t>
            </a:r>
            <a:r>
              <a:rPr lang="en-US" b="1" dirty="0" smtClean="0">
                <a:solidFill>
                  <a:schemeClr val="tx2"/>
                </a:solidFill>
              </a:rPr>
              <a:t>1953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- Engaged with </a:t>
            </a:r>
            <a:r>
              <a:rPr lang="en-US" b="1" dirty="0" smtClean="0">
                <a:solidFill>
                  <a:schemeClr val="tx2"/>
                </a:solidFill>
              </a:rPr>
              <a:t>10,000+</a:t>
            </a:r>
            <a:r>
              <a:rPr lang="en-US" dirty="0" smtClean="0"/>
              <a:t> customers globally; over </a:t>
            </a:r>
            <a:r>
              <a:rPr lang="en-US" b="1" dirty="0" smtClean="0">
                <a:solidFill>
                  <a:schemeClr val="tx2"/>
                </a:solidFill>
              </a:rPr>
              <a:t>100</a:t>
            </a:r>
            <a:r>
              <a:rPr lang="en-US" dirty="0" smtClean="0"/>
              <a:t> of the top electronic manufacturers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- $4.46 billion </a:t>
            </a:r>
            <a:r>
              <a:rPr lang="en-US" dirty="0" smtClean="0"/>
              <a:t>in sales in 2010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-Headquartered in Austin, Texas. More than </a:t>
            </a:r>
            <a:r>
              <a:rPr lang="en-US" b="1" dirty="0" smtClean="0">
                <a:solidFill>
                  <a:schemeClr val="tx2"/>
                </a:solidFill>
              </a:rPr>
              <a:t>20,000</a:t>
            </a:r>
            <a:r>
              <a:rPr lang="en-US" dirty="0" smtClean="0"/>
              <a:t> employees in over </a:t>
            </a:r>
            <a:r>
              <a:rPr lang="en-US" b="1" dirty="0" smtClean="0">
                <a:solidFill>
                  <a:schemeClr val="tx2"/>
                </a:solidFill>
              </a:rPr>
              <a:t>24</a:t>
            </a:r>
            <a:r>
              <a:rPr lang="en-US" dirty="0" smtClean="0"/>
              <a:t> countries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-Separated from Motorola in </a:t>
            </a:r>
            <a:r>
              <a:rPr lang="en-US" b="1" dirty="0" smtClean="0">
                <a:solidFill>
                  <a:schemeClr val="tx2"/>
                </a:solidFill>
              </a:rPr>
              <a:t>2004</a:t>
            </a:r>
            <a:r>
              <a:rPr lang="en-US" dirty="0" smtClean="0"/>
              <a:t> (IPO/Spin)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mtClean="0"/>
              <a:t>-Leveraged </a:t>
            </a:r>
            <a:r>
              <a:rPr lang="en-US" dirty="0" smtClean="0"/>
              <a:t>buyout by consortium of private equity funds completed </a:t>
            </a:r>
            <a:r>
              <a:rPr lang="en-US" b="1" dirty="0" smtClean="0">
                <a:solidFill>
                  <a:schemeClr val="tx2"/>
                </a:solidFill>
              </a:rPr>
              <a:t>December 1, 2006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4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chip </a:t>
            </a:r>
            <a:r>
              <a:rPr lang="en-US" baseline="0" dirty="0" err="1" smtClean="0"/>
              <a:t>Kinetis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Freescale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, hay </a:t>
            </a:r>
            <a:r>
              <a:rPr lang="en-US" baseline="0" dirty="0" err="1" smtClean="0"/>
              <a:t>dùng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    K-Series: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          MPU base on Cortex M4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          - Clock support: 50-180 </a:t>
            </a:r>
            <a:r>
              <a:rPr lang="en-US" baseline="0" dirty="0" err="1" smtClean="0"/>
              <a:t>Mhz</a:t>
            </a:r>
            <a:r>
              <a:rPr lang="en-US" baseline="0" dirty="0" smtClean="0"/>
              <a:t> / Flash : 32K – 2M / RAM: up to 256KB / Support Floating point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- V- family: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: 75-200Mhz/ Flash : 32K – 2M / RAM: up to 256KB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Nhấn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KL46Z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dòng</a:t>
            </a:r>
            <a:r>
              <a:rPr lang="en-US" baseline="0" dirty="0" smtClean="0">
                <a:sym typeface="Wingdings" panose="05000000000000000000" pitchFamily="2" charset="2"/>
              </a:rPr>
              <a:t> L/ </a:t>
            </a:r>
            <a:r>
              <a:rPr lang="en-US" baseline="0" dirty="0" err="1" smtClean="0">
                <a:sym typeface="Wingdings" panose="05000000000000000000" pitchFamily="2" charset="2"/>
              </a:rPr>
              <a:t>Giới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các</a:t>
            </a:r>
            <a:r>
              <a:rPr lang="en-US" baseline="0" dirty="0" smtClean="0">
                <a:sym typeface="Wingdings" panose="05000000000000000000" pitchFamily="2" charset="2"/>
              </a:rPr>
              <a:t> features </a:t>
            </a:r>
            <a:r>
              <a:rPr lang="en-US" baseline="0" dirty="0" err="1" smtClean="0">
                <a:sym typeface="Wingdings" panose="05000000000000000000" pitchFamily="2" charset="2"/>
              </a:rPr>
              <a:t>chính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L series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15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KL46 freedom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board </a:t>
            </a:r>
            <a:r>
              <a:rPr lang="en-US" baseline="0" dirty="0" err="1" smtClean="0"/>
              <a:t>thật</a:t>
            </a:r>
            <a:r>
              <a:rPr lang="en-US" baseline="0" dirty="0" smtClean="0"/>
              <a:t>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1- MKL46Z256VLL4MCU – 48 MHz, 256 KB flash, 32 KB SRAM, segment LCD, USB OTG (FS) , 100 LQFP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2-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Capacitive touch slider, MMA8451Q accelerometer, MAG3110 magnetometer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3-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Flexible power supply options – USB, coin cell battery, external source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4-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Battery-ready, power-measurement access points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5-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debug interface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6- Form factor compatible with Arduino ™ R3 pin layout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Topic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board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component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board &amp;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component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keil.com/dd2/freescale/mkl46z256xxx4/" TargetMode="External"/><Relationship Id="rId4" Type="http://schemas.openxmlformats.org/officeDocument/2006/relationships/hyperlink" Target="https://www.keil.com/demo/eval/arm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cale.com/webapp/sps/site/prod_summary.jsp?code=FRDM-KL46Z&amp;fpsp=1&amp;tab=Design_Tools_T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406900"/>
            <a:ext cx="7772400" cy="1362075"/>
          </a:xfrm>
        </p:spPr>
        <p:txBody>
          <a:bodyPr>
            <a:normAutofit/>
          </a:bodyPr>
          <a:lstStyle/>
          <a:p>
            <a:pPr algn="r"/>
            <a:r>
              <a:rPr lang="en-US" sz="2800" smtClean="0">
                <a:latin typeface="Arial" pitchFamily="34" charset="0"/>
                <a:cs typeface="Arial" pitchFamily="34" charset="0"/>
              </a:rPr>
              <a:t>LECTURE 3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Getting started with  Kl46 freedom board</a:t>
            </a:r>
            <a:endParaRPr lang="en-US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EMBEDDED SYSTEM COURSE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5" descr="2logo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08" y="44624"/>
            <a:ext cx="8229600" cy="1143000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FRDM-KL46Z Hardware Description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4720038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Power Supply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err="1" smtClean="0"/>
              <a:t>OpenSDA</a:t>
            </a:r>
            <a:endParaRPr lang="en-US" sz="2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MKL46Z4  </a:t>
            </a:r>
            <a:r>
              <a:rPr lang="en-US" sz="2200" dirty="0"/>
              <a:t>Microcontroller </a:t>
            </a:r>
            <a:endParaRPr lang="en-US" sz="2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Clock </a:t>
            </a:r>
            <a:r>
              <a:rPr lang="en-US" sz="2200" dirty="0" smtClean="0"/>
              <a:t>source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USB </a:t>
            </a:r>
            <a:r>
              <a:rPr lang="en-US" sz="2200" dirty="0" smtClean="0"/>
              <a:t>Interface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Serial </a:t>
            </a:r>
            <a:r>
              <a:rPr lang="en-US" sz="2200" dirty="0" smtClean="0"/>
              <a:t>Port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Reset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Debug</a:t>
            </a:r>
            <a:endParaRPr lang="en-US" sz="22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644008" y="1538286"/>
            <a:ext cx="44999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 startAt="9"/>
            </a:pPr>
            <a:r>
              <a:rPr lang="en-US" sz="2200" dirty="0" smtClean="0"/>
              <a:t>Segment LCD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9"/>
            </a:pPr>
            <a:r>
              <a:rPr lang="en-US" sz="2200" dirty="0" smtClean="0"/>
              <a:t>Capacitive Touch Slider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9"/>
            </a:pPr>
            <a:r>
              <a:rPr lang="en-US" sz="2200" dirty="0" smtClean="0"/>
              <a:t>Three-axis </a:t>
            </a:r>
            <a:r>
              <a:rPr lang="en-US" sz="2200" dirty="0" err="1" smtClean="0"/>
              <a:t>Acceleromter</a:t>
            </a:r>
            <a:r>
              <a:rPr lang="en-US" sz="2200" dirty="0" smtClean="0"/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9"/>
            </a:pPr>
            <a:r>
              <a:rPr lang="en-US" sz="2200" dirty="0" smtClean="0"/>
              <a:t>Three-axis Digital Magnetometer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9"/>
            </a:pPr>
            <a:r>
              <a:rPr lang="en-US" sz="2200" dirty="0" smtClean="0"/>
              <a:t>LEDs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9"/>
            </a:pPr>
            <a:r>
              <a:rPr lang="en-US" sz="2200" dirty="0" smtClean="0"/>
              <a:t>Visible light sensor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9"/>
            </a:pPr>
            <a:r>
              <a:rPr lang="en-US" sz="2200" dirty="0" err="1" smtClean="0"/>
              <a:t>Input/Output</a:t>
            </a:r>
            <a:r>
              <a:rPr lang="en-US" sz="2200" dirty="0" smtClean="0"/>
              <a:t> Connector</a:t>
            </a:r>
          </a:p>
        </p:txBody>
      </p:sp>
    </p:spTree>
    <p:extLst>
      <p:ext uri="{BB962C8B-B14F-4D97-AF65-F5344CB8AC3E}">
        <p14:creationId xmlns:p14="http://schemas.microsoft.com/office/powerpoint/2010/main" val="371108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08" y="44624"/>
            <a:ext cx="8229600" cy="1143000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FRDM-KL46Z Hardware Description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4720038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 err="1"/>
              <a:t>OpenSDA</a:t>
            </a:r>
            <a:r>
              <a:rPr lang="en-US" b="1" i="1" u="sng" dirty="0"/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83" y="1844824"/>
            <a:ext cx="83724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08" y="44624"/>
            <a:ext cx="8229600" cy="1143000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FRDM-KL46Z Hardware Description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4720038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 smtClean="0"/>
              <a:t>MKL46Z4  Microcontroller: </a:t>
            </a:r>
            <a:endParaRPr lang="en-US" b="1" i="1" u="sng" dirty="0"/>
          </a:p>
          <a:p>
            <a:pPr marL="0" indent="0">
              <a:buNone/>
            </a:pPr>
            <a:endParaRPr lang="en-US" b="1" i="1" u="sng" dirty="0"/>
          </a:p>
        </p:txBody>
      </p:sp>
      <p:pic>
        <p:nvPicPr>
          <p:cNvPr id="1026" name="Picture 2" descr="C:\Users\toanln\Desktop\KL4x_B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3" y="1700807"/>
            <a:ext cx="8320439" cy="503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4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428736"/>
            <a:ext cx="8267728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FRDM-KL46Z Overview</a:t>
            </a: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FRDM-KL46Z Hardware Description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Arial" pitchFamily="34" charset="0"/>
                <a:cs typeface="Arial" pitchFamily="34" charset="0"/>
              </a:rPr>
              <a:t>Development Tool chain Overview (KEIL)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FRDM-KL46Z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Started Project.</a:t>
            </a:r>
            <a:endParaRPr lang="en-US" alt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08" y="44624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Development Tool chain Overview (KEIL)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4720038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052736"/>
            <a:ext cx="9217024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u="sng" dirty="0" smtClean="0"/>
              <a:t>Overview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200" dirty="0" smtClean="0"/>
              <a:t>MDK-ARM </a:t>
            </a:r>
            <a:r>
              <a:rPr lang="en-US" sz="2200" dirty="0"/>
              <a:t>Software </a:t>
            </a:r>
            <a:r>
              <a:rPr lang="en-US" sz="2200" dirty="0" smtClean="0">
                <a:hlinkClick r:id="rId4"/>
              </a:rPr>
              <a:t>https</a:t>
            </a:r>
            <a:r>
              <a:rPr lang="en-US" sz="2200" dirty="0">
                <a:hlinkClick r:id="rId4"/>
              </a:rPr>
              <a:t>://</a:t>
            </a:r>
            <a:r>
              <a:rPr lang="en-US" sz="2200" dirty="0" smtClean="0">
                <a:hlinkClick r:id="rId4"/>
              </a:rPr>
              <a:t>www.keil.com/demo/eval/arm.htm</a:t>
            </a:r>
            <a:endParaRPr lang="en-US" sz="2200" dirty="0" smtClean="0"/>
          </a:p>
          <a:p>
            <a:pPr>
              <a:buFontTx/>
              <a:buChar char="-"/>
            </a:pPr>
            <a:r>
              <a:rPr lang="en-US" sz="2200" dirty="0" smtClean="0"/>
              <a:t>Patch for KL46 freedom board </a:t>
            </a:r>
            <a:r>
              <a:rPr lang="en-US" sz="2200" dirty="0">
                <a:hlinkClick r:id="rId5"/>
              </a:rPr>
              <a:t>http://www.keil.com/dd2/freescale/mkl46z256xxx4</a:t>
            </a:r>
            <a:r>
              <a:rPr lang="en-US" sz="2200" dirty="0" smtClean="0">
                <a:hlinkClick r:id="rId5"/>
              </a:rPr>
              <a:t>/</a:t>
            </a:r>
            <a:endParaRPr lang="en-US" sz="2200" dirty="0" smtClean="0"/>
          </a:p>
          <a:p>
            <a:pPr>
              <a:buFontTx/>
              <a:buChar char="-"/>
            </a:pPr>
            <a:endParaRPr lang="en-US" sz="2200" dirty="0"/>
          </a:p>
          <a:p>
            <a:pPr>
              <a:buFontTx/>
              <a:buChar char="-"/>
            </a:pPr>
            <a:endParaRPr lang="en-US" sz="2200" dirty="0" smtClean="0"/>
          </a:p>
          <a:p>
            <a:pPr>
              <a:buFontTx/>
              <a:buChar char="-"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1556792"/>
            <a:ext cx="8176422" cy="352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72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08" y="44624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Development Tool chain Overview (KEIL)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4720038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052736"/>
            <a:ext cx="9217024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 smtClean="0"/>
              <a:t>CMSIS Overview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200" dirty="0"/>
          </a:p>
          <a:p>
            <a:pPr>
              <a:buFontTx/>
              <a:buChar char="-"/>
            </a:pPr>
            <a:endParaRPr lang="en-US" sz="2200" dirty="0" smtClean="0"/>
          </a:p>
          <a:p>
            <a:pPr>
              <a:buFontTx/>
              <a:buChar char="-"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toanln\Desktop\CMSISv4_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7"/>
            <a:ext cx="871296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72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08" y="44624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Development Tool chain Overview (KEIL)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4720038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88740"/>
            <a:ext cx="9217024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 smtClean="0"/>
              <a:t>CMSIS Overview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200" dirty="0"/>
          </a:p>
          <a:p>
            <a:pPr>
              <a:buFontTx/>
              <a:buChar char="-"/>
            </a:pPr>
            <a:endParaRPr lang="en-US" sz="2200" dirty="0" smtClean="0"/>
          </a:p>
          <a:p>
            <a:pPr>
              <a:buFontTx/>
              <a:buChar char="-"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71296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16" y="6176280"/>
            <a:ext cx="46577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0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08" y="44624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Development Tool chain Overview (KEIL)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4720038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88740"/>
            <a:ext cx="9217024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Typical program compilation flow</a:t>
            </a: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200" dirty="0"/>
          </a:p>
          <a:p>
            <a:pPr>
              <a:buFontTx/>
              <a:buChar char="-"/>
            </a:pPr>
            <a:endParaRPr lang="en-US" sz="2200" dirty="0" smtClean="0"/>
          </a:p>
          <a:p>
            <a:pPr>
              <a:buFontTx/>
              <a:buChar char="-"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81" y="1914524"/>
            <a:ext cx="8290883" cy="386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9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08" y="44624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Development Tool chain Overview (KEIL)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4720038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88740"/>
            <a:ext cx="9217024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 smtClean="0"/>
              <a:t>Getting Started with µVision</a:t>
            </a: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200" dirty="0"/>
          </a:p>
          <a:p>
            <a:pPr>
              <a:buFontTx/>
              <a:buChar char="-"/>
            </a:pPr>
            <a:endParaRPr lang="en-US" sz="2200" dirty="0" smtClean="0"/>
          </a:p>
          <a:p>
            <a:pPr>
              <a:buFontTx/>
              <a:buChar char="-"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640960" cy="49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9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marL="457200" indent="-457200">
              <a:lnSpc>
                <a:spcPct val="200000"/>
              </a:lnSpc>
            </a:pPr>
            <a:endParaRPr lang="en-US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428736"/>
            <a:ext cx="8267728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FRDM-KL46Z Overview</a:t>
            </a: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FRDM-KL46Z Hardware Description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Development Tool chain Overview (KEIL)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FRDM-KL46Z </a:t>
            </a:r>
            <a:r>
              <a:rPr lang="en-US" altLang="en-US" sz="3200" dirty="0" smtClean="0">
                <a:latin typeface="Arial" pitchFamily="34" charset="0"/>
                <a:cs typeface="Arial" pitchFamily="34" charset="0"/>
              </a:rPr>
              <a:t>Started Project.</a:t>
            </a:r>
            <a:endParaRPr lang="en-US" altLang="en-US" sz="3200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1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 smtClean="0"/>
              <a:t>Introduce about the FRD-KL46Z boards and its peripherals</a:t>
            </a:r>
          </a:p>
          <a:p>
            <a:pPr algn="just"/>
            <a:r>
              <a:rPr lang="en-US" sz="2400" dirty="0" smtClean="0"/>
              <a:t>Introduce about the </a:t>
            </a:r>
            <a:r>
              <a:rPr lang="en-US" sz="2400" dirty="0" err="1" smtClean="0"/>
              <a:t>Keil</a:t>
            </a:r>
            <a:r>
              <a:rPr lang="en-US" sz="2400" dirty="0" smtClean="0"/>
              <a:t> </a:t>
            </a:r>
            <a:r>
              <a:rPr lang="en-US" sz="2400" dirty="0" err="1" smtClean="0"/>
              <a:t>uVision</a:t>
            </a:r>
            <a:r>
              <a:rPr lang="en-US" sz="2400" smtClean="0"/>
              <a:t> IDE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marL="457200" indent="-457200">
              <a:lnSpc>
                <a:spcPct val="200000"/>
              </a:lnSpc>
            </a:pPr>
            <a:endParaRPr lang="en-US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FRDM-KL46Z Started Project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428736"/>
            <a:ext cx="8267728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u="sng" dirty="0" smtClean="0">
                <a:latin typeface="Arial" pitchFamily="34" charset="0"/>
                <a:cs typeface="Arial" pitchFamily="34" charset="0"/>
              </a:rPr>
              <a:t>Requirement: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Using SW1 to control Red LED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Press SW1 to toggle Red LED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708264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683568" y="3403600"/>
            <a:ext cx="901073" cy="349436"/>
          </a:xfrm>
          <a:prstGeom prst="straightConnector1">
            <a:avLst/>
          </a:prstGeom>
          <a:ln w="50800" cap="rnd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3316922"/>
            <a:ext cx="666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SW1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73009" y="3429000"/>
            <a:ext cx="2546863" cy="1080120"/>
          </a:xfrm>
          <a:prstGeom prst="straightConnector1">
            <a:avLst/>
          </a:prstGeom>
          <a:ln w="50800" cap="rnd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1429" y="4109010"/>
            <a:ext cx="1046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Red LED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09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457200" indent="-457200">
              <a:lnSpc>
                <a:spcPct val="200000"/>
              </a:lnSpc>
            </a:pPr>
            <a:endParaRPr lang="en-US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FRDM-KL46Z Started Project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196752"/>
            <a:ext cx="8299648" cy="5544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5100" b="1" i="1" u="sng" dirty="0" smtClean="0">
                <a:cs typeface="Arial" pitchFamily="34" charset="0"/>
              </a:rPr>
              <a:t>PORT Module:</a:t>
            </a:r>
          </a:p>
          <a:p>
            <a:pPr algn="just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en-US" sz="4600" dirty="0">
                <a:ea typeface="ＭＳ Ｐゴシック" pitchFamily="34" charset="-128"/>
              </a:rPr>
              <a:t>	The port </a:t>
            </a:r>
            <a:r>
              <a:rPr lang="en-US" altLang="en-US" sz="4600" dirty="0" smtClean="0">
                <a:ea typeface="ＭＳ Ｐゴシック" pitchFamily="34" charset="-128"/>
              </a:rPr>
              <a:t>control </a:t>
            </a:r>
            <a:r>
              <a:rPr lang="en-US" altLang="en-US" sz="4600" dirty="0">
                <a:ea typeface="ＭＳ Ｐゴシック" pitchFamily="34" charset="-128"/>
              </a:rPr>
              <a:t>and interrupt (PORT) module provides support for port control, </a:t>
            </a:r>
            <a:r>
              <a:rPr lang="en-US" altLang="en-US" sz="4600" dirty="0" smtClean="0">
                <a:ea typeface="ＭＳ Ｐゴシック" pitchFamily="34" charset="-128"/>
              </a:rPr>
              <a:t>and external </a:t>
            </a:r>
            <a:r>
              <a:rPr lang="en-US" altLang="en-US" sz="4600" dirty="0">
                <a:ea typeface="ＭＳ Ｐゴシック" pitchFamily="34" charset="-128"/>
              </a:rPr>
              <a:t>interrupt functions.</a:t>
            </a:r>
            <a:endParaRPr lang="en-US" altLang="en-US" sz="4600" dirty="0" smtClean="0">
              <a:ea typeface="ＭＳ Ｐゴシック" pitchFamily="34" charset="-128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en-US" altLang="en-US" sz="5100" b="1" i="1" u="sng" dirty="0" smtClean="0">
                <a:ea typeface="ＭＳ Ｐゴシック" pitchFamily="34" charset="-128"/>
              </a:rPr>
              <a:t>Features:</a:t>
            </a:r>
            <a:endParaRPr lang="en-US" altLang="en-US" sz="5100" b="1" i="1" u="sng" dirty="0">
              <a:ea typeface="ＭＳ Ｐゴシック" pitchFamily="34" charset="-128"/>
            </a:endParaRPr>
          </a:p>
          <a:p>
            <a:pPr marL="914400" lvl="1" indent="-457200" algn="just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4600" dirty="0" smtClean="0">
                <a:cs typeface="Arial" pitchFamily="34" charset="0"/>
              </a:rPr>
              <a:t>Pin </a:t>
            </a:r>
            <a:r>
              <a:rPr lang="en-US" sz="4600" dirty="0">
                <a:cs typeface="Arial" pitchFamily="34" charset="0"/>
              </a:rPr>
              <a:t>interrupt on selected </a:t>
            </a:r>
            <a:r>
              <a:rPr lang="en-US" sz="4600" dirty="0" smtClean="0">
                <a:cs typeface="Arial" pitchFamily="34" charset="0"/>
              </a:rPr>
              <a:t>pins</a:t>
            </a:r>
          </a:p>
          <a:p>
            <a:pPr marL="914400" lvl="1" indent="-457200" algn="just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4600" dirty="0" smtClean="0">
                <a:cs typeface="Arial" pitchFamily="34" charset="0"/>
              </a:rPr>
              <a:t>Port </a:t>
            </a:r>
            <a:r>
              <a:rPr lang="en-US" sz="4600" dirty="0">
                <a:cs typeface="Arial" pitchFamily="34" charset="0"/>
              </a:rPr>
              <a:t>control</a:t>
            </a:r>
          </a:p>
          <a:p>
            <a:pPr marL="1371600" lvl="2" indent="-457200" algn="just">
              <a:lnSpc>
                <a:spcPct val="1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4600" dirty="0">
                <a:cs typeface="Arial" pitchFamily="34" charset="0"/>
              </a:rPr>
              <a:t>Individual pull control fields </a:t>
            </a:r>
            <a:r>
              <a:rPr lang="en-US" sz="4600" dirty="0" err="1" smtClean="0">
                <a:cs typeface="Arial" pitchFamily="34" charset="0"/>
              </a:rPr>
              <a:t>pullup</a:t>
            </a:r>
            <a:r>
              <a:rPr lang="en-US" sz="4600" dirty="0">
                <a:cs typeface="Arial" pitchFamily="34" charset="0"/>
              </a:rPr>
              <a:t>, </a:t>
            </a:r>
            <a:r>
              <a:rPr lang="en-US" sz="4600" dirty="0" err="1">
                <a:cs typeface="Arial" pitchFamily="34" charset="0"/>
              </a:rPr>
              <a:t>pulldown</a:t>
            </a:r>
            <a:r>
              <a:rPr lang="en-US" sz="4600" dirty="0">
                <a:cs typeface="Arial" pitchFamily="34" charset="0"/>
              </a:rPr>
              <a:t>, </a:t>
            </a:r>
            <a:r>
              <a:rPr lang="en-US" sz="4600" dirty="0" smtClean="0">
                <a:cs typeface="Arial" pitchFamily="34" charset="0"/>
              </a:rPr>
              <a:t>pull-disable</a:t>
            </a:r>
          </a:p>
          <a:p>
            <a:pPr marL="1371600" lvl="2" indent="-457200" algn="just">
              <a:lnSpc>
                <a:spcPct val="1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4600" dirty="0">
                <a:cs typeface="Arial" pitchFamily="34" charset="0"/>
              </a:rPr>
              <a:t>Individual mux control field supporting analog or pin disabled, GPIO, and up </a:t>
            </a:r>
            <a:r>
              <a:rPr lang="en-US" sz="4600" dirty="0" smtClean="0">
                <a:cs typeface="Arial" pitchFamily="34" charset="0"/>
              </a:rPr>
              <a:t>to six </a:t>
            </a:r>
            <a:r>
              <a:rPr lang="en-US" sz="4600" dirty="0">
                <a:cs typeface="Arial" pitchFamily="34" charset="0"/>
              </a:rPr>
              <a:t>chip-specific digital </a:t>
            </a:r>
            <a:r>
              <a:rPr lang="en-US" sz="4600" dirty="0" smtClean="0">
                <a:cs typeface="Arial" pitchFamily="34" charset="0"/>
              </a:rPr>
              <a:t>functions</a:t>
            </a:r>
            <a:endParaRPr lang="en-US" sz="4600" dirty="0"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457200" indent="-457200">
              <a:lnSpc>
                <a:spcPct val="200000"/>
              </a:lnSpc>
            </a:pPr>
            <a:endParaRPr lang="en-US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FRDM-KL46Z Started Project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196752"/>
            <a:ext cx="8299648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i="1" u="sng" dirty="0" smtClean="0">
                <a:cs typeface="Arial" pitchFamily="34" charset="0"/>
              </a:rPr>
              <a:t>Pull-up/down Resistor </a:t>
            </a:r>
          </a:p>
          <a:p>
            <a:pPr marL="342900" lvl="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i="1" u="sng" dirty="0" smtClean="0"/>
              <a:t>Issue</a:t>
            </a:r>
            <a:r>
              <a:rPr lang="en-US" sz="2200" dirty="0" smtClean="0"/>
              <a:t>: When one </a:t>
            </a:r>
            <a:r>
              <a:rPr lang="en-US" sz="2200" dirty="0"/>
              <a:t>pin </a:t>
            </a:r>
            <a:r>
              <a:rPr lang="en-US" sz="2200" dirty="0" smtClean="0"/>
              <a:t>is configured </a:t>
            </a:r>
            <a:r>
              <a:rPr lang="en-US" sz="2200" dirty="0"/>
              <a:t>as an </a:t>
            </a:r>
            <a:r>
              <a:rPr lang="en-US" sz="2200" dirty="0" smtClean="0"/>
              <a:t>input and nothing is </a:t>
            </a:r>
            <a:r>
              <a:rPr lang="en-US" sz="2200" dirty="0"/>
              <a:t>connected to the </a:t>
            </a:r>
            <a:r>
              <a:rPr lang="en-US" sz="2200" dirty="0" smtClean="0"/>
              <a:t>pin -&gt;program cannot read the pin state (floating or unknown state)</a:t>
            </a:r>
            <a:r>
              <a:rPr lang="en-US" altLang="en-US" sz="2200" dirty="0">
                <a:ea typeface="ＭＳ Ｐゴシック" pitchFamily="34" charset="-128"/>
              </a:rPr>
              <a:t>	</a:t>
            </a:r>
            <a:endParaRPr lang="en-US" sz="2200" dirty="0"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pic>
        <p:nvPicPr>
          <p:cNvPr id="7" name="Content Placeholder 3" descr="Switch_inputs_s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07" b="-27007"/>
          <a:stretch>
            <a:fillRect/>
          </a:stretch>
        </p:blipFill>
        <p:spPr>
          <a:xfrm>
            <a:off x="539552" y="2676053"/>
            <a:ext cx="8229600" cy="37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457200" indent="-457200">
              <a:lnSpc>
                <a:spcPct val="200000"/>
              </a:lnSpc>
            </a:pPr>
            <a:endParaRPr lang="en-US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FRDM-KL46Z Started Project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428736"/>
            <a:ext cx="8267728" cy="5312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400" b="1" i="1" u="sng" dirty="0" smtClean="0">
                <a:cs typeface="Arial" pitchFamily="34" charset="0"/>
              </a:rPr>
              <a:t>GPIO Module:</a:t>
            </a:r>
          </a:p>
          <a:p>
            <a:pPr algn="just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en-US" sz="3500" dirty="0" smtClean="0">
                <a:ea typeface="ＭＳ Ｐゴシック" pitchFamily="34" charset="-128"/>
              </a:rPr>
              <a:t>	GPIO </a:t>
            </a:r>
            <a:r>
              <a:rPr lang="en-US" altLang="en-US" sz="3500" i="1" dirty="0" smtClean="0">
                <a:ea typeface="ＭＳ Ｐゴシック" pitchFamily="34" charset="-128"/>
              </a:rPr>
              <a:t>(General Purpose Input Output) </a:t>
            </a:r>
            <a:r>
              <a:rPr lang="en-US" altLang="en-US" sz="3500" dirty="0">
                <a:ea typeface="ＭＳ Ｐゴシック" pitchFamily="34" charset="-128"/>
              </a:rPr>
              <a:t>is a generic pin on a chip whose behavior </a:t>
            </a:r>
            <a:r>
              <a:rPr lang="en-US" altLang="en-US" sz="3500" dirty="0" smtClean="0">
                <a:ea typeface="ＭＳ Ｐゴシック" pitchFamily="34" charset="-128"/>
              </a:rPr>
              <a:t>can </a:t>
            </a:r>
            <a:r>
              <a:rPr lang="en-US" altLang="en-US" sz="3500" dirty="0">
                <a:ea typeface="ＭＳ Ｐゴシック" pitchFamily="34" charset="-128"/>
              </a:rPr>
              <a:t>be controlled (programmed) through </a:t>
            </a:r>
            <a:r>
              <a:rPr lang="en-US" altLang="en-US" sz="3500" dirty="0" smtClean="0">
                <a:ea typeface="ＭＳ Ｐゴシック" pitchFamily="34" charset="-128"/>
              </a:rPr>
              <a:t>software</a:t>
            </a:r>
          </a:p>
          <a:p>
            <a:pPr algn="just">
              <a:lnSpc>
                <a:spcPct val="170000"/>
              </a:lnSpc>
              <a:spcBef>
                <a:spcPct val="20000"/>
              </a:spcBef>
              <a:defRPr/>
            </a:pPr>
            <a:endParaRPr lang="en-US" altLang="en-US" sz="3500" dirty="0" smtClean="0">
              <a:ea typeface="ＭＳ Ｐゴシック" pitchFamily="34" charset="-128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en-US" altLang="en-US" sz="3400" b="1" i="1" u="sng" dirty="0" smtClean="0">
                <a:ea typeface="ＭＳ Ｐゴシック" pitchFamily="34" charset="-128"/>
              </a:rPr>
              <a:t>Features:</a:t>
            </a:r>
            <a:endParaRPr lang="en-US" altLang="en-US" sz="3400" b="1" i="1" u="sng" dirty="0">
              <a:ea typeface="ＭＳ Ｐゴシック" pitchFamily="34" charset="-128"/>
            </a:endParaRPr>
          </a:p>
          <a:p>
            <a:pPr lvl="1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sz="3500" dirty="0" smtClean="0">
                <a:cs typeface="Arial" pitchFamily="34" charset="0"/>
              </a:rPr>
              <a:t>• Pin input data register visible in all digital pin-multiplexing modes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sz="3500" dirty="0" smtClean="0">
                <a:cs typeface="Arial" pitchFamily="34" charset="0"/>
              </a:rPr>
              <a:t>• Pin output data register with corresponding set/clear/toggle registers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sz="3500" dirty="0" smtClean="0">
                <a:cs typeface="Arial" pitchFamily="34" charset="0"/>
              </a:rPr>
              <a:t>• Pin data direction register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sz="3500" dirty="0" smtClean="0">
                <a:cs typeface="Arial" pitchFamily="34" charset="0"/>
              </a:rPr>
              <a:t>• Zero wait state access to GPIO registers through IOPORT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3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FRDM-KL46Z Started Project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428736"/>
            <a:ext cx="8267728" cy="531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22070"/>
            <a:ext cx="2734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1472" y="1244070"/>
            <a:ext cx="4432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u="sng" dirty="0" smtClean="0"/>
              <a:t>Project Flowchart with pooling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67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71472" y="1428736"/>
            <a:ext cx="8267728" cy="531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760508"/>
            <a:ext cx="830103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sz="2200" b="1" i="1" u="sng" dirty="0"/>
              <a:t>The FRDM-KL46Z </a:t>
            </a:r>
            <a:r>
              <a:rPr lang="en-US" sz="2200" b="1" i="1" u="sng" dirty="0" smtClean="0"/>
              <a:t>features</a:t>
            </a:r>
            <a:r>
              <a:rPr lang="en-US" sz="2200" dirty="0" smtClean="0"/>
              <a:t>: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MKL46Z256VLL4</a:t>
            </a:r>
            <a:r>
              <a:rPr lang="en-US" sz="2200" dirty="0"/>
              <a:t>, </a:t>
            </a:r>
            <a:r>
              <a:rPr lang="en-US" sz="2200" dirty="0" smtClean="0"/>
              <a:t>up to 48MHz Clock, </a:t>
            </a:r>
            <a:r>
              <a:rPr lang="en-US" sz="2200" dirty="0"/>
              <a:t>256KB of flash, 32KB RAM</a:t>
            </a:r>
            <a:r>
              <a:rPr lang="en-US" sz="2200" dirty="0" smtClean="0"/>
              <a:t>, and </a:t>
            </a:r>
            <a:r>
              <a:rPr lang="en-US" sz="2200" dirty="0"/>
              <a:t>loads of analog and digital </a:t>
            </a:r>
            <a:r>
              <a:rPr lang="en-US" sz="2200" dirty="0" smtClean="0"/>
              <a:t>peripherals.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/>
              <a:t>OpenSDA</a:t>
            </a:r>
            <a:r>
              <a:rPr lang="en-US" sz="2200" dirty="0"/>
              <a:t> </a:t>
            </a:r>
            <a:r>
              <a:rPr lang="en-US" sz="2200" dirty="0" smtClean="0"/>
              <a:t>circuit with several options (serial communication, run-control debug, flash programming). 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algn="just">
              <a:lnSpc>
                <a:spcPct val="170000"/>
              </a:lnSpc>
            </a:pPr>
            <a:r>
              <a:rPr lang="en-US" sz="2200" b="1" i="1" u="sng" dirty="0"/>
              <a:t>The MDK-ARM</a:t>
            </a:r>
            <a:r>
              <a:rPr lang="en-US" sz="2200" b="1" dirty="0"/>
              <a:t> </a:t>
            </a:r>
            <a:r>
              <a:rPr lang="en-US" sz="2200" dirty="0"/>
              <a:t>is a complete software development environment for Cortex™-M, Cortex-R4, ARM7™ and ARM9™processor-based </a:t>
            </a:r>
            <a:r>
              <a:rPr lang="en-US" sz="2200" dirty="0" smtClean="0"/>
              <a:t>devices</a:t>
            </a:r>
          </a:p>
          <a:p>
            <a:pPr algn="just">
              <a:lnSpc>
                <a:spcPct val="170000"/>
              </a:lnSpc>
            </a:pPr>
            <a:endParaRPr lang="en-US" sz="2200" dirty="0" smtClean="0"/>
          </a:p>
          <a:p>
            <a:pPr algn="just">
              <a:lnSpc>
                <a:spcPct val="170000"/>
              </a:lnSpc>
            </a:pPr>
            <a:r>
              <a:rPr lang="en-US" sz="2200" b="1" i="1" u="sng" dirty="0" smtClean="0"/>
              <a:t>Getting Started Project</a:t>
            </a:r>
            <a:r>
              <a:rPr lang="en-US" sz="2200" dirty="0" smtClean="0"/>
              <a:t> with GPIO and PORT modules in </a:t>
            </a:r>
            <a:r>
              <a:rPr lang="en-US" sz="2200" dirty="0" smtClean="0"/>
              <a:t>KEIL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Question &amp; Answer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71472" y="1428736"/>
            <a:ext cx="8267728" cy="531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063" y="2520028"/>
            <a:ext cx="8301038" cy="1196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sz="4800" b="1" i="1" u="sng" dirty="0" smtClean="0"/>
              <a:t>Thank you for your attention 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674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This course including </a:t>
            </a:r>
            <a:r>
              <a:rPr lang="en-US" b="1" dirty="0" smtClean="0"/>
              <a:t>Lecture Presentations</a:t>
            </a:r>
            <a:r>
              <a:rPr lang="en-US" dirty="0" smtClean="0"/>
              <a:t>, </a:t>
            </a:r>
            <a:r>
              <a:rPr lang="en-US" b="1" dirty="0" smtClean="0"/>
              <a:t>Quiz</a:t>
            </a:r>
            <a:r>
              <a:rPr lang="en-US" dirty="0" smtClean="0"/>
              <a:t>, </a:t>
            </a:r>
            <a:r>
              <a:rPr lang="en-US" b="1" dirty="0" smtClean="0"/>
              <a:t>Mock Project</a:t>
            </a:r>
            <a:r>
              <a:rPr lang="en-US" dirty="0" smtClean="0"/>
              <a:t>, </a:t>
            </a:r>
            <a:r>
              <a:rPr lang="en-US" b="1" dirty="0" smtClean="0"/>
              <a:t>Syllabus</a:t>
            </a:r>
            <a:r>
              <a:rPr lang="en-US" dirty="0" smtClean="0"/>
              <a:t>, </a:t>
            </a:r>
            <a:r>
              <a:rPr lang="en-US" b="1" dirty="0" smtClean="0"/>
              <a:t>Assignments</a:t>
            </a:r>
            <a:r>
              <a:rPr lang="en-US" dirty="0" smtClean="0"/>
              <a:t>, </a:t>
            </a:r>
            <a:r>
              <a:rPr lang="en-US" b="1" dirty="0" smtClean="0"/>
              <a:t>Answers</a:t>
            </a:r>
            <a:r>
              <a:rPr lang="en-US" dirty="0" smtClean="0"/>
              <a:t> are using some information from external  sources and non-confidential training document from Freescale, those materials comply with the original source licenses.</a:t>
            </a:r>
          </a:p>
          <a:p>
            <a:pPr algn="just"/>
            <a:r>
              <a:rPr lang="en-US" dirty="0" smtClean="0"/>
              <a:t>All </a:t>
            </a:r>
            <a:r>
              <a:rPr lang="en-US" b="1" dirty="0" smtClean="0"/>
              <a:t>remaining parts </a:t>
            </a:r>
            <a:r>
              <a:rPr lang="en-US" dirty="0" smtClean="0"/>
              <a:t>in this course are copyright by FPT Software Corporation.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Copyright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428736"/>
            <a:ext cx="8267728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FRDM-KL46Z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Overview</a:t>
            </a: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FRDM-KL46Z Hardware Description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Arial" pitchFamily="34" charset="0"/>
                <a:cs typeface="Arial" pitchFamily="34" charset="0"/>
              </a:rPr>
              <a:t>Development Tool chain Overview (KEIL)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FRDM-KL46Z </a:t>
            </a:r>
            <a:r>
              <a:rPr lang="en-US" altLang="en-US" sz="3200" dirty="0" smtClean="0">
                <a:latin typeface="Arial" pitchFamily="34" charset="0"/>
                <a:cs typeface="Arial" pitchFamily="34" charset="0"/>
              </a:rPr>
              <a:t>Started Project.</a:t>
            </a:r>
            <a:endParaRPr lang="en-US" altLang="en-US" sz="3200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Summary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428736"/>
            <a:ext cx="8267728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FRDM-KL46Z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Overview</a:t>
            </a: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FRDM-KL46Z Hardware Description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Development Tool chain Overview </a:t>
            </a: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(KEIL</a:t>
            </a:r>
            <a:r>
              <a:rPr lang="en-US" altLang="en-US" sz="3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FRDM-KL46Z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Started Project.</a:t>
            </a:r>
            <a:endParaRPr lang="en-US" alt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i="1" u="sng" dirty="0" err="1" smtClean="0"/>
              <a:t>Freescale</a:t>
            </a:r>
            <a:r>
              <a:rPr lang="en-US" i="1" u="sng" dirty="0" smtClean="0"/>
              <a:t> Introduction:</a:t>
            </a:r>
            <a:r>
              <a:rPr lang="en-US" dirty="0" smtClean="0"/>
              <a:t>    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/>
              <a:t>Freescale</a:t>
            </a:r>
            <a:r>
              <a:rPr lang="en-US" sz="2400" dirty="0" smtClean="0"/>
              <a:t> </a:t>
            </a:r>
            <a:r>
              <a:rPr lang="en-US" sz="2400" dirty="0"/>
              <a:t>is a leader in embedded processing solutions for the automotive, consumer, industrial and networking markets.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2010</a:t>
            </a:r>
            <a:r>
              <a:rPr lang="en-US" sz="2400" dirty="0"/>
              <a:t>: </a:t>
            </a:r>
            <a:r>
              <a:rPr lang="en-US" sz="2400" dirty="0" err="1" smtClean="0"/>
              <a:t>Freescale</a:t>
            </a:r>
            <a:r>
              <a:rPr lang="en-US" sz="2400" dirty="0" smtClean="0"/>
              <a:t> announced more than 200 ultra-low-power 32-bit </a:t>
            </a:r>
            <a:r>
              <a:rPr lang="en-US" sz="2400" dirty="0" err="1"/>
              <a:t>Kinetis</a:t>
            </a:r>
            <a:r>
              <a:rPr lang="en-US" sz="2400" dirty="0"/>
              <a:t> </a:t>
            </a:r>
            <a:r>
              <a:rPr lang="en-US" sz="2400" dirty="0" smtClean="0"/>
              <a:t>MCU. It represents </a:t>
            </a:r>
            <a:r>
              <a:rPr lang="en-US" sz="2400" dirty="0"/>
              <a:t>the most scalable portfolio </a:t>
            </a:r>
            <a:r>
              <a:rPr lang="en-US" sz="2400" dirty="0" smtClean="0"/>
              <a:t>of ARM</a:t>
            </a:r>
            <a:r>
              <a:rPr lang="en-US" sz="2400" baseline="30000" dirty="0"/>
              <a:t>®</a:t>
            </a:r>
            <a:r>
              <a:rPr lang="en-US" sz="2400" dirty="0"/>
              <a:t> Cortex</a:t>
            </a:r>
            <a:r>
              <a:rPr lang="en-US" sz="2400" baseline="30000" dirty="0"/>
              <a:t>™</a:t>
            </a:r>
            <a:r>
              <a:rPr lang="en-US" sz="2400" dirty="0"/>
              <a:t> microprocessors in the industry with comprehensive enablement for consumer and industrial applications.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53752"/>
            <a:ext cx="8229600" cy="1143000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FRDM-KL46Z Overview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baseline="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08" y="44624"/>
            <a:ext cx="8229600" cy="1143000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FRDM-KL46Z Overview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baseline="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20000"/>
              </a:spcBef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33139"/>
            <a:ext cx="7776864" cy="478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0294" y="6014954"/>
            <a:ext cx="4952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Kinetis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 32-bit Microcontroller (MCUs)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745" y="1233139"/>
            <a:ext cx="4406719" cy="381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30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46" y="1124744"/>
            <a:ext cx="4583358" cy="5429264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3500" dirty="0" smtClean="0"/>
              <a:t>The </a:t>
            </a:r>
            <a:r>
              <a:rPr lang="en-US" sz="3500" dirty="0"/>
              <a:t>FRDM-KL46Z is an ultra-low-cost development </a:t>
            </a:r>
            <a:r>
              <a:rPr lang="en-US" sz="3500" dirty="0" smtClean="0"/>
              <a:t>platform.</a:t>
            </a:r>
          </a:p>
          <a:p>
            <a:pPr>
              <a:lnSpc>
                <a:spcPct val="170000"/>
              </a:lnSpc>
            </a:pPr>
            <a:endParaRPr lang="en-US" dirty="0" smtClean="0"/>
          </a:p>
          <a:p>
            <a:pPr algn="just">
              <a:lnSpc>
                <a:spcPct val="170000"/>
              </a:lnSpc>
            </a:pPr>
            <a:r>
              <a:rPr lang="en-US" sz="3500" dirty="0" smtClean="0"/>
              <a:t>Features </a:t>
            </a:r>
            <a:r>
              <a:rPr lang="en-US" sz="3500" dirty="0"/>
              <a:t>include easy access to MCU I/O, battery-ready, low-power operation, a standard-based form factor with expansion board options and a built-in debug interface for flash programming and run-control. </a:t>
            </a:r>
            <a:endParaRPr lang="en-US" sz="3500" dirty="0">
              <a:cs typeface="Arial" pitchFamily="34" charset="0"/>
            </a:endParaRPr>
          </a:p>
          <a:p>
            <a:pPr lvl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08" y="44624"/>
            <a:ext cx="8229600" cy="1143000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FRDM-KL46Z Overview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4720038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84" y="1379947"/>
            <a:ext cx="4248472" cy="514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93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46" y="1124744"/>
            <a:ext cx="8306902" cy="542926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3500" b="1" i="1" u="sng" dirty="0" smtClean="0"/>
              <a:t>References: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FRDM-KL46Z User’s Manual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KL46 Sub-Family Reference Manual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FRDM-KL46Z Schematic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FRDM-KL46 Sample Code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US" i="1" dirty="0"/>
              <a:t>(</a:t>
            </a:r>
            <a:r>
              <a:rPr lang="en-US" i="1" dirty="0">
                <a:hlinkClick r:id="rId3"/>
              </a:rPr>
              <a:t>http://www.freescale.com/webapp/sps/site/prod_summary.jsp?code=FRDM-KL46Z&amp;fpsp=1&amp;tab=Design_Tools_Tab</a:t>
            </a:r>
            <a:r>
              <a:rPr lang="en-US" i="1" dirty="0" smtClean="0"/>
              <a:t>)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 smtClean="0"/>
          </a:p>
          <a:p>
            <a:pPr lvl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08" y="44624"/>
            <a:ext cx="8229600" cy="1143000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FRDM-KL46Z Overview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4720038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428736"/>
            <a:ext cx="8267728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FRDM-KL46Z Overview</a:t>
            </a: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FRDM-KL46Z Hardware Description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Development Tool chain Overview </a:t>
            </a: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(KEIL)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FRDM-KL46Z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Started Project.</a:t>
            </a:r>
            <a:endParaRPr lang="en-US" alt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3a1cf56a5a4a9275d2ee6fb5b81e67f6ee1e0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2512</Words>
  <Application>Microsoft Office PowerPoint</Application>
  <PresentationFormat>On-screen Show (4:3)</PresentationFormat>
  <Paragraphs>388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ＭＳ Ｐゴシック</vt:lpstr>
      <vt:lpstr>Arial</vt:lpstr>
      <vt:lpstr>Calibri</vt:lpstr>
      <vt:lpstr>Wingdings</vt:lpstr>
      <vt:lpstr>Office Theme</vt:lpstr>
      <vt:lpstr>LECTURE 3: Getting started with  Kl46 freedom board</vt:lpstr>
      <vt:lpstr>Learning Goals</vt:lpstr>
      <vt:lpstr>Table of contents</vt:lpstr>
      <vt:lpstr>Table of contents</vt:lpstr>
      <vt:lpstr>FRDM-KL46Z Overview</vt:lpstr>
      <vt:lpstr>FRDM-KL46Z Overview</vt:lpstr>
      <vt:lpstr>FRDM-KL46Z Overview</vt:lpstr>
      <vt:lpstr>FRDM-KL46Z Overview</vt:lpstr>
      <vt:lpstr>Table of contents</vt:lpstr>
      <vt:lpstr>FRDM-KL46Z Hardware Description</vt:lpstr>
      <vt:lpstr>FRDM-KL46Z Hardware Description</vt:lpstr>
      <vt:lpstr>FRDM-KL46Z Hardware Description</vt:lpstr>
      <vt:lpstr>Table of contents</vt:lpstr>
      <vt:lpstr>Development Tool chain Overview (KEIL)</vt:lpstr>
      <vt:lpstr>Development Tool chain Overview (KEIL)</vt:lpstr>
      <vt:lpstr>Development Tool chain Overview (KEIL)</vt:lpstr>
      <vt:lpstr>Development Tool chain Overview (KEIL)</vt:lpstr>
      <vt:lpstr>Development Tool chain Overview (KEIL)</vt:lpstr>
      <vt:lpstr>Table of contents</vt:lpstr>
      <vt:lpstr>FRDM-KL46Z Started Project</vt:lpstr>
      <vt:lpstr>FRDM-KL46Z Started Project</vt:lpstr>
      <vt:lpstr>FRDM-KL46Z Started Project</vt:lpstr>
      <vt:lpstr>FRDM-KL46Z Started Project</vt:lpstr>
      <vt:lpstr>FRDM-KL46Z Started Project</vt:lpstr>
      <vt:lpstr>Summary</vt:lpstr>
      <vt:lpstr>Question &amp; Answer</vt:lpstr>
      <vt:lpstr>Copyright</vt:lpstr>
    </vt:vector>
  </TitlesOfParts>
  <Company>CO.IT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linhTTK</dc:creator>
  <cp:lastModifiedBy>Tran Duc Hong (FSU1.BU16)</cp:lastModifiedBy>
  <cp:revision>142</cp:revision>
  <dcterms:created xsi:type="dcterms:W3CDTF">2014-05-08T08:09:05Z</dcterms:created>
  <dcterms:modified xsi:type="dcterms:W3CDTF">2014-09-19T02:33:08Z</dcterms:modified>
</cp:coreProperties>
</file>