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308" r:id="rId3"/>
    <p:sldId id="259" r:id="rId4"/>
    <p:sldId id="279" r:id="rId5"/>
    <p:sldId id="276" r:id="rId6"/>
    <p:sldId id="271" r:id="rId7"/>
    <p:sldId id="282" r:id="rId8"/>
    <p:sldId id="286" r:id="rId9"/>
    <p:sldId id="278" r:id="rId10"/>
    <p:sldId id="281" r:id="rId11"/>
    <p:sldId id="283" r:id="rId12"/>
    <p:sldId id="284" r:id="rId13"/>
    <p:sldId id="285" r:id="rId14"/>
    <p:sldId id="287" r:id="rId15"/>
    <p:sldId id="288" r:id="rId16"/>
    <p:sldId id="289" r:id="rId17"/>
    <p:sldId id="290" r:id="rId18"/>
    <p:sldId id="291" r:id="rId19"/>
    <p:sldId id="292" r:id="rId20"/>
    <p:sldId id="294" r:id="rId21"/>
    <p:sldId id="293" r:id="rId22"/>
    <p:sldId id="295" r:id="rId23"/>
    <p:sldId id="272" r:id="rId24"/>
    <p:sldId id="296" r:id="rId25"/>
    <p:sldId id="277" r:id="rId26"/>
    <p:sldId id="297" r:id="rId27"/>
    <p:sldId id="302" r:id="rId28"/>
    <p:sldId id="299" r:id="rId29"/>
    <p:sldId id="300" r:id="rId30"/>
    <p:sldId id="303" r:id="rId31"/>
    <p:sldId id="304" r:id="rId32"/>
    <p:sldId id="301" r:id="rId33"/>
    <p:sldId id="267" r:id="rId34"/>
    <p:sldId id="305" r:id="rId35"/>
    <p:sldId id="307" r:id="rId36"/>
  </p:sldIdLst>
  <p:sldSz cx="9144000" cy="6858000" type="screen4x3"/>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B857E9-A724-482B-8481-B8788A469FD9}">
          <p14:sldIdLst>
            <p14:sldId id="256"/>
            <p14:sldId id="308"/>
            <p14:sldId id="259"/>
            <p14:sldId id="279"/>
            <p14:sldId id="276"/>
            <p14:sldId id="271"/>
            <p14:sldId id="282"/>
            <p14:sldId id="286"/>
          </p14:sldIdLst>
        </p14:section>
        <p14:section name="Untitled Section" id="{8D82A940-BA5E-4492-BB5E-A743FA49FB81}">
          <p14:sldIdLst>
            <p14:sldId id="278"/>
            <p14:sldId id="281"/>
            <p14:sldId id="283"/>
            <p14:sldId id="284"/>
            <p14:sldId id="285"/>
            <p14:sldId id="287"/>
            <p14:sldId id="288"/>
            <p14:sldId id="289"/>
            <p14:sldId id="290"/>
            <p14:sldId id="291"/>
            <p14:sldId id="292"/>
            <p14:sldId id="294"/>
            <p14:sldId id="293"/>
            <p14:sldId id="295"/>
            <p14:sldId id="272"/>
            <p14:sldId id="296"/>
            <p14:sldId id="277"/>
            <p14:sldId id="297"/>
            <p14:sldId id="302"/>
            <p14:sldId id="299"/>
            <p14:sldId id="300"/>
            <p14:sldId id="303"/>
            <p14:sldId id="304"/>
            <p14:sldId id="301"/>
            <p14:sldId id="267"/>
            <p14:sldId id="305"/>
            <p14:sldId id="30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693" autoAdjust="0"/>
  </p:normalViewPr>
  <p:slideViewPr>
    <p:cSldViewPr>
      <p:cViewPr varScale="1">
        <p:scale>
          <a:sx n="52" d="100"/>
          <a:sy n="52" d="100"/>
        </p:scale>
        <p:origin x="1878" y="60"/>
      </p:cViewPr>
      <p:guideLst>
        <p:guide orient="horz" pos="2160"/>
        <p:guide pos="2880"/>
      </p:guideLst>
    </p:cSldViewPr>
  </p:slideViewPr>
  <p:notesTextViewPr>
    <p:cViewPr>
      <p:scale>
        <a:sx n="100" d="100"/>
        <a:sy n="100" d="100"/>
      </p:scale>
      <p:origin x="0" y="-456"/>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0A58CC-51FF-4F66-B519-1472103A031D}" type="datetimeFigureOut">
              <a:rPr lang="en-US" smtClean="0"/>
              <a:pPr/>
              <a:t>9/19/2014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71944B-4A2A-41EA-B87F-21033755D368}" type="slidenum">
              <a:rPr lang="en-US" smtClean="0"/>
              <a:pPr/>
              <a:t>‹#›</a:t>
            </a:fld>
            <a:endParaRPr lang="en-US"/>
          </a:p>
        </p:txBody>
      </p:sp>
    </p:spTree>
    <p:extLst>
      <p:ext uri="{BB962C8B-B14F-4D97-AF65-F5344CB8AC3E}">
        <p14:creationId xmlns:p14="http://schemas.microsoft.com/office/powerpoint/2010/main" val="1317727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arm.com/aboutar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r>
              <a:rPr lang="en-US" dirty="0" err="1" smtClean="0"/>
              <a:t>Hỏi</a:t>
            </a:r>
            <a:r>
              <a:rPr lang="en-US" baseline="0" dirty="0" smtClean="0"/>
              <a:t> </a:t>
            </a:r>
            <a:r>
              <a:rPr lang="en-US" baseline="0" dirty="0" err="1" smtClean="0"/>
              <a:t>lại</a:t>
            </a:r>
            <a:r>
              <a:rPr lang="en-US" baseline="0" dirty="0" smtClean="0"/>
              <a:t> </a:t>
            </a:r>
            <a:r>
              <a:rPr lang="en-US" baseline="0" dirty="0" err="1" smtClean="0"/>
              <a:t>kiến</a:t>
            </a:r>
            <a:r>
              <a:rPr lang="en-US" baseline="0" dirty="0" smtClean="0"/>
              <a:t> </a:t>
            </a:r>
            <a:r>
              <a:rPr lang="en-US" baseline="0" dirty="0" err="1" smtClean="0"/>
              <a:t>thức</a:t>
            </a:r>
            <a:r>
              <a:rPr lang="en-US" baseline="0" dirty="0" smtClean="0"/>
              <a:t> </a:t>
            </a:r>
            <a:r>
              <a:rPr lang="en-US" baseline="0" dirty="0" err="1" smtClean="0"/>
              <a:t>bài</a:t>
            </a:r>
            <a:r>
              <a:rPr lang="en-US" baseline="0" dirty="0" smtClean="0"/>
              <a:t> </a:t>
            </a:r>
            <a:r>
              <a:rPr lang="en-US" baseline="0" dirty="0" err="1" smtClean="0"/>
              <a:t>cũ</a:t>
            </a:r>
            <a:r>
              <a:rPr lang="en-US" baseline="0" dirty="0" smtClean="0"/>
              <a:t>.</a:t>
            </a:r>
          </a:p>
          <a:p>
            <a:pPr marL="171450" indent="-171450">
              <a:buFontTx/>
              <a:buChar char="-"/>
            </a:pP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nội</a:t>
            </a:r>
            <a:r>
              <a:rPr lang="en-US" baseline="0" dirty="0" smtClean="0"/>
              <a:t> dung </a:t>
            </a:r>
            <a:r>
              <a:rPr lang="en-US" baseline="0" dirty="0" err="1" smtClean="0"/>
              <a:t>bài</a:t>
            </a:r>
            <a:r>
              <a:rPr lang="en-US" baseline="0" dirty="0" smtClean="0"/>
              <a:t> </a:t>
            </a:r>
            <a:r>
              <a:rPr lang="en-US" baseline="0" dirty="0" err="1" smtClean="0"/>
              <a:t>mới</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về</a:t>
            </a:r>
            <a:r>
              <a:rPr lang="en-US" baseline="0" dirty="0" smtClean="0"/>
              <a:t> Cortex-M, </a:t>
            </a:r>
            <a:r>
              <a:rPr lang="en-US" baseline="0" dirty="0" err="1" smtClean="0"/>
              <a:t>trong</a:t>
            </a:r>
            <a:r>
              <a:rPr lang="en-US" baseline="0" dirty="0" smtClean="0"/>
              <a:t> </a:t>
            </a:r>
            <a:r>
              <a:rPr lang="en-US" baseline="0" dirty="0" err="1" smtClean="0"/>
              <a:t>đó</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a:t>
            </a:r>
            <a:r>
              <a:rPr lang="en-US" baseline="0" dirty="0" err="1" smtClean="0"/>
              <a:t>về</a:t>
            </a:r>
            <a:r>
              <a:rPr lang="en-US" baseline="0" dirty="0" smtClean="0"/>
              <a:t> Cortex M0/M0+.</a:t>
            </a:r>
          </a:p>
          <a:p>
            <a:pPr marL="171450" indent="-171450">
              <a:buFontTx/>
              <a:buChar char="-"/>
            </a:pPr>
            <a:r>
              <a:rPr lang="en-US" baseline="0" dirty="0" err="1" smtClean="0"/>
              <a:t>Mục</a:t>
            </a:r>
            <a:r>
              <a:rPr lang="en-US" baseline="0" dirty="0" smtClean="0"/>
              <a:t> </a:t>
            </a:r>
            <a:r>
              <a:rPr lang="en-US" baseline="0" dirty="0" err="1" smtClean="0"/>
              <a:t>đích</a:t>
            </a:r>
            <a:r>
              <a:rPr lang="en-US" baseline="0" dirty="0" smtClean="0"/>
              <a:t> </a:t>
            </a:r>
            <a:r>
              <a:rPr lang="en-US" baseline="0" dirty="0" err="1" smtClean="0"/>
              <a:t>của</a:t>
            </a:r>
            <a:r>
              <a:rPr lang="en-US" baseline="0" dirty="0" smtClean="0"/>
              <a:t> </a:t>
            </a:r>
            <a:r>
              <a:rPr lang="en-US" baseline="0" dirty="0" err="1" smtClean="0"/>
              <a:t>bài</a:t>
            </a:r>
            <a:r>
              <a:rPr lang="en-US" baseline="0" dirty="0" smtClean="0"/>
              <a:t> </a:t>
            </a:r>
            <a:r>
              <a:rPr lang="en-US" baseline="0" dirty="0" err="1" smtClean="0"/>
              <a:t>giảng</a:t>
            </a:r>
            <a:r>
              <a:rPr lang="en-US" baseline="0" dirty="0" smtClean="0"/>
              <a:t>, </a:t>
            </a:r>
            <a:r>
              <a:rPr lang="en-US" baseline="0" dirty="0" err="1" smtClean="0"/>
              <a:t>nhằm</a:t>
            </a:r>
            <a:r>
              <a:rPr lang="en-US" baseline="0" dirty="0" smtClean="0"/>
              <a:t> </a:t>
            </a:r>
            <a:r>
              <a:rPr lang="en-US" baseline="0" dirty="0" err="1" smtClean="0"/>
              <a:t>giúp</a:t>
            </a:r>
            <a:r>
              <a:rPr lang="en-US" baseline="0" dirty="0" smtClean="0"/>
              <a:t> </a:t>
            </a:r>
            <a:r>
              <a:rPr lang="en-US" baseline="0" dirty="0" err="1" smtClean="0"/>
              <a:t>học</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a:t>
            </a:r>
            <a:r>
              <a:rPr lang="en-US" baseline="0" dirty="0" err="1" smtClean="0"/>
              <a:t>khái</a:t>
            </a:r>
            <a:r>
              <a:rPr lang="en-US" baseline="0" dirty="0" smtClean="0"/>
              <a:t> </a:t>
            </a:r>
            <a:r>
              <a:rPr lang="en-US" baseline="0" dirty="0" err="1" smtClean="0"/>
              <a:t>niệm</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về</a:t>
            </a:r>
            <a:r>
              <a:rPr lang="en-US" baseline="0" dirty="0" smtClean="0"/>
              <a:t> ARM </a:t>
            </a:r>
            <a:r>
              <a:rPr lang="en-US" baseline="0" dirty="0" err="1" smtClean="0"/>
              <a:t>CortexM</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 architecture, </a:t>
            </a:r>
            <a:r>
              <a:rPr lang="en-US" baseline="0" dirty="0" err="1" smtClean="0"/>
              <a:t>programer</a:t>
            </a:r>
            <a:r>
              <a:rPr lang="en-US" baseline="0" dirty="0" smtClean="0"/>
              <a:t> model, instruction set, core register (general/ status/ control registers).</a:t>
            </a:r>
          </a:p>
          <a:p>
            <a:pPr marL="171450" indent="-171450">
              <a:buFontTx/>
              <a:buChar char="-"/>
            </a:pPr>
            <a:r>
              <a:rPr lang="en-US" baseline="0" dirty="0" err="1" smtClean="0"/>
              <a:t>Trước</a:t>
            </a:r>
            <a:r>
              <a:rPr lang="en-US" baseline="0" dirty="0" smtClean="0"/>
              <a:t> </a:t>
            </a:r>
            <a:r>
              <a:rPr lang="en-US" baseline="0" dirty="0" err="1" smtClean="0"/>
              <a:t>khi</a:t>
            </a:r>
            <a:r>
              <a:rPr lang="en-US" baseline="0" dirty="0" smtClean="0"/>
              <a:t> </a:t>
            </a:r>
            <a:r>
              <a:rPr lang="en-US" baseline="0" dirty="0" err="1" smtClean="0"/>
              <a:t>vào</a:t>
            </a:r>
            <a:r>
              <a:rPr lang="en-US" baseline="0" dirty="0" smtClean="0"/>
              <a:t> </a:t>
            </a:r>
            <a:r>
              <a:rPr lang="en-US" baseline="0" dirty="0" err="1" smtClean="0"/>
              <a:t>bài</a:t>
            </a:r>
            <a:r>
              <a:rPr lang="en-US" baseline="0" dirty="0" smtClean="0"/>
              <a:t> </a:t>
            </a:r>
            <a:r>
              <a:rPr lang="en-US" baseline="0" dirty="0" err="1" smtClean="0"/>
              <a:t>mới</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qua </a:t>
            </a:r>
            <a:r>
              <a:rPr lang="en-US" baseline="0" dirty="0" err="1" smtClean="0"/>
              <a:t>về</a:t>
            </a:r>
            <a:r>
              <a:rPr lang="en-US" baseline="0" dirty="0" smtClean="0"/>
              <a:t> ARM Ltd.</a:t>
            </a:r>
          </a:p>
          <a:p>
            <a:pPr marL="171450" indent="-171450">
              <a:buFontTx/>
              <a:buChar cha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ARM (</a:t>
            </a:r>
            <a:r>
              <a:rPr lang="en-US" b="1" u="sng" dirty="0" smtClean="0"/>
              <a:t>A</a:t>
            </a:r>
            <a:r>
              <a:rPr lang="en-US" dirty="0" smtClean="0"/>
              <a:t>dvanced </a:t>
            </a:r>
            <a:r>
              <a:rPr lang="en-US" b="1" u="sng" dirty="0" smtClean="0"/>
              <a:t>R</a:t>
            </a:r>
            <a:r>
              <a:rPr lang="en-US" dirty="0" smtClean="0"/>
              <a:t>ISC </a:t>
            </a:r>
            <a:r>
              <a:rPr lang="en-US" b="1" u="sng" dirty="0" smtClean="0"/>
              <a:t>M</a:t>
            </a:r>
            <a:r>
              <a:rPr lang="en-US" dirty="0" smtClean="0"/>
              <a:t>achines) founded in November 1990</a:t>
            </a:r>
          </a:p>
          <a:p>
            <a:pPr lvl="1"/>
            <a:endParaRPr lang="en-US" dirty="0" smtClean="0"/>
          </a:p>
          <a:p>
            <a:r>
              <a:rPr lang="en-GB" dirty="0" smtClean="0"/>
              <a:t>Company headquarters: Cambridge, UK</a:t>
            </a:r>
          </a:p>
          <a:p>
            <a:pPr lvl="1"/>
            <a:r>
              <a:rPr lang="en-GB" dirty="0" smtClean="0"/>
              <a:t>- Processor design </a:t>
            </a:r>
            <a:r>
              <a:rPr lang="en-GB" dirty="0" err="1" smtClean="0"/>
              <a:t>centers</a:t>
            </a:r>
            <a:r>
              <a:rPr lang="en-GB" dirty="0" smtClean="0"/>
              <a:t> in Cambridge, Austin, and Sophia </a:t>
            </a:r>
            <a:r>
              <a:rPr lang="en-GB" dirty="0" err="1" smtClean="0"/>
              <a:t>Antipolis</a:t>
            </a:r>
            <a:endParaRPr lang="en-GB" dirty="0" smtClean="0"/>
          </a:p>
          <a:p>
            <a:pPr lvl="1"/>
            <a:r>
              <a:rPr lang="en-GB" dirty="0" smtClean="0"/>
              <a:t>- Sales, support, and engineering offices all over the world</a:t>
            </a:r>
          </a:p>
          <a:p>
            <a:endParaRPr lang="en-US" dirty="0" smtClean="0"/>
          </a:p>
          <a:p>
            <a:r>
              <a:rPr lang="en-US" dirty="0" smtClean="0"/>
              <a:t>Best known for its range of RISC processor cores designs</a:t>
            </a:r>
          </a:p>
          <a:p>
            <a:pPr lvl="1"/>
            <a:r>
              <a:rPr lang="en-US" dirty="0" smtClean="0"/>
              <a:t>Other products – fabric IP, software tools, models, cell libraries -  to help partners develop and ship ARM-based </a:t>
            </a:r>
            <a:r>
              <a:rPr lang="en-US" dirty="0" err="1" smtClean="0"/>
              <a:t>SoCs</a:t>
            </a:r>
            <a:endParaRPr lang="en-US" dirty="0" smtClean="0"/>
          </a:p>
          <a:p>
            <a:endParaRPr lang="en-US" dirty="0" smtClean="0"/>
          </a:p>
          <a:p>
            <a:r>
              <a:rPr lang="en-US" dirty="0" smtClean="0"/>
              <a:t>ARM does </a:t>
            </a:r>
            <a:r>
              <a:rPr lang="en-US" b="1" i="1" u="sng" dirty="0" smtClean="0"/>
              <a:t>NOT</a:t>
            </a:r>
            <a:r>
              <a:rPr lang="en-US" dirty="0" smtClean="0"/>
              <a:t> manufacture silicon</a:t>
            </a:r>
          </a:p>
          <a:p>
            <a:endParaRPr lang="en-US" dirty="0" smtClean="0"/>
          </a:p>
          <a:p>
            <a:r>
              <a:rPr lang="en-US" dirty="0" smtClean="0"/>
              <a:t>More information about ARM: </a:t>
            </a:r>
            <a:r>
              <a:rPr lang="en-US" dirty="0" smtClean="0">
                <a:hlinkClick r:id="rId3"/>
              </a:rPr>
              <a:t>ttp://www.arm.com/aboutarm/</a:t>
            </a:r>
            <a:endParaRPr lang="en-US" dirty="0" smtClean="0"/>
          </a:p>
        </p:txBody>
      </p:sp>
      <p:sp>
        <p:nvSpPr>
          <p:cNvPr id="4" name="Slide Number Placeholder 3"/>
          <p:cNvSpPr>
            <a:spLocks noGrp="1"/>
          </p:cNvSpPr>
          <p:nvPr>
            <p:ph type="sldNum" sz="quarter" idx="10"/>
          </p:nvPr>
        </p:nvSpPr>
        <p:spPr/>
        <p:txBody>
          <a:bodyPr/>
          <a:lstStyle/>
          <a:p>
            <a:fld id="{A371944B-4A2A-41EA-B87F-21033755D368}" type="slidenum">
              <a:rPr lang="en-US" smtClean="0"/>
              <a:pPr/>
              <a:t>1</a:t>
            </a:fld>
            <a:endParaRPr lang="en-US"/>
          </a:p>
        </p:txBody>
      </p:sp>
    </p:spTree>
    <p:extLst>
      <p:ext uri="{BB962C8B-B14F-4D97-AF65-F5344CB8AC3E}">
        <p14:creationId xmlns:p14="http://schemas.microsoft.com/office/powerpoint/2010/main" val="4223073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Note: Cortex</a:t>
            </a:r>
            <a:r>
              <a:rPr lang="en-US" sz="1200" b="0" i="0" kern="1200" baseline="0" dirty="0" smtClean="0">
                <a:solidFill>
                  <a:schemeClr val="tx1"/>
                </a:solidFill>
                <a:effectLst/>
                <a:latin typeface="+mn-lt"/>
                <a:ea typeface="+mn-ea"/>
                <a:cs typeface="+mn-cs"/>
              </a:rPr>
              <a:t> M0+: 2 stage pipeline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371944B-4A2A-41EA-B87F-21033755D368}" type="slidenum">
              <a:rPr lang="en-US" smtClean="0"/>
              <a:pPr/>
              <a:t>10</a:t>
            </a:fld>
            <a:endParaRPr lang="en-US"/>
          </a:p>
        </p:txBody>
      </p:sp>
    </p:spTree>
    <p:extLst>
      <p:ext uri="{BB962C8B-B14F-4D97-AF65-F5344CB8AC3E}">
        <p14:creationId xmlns:p14="http://schemas.microsoft.com/office/powerpoint/2010/main" val="3473158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Giới</a:t>
            </a:r>
            <a:r>
              <a:rPr lang="en-US" baseline="0" dirty="0" smtClean="0"/>
              <a:t> </a:t>
            </a:r>
            <a:r>
              <a:rPr lang="en-US" baseline="0" dirty="0" err="1" smtClean="0"/>
              <a:t>thiệu</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mục</a:t>
            </a:r>
            <a:r>
              <a:rPr lang="en-US" baseline="0" dirty="0" smtClean="0"/>
              <a:t> </a:t>
            </a:r>
            <a:r>
              <a:rPr lang="en-US" baseline="0" dirty="0" err="1" smtClean="0"/>
              <a:t>của</a:t>
            </a:r>
            <a:r>
              <a:rPr lang="en-US" baseline="0" dirty="0" smtClean="0"/>
              <a:t> </a:t>
            </a:r>
            <a:r>
              <a:rPr lang="en-US" baseline="0" dirty="0" err="1" smtClean="0"/>
              <a:t>buổi</a:t>
            </a:r>
            <a:r>
              <a:rPr lang="en-US" baseline="0" dirty="0" smtClean="0"/>
              <a:t> </a:t>
            </a:r>
            <a:r>
              <a:rPr lang="en-US" baseline="0" dirty="0" err="1" smtClean="0"/>
              <a:t>học</a:t>
            </a:r>
            <a:r>
              <a:rPr lang="en-US" baseline="0" dirty="0" smtClean="0"/>
              <a:t>:</a:t>
            </a:r>
          </a:p>
          <a:p>
            <a:r>
              <a:rPr lang="en-US" baseline="0" dirty="0" err="1" smtClean="0"/>
              <a:t>Phần</a:t>
            </a:r>
            <a:r>
              <a:rPr lang="en-US" baseline="0" dirty="0" smtClean="0"/>
              <a:t> 1: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thông</a:t>
            </a:r>
            <a:r>
              <a:rPr lang="en-US" baseline="0" dirty="0" smtClean="0"/>
              <a:t> tin </a:t>
            </a:r>
            <a:r>
              <a:rPr lang="en-US" baseline="0" dirty="0" err="1" smtClean="0"/>
              <a:t>tổng</a:t>
            </a:r>
            <a:r>
              <a:rPr lang="en-US" baseline="0" dirty="0" smtClean="0"/>
              <a:t> </a:t>
            </a:r>
            <a:r>
              <a:rPr lang="en-US" baseline="0" dirty="0" err="1" smtClean="0"/>
              <a:t>quan</a:t>
            </a:r>
            <a:r>
              <a:rPr lang="en-US" baseline="0" dirty="0" smtClean="0"/>
              <a:t> </a:t>
            </a:r>
            <a:r>
              <a:rPr lang="en-US" baseline="0" dirty="0" err="1" smtClean="0"/>
              <a:t>về</a:t>
            </a:r>
            <a:r>
              <a:rPr lang="en-US" baseline="0" dirty="0" smtClean="0"/>
              <a:t> ARM Cortex, </a:t>
            </a:r>
            <a:r>
              <a:rPr lang="en-US" baseline="0" dirty="0" err="1" smtClean="0"/>
              <a:t>các</a:t>
            </a:r>
            <a:r>
              <a:rPr lang="en-US" baseline="0" dirty="0" smtClean="0"/>
              <a:t> </a:t>
            </a:r>
            <a:r>
              <a:rPr lang="en-US" baseline="0" dirty="0" err="1" smtClean="0"/>
              <a:t>dòng</a:t>
            </a:r>
            <a:r>
              <a:rPr lang="en-US" baseline="0" dirty="0" smtClean="0"/>
              <a:t> chip </a:t>
            </a:r>
            <a:r>
              <a:rPr lang="en-US" baseline="0" dirty="0" err="1" smtClean="0"/>
              <a:t>của</a:t>
            </a:r>
            <a:r>
              <a:rPr lang="en-US" baseline="0" dirty="0" smtClean="0"/>
              <a:t> ARM, </a:t>
            </a:r>
            <a:r>
              <a:rPr lang="en-US" baseline="0" dirty="0" err="1" smtClean="0"/>
              <a:t>sự</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giữa</a:t>
            </a:r>
            <a:r>
              <a:rPr lang="en-US" baseline="0" dirty="0" smtClean="0"/>
              <a:t> </a:t>
            </a:r>
            <a:r>
              <a:rPr lang="en-US" baseline="0" dirty="0" err="1" smtClean="0"/>
              <a:t>các</a:t>
            </a:r>
            <a:r>
              <a:rPr lang="en-US" baseline="0" dirty="0" smtClean="0"/>
              <a:t> </a:t>
            </a:r>
            <a:r>
              <a:rPr lang="en-US" baseline="0" dirty="0" err="1" smtClean="0"/>
              <a:t>dòng</a:t>
            </a:r>
            <a:r>
              <a:rPr lang="en-US" baseline="0" dirty="0" smtClean="0"/>
              <a:t>.</a:t>
            </a:r>
          </a:p>
          <a:p>
            <a:r>
              <a:rPr lang="en-US" baseline="0" dirty="0" err="1" smtClean="0"/>
              <a:t>Phần</a:t>
            </a:r>
            <a:r>
              <a:rPr lang="en-US" baseline="0" dirty="0" smtClean="0"/>
              <a:t> 2: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về</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tổng</a:t>
            </a:r>
            <a:r>
              <a:rPr lang="en-US" baseline="0" dirty="0" smtClean="0"/>
              <a:t> </a:t>
            </a:r>
            <a:r>
              <a:rPr lang="en-US" baseline="0" dirty="0" err="1" smtClean="0"/>
              <a:t>quan</a:t>
            </a:r>
            <a:r>
              <a:rPr lang="en-US" baseline="0" dirty="0" smtClean="0"/>
              <a:t> </a:t>
            </a:r>
            <a:r>
              <a:rPr lang="en-US" baseline="0" dirty="0" err="1" smtClean="0"/>
              <a:t>của</a:t>
            </a:r>
            <a:r>
              <a:rPr lang="en-US" baseline="0" dirty="0" smtClean="0"/>
              <a:t> ARM Cortex </a:t>
            </a:r>
          </a:p>
          <a:p>
            <a:r>
              <a:rPr lang="en-US" baseline="0" dirty="0" err="1" smtClean="0"/>
              <a:t>Phần</a:t>
            </a:r>
            <a:r>
              <a:rPr lang="en-US" baseline="0" dirty="0" smtClean="0"/>
              <a:t> 3: Programmer Model</a:t>
            </a:r>
          </a:p>
          <a:p>
            <a:r>
              <a:rPr lang="en-US" baseline="0" dirty="0" err="1" smtClean="0"/>
              <a:t>Phần</a:t>
            </a:r>
            <a:r>
              <a:rPr lang="en-US" baseline="0" dirty="0" smtClean="0"/>
              <a:t> 4: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tập</a:t>
            </a:r>
            <a:r>
              <a:rPr lang="en-US" baseline="0" dirty="0" smtClean="0"/>
              <a:t> </a:t>
            </a:r>
            <a:r>
              <a:rPr lang="en-US" baseline="0" dirty="0" err="1" smtClean="0"/>
              <a:t>lệnh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trong</a:t>
            </a:r>
            <a:r>
              <a:rPr lang="en-US" baseline="0" dirty="0" smtClean="0"/>
              <a:t> Arm cortex</a:t>
            </a:r>
          </a:p>
          <a:p>
            <a:r>
              <a:rPr lang="en-US" baseline="0" dirty="0" err="1" smtClean="0"/>
              <a:t>Phần</a:t>
            </a:r>
            <a:r>
              <a:rPr lang="en-US" baseline="0" dirty="0" smtClean="0"/>
              <a:t> 5: </a:t>
            </a:r>
            <a:r>
              <a:rPr lang="en-US" baseline="0" dirty="0" err="1" smtClean="0"/>
              <a:t>Tổng</a:t>
            </a:r>
            <a:r>
              <a:rPr lang="en-US" baseline="0" dirty="0" smtClean="0"/>
              <a:t> </a:t>
            </a:r>
            <a:r>
              <a:rPr lang="en-US" baseline="0" dirty="0" err="1" smtClean="0"/>
              <a:t>kết</a:t>
            </a:r>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11</a:t>
            </a:fld>
            <a:endParaRPr lang="en-US"/>
          </a:p>
        </p:txBody>
      </p:sp>
    </p:spTree>
    <p:extLst>
      <p:ext uri="{BB962C8B-B14F-4D97-AF65-F5344CB8AC3E}">
        <p14:creationId xmlns:p14="http://schemas.microsoft.com/office/powerpoint/2010/main" val="3452666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eaLnBrk="0" fontAlgn="base" hangingPunct="0">
              <a:spcBef>
                <a:spcPct val="30000"/>
              </a:spcBef>
              <a:spcAft>
                <a:spcPct val="0"/>
              </a:spcAft>
            </a:pPr>
            <a:endParaRPr lang="en-US" sz="1200" kern="1200" baseline="0" dirty="0" smtClean="0">
              <a:solidFill>
                <a:schemeClr val="tx1"/>
              </a:solidFill>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fld id="{A371944B-4A2A-41EA-B87F-21033755D368}" type="slidenum">
              <a:rPr lang="en-US" smtClean="0"/>
              <a:pPr/>
              <a:t>12</a:t>
            </a:fld>
            <a:endParaRPr lang="en-US"/>
          </a:p>
        </p:txBody>
      </p:sp>
    </p:spTree>
    <p:extLst>
      <p:ext uri="{BB962C8B-B14F-4D97-AF65-F5344CB8AC3E}">
        <p14:creationId xmlns:p14="http://schemas.microsoft.com/office/powerpoint/2010/main" val="1144075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eaLnBrk="0" fontAlgn="base" hangingPunct="0">
              <a:spcBef>
                <a:spcPct val="30000"/>
              </a:spcBef>
              <a:spcAft>
                <a:spcPct val="0"/>
              </a:spcAft>
            </a:pPr>
            <a:endParaRPr lang="en-US" sz="1200" kern="1200" baseline="0" dirty="0" smtClean="0">
              <a:solidFill>
                <a:schemeClr val="tx1"/>
              </a:solidFill>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fld id="{A371944B-4A2A-41EA-B87F-21033755D368}" type="slidenum">
              <a:rPr lang="en-US" smtClean="0"/>
              <a:pPr/>
              <a:t>13</a:t>
            </a:fld>
            <a:endParaRPr lang="en-US"/>
          </a:p>
        </p:txBody>
      </p:sp>
    </p:spTree>
    <p:extLst>
      <p:ext uri="{BB962C8B-B14F-4D97-AF65-F5344CB8AC3E}">
        <p14:creationId xmlns:p14="http://schemas.microsoft.com/office/powerpoint/2010/main" val="1463010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eaLnBrk="0" fontAlgn="base" hangingPunct="0">
              <a:spcBef>
                <a:spcPct val="30000"/>
              </a:spcBef>
              <a:spcAft>
                <a:spcPct val="0"/>
              </a:spcAft>
            </a:pPr>
            <a:endParaRPr lang="en-US" sz="1200" kern="1200" baseline="0" dirty="0" smtClean="0">
              <a:solidFill>
                <a:schemeClr val="tx1"/>
              </a:solidFill>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fld id="{A371944B-4A2A-41EA-B87F-21033755D368}" type="slidenum">
              <a:rPr lang="en-US" smtClean="0"/>
              <a:pPr/>
              <a:t>14</a:t>
            </a:fld>
            <a:endParaRPr lang="en-US"/>
          </a:p>
        </p:txBody>
      </p:sp>
    </p:spTree>
    <p:extLst>
      <p:ext uri="{BB962C8B-B14F-4D97-AF65-F5344CB8AC3E}">
        <p14:creationId xmlns:p14="http://schemas.microsoft.com/office/powerpoint/2010/main" val="4089643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eaLnBrk="0" fontAlgn="base" hangingPunct="0">
              <a:spcBef>
                <a:spcPct val="30000"/>
              </a:spcBef>
              <a:spcAft>
                <a:spcPct val="0"/>
              </a:spcAft>
            </a:pPr>
            <a:endParaRPr lang="en-US" sz="1200" kern="1200" baseline="0" dirty="0" smtClean="0">
              <a:solidFill>
                <a:schemeClr val="tx1"/>
              </a:solidFill>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fld id="{A371944B-4A2A-41EA-B87F-21033755D368}" type="slidenum">
              <a:rPr lang="en-US" smtClean="0"/>
              <a:pPr/>
              <a:t>15</a:t>
            </a:fld>
            <a:endParaRPr lang="en-US"/>
          </a:p>
        </p:txBody>
      </p:sp>
    </p:spTree>
    <p:extLst>
      <p:ext uri="{BB962C8B-B14F-4D97-AF65-F5344CB8AC3E}">
        <p14:creationId xmlns:p14="http://schemas.microsoft.com/office/powerpoint/2010/main" val="2505268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eaLnBrk="0" fontAlgn="base" hangingPunct="0">
              <a:spcBef>
                <a:spcPct val="30000"/>
              </a:spcBef>
              <a:spcAft>
                <a:spcPct val="0"/>
              </a:spcAft>
            </a:pPr>
            <a:r>
              <a:rPr lang="en-US" sz="1400" b="1" i="1" kern="1200" baseline="0" dirty="0" smtClean="0">
                <a:solidFill>
                  <a:schemeClr val="tx1"/>
                </a:solidFill>
                <a:latin typeface="Arial" pitchFamily="34" charset="0"/>
                <a:ea typeface="+mn-ea"/>
                <a:cs typeface="+mn-cs"/>
              </a:rPr>
              <a:t>System Control Space:</a:t>
            </a:r>
          </a:p>
          <a:p>
            <a:pPr algn="l" rtl="0" eaLnBrk="0" fontAlgn="base" hangingPunct="0">
              <a:spcBef>
                <a:spcPct val="30000"/>
              </a:spcBef>
              <a:spcAft>
                <a:spcPct val="0"/>
              </a:spcAft>
            </a:pPr>
            <a:endParaRPr lang="en-US" sz="1400" b="1" i="1" kern="1200" baseline="0" dirty="0" smtClean="0">
              <a:solidFill>
                <a:schemeClr val="tx1"/>
              </a:solidFill>
              <a:latin typeface="Arial" pitchFamily="34" charset="0"/>
              <a:ea typeface="+mn-ea"/>
              <a:cs typeface="+mn-cs"/>
            </a:endParaRPr>
          </a:p>
          <a:p>
            <a:pPr algn="l" rtl="0" eaLnBrk="0" fontAlgn="base" hangingPunct="0">
              <a:spcBef>
                <a:spcPct val="30000"/>
              </a:spcBef>
              <a:spcAft>
                <a:spcPct val="0"/>
              </a:spcAft>
            </a:pPr>
            <a:r>
              <a:rPr lang="en-US" sz="1200" b="1" kern="1200" baseline="0" dirty="0" smtClean="0">
                <a:solidFill>
                  <a:schemeClr val="tx1"/>
                </a:solidFill>
                <a:latin typeface="Arial" pitchFamily="34" charset="0"/>
                <a:ea typeface="+mn-ea"/>
                <a:cs typeface="+mn-cs"/>
              </a:rPr>
              <a:t>System control register </a:t>
            </a:r>
          </a:p>
          <a:p>
            <a:pPr algn="l" rtl="0" eaLnBrk="0" fontAlgn="base" hangingPunct="0">
              <a:spcBef>
                <a:spcPct val="30000"/>
              </a:spcBef>
              <a:spcAft>
                <a:spcPct val="0"/>
              </a:spcAft>
            </a:pPr>
            <a:r>
              <a:rPr lang="en-US" sz="1200" kern="1200" baseline="0" dirty="0" smtClean="0">
                <a:solidFill>
                  <a:schemeClr val="tx1"/>
                </a:solidFill>
                <a:latin typeface="Arial" pitchFamily="34" charset="0"/>
                <a:ea typeface="+mn-ea"/>
                <a:cs typeface="+mn-cs"/>
              </a:rPr>
              <a:t> Cortex-M0 status and operating mode</a:t>
            </a:r>
          </a:p>
          <a:p>
            <a:pPr marL="171450" indent="-171450" algn="l" rtl="0" eaLnBrk="0" fontAlgn="base" hangingPunct="0">
              <a:spcBef>
                <a:spcPct val="30000"/>
              </a:spcBef>
              <a:spcAft>
                <a:spcPct val="0"/>
              </a:spcAft>
              <a:buFont typeface="Arial" panose="020B0604020202020204" pitchFamily="34" charset="0"/>
              <a:buChar char="•"/>
            </a:pPr>
            <a:r>
              <a:rPr lang="en-US" sz="1200" kern="1200" baseline="0" dirty="0" smtClean="0">
                <a:solidFill>
                  <a:schemeClr val="tx1"/>
                </a:solidFill>
                <a:latin typeface="Arial" pitchFamily="34" charset="0"/>
                <a:ea typeface="+mn-ea"/>
                <a:cs typeface="+mn-cs"/>
              </a:rPr>
              <a:t>Including CPUID, CortexM0 interrupt priority and Cortex M0 management</a:t>
            </a:r>
          </a:p>
          <a:p>
            <a:pPr marL="0" indent="0" algn="l" rtl="0" eaLnBrk="0" fontAlgn="base" hangingPunct="0">
              <a:spcBef>
                <a:spcPct val="30000"/>
              </a:spcBef>
              <a:spcAft>
                <a:spcPct val="0"/>
              </a:spcAft>
              <a:buFont typeface="Arial" panose="020B0604020202020204" pitchFamily="34" charset="0"/>
              <a:buNone/>
            </a:pPr>
            <a:r>
              <a:rPr lang="en-US" sz="1200" b="1" kern="1200" baseline="0" dirty="0" err="1" smtClean="0">
                <a:solidFill>
                  <a:schemeClr val="tx1"/>
                </a:solidFill>
                <a:latin typeface="Arial" pitchFamily="34" charset="0"/>
                <a:ea typeface="+mn-ea"/>
                <a:cs typeface="+mn-cs"/>
              </a:rPr>
              <a:t>SysTick</a:t>
            </a:r>
            <a:r>
              <a:rPr lang="en-US" sz="1200" kern="1200" baseline="0" dirty="0" smtClean="0">
                <a:solidFill>
                  <a:schemeClr val="tx1"/>
                </a:solidFill>
                <a:latin typeface="Arial" pitchFamily="34" charset="0"/>
                <a:ea typeface="+mn-ea"/>
                <a:cs typeface="+mn-cs"/>
              </a:rPr>
              <a:t>: 24-bit clear-on-write, decrementing, wrap-on-zero counter.</a:t>
            </a:r>
          </a:p>
          <a:p>
            <a:pPr marL="0" indent="0" algn="l" rtl="0" eaLnBrk="0" fontAlgn="base" hangingPunct="0">
              <a:spcBef>
                <a:spcPct val="30000"/>
              </a:spcBef>
              <a:spcAft>
                <a:spcPct val="0"/>
              </a:spcAft>
              <a:buFont typeface="Arial" panose="020B0604020202020204" pitchFamily="34" charset="0"/>
              <a:buNone/>
            </a:pPr>
            <a:r>
              <a:rPr lang="en-US" sz="1200" kern="1200" baseline="0" dirty="0" smtClean="0">
                <a:solidFill>
                  <a:schemeClr val="tx1"/>
                </a:solidFill>
                <a:latin typeface="Arial" pitchFamily="34" charset="0"/>
                <a:ea typeface="+mn-ea"/>
                <a:cs typeface="+mn-cs"/>
              </a:rPr>
              <a:t>   -  be used as a Real Time Operating System (RTOS) tick timer or as a simple counter.</a:t>
            </a:r>
          </a:p>
          <a:p>
            <a:pPr marL="0" indent="0" algn="l" rtl="0" eaLnBrk="0" fontAlgn="base" hangingPunct="0">
              <a:spcBef>
                <a:spcPct val="30000"/>
              </a:spcBef>
              <a:spcAft>
                <a:spcPct val="0"/>
              </a:spcAft>
              <a:buFont typeface="Arial" panose="020B0604020202020204" pitchFamily="34" charset="0"/>
              <a:buNone/>
            </a:pPr>
            <a:r>
              <a:rPr lang="en-US" sz="1200" kern="1200" baseline="0" dirty="0" smtClean="0">
                <a:solidFill>
                  <a:schemeClr val="tx1"/>
                </a:solidFill>
                <a:latin typeface="Arial" pitchFamily="34" charset="0"/>
                <a:ea typeface="+mn-ea"/>
                <a:cs typeface="+mn-cs"/>
              </a:rPr>
              <a:t>   - The reference clock can be the core clock or an external clock source.</a:t>
            </a:r>
          </a:p>
          <a:p>
            <a:pPr marL="0" indent="0" algn="l" rtl="0" eaLnBrk="0" fontAlgn="base" hangingPunct="0">
              <a:spcBef>
                <a:spcPct val="30000"/>
              </a:spcBef>
              <a:spcAft>
                <a:spcPct val="0"/>
              </a:spcAft>
              <a:buFont typeface="Arial" panose="020B0604020202020204" pitchFamily="34" charset="0"/>
              <a:buNone/>
            </a:pPr>
            <a:r>
              <a:rPr lang="en-US" sz="1200" b="1" kern="1200" baseline="0" dirty="0" smtClean="0">
                <a:solidFill>
                  <a:schemeClr val="tx1"/>
                </a:solidFill>
                <a:latin typeface="Arial" pitchFamily="34" charset="0"/>
                <a:ea typeface="+mn-ea"/>
                <a:cs typeface="+mn-cs"/>
              </a:rPr>
              <a:t>NVIC (Nested Vectored Interrupt Controller)</a:t>
            </a:r>
          </a:p>
          <a:p>
            <a:pPr marL="0" indent="0" algn="l" rtl="0" eaLnBrk="0" fontAlgn="base" hangingPunct="0">
              <a:spcBef>
                <a:spcPct val="30000"/>
              </a:spcBef>
              <a:spcAft>
                <a:spcPct val="0"/>
              </a:spcAft>
              <a:buFont typeface="Arial" panose="020B0604020202020204" pitchFamily="34" charset="0"/>
              <a:buNone/>
            </a:pPr>
            <a:r>
              <a:rPr lang="en-US" sz="1200" kern="1200" baseline="0" dirty="0" smtClean="0">
                <a:solidFill>
                  <a:schemeClr val="tx1"/>
                </a:solidFill>
                <a:latin typeface="Arial" pitchFamily="34" charset="0"/>
                <a:ea typeface="+mn-ea"/>
                <a:cs typeface="+mn-cs"/>
              </a:rPr>
              <a:t>    Upon stack based exception model</a:t>
            </a:r>
          </a:p>
          <a:p>
            <a:pPr marL="0" indent="0" algn="l" rtl="0" eaLnBrk="0" fontAlgn="base" hangingPunct="0">
              <a:spcBef>
                <a:spcPct val="30000"/>
              </a:spcBef>
              <a:spcAft>
                <a:spcPct val="0"/>
              </a:spcAft>
              <a:buFont typeface="Arial" panose="020B0604020202020204" pitchFamily="34" charset="0"/>
              <a:buNone/>
            </a:pPr>
            <a:r>
              <a:rPr lang="en-US" sz="1200" kern="1200" baseline="0" dirty="0" smtClean="0">
                <a:solidFill>
                  <a:schemeClr val="tx1"/>
                </a:solidFill>
                <a:latin typeface="Arial" pitchFamily="34" charset="0"/>
                <a:ea typeface="+mn-ea"/>
                <a:cs typeface="+mn-cs"/>
              </a:rPr>
              <a:t>    Restore registers to resume to normal execution automatically</a:t>
            </a:r>
          </a:p>
          <a:p>
            <a:pPr marL="0" indent="0" algn="l" rtl="0" eaLnBrk="0" fontAlgn="base" hangingPunct="0">
              <a:spcBef>
                <a:spcPct val="30000"/>
              </a:spcBef>
              <a:spcAft>
                <a:spcPct val="0"/>
              </a:spcAft>
              <a:buFont typeface="Arial" panose="020B0604020202020204" pitchFamily="34" charset="0"/>
              <a:buNone/>
            </a:pPr>
            <a:r>
              <a:rPr lang="en-US" sz="1200" kern="1200" baseline="0" dirty="0" smtClean="0">
                <a:solidFill>
                  <a:schemeClr val="tx1"/>
                </a:solidFill>
                <a:latin typeface="Arial" pitchFamily="34" charset="0"/>
                <a:ea typeface="+mn-ea"/>
                <a:cs typeface="+mn-cs"/>
              </a:rPr>
              <a:t>    Remove redundant PUSH/POP operations needed by traditional C-based ISRs.</a:t>
            </a:r>
          </a:p>
          <a:p>
            <a:pPr marL="0" indent="0" algn="l" rtl="0" eaLnBrk="0" fontAlgn="base" hangingPunct="0">
              <a:spcBef>
                <a:spcPct val="30000"/>
              </a:spcBef>
              <a:spcAft>
                <a:spcPct val="0"/>
              </a:spcAft>
              <a:buFont typeface="Arial" panose="020B0604020202020204" pitchFamily="34" charset="0"/>
              <a:buNone/>
            </a:pPr>
            <a:r>
              <a:rPr lang="en-US" sz="1200" kern="1200" baseline="0" dirty="0" smtClean="0">
                <a:solidFill>
                  <a:schemeClr val="tx1"/>
                </a:solidFill>
                <a:latin typeface="Arial" pitchFamily="34" charset="0"/>
                <a:ea typeface="+mn-ea"/>
                <a:cs typeface="+mn-cs"/>
              </a:rPr>
              <a:t>    Supports up to 32 (IRQ[31:0]) discrete interrupts which can be either level-sensitive or pulse-sensitive.</a:t>
            </a:r>
          </a:p>
          <a:p>
            <a:pPr marL="0" indent="0" algn="l" rtl="0" eaLnBrk="0" fontAlgn="base" hangingPunct="0">
              <a:spcBef>
                <a:spcPct val="30000"/>
              </a:spcBef>
              <a:spcAft>
                <a:spcPct val="0"/>
              </a:spcAft>
              <a:buFont typeface="Arial" panose="020B0604020202020204" pitchFamily="34" charset="0"/>
              <a:buNone/>
            </a:pPr>
            <a:endParaRPr lang="en-US" sz="1200" kern="1200" baseline="0" dirty="0" smtClean="0">
              <a:solidFill>
                <a:schemeClr val="tx1"/>
              </a:solidFill>
              <a:latin typeface="Arial" pitchFamily="34" charset="0"/>
              <a:ea typeface="+mn-ea"/>
              <a:cs typeface="+mn-cs"/>
            </a:endParaRPr>
          </a:p>
          <a:p>
            <a:pPr algn="l" rtl="0" eaLnBrk="0" fontAlgn="base" hangingPunct="0">
              <a:spcBef>
                <a:spcPct val="30000"/>
              </a:spcBef>
              <a:spcAft>
                <a:spcPct val="0"/>
              </a:spcAft>
            </a:pPr>
            <a:endParaRPr lang="en-US" sz="1200" kern="1200" baseline="0" dirty="0" smtClean="0">
              <a:solidFill>
                <a:schemeClr val="tx1"/>
              </a:solidFill>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fld id="{A371944B-4A2A-41EA-B87F-21033755D368}" type="slidenum">
              <a:rPr lang="en-US" smtClean="0"/>
              <a:pPr/>
              <a:t>16</a:t>
            </a:fld>
            <a:endParaRPr lang="en-US"/>
          </a:p>
        </p:txBody>
      </p:sp>
    </p:spTree>
    <p:extLst>
      <p:ext uri="{BB962C8B-B14F-4D97-AF65-F5344CB8AC3E}">
        <p14:creationId xmlns:p14="http://schemas.microsoft.com/office/powerpoint/2010/main" val="2109597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17</a:t>
            </a:fld>
            <a:endParaRPr lang="en-US"/>
          </a:p>
        </p:txBody>
      </p:sp>
    </p:spTree>
    <p:extLst>
      <p:ext uri="{BB962C8B-B14F-4D97-AF65-F5344CB8AC3E}">
        <p14:creationId xmlns:p14="http://schemas.microsoft.com/office/powerpoint/2010/main" val="1238118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dirty="0" smtClean="0">
                <a:solidFill>
                  <a:schemeClr val="tx1"/>
                </a:solidFill>
                <a:effectLst/>
                <a:latin typeface="+mn-lt"/>
                <a:ea typeface="+mn-ea"/>
                <a:cs typeface="+mn-cs"/>
              </a:rPr>
              <a:t>ARM</a:t>
            </a:r>
            <a:r>
              <a:rPr lang="en-US" sz="1200" b="1" i="1" kern="1200" baseline="0" dirty="0" smtClean="0">
                <a:solidFill>
                  <a:schemeClr val="tx1"/>
                </a:solidFill>
                <a:effectLst/>
                <a:latin typeface="+mn-lt"/>
                <a:ea typeface="+mn-ea"/>
                <a:cs typeface="+mn-cs"/>
              </a:rPr>
              <a:t> Cortex M support two operation mode:</a:t>
            </a:r>
            <a:endParaRPr lang="en-US" sz="1200" b="1" i="1"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Thread mode</a:t>
            </a:r>
          </a:p>
          <a:p>
            <a:r>
              <a:rPr lang="en-US" sz="1200" b="0" i="0" kern="1200" dirty="0" smtClean="0">
                <a:solidFill>
                  <a:schemeClr val="tx1"/>
                </a:solidFill>
                <a:effectLst/>
                <a:latin typeface="+mn-lt"/>
                <a:ea typeface="+mn-ea"/>
                <a:cs typeface="+mn-cs"/>
              </a:rPr>
              <a:t>Used to execute application software. The processor enters Thread mode when </a:t>
            </a:r>
            <a:r>
              <a:rPr lang="en-US" sz="1200" b="0" i="0" kern="1200" dirty="0" err="1" smtClean="0">
                <a:solidFill>
                  <a:schemeClr val="tx1"/>
                </a:solidFill>
                <a:effectLst/>
                <a:latin typeface="+mn-lt"/>
                <a:ea typeface="+mn-ea"/>
                <a:cs typeface="+mn-cs"/>
              </a:rPr>
              <a:t>itcomes</a:t>
            </a:r>
            <a:r>
              <a:rPr lang="en-US" sz="1200" b="0" i="0" kern="1200" dirty="0" smtClean="0">
                <a:solidFill>
                  <a:schemeClr val="tx1"/>
                </a:solidFill>
                <a:effectLst/>
                <a:latin typeface="+mn-lt"/>
                <a:ea typeface="+mn-ea"/>
                <a:cs typeface="+mn-cs"/>
              </a:rPr>
              <a:t> out of reset.</a:t>
            </a:r>
          </a:p>
          <a:p>
            <a:r>
              <a:rPr lang="en-US" sz="1200" b="1" i="0" kern="1200" dirty="0" smtClean="0">
                <a:solidFill>
                  <a:schemeClr val="tx1"/>
                </a:solidFill>
                <a:effectLst/>
                <a:latin typeface="+mn-lt"/>
                <a:ea typeface="+mn-ea"/>
                <a:cs typeface="+mn-cs"/>
              </a:rPr>
              <a:t>Handler mode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Used to handle exceptions. The processor returns to Thread mode when it </a:t>
            </a:r>
            <a:r>
              <a:rPr lang="en-US" sz="1200" b="0" i="0" kern="1200" dirty="0" err="1" smtClean="0">
                <a:solidFill>
                  <a:schemeClr val="tx1"/>
                </a:solidFill>
                <a:effectLst/>
                <a:latin typeface="+mn-lt"/>
                <a:ea typeface="+mn-ea"/>
                <a:cs typeface="+mn-cs"/>
              </a:rPr>
              <a:t>hasfinished</a:t>
            </a:r>
            <a:r>
              <a:rPr lang="en-US" sz="1200" b="0" i="0" kern="1200" dirty="0" smtClean="0">
                <a:solidFill>
                  <a:schemeClr val="tx1"/>
                </a:solidFill>
                <a:effectLst/>
                <a:latin typeface="+mn-lt"/>
                <a:ea typeface="+mn-ea"/>
                <a:cs typeface="+mn-cs"/>
              </a:rPr>
              <a:t> all exception processing.</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Note:</a:t>
            </a:r>
          </a:p>
          <a:p>
            <a:r>
              <a:rPr lang="en-US" sz="1200" b="0" i="0" kern="1200" dirty="0" smtClean="0">
                <a:solidFill>
                  <a:schemeClr val="tx1"/>
                </a:solidFill>
                <a:effectLst/>
                <a:latin typeface="+mn-lt"/>
                <a:ea typeface="+mn-ea"/>
                <a:cs typeface="+mn-cs"/>
              </a:rPr>
              <a:t>Other ARM architectures support the concept of privileged or unprivileged software execution. This processor does not support different privilege levels. Software execution is always privileged, meaning software can access all the features of the processor.</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The debug state</a:t>
            </a:r>
            <a:r>
              <a:rPr lang="en-US" sz="1200" b="0" i="0" kern="1200" dirty="0" smtClean="0">
                <a:solidFill>
                  <a:schemeClr val="tx1"/>
                </a:solidFill>
                <a:effectLst/>
                <a:latin typeface="+mn-lt"/>
                <a:ea typeface="+mn-ea"/>
                <a:cs typeface="+mn-cs"/>
              </a:rPr>
              <a:t> is used for debugging operations only. This state is entered by a</a:t>
            </a:r>
          </a:p>
          <a:p>
            <a:r>
              <a:rPr lang="en-US" sz="1200" b="0" i="0" kern="1200" dirty="0" smtClean="0">
                <a:solidFill>
                  <a:schemeClr val="tx1"/>
                </a:solidFill>
                <a:effectLst/>
                <a:latin typeface="+mn-lt"/>
                <a:ea typeface="+mn-ea"/>
                <a:cs typeface="+mn-cs"/>
              </a:rPr>
              <a:t>halt request </a:t>
            </a:r>
            <a:r>
              <a:rPr lang="en-US" sz="1200" b="0" i="0" kern="1200" dirty="0" err="1" smtClean="0">
                <a:solidFill>
                  <a:schemeClr val="tx1"/>
                </a:solidFill>
                <a:effectLst/>
                <a:latin typeface="+mn-lt"/>
                <a:ea typeface="+mn-ea"/>
                <a:cs typeface="+mn-cs"/>
              </a:rPr>
              <a:t>fromthe</a:t>
            </a:r>
            <a:r>
              <a:rPr lang="en-US" sz="1200" b="0" i="0" kern="1200" dirty="0" smtClean="0">
                <a:solidFill>
                  <a:schemeClr val="tx1"/>
                </a:solidFill>
                <a:effectLst/>
                <a:latin typeface="+mn-lt"/>
                <a:ea typeface="+mn-ea"/>
                <a:cs typeface="+mn-cs"/>
              </a:rPr>
              <a:t> debugger, or by debug events generated </a:t>
            </a:r>
            <a:r>
              <a:rPr lang="en-US" sz="1200" b="0" i="0" kern="1200" dirty="0" err="1" smtClean="0">
                <a:solidFill>
                  <a:schemeClr val="tx1"/>
                </a:solidFill>
                <a:effectLst/>
                <a:latin typeface="+mn-lt"/>
                <a:ea typeface="+mn-ea"/>
                <a:cs typeface="+mn-cs"/>
              </a:rPr>
              <a:t>fromdebug</a:t>
            </a:r>
            <a:r>
              <a:rPr lang="en-US" sz="1200" b="0" i="0" kern="1200" dirty="0" smtClean="0">
                <a:solidFill>
                  <a:schemeClr val="tx1"/>
                </a:solidFill>
                <a:effectLst/>
                <a:latin typeface="+mn-lt"/>
                <a:ea typeface="+mn-ea"/>
                <a:cs typeface="+mn-cs"/>
              </a:rPr>
              <a:t> components</a:t>
            </a:r>
          </a:p>
          <a:p>
            <a:r>
              <a:rPr lang="en-US" sz="1200" b="0" i="0" kern="1200" dirty="0" smtClean="0">
                <a:solidFill>
                  <a:schemeClr val="tx1"/>
                </a:solidFill>
                <a:effectLst/>
                <a:latin typeface="+mn-lt"/>
                <a:ea typeface="+mn-ea"/>
                <a:cs typeface="+mn-cs"/>
              </a:rPr>
              <a:t>in the processor. </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18</a:t>
            </a:fld>
            <a:endParaRPr lang="en-US"/>
          </a:p>
        </p:txBody>
      </p:sp>
    </p:spTree>
    <p:extLst>
      <p:ext uri="{BB962C8B-B14F-4D97-AF65-F5344CB8AC3E}">
        <p14:creationId xmlns:p14="http://schemas.microsoft.com/office/powerpoint/2010/main" val="3249361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Register Usage</a:t>
            </a:r>
          </a:p>
          <a:p>
            <a:r>
              <a:rPr lang="en-US" b="1" dirty="0" smtClean="0"/>
              <a:t>R0 – R3</a:t>
            </a:r>
            <a:r>
              <a:rPr lang="en-US" dirty="0" smtClean="0"/>
              <a:t>: Arguments into function Result(s) from function otherwise corruptible (Additional parameters passed on stack)</a:t>
            </a:r>
          </a:p>
          <a:p>
            <a:endParaRPr lang="en-US" dirty="0" smtClean="0"/>
          </a:p>
          <a:p>
            <a:r>
              <a:rPr lang="en-US" b="1" dirty="0" smtClean="0"/>
              <a:t>R4-R11: </a:t>
            </a:r>
            <a:r>
              <a:rPr lang="en-US" dirty="0" smtClean="0"/>
              <a:t>Register variables.</a:t>
            </a:r>
            <a:r>
              <a:rPr lang="en-US" baseline="0" dirty="0" smtClean="0"/>
              <a:t> </a:t>
            </a:r>
            <a:r>
              <a:rPr lang="en-US" dirty="0" smtClean="0"/>
              <a:t>Must be preserved</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R12</a:t>
            </a:r>
            <a:r>
              <a:rPr lang="en-US" sz="2000" dirty="0" smtClean="0"/>
              <a:t>: Scratch register (corruptible)</a:t>
            </a:r>
          </a:p>
          <a:p>
            <a:endParaRPr lang="en-US" sz="2000" dirty="0" smtClean="0"/>
          </a:p>
          <a:p>
            <a:r>
              <a:rPr lang="en-US" sz="2000" b="1" dirty="0" smtClean="0"/>
              <a:t>R13</a:t>
            </a:r>
            <a:r>
              <a:rPr lang="en-US" sz="2000" dirty="0" smtClean="0"/>
              <a:t> Stack Pointer (SP)</a:t>
            </a:r>
          </a:p>
          <a:p>
            <a:r>
              <a:rPr lang="en-US" sz="2000" b="1" dirty="0" smtClean="0"/>
              <a:t>R14</a:t>
            </a:r>
            <a:r>
              <a:rPr lang="en-US" sz="2000" baseline="0" dirty="0" smtClean="0"/>
              <a:t> </a:t>
            </a:r>
            <a:r>
              <a:rPr lang="en-US" sz="2000" dirty="0" smtClean="0"/>
              <a:t>Link Register (LR) </a:t>
            </a:r>
          </a:p>
          <a:p>
            <a:r>
              <a:rPr lang="en-US" sz="2000" b="1" dirty="0" smtClean="0"/>
              <a:t>R15</a:t>
            </a:r>
            <a:r>
              <a:rPr lang="en-US" sz="2000" dirty="0" smtClean="0"/>
              <a:t> Program Counter (PC)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 </a:t>
            </a:r>
            <a:r>
              <a:rPr lang="en-US" dirty="0" smtClean="0"/>
              <a:t>The compiler has a set of rules known as a Procedure Call Standard that determine how to pass parameters to a function (see APCS) CPSR flags may be corrupted by function call. Assembler code which links with compiled code must follow the AAPCS at external interfaces. The AAPCS is part of the ABI for the ARM Architecture</a:t>
            </a:r>
          </a:p>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19</a:t>
            </a:fld>
            <a:endParaRPr lang="en-US"/>
          </a:p>
        </p:txBody>
      </p:sp>
    </p:spTree>
    <p:extLst>
      <p:ext uri="{BB962C8B-B14F-4D97-AF65-F5344CB8AC3E}">
        <p14:creationId xmlns:p14="http://schemas.microsoft.com/office/powerpoint/2010/main" val="671353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lgn="just">
              <a:buFont typeface="Wingdings" panose="05000000000000000000" pitchFamily="2" charset="2"/>
              <a:buChar char="Ø"/>
            </a:pPr>
            <a:r>
              <a:rPr lang="en-US" dirty="0" smtClean="0"/>
              <a:t>All the ARM Cortex M processors are 32-bit RISC (Reduced Instruction Set</a:t>
            </a:r>
          </a:p>
          <a:p>
            <a:pPr algn="just"/>
            <a:r>
              <a:rPr lang="en-US" dirty="0" smtClean="0"/>
              <a:t>Computing) processors. They have:</a:t>
            </a:r>
          </a:p>
          <a:p>
            <a:pPr marL="742950" lvl="1" indent="-285750" algn="just">
              <a:buFont typeface="Arial" panose="020B0604020202020204" pitchFamily="34" charset="0"/>
              <a:buChar char="•"/>
            </a:pPr>
            <a:r>
              <a:rPr lang="en-US" dirty="0" smtClean="0"/>
              <a:t> 32-bit registers</a:t>
            </a:r>
          </a:p>
          <a:p>
            <a:pPr marL="742950" lvl="1" indent="-285750" algn="just">
              <a:buFont typeface="Arial" panose="020B0604020202020204" pitchFamily="34" charset="0"/>
              <a:buChar char="•"/>
            </a:pPr>
            <a:r>
              <a:rPr lang="en-US" dirty="0" smtClean="0"/>
              <a:t>32-bit internal data path</a:t>
            </a:r>
          </a:p>
          <a:p>
            <a:pPr marL="742950" lvl="1" indent="-285750" algn="just">
              <a:buFont typeface="Arial" panose="020B0604020202020204" pitchFamily="34" charset="0"/>
              <a:buChar char="•"/>
            </a:pPr>
            <a:r>
              <a:rPr lang="en-US" dirty="0" smtClean="0"/>
              <a:t>32-bit bus interface</a:t>
            </a:r>
          </a:p>
          <a:p>
            <a:pPr marL="742950" lvl="1" indent="-285750" algn="just">
              <a:buFont typeface="Arial" panose="020B0604020202020204" pitchFamily="34" charset="0"/>
              <a:buChar char="•"/>
            </a:pPr>
            <a:endParaRPr lang="en-US" dirty="0" smtClean="0"/>
          </a:p>
          <a:p>
            <a:pPr marL="742950" lvl="1" indent="-285750" algn="just">
              <a:buFont typeface="Arial" panose="020B0604020202020204" pitchFamily="34" charset="0"/>
              <a:buChar char="•"/>
            </a:pPr>
            <a:endParaRPr lang="en-US" dirty="0" smtClean="0"/>
          </a:p>
          <a:p>
            <a:pPr marL="285750" indent="-285750" algn="just">
              <a:buFont typeface="Wingdings" panose="05000000000000000000" pitchFamily="2" charset="2"/>
              <a:buChar char="Ø"/>
            </a:pPr>
            <a:r>
              <a:rPr lang="en-US" dirty="0" smtClean="0"/>
              <a:t>The Cortex-M processors contain the core of the processor, NVIC, the </a:t>
            </a:r>
            <a:r>
              <a:rPr lang="en-US" dirty="0" err="1" smtClean="0"/>
              <a:t>SysTick</a:t>
            </a:r>
            <a:r>
              <a:rPr lang="en-US" dirty="0" smtClean="0"/>
              <a:t> timer, and optionally the floating point unit (for Cortex-M4).</a:t>
            </a:r>
          </a:p>
          <a:p>
            <a:pPr marL="285750" indent="-285750" algn="just">
              <a:buFont typeface="Wingdings" panose="05000000000000000000" pitchFamily="2" charset="2"/>
              <a:buChar char="Ø"/>
            </a:pPr>
            <a:endParaRPr lang="en-US" dirty="0" smtClean="0"/>
          </a:p>
          <a:p>
            <a:pPr marL="285750" indent="-285750" algn="just">
              <a:buFont typeface="Wingdings" panose="05000000000000000000" pitchFamily="2" charset="2"/>
              <a:buChar char="Ø"/>
            </a:pPr>
            <a:endParaRPr lang="en-US" dirty="0" smtClean="0"/>
          </a:p>
          <a:p>
            <a:pPr algn="just"/>
            <a:endParaRPr lang="en-US" dirty="0" smtClean="0"/>
          </a:p>
          <a:p>
            <a:pPr marL="285750" indent="-285750" algn="just">
              <a:buFont typeface="Wingdings" panose="05000000000000000000" pitchFamily="2" charset="2"/>
              <a:buChar char="Ø"/>
            </a:pPr>
            <a:r>
              <a:rPr lang="en-US" dirty="0" smtClean="0"/>
              <a:t>All the ARM Cortex -M processors are based on Thumb technology, which allows a mixture of 16-bit and 32-bit instructions to be used within</a:t>
            </a:r>
          </a:p>
          <a:p>
            <a:pPr algn="just"/>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2</a:t>
            </a:fld>
            <a:endParaRPr lang="en-US"/>
          </a:p>
        </p:txBody>
      </p:sp>
    </p:spTree>
    <p:extLst>
      <p:ext uri="{BB962C8B-B14F-4D97-AF65-F5344CB8AC3E}">
        <p14:creationId xmlns:p14="http://schemas.microsoft.com/office/powerpoint/2010/main" val="740623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Register Usage</a:t>
            </a:r>
          </a:p>
          <a:p>
            <a:r>
              <a:rPr lang="en-US" b="1" dirty="0" smtClean="0"/>
              <a:t>R0 – R3</a:t>
            </a:r>
            <a:r>
              <a:rPr lang="en-US" dirty="0" smtClean="0"/>
              <a:t>: Arguments into function Result(s) from function otherwise corruptible (Additional parameters passed on stack)</a:t>
            </a:r>
          </a:p>
          <a:p>
            <a:endParaRPr lang="en-US" dirty="0" smtClean="0"/>
          </a:p>
          <a:p>
            <a:r>
              <a:rPr lang="en-US" b="1" dirty="0" smtClean="0"/>
              <a:t>R4-R11: </a:t>
            </a:r>
            <a:r>
              <a:rPr lang="en-US" dirty="0" smtClean="0"/>
              <a:t>Register variables.</a:t>
            </a:r>
            <a:r>
              <a:rPr lang="en-US" baseline="0" dirty="0" smtClean="0"/>
              <a:t> </a:t>
            </a:r>
            <a:r>
              <a:rPr lang="en-US" dirty="0" smtClean="0"/>
              <a:t>Must be preserved</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R12</a:t>
            </a:r>
            <a:r>
              <a:rPr lang="en-US" sz="2000" dirty="0" smtClean="0"/>
              <a:t>: Scratch register (corruptible)</a:t>
            </a:r>
          </a:p>
          <a:p>
            <a:endParaRPr lang="en-US" sz="2000" dirty="0" smtClean="0"/>
          </a:p>
          <a:p>
            <a:r>
              <a:rPr lang="en-US" sz="2000" b="1" dirty="0" smtClean="0"/>
              <a:t>R13</a:t>
            </a:r>
            <a:r>
              <a:rPr lang="en-US" sz="2000" dirty="0" smtClean="0"/>
              <a:t> Stack Pointer (SP)</a:t>
            </a:r>
          </a:p>
          <a:p>
            <a:r>
              <a:rPr lang="en-US" sz="2000" b="1" dirty="0" smtClean="0"/>
              <a:t>R14</a:t>
            </a:r>
            <a:r>
              <a:rPr lang="en-US" sz="2000" baseline="0" dirty="0" smtClean="0"/>
              <a:t> </a:t>
            </a:r>
            <a:r>
              <a:rPr lang="en-US" sz="2000" dirty="0" smtClean="0"/>
              <a:t>Link Register (LR) </a:t>
            </a:r>
          </a:p>
          <a:p>
            <a:r>
              <a:rPr lang="en-US" sz="2000" b="1" dirty="0" smtClean="0"/>
              <a:t>R15</a:t>
            </a:r>
            <a:r>
              <a:rPr lang="en-US" sz="2000" dirty="0" smtClean="0"/>
              <a:t> Program Counter (PC)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 </a:t>
            </a:r>
            <a:r>
              <a:rPr lang="en-US" dirty="0" smtClean="0"/>
              <a:t>The compiler has a set of rules known as a Procedure Call Standard that determine how to pass parameters to a function (see APCS) CPSR flags may be corrupted by function call. Assembler code which links with compiled code must follow the AAPCS at external interfaces. The AAPCS is part of the ABI for the ARM Architecture</a:t>
            </a:r>
          </a:p>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20</a:t>
            </a:fld>
            <a:endParaRPr lang="en-US"/>
          </a:p>
        </p:txBody>
      </p:sp>
    </p:spTree>
    <p:extLst>
      <p:ext uri="{BB962C8B-B14F-4D97-AF65-F5344CB8AC3E}">
        <p14:creationId xmlns:p14="http://schemas.microsoft.com/office/powerpoint/2010/main" val="1009079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21</a:t>
            </a:fld>
            <a:endParaRPr lang="en-US"/>
          </a:p>
        </p:txBody>
      </p:sp>
    </p:spTree>
    <p:extLst>
      <p:ext uri="{BB962C8B-B14F-4D97-AF65-F5344CB8AC3E}">
        <p14:creationId xmlns:p14="http://schemas.microsoft.com/office/powerpoint/2010/main" val="2572883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22</a:t>
            </a:fld>
            <a:endParaRPr lang="en-US"/>
          </a:p>
        </p:txBody>
      </p:sp>
    </p:spTree>
    <p:extLst>
      <p:ext uri="{BB962C8B-B14F-4D97-AF65-F5344CB8AC3E}">
        <p14:creationId xmlns:p14="http://schemas.microsoft.com/office/powerpoint/2010/main" val="4011010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23</a:t>
            </a:fld>
            <a:endParaRPr lang="en-US"/>
          </a:p>
        </p:txBody>
      </p:sp>
    </p:spTree>
    <p:extLst>
      <p:ext uri="{BB962C8B-B14F-4D97-AF65-F5344CB8AC3E}">
        <p14:creationId xmlns:p14="http://schemas.microsoft.com/office/powerpoint/2010/main" val="2773628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Introduction </a:t>
            </a:r>
            <a:r>
              <a:rPr lang="en-US" dirty="0" err="1" smtClean="0"/>
              <a:t>của</a:t>
            </a:r>
            <a:r>
              <a:rPr lang="en-US" baseline="0" dirty="0" smtClean="0"/>
              <a:t> </a:t>
            </a:r>
            <a:r>
              <a:rPr lang="en-US" baseline="0" dirty="0" err="1" smtClean="0"/>
              <a:t>từng</a:t>
            </a:r>
            <a:r>
              <a:rPr lang="en-US" baseline="0" dirty="0" smtClean="0"/>
              <a:t> </a:t>
            </a:r>
            <a:r>
              <a:rPr lang="en-US" baseline="0" dirty="0" err="1" smtClean="0"/>
              <a:t>mục</a:t>
            </a:r>
            <a:r>
              <a:rPr lang="en-US" baseline="0" dirty="0" smtClean="0"/>
              <a:t> </a:t>
            </a:r>
            <a:r>
              <a:rPr lang="en-US" baseline="0" dirty="0" err="1" smtClean="0"/>
              <a:t>lớn</a:t>
            </a:r>
            <a:r>
              <a:rPr lang="en-US" baseline="0" dirty="0" smtClean="0"/>
              <a:t> Trong Topic</a:t>
            </a:r>
          </a:p>
          <a:p>
            <a:r>
              <a:rPr lang="en-US" baseline="0" dirty="0" smtClean="0"/>
              <a:t>- Goal </a:t>
            </a:r>
            <a:r>
              <a:rPr lang="en-US" baseline="0" dirty="0" smtClean="0">
                <a:sym typeface="Wingdings" pitchFamily="2" charset="2"/>
              </a:rPr>
              <a:t> </a:t>
            </a:r>
            <a:r>
              <a:rPr lang="en-US" baseline="0" dirty="0" err="1" smtClean="0">
                <a:sym typeface="Wingdings" pitchFamily="2" charset="2"/>
              </a:rPr>
              <a:t>Bắt</a:t>
            </a:r>
            <a:r>
              <a:rPr lang="en-US" baseline="0" dirty="0" smtClean="0">
                <a:sym typeface="Wingdings" pitchFamily="2" charset="2"/>
              </a:rPr>
              <a:t> </a:t>
            </a:r>
            <a:r>
              <a:rPr lang="en-US" baseline="0" dirty="0" err="1" smtClean="0">
                <a:sym typeface="Wingdings" pitchFamily="2" charset="2"/>
              </a:rPr>
              <a:t>buộc</a:t>
            </a:r>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24</a:t>
            </a:fld>
            <a:endParaRPr lang="en-US"/>
          </a:p>
        </p:txBody>
      </p:sp>
    </p:spTree>
    <p:extLst>
      <p:ext uri="{BB962C8B-B14F-4D97-AF65-F5344CB8AC3E}">
        <p14:creationId xmlns:p14="http://schemas.microsoft.com/office/powerpoint/2010/main" val="39759043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Introduction </a:t>
            </a:r>
            <a:r>
              <a:rPr lang="en-US" dirty="0" err="1" smtClean="0"/>
              <a:t>của</a:t>
            </a:r>
            <a:r>
              <a:rPr lang="en-US" baseline="0" dirty="0" smtClean="0"/>
              <a:t> </a:t>
            </a:r>
            <a:r>
              <a:rPr lang="en-US" baseline="0" dirty="0" err="1" smtClean="0"/>
              <a:t>từng</a:t>
            </a:r>
            <a:r>
              <a:rPr lang="en-US" baseline="0" dirty="0" smtClean="0"/>
              <a:t> </a:t>
            </a:r>
            <a:r>
              <a:rPr lang="en-US" baseline="0" dirty="0" err="1" smtClean="0"/>
              <a:t>mục</a:t>
            </a:r>
            <a:r>
              <a:rPr lang="en-US" baseline="0" dirty="0" smtClean="0"/>
              <a:t> </a:t>
            </a:r>
            <a:r>
              <a:rPr lang="en-US" baseline="0" dirty="0" err="1" smtClean="0"/>
              <a:t>lớn</a:t>
            </a:r>
            <a:r>
              <a:rPr lang="en-US" baseline="0" dirty="0" smtClean="0"/>
              <a:t> Trong Topic</a:t>
            </a:r>
          </a:p>
          <a:p>
            <a:r>
              <a:rPr lang="en-US" baseline="0" dirty="0" smtClean="0"/>
              <a:t>- Goal </a:t>
            </a:r>
            <a:r>
              <a:rPr lang="en-US" baseline="0" dirty="0" smtClean="0">
                <a:sym typeface="Wingdings" pitchFamily="2" charset="2"/>
              </a:rPr>
              <a:t> </a:t>
            </a:r>
            <a:r>
              <a:rPr lang="en-US" baseline="0" dirty="0" err="1" smtClean="0">
                <a:sym typeface="Wingdings" pitchFamily="2" charset="2"/>
              </a:rPr>
              <a:t>Bắt</a:t>
            </a:r>
            <a:r>
              <a:rPr lang="en-US" baseline="0" dirty="0" smtClean="0">
                <a:sym typeface="Wingdings" pitchFamily="2" charset="2"/>
              </a:rPr>
              <a:t> </a:t>
            </a:r>
            <a:r>
              <a:rPr lang="en-US" baseline="0" dirty="0" err="1" smtClean="0">
                <a:sym typeface="Wingdings" pitchFamily="2" charset="2"/>
              </a:rPr>
              <a:t>buộc</a:t>
            </a:r>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25</a:t>
            </a:fld>
            <a:endParaRPr lang="en-US"/>
          </a:p>
        </p:txBody>
      </p:sp>
    </p:spTree>
    <p:extLst>
      <p:ext uri="{BB962C8B-B14F-4D97-AF65-F5344CB8AC3E}">
        <p14:creationId xmlns:p14="http://schemas.microsoft.com/office/powerpoint/2010/main" val="41852614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26</a:t>
            </a:fld>
            <a:endParaRPr lang="en-US"/>
          </a:p>
        </p:txBody>
      </p:sp>
    </p:spTree>
    <p:extLst>
      <p:ext uri="{BB962C8B-B14F-4D97-AF65-F5344CB8AC3E}">
        <p14:creationId xmlns:p14="http://schemas.microsoft.com/office/powerpoint/2010/main" val="34098548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27</a:t>
            </a:fld>
            <a:endParaRPr lang="en-US"/>
          </a:p>
        </p:txBody>
      </p:sp>
    </p:spTree>
    <p:extLst>
      <p:ext uri="{BB962C8B-B14F-4D97-AF65-F5344CB8AC3E}">
        <p14:creationId xmlns:p14="http://schemas.microsoft.com/office/powerpoint/2010/main" val="190512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28</a:t>
            </a:fld>
            <a:endParaRPr lang="en-US"/>
          </a:p>
        </p:txBody>
      </p:sp>
    </p:spTree>
    <p:extLst>
      <p:ext uri="{BB962C8B-B14F-4D97-AF65-F5344CB8AC3E}">
        <p14:creationId xmlns:p14="http://schemas.microsoft.com/office/powerpoint/2010/main" val="29464564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29</a:t>
            </a:fld>
            <a:endParaRPr lang="en-US"/>
          </a:p>
        </p:txBody>
      </p:sp>
    </p:spTree>
    <p:extLst>
      <p:ext uri="{BB962C8B-B14F-4D97-AF65-F5344CB8AC3E}">
        <p14:creationId xmlns:p14="http://schemas.microsoft.com/office/powerpoint/2010/main" val="2542412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Giới</a:t>
            </a:r>
            <a:r>
              <a:rPr lang="en-US" baseline="0" dirty="0" smtClean="0"/>
              <a:t> </a:t>
            </a:r>
            <a:r>
              <a:rPr lang="en-US" baseline="0" dirty="0" err="1" smtClean="0"/>
              <a:t>thiệu</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mục</a:t>
            </a:r>
            <a:r>
              <a:rPr lang="en-US" baseline="0" dirty="0" smtClean="0"/>
              <a:t> </a:t>
            </a:r>
            <a:r>
              <a:rPr lang="en-US" baseline="0" dirty="0" err="1" smtClean="0"/>
              <a:t>của</a:t>
            </a:r>
            <a:r>
              <a:rPr lang="en-US" baseline="0" dirty="0" smtClean="0"/>
              <a:t> </a:t>
            </a:r>
            <a:r>
              <a:rPr lang="en-US" baseline="0" dirty="0" err="1" smtClean="0"/>
              <a:t>buổi</a:t>
            </a:r>
            <a:r>
              <a:rPr lang="en-US" baseline="0" dirty="0" smtClean="0"/>
              <a:t> </a:t>
            </a:r>
            <a:r>
              <a:rPr lang="en-US" baseline="0" dirty="0" err="1" smtClean="0"/>
              <a:t>học</a:t>
            </a:r>
            <a:r>
              <a:rPr lang="en-US" baseline="0" dirty="0" smtClean="0"/>
              <a:t>:</a:t>
            </a:r>
          </a:p>
          <a:p>
            <a:r>
              <a:rPr lang="en-US" baseline="0" dirty="0" err="1" smtClean="0"/>
              <a:t>Phần</a:t>
            </a:r>
            <a:r>
              <a:rPr lang="en-US" baseline="0" dirty="0" smtClean="0"/>
              <a:t> 1: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thông</a:t>
            </a:r>
            <a:r>
              <a:rPr lang="en-US" baseline="0" dirty="0" smtClean="0"/>
              <a:t> tin </a:t>
            </a:r>
            <a:r>
              <a:rPr lang="en-US" baseline="0" dirty="0" err="1" smtClean="0"/>
              <a:t>tổng</a:t>
            </a:r>
            <a:r>
              <a:rPr lang="en-US" baseline="0" dirty="0" smtClean="0"/>
              <a:t> </a:t>
            </a:r>
            <a:r>
              <a:rPr lang="en-US" baseline="0" dirty="0" err="1" smtClean="0"/>
              <a:t>quan</a:t>
            </a:r>
            <a:r>
              <a:rPr lang="en-US" baseline="0" dirty="0" smtClean="0"/>
              <a:t> </a:t>
            </a:r>
            <a:r>
              <a:rPr lang="en-US" baseline="0" dirty="0" err="1" smtClean="0"/>
              <a:t>về</a:t>
            </a:r>
            <a:r>
              <a:rPr lang="en-US" baseline="0" dirty="0" smtClean="0"/>
              <a:t> ARM Cortex, </a:t>
            </a:r>
            <a:r>
              <a:rPr lang="en-US" baseline="0" dirty="0" err="1" smtClean="0"/>
              <a:t>các</a:t>
            </a:r>
            <a:r>
              <a:rPr lang="en-US" baseline="0" dirty="0" smtClean="0"/>
              <a:t> </a:t>
            </a:r>
            <a:r>
              <a:rPr lang="en-US" baseline="0" dirty="0" err="1" smtClean="0"/>
              <a:t>dòng</a:t>
            </a:r>
            <a:r>
              <a:rPr lang="en-US" baseline="0" dirty="0" smtClean="0"/>
              <a:t> chip </a:t>
            </a:r>
            <a:r>
              <a:rPr lang="en-US" baseline="0" dirty="0" err="1" smtClean="0"/>
              <a:t>của</a:t>
            </a:r>
            <a:r>
              <a:rPr lang="en-US" baseline="0" dirty="0" smtClean="0"/>
              <a:t> ARM, </a:t>
            </a:r>
            <a:r>
              <a:rPr lang="en-US" baseline="0" dirty="0" err="1" smtClean="0"/>
              <a:t>sự</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giữa</a:t>
            </a:r>
            <a:r>
              <a:rPr lang="en-US" baseline="0" dirty="0" smtClean="0"/>
              <a:t> </a:t>
            </a:r>
            <a:r>
              <a:rPr lang="en-US" baseline="0" dirty="0" err="1" smtClean="0"/>
              <a:t>các</a:t>
            </a:r>
            <a:r>
              <a:rPr lang="en-US" baseline="0" dirty="0" smtClean="0"/>
              <a:t> </a:t>
            </a:r>
            <a:r>
              <a:rPr lang="en-US" baseline="0" dirty="0" err="1" smtClean="0"/>
              <a:t>dòng</a:t>
            </a:r>
            <a:r>
              <a:rPr lang="en-US" baseline="0" dirty="0" smtClean="0"/>
              <a:t>.</a:t>
            </a:r>
          </a:p>
          <a:p>
            <a:r>
              <a:rPr lang="en-US" baseline="0" dirty="0" err="1" smtClean="0"/>
              <a:t>Phần</a:t>
            </a:r>
            <a:r>
              <a:rPr lang="en-US" baseline="0" dirty="0" smtClean="0"/>
              <a:t> 2: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về</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tổng</a:t>
            </a:r>
            <a:r>
              <a:rPr lang="en-US" baseline="0" dirty="0" smtClean="0"/>
              <a:t> </a:t>
            </a:r>
            <a:r>
              <a:rPr lang="en-US" baseline="0" dirty="0" err="1" smtClean="0"/>
              <a:t>quan</a:t>
            </a:r>
            <a:r>
              <a:rPr lang="en-US" baseline="0" dirty="0" smtClean="0"/>
              <a:t> </a:t>
            </a:r>
            <a:r>
              <a:rPr lang="en-US" baseline="0" dirty="0" err="1" smtClean="0"/>
              <a:t>của</a:t>
            </a:r>
            <a:r>
              <a:rPr lang="en-US" baseline="0" dirty="0" smtClean="0"/>
              <a:t> ARM Cortex </a:t>
            </a:r>
          </a:p>
          <a:p>
            <a:r>
              <a:rPr lang="en-US" baseline="0" dirty="0" err="1" smtClean="0"/>
              <a:t>Phần</a:t>
            </a:r>
            <a:r>
              <a:rPr lang="en-US" baseline="0" dirty="0" smtClean="0"/>
              <a:t> 3: Programmer Model</a:t>
            </a:r>
          </a:p>
          <a:p>
            <a:r>
              <a:rPr lang="en-US" baseline="0" dirty="0" err="1" smtClean="0"/>
              <a:t>Phần</a:t>
            </a:r>
            <a:r>
              <a:rPr lang="en-US" baseline="0" dirty="0" smtClean="0"/>
              <a:t> 4: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tập</a:t>
            </a:r>
            <a:r>
              <a:rPr lang="en-US" baseline="0" dirty="0" smtClean="0"/>
              <a:t> </a:t>
            </a:r>
            <a:r>
              <a:rPr lang="en-US" baseline="0" dirty="0" err="1" smtClean="0"/>
              <a:t>lệnh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trong</a:t>
            </a:r>
            <a:r>
              <a:rPr lang="en-US" baseline="0" dirty="0" smtClean="0"/>
              <a:t> Arm cortex</a:t>
            </a:r>
          </a:p>
          <a:p>
            <a:r>
              <a:rPr lang="en-US" baseline="0" dirty="0" err="1" smtClean="0"/>
              <a:t>Phần</a:t>
            </a:r>
            <a:r>
              <a:rPr lang="en-US" baseline="0" dirty="0" smtClean="0"/>
              <a:t> 5: </a:t>
            </a:r>
            <a:r>
              <a:rPr lang="en-US" baseline="0" dirty="0" err="1" smtClean="0"/>
              <a:t>Tổng</a:t>
            </a:r>
            <a:r>
              <a:rPr lang="en-US" baseline="0" dirty="0" smtClean="0"/>
              <a:t> </a:t>
            </a:r>
            <a:r>
              <a:rPr lang="en-US" baseline="0" dirty="0" err="1" smtClean="0"/>
              <a:t>kết</a:t>
            </a:r>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3</a:t>
            </a:fld>
            <a:endParaRPr lang="en-US"/>
          </a:p>
        </p:txBody>
      </p:sp>
    </p:spTree>
    <p:extLst>
      <p:ext uri="{BB962C8B-B14F-4D97-AF65-F5344CB8AC3E}">
        <p14:creationId xmlns:p14="http://schemas.microsoft.com/office/powerpoint/2010/main" val="9645580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30</a:t>
            </a:fld>
            <a:endParaRPr lang="en-US"/>
          </a:p>
        </p:txBody>
      </p:sp>
    </p:spTree>
    <p:extLst>
      <p:ext uri="{BB962C8B-B14F-4D97-AF65-F5344CB8AC3E}">
        <p14:creationId xmlns:p14="http://schemas.microsoft.com/office/powerpoint/2010/main" val="1205445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31</a:t>
            </a:fld>
            <a:endParaRPr lang="en-US"/>
          </a:p>
        </p:txBody>
      </p:sp>
    </p:spTree>
    <p:extLst>
      <p:ext uri="{BB962C8B-B14F-4D97-AF65-F5344CB8AC3E}">
        <p14:creationId xmlns:p14="http://schemas.microsoft.com/office/powerpoint/2010/main" val="4232373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Giới</a:t>
            </a:r>
            <a:r>
              <a:rPr lang="en-US" baseline="0" dirty="0" smtClean="0"/>
              <a:t> </a:t>
            </a:r>
            <a:r>
              <a:rPr lang="en-US" baseline="0" dirty="0" err="1" smtClean="0"/>
              <a:t>thiệu</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mục</a:t>
            </a:r>
            <a:r>
              <a:rPr lang="en-US" baseline="0" dirty="0" smtClean="0"/>
              <a:t> </a:t>
            </a:r>
            <a:r>
              <a:rPr lang="en-US" baseline="0" dirty="0" err="1" smtClean="0"/>
              <a:t>của</a:t>
            </a:r>
            <a:r>
              <a:rPr lang="en-US" baseline="0" dirty="0" smtClean="0"/>
              <a:t> </a:t>
            </a:r>
            <a:r>
              <a:rPr lang="en-US" baseline="0" dirty="0" err="1" smtClean="0"/>
              <a:t>buổi</a:t>
            </a:r>
            <a:r>
              <a:rPr lang="en-US" baseline="0" dirty="0" smtClean="0"/>
              <a:t> </a:t>
            </a:r>
            <a:r>
              <a:rPr lang="en-US" baseline="0" dirty="0" err="1" smtClean="0"/>
              <a:t>học</a:t>
            </a:r>
            <a:r>
              <a:rPr lang="en-US" baseline="0" dirty="0" smtClean="0"/>
              <a:t>:</a:t>
            </a:r>
          </a:p>
          <a:p>
            <a:r>
              <a:rPr lang="en-US" baseline="0" dirty="0" err="1" smtClean="0"/>
              <a:t>Phần</a:t>
            </a:r>
            <a:r>
              <a:rPr lang="en-US" baseline="0" dirty="0" smtClean="0"/>
              <a:t> 1: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thông</a:t>
            </a:r>
            <a:r>
              <a:rPr lang="en-US" baseline="0" dirty="0" smtClean="0"/>
              <a:t> tin </a:t>
            </a:r>
            <a:r>
              <a:rPr lang="en-US" baseline="0" dirty="0" err="1" smtClean="0"/>
              <a:t>tổng</a:t>
            </a:r>
            <a:r>
              <a:rPr lang="en-US" baseline="0" dirty="0" smtClean="0"/>
              <a:t> </a:t>
            </a:r>
            <a:r>
              <a:rPr lang="en-US" baseline="0" dirty="0" err="1" smtClean="0"/>
              <a:t>quan</a:t>
            </a:r>
            <a:r>
              <a:rPr lang="en-US" baseline="0" dirty="0" smtClean="0"/>
              <a:t> </a:t>
            </a:r>
            <a:r>
              <a:rPr lang="en-US" baseline="0" dirty="0" err="1" smtClean="0"/>
              <a:t>về</a:t>
            </a:r>
            <a:r>
              <a:rPr lang="en-US" baseline="0" dirty="0" smtClean="0"/>
              <a:t> ARM Cortex, </a:t>
            </a:r>
            <a:r>
              <a:rPr lang="en-US" baseline="0" dirty="0" err="1" smtClean="0"/>
              <a:t>các</a:t>
            </a:r>
            <a:r>
              <a:rPr lang="en-US" baseline="0" dirty="0" smtClean="0"/>
              <a:t> </a:t>
            </a:r>
            <a:r>
              <a:rPr lang="en-US" baseline="0" dirty="0" err="1" smtClean="0"/>
              <a:t>dòng</a:t>
            </a:r>
            <a:r>
              <a:rPr lang="en-US" baseline="0" dirty="0" smtClean="0"/>
              <a:t> chip </a:t>
            </a:r>
            <a:r>
              <a:rPr lang="en-US" baseline="0" dirty="0" err="1" smtClean="0"/>
              <a:t>của</a:t>
            </a:r>
            <a:r>
              <a:rPr lang="en-US" baseline="0" dirty="0" smtClean="0"/>
              <a:t> ARM, </a:t>
            </a:r>
            <a:r>
              <a:rPr lang="en-US" baseline="0" dirty="0" err="1" smtClean="0"/>
              <a:t>sự</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giữa</a:t>
            </a:r>
            <a:r>
              <a:rPr lang="en-US" baseline="0" dirty="0" smtClean="0"/>
              <a:t> </a:t>
            </a:r>
            <a:r>
              <a:rPr lang="en-US" baseline="0" dirty="0" err="1" smtClean="0"/>
              <a:t>các</a:t>
            </a:r>
            <a:r>
              <a:rPr lang="en-US" baseline="0" dirty="0" smtClean="0"/>
              <a:t> </a:t>
            </a:r>
            <a:r>
              <a:rPr lang="en-US" baseline="0" dirty="0" err="1" smtClean="0"/>
              <a:t>dòng</a:t>
            </a:r>
            <a:r>
              <a:rPr lang="en-US" baseline="0" dirty="0" smtClean="0"/>
              <a:t>.</a:t>
            </a:r>
          </a:p>
          <a:p>
            <a:r>
              <a:rPr lang="en-US" baseline="0" dirty="0" err="1" smtClean="0"/>
              <a:t>Phần</a:t>
            </a:r>
            <a:r>
              <a:rPr lang="en-US" baseline="0" dirty="0" smtClean="0"/>
              <a:t> 2: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về</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tổng</a:t>
            </a:r>
            <a:r>
              <a:rPr lang="en-US" baseline="0" dirty="0" smtClean="0"/>
              <a:t> </a:t>
            </a:r>
            <a:r>
              <a:rPr lang="en-US" baseline="0" dirty="0" err="1" smtClean="0"/>
              <a:t>quan</a:t>
            </a:r>
            <a:r>
              <a:rPr lang="en-US" baseline="0" dirty="0" smtClean="0"/>
              <a:t> </a:t>
            </a:r>
            <a:r>
              <a:rPr lang="en-US" baseline="0" dirty="0" err="1" smtClean="0"/>
              <a:t>của</a:t>
            </a:r>
            <a:r>
              <a:rPr lang="en-US" baseline="0" dirty="0" smtClean="0"/>
              <a:t> ARM Cortex </a:t>
            </a:r>
          </a:p>
          <a:p>
            <a:r>
              <a:rPr lang="en-US" baseline="0" dirty="0" err="1" smtClean="0"/>
              <a:t>Phần</a:t>
            </a:r>
            <a:r>
              <a:rPr lang="en-US" baseline="0" dirty="0" smtClean="0"/>
              <a:t> 3: Programmer Model</a:t>
            </a:r>
          </a:p>
          <a:p>
            <a:r>
              <a:rPr lang="en-US" baseline="0" dirty="0" err="1" smtClean="0"/>
              <a:t>Phần</a:t>
            </a:r>
            <a:r>
              <a:rPr lang="en-US" baseline="0" dirty="0" smtClean="0"/>
              <a:t> 4: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tập</a:t>
            </a:r>
            <a:r>
              <a:rPr lang="en-US" baseline="0" dirty="0" smtClean="0"/>
              <a:t> </a:t>
            </a:r>
            <a:r>
              <a:rPr lang="en-US" baseline="0" dirty="0" err="1" smtClean="0"/>
              <a:t>lệnh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trong</a:t>
            </a:r>
            <a:r>
              <a:rPr lang="en-US" baseline="0" dirty="0" smtClean="0"/>
              <a:t> Arm cortex</a:t>
            </a:r>
          </a:p>
          <a:p>
            <a:r>
              <a:rPr lang="en-US" baseline="0" dirty="0" err="1" smtClean="0"/>
              <a:t>Phần</a:t>
            </a:r>
            <a:r>
              <a:rPr lang="en-US" baseline="0" dirty="0" smtClean="0"/>
              <a:t> 5: </a:t>
            </a:r>
            <a:r>
              <a:rPr lang="en-US" baseline="0" dirty="0" err="1" smtClean="0"/>
              <a:t>Tổng</a:t>
            </a:r>
            <a:r>
              <a:rPr lang="en-US" baseline="0" dirty="0" smtClean="0"/>
              <a:t> </a:t>
            </a:r>
            <a:r>
              <a:rPr lang="en-US" baseline="0" dirty="0" err="1" smtClean="0"/>
              <a:t>kết</a:t>
            </a:r>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32</a:t>
            </a:fld>
            <a:endParaRPr lang="en-US"/>
          </a:p>
        </p:txBody>
      </p:sp>
    </p:spTree>
    <p:extLst>
      <p:ext uri="{BB962C8B-B14F-4D97-AF65-F5344CB8AC3E}">
        <p14:creationId xmlns:p14="http://schemas.microsoft.com/office/powerpoint/2010/main" val="33142332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33</a:t>
            </a:fld>
            <a:endParaRPr lang="en-US"/>
          </a:p>
        </p:txBody>
      </p:sp>
    </p:spTree>
    <p:extLst>
      <p:ext uri="{BB962C8B-B14F-4D97-AF65-F5344CB8AC3E}">
        <p14:creationId xmlns:p14="http://schemas.microsoft.com/office/powerpoint/2010/main" val="11027068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34</a:t>
            </a:fld>
            <a:endParaRPr lang="en-US"/>
          </a:p>
        </p:txBody>
      </p:sp>
    </p:spTree>
    <p:extLst>
      <p:ext uri="{BB962C8B-B14F-4D97-AF65-F5344CB8AC3E}">
        <p14:creationId xmlns:p14="http://schemas.microsoft.com/office/powerpoint/2010/main" val="41014907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A371944B-4A2A-41EA-B87F-21033755D368}" type="slidenum">
              <a:rPr lang="en-US" smtClean="0"/>
              <a:pPr/>
              <a:t>35</a:t>
            </a:fld>
            <a:endParaRPr lang="en-US"/>
          </a:p>
        </p:txBody>
      </p:sp>
    </p:spTree>
    <p:extLst>
      <p:ext uri="{BB962C8B-B14F-4D97-AF65-F5344CB8AC3E}">
        <p14:creationId xmlns:p14="http://schemas.microsoft.com/office/powerpoint/2010/main" val="3343015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Giới</a:t>
            </a:r>
            <a:r>
              <a:rPr lang="en-US" baseline="0" dirty="0" smtClean="0"/>
              <a:t> </a:t>
            </a:r>
            <a:r>
              <a:rPr lang="en-US" baseline="0" dirty="0" err="1" smtClean="0"/>
              <a:t>thiệu</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mục</a:t>
            </a:r>
            <a:r>
              <a:rPr lang="en-US" baseline="0" dirty="0" smtClean="0"/>
              <a:t> </a:t>
            </a:r>
            <a:r>
              <a:rPr lang="en-US" baseline="0" dirty="0" err="1" smtClean="0"/>
              <a:t>của</a:t>
            </a:r>
            <a:r>
              <a:rPr lang="en-US" baseline="0" dirty="0" smtClean="0"/>
              <a:t> </a:t>
            </a:r>
            <a:r>
              <a:rPr lang="en-US" baseline="0" dirty="0" err="1" smtClean="0"/>
              <a:t>buổi</a:t>
            </a:r>
            <a:r>
              <a:rPr lang="en-US" baseline="0" dirty="0" smtClean="0"/>
              <a:t> </a:t>
            </a:r>
            <a:r>
              <a:rPr lang="en-US" baseline="0" dirty="0" err="1" smtClean="0"/>
              <a:t>học</a:t>
            </a:r>
            <a:r>
              <a:rPr lang="en-US" baseline="0" dirty="0" smtClean="0"/>
              <a:t>:</a:t>
            </a:r>
          </a:p>
          <a:p>
            <a:r>
              <a:rPr lang="en-US" baseline="0" dirty="0" err="1" smtClean="0"/>
              <a:t>Phần</a:t>
            </a:r>
            <a:r>
              <a:rPr lang="en-US" baseline="0" dirty="0" smtClean="0"/>
              <a:t> 1: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thông</a:t>
            </a:r>
            <a:r>
              <a:rPr lang="en-US" baseline="0" dirty="0" smtClean="0"/>
              <a:t> tin </a:t>
            </a:r>
            <a:r>
              <a:rPr lang="en-US" baseline="0" dirty="0" err="1" smtClean="0"/>
              <a:t>tổng</a:t>
            </a:r>
            <a:r>
              <a:rPr lang="en-US" baseline="0" dirty="0" smtClean="0"/>
              <a:t> </a:t>
            </a:r>
            <a:r>
              <a:rPr lang="en-US" baseline="0" dirty="0" err="1" smtClean="0"/>
              <a:t>quan</a:t>
            </a:r>
            <a:r>
              <a:rPr lang="en-US" baseline="0" dirty="0" smtClean="0"/>
              <a:t> </a:t>
            </a:r>
            <a:r>
              <a:rPr lang="en-US" baseline="0" dirty="0" err="1" smtClean="0"/>
              <a:t>về</a:t>
            </a:r>
            <a:r>
              <a:rPr lang="en-US" baseline="0" dirty="0" smtClean="0"/>
              <a:t> ARM Cortex, </a:t>
            </a:r>
            <a:r>
              <a:rPr lang="en-US" baseline="0" dirty="0" err="1" smtClean="0"/>
              <a:t>các</a:t>
            </a:r>
            <a:r>
              <a:rPr lang="en-US" baseline="0" dirty="0" smtClean="0"/>
              <a:t> </a:t>
            </a:r>
            <a:r>
              <a:rPr lang="en-US" baseline="0" dirty="0" err="1" smtClean="0"/>
              <a:t>dòng</a:t>
            </a:r>
            <a:r>
              <a:rPr lang="en-US" baseline="0" dirty="0" smtClean="0"/>
              <a:t> chip </a:t>
            </a:r>
            <a:r>
              <a:rPr lang="en-US" baseline="0" dirty="0" err="1" smtClean="0"/>
              <a:t>của</a:t>
            </a:r>
            <a:r>
              <a:rPr lang="en-US" baseline="0" dirty="0" smtClean="0"/>
              <a:t> ARM, </a:t>
            </a:r>
            <a:r>
              <a:rPr lang="en-US" baseline="0" dirty="0" err="1" smtClean="0"/>
              <a:t>sự</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giữa</a:t>
            </a:r>
            <a:r>
              <a:rPr lang="en-US" baseline="0" dirty="0" smtClean="0"/>
              <a:t> </a:t>
            </a:r>
            <a:r>
              <a:rPr lang="en-US" baseline="0" dirty="0" err="1" smtClean="0"/>
              <a:t>các</a:t>
            </a:r>
            <a:r>
              <a:rPr lang="en-US" baseline="0" dirty="0" smtClean="0"/>
              <a:t> </a:t>
            </a:r>
            <a:r>
              <a:rPr lang="en-US" baseline="0" dirty="0" err="1" smtClean="0"/>
              <a:t>dòng</a:t>
            </a:r>
            <a:r>
              <a:rPr lang="en-US" baseline="0" dirty="0" smtClean="0"/>
              <a:t>.</a:t>
            </a:r>
          </a:p>
          <a:p>
            <a:r>
              <a:rPr lang="en-US" baseline="0" dirty="0" err="1" smtClean="0"/>
              <a:t>Phần</a:t>
            </a:r>
            <a:r>
              <a:rPr lang="en-US" baseline="0" dirty="0" smtClean="0"/>
              <a:t> 2: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về</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tổng</a:t>
            </a:r>
            <a:r>
              <a:rPr lang="en-US" baseline="0" dirty="0" smtClean="0"/>
              <a:t> </a:t>
            </a:r>
            <a:r>
              <a:rPr lang="en-US" baseline="0" dirty="0" err="1" smtClean="0"/>
              <a:t>quan</a:t>
            </a:r>
            <a:r>
              <a:rPr lang="en-US" baseline="0" dirty="0" smtClean="0"/>
              <a:t> </a:t>
            </a:r>
            <a:r>
              <a:rPr lang="en-US" baseline="0" dirty="0" err="1" smtClean="0"/>
              <a:t>của</a:t>
            </a:r>
            <a:r>
              <a:rPr lang="en-US" baseline="0" dirty="0" smtClean="0"/>
              <a:t> ARM Cortex </a:t>
            </a:r>
          </a:p>
          <a:p>
            <a:r>
              <a:rPr lang="en-US" baseline="0" dirty="0" err="1" smtClean="0"/>
              <a:t>Phần</a:t>
            </a:r>
            <a:r>
              <a:rPr lang="en-US" baseline="0" dirty="0" smtClean="0"/>
              <a:t> 3: Programmer Model</a:t>
            </a:r>
          </a:p>
          <a:p>
            <a:r>
              <a:rPr lang="en-US" baseline="0" dirty="0" err="1" smtClean="0"/>
              <a:t>Phần</a:t>
            </a:r>
            <a:r>
              <a:rPr lang="en-US" baseline="0" dirty="0" smtClean="0"/>
              <a:t> 4: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tập</a:t>
            </a:r>
            <a:r>
              <a:rPr lang="en-US" baseline="0" dirty="0" smtClean="0"/>
              <a:t> </a:t>
            </a:r>
            <a:r>
              <a:rPr lang="en-US" baseline="0" dirty="0" err="1" smtClean="0"/>
              <a:t>lệnh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trong</a:t>
            </a:r>
            <a:r>
              <a:rPr lang="en-US" baseline="0" dirty="0" smtClean="0"/>
              <a:t> Arm cortex</a:t>
            </a:r>
          </a:p>
          <a:p>
            <a:r>
              <a:rPr lang="en-US" baseline="0" dirty="0" err="1" smtClean="0"/>
              <a:t>Phần</a:t>
            </a:r>
            <a:r>
              <a:rPr lang="en-US" baseline="0" dirty="0" smtClean="0"/>
              <a:t> 5: </a:t>
            </a:r>
            <a:r>
              <a:rPr lang="en-US" baseline="0" dirty="0" err="1" smtClean="0"/>
              <a:t>Tổng</a:t>
            </a:r>
            <a:r>
              <a:rPr lang="en-US" baseline="0" dirty="0" smtClean="0"/>
              <a:t> </a:t>
            </a:r>
            <a:r>
              <a:rPr lang="en-US" baseline="0" dirty="0" err="1" smtClean="0"/>
              <a:t>kết</a:t>
            </a:r>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4</a:t>
            </a:fld>
            <a:endParaRPr lang="en-US"/>
          </a:p>
        </p:txBody>
      </p:sp>
    </p:spTree>
    <p:extLst>
      <p:ext uri="{BB962C8B-B14F-4D97-AF65-F5344CB8AC3E}">
        <p14:creationId xmlns:p14="http://schemas.microsoft.com/office/powerpoint/2010/main" val="2035269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aseline="0" dirty="0" err="1" smtClean="0">
                <a:solidFill>
                  <a:srgbClr val="FF0000"/>
                </a:solidFill>
              </a:rPr>
              <a:t>Giới</a:t>
            </a:r>
            <a:r>
              <a:rPr lang="en-US" baseline="0" dirty="0" smtClean="0">
                <a:solidFill>
                  <a:srgbClr val="FF0000"/>
                </a:solidFill>
              </a:rPr>
              <a:t> </a:t>
            </a:r>
            <a:r>
              <a:rPr lang="en-US" baseline="0" dirty="0" err="1" smtClean="0">
                <a:solidFill>
                  <a:srgbClr val="FF0000"/>
                </a:solidFill>
              </a:rPr>
              <a:t>thiệu</a:t>
            </a:r>
            <a:r>
              <a:rPr lang="en-US" baseline="0" dirty="0" smtClean="0">
                <a:solidFill>
                  <a:srgbClr val="FF0000"/>
                </a:solidFill>
              </a:rPr>
              <a:t> </a:t>
            </a:r>
            <a:r>
              <a:rPr lang="en-US" baseline="0" dirty="0" err="1" smtClean="0">
                <a:solidFill>
                  <a:srgbClr val="FF0000"/>
                </a:solidFill>
              </a:rPr>
              <a:t>sự</a:t>
            </a:r>
            <a:r>
              <a:rPr lang="en-US" baseline="0" dirty="0" smtClean="0">
                <a:solidFill>
                  <a:srgbClr val="FF0000"/>
                </a:solidFill>
              </a:rPr>
              <a:t> </a:t>
            </a:r>
            <a:r>
              <a:rPr lang="en-US" baseline="0" dirty="0" err="1" smtClean="0">
                <a:solidFill>
                  <a:srgbClr val="FF0000"/>
                </a:solidFill>
              </a:rPr>
              <a:t>phát</a:t>
            </a:r>
            <a:r>
              <a:rPr lang="en-US" baseline="0" dirty="0" smtClean="0">
                <a:solidFill>
                  <a:srgbClr val="FF0000"/>
                </a:solidFill>
              </a:rPr>
              <a:t> </a:t>
            </a:r>
            <a:r>
              <a:rPr lang="en-US" baseline="0" dirty="0" err="1" smtClean="0">
                <a:solidFill>
                  <a:srgbClr val="FF0000"/>
                </a:solidFill>
              </a:rPr>
              <a:t>triển</a:t>
            </a:r>
            <a:r>
              <a:rPr lang="en-US" baseline="0" dirty="0" smtClean="0">
                <a:solidFill>
                  <a:srgbClr val="FF0000"/>
                </a:solidFill>
              </a:rPr>
              <a:t> </a:t>
            </a:r>
            <a:r>
              <a:rPr lang="en-US" baseline="0" dirty="0" err="1" smtClean="0">
                <a:solidFill>
                  <a:srgbClr val="FF0000"/>
                </a:solidFill>
              </a:rPr>
              <a:t>các</a:t>
            </a:r>
            <a:r>
              <a:rPr lang="en-US" baseline="0" dirty="0" smtClean="0">
                <a:solidFill>
                  <a:srgbClr val="FF0000"/>
                </a:solidFill>
              </a:rPr>
              <a:t> </a:t>
            </a:r>
            <a:r>
              <a:rPr lang="en-US" baseline="0" dirty="0" err="1" smtClean="0">
                <a:solidFill>
                  <a:srgbClr val="FF0000"/>
                </a:solidFill>
              </a:rPr>
              <a:t>kiến</a:t>
            </a:r>
            <a:r>
              <a:rPr lang="en-US" baseline="0" dirty="0" smtClean="0">
                <a:solidFill>
                  <a:srgbClr val="FF0000"/>
                </a:solidFill>
              </a:rPr>
              <a:t> </a:t>
            </a:r>
            <a:r>
              <a:rPr lang="en-US" baseline="0" dirty="0" err="1" smtClean="0">
                <a:solidFill>
                  <a:srgbClr val="FF0000"/>
                </a:solidFill>
              </a:rPr>
              <a:t>trúc</a:t>
            </a:r>
            <a:r>
              <a:rPr lang="en-US" baseline="0" dirty="0" smtClean="0">
                <a:solidFill>
                  <a:srgbClr val="FF0000"/>
                </a:solidFill>
              </a:rPr>
              <a:t> </a:t>
            </a:r>
            <a:r>
              <a:rPr lang="en-US" baseline="0" dirty="0" err="1" smtClean="0">
                <a:solidFill>
                  <a:srgbClr val="FF0000"/>
                </a:solidFill>
              </a:rPr>
              <a:t>trong</a:t>
            </a:r>
            <a:r>
              <a:rPr lang="en-US" baseline="0" dirty="0" smtClean="0">
                <a:solidFill>
                  <a:srgbClr val="FF0000"/>
                </a:solidFill>
              </a:rPr>
              <a:t> ARM core, </a:t>
            </a:r>
            <a:r>
              <a:rPr lang="en-US" baseline="0" dirty="0" err="1" smtClean="0">
                <a:solidFill>
                  <a:srgbClr val="FF0000"/>
                </a:solidFill>
              </a:rPr>
              <a:t>tập</a:t>
            </a:r>
            <a:r>
              <a:rPr lang="en-US" baseline="0" dirty="0" smtClean="0">
                <a:solidFill>
                  <a:srgbClr val="FF0000"/>
                </a:solidFill>
              </a:rPr>
              <a:t> </a:t>
            </a:r>
            <a:r>
              <a:rPr lang="en-US" baseline="0" dirty="0" err="1" smtClean="0">
                <a:solidFill>
                  <a:srgbClr val="FF0000"/>
                </a:solidFill>
              </a:rPr>
              <a:t>trung</a:t>
            </a:r>
            <a:r>
              <a:rPr lang="en-US" baseline="0" dirty="0" smtClean="0">
                <a:solidFill>
                  <a:srgbClr val="FF0000"/>
                </a:solidFill>
              </a:rPr>
              <a:t> </a:t>
            </a:r>
            <a:r>
              <a:rPr lang="en-US" baseline="0" dirty="0" err="1" smtClean="0">
                <a:solidFill>
                  <a:srgbClr val="FF0000"/>
                </a:solidFill>
              </a:rPr>
              <a:t>vào</a:t>
            </a:r>
            <a:r>
              <a:rPr lang="en-US" baseline="0" dirty="0" smtClean="0">
                <a:solidFill>
                  <a:srgbClr val="FF0000"/>
                </a:solidFill>
              </a:rPr>
              <a:t> </a:t>
            </a:r>
            <a:r>
              <a:rPr lang="en-US" baseline="0" dirty="0" err="1" smtClean="0">
                <a:solidFill>
                  <a:srgbClr val="FF0000"/>
                </a:solidFill>
              </a:rPr>
              <a:t>kiến</a:t>
            </a:r>
            <a:r>
              <a:rPr lang="en-US" baseline="0" dirty="0" smtClean="0">
                <a:solidFill>
                  <a:srgbClr val="FF0000"/>
                </a:solidFill>
              </a:rPr>
              <a:t> </a:t>
            </a:r>
            <a:r>
              <a:rPr lang="en-US" baseline="0" dirty="0" err="1" smtClean="0">
                <a:solidFill>
                  <a:srgbClr val="FF0000"/>
                </a:solidFill>
              </a:rPr>
              <a:t>trúc</a:t>
            </a:r>
            <a:r>
              <a:rPr lang="en-US" baseline="0" dirty="0" smtClean="0">
                <a:solidFill>
                  <a:srgbClr val="FF0000"/>
                </a:solidFill>
              </a:rPr>
              <a:t> v6 </a:t>
            </a:r>
            <a:r>
              <a:rPr lang="en-US" baseline="0" dirty="0" err="1" smtClean="0">
                <a:solidFill>
                  <a:srgbClr val="FF0000"/>
                </a:solidFill>
              </a:rPr>
              <a:t>và</a:t>
            </a:r>
            <a:r>
              <a:rPr lang="en-US" baseline="0" dirty="0" smtClean="0">
                <a:solidFill>
                  <a:srgbClr val="FF0000"/>
                </a:solidFill>
              </a:rPr>
              <a:t> v7.</a:t>
            </a:r>
          </a:p>
          <a:p>
            <a:endParaRPr lang="en-US" baseline="0" dirty="0" smtClean="0">
              <a:solidFill>
                <a:srgbClr val="FF0000"/>
              </a:solidFill>
            </a:endParaRPr>
          </a:p>
          <a:p>
            <a:pPr eaLnBrk="1" hangingPunct="1"/>
            <a:r>
              <a:rPr lang="en-US" altLang="en-US" b="1" dirty="0" smtClean="0">
                <a:solidFill>
                  <a:srgbClr val="000000"/>
                </a:solidFill>
              </a:rPr>
              <a:t>Version 4</a:t>
            </a:r>
          </a:p>
          <a:p>
            <a:pPr eaLnBrk="1" hangingPunct="1"/>
            <a:r>
              <a:rPr lang="en-US" altLang="en-US" dirty="0" smtClean="0">
                <a:solidFill>
                  <a:srgbClr val="000000"/>
                </a:solidFill>
              </a:rPr>
              <a:t>– Add the signed, unsigned half-word and signed byte load and store instructions</a:t>
            </a:r>
          </a:p>
          <a:p>
            <a:pPr eaLnBrk="1" hangingPunct="1"/>
            <a:r>
              <a:rPr lang="en-US" altLang="en-US" dirty="0" smtClean="0">
                <a:solidFill>
                  <a:srgbClr val="000000"/>
                </a:solidFill>
              </a:rPr>
              <a:t>– System mode is introduced</a:t>
            </a:r>
          </a:p>
          <a:p>
            <a:pPr eaLnBrk="1" hangingPunct="1"/>
            <a:r>
              <a:rPr lang="en-US" altLang="en-US" b="1" dirty="0" smtClean="0">
                <a:solidFill>
                  <a:srgbClr val="000000"/>
                </a:solidFill>
              </a:rPr>
              <a:t>Version 4T</a:t>
            </a:r>
          </a:p>
          <a:p>
            <a:pPr eaLnBrk="1" hangingPunct="1"/>
            <a:r>
              <a:rPr lang="en-US" altLang="en-US" dirty="0" smtClean="0">
                <a:solidFill>
                  <a:srgbClr val="000000"/>
                </a:solidFill>
              </a:rPr>
              <a:t>– 16-bit Thumb compressed form of the instruction set is introduced</a:t>
            </a:r>
          </a:p>
          <a:p>
            <a:pPr eaLnBrk="1" hangingPunct="1"/>
            <a:r>
              <a:rPr lang="en-US" altLang="en-US" b="1" dirty="0" smtClean="0">
                <a:solidFill>
                  <a:srgbClr val="000000"/>
                </a:solidFill>
              </a:rPr>
              <a:t>Version 5T</a:t>
            </a:r>
          </a:p>
          <a:p>
            <a:pPr eaLnBrk="1" hangingPunct="1"/>
            <a:r>
              <a:rPr lang="en-US" altLang="en-US" dirty="0" smtClean="0">
                <a:solidFill>
                  <a:srgbClr val="000000"/>
                </a:solidFill>
              </a:rPr>
              <a:t>– Introduced recently, a superset of version 4T adding the BLX, CLZ and BRK </a:t>
            </a:r>
          </a:p>
          <a:p>
            <a:pPr eaLnBrk="1" hangingPunct="1"/>
            <a:r>
              <a:rPr lang="en-US" altLang="en-US" dirty="0" smtClean="0">
                <a:solidFill>
                  <a:srgbClr val="000000"/>
                </a:solidFill>
              </a:rPr>
              <a:t>   instructions</a:t>
            </a:r>
          </a:p>
          <a:p>
            <a:pPr eaLnBrk="1" hangingPunct="1"/>
            <a:r>
              <a:rPr lang="en-US" altLang="en-US" b="1" dirty="0" smtClean="0">
                <a:solidFill>
                  <a:srgbClr val="000000"/>
                </a:solidFill>
              </a:rPr>
              <a:t>Version 5TE</a:t>
            </a:r>
          </a:p>
          <a:p>
            <a:pPr eaLnBrk="1" hangingPunct="1"/>
            <a:r>
              <a:rPr lang="en-US" altLang="en-US" dirty="0" smtClean="0">
                <a:solidFill>
                  <a:srgbClr val="000000"/>
                </a:solidFill>
              </a:rPr>
              <a:t>Add the signal processing instruction set extension</a:t>
            </a:r>
          </a:p>
          <a:p>
            <a:endParaRPr lang="en-US" baseline="0" dirty="0" smtClean="0">
              <a:solidFill>
                <a:srgbClr val="FF0000"/>
              </a:solidFill>
            </a:endParaRPr>
          </a:p>
          <a:p>
            <a:pPr eaLnBrk="1" hangingPunct="1">
              <a:lnSpc>
                <a:spcPct val="102000"/>
              </a:lnSpc>
            </a:pPr>
            <a:r>
              <a:rPr lang="en-US" altLang="en-US" sz="1200" b="1" dirty="0" smtClean="0">
                <a:solidFill>
                  <a:srgbClr val="000000"/>
                </a:solidFill>
                <a:latin typeface="Times New Roman" pitchFamily="18" charset="0"/>
              </a:rPr>
              <a:t>Version 6/7</a:t>
            </a:r>
          </a:p>
          <a:p>
            <a:pPr eaLnBrk="1" hangingPunct="1">
              <a:lnSpc>
                <a:spcPct val="102000"/>
              </a:lnSpc>
            </a:pPr>
            <a:r>
              <a:rPr lang="en-US" altLang="en-US" sz="1200" dirty="0" smtClean="0">
                <a:solidFill>
                  <a:srgbClr val="000000"/>
                </a:solidFill>
                <a:latin typeface="Times New Roman" pitchFamily="18" charset="0"/>
              </a:rPr>
              <a:t>– </a:t>
            </a:r>
            <a:r>
              <a:rPr lang="en-US" altLang="en-US" sz="1200" dirty="0" smtClean="0">
                <a:solidFill>
                  <a:srgbClr val="0066FF"/>
                </a:solidFill>
                <a:latin typeface="Times New Roman" pitchFamily="18" charset="0"/>
              </a:rPr>
              <a:t>Media processing extensions (SIMD)</a:t>
            </a:r>
          </a:p>
          <a:p>
            <a:pPr eaLnBrk="1" hangingPunct="1">
              <a:lnSpc>
                <a:spcPct val="102000"/>
              </a:lnSpc>
            </a:pPr>
            <a:r>
              <a:rPr lang="en-US" altLang="en-US" sz="1200" dirty="0" smtClean="0">
                <a:solidFill>
                  <a:srgbClr val="0066FF"/>
                </a:solidFill>
                <a:latin typeface="Times New Roman" pitchFamily="18" charset="0"/>
              </a:rPr>
              <a:t> 	• 2x faster MPEG4 encode/decode</a:t>
            </a:r>
          </a:p>
          <a:p>
            <a:pPr eaLnBrk="1" hangingPunct="1">
              <a:lnSpc>
                <a:spcPct val="102000"/>
              </a:lnSpc>
            </a:pPr>
            <a:r>
              <a:rPr lang="en-US" altLang="en-US" sz="1200" dirty="0" smtClean="0">
                <a:solidFill>
                  <a:srgbClr val="0066FF"/>
                </a:solidFill>
                <a:latin typeface="Times New Roman" pitchFamily="18" charset="0"/>
              </a:rPr>
              <a:t>	• 2x faster audio DSP</a:t>
            </a:r>
          </a:p>
          <a:p>
            <a:pPr eaLnBrk="1" hangingPunct="1">
              <a:lnSpc>
                <a:spcPct val="102000"/>
              </a:lnSpc>
            </a:pPr>
            <a:endParaRPr lang="en-US" altLang="en-US" sz="1200" dirty="0" smtClean="0">
              <a:solidFill>
                <a:srgbClr val="0066FF"/>
              </a:solidFill>
              <a:latin typeface="Times New Roman" pitchFamily="18" charset="0"/>
            </a:endParaRPr>
          </a:p>
          <a:p>
            <a:pPr eaLnBrk="1" hangingPunct="1">
              <a:lnSpc>
                <a:spcPct val="102000"/>
              </a:lnSpc>
            </a:pPr>
            <a:r>
              <a:rPr lang="en-US" altLang="en-US" sz="1200" dirty="0" smtClean="0">
                <a:solidFill>
                  <a:srgbClr val="000000"/>
                </a:solidFill>
                <a:latin typeface="Times New Roman" pitchFamily="18" charset="0"/>
              </a:rPr>
              <a:t>– Improved cache architecture</a:t>
            </a:r>
          </a:p>
          <a:p>
            <a:pPr eaLnBrk="1" hangingPunct="1">
              <a:lnSpc>
                <a:spcPct val="102000"/>
              </a:lnSpc>
            </a:pPr>
            <a:r>
              <a:rPr lang="en-US" altLang="en-US" sz="1200" dirty="0" smtClean="0">
                <a:solidFill>
                  <a:srgbClr val="000000"/>
                </a:solidFill>
                <a:latin typeface="Times New Roman" pitchFamily="18" charset="0"/>
              </a:rPr>
              <a:t>	• Physically addressed caches</a:t>
            </a:r>
          </a:p>
          <a:p>
            <a:pPr eaLnBrk="1" hangingPunct="1">
              <a:lnSpc>
                <a:spcPct val="102000"/>
              </a:lnSpc>
            </a:pPr>
            <a:r>
              <a:rPr lang="en-US" altLang="en-US" sz="1200" dirty="0" smtClean="0">
                <a:solidFill>
                  <a:srgbClr val="000000"/>
                </a:solidFill>
                <a:latin typeface="Times New Roman" pitchFamily="18" charset="0"/>
              </a:rPr>
              <a:t>	• Reduction in cache flush/refill</a:t>
            </a:r>
          </a:p>
          <a:p>
            <a:pPr eaLnBrk="1" hangingPunct="1">
              <a:lnSpc>
                <a:spcPct val="102000"/>
              </a:lnSpc>
            </a:pPr>
            <a:r>
              <a:rPr lang="en-US" altLang="en-US" sz="1200" dirty="0" smtClean="0">
                <a:solidFill>
                  <a:srgbClr val="000000"/>
                </a:solidFill>
                <a:latin typeface="Times New Roman" pitchFamily="18" charset="0"/>
              </a:rPr>
              <a:t>	• Reduced overhead in context switches</a:t>
            </a:r>
          </a:p>
          <a:p>
            <a:pPr eaLnBrk="1" hangingPunct="1">
              <a:lnSpc>
                <a:spcPct val="102000"/>
              </a:lnSpc>
            </a:pPr>
            <a:endParaRPr lang="en-US" altLang="en-US" sz="1200" dirty="0" smtClean="0">
              <a:solidFill>
                <a:srgbClr val="000000"/>
              </a:solidFill>
              <a:latin typeface="Times New Roman" pitchFamily="18" charset="0"/>
            </a:endParaRPr>
          </a:p>
          <a:p>
            <a:pPr eaLnBrk="1" hangingPunct="1">
              <a:lnSpc>
                <a:spcPct val="102000"/>
              </a:lnSpc>
            </a:pPr>
            <a:r>
              <a:rPr lang="en-US" altLang="en-US" sz="1200" dirty="0" smtClean="0">
                <a:solidFill>
                  <a:srgbClr val="000000"/>
                </a:solidFill>
                <a:latin typeface="Times New Roman" pitchFamily="18" charset="0"/>
              </a:rPr>
              <a:t>– Improved exception and interrupt handling</a:t>
            </a:r>
          </a:p>
          <a:p>
            <a:pPr eaLnBrk="1" hangingPunct="1">
              <a:lnSpc>
                <a:spcPct val="102000"/>
              </a:lnSpc>
            </a:pPr>
            <a:r>
              <a:rPr lang="en-US" altLang="en-US" sz="1200" dirty="0" smtClean="0">
                <a:solidFill>
                  <a:srgbClr val="000000"/>
                </a:solidFill>
                <a:latin typeface="Times New Roman" pitchFamily="18" charset="0"/>
              </a:rPr>
              <a:t>	• Important for improving performance in real-time tasks</a:t>
            </a:r>
          </a:p>
          <a:p>
            <a:pPr eaLnBrk="1" hangingPunct="1">
              <a:lnSpc>
                <a:spcPct val="102000"/>
              </a:lnSpc>
            </a:pPr>
            <a:endParaRPr lang="en-US" altLang="en-US" sz="1200" dirty="0" smtClean="0">
              <a:solidFill>
                <a:srgbClr val="000000"/>
              </a:solidFill>
              <a:latin typeface="Times New Roman" pitchFamily="18" charset="0"/>
            </a:endParaRPr>
          </a:p>
          <a:p>
            <a:pPr eaLnBrk="1" hangingPunct="1">
              <a:lnSpc>
                <a:spcPct val="102000"/>
              </a:lnSpc>
            </a:pPr>
            <a:r>
              <a:rPr lang="en-US" altLang="en-US" sz="1200" dirty="0" smtClean="0">
                <a:solidFill>
                  <a:srgbClr val="000000"/>
                </a:solidFill>
                <a:latin typeface="Times New Roman" pitchFamily="18" charset="0"/>
              </a:rPr>
              <a:t>– Unaligned and mixed-endian data support</a:t>
            </a:r>
          </a:p>
          <a:p>
            <a:pPr eaLnBrk="1" hangingPunct="1">
              <a:lnSpc>
                <a:spcPct val="102000"/>
              </a:lnSpc>
            </a:pPr>
            <a:r>
              <a:rPr lang="en-US" altLang="en-US" sz="1200" dirty="0" smtClean="0">
                <a:solidFill>
                  <a:srgbClr val="000000"/>
                </a:solidFill>
                <a:latin typeface="Times New Roman" pitchFamily="18" charset="0"/>
              </a:rPr>
              <a:t>	• Simpler data sharing, application porting and saves memory</a:t>
            </a:r>
          </a:p>
          <a:p>
            <a:r>
              <a:rPr lang="en-US" b="1" baseline="0" dirty="0" smtClean="0">
                <a:solidFill>
                  <a:srgbClr val="FF0000"/>
                </a:solidFill>
              </a:rPr>
              <a:t>Note: V7: Support Thumb-2 Only</a:t>
            </a:r>
          </a:p>
        </p:txBody>
      </p:sp>
      <p:sp>
        <p:nvSpPr>
          <p:cNvPr id="4" name="Slide Number Placeholder 3"/>
          <p:cNvSpPr>
            <a:spLocks noGrp="1"/>
          </p:cNvSpPr>
          <p:nvPr>
            <p:ph type="sldNum" sz="quarter" idx="10"/>
          </p:nvPr>
        </p:nvSpPr>
        <p:spPr/>
        <p:txBody>
          <a:bodyPr/>
          <a:lstStyle/>
          <a:p>
            <a:fld id="{A371944B-4A2A-41EA-B87F-21033755D368}" type="slidenum">
              <a:rPr lang="en-US" smtClean="0"/>
              <a:pPr/>
              <a:t>5</a:t>
            </a:fld>
            <a:endParaRPr lang="en-US"/>
          </a:p>
        </p:txBody>
      </p:sp>
    </p:spTree>
    <p:extLst>
      <p:ext uri="{BB962C8B-B14F-4D97-AF65-F5344CB8AC3E}">
        <p14:creationId xmlns:p14="http://schemas.microsoft.com/office/powerpoint/2010/main" val="2333367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 </a:t>
            </a:r>
            <a:r>
              <a:rPr lang="en-US" baseline="0" dirty="0" smtClean="0"/>
              <a:t>Cortex-M :    The ARM Cortex-M is a group of 32-bit RISC ARM processor cores licensed by ARM Holdings. </a:t>
            </a:r>
            <a:r>
              <a:rPr lang="en-US" b="1" baseline="0" dirty="0" smtClean="0"/>
              <a:t>The cores are intended for microcontroller use</a:t>
            </a:r>
            <a:r>
              <a:rPr lang="en-US" baseline="0" dirty="0" smtClean="0"/>
              <a:t>, and consist of the Cortex-M0, Cortex-M0+, Cortex-M1, Cortex-M3, and Cortex-M4 </a:t>
            </a:r>
          </a:p>
          <a:p>
            <a:r>
              <a:rPr lang="en-US" sz="1200" b="0" i="0" kern="1200" dirty="0" smtClean="0">
                <a:solidFill>
                  <a:schemeClr val="tx1"/>
                </a:solidFill>
                <a:effectLst/>
                <a:latin typeface="+mn-lt"/>
                <a:ea typeface="+mn-ea"/>
                <a:cs typeface="+mn-cs"/>
              </a:rPr>
              <a:t>	 The Cortex-M family is optimized for cost and power sensitive MCU and mixed-signal devices for end applications such as smart metering, human interface devices, automotive and industrial control systems, white goods, consumer products and medical instrumentation.</a:t>
            </a:r>
            <a:r>
              <a:rPr lang="en-US" dirty="0" smtClean="0"/>
              <a:t/>
            </a:r>
            <a:br>
              <a:rPr lang="en-US" dirty="0" smtClean="0"/>
            </a:br>
            <a:endParaRPr lang="en-US" baseline="0" dirty="0" smtClean="0"/>
          </a:p>
          <a:p>
            <a:endParaRPr lang="en-US" baseline="0" dirty="0" smtClean="0"/>
          </a:p>
          <a:p>
            <a:pPr marL="171450" indent="-171450">
              <a:buFontTx/>
              <a:buChar char="-"/>
            </a:pPr>
            <a:r>
              <a:rPr lang="en-US" baseline="0" dirty="0" smtClean="0"/>
              <a:t>Cortex-R: The ARM Cortex-R is a group of 32-bit RISC ARM processor cores licensed by ARM Holdings. The cores are intended for robust real-time use, and consists of the Cortex-R4, Cortex-R5, Cortex-R7</a:t>
            </a:r>
          </a:p>
          <a:p>
            <a:pPr marL="171450" indent="-171450">
              <a:buFontTx/>
              <a:buChar cha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The ARM</a:t>
            </a:r>
            <a:r>
              <a:rPr lang="en-US" sz="1200" b="0"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Cortex</a:t>
            </a:r>
            <a:r>
              <a:rPr lang="en-US" sz="1200" b="0"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-R real-time processors offer high-performance computing solutions for embedded systems where reliability, high availability, fault tolerance, maintainability and real-time responses are required. </a:t>
            </a:r>
            <a:r>
              <a:rPr lang="en-US" sz="1200" b="0" i="0" kern="1200" dirty="0" err="1" smtClean="0">
                <a:solidFill>
                  <a:schemeClr val="tx1"/>
                </a:solidFill>
                <a:effectLst/>
                <a:latin typeface="+mn-lt"/>
                <a:ea typeface="+mn-ea"/>
                <a:cs typeface="+mn-cs"/>
              </a:rPr>
              <a:t>Features:</a:t>
            </a:r>
            <a:r>
              <a:rPr lang="en-US" sz="1200" b="1" i="0" kern="1200" dirty="0" err="1" smtClean="0">
                <a:solidFill>
                  <a:schemeClr val="tx1"/>
                </a:solidFill>
                <a:effectLst/>
                <a:latin typeface="+mn-lt"/>
                <a:ea typeface="+mn-ea"/>
                <a:cs typeface="+mn-cs"/>
              </a:rPr>
              <a:t>High</a:t>
            </a:r>
            <a:r>
              <a:rPr lang="en-US" sz="1200" b="1" i="0" kern="1200" dirty="0" smtClean="0">
                <a:solidFill>
                  <a:schemeClr val="tx1"/>
                </a:solidFill>
                <a:effectLst/>
                <a:latin typeface="+mn-lt"/>
                <a:ea typeface="+mn-ea"/>
                <a:cs typeface="+mn-cs"/>
              </a:rPr>
              <a:t> performance, real-time,</a:t>
            </a:r>
            <a:r>
              <a:rPr lang="en-US" sz="1200" b="1" i="0" kern="1200" baseline="0" dirty="0" smtClean="0">
                <a:solidFill>
                  <a:schemeClr val="tx1"/>
                </a:solidFill>
                <a:effectLst/>
                <a:latin typeface="+mn-lt"/>
                <a:ea typeface="+mn-ea"/>
                <a:cs typeface="+mn-cs"/>
              </a:rPr>
              <a:t> Safe, Cost effective </a:t>
            </a:r>
            <a:endParaRPr lang="en-US" baseline="0" dirty="0" smtClean="0"/>
          </a:p>
          <a:p>
            <a:pPr marL="0" indent="0">
              <a:buFontTx/>
              <a:buNone/>
            </a:pPr>
            <a:endParaRPr lang="en-US" baseline="0" dirty="0" smtClean="0"/>
          </a:p>
          <a:p>
            <a:r>
              <a:rPr lang="en-US" baseline="0" dirty="0" smtClean="0">
                <a:solidFill>
                  <a:srgbClr val="FF0000"/>
                </a:solidFill>
              </a:rPr>
              <a:t>(Note: Cortex A: series of applications processors provide an entire range of solutions for devices hosting a rich OS platform and user applications ranging from ultra-low-cost handset through smartphones, mobile computing platforms, digital TV and set-top boxes to enterprise networking, printers and server solutions.</a:t>
            </a:r>
          </a:p>
        </p:txBody>
      </p:sp>
      <p:sp>
        <p:nvSpPr>
          <p:cNvPr id="4" name="Slide Number Placeholder 3"/>
          <p:cNvSpPr>
            <a:spLocks noGrp="1"/>
          </p:cNvSpPr>
          <p:nvPr>
            <p:ph type="sldNum" sz="quarter" idx="10"/>
          </p:nvPr>
        </p:nvSpPr>
        <p:spPr/>
        <p:txBody>
          <a:bodyPr/>
          <a:lstStyle/>
          <a:p>
            <a:fld id="{A371944B-4A2A-41EA-B87F-21033755D368}" type="slidenum">
              <a:rPr lang="en-US" smtClean="0"/>
              <a:pPr/>
              <a:t>6</a:t>
            </a:fld>
            <a:endParaRPr lang="en-US"/>
          </a:p>
        </p:txBody>
      </p:sp>
    </p:spTree>
    <p:extLst>
      <p:ext uri="{BB962C8B-B14F-4D97-AF65-F5344CB8AC3E}">
        <p14:creationId xmlns:p14="http://schemas.microsoft.com/office/powerpoint/2010/main" val="3942787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A371944B-4A2A-41EA-B87F-21033755D368}" type="slidenum">
              <a:rPr lang="en-US" smtClean="0"/>
              <a:pPr/>
              <a:t>7</a:t>
            </a:fld>
            <a:endParaRPr lang="en-US"/>
          </a:p>
        </p:txBody>
      </p:sp>
    </p:spTree>
    <p:extLst>
      <p:ext uri="{BB962C8B-B14F-4D97-AF65-F5344CB8AC3E}">
        <p14:creationId xmlns:p14="http://schemas.microsoft.com/office/powerpoint/2010/main" val="3390143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 Cortex-M family processors are all </a:t>
            </a:r>
            <a:r>
              <a:rPr lang="en-US" sz="1200" b="1" dirty="0" smtClean="0"/>
              <a:t>binary upwards compatible</a:t>
            </a:r>
            <a:r>
              <a:rPr lang="en-US" sz="1200" dirty="0" smtClean="0"/>
              <a:t>, enabling software reuse and a seamless progression from one Cortex-M processor to another.</a:t>
            </a:r>
          </a:p>
          <a:p>
            <a:endParaRPr lang="en-US" sz="1200" dirty="0" smtClean="0"/>
          </a:p>
          <a:p>
            <a:r>
              <a:rPr lang="en-US" sz="1200" dirty="0" smtClean="0"/>
              <a:t>Note: Cortex M0/M0+/M1: </a:t>
            </a:r>
            <a:r>
              <a:rPr lang="en-US" sz="1200" b="1" dirty="0" smtClean="0"/>
              <a:t>Von</a:t>
            </a:r>
            <a:r>
              <a:rPr lang="en-US" sz="1200" b="1" baseline="0" dirty="0" smtClean="0"/>
              <a:t> </a:t>
            </a:r>
            <a:r>
              <a:rPr lang="en-US" sz="1200" b="1" baseline="0" dirty="0" err="1" smtClean="0"/>
              <a:t>Neunman</a:t>
            </a:r>
            <a:r>
              <a:rPr lang="en-US" sz="1200" b="1" baseline="0" dirty="0" smtClean="0"/>
              <a:t> </a:t>
            </a:r>
            <a:r>
              <a:rPr lang="en-US" sz="1200" b="1" baseline="0" dirty="0" err="1" smtClean="0"/>
              <a:t>architecuture</a:t>
            </a:r>
            <a:r>
              <a:rPr lang="en-US" sz="1200" b="1" baseline="0" dirty="0" smtClean="0"/>
              <a:t> </a:t>
            </a:r>
            <a:r>
              <a:rPr lang="en-US" sz="1200" baseline="0" dirty="0" smtClean="0"/>
              <a:t>/ Thumb-2 base on arm v6-m</a:t>
            </a:r>
          </a:p>
          <a:p>
            <a:r>
              <a:rPr lang="en-US" sz="1200" baseline="0" dirty="0" smtClean="0"/>
              <a:t>         Cortex M3/4          : </a:t>
            </a:r>
            <a:r>
              <a:rPr lang="en-US" sz="1200" b="1" baseline="0" dirty="0" smtClean="0"/>
              <a:t>Harvard</a:t>
            </a:r>
            <a:r>
              <a:rPr lang="en-US" sz="1200" baseline="0" dirty="0" smtClean="0"/>
              <a:t> / Thumb-2 base on ARMv7M</a:t>
            </a:r>
          </a:p>
          <a:p>
            <a:endParaRPr lang="en-US" sz="1200" baseline="0" dirty="0" smtClean="0"/>
          </a:p>
          <a:p>
            <a:r>
              <a:rPr lang="en-US" sz="1200" baseline="0" dirty="0" smtClean="0"/>
              <a:t>Topic </a:t>
            </a:r>
            <a:r>
              <a:rPr lang="en-US" sz="1200" baseline="0" dirty="0" err="1" smtClean="0"/>
              <a:t>thảo</a:t>
            </a:r>
            <a:r>
              <a:rPr lang="en-US" sz="1200" baseline="0" dirty="0" smtClean="0"/>
              <a:t> </a:t>
            </a:r>
            <a:r>
              <a:rPr lang="en-US" sz="1200" baseline="0" dirty="0" err="1" smtClean="0"/>
              <a:t>luận</a:t>
            </a:r>
            <a:r>
              <a:rPr lang="en-US" sz="1200" baseline="0" dirty="0" smtClean="0"/>
              <a:t>: </a:t>
            </a:r>
            <a:r>
              <a:rPr lang="en-US" sz="1200" baseline="0" dirty="0" err="1" smtClean="0"/>
              <a:t>Chương</a:t>
            </a:r>
            <a:r>
              <a:rPr lang="en-US" sz="1200" baseline="0" dirty="0" smtClean="0"/>
              <a:t> </a:t>
            </a:r>
            <a:r>
              <a:rPr lang="en-US" sz="1200" baseline="0" dirty="0" err="1" smtClean="0"/>
              <a:t>trình</a:t>
            </a:r>
            <a:r>
              <a:rPr lang="en-US" sz="1200" baseline="0" dirty="0" smtClean="0"/>
              <a:t> </a:t>
            </a:r>
            <a:r>
              <a:rPr lang="en-US" sz="1200" baseline="0" dirty="0" err="1" smtClean="0"/>
              <a:t>viết</a:t>
            </a:r>
            <a:r>
              <a:rPr lang="en-US" sz="1200" baseline="0" dirty="0" smtClean="0"/>
              <a:t> </a:t>
            </a:r>
            <a:r>
              <a:rPr lang="en-US" sz="1200" baseline="0" dirty="0" err="1" smtClean="0"/>
              <a:t>cho</a:t>
            </a:r>
            <a:r>
              <a:rPr lang="en-US" sz="1200" baseline="0" dirty="0" smtClean="0"/>
              <a:t> Cortex M0, </a:t>
            </a:r>
            <a:r>
              <a:rPr lang="en-US" sz="1200" baseline="0" dirty="0" err="1" smtClean="0"/>
              <a:t>có</a:t>
            </a:r>
            <a:r>
              <a:rPr lang="en-US" sz="1200" baseline="0" dirty="0" smtClean="0"/>
              <a:t> build </a:t>
            </a:r>
            <a:r>
              <a:rPr lang="en-US" sz="1200" baseline="0" dirty="0" err="1" smtClean="0"/>
              <a:t>đc</a:t>
            </a:r>
            <a:r>
              <a:rPr lang="en-US" sz="1200" baseline="0" dirty="0" smtClean="0"/>
              <a:t> </a:t>
            </a:r>
            <a:r>
              <a:rPr lang="en-US" sz="1200" baseline="0" dirty="0" err="1" smtClean="0"/>
              <a:t>trên</a:t>
            </a:r>
            <a:r>
              <a:rPr lang="en-US" sz="1200" baseline="0" dirty="0" smtClean="0"/>
              <a:t> Cortex M3 </a:t>
            </a:r>
            <a:r>
              <a:rPr lang="en-US" sz="1200" baseline="0" dirty="0" err="1" smtClean="0"/>
              <a:t>ko</a:t>
            </a:r>
            <a:r>
              <a:rPr lang="en-US" sz="1200" baseline="0" dirty="0" smtClean="0"/>
              <a:t> ? </a:t>
            </a:r>
            <a:r>
              <a:rPr lang="en-US" sz="1200" baseline="0" dirty="0" err="1" smtClean="0"/>
              <a:t>Và</a:t>
            </a:r>
            <a:r>
              <a:rPr lang="en-US" sz="1200" baseline="0" dirty="0" smtClean="0"/>
              <a:t> </a:t>
            </a:r>
            <a:r>
              <a:rPr lang="en-US" sz="1200" baseline="0" dirty="0" err="1" smtClean="0"/>
              <a:t>ngược</a:t>
            </a:r>
            <a:r>
              <a:rPr lang="en-US" sz="1200" baseline="0" dirty="0" smtClean="0"/>
              <a:t> </a:t>
            </a:r>
            <a:r>
              <a:rPr lang="en-US" sz="1200" baseline="0" dirty="0" err="1" smtClean="0"/>
              <a:t>lại</a:t>
            </a:r>
            <a:r>
              <a:rPr lang="en-US" sz="1200" baseline="0" dirty="0" smtClean="0"/>
              <a:t> ? </a:t>
            </a:r>
            <a:r>
              <a:rPr lang="en-US" sz="1200" baseline="0" dirty="0" err="1" smtClean="0"/>
              <a:t>Tại</a:t>
            </a:r>
            <a:r>
              <a:rPr lang="en-US" sz="1200" baseline="0" dirty="0" smtClean="0"/>
              <a:t> </a:t>
            </a:r>
            <a:r>
              <a:rPr lang="en-US" sz="1200" baseline="0" dirty="0" err="1" smtClean="0"/>
              <a:t>sao</a:t>
            </a:r>
            <a:r>
              <a:rPr lang="en-US" sz="1200" baseline="0" dirty="0" smtClean="0"/>
              <a:t>?</a:t>
            </a:r>
            <a:endParaRPr lang="en-US" dirty="0" smtClean="0"/>
          </a:p>
        </p:txBody>
      </p:sp>
      <p:sp>
        <p:nvSpPr>
          <p:cNvPr id="4" name="Slide Number Placeholder 3"/>
          <p:cNvSpPr>
            <a:spLocks noGrp="1"/>
          </p:cNvSpPr>
          <p:nvPr>
            <p:ph type="sldNum" sz="quarter" idx="10"/>
          </p:nvPr>
        </p:nvSpPr>
        <p:spPr/>
        <p:txBody>
          <a:bodyPr/>
          <a:lstStyle/>
          <a:p>
            <a:fld id="{A371944B-4A2A-41EA-B87F-21033755D368}" type="slidenum">
              <a:rPr lang="en-US" smtClean="0"/>
              <a:pPr/>
              <a:t>8</a:t>
            </a:fld>
            <a:endParaRPr lang="en-US"/>
          </a:p>
        </p:txBody>
      </p:sp>
    </p:spTree>
    <p:extLst>
      <p:ext uri="{BB962C8B-B14F-4D97-AF65-F5344CB8AC3E}">
        <p14:creationId xmlns:p14="http://schemas.microsoft.com/office/powerpoint/2010/main" val="2815659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effectLst/>
                <a:latin typeface="+mn-lt"/>
                <a:ea typeface="+mn-ea"/>
                <a:cs typeface="+mn-cs"/>
              </a:rPr>
              <a:t>Energy efficiency</a:t>
            </a:r>
          </a:p>
          <a:p>
            <a:r>
              <a:rPr lang="en-US" sz="1200" b="0" i="1" kern="1200" dirty="0" smtClean="0">
                <a:solidFill>
                  <a:schemeClr val="tx1"/>
                </a:solidFill>
                <a:effectLst/>
                <a:latin typeface="+mn-lt"/>
                <a:ea typeface="+mn-ea"/>
                <a:cs typeface="+mn-cs"/>
              </a:rPr>
              <a:t>Lower energy costs, longer battery life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Run at lower MHz or with shorter activity periods</a:t>
            </a:r>
          </a:p>
          <a:p>
            <a:r>
              <a:rPr lang="en-US" sz="1200" b="0" i="0" kern="1200" dirty="0" smtClean="0">
                <a:solidFill>
                  <a:schemeClr val="tx1"/>
                </a:solidFill>
                <a:effectLst/>
                <a:latin typeface="+mn-lt"/>
                <a:ea typeface="+mn-ea"/>
                <a:cs typeface="+mn-cs"/>
              </a:rPr>
              <a:t>Architected support for sleep modes</a:t>
            </a:r>
          </a:p>
          <a:p>
            <a:r>
              <a:rPr lang="en-US" sz="1200" b="0" i="0" kern="1200" dirty="0" smtClean="0">
                <a:solidFill>
                  <a:schemeClr val="tx1"/>
                </a:solidFill>
                <a:effectLst/>
                <a:latin typeface="+mn-lt"/>
                <a:ea typeface="+mn-ea"/>
                <a:cs typeface="+mn-cs"/>
              </a:rPr>
              <a:t>Work smarter, sleep longer than 8/16-bit</a:t>
            </a:r>
          </a:p>
          <a:p>
            <a:r>
              <a:rPr lang="en-US" sz="1200" b="1" i="0" kern="1200" dirty="0" smtClean="0">
                <a:solidFill>
                  <a:schemeClr val="tx1"/>
                </a:solidFill>
                <a:effectLst/>
                <a:latin typeface="+mn-lt"/>
                <a:ea typeface="+mn-ea"/>
                <a:cs typeface="+mn-cs"/>
              </a:rPr>
              <a:t>Smaller code</a:t>
            </a:r>
          </a:p>
          <a:p>
            <a:r>
              <a:rPr lang="en-US" sz="1200" b="0" i="1" kern="1200" dirty="0" smtClean="0">
                <a:solidFill>
                  <a:schemeClr val="tx1"/>
                </a:solidFill>
                <a:effectLst/>
                <a:latin typeface="+mn-lt"/>
                <a:ea typeface="+mn-ea"/>
                <a:cs typeface="+mn-cs"/>
              </a:rPr>
              <a:t>Lower silicon costs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High density instruction set</a:t>
            </a:r>
          </a:p>
          <a:p>
            <a:r>
              <a:rPr lang="en-US" sz="1200" b="0" i="0" kern="1200" dirty="0" smtClean="0">
                <a:solidFill>
                  <a:schemeClr val="tx1"/>
                </a:solidFill>
                <a:effectLst/>
                <a:latin typeface="+mn-lt"/>
                <a:ea typeface="+mn-ea"/>
                <a:cs typeface="+mn-cs"/>
              </a:rPr>
              <a:t>Achieve more per byte than 8/16-bit devices</a:t>
            </a:r>
          </a:p>
          <a:p>
            <a:r>
              <a:rPr lang="en-US" sz="1200" b="0" i="0" kern="1200" dirty="0" smtClean="0">
                <a:solidFill>
                  <a:schemeClr val="tx1"/>
                </a:solidFill>
                <a:effectLst/>
                <a:latin typeface="+mn-lt"/>
                <a:ea typeface="+mn-ea"/>
                <a:cs typeface="+mn-cs"/>
              </a:rPr>
              <a:t>Smaller RAM, ROM or Flash requirement</a:t>
            </a:r>
          </a:p>
          <a:p>
            <a:r>
              <a:rPr lang="en-US" sz="1200" b="1" i="0" kern="1200" dirty="0" smtClean="0">
                <a:solidFill>
                  <a:schemeClr val="tx1"/>
                </a:solidFill>
                <a:effectLst/>
                <a:latin typeface="+mn-lt"/>
                <a:ea typeface="+mn-ea"/>
                <a:cs typeface="+mn-cs"/>
              </a:rPr>
              <a:t>Ease of use</a:t>
            </a:r>
          </a:p>
          <a:p>
            <a:r>
              <a:rPr lang="en-US" sz="1200" b="0" i="1" kern="1200" dirty="0" smtClean="0">
                <a:solidFill>
                  <a:schemeClr val="tx1"/>
                </a:solidFill>
                <a:effectLst/>
                <a:latin typeface="+mn-lt"/>
                <a:ea typeface="+mn-ea"/>
                <a:cs typeface="+mn-cs"/>
              </a:rPr>
              <a:t>Faster software development and reuse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Global standard across multiple vendors</a:t>
            </a:r>
          </a:p>
          <a:p>
            <a:r>
              <a:rPr lang="en-US" sz="1200" b="0" i="0" kern="1200" dirty="0" smtClean="0">
                <a:solidFill>
                  <a:schemeClr val="tx1"/>
                </a:solidFill>
                <a:effectLst/>
                <a:latin typeface="+mn-lt"/>
                <a:ea typeface="+mn-ea"/>
                <a:cs typeface="+mn-cs"/>
              </a:rPr>
              <a:t>Code compatibility</a:t>
            </a:r>
          </a:p>
          <a:p>
            <a:r>
              <a:rPr lang="en-US" sz="1200" b="0" i="0" kern="1200" dirty="0" smtClean="0">
                <a:solidFill>
                  <a:schemeClr val="tx1"/>
                </a:solidFill>
                <a:effectLst/>
                <a:latin typeface="+mn-lt"/>
                <a:ea typeface="+mn-ea"/>
                <a:cs typeface="+mn-cs"/>
              </a:rPr>
              <a:t>Unified tools and OS support</a:t>
            </a:r>
          </a:p>
          <a:p>
            <a:r>
              <a:rPr lang="en-US" sz="1200" b="1" i="0" kern="1200" dirty="0" smtClean="0">
                <a:solidFill>
                  <a:schemeClr val="tx1"/>
                </a:solidFill>
                <a:effectLst/>
                <a:latin typeface="+mn-lt"/>
                <a:ea typeface="+mn-ea"/>
                <a:cs typeface="+mn-cs"/>
              </a:rPr>
              <a:t>High performance</a:t>
            </a:r>
          </a:p>
          <a:p>
            <a:r>
              <a:rPr lang="en-US" sz="1200" b="0" i="1" kern="1200" dirty="0" smtClean="0">
                <a:solidFill>
                  <a:schemeClr val="tx1"/>
                </a:solidFill>
                <a:effectLst/>
                <a:latin typeface="+mn-lt"/>
                <a:ea typeface="+mn-ea"/>
                <a:cs typeface="+mn-cs"/>
              </a:rPr>
              <a:t>More competitive products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Powerful Cortex-M processor </a:t>
            </a:r>
          </a:p>
          <a:p>
            <a:r>
              <a:rPr lang="en-US" sz="1200" b="0" i="0" kern="1200" dirty="0" smtClean="0">
                <a:solidFill>
                  <a:schemeClr val="tx1"/>
                </a:solidFill>
                <a:effectLst/>
                <a:latin typeface="+mn-lt"/>
                <a:ea typeface="+mn-ea"/>
                <a:cs typeface="+mn-cs"/>
              </a:rPr>
              <a:t>Delivers more performance per MHz</a:t>
            </a:r>
          </a:p>
          <a:p>
            <a:r>
              <a:rPr lang="en-US" sz="1200" b="0" i="0" kern="1200" dirty="0" smtClean="0">
                <a:solidFill>
                  <a:schemeClr val="tx1"/>
                </a:solidFill>
                <a:effectLst/>
                <a:latin typeface="+mn-lt"/>
                <a:ea typeface="+mn-ea"/>
                <a:cs typeface="+mn-cs"/>
              </a:rPr>
              <a:t>Enables richer features at lower power</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371944B-4A2A-41EA-B87F-21033755D368}" type="slidenum">
              <a:rPr lang="en-US" smtClean="0"/>
              <a:pPr/>
              <a:t>9</a:t>
            </a:fld>
            <a:endParaRPr lang="en-US"/>
          </a:p>
        </p:txBody>
      </p:sp>
    </p:spTree>
    <p:extLst>
      <p:ext uri="{BB962C8B-B14F-4D97-AF65-F5344CB8AC3E}">
        <p14:creationId xmlns:p14="http://schemas.microsoft.com/office/powerpoint/2010/main" val="893454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6650BB-D765-41A2-AD71-7929BD32B5C2}" type="datetimeFigureOut">
              <a:rPr lang="en-US" smtClean="0"/>
              <a:pPr/>
              <a:t>9/19/2014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6650BB-D765-41A2-AD71-7929BD32B5C2}" type="datetimeFigureOut">
              <a:rPr lang="en-US" smtClean="0"/>
              <a:pPr/>
              <a:t>9/19/2014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6650BB-D765-41A2-AD71-7929BD32B5C2}" type="datetimeFigureOut">
              <a:rPr lang="en-US" smtClean="0"/>
              <a:pPr/>
              <a:t>9/19/2014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6650BB-D765-41A2-AD71-7929BD32B5C2}" type="datetimeFigureOut">
              <a:rPr lang="en-US" smtClean="0"/>
              <a:pPr/>
              <a:t>9/19/2014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6650BB-D765-41A2-AD71-7929BD32B5C2}" type="datetimeFigureOut">
              <a:rPr lang="en-US" smtClean="0"/>
              <a:pPr/>
              <a:t>9/19/2014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6650BB-D765-41A2-AD71-7929BD32B5C2}" type="datetimeFigureOut">
              <a:rPr lang="en-US" smtClean="0"/>
              <a:pPr/>
              <a:t>9/19/2014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6650BB-D765-41A2-AD71-7929BD32B5C2}" type="datetimeFigureOut">
              <a:rPr lang="en-US" smtClean="0"/>
              <a:pPr/>
              <a:t>9/19/2014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6650BB-D765-41A2-AD71-7929BD32B5C2}" type="datetimeFigureOut">
              <a:rPr lang="en-US" smtClean="0"/>
              <a:pPr/>
              <a:t>9/19/2014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6650BB-D765-41A2-AD71-7929BD32B5C2}" type="datetimeFigureOut">
              <a:rPr lang="en-US" smtClean="0"/>
              <a:pPr/>
              <a:t>9/19/2014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6650BB-D765-41A2-AD71-7929BD32B5C2}" type="datetimeFigureOut">
              <a:rPr lang="en-US" smtClean="0"/>
              <a:pPr/>
              <a:t>9/19/2014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6650BB-D765-41A2-AD71-7929BD32B5C2}" type="datetimeFigureOut">
              <a:rPr lang="en-US" smtClean="0"/>
              <a:pPr/>
              <a:t>9/19/2014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650BB-D765-41A2-AD71-7929BD32B5C2}" type="datetimeFigureOut">
              <a:rPr lang="en-US" smtClean="0"/>
              <a:pPr/>
              <a:t>9/19/2014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D21DFA-696B-4992-A28D-DC51D9892B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290" y="4537526"/>
            <a:ext cx="9099258" cy="1542380"/>
          </a:xfrm>
        </p:spPr>
        <p:txBody>
          <a:bodyPr>
            <a:normAutofit/>
          </a:bodyPr>
          <a:lstStyle/>
          <a:p>
            <a:pPr algn="r"/>
            <a:r>
              <a:rPr lang="en-US" sz="3200" smtClean="0">
                <a:cs typeface="Arial" pitchFamily="34" charset="0"/>
              </a:rPr>
              <a:t>LECTURE 4</a:t>
            </a:r>
            <a:r>
              <a:rPr lang="en-US" sz="3200" dirty="0" smtClean="0">
                <a:cs typeface="Arial" pitchFamily="34" charset="0"/>
              </a:rPr>
              <a:t>: ARM Cortex-M architecture</a:t>
            </a:r>
            <a:br>
              <a:rPr lang="en-US" sz="3200" dirty="0" smtClean="0">
                <a:cs typeface="Arial" pitchFamily="34" charset="0"/>
              </a:rPr>
            </a:br>
            <a:r>
              <a:rPr lang="en-US" sz="3200" dirty="0" smtClean="0">
                <a:cs typeface="Arial" pitchFamily="34" charset="0"/>
              </a:rPr>
              <a:t> overview</a:t>
            </a:r>
            <a:endParaRPr lang="en-US" sz="3200" b="1" dirty="0">
              <a:solidFill>
                <a:schemeClr val="bg1"/>
              </a:solidFill>
              <a:cs typeface="Arial" pitchFamily="34" charset="0"/>
            </a:endParaRPr>
          </a:p>
        </p:txBody>
      </p:sp>
      <p:sp>
        <p:nvSpPr>
          <p:cNvPr id="3" name="Subtitle 2"/>
          <p:cNvSpPr>
            <a:spLocks noGrp="1"/>
          </p:cNvSpPr>
          <p:nvPr>
            <p:ph type="body" idx="1"/>
          </p:nvPr>
        </p:nvSpPr>
        <p:spPr/>
        <p:txBody>
          <a:bodyPr>
            <a:normAutofit/>
          </a:bodyPr>
          <a:lstStyle/>
          <a:p>
            <a:pPr algn="l"/>
            <a:r>
              <a:rPr lang="en-US"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EMBEDDED SYSTEM COURSE</a:t>
            </a:r>
            <a:endParaRPr lang="en-US" sz="3200" b="1" dirty="0">
              <a:latin typeface="Arial" pitchFamily="34" charset="0"/>
              <a:cs typeface="Arial" pitchFamily="34" charset="0"/>
            </a:endParaRPr>
          </a:p>
        </p:txBody>
      </p:sp>
      <p:pic>
        <p:nvPicPr>
          <p:cNvPr id="4" name="Content Placeholder 5" descr="2logo-01.png"/>
          <p:cNvPicPr>
            <a:picLocks noChangeAspect="1"/>
          </p:cNvPicPr>
          <p:nvPr/>
        </p:nvPicPr>
        <p:blipFill>
          <a:blip r:embed="rId4" cstate="print"/>
          <a:stretch>
            <a:fillRect/>
          </a:stretch>
        </p:blipFill>
        <p:spPr>
          <a:xfrm>
            <a:off x="7172341" y="0"/>
            <a:ext cx="1971659" cy="98339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8229600" cy="1143000"/>
          </a:xfrm>
        </p:spPr>
        <p:txBody>
          <a:bodyPr>
            <a:noAutofit/>
          </a:bodyPr>
          <a:lstStyle/>
          <a:p>
            <a:pPr lvl="0" algn="l">
              <a:lnSpc>
                <a:spcPct val="200000"/>
              </a:lnSpc>
              <a:defRPr/>
            </a:pPr>
            <a:r>
              <a:rPr lang="en-US" sz="2800" b="1" dirty="0" smtClean="0">
                <a:solidFill>
                  <a:schemeClr val="accent6">
                    <a:lumMod val="75000"/>
                  </a:schemeClr>
                </a:solidFill>
                <a:latin typeface="Arial" pitchFamily="34" charset="0"/>
                <a:cs typeface="Arial" pitchFamily="34" charset="0"/>
              </a:rPr>
              <a:t>General Information about the Cortex-M</a:t>
            </a:r>
            <a:endParaRPr lang="en-US" sz="2800" b="1" dirty="0">
              <a:solidFill>
                <a:schemeClr val="accent6">
                  <a:lumMod val="75000"/>
                </a:schemeClr>
              </a:solidFill>
              <a:latin typeface="Arial" pitchFamily="34" charset="0"/>
              <a:cs typeface="Arial" pitchFamily="34" charset="0"/>
            </a:endParaRPr>
          </a:p>
        </p:txBody>
      </p:sp>
      <p:sp>
        <p:nvSpPr>
          <p:cNvPr id="6" name="Content Placeholder 5"/>
          <p:cNvSpPr>
            <a:spLocks noGrp="1"/>
          </p:cNvSpPr>
          <p:nvPr>
            <p:ph idx="1"/>
          </p:nvPr>
        </p:nvSpPr>
        <p:spPr>
          <a:xfrm>
            <a:off x="179512" y="983396"/>
            <a:ext cx="8229600" cy="4525963"/>
          </a:xfrm>
        </p:spPr>
        <p:txBody>
          <a:bodyPr>
            <a:normAutofit/>
          </a:bodyPr>
          <a:lstStyle/>
          <a:p>
            <a:pPr marL="0" indent="0">
              <a:buNone/>
            </a:pPr>
            <a:r>
              <a:rPr lang="en-US" b="1" i="1" u="sng" dirty="0" smtClean="0"/>
              <a:t>Cortex M0</a:t>
            </a: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3200" baseline="0" dirty="0" smtClean="0">
              <a:latin typeface="Arial" pitchFamily="34" charset="0"/>
              <a:cs typeface="Arial" pitchFamily="34" charset="0"/>
            </a:endParaRPr>
          </a:p>
          <a:p>
            <a:pPr lvl="1">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
        <p:nvSpPr>
          <p:cNvPr id="8" name="Rectangle 7"/>
          <p:cNvSpPr>
            <a:spLocks noChangeArrowheads="1"/>
          </p:cNvSpPr>
          <p:nvPr/>
        </p:nvSpPr>
        <p:spPr bwMode="auto">
          <a:xfrm>
            <a:off x="251520" y="1556792"/>
            <a:ext cx="3960440" cy="5008227"/>
          </a:xfrm>
          <a:prstGeom prst="rect">
            <a:avLst/>
          </a:prstGeom>
          <a:noFill/>
          <a:ln w="9525">
            <a:noFill/>
            <a:miter lim="800000"/>
            <a:headEnd/>
            <a:tailEnd/>
          </a:ln>
        </p:spPr>
        <p:txBody>
          <a:bodyPr lIns="80151" tIns="40076" rIns="80151" bIns="40076"/>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lnSpc>
                <a:spcPct val="150000"/>
              </a:lnSpc>
              <a:buFont typeface="Arial" panose="020B0604020202020204" pitchFamily="34" charset="0"/>
              <a:buChar char="•"/>
            </a:pPr>
            <a:r>
              <a:rPr lang="en-US" sz="2200" dirty="0"/>
              <a:t>32-bit RISC processor</a:t>
            </a:r>
          </a:p>
          <a:p>
            <a:pPr marL="342900" indent="-342900" algn="just">
              <a:lnSpc>
                <a:spcPct val="150000"/>
              </a:lnSpc>
              <a:buFont typeface="Arial" panose="020B0604020202020204" pitchFamily="34" charset="0"/>
              <a:buChar char="•"/>
            </a:pPr>
            <a:r>
              <a:rPr lang="en-US" sz="2200" dirty="0" smtClean="0"/>
              <a:t>3-stage </a:t>
            </a:r>
            <a:r>
              <a:rPr lang="en-US" sz="2200" dirty="0"/>
              <a:t>pipeline von Neumann </a:t>
            </a:r>
            <a:r>
              <a:rPr lang="en-US" sz="2200" dirty="0" smtClean="0"/>
              <a:t>architecture </a:t>
            </a:r>
            <a:endParaRPr lang="en-US" sz="2200" dirty="0"/>
          </a:p>
          <a:p>
            <a:pPr marL="342900" indent="-342900" algn="just">
              <a:lnSpc>
                <a:spcPct val="150000"/>
              </a:lnSpc>
              <a:buFont typeface="Arial" panose="020B0604020202020204" pitchFamily="34" charset="0"/>
              <a:buChar char="•"/>
            </a:pPr>
            <a:r>
              <a:rPr lang="en-US" sz="2200" dirty="0"/>
              <a:t>ARMv6-M architecture </a:t>
            </a:r>
          </a:p>
          <a:p>
            <a:pPr marL="342900" indent="-342900" algn="just">
              <a:lnSpc>
                <a:spcPct val="150000"/>
              </a:lnSpc>
              <a:buFont typeface="Arial" panose="020B0604020202020204" pitchFamily="34" charset="0"/>
              <a:buChar char="•"/>
            </a:pPr>
            <a:r>
              <a:rPr lang="en-US" sz="2200" dirty="0"/>
              <a:t>16-bit Thumb instruction set with Thumb-2 technology. </a:t>
            </a:r>
          </a:p>
          <a:p>
            <a:pPr marL="342900" indent="-342900" algn="just">
              <a:lnSpc>
                <a:spcPct val="150000"/>
              </a:lnSpc>
              <a:buFont typeface="Arial" panose="020B0604020202020204" pitchFamily="34" charset="0"/>
              <a:buChar char="•"/>
            </a:pPr>
            <a:r>
              <a:rPr lang="en-US" sz="2200" dirty="0"/>
              <a:t>Load-Store Architecture</a:t>
            </a:r>
          </a:p>
          <a:p>
            <a:pPr marL="342900" indent="-342900" algn="just">
              <a:lnSpc>
                <a:spcPct val="150000"/>
              </a:lnSpc>
              <a:buFont typeface="Arial" panose="020B0604020202020204" pitchFamily="34" charset="0"/>
              <a:buChar char="•"/>
            </a:pPr>
            <a:r>
              <a:rPr lang="en-US" sz="2200" dirty="0"/>
              <a:t>56 </a:t>
            </a:r>
            <a:r>
              <a:rPr lang="en-US" sz="2200" dirty="0" smtClean="0"/>
              <a:t>Instructions</a:t>
            </a:r>
          </a:p>
          <a:p>
            <a:pPr marL="342900" indent="-342900" algn="just">
              <a:lnSpc>
                <a:spcPct val="150000"/>
              </a:lnSpc>
              <a:spcBef>
                <a:spcPct val="25000"/>
              </a:spcBef>
              <a:buFont typeface="Arial" panose="020B0604020202020204" pitchFamily="34" charset="0"/>
              <a:buChar char="•"/>
            </a:pPr>
            <a:r>
              <a:rPr lang="en-GB" sz="2200" dirty="0"/>
              <a:t>Low power support</a:t>
            </a:r>
          </a:p>
          <a:p>
            <a:pPr marL="342900" indent="-342900" algn="just">
              <a:lnSpc>
                <a:spcPct val="150000"/>
              </a:lnSpc>
              <a:buFont typeface="Arial" panose="020B0604020202020204" pitchFamily="34" charset="0"/>
              <a:buChar char="•"/>
            </a:pPr>
            <a:endParaRPr lang="en-US" sz="2200" dirty="0"/>
          </a:p>
          <a:p>
            <a:pPr marL="301625" indent="-301625" algn="l" defTabSz="801688">
              <a:lnSpc>
                <a:spcPct val="100000"/>
              </a:lnSpc>
              <a:spcBef>
                <a:spcPct val="25000"/>
              </a:spcBef>
              <a:buFont typeface="Wingdings" pitchFamily="2" charset="2"/>
              <a:buChar char="§"/>
            </a:pPr>
            <a:endParaRPr lang="en-GB" sz="1600" b="1" dirty="0"/>
          </a:p>
        </p:txBody>
      </p:sp>
      <p:pic>
        <p:nvPicPr>
          <p:cNvPr id="9" name="Picture 8" descr="\\Mercury\Artwork\GRAPHIC_RESOURCES\Chip Diagrams\NEW STYLE CHIP DIAGRAMS\jpg\Cortex-M0.jpg"/>
          <p:cNvPicPr>
            <a:picLocks noChangeAspect="1" noChangeArrowheads="1"/>
          </p:cNvPicPr>
          <p:nvPr/>
        </p:nvPicPr>
        <p:blipFill>
          <a:blip r:embed="rId4" cstate="print"/>
          <a:srcRect/>
          <a:stretch>
            <a:fillRect/>
          </a:stretch>
        </p:blipFill>
        <p:spPr bwMode="auto">
          <a:xfrm>
            <a:off x="4633487" y="1245626"/>
            <a:ext cx="4209296" cy="4833204"/>
          </a:xfrm>
          <a:prstGeom prst="rect">
            <a:avLst/>
          </a:prstGeom>
          <a:noFill/>
        </p:spPr>
      </p:pic>
    </p:spTree>
    <p:extLst>
      <p:ext uri="{BB962C8B-B14F-4D97-AF65-F5344CB8AC3E}">
        <p14:creationId xmlns:p14="http://schemas.microsoft.com/office/powerpoint/2010/main" val="3811099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FontTx/>
              <a:buChar char="-"/>
            </a:pPr>
            <a:endParaRPr lang="en-US" dirty="0"/>
          </a:p>
        </p:txBody>
      </p:sp>
      <p:sp>
        <p:nvSpPr>
          <p:cNvPr id="5" name="Title 1"/>
          <p:cNvSpPr>
            <a:spLocks noGrp="1"/>
          </p:cNvSpPr>
          <p:nvPr>
            <p:ph type="title"/>
          </p:nvPr>
        </p:nvSpPr>
        <p:spPr>
          <a:xfrm>
            <a:off x="428596" y="142852"/>
            <a:ext cx="8229600" cy="1143000"/>
          </a:xfrm>
        </p:spPr>
        <p:txBody>
          <a:bodyPr/>
          <a:lstStyle/>
          <a:p>
            <a:pPr algn="l"/>
            <a:r>
              <a:rPr lang="en-US" b="1" dirty="0" smtClean="0">
                <a:solidFill>
                  <a:schemeClr val="accent6">
                    <a:lumMod val="75000"/>
                  </a:schemeClr>
                </a:solidFill>
                <a:latin typeface="Arial" pitchFamily="34" charset="0"/>
                <a:cs typeface="Arial" pitchFamily="34" charset="0"/>
              </a:rPr>
              <a:t>Table of contents</a:t>
            </a:r>
            <a:endParaRPr lang="en-US" b="1" dirty="0">
              <a:solidFill>
                <a:schemeClr val="accent6">
                  <a:lumMod val="75000"/>
                </a:schemeClr>
              </a:solidFill>
              <a:latin typeface="Arial" pitchFamily="34" charset="0"/>
              <a:cs typeface="Arial" pitchFamily="34" charset="0"/>
            </a:endParaRPr>
          </a:p>
        </p:txBody>
      </p:sp>
      <p:sp>
        <p:nvSpPr>
          <p:cNvPr id="6" name="Content Placeholder 2"/>
          <p:cNvSpPr txBox="1">
            <a:spLocks/>
          </p:cNvSpPr>
          <p:nvPr/>
        </p:nvSpPr>
        <p:spPr>
          <a:xfrm>
            <a:off x="571472" y="1428736"/>
            <a:ext cx="8267728" cy="5072098"/>
          </a:xfrm>
          <a:prstGeom prst="rect">
            <a:avLst/>
          </a:prstGeom>
        </p:spPr>
        <p:txBody>
          <a:bodyPr vert="horz" lIns="91440" tIns="45720" rIns="91440" bIns="45720" rtlCol="0">
            <a:normAutofit/>
          </a:bodyPr>
          <a:lstStyle/>
          <a:p>
            <a:pPr marL="457200" marR="0" lvl="0" indent="-457200" algn="l" defTabSz="914400" rtl="0" eaLnBrk="1" fontAlgn="auto" latinLnBrk="0" hangingPunct="1">
              <a:lnSpc>
                <a:spcPct val="200000"/>
              </a:lnSpc>
              <a:spcBef>
                <a:spcPct val="2000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smtClean="0">
                <a:ln>
                  <a:noFill/>
                </a:ln>
                <a:solidFill>
                  <a:schemeClr val="bg1">
                    <a:lumMod val="85000"/>
                  </a:schemeClr>
                </a:solidFill>
                <a:effectLst/>
                <a:uLnTx/>
                <a:uFillTx/>
                <a:latin typeface="Arial" pitchFamily="34" charset="0"/>
                <a:cs typeface="Arial" pitchFamily="34" charset="0"/>
              </a:rPr>
              <a:t>General</a:t>
            </a:r>
            <a:r>
              <a:rPr kumimoji="0" lang="en-US" sz="3200" b="0" i="0" u="none" strike="noStrike" kern="1200" cap="none" spc="0" normalizeH="0" noProof="0" dirty="0" smtClean="0">
                <a:ln>
                  <a:noFill/>
                </a:ln>
                <a:solidFill>
                  <a:schemeClr val="bg1">
                    <a:lumMod val="85000"/>
                  </a:schemeClr>
                </a:solidFill>
                <a:effectLst/>
                <a:uLnTx/>
                <a:uFillTx/>
                <a:latin typeface="Arial" pitchFamily="34" charset="0"/>
                <a:cs typeface="Arial" pitchFamily="34" charset="0"/>
              </a:rPr>
              <a:t> </a:t>
            </a:r>
            <a:r>
              <a:rPr lang="en-US" sz="3200" dirty="0" smtClean="0">
                <a:solidFill>
                  <a:schemeClr val="bg1">
                    <a:lumMod val="85000"/>
                  </a:schemeClr>
                </a:solidFill>
                <a:latin typeface="Arial" pitchFamily="34" charset="0"/>
                <a:cs typeface="Arial" pitchFamily="34" charset="0"/>
              </a:rPr>
              <a:t>Information about the Cortex-M</a:t>
            </a:r>
          </a:p>
          <a:p>
            <a:pPr marL="457200" indent="-457200">
              <a:lnSpc>
                <a:spcPct val="200000"/>
              </a:lnSpc>
              <a:buFont typeface="Arial" panose="020B0604020202020204" pitchFamily="34" charset="0"/>
              <a:buChar char="•"/>
            </a:pPr>
            <a:r>
              <a:rPr lang="en-US" altLang="en-US" sz="3200" dirty="0">
                <a:latin typeface="Arial" pitchFamily="34" charset="0"/>
                <a:cs typeface="Arial" pitchFamily="34" charset="0"/>
              </a:rPr>
              <a:t>Introduction to the </a:t>
            </a:r>
            <a:r>
              <a:rPr lang="en-US" altLang="en-US" sz="3200" dirty="0" smtClean="0">
                <a:latin typeface="Arial" pitchFamily="34" charset="0"/>
                <a:cs typeface="Arial" pitchFamily="34" charset="0"/>
              </a:rPr>
              <a:t>architecture</a:t>
            </a:r>
          </a:p>
          <a:p>
            <a:pPr marL="457200" indent="-457200">
              <a:lnSpc>
                <a:spcPct val="200000"/>
              </a:lnSpc>
              <a:buFont typeface="Arial" panose="020B0604020202020204" pitchFamily="34" charset="0"/>
              <a:buChar char="•"/>
            </a:pPr>
            <a:r>
              <a:rPr lang="en-US" altLang="en-US" sz="3200" dirty="0" smtClean="0">
                <a:solidFill>
                  <a:schemeClr val="bg1">
                    <a:lumMod val="75000"/>
                  </a:schemeClr>
                </a:solidFill>
                <a:latin typeface="Arial" pitchFamily="34" charset="0"/>
                <a:cs typeface="Arial" pitchFamily="34" charset="0"/>
              </a:rPr>
              <a:t>Programmer Model</a:t>
            </a:r>
          </a:p>
          <a:p>
            <a:pPr marL="457200" indent="-457200">
              <a:lnSpc>
                <a:spcPct val="200000"/>
              </a:lnSpc>
              <a:buFont typeface="Arial" panose="020B0604020202020204" pitchFamily="34" charset="0"/>
              <a:buChar char="•"/>
            </a:pPr>
            <a:r>
              <a:rPr lang="en-US" altLang="en-US" sz="3200" dirty="0" smtClean="0">
                <a:solidFill>
                  <a:schemeClr val="bg1">
                    <a:lumMod val="75000"/>
                  </a:schemeClr>
                </a:solidFill>
                <a:latin typeface="Arial" pitchFamily="34" charset="0"/>
                <a:cs typeface="Arial" pitchFamily="34" charset="0"/>
              </a:rPr>
              <a:t>Instruction Set</a:t>
            </a:r>
            <a:endParaRPr kumimoji="0" lang="en-US" sz="3200" b="0" i="1" u="none" strike="noStrike" kern="1200" cap="none" spc="0" normalizeH="0" baseline="0" noProof="0" dirty="0" smtClean="0">
              <a:ln>
                <a:noFill/>
              </a:ln>
              <a:solidFill>
                <a:schemeClr val="bg1">
                  <a:lumMod val="75000"/>
                </a:schemeClr>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solidFill>
                  <a:schemeClr val="bg1">
                    <a:lumMod val="75000"/>
                  </a:schemeClr>
                </a:solidFill>
                <a:latin typeface="Arial" pitchFamily="34" charset="0"/>
                <a:cs typeface="Arial" pitchFamily="34" charset="0"/>
              </a:rPr>
              <a:t> Summary</a:t>
            </a:r>
            <a:endParaRPr lang="en-US" sz="3200" dirty="0">
              <a:solidFill>
                <a:schemeClr val="bg1">
                  <a:lumMod val="75000"/>
                </a:schemeClr>
              </a:solidFill>
              <a:latin typeface="Arial" pitchFamily="34" charset="0"/>
              <a:cs typeface="Arial" pitchFamily="34" charset="0"/>
            </a:endParaRPr>
          </a:p>
        </p:txBody>
      </p:sp>
      <p:pic>
        <p:nvPicPr>
          <p:cNvPr id="8"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Tree>
    <p:extLst>
      <p:ext uri="{BB962C8B-B14F-4D97-AF65-F5344CB8AC3E}">
        <p14:creationId xmlns:p14="http://schemas.microsoft.com/office/powerpoint/2010/main" val="35515856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268760"/>
            <a:ext cx="8229600" cy="4525963"/>
          </a:xfrm>
        </p:spPr>
        <p:txBody>
          <a:bodyPr/>
          <a:lstStyle/>
          <a:p>
            <a:pPr>
              <a:buNone/>
            </a:pPr>
            <a:endParaRPr lang="en-US" dirty="0" smtClean="0"/>
          </a:p>
          <a:p>
            <a:pPr>
              <a:buFontTx/>
              <a:buChar char="-"/>
            </a:pPr>
            <a:endParaRPr lang="en-US" dirty="0"/>
          </a:p>
        </p:txBody>
      </p:sp>
      <p:sp>
        <p:nvSpPr>
          <p:cNvPr id="5" name="Title 1"/>
          <p:cNvSpPr>
            <a:spLocks noGrp="1"/>
          </p:cNvSpPr>
          <p:nvPr>
            <p:ph type="title"/>
          </p:nvPr>
        </p:nvSpPr>
        <p:spPr>
          <a:xfrm>
            <a:off x="107504" y="142852"/>
            <a:ext cx="8229600" cy="1143000"/>
          </a:xfrm>
        </p:spPr>
        <p:txBody>
          <a:bodyPr>
            <a:normAutofit/>
          </a:bodyPr>
          <a:lstStyle/>
          <a:p>
            <a:pPr algn="l"/>
            <a:r>
              <a:rPr lang="en-US" sz="3600" b="1" dirty="0" smtClean="0">
                <a:solidFill>
                  <a:schemeClr val="accent6">
                    <a:lumMod val="75000"/>
                  </a:schemeClr>
                </a:solidFill>
                <a:latin typeface="Arial" pitchFamily="34" charset="0"/>
                <a:cs typeface="Arial" pitchFamily="34" charset="0"/>
              </a:rPr>
              <a:t>Introduction to the architecture</a:t>
            </a:r>
            <a:endParaRPr lang="en-US" sz="3600" b="1" dirty="0">
              <a:solidFill>
                <a:schemeClr val="accent6">
                  <a:lumMod val="75000"/>
                </a:schemeClr>
              </a:solidFill>
              <a:latin typeface="Arial" pitchFamily="34" charset="0"/>
              <a:cs typeface="Arial" pitchFamily="34" charset="0"/>
            </a:endParaRPr>
          </a:p>
        </p:txBody>
      </p:sp>
      <p:pic>
        <p:nvPicPr>
          <p:cNvPr id="8"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
        <p:nvSpPr>
          <p:cNvPr id="2" name="Rectangle 1"/>
          <p:cNvSpPr/>
          <p:nvPr/>
        </p:nvSpPr>
        <p:spPr>
          <a:xfrm>
            <a:off x="179512" y="1340768"/>
            <a:ext cx="3982309" cy="523220"/>
          </a:xfrm>
          <a:prstGeom prst="rect">
            <a:avLst/>
          </a:prstGeom>
        </p:spPr>
        <p:txBody>
          <a:bodyPr wrap="none">
            <a:spAutoFit/>
          </a:bodyPr>
          <a:lstStyle/>
          <a:p>
            <a:r>
              <a:rPr lang="en-US" sz="2800" b="1" dirty="0"/>
              <a:t>Simplified Block Diagram </a:t>
            </a:r>
          </a:p>
        </p:txBody>
      </p:sp>
      <p:pic>
        <p:nvPicPr>
          <p:cNvPr id="7" name="Picture 3"/>
          <p:cNvPicPr>
            <a:picLocks noChangeAspect="1" noChangeArrowheads="1"/>
          </p:cNvPicPr>
          <p:nvPr/>
        </p:nvPicPr>
        <p:blipFill>
          <a:blip r:embed="rId4" cstate="print"/>
          <a:srcRect/>
          <a:stretch>
            <a:fillRect/>
          </a:stretch>
        </p:blipFill>
        <p:spPr bwMode="auto">
          <a:xfrm>
            <a:off x="681630" y="1863988"/>
            <a:ext cx="8354866" cy="4498839"/>
          </a:xfrm>
          <a:prstGeom prst="rect">
            <a:avLst/>
          </a:prstGeom>
          <a:noFill/>
          <a:ln w="9525">
            <a:noFill/>
            <a:miter lim="800000"/>
            <a:headEnd/>
            <a:tailEnd/>
          </a:ln>
        </p:spPr>
      </p:pic>
    </p:spTree>
    <p:extLst>
      <p:ext uri="{BB962C8B-B14F-4D97-AF65-F5344CB8AC3E}">
        <p14:creationId xmlns:p14="http://schemas.microsoft.com/office/powerpoint/2010/main" val="4289384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268760"/>
            <a:ext cx="8229600" cy="4525963"/>
          </a:xfrm>
        </p:spPr>
        <p:txBody>
          <a:bodyPr/>
          <a:lstStyle/>
          <a:p>
            <a:pPr>
              <a:buNone/>
            </a:pPr>
            <a:endParaRPr lang="en-US" dirty="0" smtClean="0"/>
          </a:p>
          <a:p>
            <a:pPr algn="just">
              <a:lnSpc>
                <a:spcPct val="200000"/>
              </a:lnSpc>
              <a:buFontTx/>
              <a:buChar char="-"/>
            </a:pPr>
            <a:r>
              <a:rPr lang="en-US" sz="2400" dirty="0"/>
              <a:t>ARMv6-M Thumb instruction set</a:t>
            </a:r>
          </a:p>
          <a:p>
            <a:pPr algn="just">
              <a:lnSpc>
                <a:spcPct val="200000"/>
              </a:lnSpc>
              <a:buFontTx/>
              <a:buChar char="-"/>
            </a:pPr>
            <a:r>
              <a:rPr lang="en-US" sz="2400" dirty="0" smtClean="0"/>
              <a:t>NVIC</a:t>
            </a:r>
            <a:r>
              <a:rPr lang="en-US" sz="2400" dirty="0"/>
              <a:t>: 32 external interrupt inputs</a:t>
            </a:r>
          </a:p>
          <a:p>
            <a:pPr algn="just">
              <a:lnSpc>
                <a:spcPct val="200000"/>
              </a:lnSpc>
              <a:buFontTx/>
              <a:buChar char="-"/>
            </a:pPr>
            <a:r>
              <a:rPr lang="en-US" sz="2400" dirty="0" smtClean="0"/>
              <a:t>Debug</a:t>
            </a:r>
            <a:r>
              <a:rPr lang="en-US" sz="2400" dirty="0"/>
              <a:t>: 4 HD breakpoints, 2 </a:t>
            </a:r>
            <a:r>
              <a:rPr lang="en-US" sz="2400" dirty="0" err="1"/>
              <a:t>watchpoints</a:t>
            </a:r>
            <a:r>
              <a:rPr lang="en-US" sz="2400" dirty="0"/>
              <a:t>. </a:t>
            </a:r>
          </a:p>
          <a:p>
            <a:pPr algn="just">
              <a:lnSpc>
                <a:spcPct val="200000"/>
              </a:lnSpc>
              <a:buFontTx/>
              <a:buChar char="-"/>
            </a:pPr>
            <a:r>
              <a:rPr lang="en-US" sz="2400" dirty="0" smtClean="0"/>
              <a:t>Bus </a:t>
            </a:r>
            <a:r>
              <a:rPr lang="en-US" sz="2400" dirty="0"/>
              <a:t>interfaces: 32-bit AMBA-3 AHB-Lite system interface</a:t>
            </a:r>
          </a:p>
        </p:txBody>
      </p:sp>
      <p:sp>
        <p:nvSpPr>
          <p:cNvPr id="5" name="Title 1"/>
          <p:cNvSpPr>
            <a:spLocks noGrp="1"/>
          </p:cNvSpPr>
          <p:nvPr>
            <p:ph type="title"/>
          </p:nvPr>
        </p:nvSpPr>
        <p:spPr>
          <a:xfrm>
            <a:off x="107504" y="142852"/>
            <a:ext cx="8229600" cy="1143000"/>
          </a:xfrm>
        </p:spPr>
        <p:txBody>
          <a:bodyPr>
            <a:normAutofit/>
          </a:bodyPr>
          <a:lstStyle/>
          <a:p>
            <a:pPr algn="l"/>
            <a:r>
              <a:rPr lang="en-US" sz="3600" b="1" dirty="0" smtClean="0">
                <a:solidFill>
                  <a:schemeClr val="accent6">
                    <a:lumMod val="75000"/>
                  </a:schemeClr>
                </a:solidFill>
                <a:latin typeface="Arial" pitchFamily="34" charset="0"/>
                <a:cs typeface="Arial" pitchFamily="34" charset="0"/>
              </a:rPr>
              <a:t>Introduction to the architecture</a:t>
            </a:r>
            <a:endParaRPr lang="en-US" sz="3600" b="1" dirty="0">
              <a:solidFill>
                <a:schemeClr val="accent6">
                  <a:lumMod val="75000"/>
                </a:schemeClr>
              </a:solidFill>
              <a:latin typeface="Arial" pitchFamily="34" charset="0"/>
              <a:cs typeface="Arial" pitchFamily="34" charset="0"/>
            </a:endParaRPr>
          </a:p>
        </p:txBody>
      </p:sp>
      <p:pic>
        <p:nvPicPr>
          <p:cNvPr id="8"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
        <p:nvSpPr>
          <p:cNvPr id="2" name="Rectangle 1"/>
          <p:cNvSpPr/>
          <p:nvPr/>
        </p:nvSpPr>
        <p:spPr>
          <a:xfrm>
            <a:off x="179512" y="1340768"/>
            <a:ext cx="4438907" cy="523220"/>
          </a:xfrm>
          <a:prstGeom prst="rect">
            <a:avLst/>
          </a:prstGeom>
        </p:spPr>
        <p:txBody>
          <a:bodyPr wrap="none">
            <a:spAutoFit/>
          </a:bodyPr>
          <a:lstStyle/>
          <a:p>
            <a:r>
              <a:rPr lang="en-US" sz="2800" b="1" dirty="0"/>
              <a:t>Cortex-M0 Functional Blocks</a:t>
            </a:r>
          </a:p>
        </p:txBody>
      </p:sp>
    </p:spTree>
    <p:extLst>
      <p:ext uri="{BB962C8B-B14F-4D97-AF65-F5344CB8AC3E}">
        <p14:creationId xmlns:p14="http://schemas.microsoft.com/office/powerpoint/2010/main" val="27462334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268760"/>
            <a:ext cx="8229600" cy="4525963"/>
          </a:xfrm>
        </p:spPr>
        <p:txBody>
          <a:bodyPr/>
          <a:lstStyle/>
          <a:p>
            <a:pPr>
              <a:buNone/>
            </a:pPr>
            <a:r>
              <a:rPr lang="en-US" i="1" u="sng" dirty="0" smtClean="0"/>
              <a:t>Memory model</a:t>
            </a:r>
          </a:p>
          <a:p>
            <a:pPr>
              <a:lnSpc>
                <a:spcPct val="200000"/>
              </a:lnSpc>
            </a:pPr>
            <a:r>
              <a:rPr lang="en-US" sz="2400" dirty="0"/>
              <a:t>32-bit address space</a:t>
            </a:r>
          </a:p>
          <a:p>
            <a:pPr>
              <a:lnSpc>
                <a:spcPct val="200000"/>
              </a:lnSpc>
            </a:pPr>
            <a:r>
              <a:rPr lang="en-US" sz="2400" dirty="0" smtClean="0"/>
              <a:t>Virtual </a:t>
            </a:r>
            <a:r>
              <a:rPr lang="en-US" sz="2400" dirty="0"/>
              <a:t>memory is not supported in ARMv6-M.</a:t>
            </a:r>
          </a:p>
          <a:p>
            <a:pPr>
              <a:lnSpc>
                <a:spcPct val="200000"/>
              </a:lnSpc>
            </a:pPr>
            <a:r>
              <a:rPr lang="en-US" sz="2400" dirty="0" smtClean="0"/>
              <a:t>Instruction </a:t>
            </a:r>
            <a:r>
              <a:rPr lang="en-US" sz="2400" dirty="0"/>
              <a:t>fetches are always </a:t>
            </a:r>
            <a:r>
              <a:rPr lang="en-US" sz="2400" dirty="0" smtClean="0"/>
              <a:t>half-word-aligned</a:t>
            </a:r>
            <a:endParaRPr lang="en-US" sz="2400" dirty="0"/>
          </a:p>
          <a:p>
            <a:pPr>
              <a:lnSpc>
                <a:spcPct val="200000"/>
              </a:lnSpc>
            </a:pPr>
            <a:r>
              <a:rPr lang="en-US" sz="2400" dirty="0" smtClean="0"/>
              <a:t>Data </a:t>
            </a:r>
            <a:r>
              <a:rPr lang="en-US" sz="2400" dirty="0"/>
              <a:t>accesses are always naturally aligned</a:t>
            </a:r>
            <a:endParaRPr lang="en-US" sz="2400" dirty="0" smtClean="0"/>
          </a:p>
        </p:txBody>
      </p:sp>
      <p:sp>
        <p:nvSpPr>
          <p:cNvPr id="5" name="Title 1"/>
          <p:cNvSpPr>
            <a:spLocks noGrp="1"/>
          </p:cNvSpPr>
          <p:nvPr>
            <p:ph type="title"/>
          </p:nvPr>
        </p:nvSpPr>
        <p:spPr>
          <a:xfrm>
            <a:off x="107504" y="142852"/>
            <a:ext cx="8229600" cy="1143000"/>
          </a:xfrm>
        </p:spPr>
        <p:txBody>
          <a:bodyPr>
            <a:normAutofit/>
          </a:bodyPr>
          <a:lstStyle/>
          <a:p>
            <a:pPr algn="l"/>
            <a:r>
              <a:rPr lang="en-US" sz="3600" b="1" dirty="0" smtClean="0">
                <a:solidFill>
                  <a:schemeClr val="accent6">
                    <a:lumMod val="75000"/>
                  </a:schemeClr>
                </a:solidFill>
                <a:latin typeface="Arial" pitchFamily="34" charset="0"/>
                <a:cs typeface="Arial" pitchFamily="34" charset="0"/>
              </a:rPr>
              <a:t>Introduction to the architecture</a:t>
            </a:r>
            <a:endParaRPr lang="en-US" sz="3600" b="1" dirty="0">
              <a:solidFill>
                <a:schemeClr val="accent6">
                  <a:lumMod val="75000"/>
                </a:schemeClr>
              </a:solidFill>
              <a:latin typeface="Arial" pitchFamily="34" charset="0"/>
              <a:cs typeface="Arial" pitchFamily="34" charset="0"/>
            </a:endParaRPr>
          </a:p>
        </p:txBody>
      </p:sp>
      <p:pic>
        <p:nvPicPr>
          <p:cNvPr id="8"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Tree>
    <p:extLst>
      <p:ext uri="{BB962C8B-B14F-4D97-AF65-F5344CB8AC3E}">
        <p14:creationId xmlns:p14="http://schemas.microsoft.com/office/powerpoint/2010/main" val="2078611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68760"/>
            <a:ext cx="5410216" cy="5400600"/>
          </a:xfrm>
        </p:spPr>
        <p:txBody>
          <a:bodyPr>
            <a:normAutofit/>
          </a:bodyPr>
          <a:lstStyle/>
          <a:p>
            <a:pPr>
              <a:buNone/>
            </a:pPr>
            <a:r>
              <a:rPr lang="en-US" i="1" u="sng" dirty="0" smtClean="0"/>
              <a:t>Exception model</a:t>
            </a:r>
          </a:p>
          <a:p>
            <a:pPr algn="just">
              <a:lnSpc>
                <a:spcPct val="200000"/>
              </a:lnSpc>
            </a:pPr>
            <a:r>
              <a:rPr lang="en-US" sz="2400" dirty="0"/>
              <a:t>An exception may be an interrupt or a hardware </a:t>
            </a:r>
            <a:r>
              <a:rPr lang="en-US" sz="2400" dirty="0" smtClean="0"/>
              <a:t>error.</a:t>
            </a:r>
            <a:endParaRPr lang="en-US" sz="2400" dirty="0"/>
          </a:p>
          <a:p>
            <a:pPr algn="just">
              <a:lnSpc>
                <a:spcPct val="200000"/>
              </a:lnSpc>
            </a:pPr>
            <a:r>
              <a:rPr lang="en-US" sz="2400" dirty="0" smtClean="0"/>
              <a:t>Each </a:t>
            </a:r>
            <a:r>
              <a:rPr lang="en-US" sz="2400" dirty="0"/>
              <a:t>exception has exception number, priority number </a:t>
            </a:r>
            <a:r>
              <a:rPr lang="en-US" sz="2400" dirty="0" smtClean="0"/>
              <a:t>and vector </a:t>
            </a:r>
            <a:r>
              <a:rPr lang="en-US" sz="2400" dirty="0"/>
              <a:t>address</a:t>
            </a:r>
          </a:p>
          <a:p>
            <a:pPr algn="just">
              <a:lnSpc>
                <a:spcPct val="200000"/>
              </a:lnSpc>
            </a:pPr>
            <a:r>
              <a:rPr lang="en-US" sz="2400" dirty="0" smtClean="0"/>
              <a:t>Vector </a:t>
            </a:r>
            <a:r>
              <a:rPr lang="en-US" sz="2400" dirty="0"/>
              <a:t>table base address is fixed at </a:t>
            </a:r>
            <a:r>
              <a:rPr lang="en-US" sz="2400" dirty="0" smtClean="0"/>
              <a:t>0x00.</a:t>
            </a:r>
          </a:p>
        </p:txBody>
      </p:sp>
      <p:sp>
        <p:nvSpPr>
          <p:cNvPr id="5" name="Title 1"/>
          <p:cNvSpPr>
            <a:spLocks noGrp="1"/>
          </p:cNvSpPr>
          <p:nvPr>
            <p:ph type="title"/>
          </p:nvPr>
        </p:nvSpPr>
        <p:spPr>
          <a:xfrm>
            <a:off x="107504" y="142852"/>
            <a:ext cx="8229600" cy="1143000"/>
          </a:xfrm>
        </p:spPr>
        <p:txBody>
          <a:bodyPr>
            <a:normAutofit/>
          </a:bodyPr>
          <a:lstStyle/>
          <a:p>
            <a:pPr algn="l"/>
            <a:r>
              <a:rPr lang="en-US" sz="3600" b="1" dirty="0" smtClean="0">
                <a:solidFill>
                  <a:schemeClr val="accent6">
                    <a:lumMod val="75000"/>
                  </a:schemeClr>
                </a:solidFill>
                <a:latin typeface="Arial" pitchFamily="34" charset="0"/>
                <a:cs typeface="Arial" pitchFamily="34" charset="0"/>
              </a:rPr>
              <a:t>Introduction to the architecture</a:t>
            </a:r>
            <a:endParaRPr lang="en-US" sz="3600" b="1" dirty="0">
              <a:solidFill>
                <a:schemeClr val="accent6">
                  <a:lumMod val="75000"/>
                </a:schemeClr>
              </a:solidFill>
              <a:latin typeface="Arial" pitchFamily="34" charset="0"/>
              <a:cs typeface="Arial" pitchFamily="34" charset="0"/>
            </a:endParaRPr>
          </a:p>
        </p:txBody>
      </p:sp>
      <p:pic>
        <p:nvPicPr>
          <p:cNvPr id="8"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16" y="1772816"/>
            <a:ext cx="3524250"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36985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68760"/>
            <a:ext cx="5410216" cy="5400600"/>
          </a:xfrm>
        </p:spPr>
        <p:txBody>
          <a:bodyPr>
            <a:normAutofit fontScale="92500"/>
          </a:bodyPr>
          <a:lstStyle/>
          <a:p>
            <a:pPr>
              <a:buNone/>
            </a:pPr>
            <a:r>
              <a:rPr lang="en-US" i="1" u="sng" dirty="0" smtClean="0"/>
              <a:t>System control space</a:t>
            </a:r>
          </a:p>
          <a:p>
            <a:pPr marL="0" indent="0" algn="just">
              <a:lnSpc>
                <a:spcPct val="200000"/>
              </a:lnSpc>
              <a:buNone/>
            </a:pPr>
            <a:r>
              <a:rPr lang="en-US" sz="2400" i="1" dirty="0"/>
              <a:t>Consists of the following </a:t>
            </a:r>
            <a:r>
              <a:rPr lang="en-US" sz="2400" i="1" dirty="0" smtClean="0"/>
              <a:t>groups:</a:t>
            </a:r>
            <a:endParaRPr lang="en-US" sz="2400" i="1" dirty="0"/>
          </a:p>
          <a:p>
            <a:pPr algn="just">
              <a:lnSpc>
                <a:spcPct val="200000"/>
              </a:lnSpc>
            </a:pPr>
            <a:r>
              <a:rPr lang="en-US" sz="2400" dirty="0" smtClean="0"/>
              <a:t>CPUID </a:t>
            </a:r>
            <a:r>
              <a:rPr lang="en-US" sz="2400" dirty="0"/>
              <a:t>space.</a:t>
            </a:r>
          </a:p>
          <a:p>
            <a:pPr algn="just">
              <a:lnSpc>
                <a:spcPct val="160000"/>
              </a:lnSpc>
            </a:pPr>
            <a:r>
              <a:rPr lang="en-US" sz="2400" dirty="0" smtClean="0"/>
              <a:t>System </a:t>
            </a:r>
            <a:r>
              <a:rPr lang="en-US" sz="2400" dirty="0"/>
              <a:t>control, configuration </a:t>
            </a:r>
            <a:endParaRPr lang="en-US" sz="2400" dirty="0" smtClean="0"/>
          </a:p>
          <a:p>
            <a:pPr marL="0" indent="0" algn="just">
              <a:lnSpc>
                <a:spcPct val="160000"/>
              </a:lnSpc>
              <a:buNone/>
            </a:pPr>
            <a:r>
              <a:rPr lang="en-US" sz="2400" dirty="0"/>
              <a:t> </a:t>
            </a:r>
            <a:r>
              <a:rPr lang="en-US" sz="2400" dirty="0" smtClean="0"/>
              <a:t>     and </a:t>
            </a:r>
            <a:r>
              <a:rPr lang="en-US" sz="2400" dirty="0"/>
              <a:t>status.</a:t>
            </a:r>
          </a:p>
          <a:p>
            <a:pPr algn="just">
              <a:lnSpc>
                <a:spcPct val="200000"/>
              </a:lnSpc>
            </a:pPr>
            <a:r>
              <a:rPr lang="en-US" sz="2400" dirty="0" err="1" smtClean="0"/>
              <a:t>SysTick</a:t>
            </a:r>
            <a:r>
              <a:rPr lang="en-US" sz="2400" dirty="0" smtClean="0"/>
              <a:t> </a:t>
            </a:r>
            <a:r>
              <a:rPr lang="en-US" sz="2400" dirty="0"/>
              <a:t>system timer</a:t>
            </a:r>
          </a:p>
          <a:p>
            <a:pPr algn="just">
              <a:lnSpc>
                <a:spcPct val="200000"/>
              </a:lnSpc>
            </a:pPr>
            <a:r>
              <a:rPr lang="en-US" sz="2400" dirty="0" smtClean="0"/>
              <a:t>Nested </a:t>
            </a:r>
            <a:r>
              <a:rPr lang="en-US" sz="2400" dirty="0"/>
              <a:t>Vectored Interrupt Controller (NVIC)</a:t>
            </a:r>
          </a:p>
        </p:txBody>
      </p:sp>
      <p:sp>
        <p:nvSpPr>
          <p:cNvPr id="5" name="Title 1"/>
          <p:cNvSpPr>
            <a:spLocks noGrp="1"/>
          </p:cNvSpPr>
          <p:nvPr>
            <p:ph type="title"/>
          </p:nvPr>
        </p:nvSpPr>
        <p:spPr>
          <a:xfrm>
            <a:off x="107504" y="142852"/>
            <a:ext cx="8229600" cy="1143000"/>
          </a:xfrm>
        </p:spPr>
        <p:txBody>
          <a:bodyPr>
            <a:normAutofit/>
          </a:bodyPr>
          <a:lstStyle/>
          <a:p>
            <a:pPr algn="l"/>
            <a:r>
              <a:rPr lang="en-US" sz="3600" b="1" dirty="0" smtClean="0">
                <a:solidFill>
                  <a:schemeClr val="accent6">
                    <a:lumMod val="75000"/>
                  </a:schemeClr>
                </a:solidFill>
                <a:latin typeface="Arial" pitchFamily="34" charset="0"/>
                <a:cs typeface="Arial" pitchFamily="34" charset="0"/>
              </a:rPr>
              <a:t>Introduction to the architecture</a:t>
            </a:r>
            <a:endParaRPr lang="en-US" sz="3600" b="1" dirty="0">
              <a:solidFill>
                <a:schemeClr val="accent6">
                  <a:lumMod val="75000"/>
                </a:schemeClr>
              </a:solidFill>
              <a:latin typeface="Arial" pitchFamily="34" charset="0"/>
              <a:cs typeface="Arial" pitchFamily="34" charset="0"/>
            </a:endParaRPr>
          </a:p>
        </p:txBody>
      </p:sp>
      <p:pic>
        <p:nvPicPr>
          <p:cNvPr id="8"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2276873"/>
            <a:ext cx="5205214"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99774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FontTx/>
              <a:buChar char="-"/>
            </a:pPr>
            <a:endParaRPr lang="en-US" dirty="0"/>
          </a:p>
        </p:txBody>
      </p:sp>
      <p:sp>
        <p:nvSpPr>
          <p:cNvPr id="5" name="Title 1"/>
          <p:cNvSpPr>
            <a:spLocks noGrp="1"/>
          </p:cNvSpPr>
          <p:nvPr>
            <p:ph type="title"/>
          </p:nvPr>
        </p:nvSpPr>
        <p:spPr>
          <a:xfrm>
            <a:off x="428596" y="142852"/>
            <a:ext cx="8229600" cy="1143000"/>
          </a:xfrm>
        </p:spPr>
        <p:txBody>
          <a:bodyPr/>
          <a:lstStyle/>
          <a:p>
            <a:pPr algn="l"/>
            <a:r>
              <a:rPr lang="en-US" b="1" dirty="0" smtClean="0">
                <a:solidFill>
                  <a:schemeClr val="accent6">
                    <a:lumMod val="75000"/>
                  </a:schemeClr>
                </a:solidFill>
                <a:latin typeface="Arial" pitchFamily="34" charset="0"/>
                <a:cs typeface="Arial" pitchFamily="34" charset="0"/>
              </a:rPr>
              <a:t>Table of contents</a:t>
            </a:r>
            <a:endParaRPr lang="en-US" b="1" dirty="0">
              <a:solidFill>
                <a:schemeClr val="accent6">
                  <a:lumMod val="75000"/>
                </a:schemeClr>
              </a:solidFill>
              <a:latin typeface="Arial" pitchFamily="34" charset="0"/>
              <a:cs typeface="Arial" pitchFamily="34" charset="0"/>
            </a:endParaRPr>
          </a:p>
        </p:txBody>
      </p:sp>
      <p:sp>
        <p:nvSpPr>
          <p:cNvPr id="6" name="Content Placeholder 2"/>
          <p:cNvSpPr txBox="1">
            <a:spLocks/>
          </p:cNvSpPr>
          <p:nvPr/>
        </p:nvSpPr>
        <p:spPr>
          <a:xfrm>
            <a:off x="571472" y="1428736"/>
            <a:ext cx="8267728" cy="5072098"/>
          </a:xfrm>
          <a:prstGeom prst="rect">
            <a:avLst/>
          </a:prstGeom>
        </p:spPr>
        <p:txBody>
          <a:bodyPr vert="horz" lIns="91440" tIns="45720" rIns="91440" bIns="45720" rtlCol="0">
            <a:normAutofit/>
          </a:bodyPr>
          <a:lstStyle/>
          <a:p>
            <a:pPr marL="457200" marR="0" lvl="0" indent="-457200" algn="l" defTabSz="914400" rtl="0" eaLnBrk="1" fontAlgn="auto" latinLnBrk="0" hangingPunct="1">
              <a:lnSpc>
                <a:spcPct val="200000"/>
              </a:lnSpc>
              <a:spcBef>
                <a:spcPct val="2000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smtClean="0">
                <a:ln>
                  <a:noFill/>
                </a:ln>
                <a:solidFill>
                  <a:schemeClr val="bg1">
                    <a:lumMod val="85000"/>
                  </a:schemeClr>
                </a:solidFill>
                <a:effectLst/>
                <a:uLnTx/>
                <a:uFillTx/>
                <a:latin typeface="Arial" pitchFamily="34" charset="0"/>
                <a:cs typeface="Arial" pitchFamily="34" charset="0"/>
              </a:rPr>
              <a:t>General</a:t>
            </a:r>
            <a:r>
              <a:rPr kumimoji="0" lang="en-US" sz="3200" b="0" i="0" u="none" strike="noStrike" kern="1200" cap="none" spc="0" normalizeH="0" noProof="0" dirty="0" smtClean="0">
                <a:ln>
                  <a:noFill/>
                </a:ln>
                <a:solidFill>
                  <a:schemeClr val="bg1">
                    <a:lumMod val="85000"/>
                  </a:schemeClr>
                </a:solidFill>
                <a:effectLst/>
                <a:uLnTx/>
                <a:uFillTx/>
                <a:latin typeface="Arial" pitchFamily="34" charset="0"/>
                <a:cs typeface="Arial" pitchFamily="34" charset="0"/>
              </a:rPr>
              <a:t> </a:t>
            </a:r>
            <a:r>
              <a:rPr lang="en-US" sz="3200" dirty="0" smtClean="0">
                <a:solidFill>
                  <a:schemeClr val="bg1">
                    <a:lumMod val="85000"/>
                  </a:schemeClr>
                </a:solidFill>
                <a:latin typeface="Arial" pitchFamily="34" charset="0"/>
                <a:cs typeface="Arial" pitchFamily="34" charset="0"/>
              </a:rPr>
              <a:t>Information about the Cortex-M</a:t>
            </a:r>
          </a:p>
          <a:p>
            <a:pPr marL="457200" indent="-457200">
              <a:lnSpc>
                <a:spcPct val="200000"/>
              </a:lnSpc>
              <a:buFont typeface="Arial" panose="020B0604020202020204" pitchFamily="34" charset="0"/>
              <a:buChar char="•"/>
            </a:pPr>
            <a:r>
              <a:rPr lang="en-US" altLang="en-US" sz="3200" dirty="0">
                <a:solidFill>
                  <a:schemeClr val="bg1">
                    <a:lumMod val="85000"/>
                  </a:schemeClr>
                </a:solidFill>
                <a:latin typeface="Arial" pitchFamily="34" charset="0"/>
                <a:cs typeface="Arial" pitchFamily="34" charset="0"/>
              </a:rPr>
              <a:t>Introduction to the </a:t>
            </a:r>
            <a:r>
              <a:rPr lang="en-US" altLang="en-US" sz="3200" dirty="0" smtClean="0">
                <a:solidFill>
                  <a:schemeClr val="bg1">
                    <a:lumMod val="85000"/>
                  </a:schemeClr>
                </a:solidFill>
                <a:latin typeface="Arial" pitchFamily="34" charset="0"/>
                <a:cs typeface="Arial" pitchFamily="34" charset="0"/>
              </a:rPr>
              <a:t>architecture</a:t>
            </a:r>
          </a:p>
          <a:p>
            <a:pPr marL="457200" indent="-457200">
              <a:lnSpc>
                <a:spcPct val="200000"/>
              </a:lnSpc>
              <a:buFont typeface="Arial" panose="020B0604020202020204" pitchFamily="34" charset="0"/>
              <a:buChar char="•"/>
            </a:pPr>
            <a:r>
              <a:rPr lang="en-US" altLang="en-US" sz="3200" dirty="0" smtClean="0">
                <a:latin typeface="Arial" pitchFamily="34" charset="0"/>
                <a:cs typeface="Arial" pitchFamily="34" charset="0"/>
              </a:rPr>
              <a:t>Programmer Model</a:t>
            </a:r>
          </a:p>
          <a:p>
            <a:pPr marL="457200" indent="-457200">
              <a:lnSpc>
                <a:spcPct val="200000"/>
              </a:lnSpc>
              <a:buFont typeface="Arial" panose="020B0604020202020204" pitchFamily="34" charset="0"/>
              <a:buChar char="•"/>
            </a:pPr>
            <a:r>
              <a:rPr lang="en-US" altLang="en-US" sz="3200" dirty="0" smtClean="0">
                <a:solidFill>
                  <a:schemeClr val="bg1">
                    <a:lumMod val="75000"/>
                  </a:schemeClr>
                </a:solidFill>
                <a:latin typeface="Arial" pitchFamily="34" charset="0"/>
                <a:cs typeface="Arial" pitchFamily="34" charset="0"/>
              </a:rPr>
              <a:t>Instruction Set</a:t>
            </a:r>
            <a:endParaRPr kumimoji="0" lang="en-US" sz="3200" b="0" i="1" u="none" strike="noStrike" kern="1200" cap="none" spc="0" normalizeH="0" baseline="0" noProof="0" dirty="0" smtClean="0">
              <a:ln>
                <a:noFill/>
              </a:ln>
              <a:solidFill>
                <a:schemeClr val="bg1">
                  <a:lumMod val="75000"/>
                </a:schemeClr>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solidFill>
                  <a:schemeClr val="bg1">
                    <a:lumMod val="75000"/>
                  </a:schemeClr>
                </a:solidFill>
                <a:latin typeface="Arial" pitchFamily="34" charset="0"/>
                <a:cs typeface="Arial" pitchFamily="34" charset="0"/>
              </a:rPr>
              <a:t> Summary</a:t>
            </a:r>
            <a:endParaRPr lang="en-US" sz="3200" dirty="0">
              <a:solidFill>
                <a:schemeClr val="bg1">
                  <a:lumMod val="75000"/>
                </a:schemeClr>
              </a:solidFill>
              <a:latin typeface="Arial" pitchFamily="34" charset="0"/>
              <a:cs typeface="Arial" pitchFamily="34" charset="0"/>
            </a:endParaRPr>
          </a:p>
        </p:txBody>
      </p:sp>
      <p:pic>
        <p:nvPicPr>
          <p:cNvPr id="8"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Tree>
    <p:extLst>
      <p:ext uri="{BB962C8B-B14F-4D97-AF65-F5344CB8AC3E}">
        <p14:creationId xmlns:p14="http://schemas.microsoft.com/office/powerpoint/2010/main" val="227586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FontTx/>
              <a:buChar char="-"/>
            </a:pPr>
            <a:endParaRPr lang="en-US" dirty="0"/>
          </a:p>
        </p:txBody>
      </p:sp>
      <p:sp>
        <p:nvSpPr>
          <p:cNvPr id="5" name="Title 1"/>
          <p:cNvSpPr>
            <a:spLocks noGrp="1"/>
          </p:cNvSpPr>
          <p:nvPr>
            <p:ph type="title"/>
          </p:nvPr>
        </p:nvSpPr>
        <p:spPr>
          <a:xfrm>
            <a:off x="428596" y="142852"/>
            <a:ext cx="8229600" cy="1143000"/>
          </a:xfrm>
        </p:spPr>
        <p:txBody>
          <a:bodyPr/>
          <a:lstStyle/>
          <a:p>
            <a:pPr algn="l"/>
            <a:r>
              <a:rPr lang="en-US" b="1" dirty="0" smtClean="0">
                <a:solidFill>
                  <a:schemeClr val="accent6">
                    <a:lumMod val="75000"/>
                  </a:schemeClr>
                </a:solidFill>
                <a:latin typeface="Arial" pitchFamily="34" charset="0"/>
                <a:cs typeface="Arial" pitchFamily="34" charset="0"/>
              </a:rPr>
              <a:t>Programmer’s Model</a:t>
            </a:r>
            <a:endParaRPr lang="en-US" b="1" dirty="0">
              <a:solidFill>
                <a:schemeClr val="accent6">
                  <a:lumMod val="75000"/>
                </a:schemeClr>
              </a:solidFill>
              <a:latin typeface="Arial" pitchFamily="34" charset="0"/>
              <a:cs typeface="Arial" pitchFamily="34" charset="0"/>
            </a:endParaRPr>
          </a:p>
        </p:txBody>
      </p:sp>
      <p:sp>
        <p:nvSpPr>
          <p:cNvPr id="6" name="Content Placeholder 2"/>
          <p:cNvSpPr txBox="1">
            <a:spLocks/>
          </p:cNvSpPr>
          <p:nvPr/>
        </p:nvSpPr>
        <p:spPr>
          <a:xfrm>
            <a:off x="251520" y="980728"/>
            <a:ext cx="8267728" cy="5072098"/>
          </a:xfrm>
          <a:prstGeom prst="rect">
            <a:avLst/>
          </a:prstGeom>
        </p:spPr>
        <p:txBody>
          <a:bodyPr vert="horz" lIns="91440" tIns="45720" rIns="91440" bIns="45720" rtlCol="0">
            <a:normAutofit/>
          </a:bodyPr>
          <a:lstStyle/>
          <a:p>
            <a:pPr marR="0" lvl="0" algn="l" defTabSz="914400" rtl="0" eaLnBrk="1" fontAlgn="auto" latinLnBrk="0" hangingPunct="1">
              <a:lnSpc>
                <a:spcPct val="200000"/>
              </a:lnSpc>
              <a:spcBef>
                <a:spcPct val="20000"/>
              </a:spcBef>
              <a:spcAft>
                <a:spcPts val="0"/>
              </a:spcAft>
              <a:buClrTx/>
              <a:buSzTx/>
              <a:tabLst/>
              <a:defRPr/>
            </a:pPr>
            <a:r>
              <a:rPr lang="en-US" sz="3200" i="1" u="sng" dirty="0" smtClean="0">
                <a:latin typeface="Arial" pitchFamily="34" charset="0"/>
                <a:cs typeface="Arial" pitchFamily="34" charset="0"/>
              </a:rPr>
              <a:t>Operation Modes &amp; States</a:t>
            </a:r>
            <a:endParaRPr lang="en-US" sz="3200" i="1" u="sng" dirty="0">
              <a:latin typeface="Arial" pitchFamily="34" charset="0"/>
              <a:cs typeface="Arial" pitchFamily="34" charset="0"/>
            </a:endParaRPr>
          </a:p>
        </p:txBody>
      </p:sp>
      <p:pic>
        <p:nvPicPr>
          <p:cNvPr id="8"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2025322"/>
            <a:ext cx="8064896" cy="3563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40855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675" y="1988839"/>
            <a:ext cx="8229600" cy="4814867"/>
          </a:xfrm>
        </p:spPr>
        <p:txBody>
          <a:bodyPr>
            <a:noAutofit/>
          </a:bodyPr>
          <a:lstStyle/>
          <a:p>
            <a:r>
              <a:rPr lang="en-US" sz="2400" dirty="0"/>
              <a:t>All registers are 32 bits wide</a:t>
            </a:r>
          </a:p>
          <a:p>
            <a:r>
              <a:rPr lang="en-US" sz="2400" dirty="0" smtClean="0"/>
              <a:t>13 </a:t>
            </a:r>
            <a:r>
              <a:rPr lang="en-US" sz="2400" dirty="0"/>
              <a:t>general purpose registers</a:t>
            </a:r>
          </a:p>
          <a:p>
            <a:r>
              <a:rPr lang="en-US" sz="2400" dirty="0" smtClean="0"/>
              <a:t> </a:t>
            </a:r>
            <a:r>
              <a:rPr lang="en-US" sz="2400" dirty="0"/>
              <a:t>Registers r0 – r7 (Low registers)</a:t>
            </a:r>
          </a:p>
          <a:p>
            <a:r>
              <a:rPr lang="en-US" sz="2400" dirty="0" smtClean="0"/>
              <a:t>Registers </a:t>
            </a:r>
            <a:r>
              <a:rPr lang="en-US" sz="2400" dirty="0"/>
              <a:t>r8 – r12 (High registers)</a:t>
            </a:r>
          </a:p>
          <a:p>
            <a:r>
              <a:rPr lang="en-US" sz="2400" dirty="0" smtClean="0"/>
              <a:t>3 </a:t>
            </a:r>
            <a:r>
              <a:rPr lang="en-US" sz="2400" dirty="0"/>
              <a:t>registers with special meaning/usage</a:t>
            </a:r>
          </a:p>
          <a:p>
            <a:pPr lvl="1"/>
            <a:r>
              <a:rPr lang="en-US" sz="2000" dirty="0" smtClean="0"/>
              <a:t>Stack </a:t>
            </a:r>
            <a:r>
              <a:rPr lang="en-US" sz="2000" dirty="0"/>
              <a:t>Pointer (SP) – r13</a:t>
            </a:r>
          </a:p>
          <a:p>
            <a:pPr lvl="1"/>
            <a:r>
              <a:rPr lang="en-US" sz="2000" dirty="0" smtClean="0"/>
              <a:t>Link </a:t>
            </a:r>
            <a:r>
              <a:rPr lang="en-US" sz="2000" dirty="0"/>
              <a:t>Register (LR) – r14</a:t>
            </a:r>
          </a:p>
          <a:p>
            <a:pPr lvl="1"/>
            <a:r>
              <a:rPr lang="en-US" sz="2000" dirty="0" smtClean="0"/>
              <a:t>Program </a:t>
            </a:r>
            <a:r>
              <a:rPr lang="en-US" sz="2000" dirty="0"/>
              <a:t>Counter (PC) – r15</a:t>
            </a:r>
          </a:p>
          <a:p>
            <a:r>
              <a:rPr lang="en-US" sz="2400" dirty="0" smtClean="0"/>
              <a:t>Special-purpose </a:t>
            </a:r>
            <a:r>
              <a:rPr lang="en-US" sz="2400" dirty="0"/>
              <a:t>registers</a:t>
            </a:r>
          </a:p>
          <a:p>
            <a:pPr lvl="1"/>
            <a:r>
              <a:rPr lang="en-US" sz="2000" dirty="0" err="1" smtClean="0"/>
              <a:t>xPSR</a:t>
            </a:r>
            <a:r>
              <a:rPr lang="en-US" sz="2000" dirty="0" smtClean="0"/>
              <a:t> </a:t>
            </a:r>
            <a:r>
              <a:rPr lang="en-US" sz="2000" dirty="0"/>
              <a:t>shows a composite of the content of</a:t>
            </a:r>
          </a:p>
          <a:p>
            <a:pPr lvl="1"/>
            <a:r>
              <a:rPr lang="en-US" sz="2000" dirty="0" smtClean="0"/>
              <a:t> </a:t>
            </a:r>
            <a:r>
              <a:rPr lang="en-US" sz="2000" dirty="0"/>
              <a:t>APSR, IPSR, EPSR</a:t>
            </a:r>
          </a:p>
        </p:txBody>
      </p:sp>
      <p:sp>
        <p:nvSpPr>
          <p:cNvPr id="5" name="Title 1"/>
          <p:cNvSpPr>
            <a:spLocks noGrp="1"/>
          </p:cNvSpPr>
          <p:nvPr>
            <p:ph type="title"/>
          </p:nvPr>
        </p:nvSpPr>
        <p:spPr>
          <a:xfrm>
            <a:off x="428596" y="142852"/>
            <a:ext cx="8229600" cy="1143000"/>
          </a:xfrm>
        </p:spPr>
        <p:txBody>
          <a:bodyPr/>
          <a:lstStyle/>
          <a:p>
            <a:pPr algn="l"/>
            <a:r>
              <a:rPr lang="en-US" b="1" dirty="0" smtClean="0">
                <a:solidFill>
                  <a:schemeClr val="accent6">
                    <a:lumMod val="75000"/>
                  </a:schemeClr>
                </a:solidFill>
                <a:latin typeface="Arial" pitchFamily="34" charset="0"/>
                <a:cs typeface="Arial" pitchFamily="34" charset="0"/>
              </a:rPr>
              <a:t>Programmer’s Model</a:t>
            </a:r>
            <a:endParaRPr lang="en-US" b="1" dirty="0">
              <a:solidFill>
                <a:schemeClr val="accent6">
                  <a:lumMod val="75000"/>
                </a:schemeClr>
              </a:solidFill>
              <a:latin typeface="Arial" pitchFamily="34" charset="0"/>
              <a:cs typeface="Arial" pitchFamily="34" charset="0"/>
            </a:endParaRPr>
          </a:p>
        </p:txBody>
      </p:sp>
      <p:sp>
        <p:nvSpPr>
          <p:cNvPr id="6" name="Content Placeholder 2"/>
          <p:cNvSpPr txBox="1">
            <a:spLocks/>
          </p:cNvSpPr>
          <p:nvPr/>
        </p:nvSpPr>
        <p:spPr>
          <a:xfrm>
            <a:off x="251520" y="980728"/>
            <a:ext cx="8267728" cy="5072098"/>
          </a:xfrm>
          <a:prstGeom prst="rect">
            <a:avLst/>
          </a:prstGeom>
        </p:spPr>
        <p:txBody>
          <a:bodyPr vert="horz" lIns="91440" tIns="45720" rIns="91440" bIns="45720" rtlCol="0">
            <a:normAutofit/>
          </a:bodyPr>
          <a:lstStyle/>
          <a:p>
            <a:pPr marR="0" lvl="0" algn="l" defTabSz="914400" rtl="0" eaLnBrk="1" fontAlgn="auto" latinLnBrk="0" hangingPunct="1">
              <a:lnSpc>
                <a:spcPct val="200000"/>
              </a:lnSpc>
              <a:spcBef>
                <a:spcPct val="20000"/>
              </a:spcBef>
              <a:spcAft>
                <a:spcPts val="0"/>
              </a:spcAft>
              <a:buClrTx/>
              <a:buSzTx/>
              <a:tabLst/>
              <a:defRPr/>
            </a:pPr>
            <a:r>
              <a:rPr lang="en-US" sz="3200" i="1" u="sng" dirty="0" smtClean="0">
                <a:latin typeface="Arial" pitchFamily="34" charset="0"/>
                <a:cs typeface="Arial" pitchFamily="34" charset="0"/>
              </a:rPr>
              <a:t>Core Registers</a:t>
            </a:r>
            <a:endParaRPr lang="en-US" sz="3200" i="1" u="sng" dirty="0">
              <a:latin typeface="Arial" pitchFamily="34" charset="0"/>
              <a:cs typeface="Arial" pitchFamily="34" charset="0"/>
            </a:endParaRPr>
          </a:p>
        </p:txBody>
      </p:sp>
      <p:pic>
        <p:nvPicPr>
          <p:cNvPr id="8"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240" y="2118320"/>
            <a:ext cx="2162175"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4545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altLang="en-US" sz="2400" dirty="0" smtClean="0"/>
              <a:t>Introduce about the ARM Cortex M processor.</a:t>
            </a:r>
          </a:p>
          <a:p>
            <a:pPr algn="just"/>
            <a:r>
              <a:rPr lang="en-US" sz="2400" dirty="0" smtClean="0"/>
              <a:t>Explain some core components in Cortex-M including NVIC, </a:t>
            </a:r>
            <a:r>
              <a:rPr lang="en-US" sz="2400" dirty="0" err="1" smtClean="0"/>
              <a:t>SysTick</a:t>
            </a:r>
            <a:r>
              <a:rPr lang="en-US" sz="2400" dirty="0" smtClean="0"/>
              <a:t> timer and Floating Point Unit.</a:t>
            </a:r>
          </a:p>
          <a:p>
            <a:pPr algn="just"/>
            <a:r>
              <a:rPr lang="en-US" sz="2400" dirty="0" smtClean="0"/>
              <a:t>Explain about the basic concepts on Cortex-M instruction set.</a:t>
            </a:r>
            <a:endParaRPr lang="en-US" dirty="0"/>
          </a:p>
        </p:txBody>
      </p:sp>
      <p:sp>
        <p:nvSpPr>
          <p:cNvPr id="5" name="Title 1"/>
          <p:cNvSpPr>
            <a:spLocks noGrp="1"/>
          </p:cNvSpPr>
          <p:nvPr>
            <p:ph type="title"/>
          </p:nvPr>
        </p:nvSpPr>
        <p:spPr>
          <a:xfrm>
            <a:off x="428596" y="1644"/>
            <a:ext cx="8229600" cy="1143000"/>
          </a:xfrm>
        </p:spPr>
        <p:txBody>
          <a:bodyPr/>
          <a:lstStyle/>
          <a:p>
            <a:pPr algn="l"/>
            <a:r>
              <a:rPr lang="en-US" b="1" dirty="0" smtClean="0">
                <a:solidFill>
                  <a:schemeClr val="accent6">
                    <a:lumMod val="75000"/>
                  </a:schemeClr>
                </a:solidFill>
                <a:latin typeface="Arial" pitchFamily="34" charset="0"/>
                <a:cs typeface="Arial" pitchFamily="34" charset="0"/>
              </a:rPr>
              <a:t>Learning Goals</a:t>
            </a:r>
            <a:endParaRPr lang="en-US" b="1" dirty="0">
              <a:solidFill>
                <a:schemeClr val="accent6">
                  <a:lumMod val="75000"/>
                </a:schemeClr>
              </a:solidFill>
              <a:latin typeface="Arial" pitchFamily="34" charset="0"/>
              <a:cs typeface="Arial" pitchFamily="34" charset="0"/>
            </a:endParaRP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
        <p:nvSpPr>
          <p:cNvPr id="2" name="Slide Number Placeholder 1"/>
          <p:cNvSpPr>
            <a:spLocks noGrp="1"/>
          </p:cNvSpPr>
          <p:nvPr>
            <p:ph type="sldNum" sz="quarter" idx="12"/>
          </p:nvPr>
        </p:nvSpPr>
        <p:spPr/>
        <p:txBody>
          <a:bodyPr/>
          <a:lstStyle/>
          <a:p>
            <a:fld id="{ACD21DFA-696B-4992-A28D-DC51D9892BA0}" type="slidenum">
              <a:rPr lang="en-US" smtClean="0"/>
              <a:pPr/>
              <a:t>2</a:t>
            </a:fld>
            <a:endParaRPr lang="en-US"/>
          </a:p>
        </p:txBody>
      </p:sp>
    </p:spTree>
    <p:extLst>
      <p:ext uri="{BB962C8B-B14F-4D97-AF65-F5344CB8AC3E}">
        <p14:creationId xmlns:p14="http://schemas.microsoft.com/office/powerpoint/2010/main" val="16284748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8596" y="142852"/>
            <a:ext cx="8229600" cy="1143000"/>
          </a:xfrm>
        </p:spPr>
        <p:txBody>
          <a:bodyPr/>
          <a:lstStyle/>
          <a:p>
            <a:pPr algn="l"/>
            <a:r>
              <a:rPr lang="en-US" b="1" dirty="0" smtClean="0">
                <a:solidFill>
                  <a:schemeClr val="accent6">
                    <a:lumMod val="75000"/>
                  </a:schemeClr>
                </a:solidFill>
                <a:latin typeface="Arial" pitchFamily="34" charset="0"/>
                <a:cs typeface="Arial" pitchFamily="34" charset="0"/>
              </a:rPr>
              <a:t>Programmer’s Model</a:t>
            </a:r>
            <a:endParaRPr lang="en-US" b="1" dirty="0">
              <a:solidFill>
                <a:schemeClr val="accent6">
                  <a:lumMod val="75000"/>
                </a:schemeClr>
              </a:solidFill>
              <a:latin typeface="Arial" pitchFamily="34" charset="0"/>
              <a:cs typeface="Arial" pitchFamily="34" charset="0"/>
            </a:endParaRPr>
          </a:p>
        </p:txBody>
      </p:sp>
      <p:sp>
        <p:nvSpPr>
          <p:cNvPr id="6" name="Content Placeholder 2"/>
          <p:cNvSpPr txBox="1">
            <a:spLocks/>
          </p:cNvSpPr>
          <p:nvPr/>
        </p:nvSpPr>
        <p:spPr>
          <a:xfrm>
            <a:off x="251520" y="980728"/>
            <a:ext cx="8267728" cy="5072098"/>
          </a:xfrm>
          <a:prstGeom prst="rect">
            <a:avLst/>
          </a:prstGeom>
        </p:spPr>
        <p:txBody>
          <a:bodyPr vert="horz" lIns="91440" tIns="45720" rIns="91440" bIns="45720" rtlCol="0">
            <a:normAutofit/>
          </a:bodyPr>
          <a:lstStyle/>
          <a:p>
            <a:pPr marR="0" lvl="0" algn="l" defTabSz="914400" rtl="0" eaLnBrk="1" fontAlgn="auto" latinLnBrk="0" hangingPunct="1">
              <a:lnSpc>
                <a:spcPct val="200000"/>
              </a:lnSpc>
              <a:spcBef>
                <a:spcPct val="20000"/>
              </a:spcBef>
              <a:spcAft>
                <a:spcPts val="0"/>
              </a:spcAft>
              <a:buClrTx/>
              <a:buSzTx/>
              <a:tabLst/>
              <a:defRPr/>
            </a:pPr>
            <a:r>
              <a:rPr lang="en-US" sz="3200" i="1" u="sng" dirty="0" smtClean="0">
                <a:latin typeface="Arial" pitchFamily="34" charset="0"/>
                <a:cs typeface="Arial" pitchFamily="34" charset="0"/>
              </a:rPr>
              <a:t>Special Registers</a:t>
            </a:r>
            <a:endParaRPr lang="en-US" sz="3200" i="1" u="sng" dirty="0">
              <a:latin typeface="Arial" pitchFamily="34" charset="0"/>
              <a:cs typeface="Arial" pitchFamily="34" charset="0"/>
            </a:endParaRPr>
          </a:p>
        </p:txBody>
      </p:sp>
      <p:pic>
        <p:nvPicPr>
          <p:cNvPr id="8"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pic>
        <p:nvPicPr>
          <p:cNvPr id="7170"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211960" y="1124744"/>
            <a:ext cx="3974540" cy="3627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3150" y="5157192"/>
            <a:ext cx="6763305"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850" y="5545985"/>
            <a:ext cx="1638300"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02652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628800"/>
            <a:ext cx="8784976" cy="4814867"/>
          </a:xfrm>
        </p:spPr>
        <p:txBody>
          <a:bodyPr>
            <a:noAutofit/>
          </a:bodyPr>
          <a:lstStyle/>
          <a:p>
            <a:pPr algn="just">
              <a:lnSpc>
                <a:spcPct val="150000"/>
              </a:lnSpc>
            </a:pPr>
            <a:r>
              <a:rPr lang="en-US" sz="2200" dirty="0">
                <a:latin typeface="+mj-lt"/>
              </a:rPr>
              <a:t>Full descending: stack pointer indicates the last stacked item on the </a:t>
            </a:r>
            <a:r>
              <a:rPr lang="en-US" sz="2200" dirty="0" smtClean="0">
                <a:latin typeface="+mj-lt"/>
              </a:rPr>
              <a:t>stack memory.</a:t>
            </a:r>
          </a:p>
          <a:p>
            <a:pPr algn="just">
              <a:lnSpc>
                <a:spcPct val="150000"/>
              </a:lnSpc>
            </a:pPr>
            <a:r>
              <a:rPr lang="en-US" sz="2200" dirty="0">
                <a:latin typeface="+mj-lt"/>
              </a:rPr>
              <a:t>Two stacks, two independent stack </a:t>
            </a:r>
            <a:r>
              <a:rPr lang="en-US" sz="2200" dirty="0" smtClean="0">
                <a:latin typeface="+mj-lt"/>
              </a:rPr>
              <a:t>pointers.</a:t>
            </a:r>
            <a:endParaRPr lang="en-US" sz="2200" dirty="0">
              <a:latin typeface="+mj-lt"/>
            </a:endParaRPr>
          </a:p>
          <a:p>
            <a:pPr algn="just">
              <a:lnSpc>
                <a:spcPct val="150000"/>
              </a:lnSpc>
            </a:pPr>
            <a:r>
              <a:rPr lang="en-US" sz="2200" dirty="0" smtClean="0">
                <a:latin typeface="+mj-lt"/>
              </a:rPr>
              <a:t>Handler </a:t>
            </a:r>
            <a:r>
              <a:rPr lang="en-US" sz="2200" dirty="0">
                <a:latin typeface="+mj-lt"/>
              </a:rPr>
              <a:t>mode always uses the MSP (Main Stack Pointer</a:t>
            </a:r>
            <a:r>
              <a:rPr lang="en-US" sz="2200" dirty="0" smtClean="0">
                <a:latin typeface="+mj-lt"/>
              </a:rPr>
              <a:t>)</a:t>
            </a:r>
          </a:p>
          <a:p>
            <a:pPr algn="just">
              <a:lnSpc>
                <a:spcPct val="150000"/>
              </a:lnSpc>
            </a:pPr>
            <a:r>
              <a:rPr lang="en-US" sz="2200" dirty="0">
                <a:latin typeface="+mj-lt"/>
              </a:rPr>
              <a:t>Thread mode can use MSP (Main Stack Pointer) by default, or PSP (Process </a:t>
            </a:r>
            <a:r>
              <a:rPr lang="en-US" sz="2200" dirty="0" smtClean="0">
                <a:latin typeface="+mj-lt"/>
              </a:rPr>
              <a:t>Stack Pointer). </a:t>
            </a:r>
          </a:p>
          <a:p>
            <a:pPr>
              <a:lnSpc>
                <a:spcPct val="150000"/>
              </a:lnSpc>
            </a:pPr>
            <a:r>
              <a:rPr lang="en-US" sz="2200" dirty="0" smtClean="0">
                <a:latin typeface="+mj-lt"/>
              </a:rPr>
              <a:t>In </a:t>
            </a:r>
            <a:r>
              <a:rPr lang="en-US" sz="2200" dirty="0">
                <a:latin typeface="+mj-lt"/>
              </a:rPr>
              <a:t>an OS environment, ARM recommends that threads running in </a:t>
            </a:r>
            <a:r>
              <a:rPr lang="en-US" sz="2200" dirty="0" smtClean="0">
                <a:latin typeface="+mj-lt"/>
              </a:rPr>
              <a:t>Thread mode </a:t>
            </a:r>
            <a:r>
              <a:rPr lang="en-US" sz="2200" dirty="0">
                <a:latin typeface="+mj-lt"/>
              </a:rPr>
              <a:t>use the process stack and the kernel and exception handlers use </a:t>
            </a:r>
            <a:r>
              <a:rPr lang="en-US" sz="2200" dirty="0" smtClean="0">
                <a:latin typeface="+mj-lt"/>
              </a:rPr>
              <a:t>the main </a:t>
            </a:r>
            <a:r>
              <a:rPr lang="en-US" sz="2200" dirty="0">
                <a:latin typeface="+mj-lt"/>
              </a:rPr>
              <a:t>stack</a:t>
            </a:r>
            <a:br>
              <a:rPr lang="en-US" sz="2200" dirty="0">
                <a:latin typeface="+mj-lt"/>
              </a:rPr>
            </a:br>
            <a:r>
              <a:rPr lang="en-US" sz="2200" dirty="0">
                <a:latin typeface="+mj-lt"/>
              </a:rPr>
              <a:t/>
            </a:r>
            <a:br>
              <a:rPr lang="en-US" sz="2200" dirty="0">
                <a:latin typeface="+mj-lt"/>
              </a:rPr>
            </a:br>
            <a:endParaRPr lang="en-US" sz="2200" dirty="0">
              <a:latin typeface="+mj-lt"/>
            </a:endParaRPr>
          </a:p>
          <a:p>
            <a:pPr algn="just"/>
            <a:r>
              <a:rPr lang="en-US" sz="2200" dirty="0">
                <a:latin typeface="+mj-lt"/>
              </a:rPr>
              <a:t/>
            </a:r>
            <a:br>
              <a:rPr lang="en-US" sz="2200" dirty="0">
                <a:latin typeface="+mj-lt"/>
              </a:rPr>
            </a:br>
            <a:endParaRPr lang="en-US" sz="2200" dirty="0">
              <a:latin typeface="+mj-lt"/>
            </a:endParaRPr>
          </a:p>
        </p:txBody>
      </p:sp>
      <p:sp>
        <p:nvSpPr>
          <p:cNvPr id="5" name="Title 1"/>
          <p:cNvSpPr>
            <a:spLocks noGrp="1"/>
          </p:cNvSpPr>
          <p:nvPr>
            <p:ph type="title"/>
          </p:nvPr>
        </p:nvSpPr>
        <p:spPr>
          <a:xfrm>
            <a:off x="428596" y="142852"/>
            <a:ext cx="8229600" cy="1143000"/>
          </a:xfrm>
        </p:spPr>
        <p:txBody>
          <a:bodyPr/>
          <a:lstStyle/>
          <a:p>
            <a:pPr algn="l"/>
            <a:r>
              <a:rPr lang="en-US" b="1" dirty="0" smtClean="0">
                <a:solidFill>
                  <a:schemeClr val="accent6">
                    <a:lumMod val="75000"/>
                  </a:schemeClr>
                </a:solidFill>
                <a:latin typeface="Arial" pitchFamily="34" charset="0"/>
                <a:cs typeface="Arial" pitchFamily="34" charset="0"/>
              </a:rPr>
              <a:t>Programmer’s Model</a:t>
            </a:r>
            <a:endParaRPr lang="en-US" b="1" dirty="0">
              <a:solidFill>
                <a:schemeClr val="accent6">
                  <a:lumMod val="75000"/>
                </a:schemeClr>
              </a:solidFill>
              <a:latin typeface="Arial" pitchFamily="34" charset="0"/>
              <a:cs typeface="Arial" pitchFamily="34" charset="0"/>
            </a:endParaRPr>
          </a:p>
        </p:txBody>
      </p:sp>
      <p:sp>
        <p:nvSpPr>
          <p:cNvPr id="6" name="Content Placeholder 2"/>
          <p:cNvSpPr txBox="1">
            <a:spLocks/>
          </p:cNvSpPr>
          <p:nvPr/>
        </p:nvSpPr>
        <p:spPr>
          <a:xfrm>
            <a:off x="251520" y="805174"/>
            <a:ext cx="8267728" cy="5072098"/>
          </a:xfrm>
          <a:prstGeom prst="rect">
            <a:avLst/>
          </a:prstGeom>
        </p:spPr>
        <p:txBody>
          <a:bodyPr vert="horz" lIns="91440" tIns="45720" rIns="91440" bIns="45720" rtlCol="0">
            <a:normAutofit/>
          </a:bodyPr>
          <a:lstStyle/>
          <a:p>
            <a:pPr marR="0" lvl="0" algn="l" defTabSz="914400" rtl="0" eaLnBrk="1" fontAlgn="auto" latinLnBrk="0" hangingPunct="1">
              <a:lnSpc>
                <a:spcPct val="200000"/>
              </a:lnSpc>
              <a:spcBef>
                <a:spcPct val="20000"/>
              </a:spcBef>
              <a:spcAft>
                <a:spcPts val="0"/>
              </a:spcAft>
              <a:buClrTx/>
              <a:buSzTx/>
              <a:tabLst/>
              <a:defRPr/>
            </a:pPr>
            <a:r>
              <a:rPr lang="en-US" sz="3200" i="1" u="sng" dirty="0" smtClean="0">
                <a:latin typeface="Arial" pitchFamily="34" charset="0"/>
                <a:cs typeface="Arial" pitchFamily="34" charset="0"/>
              </a:rPr>
              <a:t>Stack</a:t>
            </a:r>
            <a:endParaRPr lang="en-US" sz="3200" i="1" u="sng" dirty="0">
              <a:latin typeface="Arial" pitchFamily="34" charset="0"/>
              <a:cs typeface="Arial" pitchFamily="34" charset="0"/>
            </a:endParaRPr>
          </a:p>
        </p:txBody>
      </p:sp>
      <p:pic>
        <p:nvPicPr>
          <p:cNvPr id="8"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Tree>
    <p:extLst>
      <p:ext uri="{BB962C8B-B14F-4D97-AF65-F5344CB8AC3E}">
        <p14:creationId xmlns:p14="http://schemas.microsoft.com/office/powerpoint/2010/main" val="8567875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FontTx/>
              <a:buChar char="-"/>
            </a:pPr>
            <a:endParaRPr lang="en-US" dirty="0"/>
          </a:p>
        </p:txBody>
      </p:sp>
      <p:sp>
        <p:nvSpPr>
          <p:cNvPr id="5" name="Title 1"/>
          <p:cNvSpPr>
            <a:spLocks noGrp="1"/>
          </p:cNvSpPr>
          <p:nvPr>
            <p:ph type="title"/>
          </p:nvPr>
        </p:nvSpPr>
        <p:spPr>
          <a:xfrm>
            <a:off x="428596" y="142852"/>
            <a:ext cx="8229600" cy="1143000"/>
          </a:xfrm>
        </p:spPr>
        <p:txBody>
          <a:bodyPr/>
          <a:lstStyle/>
          <a:p>
            <a:pPr algn="l"/>
            <a:r>
              <a:rPr lang="en-US" b="1" dirty="0" smtClean="0">
                <a:solidFill>
                  <a:schemeClr val="accent6">
                    <a:lumMod val="75000"/>
                  </a:schemeClr>
                </a:solidFill>
                <a:latin typeface="Arial" pitchFamily="34" charset="0"/>
                <a:cs typeface="Arial" pitchFamily="34" charset="0"/>
              </a:rPr>
              <a:t>Table of contents</a:t>
            </a:r>
            <a:endParaRPr lang="en-US" b="1" dirty="0">
              <a:solidFill>
                <a:schemeClr val="accent6">
                  <a:lumMod val="75000"/>
                </a:schemeClr>
              </a:solidFill>
              <a:latin typeface="Arial" pitchFamily="34" charset="0"/>
              <a:cs typeface="Arial" pitchFamily="34" charset="0"/>
            </a:endParaRPr>
          </a:p>
        </p:txBody>
      </p:sp>
      <p:sp>
        <p:nvSpPr>
          <p:cNvPr id="6" name="Content Placeholder 2"/>
          <p:cNvSpPr txBox="1">
            <a:spLocks/>
          </p:cNvSpPr>
          <p:nvPr/>
        </p:nvSpPr>
        <p:spPr>
          <a:xfrm>
            <a:off x="571472" y="1428736"/>
            <a:ext cx="8267728" cy="5072098"/>
          </a:xfrm>
          <a:prstGeom prst="rect">
            <a:avLst/>
          </a:prstGeom>
        </p:spPr>
        <p:txBody>
          <a:bodyPr vert="horz" lIns="91440" tIns="45720" rIns="91440" bIns="45720" rtlCol="0">
            <a:normAutofit/>
          </a:bodyPr>
          <a:lstStyle/>
          <a:p>
            <a:pPr marL="457200" marR="0" lvl="0" indent="-457200" algn="l" defTabSz="914400" rtl="0" eaLnBrk="1" fontAlgn="auto" latinLnBrk="0" hangingPunct="1">
              <a:lnSpc>
                <a:spcPct val="200000"/>
              </a:lnSpc>
              <a:spcBef>
                <a:spcPct val="2000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smtClean="0">
                <a:ln>
                  <a:noFill/>
                </a:ln>
                <a:solidFill>
                  <a:schemeClr val="bg1">
                    <a:lumMod val="85000"/>
                  </a:schemeClr>
                </a:solidFill>
                <a:effectLst/>
                <a:uLnTx/>
                <a:uFillTx/>
                <a:latin typeface="Arial" pitchFamily="34" charset="0"/>
                <a:cs typeface="Arial" pitchFamily="34" charset="0"/>
              </a:rPr>
              <a:t>General</a:t>
            </a:r>
            <a:r>
              <a:rPr kumimoji="0" lang="en-US" sz="3200" b="0" i="0" u="none" strike="noStrike" kern="1200" cap="none" spc="0" normalizeH="0" noProof="0" dirty="0" smtClean="0">
                <a:ln>
                  <a:noFill/>
                </a:ln>
                <a:solidFill>
                  <a:schemeClr val="bg1">
                    <a:lumMod val="85000"/>
                  </a:schemeClr>
                </a:solidFill>
                <a:effectLst/>
                <a:uLnTx/>
                <a:uFillTx/>
                <a:latin typeface="Arial" pitchFamily="34" charset="0"/>
                <a:cs typeface="Arial" pitchFamily="34" charset="0"/>
              </a:rPr>
              <a:t> </a:t>
            </a:r>
            <a:r>
              <a:rPr lang="en-US" sz="3200" dirty="0" smtClean="0">
                <a:solidFill>
                  <a:schemeClr val="bg1">
                    <a:lumMod val="85000"/>
                  </a:schemeClr>
                </a:solidFill>
                <a:latin typeface="Arial" pitchFamily="34" charset="0"/>
                <a:cs typeface="Arial" pitchFamily="34" charset="0"/>
              </a:rPr>
              <a:t>Information about the Cortex-M</a:t>
            </a:r>
          </a:p>
          <a:p>
            <a:pPr marL="457200" indent="-457200">
              <a:lnSpc>
                <a:spcPct val="200000"/>
              </a:lnSpc>
              <a:buFont typeface="Arial" panose="020B0604020202020204" pitchFamily="34" charset="0"/>
              <a:buChar char="•"/>
            </a:pPr>
            <a:r>
              <a:rPr lang="en-US" altLang="en-US" sz="3200" dirty="0">
                <a:solidFill>
                  <a:schemeClr val="bg1">
                    <a:lumMod val="85000"/>
                  </a:schemeClr>
                </a:solidFill>
                <a:latin typeface="Arial" pitchFamily="34" charset="0"/>
                <a:cs typeface="Arial" pitchFamily="34" charset="0"/>
              </a:rPr>
              <a:t>Introduction to the </a:t>
            </a:r>
            <a:r>
              <a:rPr lang="en-US" altLang="en-US" sz="3200" dirty="0" smtClean="0">
                <a:solidFill>
                  <a:schemeClr val="bg1">
                    <a:lumMod val="85000"/>
                  </a:schemeClr>
                </a:solidFill>
                <a:latin typeface="Arial" pitchFamily="34" charset="0"/>
                <a:cs typeface="Arial" pitchFamily="34" charset="0"/>
              </a:rPr>
              <a:t>architecture</a:t>
            </a:r>
          </a:p>
          <a:p>
            <a:pPr marL="457200" indent="-457200">
              <a:lnSpc>
                <a:spcPct val="200000"/>
              </a:lnSpc>
              <a:buFont typeface="Arial" panose="020B0604020202020204" pitchFamily="34" charset="0"/>
              <a:buChar char="•"/>
            </a:pPr>
            <a:r>
              <a:rPr lang="en-US" altLang="en-US" sz="3200" dirty="0" smtClean="0">
                <a:solidFill>
                  <a:schemeClr val="bg1">
                    <a:lumMod val="85000"/>
                  </a:schemeClr>
                </a:solidFill>
                <a:latin typeface="Arial" pitchFamily="34" charset="0"/>
                <a:cs typeface="Arial" pitchFamily="34" charset="0"/>
              </a:rPr>
              <a:t>Programmer Model</a:t>
            </a:r>
          </a:p>
          <a:p>
            <a:pPr marL="457200" indent="-457200">
              <a:lnSpc>
                <a:spcPct val="200000"/>
              </a:lnSpc>
              <a:buFont typeface="Arial" panose="020B0604020202020204" pitchFamily="34" charset="0"/>
              <a:buChar char="•"/>
            </a:pPr>
            <a:r>
              <a:rPr lang="en-US" altLang="en-US" sz="3200" dirty="0" smtClean="0">
                <a:latin typeface="Arial" pitchFamily="34" charset="0"/>
                <a:cs typeface="Arial" pitchFamily="34" charset="0"/>
              </a:rPr>
              <a:t>Instruction Set</a:t>
            </a:r>
            <a:endParaRPr kumimoji="0" lang="en-US" sz="3200" b="0" i="1" u="none" strike="noStrike" kern="1200" cap="none" spc="0" normalizeH="0" baseline="0" noProof="0" dirty="0" smtClean="0">
              <a:ln>
                <a:noFill/>
              </a:ln>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solidFill>
                  <a:schemeClr val="bg1">
                    <a:lumMod val="75000"/>
                  </a:schemeClr>
                </a:solidFill>
                <a:latin typeface="Arial" pitchFamily="34" charset="0"/>
                <a:cs typeface="Arial" pitchFamily="34" charset="0"/>
              </a:rPr>
              <a:t> Summary</a:t>
            </a:r>
            <a:endParaRPr lang="en-US" sz="3200" dirty="0">
              <a:solidFill>
                <a:schemeClr val="bg1">
                  <a:lumMod val="75000"/>
                </a:schemeClr>
              </a:solidFill>
              <a:latin typeface="Arial" pitchFamily="34" charset="0"/>
              <a:cs typeface="Arial" pitchFamily="34" charset="0"/>
            </a:endParaRPr>
          </a:p>
        </p:txBody>
      </p:sp>
      <p:pic>
        <p:nvPicPr>
          <p:cNvPr id="8"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Tree>
    <p:extLst>
      <p:ext uri="{BB962C8B-B14F-4D97-AF65-F5344CB8AC3E}">
        <p14:creationId xmlns:p14="http://schemas.microsoft.com/office/powerpoint/2010/main" val="5947887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736"/>
            <a:ext cx="8229600" cy="4697427"/>
          </a:xfrm>
        </p:spPr>
        <p:txBody>
          <a:bodyPr/>
          <a:lstStyle/>
          <a:p>
            <a:r>
              <a:rPr lang="en-GB" dirty="0" smtClean="0"/>
              <a:t>The </a:t>
            </a:r>
            <a:r>
              <a:rPr lang="en-GB" dirty="0"/>
              <a:t>ARM Architecture is a </a:t>
            </a:r>
            <a:r>
              <a:rPr lang="en-GB" dirty="0">
                <a:solidFill>
                  <a:schemeClr val="bg2"/>
                </a:solidFill>
              </a:rPr>
              <a:t>Load/Store</a:t>
            </a:r>
            <a:r>
              <a:rPr lang="en-GB" dirty="0"/>
              <a:t> architecture</a:t>
            </a:r>
          </a:p>
          <a:p>
            <a:pPr lvl="1"/>
            <a:r>
              <a:rPr lang="en-GB" dirty="0"/>
              <a:t>No direct manipulation of memory contents</a:t>
            </a:r>
          </a:p>
          <a:p>
            <a:pPr lvl="1"/>
            <a:r>
              <a:rPr lang="en-GB" dirty="0"/>
              <a:t>Memory must be loaded into the CPU to be modified, then written back out</a:t>
            </a:r>
          </a:p>
          <a:p>
            <a:pPr marL="0" indent="0">
              <a:buNone/>
            </a:pPr>
            <a:endParaRPr lang="en-US" b="1" dirty="0">
              <a:latin typeface="Arial" pitchFamily="34" charset="0"/>
              <a:cs typeface="Arial" pitchFamily="34" charset="0"/>
            </a:endParaRPr>
          </a:p>
          <a:p>
            <a:pPr marL="0" indent="0">
              <a:buNone/>
            </a:pPr>
            <a:endParaRPr lang="en-US" b="1" dirty="0" smtClean="0">
              <a:latin typeface="Arial" pitchFamily="34" charset="0"/>
              <a:cs typeface="Arial" pitchFamily="34" charset="0"/>
            </a:endParaRPr>
          </a:p>
          <a:p>
            <a:pPr marL="0" indent="0">
              <a:buNone/>
            </a:pPr>
            <a:endParaRPr lang="en-US" b="1" dirty="0">
              <a:latin typeface="Arial" pitchFamily="34" charset="0"/>
              <a:cs typeface="Arial" pitchFamily="34" charset="0"/>
            </a:endParaRPr>
          </a:p>
          <a:p>
            <a:pPr>
              <a:buFontTx/>
              <a:buChar char="-"/>
            </a:pPr>
            <a:endParaRPr lang="en-US" dirty="0"/>
          </a:p>
        </p:txBody>
      </p:sp>
      <p:sp>
        <p:nvSpPr>
          <p:cNvPr id="5" name="Title 1"/>
          <p:cNvSpPr>
            <a:spLocks noGrp="1"/>
          </p:cNvSpPr>
          <p:nvPr>
            <p:ph type="title"/>
          </p:nvPr>
        </p:nvSpPr>
        <p:spPr>
          <a:xfrm>
            <a:off x="428596" y="413792"/>
            <a:ext cx="8229600" cy="1143000"/>
          </a:xfrm>
        </p:spPr>
        <p:txBody>
          <a:bodyPr>
            <a:noAutofit/>
          </a:bodyPr>
          <a:lstStyle/>
          <a:p>
            <a:pPr algn="l">
              <a:lnSpc>
                <a:spcPct val="150000"/>
              </a:lnSpc>
              <a:defRPr/>
            </a:pPr>
            <a:r>
              <a:rPr lang="en-US" altLang="en-US" sz="3200" b="1" dirty="0" smtClean="0">
                <a:solidFill>
                  <a:schemeClr val="accent6">
                    <a:lumMod val="75000"/>
                  </a:schemeClr>
                </a:solidFill>
                <a:latin typeface="Arial" pitchFamily="34" charset="0"/>
                <a:cs typeface="Arial" pitchFamily="34" charset="0"/>
              </a:rPr>
              <a:t>Instruction Set Architecture</a:t>
            </a:r>
            <a:endParaRPr lang="en-US" altLang="en-US" sz="3200" b="1" dirty="0">
              <a:solidFill>
                <a:schemeClr val="accent6">
                  <a:lumMod val="75000"/>
                </a:schemeClr>
              </a:solidFill>
              <a:latin typeface="Arial" pitchFamily="34" charset="0"/>
              <a:cs typeface="Arial" pitchFamily="34" charset="0"/>
            </a:endParaRP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3200" baseline="0" dirty="0" smtClean="0">
              <a:latin typeface="Arial" pitchFamily="34" charset="0"/>
              <a:cs typeface="Arial" pitchFamily="34" charset="0"/>
            </a:endParaRPr>
          </a:p>
          <a:p>
            <a:pPr lvl="1">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Tree>
    <p:extLst>
      <p:ext uri="{BB962C8B-B14F-4D97-AF65-F5344CB8AC3E}">
        <p14:creationId xmlns:p14="http://schemas.microsoft.com/office/powerpoint/2010/main" val="40050229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374291"/>
            <a:ext cx="8229600" cy="4697427"/>
          </a:xfrm>
        </p:spPr>
        <p:txBody>
          <a:bodyPr>
            <a:normAutofit fontScale="92500" lnSpcReduction="10000"/>
          </a:bodyPr>
          <a:lstStyle/>
          <a:p>
            <a:pPr marL="0" indent="0">
              <a:buNone/>
            </a:pPr>
            <a:r>
              <a:rPr lang="en-US" sz="2400" b="1" i="1" u="sng" dirty="0" smtClean="0">
                <a:latin typeface="Arial" pitchFamily="34" charset="0"/>
                <a:cs typeface="Arial" pitchFamily="34" charset="0"/>
              </a:rPr>
              <a:t>Thumb-2 Instruction set</a:t>
            </a:r>
          </a:p>
          <a:p>
            <a:pPr>
              <a:lnSpc>
                <a:spcPct val="150000"/>
              </a:lnSpc>
            </a:pPr>
            <a:r>
              <a:rPr lang="en-US" sz="2200" dirty="0">
                <a:latin typeface="Arial" pitchFamily="34" charset="0"/>
                <a:cs typeface="Arial" pitchFamily="34" charset="0"/>
              </a:rPr>
              <a:t>Variable-length instructions</a:t>
            </a:r>
          </a:p>
          <a:p>
            <a:pPr lvl="1">
              <a:lnSpc>
                <a:spcPct val="150000"/>
              </a:lnSpc>
            </a:pPr>
            <a:r>
              <a:rPr lang="en-US" sz="2200" dirty="0" smtClean="0">
                <a:latin typeface="Arial" pitchFamily="34" charset="0"/>
                <a:cs typeface="Arial" pitchFamily="34" charset="0"/>
              </a:rPr>
              <a:t>ARM </a:t>
            </a:r>
            <a:r>
              <a:rPr lang="en-US" sz="2200" dirty="0">
                <a:latin typeface="Arial" pitchFamily="34" charset="0"/>
                <a:cs typeface="Arial" pitchFamily="34" charset="0"/>
              </a:rPr>
              <a:t>instructions are a fixed length of 32 bits</a:t>
            </a:r>
          </a:p>
          <a:p>
            <a:pPr lvl="1">
              <a:lnSpc>
                <a:spcPct val="150000"/>
              </a:lnSpc>
            </a:pPr>
            <a:r>
              <a:rPr lang="en-US" sz="2200" dirty="0" smtClean="0">
                <a:latin typeface="Arial" pitchFamily="34" charset="0"/>
                <a:cs typeface="Arial" pitchFamily="34" charset="0"/>
              </a:rPr>
              <a:t>Thumb </a:t>
            </a:r>
            <a:r>
              <a:rPr lang="en-US" sz="2200" dirty="0">
                <a:latin typeface="Arial" pitchFamily="34" charset="0"/>
                <a:cs typeface="Arial" pitchFamily="34" charset="0"/>
              </a:rPr>
              <a:t>instructions are a fixed length of </a:t>
            </a:r>
            <a:r>
              <a:rPr lang="en-US" sz="2200" dirty="0" smtClean="0">
                <a:latin typeface="Arial" pitchFamily="34" charset="0"/>
                <a:cs typeface="Arial" pitchFamily="34" charset="0"/>
              </a:rPr>
              <a:t>16 bits</a:t>
            </a:r>
            <a:endParaRPr lang="en-US" sz="2200" dirty="0">
              <a:latin typeface="Arial" pitchFamily="34" charset="0"/>
              <a:cs typeface="Arial" pitchFamily="34" charset="0"/>
            </a:endParaRPr>
          </a:p>
          <a:p>
            <a:pPr lvl="1">
              <a:lnSpc>
                <a:spcPct val="150000"/>
              </a:lnSpc>
            </a:pPr>
            <a:r>
              <a:rPr lang="en-US" sz="2200" dirty="0" smtClean="0">
                <a:latin typeface="Arial" pitchFamily="34" charset="0"/>
                <a:cs typeface="Arial" pitchFamily="34" charset="0"/>
              </a:rPr>
              <a:t>Thumb-2 </a:t>
            </a:r>
            <a:r>
              <a:rPr lang="en-US" sz="2200" dirty="0">
                <a:latin typeface="Arial" pitchFamily="34" charset="0"/>
                <a:cs typeface="Arial" pitchFamily="34" charset="0"/>
              </a:rPr>
              <a:t>instructions can be either 16-bit </a:t>
            </a:r>
            <a:r>
              <a:rPr lang="en-US" sz="2200" dirty="0" smtClean="0">
                <a:latin typeface="Arial" pitchFamily="34" charset="0"/>
                <a:cs typeface="Arial" pitchFamily="34" charset="0"/>
              </a:rPr>
              <a:t>or 32-bit</a:t>
            </a:r>
          </a:p>
          <a:p>
            <a:pPr>
              <a:lnSpc>
                <a:spcPct val="150000"/>
              </a:lnSpc>
            </a:pPr>
            <a:r>
              <a:rPr lang="en-US" sz="2600" dirty="0" smtClean="0">
                <a:latin typeface="Arial" pitchFamily="34" charset="0"/>
                <a:cs typeface="Arial" pitchFamily="34" charset="0"/>
              </a:rPr>
              <a:t>Thumb-2 </a:t>
            </a:r>
            <a:r>
              <a:rPr lang="en-US" sz="2600" dirty="0">
                <a:latin typeface="Arial" pitchFamily="34" charset="0"/>
                <a:cs typeface="Arial" pitchFamily="34" charset="0"/>
              </a:rPr>
              <a:t>gives approximately 26% improvement in code density over ARM</a:t>
            </a:r>
          </a:p>
          <a:p>
            <a:pPr>
              <a:lnSpc>
                <a:spcPct val="150000"/>
              </a:lnSpc>
            </a:pPr>
            <a:r>
              <a:rPr lang="en-US" sz="2600" dirty="0" smtClean="0">
                <a:latin typeface="Arial" pitchFamily="34" charset="0"/>
                <a:cs typeface="Arial" pitchFamily="34" charset="0"/>
              </a:rPr>
              <a:t>Thumb-2 </a:t>
            </a:r>
            <a:r>
              <a:rPr lang="en-US" sz="2600" dirty="0">
                <a:latin typeface="Arial" pitchFamily="34" charset="0"/>
                <a:cs typeface="Arial" pitchFamily="34" charset="0"/>
              </a:rPr>
              <a:t>gives approximately 25% improvement in performance over Thumb</a:t>
            </a:r>
          </a:p>
          <a:p>
            <a:pPr>
              <a:lnSpc>
                <a:spcPct val="150000"/>
              </a:lnSpc>
            </a:pPr>
            <a:endParaRPr lang="en-US" sz="2600" dirty="0">
              <a:latin typeface="Arial" pitchFamily="34" charset="0"/>
              <a:cs typeface="Arial" pitchFamily="34" charset="0"/>
            </a:endParaRPr>
          </a:p>
          <a:p>
            <a:pPr>
              <a:lnSpc>
                <a:spcPct val="150000"/>
              </a:lnSpc>
            </a:pPr>
            <a:endParaRPr lang="en-US" sz="2600" dirty="0">
              <a:latin typeface="Arial" pitchFamily="34" charset="0"/>
              <a:cs typeface="Arial" pitchFamily="34" charset="0"/>
            </a:endParaRPr>
          </a:p>
          <a:p>
            <a:pPr>
              <a:lnSpc>
                <a:spcPct val="150000"/>
              </a:lnSpc>
            </a:pPr>
            <a:endParaRPr lang="en-US" sz="2600" dirty="0" smtClean="0">
              <a:latin typeface="Arial" pitchFamily="34" charset="0"/>
              <a:cs typeface="Arial" pitchFamily="34" charset="0"/>
            </a:endParaRPr>
          </a:p>
          <a:p>
            <a:pPr marL="457200" lvl="1" indent="0">
              <a:lnSpc>
                <a:spcPct val="150000"/>
              </a:lnSpc>
              <a:buNone/>
            </a:pPr>
            <a:endParaRPr lang="en-US" sz="2200" dirty="0">
              <a:latin typeface="Arial" pitchFamily="34" charset="0"/>
              <a:cs typeface="Arial" pitchFamily="34" charset="0"/>
            </a:endParaRPr>
          </a:p>
          <a:p>
            <a:pPr>
              <a:buFontTx/>
              <a:buChar char="-"/>
            </a:pPr>
            <a:endParaRPr lang="en-US" dirty="0"/>
          </a:p>
        </p:txBody>
      </p:sp>
      <p:sp>
        <p:nvSpPr>
          <p:cNvPr id="5" name="Title 1"/>
          <p:cNvSpPr>
            <a:spLocks noGrp="1"/>
          </p:cNvSpPr>
          <p:nvPr>
            <p:ph type="title"/>
          </p:nvPr>
        </p:nvSpPr>
        <p:spPr>
          <a:xfrm>
            <a:off x="428596" y="413792"/>
            <a:ext cx="8229600" cy="1143000"/>
          </a:xfrm>
        </p:spPr>
        <p:txBody>
          <a:bodyPr>
            <a:noAutofit/>
          </a:bodyPr>
          <a:lstStyle/>
          <a:p>
            <a:pPr algn="l">
              <a:lnSpc>
                <a:spcPct val="150000"/>
              </a:lnSpc>
              <a:defRPr/>
            </a:pPr>
            <a:r>
              <a:rPr lang="en-US" altLang="en-US" sz="3200" b="1" dirty="0" smtClean="0">
                <a:solidFill>
                  <a:schemeClr val="accent6">
                    <a:lumMod val="75000"/>
                  </a:schemeClr>
                </a:solidFill>
                <a:latin typeface="Arial" pitchFamily="34" charset="0"/>
                <a:cs typeface="Arial" pitchFamily="34" charset="0"/>
              </a:rPr>
              <a:t>Instruction Set Architecture</a:t>
            </a:r>
            <a:endParaRPr lang="en-US" altLang="en-US" sz="3200" b="1" dirty="0">
              <a:solidFill>
                <a:schemeClr val="accent6">
                  <a:lumMod val="75000"/>
                </a:schemeClr>
              </a:solidFill>
              <a:latin typeface="Arial" pitchFamily="34" charset="0"/>
              <a:cs typeface="Arial" pitchFamily="34" charset="0"/>
            </a:endParaRP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lvl="1">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Tree>
    <p:extLst>
      <p:ext uri="{BB962C8B-B14F-4D97-AF65-F5344CB8AC3E}">
        <p14:creationId xmlns:p14="http://schemas.microsoft.com/office/powerpoint/2010/main" val="41281455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736"/>
            <a:ext cx="8229600" cy="4697427"/>
          </a:xfrm>
        </p:spPr>
        <p:txBody>
          <a:bodyPr>
            <a:normAutofit/>
          </a:bodyPr>
          <a:lstStyle/>
          <a:p>
            <a:pPr marL="0" indent="0">
              <a:buNone/>
            </a:pPr>
            <a:r>
              <a:rPr lang="en-US" sz="2400" b="1" i="1" u="sng" dirty="0" smtClean="0">
                <a:latin typeface="Arial" pitchFamily="34" charset="0"/>
                <a:cs typeface="Arial" pitchFamily="34" charset="0"/>
              </a:rPr>
              <a:t>Cortex M0 ISA Overview:</a:t>
            </a:r>
          </a:p>
          <a:p>
            <a:pPr>
              <a:lnSpc>
                <a:spcPct val="150000"/>
              </a:lnSpc>
            </a:pPr>
            <a:r>
              <a:rPr lang="en-US" sz="2200" dirty="0" smtClean="0">
                <a:latin typeface="Arial" pitchFamily="34" charset="0"/>
                <a:cs typeface="Arial" pitchFamily="34" charset="0"/>
              </a:rPr>
              <a:t>ARMv6-M </a:t>
            </a:r>
            <a:r>
              <a:rPr lang="en-US" sz="2200" dirty="0">
                <a:latin typeface="Arial" pitchFamily="34" charset="0"/>
                <a:cs typeface="Arial" pitchFamily="34" charset="0"/>
              </a:rPr>
              <a:t>supports Thumb-2 technology </a:t>
            </a:r>
            <a:endParaRPr lang="en-US" sz="2200" dirty="0" smtClean="0">
              <a:latin typeface="Arial" pitchFamily="34" charset="0"/>
              <a:cs typeface="Arial" pitchFamily="34" charset="0"/>
            </a:endParaRPr>
          </a:p>
          <a:p>
            <a:pPr marL="0" indent="0">
              <a:lnSpc>
                <a:spcPct val="150000"/>
              </a:lnSpc>
              <a:buNone/>
            </a:pPr>
            <a:r>
              <a:rPr lang="en-US" sz="2200" i="1" dirty="0">
                <a:latin typeface="Arial" pitchFamily="34" charset="0"/>
                <a:cs typeface="Arial" pitchFamily="34" charset="0"/>
              </a:rPr>
              <a:t> </a:t>
            </a:r>
            <a:r>
              <a:rPr lang="en-US" sz="2200" i="1" dirty="0" smtClean="0">
                <a:latin typeface="Arial" pitchFamily="34" charset="0"/>
                <a:cs typeface="Arial" pitchFamily="34" charset="0"/>
              </a:rPr>
              <a:t>    (The </a:t>
            </a:r>
            <a:r>
              <a:rPr lang="en-US" sz="2200" i="1" dirty="0">
                <a:latin typeface="Arial" pitchFamily="34" charset="0"/>
                <a:cs typeface="Arial" pitchFamily="34" charset="0"/>
              </a:rPr>
              <a:t>ARM instruction set is not </a:t>
            </a:r>
            <a:r>
              <a:rPr lang="en-US" sz="2200" i="1" dirty="0" smtClean="0">
                <a:latin typeface="Arial" pitchFamily="34" charset="0"/>
                <a:cs typeface="Arial" pitchFamily="34" charset="0"/>
              </a:rPr>
              <a:t>supported)</a:t>
            </a:r>
            <a:endParaRPr lang="en-US" sz="2200" i="1" dirty="0">
              <a:latin typeface="Arial" pitchFamily="34" charset="0"/>
              <a:cs typeface="Arial" pitchFamily="34" charset="0"/>
            </a:endParaRPr>
          </a:p>
          <a:p>
            <a:pPr>
              <a:lnSpc>
                <a:spcPct val="150000"/>
              </a:lnSpc>
            </a:pPr>
            <a:r>
              <a:rPr lang="en-US" sz="2200" dirty="0">
                <a:latin typeface="Arial" pitchFamily="34" charset="0"/>
                <a:cs typeface="Arial" pitchFamily="34" charset="0"/>
              </a:rPr>
              <a:t>T</a:t>
            </a:r>
            <a:r>
              <a:rPr lang="en-US" sz="2200" dirty="0" smtClean="0">
                <a:latin typeface="Arial" pitchFamily="34" charset="0"/>
                <a:cs typeface="Arial" pitchFamily="34" charset="0"/>
              </a:rPr>
              <a:t>humb-2 </a:t>
            </a:r>
            <a:r>
              <a:rPr lang="en-US" sz="2200" dirty="0">
                <a:latin typeface="Arial" pitchFamily="34" charset="0"/>
                <a:cs typeface="Arial" pitchFamily="34" charset="0"/>
              </a:rPr>
              <a:t>technology supports mixed 16-bit/32-bit </a:t>
            </a:r>
            <a:r>
              <a:rPr lang="en-US" sz="2200" dirty="0" smtClean="0">
                <a:latin typeface="Arial" pitchFamily="34" charset="0"/>
                <a:cs typeface="Arial" pitchFamily="34" charset="0"/>
              </a:rPr>
              <a:t>instructions</a:t>
            </a:r>
          </a:p>
          <a:p>
            <a:pPr>
              <a:lnSpc>
                <a:spcPct val="150000"/>
              </a:lnSpc>
            </a:pPr>
            <a:r>
              <a:rPr lang="en-US" sz="2200" dirty="0" smtClean="0">
                <a:latin typeface="Arial" pitchFamily="34" charset="0"/>
                <a:cs typeface="Arial" pitchFamily="34" charset="0"/>
              </a:rPr>
              <a:t>Small </a:t>
            </a:r>
            <a:r>
              <a:rPr lang="en-US" sz="2200" dirty="0">
                <a:latin typeface="Arial" pitchFamily="34" charset="0"/>
                <a:cs typeface="Arial" pitchFamily="34" charset="0"/>
              </a:rPr>
              <a:t>number of additional 32-bit instructions </a:t>
            </a:r>
            <a:r>
              <a:rPr lang="en-US" sz="2200" dirty="0" smtClean="0">
                <a:latin typeface="Arial" pitchFamily="34" charset="0"/>
                <a:cs typeface="Arial" pitchFamily="34" charset="0"/>
              </a:rPr>
              <a:t>supported</a:t>
            </a:r>
          </a:p>
          <a:p>
            <a:pPr>
              <a:lnSpc>
                <a:spcPct val="150000"/>
              </a:lnSpc>
            </a:pPr>
            <a:r>
              <a:rPr lang="en-US" sz="2200" dirty="0" smtClean="0">
                <a:latin typeface="Arial" pitchFamily="34" charset="0"/>
                <a:cs typeface="Arial" pitchFamily="34" charset="0"/>
              </a:rPr>
              <a:t>Conditional </a:t>
            </a:r>
            <a:r>
              <a:rPr lang="en-US" sz="2200" dirty="0">
                <a:latin typeface="Arial" pitchFamily="34" charset="0"/>
                <a:cs typeface="Arial" pitchFamily="34" charset="0"/>
              </a:rPr>
              <a:t>execution is </a:t>
            </a:r>
            <a:r>
              <a:rPr lang="en-US" sz="2200" dirty="0" smtClean="0">
                <a:latin typeface="Arial" pitchFamily="34" charset="0"/>
                <a:cs typeface="Arial" pitchFamily="34" charset="0"/>
              </a:rPr>
              <a:t>supported</a:t>
            </a:r>
          </a:p>
          <a:p>
            <a:pPr>
              <a:lnSpc>
                <a:spcPct val="150000"/>
              </a:lnSpc>
            </a:pPr>
            <a:r>
              <a:rPr lang="en-US" sz="2200" dirty="0" smtClean="0">
                <a:latin typeface="Arial" pitchFamily="34" charset="0"/>
                <a:cs typeface="Arial" pitchFamily="34" charset="0"/>
              </a:rPr>
              <a:t>Optimized </a:t>
            </a:r>
            <a:r>
              <a:rPr lang="en-US" sz="2200" dirty="0">
                <a:latin typeface="Arial" pitchFamily="34" charset="0"/>
                <a:cs typeface="Arial" pitchFamily="34" charset="0"/>
              </a:rPr>
              <a:t>for compilation from </a:t>
            </a:r>
            <a:r>
              <a:rPr lang="en-US" sz="2200" dirty="0" smtClean="0">
                <a:latin typeface="Arial" pitchFamily="34" charset="0"/>
                <a:cs typeface="Arial" pitchFamily="34" charset="0"/>
              </a:rPr>
              <a:t>C</a:t>
            </a:r>
          </a:p>
          <a:p>
            <a:pPr lvl="1"/>
            <a:r>
              <a:rPr lang="en-US" sz="1800" dirty="0" smtClean="0">
                <a:latin typeface="Arial" pitchFamily="34" charset="0"/>
                <a:cs typeface="Arial" pitchFamily="34" charset="0"/>
              </a:rPr>
              <a:t>Thumb-2 </a:t>
            </a:r>
            <a:r>
              <a:rPr lang="en-US" sz="1800" dirty="0">
                <a:latin typeface="Arial" pitchFamily="34" charset="0"/>
                <a:cs typeface="Arial" pitchFamily="34" charset="0"/>
              </a:rPr>
              <a:t>instructions are not designed to be written by </a:t>
            </a:r>
            <a:r>
              <a:rPr lang="en-US" sz="1800" dirty="0" smtClean="0">
                <a:latin typeface="Arial" pitchFamily="34" charset="0"/>
                <a:cs typeface="Arial" pitchFamily="34" charset="0"/>
              </a:rPr>
              <a:t>hand</a:t>
            </a:r>
          </a:p>
          <a:p>
            <a:pPr lvl="1"/>
            <a:r>
              <a:rPr lang="en-US" sz="1800" dirty="0" smtClean="0">
                <a:latin typeface="Arial" pitchFamily="34" charset="0"/>
                <a:cs typeface="Arial" pitchFamily="34" charset="0"/>
              </a:rPr>
              <a:t>Easy </a:t>
            </a:r>
            <a:r>
              <a:rPr lang="en-US" sz="1800" dirty="0">
                <a:latin typeface="Arial" pitchFamily="34" charset="0"/>
                <a:cs typeface="Arial" pitchFamily="34" charset="0"/>
              </a:rPr>
              <a:t>to learn due to small number of mnemonics</a:t>
            </a:r>
          </a:p>
          <a:p>
            <a:endParaRPr lang="en-US" sz="2200" dirty="0">
              <a:latin typeface="Arial" pitchFamily="34" charset="0"/>
              <a:cs typeface="Arial" pitchFamily="34" charset="0"/>
            </a:endParaRPr>
          </a:p>
          <a:p>
            <a:endParaRPr lang="en-US" sz="2200" dirty="0">
              <a:latin typeface="Arial" pitchFamily="34" charset="0"/>
              <a:cs typeface="Arial" pitchFamily="34" charset="0"/>
            </a:endParaRPr>
          </a:p>
          <a:p>
            <a:endParaRPr lang="en-US" sz="2200" dirty="0">
              <a:latin typeface="Arial" pitchFamily="34" charset="0"/>
              <a:cs typeface="Arial" pitchFamily="34" charset="0"/>
            </a:endParaRPr>
          </a:p>
          <a:p>
            <a:endParaRPr lang="en-US" sz="2200" dirty="0">
              <a:latin typeface="Arial" pitchFamily="34" charset="0"/>
              <a:cs typeface="Arial" pitchFamily="34" charset="0"/>
            </a:endParaRPr>
          </a:p>
          <a:p>
            <a:pPr marL="0" indent="0">
              <a:buNone/>
            </a:pPr>
            <a:endParaRPr lang="en-US" sz="2200" i="1" u="sng" dirty="0">
              <a:latin typeface="Arial" pitchFamily="34" charset="0"/>
              <a:cs typeface="Arial" pitchFamily="34" charset="0"/>
            </a:endParaRPr>
          </a:p>
          <a:p>
            <a:pPr marL="0" indent="0">
              <a:buNone/>
            </a:pPr>
            <a:endParaRPr lang="en-US" sz="2200" b="1" dirty="0" smtClean="0">
              <a:latin typeface="Arial" pitchFamily="34" charset="0"/>
              <a:cs typeface="Arial" pitchFamily="34" charset="0"/>
            </a:endParaRPr>
          </a:p>
          <a:p>
            <a:pPr marL="0" indent="0">
              <a:buNone/>
            </a:pPr>
            <a:endParaRPr lang="en-US" sz="2200" b="1" dirty="0">
              <a:latin typeface="Arial" pitchFamily="34" charset="0"/>
              <a:cs typeface="Arial" pitchFamily="34" charset="0"/>
            </a:endParaRPr>
          </a:p>
          <a:p>
            <a:pPr>
              <a:buFontTx/>
              <a:buChar char="-"/>
            </a:pPr>
            <a:endParaRPr lang="en-US" sz="2200" dirty="0"/>
          </a:p>
        </p:txBody>
      </p:sp>
      <p:sp>
        <p:nvSpPr>
          <p:cNvPr id="5" name="Title 1"/>
          <p:cNvSpPr>
            <a:spLocks noGrp="1"/>
          </p:cNvSpPr>
          <p:nvPr>
            <p:ph type="title"/>
          </p:nvPr>
        </p:nvSpPr>
        <p:spPr>
          <a:xfrm>
            <a:off x="428596" y="413792"/>
            <a:ext cx="8229600" cy="1143000"/>
          </a:xfrm>
        </p:spPr>
        <p:txBody>
          <a:bodyPr>
            <a:noAutofit/>
          </a:bodyPr>
          <a:lstStyle/>
          <a:p>
            <a:pPr algn="l">
              <a:lnSpc>
                <a:spcPct val="150000"/>
              </a:lnSpc>
              <a:defRPr/>
            </a:pPr>
            <a:r>
              <a:rPr lang="en-US" altLang="en-US" sz="3200" b="1" dirty="0" smtClean="0">
                <a:solidFill>
                  <a:schemeClr val="accent6">
                    <a:lumMod val="75000"/>
                  </a:schemeClr>
                </a:solidFill>
                <a:latin typeface="Arial" pitchFamily="34" charset="0"/>
                <a:cs typeface="Arial" pitchFamily="34" charset="0"/>
              </a:rPr>
              <a:t>Instruction Set Architecture</a:t>
            </a:r>
            <a:endParaRPr lang="en-US" altLang="en-US" sz="3200" b="1" dirty="0">
              <a:solidFill>
                <a:schemeClr val="accent6">
                  <a:lumMod val="75000"/>
                </a:schemeClr>
              </a:solidFill>
              <a:latin typeface="Arial" pitchFamily="34" charset="0"/>
              <a:cs typeface="Arial" pitchFamily="34" charset="0"/>
            </a:endParaRP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3200" baseline="0" dirty="0" smtClean="0">
              <a:latin typeface="Arial" pitchFamily="34" charset="0"/>
              <a:cs typeface="Arial" pitchFamily="34" charset="0"/>
            </a:endParaRPr>
          </a:p>
          <a:p>
            <a:pPr lvl="1">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Tree>
    <p:extLst>
      <p:ext uri="{BB962C8B-B14F-4D97-AF65-F5344CB8AC3E}">
        <p14:creationId xmlns:p14="http://schemas.microsoft.com/office/powerpoint/2010/main" val="13812097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736"/>
            <a:ext cx="8229600" cy="4697427"/>
          </a:xfrm>
        </p:spPr>
        <p:txBody>
          <a:bodyPr/>
          <a:lstStyle/>
          <a:p>
            <a:pPr marL="0" indent="0">
              <a:buNone/>
            </a:pPr>
            <a:r>
              <a:rPr lang="en-US" b="1" i="1" u="sng" dirty="0">
                <a:latin typeface="Arial" pitchFamily="34" charset="0"/>
                <a:cs typeface="Arial" pitchFamily="34" charset="0"/>
              </a:rPr>
              <a:t>Instruction Classes</a:t>
            </a:r>
          </a:p>
          <a:p>
            <a:pPr>
              <a:lnSpc>
                <a:spcPct val="200000"/>
              </a:lnSpc>
            </a:pPr>
            <a:r>
              <a:rPr lang="en-US" sz="2400" dirty="0">
                <a:latin typeface="+mj-lt"/>
                <a:cs typeface="Times New Roman" panose="02020603050405020304" pitchFamily="18" charset="0"/>
              </a:rPr>
              <a:t>Branch instructions</a:t>
            </a:r>
          </a:p>
          <a:p>
            <a:pPr>
              <a:lnSpc>
                <a:spcPct val="200000"/>
              </a:lnSpc>
            </a:pPr>
            <a:r>
              <a:rPr lang="en-US" sz="2400" dirty="0" smtClean="0">
                <a:latin typeface="+mj-lt"/>
                <a:cs typeface="Times New Roman" panose="02020603050405020304" pitchFamily="18" charset="0"/>
              </a:rPr>
              <a:t>Data-processing </a:t>
            </a:r>
            <a:r>
              <a:rPr lang="en-US" sz="2400" dirty="0">
                <a:latin typeface="+mj-lt"/>
                <a:cs typeface="Times New Roman" panose="02020603050405020304" pitchFamily="18" charset="0"/>
              </a:rPr>
              <a:t>instructions</a:t>
            </a:r>
          </a:p>
          <a:p>
            <a:pPr>
              <a:lnSpc>
                <a:spcPct val="200000"/>
              </a:lnSpc>
            </a:pPr>
            <a:r>
              <a:rPr lang="en-US" sz="2400" dirty="0" smtClean="0">
                <a:latin typeface="+mj-lt"/>
                <a:cs typeface="Times New Roman" panose="02020603050405020304" pitchFamily="18" charset="0"/>
              </a:rPr>
              <a:t>Load </a:t>
            </a:r>
            <a:r>
              <a:rPr lang="en-US" sz="2400" dirty="0">
                <a:latin typeface="+mj-lt"/>
                <a:cs typeface="Times New Roman" panose="02020603050405020304" pitchFamily="18" charset="0"/>
              </a:rPr>
              <a:t>and store instructions</a:t>
            </a:r>
          </a:p>
          <a:p>
            <a:pPr>
              <a:lnSpc>
                <a:spcPct val="200000"/>
              </a:lnSpc>
            </a:pPr>
            <a:r>
              <a:rPr lang="en-US" sz="2400" dirty="0" smtClean="0">
                <a:latin typeface="+mj-lt"/>
                <a:cs typeface="Times New Roman" panose="02020603050405020304" pitchFamily="18" charset="0"/>
              </a:rPr>
              <a:t>Status </a:t>
            </a:r>
            <a:r>
              <a:rPr lang="en-US" sz="2400" dirty="0">
                <a:latin typeface="+mj-lt"/>
                <a:cs typeface="Times New Roman" panose="02020603050405020304" pitchFamily="18" charset="0"/>
              </a:rPr>
              <a:t>register access instructions</a:t>
            </a:r>
          </a:p>
          <a:p>
            <a:pPr>
              <a:lnSpc>
                <a:spcPct val="200000"/>
              </a:lnSpc>
            </a:pPr>
            <a:r>
              <a:rPr lang="en-US" sz="2400" dirty="0" smtClean="0">
                <a:latin typeface="+mj-lt"/>
                <a:cs typeface="Times New Roman" panose="02020603050405020304" pitchFamily="18" charset="0"/>
              </a:rPr>
              <a:t>Miscellaneous </a:t>
            </a:r>
            <a:r>
              <a:rPr lang="en-US" sz="2400" dirty="0">
                <a:latin typeface="+mj-lt"/>
                <a:cs typeface="Times New Roman" panose="02020603050405020304" pitchFamily="18" charset="0"/>
              </a:rPr>
              <a:t>instructions</a:t>
            </a:r>
          </a:p>
          <a:p>
            <a:pPr marL="0" indent="0">
              <a:buNone/>
            </a:pPr>
            <a:endParaRPr lang="en-US" b="1" dirty="0" smtClean="0">
              <a:latin typeface="Arial" pitchFamily="34" charset="0"/>
              <a:cs typeface="Arial" pitchFamily="34" charset="0"/>
            </a:endParaRPr>
          </a:p>
          <a:p>
            <a:pPr marL="0" indent="0">
              <a:buNone/>
            </a:pPr>
            <a:endParaRPr lang="en-US" b="1" dirty="0">
              <a:latin typeface="Arial" pitchFamily="34" charset="0"/>
              <a:cs typeface="Arial" pitchFamily="34" charset="0"/>
            </a:endParaRPr>
          </a:p>
          <a:p>
            <a:pPr>
              <a:buFontTx/>
              <a:buChar char="-"/>
            </a:pPr>
            <a:endParaRPr lang="en-US" dirty="0"/>
          </a:p>
        </p:txBody>
      </p:sp>
      <p:sp>
        <p:nvSpPr>
          <p:cNvPr id="5" name="Title 1"/>
          <p:cNvSpPr>
            <a:spLocks noGrp="1"/>
          </p:cNvSpPr>
          <p:nvPr>
            <p:ph type="title"/>
          </p:nvPr>
        </p:nvSpPr>
        <p:spPr>
          <a:xfrm>
            <a:off x="428596" y="413792"/>
            <a:ext cx="8229600" cy="1143000"/>
          </a:xfrm>
        </p:spPr>
        <p:txBody>
          <a:bodyPr>
            <a:noAutofit/>
          </a:bodyPr>
          <a:lstStyle/>
          <a:p>
            <a:pPr algn="l">
              <a:lnSpc>
                <a:spcPct val="150000"/>
              </a:lnSpc>
              <a:defRPr/>
            </a:pPr>
            <a:r>
              <a:rPr lang="en-US" altLang="en-US" sz="3200" b="1" dirty="0" smtClean="0">
                <a:solidFill>
                  <a:schemeClr val="accent6">
                    <a:lumMod val="75000"/>
                  </a:schemeClr>
                </a:solidFill>
                <a:latin typeface="Arial" pitchFamily="34" charset="0"/>
                <a:cs typeface="Arial" pitchFamily="34" charset="0"/>
              </a:rPr>
              <a:t>Instruction Set Architecture</a:t>
            </a:r>
            <a:endParaRPr lang="en-US" altLang="en-US" sz="3200" b="1" dirty="0">
              <a:solidFill>
                <a:schemeClr val="accent6">
                  <a:lumMod val="75000"/>
                </a:schemeClr>
              </a:solidFill>
              <a:latin typeface="Arial" pitchFamily="34" charset="0"/>
              <a:cs typeface="Arial" pitchFamily="34" charset="0"/>
            </a:endParaRP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3200" baseline="0" dirty="0" smtClean="0">
              <a:latin typeface="Arial" pitchFamily="34" charset="0"/>
              <a:cs typeface="Arial" pitchFamily="34" charset="0"/>
            </a:endParaRPr>
          </a:p>
          <a:p>
            <a:pPr lvl="1">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Tree>
    <p:extLst>
      <p:ext uri="{BB962C8B-B14F-4D97-AF65-F5344CB8AC3E}">
        <p14:creationId xmlns:p14="http://schemas.microsoft.com/office/powerpoint/2010/main" val="3050900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8596" y="413792"/>
            <a:ext cx="8229600" cy="1143000"/>
          </a:xfrm>
        </p:spPr>
        <p:txBody>
          <a:bodyPr>
            <a:noAutofit/>
          </a:bodyPr>
          <a:lstStyle/>
          <a:p>
            <a:pPr algn="l">
              <a:lnSpc>
                <a:spcPct val="150000"/>
              </a:lnSpc>
              <a:defRPr/>
            </a:pPr>
            <a:r>
              <a:rPr lang="en-US" altLang="en-US" sz="3200" b="1" dirty="0" smtClean="0">
                <a:solidFill>
                  <a:schemeClr val="accent6">
                    <a:lumMod val="75000"/>
                  </a:schemeClr>
                </a:solidFill>
                <a:latin typeface="Arial" pitchFamily="34" charset="0"/>
                <a:cs typeface="Arial" pitchFamily="34" charset="0"/>
              </a:rPr>
              <a:t>Instruction Set Architecture</a:t>
            </a:r>
            <a:endParaRPr lang="en-US" altLang="en-US" sz="3200" b="1" dirty="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0" y="1268760"/>
            <a:ext cx="8229600" cy="4697427"/>
          </a:xfrm>
        </p:spPr>
        <p:txBody>
          <a:bodyPr>
            <a:normAutofit fontScale="25000" lnSpcReduction="20000"/>
          </a:bodyPr>
          <a:lstStyle/>
          <a:p>
            <a:pPr marL="0" indent="0">
              <a:lnSpc>
                <a:spcPct val="200000"/>
              </a:lnSpc>
              <a:buNone/>
            </a:pPr>
            <a:r>
              <a:rPr lang="en-US" sz="8800" i="1" u="sng" dirty="0" smtClean="0">
                <a:cs typeface="Times New Roman" panose="02020603050405020304" pitchFamily="18" charset="0"/>
              </a:rPr>
              <a:t>Branch </a:t>
            </a:r>
            <a:r>
              <a:rPr lang="en-US" sz="8800" i="1" u="sng" dirty="0">
                <a:cs typeface="Times New Roman" panose="02020603050405020304" pitchFamily="18" charset="0"/>
              </a:rPr>
              <a:t>instructions</a:t>
            </a:r>
          </a:p>
          <a:p>
            <a:pPr>
              <a:lnSpc>
                <a:spcPct val="200000"/>
              </a:lnSpc>
            </a:pPr>
            <a:r>
              <a:rPr lang="en-US" sz="5500" dirty="0" smtClean="0">
                <a:latin typeface="+mj-lt"/>
                <a:cs typeface="Times New Roman" panose="02020603050405020304" pitchFamily="18" charset="0"/>
              </a:rPr>
              <a:t>B – Branch </a:t>
            </a:r>
          </a:p>
          <a:p>
            <a:pPr lvl="1">
              <a:lnSpc>
                <a:spcPct val="120000"/>
              </a:lnSpc>
              <a:spcBef>
                <a:spcPts val="600"/>
              </a:spcBef>
            </a:pPr>
            <a:r>
              <a:rPr lang="en-US" sz="7200" dirty="0" smtClean="0">
                <a:latin typeface="+mj-lt"/>
                <a:cs typeface="Times New Roman" panose="02020603050405020304" pitchFamily="18" charset="0"/>
              </a:rPr>
              <a:t> </a:t>
            </a:r>
            <a:r>
              <a:rPr lang="en-US" sz="7200" dirty="0">
                <a:latin typeface="+mj-lt"/>
                <a:cs typeface="Times New Roman" panose="02020603050405020304" pitchFamily="18" charset="0"/>
              </a:rPr>
              <a:t>Absolute branch to a target address, relative to </a:t>
            </a:r>
            <a:endParaRPr lang="en-US" sz="7200" dirty="0" smtClean="0">
              <a:latin typeface="+mj-lt"/>
              <a:cs typeface="Times New Roman" panose="02020603050405020304" pitchFamily="18" charset="0"/>
            </a:endParaRPr>
          </a:p>
          <a:p>
            <a:pPr marL="457200" lvl="1" indent="0">
              <a:lnSpc>
                <a:spcPct val="120000"/>
              </a:lnSpc>
              <a:buNone/>
            </a:pPr>
            <a:r>
              <a:rPr lang="en-US" sz="7200" dirty="0" smtClean="0">
                <a:latin typeface="+mj-lt"/>
                <a:cs typeface="Times New Roman" panose="02020603050405020304" pitchFamily="18" charset="0"/>
              </a:rPr>
              <a:t>Program </a:t>
            </a:r>
            <a:r>
              <a:rPr lang="en-US" sz="7200" dirty="0">
                <a:latin typeface="+mj-lt"/>
                <a:cs typeface="Times New Roman" panose="02020603050405020304" pitchFamily="18" charset="0"/>
              </a:rPr>
              <a:t>Counter (PC)</a:t>
            </a:r>
          </a:p>
          <a:p>
            <a:pPr lvl="1">
              <a:lnSpc>
                <a:spcPct val="200000"/>
              </a:lnSpc>
            </a:pPr>
            <a:r>
              <a:rPr lang="en-US" sz="7200" dirty="0" smtClean="0">
                <a:latin typeface="+mj-lt"/>
                <a:cs typeface="Times New Roman" panose="02020603050405020304" pitchFamily="18" charset="0"/>
              </a:rPr>
              <a:t>+/- </a:t>
            </a:r>
            <a:r>
              <a:rPr lang="en-US" sz="7200" dirty="0">
                <a:latin typeface="+mj-lt"/>
                <a:cs typeface="Times New Roman" panose="02020603050405020304" pitchFamily="18" charset="0"/>
              </a:rPr>
              <a:t>256 bytes range, conditional execution supported</a:t>
            </a:r>
          </a:p>
          <a:p>
            <a:pPr lvl="1">
              <a:lnSpc>
                <a:spcPct val="200000"/>
              </a:lnSpc>
            </a:pPr>
            <a:r>
              <a:rPr lang="en-US" sz="7200" dirty="0" smtClean="0">
                <a:latin typeface="+mj-lt"/>
                <a:cs typeface="Times New Roman" panose="02020603050405020304" pitchFamily="18" charset="0"/>
              </a:rPr>
              <a:t>+/- </a:t>
            </a:r>
            <a:r>
              <a:rPr lang="en-US" sz="7200" dirty="0">
                <a:latin typeface="+mj-lt"/>
                <a:cs typeface="Times New Roman" panose="02020603050405020304" pitchFamily="18" charset="0"/>
              </a:rPr>
              <a:t>1MB range, no conditional execution supported</a:t>
            </a:r>
          </a:p>
          <a:p>
            <a:pPr>
              <a:lnSpc>
                <a:spcPct val="200000"/>
              </a:lnSpc>
            </a:pPr>
            <a:endParaRPr lang="en-US" sz="7200" dirty="0">
              <a:latin typeface="+mj-lt"/>
              <a:cs typeface="Times New Roman" panose="02020603050405020304" pitchFamily="18" charset="0"/>
            </a:endParaRPr>
          </a:p>
          <a:p>
            <a:pPr>
              <a:lnSpc>
                <a:spcPct val="200000"/>
              </a:lnSpc>
            </a:pPr>
            <a:r>
              <a:rPr lang="en-US" sz="7200" dirty="0">
                <a:latin typeface="+mj-lt"/>
                <a:cs typeface="Times New Roman" panose="02020603050405020304" pitchFamily="18" charset="0"/>
              </a:rPr>
              <a:t>BL – Branch with Link</a:t>
            </a:r>
          </a:p>
          <a:p>
            <a:pPr lvl="1">
              <a:lnSpc>
                <a:spcPct val="200000"/>
              </a:lnSpc>
            </a:pPr>
            <a:r>
              <a:rPr lang="en-US" sz="7200" dirty="0" smtClean="0">
                <a:latin typeface="+mj-lt"/>
                <a:cs typeface="Times New Roman" panose="02020603050405020304" pitchFamily="18" charset="0"/>
              </a:rPr>
              <a:t>Branch </a:t>
            </a:r>
            <a:r>
              <a:rPr lang="en-US" sz="7200" dirty="0">
                <a:latin typeface="+mj-lt"/>
                <a:cs typeface="Times New Roman" panose="02020603050405020304" pitchFamily="18" charset="0"/>
              </a:rPr>
              <a:t>to a subroutine – Link register is updated</a:t>
            </a:r>
          </a:p>
          <a:p>
            <a:pPr lvl="1">
              <a:lnSpc>
                <a:spcPct val="200000"/>
              </a:lnSpc>
            </a:pPr>
            <a:r>
              <a:rPr lang="en-US" sz="7200" dirty="0" smtClean="0">
                <a:latin typeface="+mj-lt"/>
                <a:cs typeface="Times New Roman" panose="02020603050405020304" pitchFamily="18" charset="0"/>
              </a:rPr>
              <a:t>+/- </a:t>
            </a:r>
            <a:r>
              <a:rPr lang="en-US" sz="7200" dirty="0">
                <a:latin typeface="+mj-lt"/>
                <a:cs typeface="Times New Roman" panose="02020603050405020304" pitchFamily="18" charset="0"/>
              </a:rPr>
              <a:t>16MB range, relative to Program Counter (PC)</a:t>
            </a:r>
          </a:p>
          <a:p>
            <a:pPr marL="0" indent="0">
              <a:buNone/>
            </a:pPr>
            <a:endParaRPr lang="en-US" b="1" dirty="0" smtClean="0">
              <a:latin typeface="Arial" pitchFamily="34" charset="0"/>
              <a:cs typeface="Arial" pitchFamily="34" charset="0"/>
            </a:endParaRPr>
          </a:p>
          <a:p>
            <a:pPr marL="0" indent="0">
              <a:buNone/>
            </a:pPr>
            <a:endParaRPr lang="en-US" b="1" dirty="0">
              <a:latin typeface="Arial" pitchFamily="34" charset="0"/>
              <a:cs typeface="Arial" pitchFamily="34" charset="0"/>
            </a:endParaRPr>
          </a:p>
          <a:p>
            <a:pPr>
              <a:buFontTx/>
              <a:buChar char="-"/>
            </a:pPr>
            <a:endParaRPr lang="en-US" dirty="0"/>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R="0" lvl="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2091523"/>
            <a:ext cx="2806452"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6136" y="4005064"/>
            <a:ext cx="320040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0181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8596" y="413792"/>
            <a:ext cx="8229600" cy="1143000"/>
          </a:xfrm>
        </p:spPr>
        <p:txBody>
          <a:bodyPr>
            <a:noAutofit/>
          </a:bodyPr>
          <a:lstStyle/>
          <a:p>
            <a:pPr algn="l">
              <a:lnSpc>
                <a:spcPct val="150000"/>
              </a:lnSpc>
              <a:defRPr/>
            </a:pPr>
            <a:r>
              <a:rPr lang="en-US" altLang="en-US" sz="3200" b="1" dirty="0" smtClean="0">
                <a:solidFill>
                  <a:schemeClr val="accent6">
                    <a:lumMod val="75000"/>
                  </a:schemeClr>
                </a:solidFill>
                <a:latin typeface="Arial" pitchFamily="34" charset="0"/>
                <a:cs typeface="Arial" pitchFamily="34" charset="0"/>
              </a:rPr>
              <a:t>Instruction Set Architecture</a:t>
            </a:r>
            <a:endParaRPr lang="en-US" altLang="en-US" sz="3200" b="1" dirty="0">
              <a:solidFill>
                <a:schemeClr val="accent6">
                  <a:lumMod val="75000"/>
                </a:schemeClr>
              </a:solidFill>
              <a:latin typeface="Arial" pitchFamily="34" charset="0"/>
              <a:cs typeface="Arial" pitchFamily="34" charset="0"/>
            </a:endParaRP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3200" baseline="0" dirty="0" smtClean="0">
              <a:latin typeface="Arial" pitchFamily="34" charset="0"/>
              <a:cs typeface="Arial" pitchFamily="34" charset="0"/>
            </a:endParaRPr>
          </a:p>
          <a:p>
            <a:pPr lvl="1">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
        <p:nvSpPr>
          <p:cNvPr id="8" name="Content Placeholder 2"/>
          <p:cNvSpPr txBox="1">
            <a:spLocks/>
          </p:cNvSpPr>
          <p:nvPr/>
        </p:nvSpPr>
        <p:spPr>
          <a:xfrm>
            <a:off x="181337" y="1420717"/>
            <a:ext cx="8686800" cy="4902038"/>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sz="2600" b="1" i="1" u="sng" dirty="0"/>
              <a:t>Data Processing </a:t>
            </a:r>
            <a:r>
              <a:rPr lang="en-US" sz="2600" b="1" i="1" u="sng" dirty="0" smtClean="0"/>
              <a:t>Instructions:</a:t>
            </a:r>
          </a:p>
          <a:p>
            <a:pPr>
              <a:lnSpc>
                <a:spcPct val="90000"/>
              </a:lnSpc>
            </a:pPr>
            <a:r>
              <a:rPr lang="en-US" sz="2000" dirty="0" smtClean="0"/>
              <a:t>Consist of :</a:t>
            </a:r>
          </a:p>
          <a:p>
            <a:pPr lvl="1">
              <a:lnSpc>
                <a:spcPct val="90000"/>
              </a:lnSpc>
            </a:pPr>
            <a:r>
              <a:rPr lang="en-US" dirty="0" smtClean="0"/>
              <a:t>Arithmetic:	</a:t>
            </a:r>
            <a:r>
              <a:rPr lang="en-US" b="1" dirty="0" smtClean="0">
                <a:latin typeface="Courier New" pitchFamily="49" charset="0"/>
              </a:rPr>
              <a:t>ADD	ADC	SUB	SBC	RSB	RSC</a:t>
            </a:r>
            <a:endParaRPr lang="en-US" dirty="0" smtClean="0"/>
          </a:p>
          <a:p>
            <a:pPr lvl="1">
              <a:lnSpc>
                <a:spcPct val="90000"/>
              </a:lnSpc>
            </a:pPr>
            <a:r>
              <a:rPr lang="en-US" dirty="0" smtClean="0"/>
              <a:t>Logical:		</a:t>
            </a:r>
            <a:r>
              <a:rPr lang="en-US" b="1" dirty="0" smtClean="0">
                <a:latin typeface="Courier New" pitchFamily="49" charset="0"/>
              </a:rPr>
              <a:t>AND	ORR	EOR	BIC</a:t>
            </a:r>
            <a:endParaRPr lang="en-US" dirty="0" smtClean="0"/>
          </a:p>
          <a:p>
            <a:pPr lvl="1">
              <a:lnSpc>
                <a:spcPct val="90000"/>
              </a:lnSpc>
            </a:pPr>
            <a:r>
              <a:rPr lang="en-US" dirty="0" smtClean="0"/>
              <a:t>Comparisons:	</a:t>
            </a:r>
            <a:r>
              <a:rPr lang="en-US" b="1" dirty="0" smtClean="0">
                <a:latin typeface="Courier New" pitchFamily="49" charset="0"/>
              </a:rPr>
              <a:t>CMP	CMN	TST	TEQ</a:t>
            </a:r>
            <a:endParaRPr lang="en-US" dirty="0" smtClean="0"/>
          </a:p>
          <a:p>
            <a:pPr lvl="1">
              <a:lnSpc>
                <a:spcPct val="90000"/>
              </a:lnSpc>
            </a:pPr>
            <a:r>
              <a:rPr lang="en-US" dirty="0" smtClean="0"/>
              <a:t>Data movement:	</a:t>
            </a:r>
            <a:r>
              <a:rPr lang="en-US" b="1" dirty="0" smtClean="0">
                <a:latin typeface="Courier New" pitchFamily="49" charset="0"/>
              </a:rPr>
              <a:t>MOV	MVN</a:t>
            </a:r>
            <a:endParaRPr lang="en-US" dirty="0" smtClean="0"/>
          </a:p>
          <a:p>
            <a:pPr>
              <a:lnSpc>
                <a:spcPct val="90000"/>
              </a:lnSpc>
            </a:pPr>
            <a:r>
              <a:rPr lang="en-US" sz="2000" dirty="0" smtClean="0"/>
              <a:t>These instructions only work on registers,  NOT  memory.</a:t>
            </a:r>
            <a:br>
              <a:rPr lang="en-US" sz="2000" dirty="0" smtClean="0"/>
            </a:br>
            <a:endParaRPr lang="en-US" sz="2000" dirty="0" smtClean="0"/>
          </a:p>
          <a:p>
            <a:pPr>
              <a:lnSpc>
                <a:spcPct val="90000"/>
              </a:lnSpc>
            </a:pPr>
            <a:r>
              <a:rPr lang="en-US" sz="2000" dirty="0" smtClean="0"/>
              <a:t>Syntax:</a:t>
            </a:r>
          </a:p>
          <a:p>
            <a:pPr lvl="1">
              <a:lnSpc>
                <a:spcPct val="90000"/>
              </a:lnSpc>
              <a:buFont typeface="Wingdings" pitchFamily="2" charset="2"/>
              <a:buNone/>
            </a:pPr>
            <a:r>
              <a:rPr lang="en-US" b="1" dirty="0" smtClean="0">
                <a:latin typeface="Courier New" pitchFamily="49" charset="0"/>
              </a:rPr>
              <a:t>	&lt;Operation&gt;{&lt;</a:t>
            </a:r>
            <a:r>
              <a:rPr lang="en-US" b="1" dirty="0" err="1" smtClean="0">
                <a:latin typeface="Courier New" pitchFamily="49" charset="0"/>
              </a:rPr>
              <a:t>cond</a:t>
            </a:r>
            <a:r>
              <a:rPr lang="en-US" b="1" dirty="0" smtClean="0">
                <a:latin typeface="Courier New" pitchFamily="49" charset="0"/>
              </a:rPr>
              <a:t>&gt;}{S} Rd, Rn, Operand2</a:t>
            </a:r>
          </a:p>
          <a:p>
            <a:pPr lvl="1">
              <a:lnSpc>
                <a:spcPct val="90000"/>
              </a:lnSpc>
              <a:buFont typeface="Wingdings" pitchFamily="2" charset="2"/>
              <a:buNone/>
            </a:pPr>
            <a:endParaRPr lang="en-US" b="1" dirty="0" smtClean="0">
              <a:latin typeface="Courier New" pitchFamily="49" charset="0"/>
            </a:endParaRPr>
          </a:p>
          <a:p>
            <a:pPr lvl="2">
              <a:lnSpc>
                <a:spcPct val="90000"/>
              </a:lnSpc>
            </a:pPr>
            <a:r>
              <a:rPr lang="en-US" dirty="0" smtClean="0"/>
              <a:t>Comparisons set flags only - they do not specify Rd</a:t>
            </a:r>
          </a:p>
          <a:p>
            <a:pPr lvl="2">
              <a:lnSpc>
                <a:spcPct val="90000"/>
              </a:lnSpc>
            </a:pPr>
            <a:r>
              <a:rPr lang="en-US" dirty="0" smtClean="0"/>
              <a:t>Data movement does not specify Rn</a:t>
            </a:r>
          </a:p>
          <a:p>
            <a:pPr lvl="2">
              <a:lnSpc>
                <a:spcPct val="90000"/>
              </a:lnSpc>
            </a:pPr>
            <a:r>
              <a:rPr lang="en-US" dirty="0" smtClean="0"/>
              <a:t>Second operand is sent to the ALU via barrel shifter.</a:t>
            </a:r>
          </a:p>
          <a:p>
            <a:endParaRPr lang="en-US" dirty="0"/>
          </a:p>
        </p:txBody>
      </p:sp>
    </p:spTree>
    <p:extLst>
      <p:ext uri="{BB962C8B-B14F-4D97-AF65-F5344CB8AC3E}">
        <p14:creationId xmlns:p14="http://schemas.microsoft.com/office/powerpoint/2010/main" val="31587537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8596" y="413792"/>
            <a:ext cx="8229600" cy="1143000"/>
          </a:xfrm>
        </p:spPr>
        <p:txBody>
          <a:bodyPr>
            <a:noAutofit/>
          </a:bodyPr>
          <a:lstStyle/>
          <a:p>
            <a:pPr algn="l">
              <a:lnSpc>
                <a:spcPct val="150000"/>
              </a:lnSpc>
              <a:defRPr/>
            </a:pPr>
            <a:r>
              <a:rPr lang="en-US" altLang="en-US" sz="3200" b="1" dirty="0" smtClean="0">
                <a:solidFill>
                  <a:schemeClr val="accent6">
                    <a:lumMod val="75000"/>
                  </a:schemeClr>
                </a:solidFill>
                <a:latin typeface="Arial" pitchFamily="34" charset="0"/>
                <a:cs typeface="Arial" pitchFamily="34" charset="0"/>
              </a:rPr>
              <a:t>Instruction Set Architecture</a:t>
            </a:r>
            <a:endParaRPr lang="en-US" altLang="en-US" sz="3200" b="1" dirty="0">
              <a:solidFill>
                <a:schemeClr val="accent6">
                  <a:lumMod val="75000"/>
                </a:schemeClr>
              </a:solidFill>
              <a:latin typeface="Arial" pitchFamily="34" charset="0"/>
              <a:cs typeface="Arial" pitchFamily="34" charset="0"/>
            </a:endParaRP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3200" baseline="0" dirty="0" smtClean="0">
              <a:latin typeface="Arial" pitchFamily="34" charset="0"/>
              <a:cs typeface="Arial" pitchFamily="34" charset="0"/>
            </a:endParaRPr>
          </a:p>
          <a:p>
            <a:pPr lvl="1">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
        <p:nvSpPr>
          <p:cNvPr id="6" name="Title 1"/>
          <p:cNvSpPr txBox="1">
            <a:spLocks/>
          </p:cNvSpPr>
          <p:nvPr/>
        </p:nvSpPr>
        <p:spPr>
          <a:xfrm>
            <a:off x="251541" y="1340768"/>
            <a:ext cx="4760622" cy="78501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i="1" u="sng" dirty="0" smtClean="0">
                <a:solidFill>
                  <a:srgbClr val="000000"/>
                </a:solidFill>
              </a:rPr>
              <a:t>Using Barrel Shifter:</a:t>
            </a:r>
            <a:endParaRPr lang="en-US" sz="2800" b="1" i="1" u="sng" dirty="0">
              <a:solidFill>
                <a:srgbClr val="000000"/>
              </a:solidFill>
            </a:endParaRPr>
          </a:p>
        </p:txBody>
      </p:sp>
      <p:sp>
        <p:nvSpPr>
          <p:cNvPr id="9" name="Rectangle 2"/>
          <p:cNvSpPr txBox="1">
            <a:spLocks noChangeArrowheads="1"/>
          </p:cNvSpPr>
          <p:nvPr/>
        </p:nvSpPr>
        <p:spPr>
          <a:xfrm>
            <a:off x="3942333" y="1588343"/>
            <a:ext cx="4652963" cy="510698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None/>
            </a:pPr>
            <a:endParaRPr lang="en-US" sz="2000" dirty="0" smtClean="0">
              <a:solidFill>
                <a:srgbClr val="000000"/>
              </a:solidFill>
            </a:endParaRPr>
          </a:p>
          <a:p>
            <a:pPr>
              <a:buFont typeface="Wingdings" pitchFamily="2" charset="2"/>
              <a:buNone/>
            </a:pPr>
            <a:r>
              <a:rPr lang="en-US" sz="2000" dirty="0" smtClean="0">
                <a:solidFill>
                  <a:srgbClr val="000000"/>
                </a:solidFill>
              </a:rPr>
              <a:t>Register, optionally with shift operation</a:t>
            </a:r>
          </a:p>
          <a:p>
            <a:pPr lvl="1"/>
            <a:r>
              <a:rPr lang="en-US" sz="1800" dirty="0" smtClean="0">
                <a:solidFill>
                  <a:srgbClr val="000000"/>
                </a:solidFill>
              </a:rPr>
              <a:t>Shift value can be either be:</a:t>
            </a:r>
          </a:p>
          <a:p>
            <a:pPr lvl="2"/>
            <a:r>
              <a:rPr lang="en-US" sz="1800" dirty="0" smtClean="0">
                <a:solidFill>
                  <a:srgbClr val="000000"/>
                </a:solidFill>
              </a:rPr>
              <a:t> 5 bit unsigned integer</a:t>
            </a:r>
          </a:p>
          <a:p>
            <a:pPr lvl="2"/>
            <a:r>
              <a:rPr lang="en-US" sz="1800" dirty="0" smtClean="0">
                <a:solidFill>
                  <a:srgbClr val="000000"/>
                </a:solidFill>
              </a:rPr>
              <a:t>Specified in bottom byte of another register.</a:t>
            </a:r>
          </a:p>
          <a:p>
            <a:pPr lvl="1"/>
            <a:r>
              <a:rPr lang="en-US" sz="1800" dirty="0" smtClean="0">
                <a:solidFill>
                  <a:srgbClr val="000000"/>
                </a:solidFill>
              </a:rPr>
              <a:t>Used for multiplication by constant</a:t>
            </a:r>
          </a:p>
          <a:p>
            <a:pPr>
              <a:buFont typeface="Wingdings" pitchFamily="2" charset="2"/>
              <a:buNone/>
            </a:pPr>
            <a:endParaRPr lang="en-US" sz="1800" dirty="0" smtClean="0">
              <a:solidFill>
                <a:srgbClr val="000000"/>
              </a:solidFill>
            </a:endParaRPr>
          </a:p>
          <a:p>
            <a:pPr>
              <a:buFont typeface="Wingdings" pitchFamily="2" charset="2"/>
              <a:buNone/>
            </a:pPr>
            <a:r>
              <a:rPr lang="en-US" sz="2000" dirty="0" smtClean="0">
                <a:solidFill>
                  <a:srgbClr val="000000"/>
                </a:solidFill>
              </a:rPr>
              <a:t>Immediate value</a:t>
            </a:r>
          </a:p>
          <a:p>
            <a:pPr lvl="1"/>
            <a:r>
              <a:rPr lang="en-US" sz="1800" dirty="0" smtClean="0">
                <a:solidFill>
                  <a:srgbClr val="000000"/>
                </a:solidFill>
              </a:rPr>
              <a:t>8 bit number, with a range of 0-255.</a:t>
            </a:r>
          </a:p>
          <a:p>
            <a:pPr lvl="2"/>
            <a:r>
              <a:rPr lang="en-US" sz="1800" dirty="0" smtClean="0">
                <a:solidFill>
                  <a:srgbClr val="000000"/>
                </a:solidFill>
              </a:rPr>
              <a:t>Rotated right through even number of positions </a:t>
            </a:r>
          </a:p>
          <a:p>
            <a:pPr lvl="1"/>
            <a:r>
              <a:rPr lang="en-US" sz="1800" dirty="0" smtClean="0">
                <a:solidFill>
                  <a:srgbClr val="000000"/>
                </a:solidFill>
              </a:rPr>
              <a:t>Allows increased range of 32-bit constants to be loaded directly into registers</a:t>
            </a:r>
          </a:p>
          <a:p>
            <a:endParaRPr lang="en-GB" sz="1800" dirty="0">
              <a:solidFill>
                <a:srgbClr val="000000"/>
              </a:solidFill>
            </a:endParaRPr>
          </a:p>
        </p:txBody>
      </p:sp>
      <p:sp>
        <p:nvSpPr>
          <p:cNvPr id="10" name="Rectangle 7"/>
          <p:cNvSpPr>
            <a:spLocks noChangeArrowheads="1"/>
          </p:cNvSpPr>
          <p:nvPr/>
        </p:nvSpPr>
        <p:spPr bwMode="auto">
          <a:xfrm>
            <a:off x="3783583" y="4260105"/>
            <a:ext cx="4586288" cy="2362200"/>
          </a:xfrm>
          <a:prstGeom prst="rect">
            <a:avLst/>
          </a:prstGeom>
          <a:noFill/>
          <a:ln w="9525">
            <a:noFill/>
            <a:miter lim="800000"/>
            <a:headEnd/>
            <a:tailEnd/>
          </a:ln>
          <a:effectLst/>
        </p:spPr>
        <p:txBody>
          <a:bodyPr lIns="95250" tIns="47625" rIns="95250" bIns="47625"/>
          <a:lstStyle/>
          <a:p>
            <a:pPr marL="293688" indent="-293688" algn="l" defTabSz="938213" eaLnBrk="0" hangingPunct="0">
              <a:lnSpc>
                <a:spcPct val="90000"/>
              </a:lnSpc>
              <a:spcBef>
                <a:spcPct val="30000"/>
              </a:spcBef>
            </a:pPr>
            <a:endParaRPr lang="en-US" sz="1800">
              <a:solidFill>
                <a:srgbClr val="000000"/>
              </a:solidFill>
              <a:latin typeface="Times New Roman" pitchFamily="18" charset="0"/>
            </a:endParaRPr>
          </a:p>
        </p:txBody>
      </p:sp>
      <p:sp>
        <p:nvSpPr>
          <p:cNvPr id="11" name="Line 8"/>
          <p:cNvSpPr>
            <a:spLocks noChangeShapeType="1"/>
          </p:cNvSpPr>
          <p:nvPr/>
        </p:nvSpPr>
        <p:spPr bwMode="auto">
          <a:xfrm>
            <a:off x="3402583" y="2202705"/>
            <a:ext cx="609600" cy="0"/>
          </a:xfrm>
          <a:prstGeom prst="line">
            <a:avLst/>
          </a:prstGeom>
          <a:noFill/>
          <a:ln w="25400">
            <a:solidFill>
              <a:schemeClr val="tx1"/>
            </a:solidFill>
            <a:prstDash val="sysDot"/>
            <a:round/>
            <a:headEnd type="stealth" w="med" len="lg"/>
            <a:tailEnd type="none" w="sm" len="sm"/>
          </a:ln>
          <a:effectLst/>
        </p:spPr>
        <p:txBody>
          <a:bodyPr wrap="none" anchor="ctr"/>
          <a:lstStyle/>
          <a:p>
            <a:endParaRPr lang="en-US">
              <a:solidFill>
                <a:srgbClr val="000000"/>
              </a:solidFill>
            </a:endParaRPr>
          </a:p>
        </p:txBody>
      </p:sp>
      <p:sp>
        <p:nvSpPr>
          <p:cNvPr id="12" name="Line 9"/>
          <p:cNvSpPr>
            <a:spLocks noChangeShapeType="1"/>
          </p:cNvSpPr>
          <p:nvPr/>
        </p:nvSpPr>
        <p:spPr bwMode="auto">
          <a:xfrm>
            <a:off x="3250183" y="2355105"/>
            <a:ext cx="762000" cy="1905000"/>
          </a:xfrm>
          <a:prstGeom prst="line">
            <a:avLst/>
          </a:prstGeom>
          <a:noFill/>
          <a:ln w="25400">
            <a:solidFill>
              <a:schemeClr val="tx1"/>
            </a:solidFill>
            <a:prstDash val="sysDot"/>
            <a:round/>
            <a:headEnd type="stealth" w="med" len="lg"/>
            <a:tailEnd type="none" w="sm" len="sm"/>
          </a:ln>
          <a:effectLst/>
        </p:spPr>
        <p:txBody>
          <a:bodyPr wrap="none" anchor="ctr"/>
          <a:lstStyle/>
          <a:p>
            <a:endParaRPr lang="en-US">
              <a:solidFill>
                <a:srgbClr val="000000"/>
              </a:solidFill>
            </a:endParaRPr>
          </a:p>
        </p:txBody>
      </p:sp>
      <p:grpSp>
        <p:nvGrpSpPr>
          <p:cNvPr id="13" name="Group 10"/>
          <p:cNvGrpSpPr>
            <a:grpSpLocks/>
          </p:cNvGrpSpPr>
          <p:nvPr/>
        </p:nvGrpSpPr>
        <p:grpSpPr bwMode="auto">
          <a:xfrm>
            <a:off x="354583" y="1974105"/>
            <a:ext cx="3062288" cy="4767263"/>
            <a:chOff x="3740" y="864"/>
            <a:chExt cx="1929" cy="3003"/>
          </a:xfrm>
        </p:grpSpPr>
        <p:sp>
          <p:nvSpPr>
            <p:cNvPr id="14" name="Rectangle 11"/>
            <p:cNvSpPr>
              <a:spLocks noChangeArrowheads="1"/>
            </p:cNvSpPr>
            <p:nvPr/>
          </p:nvSpPr>
          <p:spPr bwMode="auto">
            <a:xfrm>
              <a:off x="4235" y="3595"/>
              <a:ext cx="916" cy="272"/>
            </a:xfrm>
            <a:prstGeom prst="rect">
              <a:avLst/>
            </a:prstGeom>
            <a:noFill/>
            <a:ln w="9525">
              <a:noFill/>
              <a:miter lim="800000"/>
              <a:headEnd/>
              <a:tailEnd/>
            </a:ln>
            <a:effectLst/>
          </p:spPr>
          <p:txBody>
            <a:bodyPr lIns="92075" tIns="46038" rIns="92075" bIns="46038">
              <a:spAutoFit/>
            </a:bodyPr>
            <a:lstStyle/>
            <a:p>
              <a:pPr eaLnBrk="0" hangingPunct="0">
                <a:lnSpc>
                  <a:spcPct val="90000"/>
                </a:lnSpc>
                <a:spcBef>
                  <a:spcPct val="50000"/>
                </a:spcBef>
              </a:pPr>
              <a:r>
                <a:rPr lang="en-US" sz="2400">
                  <a:solidFill>
                    <a:srgbClr val="000000"/>
                  </a:solidFill>
                </a:rPr>
                <a:t>Result</a:t>
              </a:r>
            </a:p>
          </p:txBody>
        </p:sp>
        <p:grpSp>
          <p:nvGrpSpPr>
            <p:cNvPr id="15" name="Group 12"/>
            <p:cNvGrpSpPr>
              <a:grpSpLocks/>
            </p:cNvGrpSpPr>
            <p:nvPr/>
          </p:nvGrpSpPr>
          <p:grpSpPr bwMode="auto">
            <a:xfrm>
              <a:off x="3740" y="875"/>
              <a:ext cx="916" cy="1621"/>
              <a:chOff x="4700" y="816"/>
              <a:chExt cx="916" cy="1621"/>
            </a:xfrm>
          </p:grpSpPr>
          <p:sp>
            <p:nvSpPr>
              <p:cNvPr id="28" name="Rectangle 13"/>
              <p:cNvSpPr>
                <a:spLocks noChangeArrowheads="1"/>
              </p:cNvSpPr>
              <p:nvPr/>
            </p:nvSpPr>
            <p:spPr bwMode="auto">
              <a:xfrm>
                <a:off x="4700" y="816"/>
                <a:ext cx="916" cy="481"/>
              </a:xfrm>
              <a:prstGeom prst="rect">
                <a:avLst/>
              </a:prstGeom>
              <a:noFill/>
              <a:ln w="9525">
                <a:noFill/>
                <a:miter lim="800000"/>
                <a:headEnd/>
                <a:tailEnd/>
              </a:ln>
              <a:effectLst/>
            </p:spPr>
            <p:txBody>
              <a:bodyPr lIns="92075" tIns="46038" rIns="92075" bIns="46038">
                <a:spAutoFit/>
              </a:bodyPr>
              <a:lstStyle/>
              <a:p>
                <a:pPr eaLnBrk="0" hangingPunct="0">
                  <a:lnSpc>
                    <a:spcPct val="90000"/>
                  </a:lnSpc>
                  <a:spcBef>
                    <a:spcPct val="50000"/>
                  </a:spcBef>
                </a:pPr>
                <a:r>
                  <a:rPr lang="en-US" sz="2400">
                    <a:solidFill>
                      <a:srgbClr val="000000"/>
                    </a:solidFill>
                  </a:rPr>
                  <a:t>Operand 1</a:t>
                </a:r>
              </a:p>
            </p:txBody>
          </p:sp>
          <p:sp>
            <p:nvSpPr>
              <p:cNvPr id="29" name="Line 14"/>
              <p:cNvSpPr>
                <a:spLocks noChangeShapeType="1"/>
              </p:cNvSpPr>
              <p:nvPr/>
            </p:nvSpPr>
            <p:spPr bwMode="auto">
              <a:xfrm>
                <a:off x="5179" y="1287"/>
                <a:ext cx="0" cy="1150"/>
              </a:xfrm>
              <a:prstGeom prst="line">
                <a:avLst/>
              </a:prstGeom>
              <a:noFill/>
              <a:ln w="25400">
                <a:solidFill>
                  <a:schemeClr val="tx1"/>
                </a:solidFill>
                <a:round/>
                <a:headEnd type="none" w="sm" len="sm"/>
                <a:tailEnd type="stealth" w="med" len="lg"/>
              </a:ln>
              <a:effectLst/>
            </p:spPr>
            <p:txBody>
              <a:bodyPr wrap="none" anchor="ctr"/>
              <a:lstStyle/>
              <a:p>
                <a:endParaRPr lang="en-US">
                  <a:solidFill>
                    <a:srgbClr val="000000"/>
                  </a:solidFill>
                </a:endParaRPr>
              </a:p>
            </p:txBody>
          </p:sp>
        </p:grpSp>
        <p:grpSp>
          <p:nvGrpSpPr>
            <p:cNvPr id="16" name="Group 15"/>
            <p:cNvGrpSpPr>
              <a:grpSpLocks/>
            </p:cNvGrpSpPr>
            <p:nvPr/>
          </p:nvGrpSpPr>
          <p:grpSpPr bwMode="auto">
            <a:xfrm>
              <a:off x="4752" y="864"/>
              <a:ext cx="917" cy="1639"/>
              <a:chOff x="3691" y="816"/>
              <a:chExt cx="917" cy="1639"/>
            </a:xfrm>
          </p:grpSpPr>
          <p:grpSp>
            <p:nvGrpSpPr>
              <p:cNvPr id="22" name="Group 21"/>
              <p:cNvGrpSpPr>
                <a:grpSpLocks/>
              </p:cNvGrpSpPr>
              <p:nvPr/>
            </p:nvGrpSpPr>
            <p:grpSpPr bwMode="auto">
              <a:xfrm>
                <a:off x="3709" y="1669"/>
                <a:ext cx="803" cy="435"/>
                <a:chOff x="3709" y="1669"/>
                <a:chExt cx="803" cy="435"/>
              </a:xfrm>
            </p:grpSpPr>
            <p:sp>
              <p:nvSpPr>
                <p:cNvPr id="26" name="Rectangle 17"/>
                <p:cNvSpPr>
                  <a:spLocks noChangeArrowheads="1"/>
                </p:cNvSpPr>
                <p:nvPr/>
              </p:nvSpPr>
              <p:spPr bwMode="ltGray">
                <a:xfrm>
                  <a:off x="3709" y="1669"/>
                  <a:ext cx="803" cy="435"/>
                </a:xfrm>
                <a:prstGeom prst="rect">
                  <a:avLst/>
                </a:prstGeom>
                <a:solidFill>
                  <a:schemeClr val="tx2"/>
                </a:solidFill>
                <a:ln w="9525">
                  <a:noFill/>
                  <a:miter lim="800000"/>
                  <a:headEnd/>
                  <a:tailEnd/>
                </a:ln>
                <a:effectLst/>
              </p:spPr>
              <p:txBody>
                <a:bodyPr wrap="none" anchor="ctr"/>
                <a:lstStyle/>
                <a:p>
                  <a:endParaRPr lang="en-US">
                    <a:solidFill>
                      <a:srgbClr val="000000"/>
                    </a:solidFill>
                  </a:endParaRPr>
                </a:p>
              </p:txBody>
            </p:sp>
            <p:sp>
              <p:nvSpPr>
                <p:cNvPr id="27" name="Rectangle 18"/>
                <p:cNvSpPr>
                  <a:spLocks noChangeArrowheads="1"/>
                </p:cNvSpPr>
                <p:nvPr/>
              </p:nvSpPr>
              <p:spPr bwMode="ltGray">
                <a:xfrm>
                  <a:off x="3739" y="1678"/>
                  <a:ext cx="749" cy="386"/>
                </a:xfrm>
                <a:prstGeom prst="rect">
                  <a:avLst/>
                </a:prstGeom>
                <a:noFill/>
                <a:ln w="9525">
                  <a:noFill/>
                  <a:miter lim="800000"/>
                  <a:headEnd/>
                  <a:tailEnd/>
                </a:ln>
                <a:effectLst/>
              </p:spPr>
              <p:txBody>
                <a:bodyPr wrap="none" lIns="92075" tIns="46038" rIns="92075" bIns="46038" anchor="ctr"/>
                <a:lstStyle/>
                <a:p>
                  <a:pPr eaLnBrk="0" hangingPunct="0">
                    <a:lnSpc>
                      <a:spcPct val="90000"/>
                    </a:lnSpc>
                    <a:spcBef>
                      <a:spcPct val="50000"/>
                    </a:spcBef>
                  </a:pPr>
                  <a:r>
                    <a:rPr lang="en-US" sz="1600">
                      <a:solidFill>
                        <a:schemeClr val="bg1"/>
                      </a:solidFill>
                    </a:rPr>
                    <a:t>Barrel</a:t>
                  </a:r>
                  <a:br>
                    <a:rPr lang="en-US" sz="1600">
                      <a:solidFill>
                        <a:schemeClr val="bg1"/>
                      </a:solidFill>
                    </a:rPr>
                  </a:br>
                  <a:r>
                    <a:rPr lang="en-US" sz="1600">
                      <a:solidFill>
                        <a:schemeClr val="bg1"/>
                      </a:solidFill>
                    </a:rPr>
                    <a:t>Shifter</a:t>
                  </a:r>
                </a:p>
              </p:txBody>
            </p:sp>
          </p:grpSp>
          <p:sp>
            <p:nvSpPr>
              <p:cNvPr id="23" name="Line 19"/>
              <p:cNvSpPr>
                <a:spLocks noChangeShapeType="1"/>
              </p:cNvSpPr>
              <p:nvPr/>
            </p:nvSpPr>
            <p:spPr bwMode="auto">
              <a:xfrm>
                <a:off x="4146" y="1287"/>
                <a:ext cx="0" cy="360"/>
              </a:xfrm>
              <a:prstGeom prst="line">
                <a:avLst/>
              </a:prstGeom>
              <a:noFill/>
              <a:ln w="25400">
                <a:solidFill>
                  <a:schemeClr val="tx1"/>
                </a:solidFill>
                <a:round/>
                <a:headEnd type="none" w="sm" len="sm"/>
                <a:tailEnd type="stealth" w="med" len="lg"/>
              </a:ln>
              <a:effectLst/>
            </p:spPr>
            <p:txBody>
              <a:bodyPr wrap="none" anchor="ctr"/>
              <a:lstStyle/>
              <a:p>
                <a:endParaRPr lang="en-US">
                  <a:solidFill>
                    <a:srgbClr val="000000"/>
                  </a:solidFill>
                </a:endParaRPr>
              </a:p>
            </p:txBody>
          </p:sp>
          <p:sp>
            <p:nvSpPr>
              <p:cNvPr id="24" name="Line 20"/>
              <p:cNvSpPr>
                <a:spLocks noChangeShapeType="1"/>
              </p:cNvSpPr>
              <p:nvPr/>
            </p:nvSpPr>
            <p:spPr bwMode="auto">
              <a:xfrm>
                <a:off x="4146" y="2120"/>
                <a:ext cx="0" cy="335"/>
              </a:xfrm>
              <a:prstGeom prst="line">
                <a:avLst/>
              </a:prstGeom>
              <a:noFill/>
              <a:ln w="25400">
                <a:solidFill>
                  <a:schemeClr val="tx1"/>
                </a:solidFill>
                <a:round/>
                <a:headEnd type="none" w="sm" len="sm"/>
                <a:tailEnd type="stealth" w="med" len="lg"/>
              </a:ln>
              <a:effectLst/>
            </p:spPr>
            <p:txBody>
              <a:bodyPr wrap="none" anchor="ctr"/>
              <a:lstStyle/>
              <a:p>
                <a:endParaRPr lang="en-US">
                  <a:solidFill>
                    <a:srgbClr val="000000"/>
                  </a:solidFill>
                </a:endParaRPr>
              </a:p>
            </p:txBody>
          </p:sp>
          <p:sp>
            <p:nvSpPr>
              <p:cNvPr id="25" name="Rectangle 21"/>
              <p:cNvSpPr>
                <a:spLocks noChangeArrowheads="1"/>
              </p:cNvSpPr>
              <p:nvPr/>
            </p:nvSpPr>
            <p:spPr bwMode="auto">
              <a:xfrm>
                <a:off x="3691" y="816"/>
                <a:ext cx="917" cy="481"/>
              </a:xfrm>
              <a:prstGeom prst="rect">
                <a:avLst/>
              </a:prstGeom>
              <a:noFill/>
              <a:ln w="9525">
                <a:noFill/>
                <a:miter lim="800000"/>
                <a:headEnd/>
                <a:tailEnd/>
              </a:ln>
              <a:effectLst/>
            </p:spPr>
            <p:txBody>
              <a:bodyPr lIns="92075" tIns="46038" rIns="92075" bIns="46038">
                <a:spAutoFit/>
              </a:bodyPr>
              <a:lstStyle/>
              <a:p>
                <a:pPr eaLnBrk="0" hangingPunct="0">
                  <a:lnSpc>
                    <a:spcPct val="90000"/>
                  </a:lnSpc>
                  <a:spcBef>
                    <a:spcPct val="50000"/>
                  </a:spcBef>
                </a:pPr>
                <a:r>
                  <a:rPr lang="en-US" sz="2400">
                    <a:solidFill>
                      <a:srgbClr val="000000"/>
                    </a:solidFill>
                  </a:rPr>
                  <a:t>Operand 2</a:t>
                </a:r>
              </a:p>
            </p:txBody>
          </p:sp>
        </p:grpSp>
        <p:sp>
          <p:nvSpPr>
            <p:cNvPr id="17" name="Line 22"/>
            <p:cNvSpPr>
              <a:spLocks noChangeShapeType="1"/>
            </p:cNvSpPr>
            <p:nvPr/>
          </p:nvSpPr>
          <p:spPr bwMode="auto">
            <a:xfrm>
              <a:off x="4684" y="3246"/>
              <a:ext cx="0" cy="335"/>
            </a:xfrm>
            <a:prstGeom prst="line">
              <a:avLst/>
            </a:prstGeom>
            <a:noFill/>
            <a:ln w="25400">
              <a:solidFill>
                <a:schemeClr val="tx1"/>
              </a:solidFill>
              <a:round/>
              <a:headEnd type="none" w="sm" len="sm"/>
              <a:tailEnd type="stealth" w="med" len="lg"/>
            </a:ln>
            <a:effectLst/>
          </p:spPr>
          <p:txBody>
            <a:bodyPr wrap="none" anchor="ctr"/>
            <a:lstStyle/>
            <a:p>
              <a:endParaRPr lang="en-US">
                <a:solidFill>
                  <a:srgbClr val="000000"/>
                </a:solidFill>
              </a:endParaRPr>
            </a:p>
          </p:txBody>
        </p:sp>
        <p:grpSp>
          <p:nvGrpSpPr>
            <p:cNvPr id="18" name="Group 23"/>
            <p:cNvGrpSpPr>
              <a:grpSpLocks/>
            </p:cNvGrpSpPr>
            <p:nvPr/>
          </p:nvGrpSpPr>
          <p:grpSpPr bwMode="auto">
            <a:xfrm>
              <a:off x="3936" y="2448"/>
              <a:ext cx="1488" cy="768"/>
              <a:chOff x="3926" y="2438"/>
              <a:chExt cx="1488" cy="768"/>
            </a:xfrm>
          </p:grpSpPr>
          <p:sp>
            <p:nvSpPr>
              <p:cNvPr id="19" name="AutoShape 24"/>
              <p:cNvSpPr>
                <a:spLocks noChangeArrowheads="1"/>
              </p:cNvSpPr>
              <p:nvPr/>
            </p:nvSpPr>
            <p:spPr bwMode="ltGray">
              <a:xfrm rot="-10800000" flipH="1" flipV="1">
                <a:off x="3926" y="2486"/>
                <a:ext cx="1488" cy="720"/>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chemeClr val="tx2"/>
              </a:solidFill>
              <a:ln w="9525">
                <a:noFill/>
                <a:miter lim="800000"/>
                <a:headEnd/>
                <a:tailEnd/>
              </a:ln>
              <a:effectLst/>
            </p:spPr>
            <p:txBody>
              <a:bodyPr wrap="none" anchor="ctr"/>
              <a:lstStyle/>
              <a:p>
                <a:endParaRPr lang="en-US">
                  <a:solidFill>
                    <a:srgbClr val="000000"/>
                  </a:solidFill>
                </a:endParaRPr>
              </a:p>
            </p:txBody>
          </p:sp>
          <p:sp>
            <p:nvSpPr>
              <p:cNvPr id="20" name="AutoShape 25"/>
              <p:cNvSpPr>
                <a:spLocks noChangeArrowheads="1"/>
              </p:cNvSpPr>
              <p:nvPr/>
            </p:nvSpPr>
            <p:spPr bwMode="ltGray">
              <a:xfrm rot="-10800000" flipH="1" flipV="1">
                <a:off x="4372" y="2438"/>
                <a:ext cx="595" cy="336"/>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chemeClr val="bg1"/>
              </a:solidFill>
              <a:ln w="9525">
                <a:noFill/>
                <a:miter lim="800000"/>
                <a:headEnd/>
                <a:tailEnd/>
              </a:ln>
              <a:effectLst/>
            </p:spPr>
            <p:txBody>
              <a:bodyPr wrap="none" anchor="ctr"/>
              <a:lstStyle/>
              <a:p>
                <a:endParaRPr lang="en-US">
                  <a:solidFill>
                    <a:srgbClr val="000000"/>
                  </a:solidFill>
                </a:endParaRPr>
              </a:p>
            </p:txBody>
          </p:sp>
          <p:sp>
            <p:nvSpPr>
              <p:cNvPr id="21" name="Rectangle 26"/>
              <p:cNvSpPr>
                <a:spLocks noChangeArrowheads="1"/>
              </p:cNvSpPr>
              <p:nvPr/>
            </p:nvSpPr>
            <p:spPr bwMode="ltGray">
              <a:xfrm>
                <a:off x="4403" y="2895"/>
                <a:ext cx="546" cy="201"/>
              </a:xfrm>
              <a:prstGeom prst="rect">
                <a:avLst/>
              </a:prstGeom>
              <a:solidFill>
                <a:schemeClr val="tx2"/>
              </a:solidFill>
              <a:ln w="9525">
                <a:noFill/>
                <a:miter lim="800000"/>
                <a:headEnd/>
                <a:tailEnd/>
              </a:ln>
              <a:effectLst/>
            </p:spPr>
            <p:txBody>
              <a:bodyPr lIns="92075" tIns="46038" rIns="92075" bIns="46038">
                <a:spAutoFit/>
              </a:bodyPr>
              <a:lstStyle/>
              <a:p>
                <a:pPr eaLnBrk="0" hangingPunct="0">
                  <a:lnSpc>
                    <a:spcPct val="90000"/>
                  </a:lnSpc>
                  <a:spcBef>
                    <a:spcPct val="50000"/>
                  </a:spcBef>
                </a:pPr>
                <a:r>
                  <a:rPr lang="en-US" sz="1600" dirty="0">
                    <a:solidFill>
                      <a:schemeClr val="bg1"/>
                    </a:solidFill>
                  </a:rPr>
                  <a:t>ALU</a:t>
                </a:r>
              </a:p>
            </p:txBody>
          </p:sp>
        </p:grpSp>
      </p:grpSp>
      <p:sp>
        <p:nvSpPr>
          <p:cNvPr id="30" name="Rectangle 27"/>
          <p:cNvSpPr>
            <a:spLocks noChangeArrowheads="1"/>
          </p:cNvSpPr>
          <p:nvPr/>
        </p:nvSpPr>
        <p:spPr bwMode="auto">
          <a:xfrm>
            <a:off x="35496" y="1701055"/>
            <a:ext cx="4357687" cy="2374900"/>
          </a:xfrm>
          <a:prstGeom prst="rect">
            <a:avLst/>
          </a:prstGeom>
          <a:noFill/>
          <a:ln w="9525">
            <a:noFill/>
            <a:miter lim="800000"/>
            <a:headEnd/>
            <a:tailEnd/>
          </a:ln>
          <a:effectLst/>
        </p:spPr>
        <p:txBody>
          <a:bodyPr wrap="none" anchor="ctr"/>
          <a:lstStyle/>
          <a:p>
            <a:endParaRPr lang="en-US">
              <a:solidFill>
                <a:srgbClr val="000000"/>
              </a:solidFill>
            </a:endParaRPr>
          </a:p>
        </p:txBody>
      </p:sp>
    </p:spTree>
    <p:extLst>
      <p:ext uri="{BB962C8B-B14F-4D97-AF65-F5344CB8AC3E}">
        <p14:creationId xmlns:p14="http://schemas.microsoft.com/office/powerpoint/2010/main" val="2625381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FontTx/>
              <a:buChar char="-"/>
            </a:pPr>
            <a:endParaRPr lang="en-US" dirty="0"/>
          </a:p>
        </p:txBody>
      </p:sp>
      <p:sp>
        <p:nvSpPr>
          <p:cNvPr id="5" name="Title 1"/>
          <p:cNvSpPr>
            <a:spLocks noGrp="1"/>
          </p:cNvSpPr>
          <p:nvPr>
            <p:ph type="title"/>
          </p:nvPr>
        </p:nvSpPr>
        <p:spPr>
          <a:xfrm>
            <a:off x="428596" y="142852"/>
            <a:ext cx="8229600" cy="1143000"/>
          </a:xfrm>
        </p:spPr>
        <p:txBody>
          <a:bodyPr/>
          <a:lstStyle/>
          <a:p>
            <a:pPr algn="l"/>
            <a:r>
              <a:rPr lang="en-US" b="1" dirty="0" smtClean="0">
                <a:solidFill>
                  <a:schemeClr val="accent6">
                    <a:lumMod val="75000"/>
                  </a:schemeClr>
                </a:solidFill>
                <a:latin typeface="Arial" pitchFamily="34" charset="0"/>
                <a:cs typeface="Arial" pitchFamily="34" charset="0"/>
              </a:rPr>
              <a:t>Table of contents</a:t>
            </a:r>
            <a:endParaRPr lang="en-US" b="1" dirty="0">
              <a:solidFill>
                <a:schemeClr val="accent6">
                  <a:lumMod val="75000"/>
                </a:schemeClr>
              </a:solidFill>
              <a:latin typeface="Arial" pitchFamily="34" charset="0"/>
              <a:cs typeface="Arial" pitchFamily="34" charset="0"/>
            </a:endParaRPr>
          </a:p>
        </p:txBody>
      </p:sp>
      <p:sp>
        <p:nvSpPr>
          <p:cNvPr id="6" name="Content Placeholder 2"/>
          <p:cNvSpPr txBox="1">
            <a:spLocks/>
          </p:cNvSpPr>
          <p:nvPr/>
        </p:nvSpPr>
        <p:spPr>
          <a:xfrm>
            <a:off x="571472" y="1428736"/>
            <a:ext cx="8267728" cy="5072098"/>
          </a:xfrm>
          <a:prstGeom prst="rect">
            <a:avLst/>
          </a:prstGeom>
        </p:spPr>
        <p:txBody>
          <a:bodyPr vert="horz" lIns="91440" tIns="45720" rIns="91440" bIns="45720" rtlCol="0">
            <a:normAutofit/>
          </a:bodyPr>
          <a:lstStyle/>
          <a:p>
            <a:pPr marL="457200" marR="0" lvl="0" indent="-457200" algn="l" defTabSz="914400" rtl="0" eaLnBrk="1" fontAlgn="auto" latinLnBrk="0" hangingPunct="1">
              <a:lnSpc>
                <a:spcPct val="200000"/>
              </a:lnSpc>
              <a:spcBef>
                <a:spcPct val="2000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rPr>
              <a:t>General</a:t>
            </a:r>
            <a:r>
              <a:rPr kumimoji="0" lang="en-US" sz="3200" b="0" i="0" u="none" strike="noStrike" kern="1200" cap="none" spc="0" normalizeH="0" noProof="0" dirty="0" smtClean="0">
                <a:ln>
                  <a:noFill/>
                </a:ln>
                <a:solidFill>
                  <a:schemeClr val="tx1"/>
                </a:solidFill>
                <a:effectLst/>
                <a:uLnTx/>
                <a:uFillTx/>
                <a:latin typeface="Arial" pitchFamily="34" charset="0"/>
                <a:cs typeface="Arial" pitchFamily="34" charset="0"/>
              </a:rPr>
              <a:t> </a:t>
            </a:r>
            <a:r>
              <a:rPr lang="en-US" sz="3200" dirty="0" smtClean="0">
                <a:latin typeface="Arial" pitchFamily="34" charset="0"/>
                <a:cs typeface="Arial" pitchFamily="34" charset="0"/>
              </a:rPr>
              <a:t>Information about the Cortex-M</a:t>
            </a:r>
          </a:p>
          <a:p>
            <a:pPr marL="457200" indent="-457200">
              <a:lnSpc>
                <a:spcPct val="200000"/>
              </a:lnSpc>
              <a:buFont typeface="Arial" panose="020B0604020202020204" pitchFamily="34" charset="0"/>
              <a:buChar char="•"/>
            </a:pPr>
            <a:r>
              <a:rPr lang="en-US" altLang="en-US" sz="3200" dirty="0">
                <a:latin typeface="Arial" pitchFamily="34" charset="0"/>
                <a:cs typeface="Arial" pitchFamily="34" charset="0"/>
              </a:rPr>
              <a:t>Introduction to the </a:t>
            </a:r>
            <a:r>
              <a:rPr lang="en-US" altLang="en-US" sz="3200" dirty="0" smtClean="0">
                <a:latin typeface="Arial" pitchFamily="34" charset="0"/>
                <a:cs typeface="Arial" pitchFamily="34" charset="0"/>
              </a:rPr>
              <a:t>architecture</a:t>
            </a:r>
          </a:p>
          <a:p>
            <a:pPr marL="457200" indent="-457200">
              <a:lnSpc>
                <a:spcPct val="200000"/>
              </a:lnSpc>
              <a:buFont typeface="Arial" panose="020B0604020202020204" pitchFamily="34" charset="0"/>
              <a:buChar char="•"/>
            </a:pPr>
            <a:r>
              <a:rPr lang="en-US" altLang="en-US" sz="3200" dirty="0" smtClean="0">
                <a:latin typeface="Arial" pitchFamily="34" charset="0"/>
                <a:cs typeface="Arial" pitchFamily="34" charset="0"/>
              </a:rPr>
              <a:t>Programmer Model</a:t>
            </a:r>
          </a:p>
          <a:p>
            <a:pPr marL="457200" indent="-457200">
              <a:lnSpc>
                <a:spcPct val="200000"/>
              </a:lnSpc>
              <a:buFont typeface="Arial" panose="020B0604020202020204" pitchFamily="34" charset="0"/>
              <a:buChar char="•"/>
            </a:pPr>
            <a:r>
              <a:rPr lang="en-US" altLang="en-US" sz="3200" dirty="0" smtClean="0">
                <a:latin typeface="Arial" pitchFamily="34" charset="0"/>
                <a:cs typeface="Arial" pitchFamily="34" charset="0"/>
              </a:rPr>
              <a:t>Instruction Set</a:t>
            </a:r>
            <a:endParaRPr kumimoji="0" lang="en-US" sz="3200" b="0" i="1"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latin typeface="Arial" pitchFamily="34" charset="0"/>
                <a:cs typeface="Arial" pitchFamily="34" charset="0"/>
              </a:rPr>
              <a:t> Summary</a:t>
            </a:r>
            <a:endParaRPr lang="en-US" sz="3200" dirty="0">
              <a:latin typeface="Arial" pitchFamily="34" charset="0"/>
              <a:cs typeface="Arial" pitchFamily="34" charset="0"/>
            </a:endParaRPr>
          </a:p>
        </p:txBody>
      </p:sp>
      <p:pic>
        <p:nvPicPr>
          <p:cNvPr id="8" name="Content Placeholder 5" descr="2logo-01.png"/>
          <p:cNvPicPr>
            <a:picLocks noChangeAspect="1"/>
          </p:cNvPicPr>
          <p:nvPr/>
        </p:nvPicPr>
        <p:blipFill>
          <a:blip r:embed="rId4" cstate="print"/>
          <a:stretch>
            <a:fillRect/>
          </a:stretch>
        </p:blipFill>
        <p:spPr>
          <a:xfrm>
            <a:off x="7172341" y="0"/>
            <a:ext cx="1971659" cy="983396"/>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Autofit/>
          </a:bodyPr>
          <a:lstStyle/>
          <a:p>
            <a:pPr algn="l">
              <a:lnSpc>
                <a:spcPct val="150000"/>
              </a:lnSpc>
              <a:defRPr/>
            </a:pPr>
            <a:r>
              <a:rPr lang="en-US" altLang="en-US" sz="3200" b="1" dirty="0" smtClean="0">
                <a:solidFill>
                  <a:schemeClr val="accent6">
                    <a:lumMod val="75000"/>
                  </a:schemeClr>
                </a:solidFill>
                <a:latin typeface="Arial" pitchFamily="34" charset="0"/>
                <a:cs typeface="Arial" pitchFamily="34" charset="0"/>
              </a:rPr>
              <a:t>Instruction Set Architecture</a:t>
            </a:r>
            <a:endParaRPr lang="en-US" altLang="en-US" sz="3200" b="1" dirty="0">
              <a:solidFill>
                <a:schemeClr val="accent6">
                  <a:lumMod val="75000"/>
                </a:schemeClr>
              </a:solidFill>
              <a:latin typeface="Arial" pitchFamily="34" charset="0"/>
              <a:cs typeface="Arial" pitchFamily="34" charset="0"/>
            </a:endParaRPr>
          </a:p>
        </p:txBody>
      </p:sp>
      <p:sp>
        <p:nvSpPr>
          <p:cNvPr id="2" name="Content Placeholder 1"/>
          <p:cNvSpPr>
            <a:spLocks noGrp="1"/>
          </p:cNvSpPr>
          <p:nvPr>
            <p:ph idx="1"/>
          </p:nvPr>
        </p:nvSpPr>
        <p:spPr>
          <a:xfrm>
            <a:off x="140271" y="1538286"/>
            <a:ext cx="8229600" cy="4525963"/>
          </a:xfrm>
        </p:spPr>
        <p:txBody>
          <a:bodyPr/>
          <a:lstStyle/>
          <a:p>
            <a:pPr marL="0" indent="0">
              <a:buNone/>
            </a:pPr>
            <a:r>
              <a:rPr lang="en-US" b="1" i="1" u="sng" dirty="0">
                <a:cs typeface="Times New Roman" panose="02020603050405020304" pitchFamily="18" charset="0"/>
              </a:rPr>
              <a:t>Load and store instructions:</a:t>
            </a:r>
          </a:p>
          <a:p>
            <a:endParaRPr lang="en-US" dirty="0"/>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3200" baseline="0" dirty="0" smtClean="0">
              <a:latin typeface="Arial" pitchFamily="34" charset="0"/>
              <a:cs typeface="Arial" pitchFamily="34" charset="0"/>
            </a:endParaRPr>
          </a:p>
          <a:p>
            <a:pPr lvl="1">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
        <p:nvSpPr>
          <p:cNvPr id="6" name="Title 1"/>
          <p:cNvSpPr txBox="1">
            <a:spLocks/>
          </p:cNvSpPr>
          <p:nvPr/>
        </p:nvSpPr>
        <p:spPr>
          <a:xfrm>
            <a:off x="1763688" y="916036"/>
            <a:ext cx="4760622" cy="785019"/>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200000"/>
              </a:lnSpc>
            </a:pPr>
            <a:endParaRPr lang="en-US" sz="2800" b="1" i="1" u="sng" dirty="0">
              <a:cs typeface="Times New Roman" panose="02020603050405020304" pitchFamily="18" charset="0"/>
            </a:endParaRPr>
          </a:p>
        </p:txBody>
      </p:sp>
      <p:sp>
        <p:nvSpPr>
          <p:cNvPr id="10" name="Rectangle 7"/>
          <p:cNvSpPr>
            <a:spLocks noChangeArrowheads="1"/>
          </p:cNvSpPr>
          <p:nvPr/>
        </p:nvSpPr>
        <p:spPr bwMode="auto">
          <a:xfrm>
            <a:off x="3783583" y="4260105"/>
            <a:ext cx="4586288" cy="2362200"/>
          </a:xfrm>
          <a:prstGeom prst="rect">
            <a:avLst/>
          </a:prstGeom>
          <a:noFill/>
          <a:ln w="9525">
            <a:noFill/>
            <a:miter lim="800000"/>
            <a:headEnd/>
            <a:tailEnd/>
          </a:ln>
          <a:effectLst/>
        </p:spPr>
        <p:txBody>
          <a:bodyPr lIns="95250" tIns="47625" rIns="95250" bIns="47625"/>
          <a:lstStyle/>
          <a:p>
            <a:pPr marL="293688" indent="-293688" algn="l" defTabSz="938213" eaLnBrk="0" hangingPunct="0">
              <a:lnSpc>
                <a:spcPct val="90000"/>
              </a:lnSpc>
              <a:spcBef>
                <a:spcPct val="30000"/>
              </a:spcBef>
            </a:pPr>
            <a:endParaRPr lang="en-US" sz="1800">
              <a:solidFill>
                <a:srgbClr val="000000"/>
              </a:solidFill>
              <a:latin typeface="Times New Roman" pitchFamily="18" charset="0"/>
            </a:endParaRPr>
          </a:p>
        </p:txBody>
      </p:sp>
      <p:sp>
        <p:nvSpPr>
          <p:cNvPr id="30" name="Rectangle 27"/>
          <p:cNvSpPr>
            <a:spLocks noChangeArrowheads="1"/>
          </p:cNvSpPr>
          <p:nvPr/>
        </p:nvSpPr>
        <p:spPr bwMode="auto">
          <a:xfrm>
            <a:off x="35496" y="1701055"/>
            <a:ext cx="4357687" cy="2374900"/>
          </a:xfrm>
          <a:prstGeom prst="rect">
            <a:avLst/>
          </a:prstGeom>
          <a:noFill/>
          <a:ln w="9525">
            <a:noFill/>
            <a:miter lim="800000"/>
            <a:headEnd/>
            <a:tailEnd/>
          </a:ln>
          <a:effectLst/>
        </p:spPr>
        <p:txBody>
          <a:bodyPr wrap="none" anchor="ctr"/>
          <a:lstStyle/>
          <a:p>
            <a:endParaRPr lang="en-US">
              <a:solidFill>
                <a:srgbClr val="000000"/>
              </a:solidFill>
            </a:endParaRPr>
          </a:p>
        </p:txBody>
      </p:sp>
      <p:sp>
        <p:nvSpPr>
          <p:cNvPr id="31" name="Content Placeholder 2"/>
          <p:cNvSpPr txBox="1">
            <a:spLocks/>
          </p:cNvSpPr>
          <p:nvPr/>
        </p:nvSpPr>
        <p:spPr>
          <a:xfrm>
            <a:off x="539552" y="2287413"/>
            <a:ext cx="8229600" cy="45259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Wingdings" pitchFamily="2" charset="2"/>
              <a:buNone/>
            </a:pPr>
            <a:r>
              <a:rPr lang="en-US" sz="2300" b="1" dirty="0" smtClean="0">
                <a:latin typeface="Courier New" pitchFamily="49" charset="0"/>
              </a:rPr>
              <a:t> LDR	STR	</a:t>
            </a:r>
            <a:r>
              <a:rPr lang="en-US" sz="2300" dirty="0" smtClean="0"/>
              <a:t>Word</a:t>
            </a:r>
            <a:endParaRPr lang="en-US" sz="2300" b="1" dirty="0" smtClean="0">
              <a:latin typeface="Courier New" pitchFamily="49" charset="0"/>
            </a:endParaRPr>
          </a:p>
          <a:p>
            <a:pPr lvl="1">
              <a:buFont typeface="Wingdings" pitchFamily="2" charset="2"/>
              <a:buNone/>
            </a:pPr>
            <a:r>
              <a:rPr lang="en-US" sz="2300" b="1" dirty="0" smtClean="0">
                <a:latin typeface="Courier New" pitchFamily="49" charset="0"/>
              </a:rPr>
              <a:t> LDRB	STRB	</a:t>
            </a:r>
            <a:r>
              <a:rPr lang="en-US" sz="2300" dirty="0" smtClean="0"/>
              <a:t>Byte</a:t>
            </a:r>
            <a:endParaRPr lang="en-US" sz="2300" b="1" dirty="0" smtClean="0">
              <a:latin typeface="Courier New" pitchFamily="49" charset="0"/>
            </a:endParaRPr>
          </a:p>
          <a:p>
            <a:pPr lvl="1">
              <a:buFont typeface="Wingdings" pitchFamily="2" charset="2"/>
              <a:buNone/>
            </a:pPr>
            <a:r>
              <a:rPr lang="en-US" sz="2300" b="1" dirty="0" smtClean="0">
                <a:latin typeface="Courier New" pitchFamily="49" charset="0"/>
              </a:rPr>
              <a:t> LDRH	STRH	</a:t>
            </a:r>
            <a:r>
              <a:rPr lang="en-US" sz="2300" dirty="0" err="1" smtClean="0"/>
              <a:t>Halfword</a:t>
            </a:r>
            <a:endParaRPr lang="en-US" sz="2300" dirty="0" smtClean="0">
              <a:latin typeface="Courier New" pitchFamily="49" charset="0"/>
            </a:endParaRPr>
          </a:p>
          <a:p>
            <a:pPr lvl="1">
              <a:buFont typeface="Wingdings" pitchFamily="2" charset="2"/>
              <a:buNone/>
            </a:pPr>
            <a:r>
              <a:rPr lang="en-US" sz="2300" b="1" dirty="0" smtClean="0">
                <a:latin typeface="Courier New" pitchFamily="49" charset="0"/>
              </a:rPr>
              <a:t> LDRSB		</a:t>
            </a:r>
            <a:r>
              <a:rPr lang="en-US" sz="2300" dirty="0" smtClean="0"/>
              <a:t>Signed byte load</a:t>
            </a:r>
          </a:p>
          <a:p>
            <a:pPr lvl="1">
              <a:buFont typeface="Wingdings" pitchFamily="2" charset="2"/>
              <a:buNone/>
            </a:pPr>
            <a:r>
              <a:rPr lang="en-US" sz="2300" b="1" dirty="0" smtClean="0">
                <a:latin typeface="Courier New" pitchFamily="49" charset="0"/>
              </a:rPr>
              <a:t> LDRSH		</a:t>
            </a:r>
            <a:r>
              <a:rPr lang="en-US" sz="2300" dirty="0" smtClean="0"/>
              <a:t>Signed </a:t>
            </a:r>
            <a:r>
              <a:rPr lang="en-US" sz="2300" dirty="0" err="1" smtClean="0"/>
              <a:t>halfword</a:t>
            </a:r>
            <a:r>
              <a:rPr lang="en-US" sz="2300" dirty="0" smtClean="0"/>
              <a:t> load</a:t>
            </a:r>
          </a:p>
          <a:p>
            <a:pPr lvl="1"/>
            <a:endParaRPr lang="en-US" dirty="0" smtClean="0"/>
          </a:p>
          <a:p>
            <a:r>
              <a:rPr lang="en-US" dirty="0" smtClean="0"/>
              <a:t>Memory system must support all access sizes</a:t>
            </a:r>
          </a:p>
          <a:p>
            <a:endParaRPr lang="en-US" dirty="0" smtClean="0"/>
          </a:p>
          <a:p>
            <a:r>
              <a:rPr lang="en-US" dirty="0" smtClean="0"/>
              <a:t>Syntax:</a:t>
            </a:r>
          </a:p>
          <a:p>
            <a:pPr lvl="1"/>
            <a:r>
              <a:rPr lang="en-US" dirty="0" smtClean="0"/>
              <a:t> </a:t>
            </a:r>
            <a:r>
              <a:rPr lang="en-US" b="1" dirty="0" smtClean="0">
                <a:latin typeface="Courier New" pitchFamily="49" charset="0"/>
              </a:rPr>
              <a:t>LDR</a:t>
            </a:r>
            <a:r>
              <a:rPr lang="en-US" dirty="0" smtClean="0"/>
              <a:t>{&lt;</a:t>
            </a:r>
            <a:r>
              <a:rPr lang="en-US" dirty="0" err="1" smtClean="0"/>
              <a:t>cond</a:t>
            </a:r>
            <a:r>
              <a:rPr lang="en-US" dirty="0" smtClean="0"/>
              <a:t>&gt;}{&lt;size&gt;} Rd, &lt;address&gt;</a:t>
            </a:r>
          </a:p>
          <a:p>
            <a:pPr lvl="1"/>
            <a:r>
              <a:rPr lang="en-US" b="1" dirty="0" smtClean="0">
                <a:latin typeface="Courier New" pitchFamily="49" charset="0"/>
              </a:rPr>
              <a:t>STR</a:t>
            </a:r>
            <a:r>
              <a:rPr lang="en-US" dirty="0" smtClean="0"/>
              <a:t>{&lt;</a:t>
            </a:r>
            <a:r>
              <a:rPr lang="en-US" dirty="0" err="1" smtClean="0"/>
              <a:t>cond</a:t>
            </a:r>
            <a:r>
              <a:rPr lang="en-US" dirty="0" smtClean="0"/>
              <a:t>&gt;}{&lt;size&gt;} Rd, &lt;address&gt;</a:t>
            </a:r>
          </a:p>
          <a:p>
            <a:pPr lvl="1"/>
            <a:endParaRPr lang="en-US" dirty="0" smtClean="0"/>
          </a:p>
          <a:p>
            <a:pPr lvl="1">
              <a:buFont typeface="Wingdings" pitchFamily="2" charset="2"/>
              <a:buNone/>
            </a:pPr>
            <a:r>
              <a:rPr lang="en-US" dirty="0" smtClean="0"/>
              <a:t>e.g. </a:t>
            </a:r>
            <a:r>
              <a:rPr lang="en-US" b="1" dirty="0" smtClean="0">
                <a:latin typeface="Courier New" pitchFamily="49" charset="0"/>
              </a:rPr>
              <a:t>LDREQB</a:t>
            </a:r>
          </a:p>
          <a:p>
            <a:endParaRPr lang="en-US" dirty="0"/>
          </a:p>
        </p:txBody>
      </p:sp>
    </p:spTree>
    <p:extLst>
      <p:ext uri="{BB962C8B-B14F-4D97-AF65-F5344CB8AC3E}">
        <p14:creationId xmlns:p14="http://schemas.microsoft.com/office/powerpoint/2010/main" val="29047351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Autofit/>
          </a:bodyPr>
          <a:lstStyle/>
          <a:p>
            <a:pPr algn="l">
              <a:lnSpc>
                <a:spcPct val="150000"/>
              </a:lnSpc>
              <a:defRPr/>
            </a:pPr>
            <a:r>
              <a:rPr lang="en-US" altLang="en-US" sz="3200" b="1" dirty="0" smtClean="0">
                <a:solidFill>
                  <a:schemeClr val="accent6">
                    <a:lumMod val="75000"/>
                  </a:schemeClr>
                </a:solidFill>
                <a:latin typeface="Arial" pitchFamily="34" charset="0"/>
                <a:cs typeface="Arial" pitchFamily="34" charset="0"/>
              </a:rPr>
              <a:t>Instruction Set Architecture</a:t>
            </a:r>
            <a:endParaRPr lang="en-US" altLang="en-US" sz="3200" b="1" dirty="0">
              <a:solidFill>
                <a:schemeClr val="accent6">
                  <a:lumMod val="75000"/>
                </a:schemeClr>
              </a:solidFill>
              <a:latin typeface="Arial" pitchFamily="34" charset="0"/>
              <a:cs typeface="Arial" pitchFamily="34" charset="0"/>
            </a:endParaRPr>
          </a:p>
        </p:txBody>
      </p:sp>
      <p:sp>
        <p:nvSpPr>
          <p:cNvPr id="2" name="Content Placeholder 1"/>
          <p:cNvSpPr>
            <a:spLocks noGrp="1"/>
          </p:cNvSpPr>
          <p:nvPr>
            <p:ph idx="1"/>
          </p:nvPr>
        </p:nvSpPr>
        <p:spPr>
          <a:xfrm>
            <a:off x="140271" y="1538286"/>
            <a:ext cx="8229600" cy="4525963"/>
          </a:xfrm>
        </p:spPr>
        <p:txBody>
          <a:bodyPr/>
          <a:lstStyle/>
          <a:p>
            <a:pPr marL="0" indent="0">
              <a:buNone/>
            </a:pPr>
            <a:r>
              <a:rPr lang="en-US" b="1" i="1" u="sng" dirty="0">
                <a:cs typeface="Times New Roman" panose="02020603050405020304" pitchFamily="18" charset="0"/>
              </a:rPr>
              <a:t>Status Register Access Instructions</a:t>
            </a:r>
          </a:p>
          <a:p>
            <a:endParaRPr lang="en-US" dirty="0"/>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3200" baseline="0" dirty="0" smtClean="0">
              <a:latin typeface="Arial" pitchFamily="34" charset="0"/>
              <a:cs typeface="Arial" pitchFamily="34" charset="0"/>
            </a:endParaRPr>
          </a:p>
          <a:p>
            <a:pPr lvl="1">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
        <p:nvSpPr>
          <p:cNvPr id="6" name="Title 1"/>
          <p:cNvSpPr txBox="1">
            <a:spLocks/>
          </p:cNvSpPr>
          <p:nvPr/>
        </p:nvSpPr>
        <p:spPr>
          <a:xfrm>
            <a:off x="1763688" y="916036"/>
            <a:ext cx="4760622" cy="785019"/>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200000"/>
              </a:lnSpc>
            </a:pPr>
            <a:endParaRPr lang="en-US" sz="2800" b="1" i="1" u="sng" dirty="0">
              <a:cs typeface="Times New Roman" panose="02020603050405020304" pitchFamily="18" charset="0"/>
            </a:endParaRPr>
          </a:p>
        </p:txBody>
      </p:sp>
      <p:sp>
        <p:nvSpPr>
          <p:cNvPr id="10" name="Rectangle 7"/>
          <p:cNvSpPr>
            <a:spLocks noChangeArrowheads="1"/>
          </p:cNvSpPr>
          <p:nvPr/>
        </p:nvSpPr>
        <p:spPr bwMode="auto">
          <a:xfrm>
            <a:off x="3783583" y="4260105"/>
            <a:ext cx="4586288" cy="2362200"/>
          </a:xfrm>
          <a:prstGeom prst="rect">
            <a:avLst/>
          </a:prstGeom>
          <a:noFill/>
          <a:ln w="9525">
            <a:noFill/>
            <a:miter lim="800000"/>
            <a:headEnd/>
            <a:tailEnd/>
          </a:ln>
          <a:effectLst/>
        </p:spPr>
        <p:txBody>
          <a:bodyPr lIns="95250" tIns="47625" rIns="95250" bIns="47625"/>
          <a:lstStyle/>
          <a:p>
            <a:pPr marL="293688" indent="-293688" algn="l" defTabSz="938213" eaLnBrk="0" hangingPunct="0">
              <a:lnSpc>
                <a:spcPct val="90000"/>
              </a:lnSpc>
              <a:spcBef>
                <a:spcPct val="30000"/>
              </a:spcBef>
            </a:pPr>
            <a:endParaRPr lang="en-US" sz="1800">
              <a:solidFill>
                <a:srgbClr val="000000"/>
              </a:solidFill>
              <a:latin typeface="Times New Roman" pitchFamily="18" charset="0"/>
            </a:endParaRPr>
          </a:p>
        </p:txBody>
      </p:sp>
      <p:sp>
        <p:nvSpPr>
          <p:cNvPr id="30" name="Rectangle 27"/>
          <p:cNvSpPr>
            <a:spLocks noChangeArrowheads="1"/>
          </p:cNvSpPr>
          <p:nvPr/>
        </p:nvSpPr>
        <p:spPr bwMode="auto">
          <a:xfrm>
            <a:off x="35496" y="1701055"/>
            <a:ext cx="4357687" cy="2374900"/>
          </a:xfrm>
          <a:prstGeom prst="rect">
            <a:avLst/>
          </a:prstGeom>
          <a:noFill/>
          <a:ln w="9525">
            <a:noFill/>
            <a:miter lim="800000"/>
            <a:headEnd/>
            <a:tailEnd/>
          </a:ln>
          <a:effectLst/>
        </p:spPr>
        <p:txBody>
          <a:bodyPr wrap="none" anchor="ctr"/>
          <a:lstStyle/>
          <a:p>
            <a:endParaRPr lang="en-US">
              <a:solidFill>
                <a:srgbClr val="000000"/>
              </a:solidFill>
            </a:endParaRPr>
          </a:p>
        </p:txBody>
      </p:sp>
      <p:sp>
        <p:nvSpPr>
          <p:cNvPr id="31" name="Content Placeholder 2"/>
          <p:cNvSpPr txBox="1">
            <a:spLocks/>
          </p:cNvSpPr>
          <p:nvPr/>
        </p:nvSpPr>
        <p:spPr>
          <a:xfrm>
            <a:off x="539552" y="2287413"/>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Wingdings" pitchFamily="2" charset="2"/>
              <a:buNone/>
            </a:pPr>
            <a:r>
              <a:rPr lang="en-US" sz="3200" dirty="0"/>
              <a:t>MRS/MSR</a:t>
            </a:r>
            <a:r>
              <a:rPr lang="en-US" sz="2300" b="1" dirty="0">
                <a:latin typeface="Courier New" pitchFamily="49" charset="0"/>
              </a:rPr>
              <a:t> - Move data between a general purpose register and status register</a:t>
            </a:r>
          </a:p>
          <a:p>
            <a:pPr lvl="1"/>
            <a:r>
              <a:rPr lang="en-US" sz="2300" b="1" dirty="0" smtClean="0">
                <a:latin typeface="Courier New" pitchFamily="49" charset="0"/>
              </a:rPr>
              <a:t>MRS </a:t>
            </a:r>
            <a:r>
              <a:rPr lang="en-US" sz="2300" b="1" dirty="0">
                <a:latin typeface="Courier New" pitchFamily="49" charset="0"/>
              </a:rPr>
              <a:t>(Register ← Status Register</a:t>
            </a:r>
            <a:r>
              <a:rPr lang="en-US" sz="2300" b="1" dirty="0" smtClean="0">
                <a:latin typeface="Courier New" pitchFamily="49" charset="0"/>
              </a:rPr>
              <a:t>)</a:t>
            </a:r>
          </a:p>
          <a:p>
            <a:pPr lvl="1"/>
            <a:r>
              <a:rPr lang="en-US" sz="2300" b="1" dirty="0" smtClean="0">
                <a:latin typeface="Courier New" pitchFamily="49" charset="0"/>
              </a:rPr>
              <a:t>MSR </a:t>
            </a:r>
            <a:r>
              <a:rPr lang="en-US" sz="2300" b="1" dirty="0">
                <a:latin typeface="Courier New" pitchFamily="49" charset="0"/>
              </a:rPr>
              <a:t>(Status Register ← Register</a:t>
            </a:r>
            <a:r>
              <a:rPr lang="en-US" sz="2300" b="1" dirty="0" smtClean="0">
                <a:latin typeface="Courier New" pitchFamily="49" charset="0"/>
              </a:rPr>
              <a:t>)</a:t>
            </a:r>
          </a:p>
          <a:p>
            <a:pPr marL="457200" lvl="1" indent="0">
              <a:buNone/>
            </a:pPr>
            <a:endParaRPr lang="en-US" dirty="0" smtClean="0"/>
          </a:p>
          <a:p>
            <a:r>
              <a:rPr lang="en-US" dirty="0" smtClean="0"/>
              <a:t>Syntax:</a:t>
            </a:r>
          </a:p>
          <a:p>
            <a:pPr lvl="1"/>
            <a:r>
              <a:rPr lang="en-US" dirty="0" smtClean="0"/>
              <a:t> </a:t>
            </a:r>
            <a:r>
              <a:rPr lang="en-US" b="1" dirty="0" smtClean="0">
                <a:latin typeface="Courier New" pitchFamily="49" charset="0"/>
              </a:rPr>
              <a:t>LDR</a:t>
            </a:r>
            <a:r>
              <a:rPr lang="en-US" dirty="0" smtClean="0"/>
              <a:t>{&lt;</a:t>
            </a:r>
            <a:r>
              <a:rPr lang="en-US" dirty="0" err="1" smtClean="0"/>
              <a:t>cond</a:t>
            </a:r>
            <a:r>
              <a:rPr lang="en-US" dirty="0" smtClean="0"/>
              <a:t>&gt;}{&lt;size&gt;} Rd, &lt;address&gt;</a:t>
            </a:r>
          </a:p>
          <a:p>
            <a:pPr lvl="1"/>
            <a:r>
              <a:rPr lang="en-US" b="1" dirty="0" smtClean="0">
                <a:latin typeface="Courier New" pitchFamily="49" charset="0"/>
              </a:rPr>
              <a:t>STR</a:t>
            </a:r>
            <a:r>
              <a:rPr lang="en-US" dirty="0" smtClean="0"/>
              <a:t>{&lt;</a:t>
            </a:r>
            <a:r>
              <a:rPr lang="en-US" dirty="0" err="1" smtClean="0"/>
              <a:t>cond</a:t>
            </a:r>
            <a:r>
              <a:rPr lang="en-US" dirty="0" smtClean="0"/>
              <a:t>&gt;}{&lt;size&gt;} Rd, &lt;address&gt;</a:t>
            </a:r>
            <a:endParaRPr lang="en-US" b="1" dirty="0" smtClean="0">
              <a:latin typeface="Courier New" pitchFamily="49" charset="0"/>
            </a:endParaRPr>
          </a:p>
          <a:p>
            <a:endParaRPr lang="en-US" dirty="0"/>
          </a:p>
        </p:txBody>
      </p:sp>
    </p:spTree>
    <p:extLst>
      <p:ext uri="{BB962C8B-B14F-4D97-AF65-F5344CB8AC3E}">
        <p14:creationId xmlns:p14="http://schemas.microsoft.com/office/powerpoint/2010/main" val="11357334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FontTx/>
              <a:buChar char="-"/>
            </a:pPr>
            <a:endParaRPr lang="en-US" dirty="0"/>
          </a:p>
        </p:txBody>
      </p:sp>
      <p:sp>
        <p:nvSpPr>
          <p:cNvPr id="5" name="Title 1"/>
          <p:cNvSpPr>
            <a:spLocks noGrp="1"/>
          </p:cNvSpPr>
          <p:nvPr>
            <p:ph type="title"/>
          </p:nvPr>
        </p:nvSpPr>
        <p:spPr>
          <a:xfrm>
            <a:off x="428596" y="142852"/>
            <a:ext cx="8229600" cy="1143000"/>
          </a:xfrm>
        </p:spPr>
        <p:txBody>
          <a:bodyPr/>
          <a:lstStyle/>
          <a:p>
            <a:pPr algn="l"/>
            <a:r>
              <a:rPr lang="en-US" b="1" dirty="0" smtClean="0">
                <a:solidFill>
                  <a:schemeClr val="accent6">
                    <a:lumMod val="75000"/>
                  </a:schemeClr>
                </a:solidFill>
                <a:latin typeface="Arial" pitchFamily="34" charset="0"/>
                <a:cs typeface="Arial" pitchFamily="34" charset="0"/>
              </a:rPr>
              <a:t>Table of contents</a:t>
            </a:r>
            <a:endParaRPr lang="en-US" b="1" dirty="0">
              <a:solidFill>
                <a:schemeClr val="accent6">
                  <a:lumMod val="75000"/>
                </a:schemeClr>
              </a:solidFill>
              <a:latin typeface="Arial" pitchFamily="34" charset="0"/>
              <a:cs typeface="Arial" pitchFamily="34" charset="0"/>
            </a:endParaRPr>
          </a:p>
        </p:txBody>
      </p:sp>
      <p:sp>
        <p:nvSpPr>
          <p:cNvPr id="6" name="Content Placeholder 2"/>
          <p:cNvSpPr txBox="1">
            <a:spLocks/>
          </p:cNvSpPr>
          <p:nvPr/>
        </p:nvSpPr>
        <p:spPr>
          <a:xfrm>
            <a:off x="571472" y="1428736"/>
            <a:ext cx="8267728" cy="5072098"/>
          </a:xfrm>
          <a:prstGeom prst="rect">
            <a:avLst/>
          </a:prstGeom>
        </p:spPr>
        <p:txBody>
          <a:bodyPr vert="horz" lIns="91440" tIns="45720" rIns="91440" bIns="45720" rtlCol="0">
            <a:normAutofit/>
          </a:bodyPr>
          <a:lstStyle/>
          <a:p>
            <a:pPr marL="457200" marR="0" lvl="0" indent="-457200" algn="l" defTabSz="914400" rtl="0" eaLnBrk="1" fontAlgn="auto" latinLnBrk="0" hangingPunct="1">
              <a:lnSpc>
                <a:spcPct val="200000"/>
              </a:lnSpc>
              <a:spcBef>
                <a:spcPct val="2000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smtClean="0">
                <a:ln>
                  <a:noFill/>
                </a:ln>
                <a:solidFill>
                  <a:schemeClr val="bg1">
                    <a:lumMod val="75000"/>
                  </a:schemeClr>
                </a:solidFill>
                <a:effectLst/>
                <a:uLnTx/>
                <a:uFillTx/>
                <a:latin typeface="Arial" pitchFamily="34" charset="0"/>
                <a:cs typeface="Arial" pitchFamily="34" charset="0"/>
              </a:rPr>
              <a:t>General</a:t>
            </a:r>
            <a:r>
              <a:rPr kumimoji="0" lang="en-US" sz="3200" b="0" i="0" u="none" strike="noStrike" kern="1200" cap="none" spc="0" normalizeH="0" noProof="0" dirty="0" smtClean="0">
                <a:ln>
                  <a:noFill/>
                </a:ln>
                <a:solidFill>
                  <a:schemeClr val="bg1">
                    <a:lumMod val="75000"/>
                  </a:schemeClr>
                </a:solidFill>
                <a:effectLst/>
                <a:uLnTx/>
                <a:uFillTx/>
                <a:latin typeface="Arial" pitchFamily="34" charset="0"/>
                <a:cs typeface="Arial" pitchFamily="34" charset="0"/>
              </a:rPr>
              <a:t> </a:t>
            </a:r>
            <a:r>
              <a:rPr lang="en-US" sz="3200" dirty="0" smtClean="0">
                <a:solidFill>
                  <a:schemeClr val="bg1">
                    <a:lumMod val="75000"/>
                  </a:schemeClr>
                </a:solidFill>
                <a:latin typeface="Arial" pitchFamily="34" charset="0"/>
                <a:cs typeface="Arial" pitchFamily="34" charset="0"/>
              </a:rPr>
              <a:t>Information about the Cortex-M</a:t>
            </a:r>
          </a:p>
          <a:p>
            <a:pPr marL="457200" indent="-457200">
              <a:lnSpc>
                <a:spcPct val="200000"/>
              </a:lnSpc>
              <a:buFont typeface="Arial" panose="020B0604020202020204" pitchFamily="34" charset="0"/>
              <a:buChar char="•"/>
            </a:pPr>
            <a:r>
              <a:rPr lang="en-US" altLang="en-US" sz="3200" dirty="0">
                <a:solidFill>
                  <a:schemeClr val="bg1">
                    <a:lumMod val="75000"/>
                  </a:schemeClr>
                </a:solidFill>
                <a:latin typeface="Arial" pitchFamily="34" charset="0"/>
                <a:cs typeface="Arial" pitchFamily="34" charset="0"/>
              </a:rPr>
              <a:t>Introduction to the </a:t>
            </a:r>
            <a:r>
              <a:rPr lang="en-US" altLang="en-US" sz="3200" dirty="0" smtClean="0">
                <a:solidFill>
                  <a:schemeClr val="bg1">
                    <a:lumMod val="75000"/>
                  </a:schemeClr>
                </a:solidFill>
                <a:latin typeface="Arial" pitchFamily="34" charset="0"/>
                <a:cs typeface="Arial" pitchFamily="34" charset="0"/>
              </a:rPr>
              <a:t>architecture</a:t>
            </a:r>
          </a:p>
          <a:p>
            <a:pPr marL="457200" indent="-457200">
              <a:lnSpc>
                <a:spcPct val="200000"/>
              </a:lnSpc>
              <a:buFont typeface="Arial" panose="020B0604020202020204" pitchFamily="34" charset="0"/>
              <a:buChar char="•"/>
            </a:pPr>
            <a:r>
              <a:rPr lang="en-US" altLang="en-US" sz="3200" dirty="0" smtClean="0">
                <a:solidFill>
                  <a:schemeClr val="bg1">
                    <a:lumMod val="75000"/>
                  </a:schemeClr>
                </a:solidFill>
                <a:latin typeface="Arial" pitchFamily="34" charset="0"/>
                <a:cs typeface="Arial" pitchFamily="34" charset="0"/>
              </a:rPr>
              <a:t>Programmer Model</a:t>
            </a:r>
          </a:p>
          <a:p>
            <a:pPr marL="457200" indent="-457200">
              <a:lnSpc>
                <a:spcPct val="200000"/>
              </a:lnSpc>
              <a:buFont typeface="Arial" panose="020B0604020202020204" pitchFamily="34" charset="0"/>
              <a:buChar char="•"/>
            </a:pPr>
            <a:r>
              <a:rPr lang="en-US" altLang="en-US" sz="3200" dirty="0" smtClean="0">
                <a:solidFill>
                  <a:schemeClr val="bg1">
                    <a:lumMod val="75000"/>
                  </a:schemeClr>
                </a:solidFill>
                <a:latin typeface="Arial" pitchFamily="34" charset="0"/>
                <a:cs typeface="Arial" pitchFamily="34" charset="0"/>
              </a:rPr>
              <a:t>Instruction Set</a:t>
            </a:r>
            <a:endParaRPr kumimoji="0" lang="en-US" sz="3200" b="0" i="1" u="none" strike="noStrike" kern="1200" cap="none" spc="0" normalizeH="0" baseline="0" noProof="0" dirty="0" smtClean="0">
              <a:ln>
                <a:noFill/>
              </a:ln>
              <a:solidFill>
                <a:schemeClr val="bg1">
                  <a:lumMod val="75000"/>
                </a:schemeClr>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latin typeface="Arial" pitchFamily="34" charset="0"/>
                <a:cs typeface="Arial" pitchFamily="34" charset="0"/>
              </a:rPr>
              <a:t> Summary</a:t>
            </a:r>
            <a:endParaRPr lang="en-US" sz="3200" dirty="0">
              <a:latin typeface="Arial" pitchFamily="34" charset="0"/>
              <a:cs typeface="Arial" pitchFamily="34" charset="0"/>
            </a:endParaRPr>
          </a:p>
        </p:txBody>
      </p:sp>
      <p:pic>
        <p:nvPicPr>
          <p:cNvPr id="8"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Tree>
    <p:extLst>
      <p:ext uri="{BB962C8B-B14F-4D97-AF65-F5344CB8AC3E}">
        <p14:creationId xmlns:p14="http://schemas.microsoft.com/office/powerpoint/2010/main" val="39568859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983396"/>
            <a:ext cx="8229600" cy="4525963"/>
          </a:xfrm>
        </p:spPr>
        <p:txBody>
          <a:bodyPr/>
          <a:lstStyle/>
          <a:p>
            <a:pPr>
              <a:buNone/>
            </a:pPr>
            <a:endParaRPr lang="en-US" dirty="0" smtClean="0"/>
          </a:p>
          <a:p>
            <a:pPr marL="0" indent="0">
              <a:buNone/>
            </a:pPr>
            <a:endParaRPr lang="en-US" dirty="0"/>
          </a:p>
        </p:txBody>
      </p:sp>
      <p:sp>
        <p:nvSpPr>
          <p:cNvPr id="5" name="Title 1"/>
          <p:cNvSpPr>
            <a:spLocks noGrp="1"/>
          </p:cNvSpPr>
          <p:nvPr>
            <p:ph type="title"/>
          </p:nvPr>
        </p:nvSpPr>
        <p:spPr>
          <a:xfrm>
            <a:off x="395536" y="0"/>
            <a:ext cx="8229600" cy="1143000"/>
          </a:xfrm>
        </p:spPr>
        <p:txBody>
          <a:bodyPr/>
          <a:lstStyle/>
          <a:p>
            <a:pPr algn="l"/>
            <a:r>
              <a:rPr lang="en-US" b="1" dirty="0" smtClean="0">
                <a:solidFill>
                  <a:schemeClr val="accent6">
                    <a:lumMod val="75000"/>
                  </a:schemeClr>
                </a:solidFill>
                <a:latin typeface="Arial" pitchFamily="34" charset="0"/>
                <a:cs typeface="Arial" pitchFamily="34" charset="0"/>
              </a:rPr>
              <a:t>Summary</a:t>
            </a:r>
            <a:endParaRPr lang="en-US" b="1" dirty="0">
              <a:solidFill>
                <a:schemeClr val="accent6">
                  <a:lumMod val="75000"/>
                </a:schemeClr>
              </a:solidFill>
              <a:latin typeface="Arial" pitchFamily="34" charset="0"/>
              <a:cs typeface="Arial" pitchFamily="34" charset="0"/>
            </a:endParaRP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 name="Content Placeholder 5" descr="2logo-01.png"/>
          <p:cNvPicPr>
            <a:picLocks noChangeAspect="1"/>
          </p:cNvPicPr>
          <p:nvPr/>
        </p:nvPicPr>
        <p:blipFill>
          <a:blip r:embed="rId4" cstate="print"/>
          <a:stretch>
            <a:fillRect/>
          </a:stretch>
        </p:blipFill>
        <p:spPr>
          <a:xfrm>
            <a:off x="7172341" y="0"/>
            <a:ext cx="1971659" cy="983396"/>
          </a:xfrm>
          <a:prstGeom prst="rect">
            <a:avLst/>
          </a:prstGeom>
        </p:spPr>
      </p:pic>
      <p:sp>
        <p:nvSpPr>
          <p:cNvPr id="2" name="Rectangle 1"/>
          <p:cNvSpPr/>
          <p:nvPr/>
        </p:nvSpPr>
        <p:spPr>
          <a:xfrm>
            <a:off x="500034" y="983396"/>
            <a:ext cx="8248430" cy="4247317"/>
          </a:xfrm>
          <a:prstGeom prst="rect">
            <a:avLst/>
          </a:prstGeom>
        </p:spPr>
        <p:txBody>
          <a:bodyPr wrap="square">
            <a:spAutoFit/>
          </a:bodyPr>
          <a:lstStyle/>
          <a:p>
            <a:pPr marL="285750" indent="-285750" algn="just">
              <a:buFont typeface="Wingdings" panose="05000000000000000000" pitchFamily="2" charset="2"/>
              <a:buChar char="Ø"/>
            </a:pPr>
            <a:r>
              <a:rPr lang="en-US" dirty="0"/>
              <a:t>All the </a:t>
            </a:r>
            <a:r>
              <a:rPr lang="en-US" dirty="0" smtClean="0"/>
              <a:t>ARM Cortex M </a:t>
            </a:r>
            <a:r>
              <a:rPr lang="en-US" dirty="0"/>
              <a:t>processors are 32-bit RISC (Reduced Instruction Set</a:t>
            </a:r>
          </a:p>
          <a:p>
            <a:pPr algn="just"/>
            <a:r>
              <a:rPr lang="en-US" dirty="0"/>
              <a:t>Computing) processors. They have:</a:t>
            </a:r>
          </a:p>
          <a:p>
            <a:pPr marL="742950" lvl="1" indent="-285750" algn="just">
              <a:buFont typeface="Arial" panose="020B0604020202020204" pitchFamily="34" charset="0"/>
              <a:buChar char="•"/>
            </a:pPr>
            <a:r>
              <a:rPr lang="en-US" dirty="0" smtClean="0"/>
              <a:t> </a:t>
            </a:r>
            <a:r>
              <a:rPr lang="en-US" dirty="0"/>
              <a:t>32-bit registers</a:t>
            </a:r>
          </a:p>
          <a:p>
            <a:pPr marL="742950" lvl="1" indent="-285750" algn="just">
              <a:buFont typeface="Arial" panose="020B0604020202020204" pitchFamily="34" charset="0"/>
              <a:buChar char="•"/>
            </a:pPr>
            <a:r>
              <a:rPr lang="en-US" dirty="0" smtClean="0"/>
              <a:t>32-bit </a:t>
            </a:r>
            <a:r>
              <a:rPr lang="en-US" dirty="0"/>
              <a:t>internal data path</a:t>
            </a:r>
          </a:p>
          <a:p>
            <a:pPr marL="742950" lvl="1" indent="-285750" algn="just">
              <a:buFont typeface="Arial" panose="020B0604020202020204" pitchFamily="34" charset="0"/>
              <a:buChar char="•"/>
            </a:pPr>
            <a:r>
              <a:rPr lang="en-US" dirty="0" smtClean="0"/>
              <a:t>32-bit </a:t>
            </a:r>
            <a:r>
              <a:rPr lang="en-US" dirty="0"/>
              <a:t>bus </a:t>
            </a:r>
            <a:r>
              <a:rPr lang="en-US" dirty="0" smtClean="0"/>
              <a:t>interface</a:t>
            </a:r>
          </a:p>
          <a:p>
            <a:pPr marL="742950" lvl="1" indent="-285750" algn="just">
              <a:buFont typeface="Arial" panose="020B0604020202020204" pitchFamily="34" charset="0"/>
              <a:buChar char="•"/>
            </a:pPr>
            <a:endParaRPr lang="en-US" dirty="0" smtClean="0"/>
          </a:p>
          <a:p>
            <a:pPr marL="742950" lvl="1" indent="-285750" algn="just">
              <a:buFont typeface="Arial" panose="020B0604020202020204" pitchFamily="34" charset="0"/>
              <a:buChar char="•"/>
            </a:pPr>
            <a:endParaRPr lang="en-US" dirty="0"/>
          </a:p>
          <a:p>
            <a:pPr marL="285750" indent="-285750" algn="just">
              <a:buFont typeface="Wingdings" panose="05000000000000000000" pitchFamily="2" charset="2"/>
              <a:buChar char="Ø"/>
            </a:pPr>
            <a:r>
              <a:rPr lang="en-US" dirty="0"/>
              <a:t>The </a:t>
            </a:r>
            <a:r>
              <a:rPr lang="en-US" dirty="0" smtClean="0"/>
              <a:t>Cortex-M processors </a:t>
            </a:r>
            <a:r>
              <a:rPr lang="en-US" dirty="0"/>
              <a:t>contain the core of the </a:t>
            </a:r>
            <a:r>
              <a:rPr lang="en-US" dirty="0" smtClean="0"/>
              <a:t>processor, NVIC, </a:t>
            </a:r>
            <a:r>
              <a:rPr lang="en-US" dirty="0"/>
              <a:t>the </a:t>
            </a:r>
            <a:r>
              <a:rPr lang="en-US" dirty="0" err="1"/>
              <a:t>SysTick</a:t>
            </a:r>
            <a:r>
              <a:rPr lang="en-US" dirty="0"/>
              <a:t> timer, and </a:t>
            </a:r>
            <a:r>
              <a:rPr lang="en-US" dirty="0" smtClean="0"/>
              <a:t>optionally the </a:t>
            </a:r>
            <a:r>
              <a:rPr lang="en-US" dirty="0"/>
              <a:t>floating point unit (for </a:t>
            </a:r>
            <a:r>
              <a:rPr lang="en-US" dirty="0" smtClean="0"/>
              <a:t>Cortex-M4).</a:t>
            </a:r>
          </a:p>
          <a:p>
            <a:pPr marL="285750" indent="-285750" algn="just">
              <a:buFont typeface="Wingdings" panose="05000000000000000000" pitchFamily="2" charset="2"/>
              <a:buChar char="Ø"/>
            </a:pPr>
            <a:endParaRPr lang="en-US" dirty="0" smtClean="0"/>
          </a:p>
          <a:p>
            <a:pPr marL="285750" indent="-285750" algn="just">
              <a:buFont typeface="Wingdings" panose="05000000000000000000" pitchFamily="2" charset="2"/>
              <a:buChar char="Ø"/>
            </a:pPr>
            <a:endParaRPr lang="en-US" dirty="0" smtClean="0"/>
          </a:p>
          <a:p>
            <a:pPr algn="just"/>
            <a:endParaRPr lang="en-US" dirty="0" smtClean="0"/>
          </a:p>
          <a:p>
            <a:pPr marL="285750" indent="-285750" algn="just">
              <a:buFont typeface="Wingdings" panose="05000000000000000000" pitchFamily="2" charset="2"/>
              <a:buChar char="Ø"/>
            </a:pPr>
            <a:r>
              <a:rPr lang="en-US" dirty="0"/>
              <a:t>All the </a:t>
            </a:r>
            <a:r>
              <a:rPr lang="en-US" dirty="0" smtClean="0"/>
              <a:t>ARM Cortex -</a:t>
            </a:r>
            <a:r>
              <a:rPr lang="en-US" dirty="0"/>
              <a:t>M processors are based on </a:t>
            </a:r>
            <a:r>
              <a:rPr lang="en-US" dirty="0" smtClean="0"/>
              <a:t>Thumb technology</a:t>
            </a:r>
            <a:r>
              <a:rPr lang="en-US" dirty="0"/>
              <a:t>, which allows a mixture of 16-bit and 32-bit instructions to be used within</a:t>
            </a:r>
          </a:p>
          <a:p>
            <a:pPr algn="just"/>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5656" y="2636912"/>
            <a:ext cx="8229600" cy="4525963"/>
          </a:xfrm>
        </p:spPr>
        <p:txBody>
          <a:bodyPr/>
          <a:lstStyle/>
          <a:p>
            <a:pPr>
              <a:buNone/>
            </a:pPr>
            <a:r>
              <a:rPr lang="en-US" dirty="0" smtClean="0"/>
              <a:t>Thanks for your attention !</a:t>
            </a:r>
            <a:endParaRPr lang="en-US" dirty="0"/>
          </a:p>
        </p:txBody>
      </p:sp>
      <p:sp>
        <p:nvSpPr>
          <p:cNvPr id="5" name="Title 1"/>
          <p:cNvSpPr>
            <a:spLocks noGrp="1"/>
          </p:cNvSpPr>
          <p:nvPr>
            <p:ph type="title"/>
          </p:nvPr>
        </p:nvSpPr>
        <p:spPr>
          <a:xfrm>
            <a:off x="395536" y="0"/>
            <a:ext cx="8229600" cy="1143000"/>
          </a:xfrm>
        </p:spPr>
        <p:txBody>
          <a:bodyPr/>
          <a:lstStyle/>
          <a:p>
            <a:pPr algn="l"/>
            <a:r>
              <a:rPr lang="en-US" b="1" dirty="0" smtClean="0">
                <a:solidFill>
                  <a:schemeClr val="accent6">
                    <a:lumMod val="75000"/>
                  </a:schemeClr>
                </a:solidFill>
                <a:latin typeface="Arial" pitchFamily="34" charset="0"/>
                <a:cs typeface="Arial" pitchFamily="34" charset="0"/>
              </a:rPr>
              <a:t>Question &amp; Answer</a:t>
            </a:r>
            <a:endParaRPr lang="en-US" b="1" dirty="0">
              <a:solidFill>
                <a:schemeClr val="accent6">
                  <a:lumMod val="75000"/>
                </a:schemeClr>
              </a:solidFill>
              <a:latin typeface="Arial" pitchFamily="34" charset="0"/>
              <a:cs typeface="Arial" pitchFamily="34" charset="0"/>
            </a:endParaRP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 name="Content Placeholder 5" descr="2logo-01.png"/>
          <p:cNvPicPr>
            <a:picLocks noChangeAspect="1"/>
          </p:cNvPicPr>
          <p:nvPr/>
        </p:nvPicPr>
        <p:blipFill>
          <a:blip r:embed="rId4" cstate="print"/>
          <a:stretch>
            <a:fillRect/>
          </a:stretch>
        </p:blipFill>
        <p:spPr>
          <a:xfrm>
            <a:off x="7172341" y="0"/>
            <a:ext cx="1971659" cy="983396"/>
          </a:xfrm>
          <a:prstGeom prst="rect">
            <a:avLst/>
          </a:prstGeom>
        </p:spPr>
      </p:pic>
    </p:spTree>
    <p:extLst>
      <p:ext uri="{BB962C8B-B14F-4D97-AF65-F5344CB8AC3E}">
        <p14:creationId xmlns:p14="http://schemas.microsoft.com/office/powerpoint/2010/main" val="24270388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smtClean="0"/>
              <a:t>This course including </a:t>
            </a:r>
            <a:r>
              <a:rPr lang="en-US" b="1" dirty="0" smtClean="0"/>
              <a:t>Lecture Presentations</a:t>
            </a:r>
            <a:r>
              <a:rPr lang="en-US" dirty="0" smtClean="0"/>
              <a:t>, </a:t>
            </a:r>
            <a:r>
              <a:rPr lang="en-US" b="1" dirty="0" smtClean="0"/>
              <a:t>Quiz</a:t>
            </a:r>
            <a:r>
              <a:rPr lang="en-US" dirty="0" smtClean="0"/>
              <a:t>, </a:t>
            </a:r>
            <a:r>
              <a:rPr lang="en-US" b="1" dirty="0" smtClean="0"/>
              <a:t>Mock Project</a:t>
            </a:r>
            <a:r>
              <a:rPr lang="en-US" dirty="0" smtClean="0"/>
              <a:t>, </a:t>
            </a:r>
            <a:r>
              <a:rPr lang="en-US" b="1" dirty="0" smtClean="0"/>
              <a:t>Syllabus</a:t>
            </a:r>
            <a:r>
              <a:rPr lang="en-US" dirty="0" smtClean="0"/>
              <a:t>, </a:t>
            </a:r>
            <a:r>
              <a:rPr lang="en-US" b="1" dirty="0" smtClean="0"/>
              <a:t>Assignments</a:t>
            </a:r>
            <a:r>
              <a:rPr lang="en-US" dirty="0" smtClean="0"/>
              <a:t>, </a:t>
            </a:r>
            <a:r>
              <a:rPr lang="en-US" b="1" dirty="0" smtClean="0"/>
              <a:t>Answers</a:t>
            </a:r>
            <a:r>
              <a:rPr lang="en-US" dirty="0" smtClean="0"/>
              <a:t> are </a:t>
            </a:r>
            <a:r>
              <a:rPr lang="en-US" dirty="0"/>
              <a:t>copyright by FPT Software </a:t>
            </a:r>
            <a:r>
              <a:rPr lang="en-US" dirty="0" smtClean="0"/>
              <a:t>Corporation.</a:t>
            </a:r>
          </a:p>
          <a:p>
            <a:pPr algn="just"/>
            <a:r>
              <a:rPr lang="en-US" dirty="0" smtClean="0"/>
              <a:t>This course also uses some information from external  sources and non-confidential training document from Freescale, those materials comply with the original source licenses.</a:t>
            </a:r>
            <a:endParaRPr lang="en-US" dirty="0"/>
          </a:p>
        </p:txBody>
      </p:sp>
      <p:sp>
        <p:nvSpPr>
          <p:cNvPr id="5" name="Title 1"/>
          <p:cNvSpPr>
            <a:spLocks noGrp="1"/>
          </p:cNvSpPr>
          <p:nvPr>
            <p:ph type="title"/>
          </p:nvPr>
        </p:nvSpPr>
        <p:spPr>
          <a:xfrm>
            <a:off x="428596" y="1644"/>
            <a:ext cx="8229600" cy="1143000"/>
          </a:xfrm>
        </p:spPr>
        <p:txBody>
          <a:bodyPr/>
          <a:lstStyle/>
          <a:p>
            <a:pPr algn="l"/>
            <a:r>
              <a:rPr lang="en-US" b="1" dirty="0" smtClean="0">
                <a:solidFill>
                  <a:schemeClr val="accent6">
                    <a:lumMod val="75000"/>
                  </a:schemeClr>
                </a:solidFill>
                <a:latin typeface="Arial" pitchFamily="34" charset="0"/>
                <a:cs typeface="Arial" pitchFamily="34" charset="0"/>
              </a:rPr>
              <a:t>Copyright</a:t>
            </a:r>
            <a:endParaRPr lang="en-US" b="1" dirty="0">
              <a:solidFill>
                <a:schemeClr val="accent6">
                  <a:lumMod val="75000"/>
                </a:schemeClr>
              </a:solidFill>
              <a:latin typeface="Arial" pitchFamily="34" charset="0"/>
              <a:cs typeface="Arial" pitchFamily="34" charset="0"/>
            </a:endParaRP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
        <p:nvSpPr>
          <p:cNvPr id="2" name="Slide Number Placeholder 1"/>
          <p:cNvSpPr>
            <a:spLocks noGrp="1"/>
          </p:cNvSpPr>
          <p:nvPr>
            <p:ph type="sldNum" sz="quarter" idx="12"/>
          </p:nvPr>
        </p:nvSpPr>
        <p:spPr/>
        <p:txBody>
          <a:bodyPr/>
          <a:lstStyle/>
          <a:p>
            <a:fld id="{ACD21DFA-696B-4992-A28D-DC51D9892BA0}" type="slidenum">
              <a:rPr lang="en-US" smtClean="0"/>
              <a:pPr/>
              <a:t>35</a:t>
            </a:fld>
            <a:endParaRPr lang="en-US"/>
          </a:p>
        </p:txBody>
      </p:sp>
    </p:spTree>
    <p:extLst>
      <p:ext uri="{BB962C8B-B14F-4D97-AF65-F5344CB8AC3E}">
        <p14:creationId xmlns:p14="http://schemas.microsoft.com/office/powerpoint/2010/main" val="903202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FontTx/>
              <a:buChar char="-"/>
            </a:pPr>
            <a:endParaRPr lang="en-US" dirty="0"/>
          </a:p>
        </p:txBody>
      </p:sp>
      <p:sp>
        <p:nvSpPr>
          <p:cNvPr id="5" name="Title 1"/>
          <p:cNvSpPr>
            <a:spLocks noGrp="1"/>
          </p:cNvSpPr>
          <p:nvPr>
            <p:ph type="title"/>
          </p:nvPr>
        </p:nvSpPr>
        <p:spPr>
          <a:xfrm>
            <a:off x="428596" y="142852"/>
            <a:ext cx="8229600" cy="1143000"/>
          </a:xfrm>
        </p:spPr>
        <p:txBody>
          <a:bodyPr/>
          <a:lstStyle/>
          <a:p>
            <a:pPr algn="l"/>
            <a:r>
              <a:rPr lang="en-US" b="1" dirty="0" smtClean="0">
                <a:solidFill>
                  <a:schemeClr val="accent6">
                    <a:lumMod val="75000"/>
                  </a:schemeClr>
                </a:solidFill>
                <a:latin typeface="Arial" pitchFamily="34" charset="0"/>
                <a:cs typeface="Arial" pitchFamily="34" charset="0"/>
              </a:rPr>
              <a:t>Table of contents</a:t>
            </a:r>
            <a:endParaRPr lang="en-US" b="1" dirty="0">
              <a:solidFill>
                <a:schemeClr val="accent6">
                  <a:lumMod val="75000"/>
                </a:schemeClr>
              </a:solidFill>
              <a:latin typeface="Arial" pitchFamily="34" charset="0"/>
              <a:cs typeface="Arial" pitchFamily="34" charset="0"/>
            </a:endParaRPr>
          </a:p>
        </p:txBody>
      </p:sp>
      <p:sp>
        <p:nvSpPr>
          <p:cNvPr id="6" name="Content Placeholder 2"/>
          <p:cNvSpPr txBox="1">
            <a:spLocks/>
          </p:cNvSpPr>
          <p:nvPr/>
        </p:nvSpPr>
        <p:spPr>
          <a:xfrm>
            <a:off x="571472" y="1428736"/>
            <a:ext cx="8267728" cy="5072098"/>
          </a:xfrm>
          <a:prstGeom prst="rect">
            <a:avLst/>
          </a:prstGeom>
        </p:spPr>
        <p:txBody>
          <a:bodyPr vert="horz" lIns="91440" tIns="45720" rIns="91440" bIns="45720" rtlCol="0">
            <a:normAutofit/>
          </a:bodyPr>
          <a:lstStyle/>
          <a:p>
            <a:pPr marL="457200" marR="0" lvl="0" indent="-457200" algn="l" defTabSz="914400" rtl="0" eaLnBrk="1" fontAlgn="auto" latinLnBrk="0" hangingPunct="1">
              <a:lnSpc>
                <a:spcPct val="200000"/>
              </a:lnSpc>
              <a:spcBef>
                <a:spcPct val="2000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rPr>
              <a:t>General</a:t>
            </a:r>
            <a:r>
              <a:rPr kumimoji="0" lang="en-US" sz="3200" b="0" i="0" u="none" strike="noStrike" kern="1200" cap="none" spc="0" normalizeH="0" noProof="0" dirty="0" smtClean="0">
                <a:ln>
                  <a:noFill/>
                </a:ln>
                <a:solidFill>
                  <a:schemeClr val="tx1"/>
                </a:solidFill>
                <a:effectLst/>
                <a:uLnTx/>
                <a:uFillTx/>
                <a:latin typeface="Arial" pitchFamily="34" charset="0"/>
                <a:cs typeface="Arial" pitchFamily="34" charset="0"/>
              </a:rPr>
              <a:t> </a:t>
            </a:r>
            <a:r>
              <a:rPr lang="en-US" sz="3200" dirty="0" smtClean="0">
                <a:latin typeface="Arial" pitchFamily="34" charset="0"/>
                <a:cs typeface="Arial" pitchFamily="34" charset="0"/>
              </a:rPr>
              <a:t>Information about the Cortex-M</a:t>
            </a:r>
          </a:p>
          <a:p>
            <a:pPr marL="457200" indent="-457200">
              <a:lnSpc>
                <a:spcPct val="200000"/>
              </a:lnSpc>
              <a:buFont typeface="Arial" panose="020B0604020202020204" pitchFamily="34" charset="0"/>
              <a:buChar char="•"/>
            </a:pPr>
            <a:r>
              <a:rPr lang="en-US" altLang="en-US" sz="3200" dirty="0">
                <a:solidFill>
                  <a:schemeClr val="bg1">
                    <a:lumMod val="75000"/>
                  </a:schemeClr>
                </a:solidFill>
                <a:latin typeface="Arial" pitchFamily="34" charset="0"/>
                <a:cs typeface="Arial" pitchFamily="34" charset="0"/>
              </a:rPr>
              <a:t>Introduction to the </a:t>
            </a:r>
            <a:r>
              <a:rPr lang="en-US" altLang="en-US" sz="3200" dirty="0" smtClean="0">
                <a:solidFill>
                  <a:schemeClr val="bg1">
                    <a:lumMod val="75000"/>
                  </a:schemeClr>
                </a:solidFill>
                <a:latin typeface="Arial" pitchFamily="34" charset="0"/>
                <a:cs typeface="Arial" pitchFamily="34" charset="0"/>
              </a:rPr>
              <a:t>architecture</a:t>
            </a:r>
          </a:p>
          <a:p>
            <a:pPr marL="457200" indent="-457200">
              <a:lnSpc>
                <a:spcPct val="200000"/>
              </a:lnSpc>
              <a:buFont typeface="Arial" panose="020B0604020202020204" pitchFamily="34" charset="0"/>
              <a:buChar char="•"/>
            </a:pPr>
            <a:r>
              <a:rPr lang="en-US" altLang="en-US" sz="3200" dirty="0" smtClean="0">
                <a:solidFill>
                  <a:schemeClr val="bg1">
                    <a:lumMod val="75000"/>
                  </a:schemeClr>
                </a:solidFill>
                <a:latin typeface="Arial" pitchFamily="34" charset="0"/>
                <a:cs typeface="Arial" pitchFamily="34" charset="0"/>
              </a:rPr>
              <a:t>Programmer Model</a:t>
            </a:r>
          </a:p>
          <a:p>
            <a:pPr marL="457200" indent="-457200">
              <a:lnSpc>
                <a:spcPct val="200000"/>
              </a:lnSpc>
              <a:buFont typeface="Arial" panose="020B0604020202020204" pitchFamily="34" charset="0"/>
              <a:buChar char="•"/>
            </a:pPr>
            <a:r>
              <a:rPr lang="en-US" altLang="en-US" sz="3200" dirty="0" smtClean="0">
                <a:solidFill>
                  <a:schemeClr val="bg1">
                    <a:lumMod val="75000"/>
                  </a:schemeClr>
                </a:solidFill>
                <a:latin typeface="Arial" pitchFamily="34" charset="0"/>
                <a:cs typeface="Arial" pitchFamily="34" charset="0"/>
              </a:rPr>
              <a:t>Instruction Set</a:t>
            </a:r>
            <a:endParaRPr kumimoji="0" lang="en-US" sz="3200" b="0" i="1" u="none" strike="noStrike" kern="1200" cap="none" spc="0" normalizeH="0" baseline="0" noProof="0" dirty="0" smtClean="0">
              <a:ln>
                <a:noFill/>
              </a:ln>
              <a:solidFill>
                <a:schemeClr val="bg1">
                  <a:lumMod val="75000"/>
                </a:schemeClr>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solidFill>
                  <a:schemeClr val="bg1">
                    <a:lumMod val="75000"/>
                  </a:schemeClr>
                </a:solidFill>
                <a:latin typeface="Arial" pitchFamily="34" charset="0"/>
                <a:cs typeface="Arial" pitchFamily="34" charset="0"/>
              </a:rPr>
              <a:t> Summary</a:t>
            </a:r>
            <a:endParaRPr lang="en-US" sz="3200" dirty="0">
              <a:solidFill>
                <a:schemeClr val="bg1">
                  <a:lumMod val="75000"/>
                </a:schemeClr>
              </a:solidFill>
              <a:latin typeface="Arial" pitchFamily="34" charset="0"/>
              <a:cs typeface="Arial" pitchFamily="34" charset="0"/>
            </a:endParaRPr>
          </a:p>
        </p:txBody>
      </p:sp>
      <p:pic>
        <p:nvPicPr>
          <p:cNvPr id="8"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Tree>
    <p:extLst>
      <p:ext uri="{BB962C8B-B14F-4D97-AF65-F5344CB8AC3E}">
        <p14:creationId xmlns:p14="http://schemas.microsoft.com/office/powerpoint/2010/main" val="20758618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8596" y="413792"/>
            <a:ext cx="8229600" cy="1143000"/>
          </a:xfrm>
        </p:spPr>
        <p:txBody>
          <a:bodyPr>
            <a:noAutofit/>
          </a:bodyPr>
          <a:lstStyle/>
          <a:p>
            <a:pPr lvl="0" algn="l">
              <a:lnSpc>
                <a:spcPct val="200000"/>
              </a:lnSpc>
              <a:defRPr/>
            </a:pPr>
            <a:r>
              <a:rPr lang="en-US" sz="3200" b="1" smtClean="0">
                <a:solidFill>
                  <a:schemeClr val="accent6">
                    <a:lumMod val="75000"/>
                  </a:schemeClr>
                </a:solidFill>
                <a:latin typeface="Arial" pitchFamily="34" charset="0"/>
                <a:cs typeface="Arial" pitchFamily="34" charset="0"/>
              </a:rPr>
              <a:t>General Information about the Cortex-M</a:t>
            </a:r>
            <a:endParaRPr lang="en-US" sz="3200" b="1" dirty="0">
              <a:solidFill>
                <a:schemeClr val="accent6">
                  <a:lumMod val="75000"/>
                </a:schemeClr>
              </a:solidFill>
              <a:latin typeface="Arial" pitchFamily="34" charset="0"/>
              <a:cs typeface="Arial" pitchFamily="34" charset="0"/>
            </a:endParaRP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3200" baseline="0" dirty="0" smtClean="0">
              <a:latin typeface="Arial" pitchFamily="34" charset="0"/>
              <a:cs typeface="Arial" pitchFamily="34" charset="0"/>
            </a:endParaRPr>
          </a:p>
          <a:p>
            <a:pPr lvl="1">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
        <p:nvSpPr>
          <p:cNvPr id="2" name="Rectangle 1"/>
          <p:cNvSpPr/>
          <p:nvPr/>
        </p:nvSpPr>
        <p:spPr>
          <a:xfrm>
            <a:off x="500034" y="1556792"/>
            <a:ext cx="4684744" cy="430887"/>
          </a:xfrm>
          <a:prstGeom prst="rect">
            <a:avLst/>
          </a:prstGeom>
        </p:spPr>
        <p:txBody>
          <a:bodyPr wrap="none">
            <a:spAutoFit/>
          </a:bodyPr>
          <a:lstStyle/>
          <a:p>
            <a:r>
              <a:rPr lang="en-US" sz="2200" b="1" dirty="0"/>
              <a:t>Development of the ARM Architecture</a:t>
            </a:r>
          </a:p>
        </p:txBody>
      </p:sp>
      <p:sp>
        <p:nvSpPr>
          <p:cNvPr id="10" name="Line 5"/>
          <p:cNvSpPr>
            <a:spLocks noChangeShapeType="1"/>
          </p:cNvSpPr>
          <p:nvPr/>
        </p:nvSpPr>
        <p:spPr bwMode="auto">
          <a:xfrm>
            <a:off x="2090487" y="2014605"/>
            <a:ext cx="0" cy="4038600"/>
          </a:xfrm>
          <a:prstGeom prst="line">
            <a:avLst/>
          </a:prstGeom>
          <a:noFill/>
          <a:ln w="25400">
            <a:solidFill>
              <a:schemeClr val="tx1"/>
            </a:solidFill>
            <a:prstDash val="sysDot"/>
            <a:round/>
            <a:headEnd type="none" w="sm" len="sm"/>
            <a:tailEnd type="none" w="sm" len="sm"/>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solidFill>
                <a:srgbClr val="002060"/>
              </a:solidFill>
            </a:endParaRPr>
          </a:p>
        </p:txBody>
      </p:sp>
      <p:sp>
        <p:nvSpPr>
          <p:cNvPr id="11" name="Rectangle 10"/>
          <p:cNvSpPr>
            <a:spLocks noChangeArrowheads="1"/>
          </p:cNvSpPr>
          <p:nvPr/>
        </p:nvSpPr>
        <p:spPr bwMode="auto">
          <a:xfrm>
            <a:off x="522037" y="2760730"/>
            <a:ext cx="1477962" cy="2786020"/>
          </a:xfrm>
          <a:prstGeom prst="rect">
            <a:avLst/>
          </a:prstGeom>
          <a:noFill/>
          <a:ln w="9525">
            <a:noFill/>
            <a:miter lim="800000"/>
            <a:headEnd/>
            <a:tailEnd/>
          </a:ln>
          <a:effectLst/>
        </p:spPr>
        <p:txBody>
          <a:bodyPr lIns="92075" tIns="46038" rIns="92075" bIns="4603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base">
              <a:lnSpc>
                <a:spcPct val="100000"/>
              </a:lnSpc>
              <a:buClrTx/>
              <a:buSzTx/>
              <a:buFontTx/>
              <a:buNone/>
            </a:pPr>
            <a:r>
              <a:rPr lang="en-US" sz="1400" b="0" dirty="0" smtClean="0">
                <a:solidFill>
                  <a:srgbClr val="002060"/>
                </a:solidFill>
              </a:rPr>
              <a:t>Halfword </a:t>
            </a:r>
            <a:r>
              <a:rPr lang="en-US" sz="1400" b="0" dirty="0">
                <a:solidFill>
                  <a:srgbClr val="002060"/>
                </a:solidFill>
              </a:rPr>
              <a:t>and signed halfword / byte </a:t>
            </a:r>
            <a:r>
              <a:rPr lang="en-US" sz="1400" b="0" dirty="0" smtClean="0">
                <a:solidFill>
                  <a:srgbClr val="002060"/>
                </a:solidFill>
              </a:rPr>
              <a:t>support</a:t>
            </a:r>
          </a:p>
          <a:p>
            <a:pPr algn="l" fontAlgn="base">
              <a:lnSpc>
                <a:spcPct val="100000"/>
              </a:lnSpc>
              <a:buClrTx/>
              <a:buSzTx/>
              <a:buFontTx/>
              <a:buNone/>
            </a:pPr>
            <a:endParaRPr lang="en-US" sz="1400" b="0" dirty="0">
              <a:solidFill>
                <a:srgbClr val="002060"/>
              </a:solidFill>
            </a:endParaRPr>
          </a:p>
          <a:p>
            <a:pPr algn="l" fontAlgn="base">
              <a:lnSpc>
                <a:spcPct val="100000"/>
              </a:lnSpc>
              <a:buClrTx/>
              <a:buSzTx/>
              <a:buFontTx/>
              <a:buNone/>
            </a:pPr>
            <a:r>
              <a:rPr lang="en-US" sz="1400" b="0" dirty="0">
                <a:solidFill>
                  <a:srgbClr val="002060"/>
                </a:solidFill>
              </a:rPr>
              <a:t>System </a:t>
            </a:r>
            <a:r>
              <a:rPr lang="en-US" sz="1400" b="0" dirty="0" smtClean="0">
                <a:solidFill>
                  <a:srgbClr val="002060"/>
                </a:solidFill>
              </a:rPr>
              <a:t>mode</a:t>
            </a:r>
          </a:p>
          <a:p>
            <a:pPr algn="l" fontAlgn="base">
              <a:lnSpc>
                <a:spcPct val="100000"/>
              </a:lnSpc>
              <a:buClrTx/>
              <a:buSzTx/>
              <a:buFontTx/>
              <a:buNone/>
            </a:pPr>
            <a:endParaRPr lang="en-US" sz="1400" b="0" dirty="0">
              <a:solidFill>
                <a:srgbClr val="002060"/>
              </a:solidFill>
            </a:endParaRPr>
          </a:p>
          <a:p>
            <a:pPr algn="l" fontAlgn="base">
              <a:lnSpc>
                <a:spcPct val="100000"/>
              </a:lnSpc>
              <a:buClrTx/>
              <a:buSzTx/>
              <a:buFontTx/>
              <a:buNone/>
            </a:pPr>
            <a:r>
              <a:rPr lang="en-US" sz="1400" b="0" dirty="0">
                <a:solidFill>
                  <a:srgbClr val="002060"/>
                </a:solidFill>
              </a:rPr>
              <a:t>Thumb instruction </a:t>
            </a:r>
            <a:r>
              <a:rPr lang="en-US" sz="1400" b="0" dirty="0" smtClean="0">
                <a:solidFill>
                  <a:srgbClr val="002060"/>
                </a:solidFill>
              </a:rPr>
              <a:t>set (</a:t>
            </a:r>
            <a:r>
              <a:rPr lang="en-US" sz="1400" dirty="0" smtClean="0">
                <a:solidFill>
                  <a:srgbClr val="002060"/>
                </a:solidFill>
              </a:rPr>
              <a:t>v4T</a:t>
            </a:r>
            <a:r>
              <a:rPr lang="en-US" sz="1400" b="0" dirty="0" smtClean="0">
                <a:solidFill>
                  <a:srgbClr val="002060"/>
                </a:solidFill>
              </a:rPr>
              <a:t>)</a:t>
            </a:r>
            <a:endParaRPr lang="en-US" sz="1400" b="0" dirty="0">
              <a:solidFill>
                <a:srgbClr val="002060"/>
              </a:solidFill>
            </a:endParaRPr>
          </a:p>
          <a:p>
            <a:pPr algn="l" fontAlgn="base">
              <a:lnSpc>
                <a:spcPct val="100000"/>
              </a:lnSpc>
              <a:buClrTx/>
              <a:buSzTx/>
              <a:buFontTx/>
              <a:buNone/>
            </a:pPr>
            <a:endParaRPr lang="en-US" sz="1400" b="0" dirty="0">
              <a:solidFill>
                <a:srgbClr val="002060"/>
              </a:solidFill>
            </a:endParaRPr>
          </a:p>
        </p:txBody>
      </p:sp>
      <p:sp>
        <p:nvSpPr>
          <p:cNvPr id="12" name="Rectangle 11"/>
          <p:cNvSpPr>
            <a:spLocks noChangeArrowheads="1"/>
          </p:cNvSpPr>
          <p:nvPr/>
        </p:nvSpPr>
        <p:spPr bwMode="auto">
          <a:xfrm>
            <a:off x="2206374" y="2770255"/>
            <a:ext cx="1785938" cy="2678298"/>
          </a:xfrm>
          <a:prstGeom prst="rect">
            <a:avLst/>
          </a:prstGeom>
          <a:noFill/>
          <a:ln w="9525">
            <a:noFill/>
            <a:miter lim="800000"/>
            <a:headEnd/>
            <a:tailEnd/>
          </a:ln>
          <a:effectLst/>
        </p:spPr>
        <p:txBody>
          <a:bodyPr lIns="92075" tIns="46038" rIns="92075" bIns="4603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base">
              <a:lnSpc>
                <a:spcPct val="100000"/>
              </a:lnSpc>
              <a:buClrTx/>
              <a:buSzTx/>
              <a:buFontTx/>
              <a:buNone/>
            </a:pPr>
            <a:r>
              <a:rPr lang="en-US" sz="1400" b="0" dirty="0" smtClean="0">
                <a:solidFill>
                  <a:srgbClr val="002060"/>
                </a:solidFill>
              </a:rPr>
              <a:t>Improved interworking</a:t>
            </a:r>
            <a:endParaRPr lang="en-US" sz="1400" b="0" dirty="0">
              <a:solidFill>
                <a:srgbClr val="002060"/>
              </a:solidFill>
            </a:endParaRPr>
          </a:p>
          <a:p>
            <a:pPr algn="l" fontAlgn="base">
              <a:lnSpc>
                <a:spcPct val="100000"/>
              </a:lnSpc>
              <a:buClrTx/>
              <a:buSzTx/>
              <a:buFontTx/>
              <a:buNone/>
            </a:pPr>
            <a:r>
              <a:rPr lang="en-US" sz="1400" b="0" dirty="0">
                <a:solidFill>
                  <a:srgbClr val="002060"/>
                </a:solidFill>
              </a:rPr>
              <a:t>CLZ </a:t>
            </a:r>
          </a:p>
          <a:p>
            <a:pPr algn="l">
              <a:lnSpc>
                <a:spcPct val="100000"/>
              </a:lnSpc>
            </a:pPr>
            <a:r>
              <a:rPr lang="en-US" sz="1400" b="0" dirty="0">
                <a:solidFill>
                  <a:srgbClr val="002060"/>
                </a:solidFill>
              </a:rPr>
              <a:t>Saturated arithmetic</a:t>
            </a:r>
          </a:p>
          <a:p>
            <a:pPr algn="l">
              <a:lnSpc>
                <a:spcPct val="100000"/>
              </a:lnSpc>
            </a:pPr>
            <a:r>
              <a:rPr lang="en-US" sz="1400" b="0" dirty="0" smtClean="0">
                <a:solidFill>
                  <a:srgbClr val="002060"/>
                </a:solidFill>
              </a:rPr>
              <a:t>DSP MAC instructions</a:t>
            </a:r>
            <a:endParaRPr lang="en-US" sz="1400" b="0" dirty="0">
              <a:solidFill>
                <a:srgbClr val="002060"/>
              </a:solidFill>
            </a:endParaRPr>
          </a:p>
          <a:p>
            <a:pPr algn="l" fontAlgn="base">
              <a:lnSpc>
                <a:spcPct val="100000"/>
              </a:lnSpc>
              <a:buClrTx/>
              <a:buSzTx/>
              <a:buFontTx/>
              <a:buNone/>
            </a:pPr>
            <a:endParaRPr lang="en-GB" sz="1400" b="0" dirty="0">
              <a:solidFill>
                <a:srgbClr val="002060"/>
              </a:solidFill>
            </a:endParaRPr>
          </a:p>
          <a:p>
            <a:pPr algn="l" fontAlgn="base">
              <a:lnSpc>
                <a:spcPct val="100000"/>
              </a:lnSpc>
              <a:buClrTx/>
              <a:buSzTx/>
              <a:buFontTx/>
              <a:buNone/>
            </a:pPr>
            <a:r>
              <a:rPr lang="en-GB" sz="1400" b="0" dirty="0">
                <a:solidFill>
                  <a:srgbClr val="002060"/>
                </a:solidFill>
              </a:rPr>
              <a:t>Extensions:</a:t>
            </a:r>
            <a:endParaRPr lang="en-US" sz="1400" b="0" dirty="0">
              <a:solidFill>
                <a:srgbClr val="002060"/>
              </a:solidFill>
            </a:endParaRPr>
          </a:p>
          <a:p>
            <a:pPr algn="l" fontAlgn="base">
              <a:lnSpc>
                <a:spcPct val="100000"/>
              </a:lnSpc>
              <a:buClrTx/>
              <a:buSzTx/>
              <a:buFontTx/>
              <a:buNone/>
              <a:tabLst>
                <a:tab pos="176213" algn="l"/>
              </a:tabLst>
            </a:pPr>
            <a:r>
              <a:rPr lang="en-US" sz="1400" b="0" dirty="0" smtClean="0">
                <a:solidFill>
                  <a:srgbClr val="002060"/>
                </a:solidFill>
              </a:rPr>
              <a:t>	</a:t>
            </a:r>
            <a:r>
              <a:rPr lang="en-US" sz="1400" b="0" dirty="0" err="1" smtClean="0">
                <a:solidFill>
                  <a:srgbClr val="002060"/>
                </a:solidFill>
              </a:rPr>
              <a:t>Jazelle</a:t>
            </a:r>
            <a:r>
              <a:rPr lang="en-US" sz="1400" b="0" dirty="0" smtClean="0">
                <a:solidFill>
                  <a:srgbClr val="002060"/>
                </a:solidFill>
              </a:rPr>
              <a:t> </a:t>
            </a:r>
            <a:r>
              <a:rPr lang="en-US" sz="1400" b="0" dirty="0">
                <a:solidFill>
                  <a:srgbClr val="002060"/>
                </a:solidFill>
              </a:rPr>
              <a:t>(5TEJ)</a:t>
            </a:r>
          </a:p>
        </p:txBody>
      </p:sp>
      <p:sp>
        <p:nvSpPr>
          <p:cNvPr id="13" name="Line 9"/>
          <p:cNvSpPr>
            <a:spLocks noChangeShapeType="1"/>
          </p:cNvSpPr>
          <p:nvPr/>
        </p:nvSpPr>
        <p:spPr bwMode="auto">
          <a:xfrm>
            <a:off x="4183120" y="2035242"/>
            <a:ext cx="0" cy="4038600"/>
          </a:xfrm>
          <a:prstGeom prst="line">
            <a:avLst/>
          </a:prstGeom>
          <a:noFill/>
          <a:ln w="25400">
            <a:solidFill>
              <a:schemeClr val="tx1"/>
            </a:solidFill>
            <a:prstDash val="sysDot"/>
            <a:round/>
            <a:headEnd type="none" w="sm" len="sm"/>
            <a:tailEnd type="none" w="sm" len="sm"/>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solidFill>
                <a:srgbClr val="002060"/>
              </a:solidFill>
            </a:endParaRPr>
          </a:p>
        </p:txBody>
      </p:sp>
      <p:sp>
        <p:nvSpPr>
          <p:cNvPr id="14" name="Rectangle 13"/>
          <p:cNvSpPr>
            <a:spLocks noChangeArrowheads="1"/>
          </p:cNvSpPr>
          <p:nvPr/>
        </p:nvSpPr>
        <p:spPr bwMode="auto">
          <a:xfrm>
            <a:off x="4248207" y="2768667"/>
            <a:ext cx="2039938" cy="3324629"/>
          </a:xfrm>
          <a:prstGeom prst="rect">
            <a:avLst/>
          </a:prstGeom>
          <a:noFill/>
          <a:ln w="9525">
            <a:noFill/>
            <a:miter lim="800000"/>
            <a:headEnd/>
            <a:tailEnd/>
          </a:ln>
          <a:effectLst/>
        </p:spPr>
        <p:txBody>
          <a:bodyPr lIns="92075" tIns="46038" rIns="92075" bIns="4603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base">
              <a:lnSpc>
                <a:spcPct val="100000"/>
              </a:lnSpc>
              <a:buClrTx/>
              <a:buSzTx/>
              <a:buFontTx/>
              <a:buNone/>
            </a:pPr>
            <a:r>
              <a:rPr lang="en-US" sz="1400" b="0" dirty="0">
                <a:solidFill>
                  <a:srgbClr val="002060"/>
                </a:solidFill>
              </a:rPr>
              <a:t>SIMD Instructions</a:t>
            </a:r>
          </a:p>
          <a:p>
            <a:pPr algn="l" fontAlgn="base">
              <a:lnSpc>
                <a:spcPct val="100000"/>
              </a:lnSpc>
              <a:buClrTx/>
              <a:buSzTx/>
              <a:buFontTx/>
              <a:buNone/>
            </a:pPr>
            <a:r>
              <a:rPr lang="en-US" sz="1400" b="0" dirty="0">
                <a:solidFill>
                  <a:srgbClr val="002060"/>
                </a:solidFill>
              </a:rPr>
              <a:t>Multi-processing</a:t>
            </a:r>
          </a:p>
          <a:p>
            <a:pPr algn="l" fontAlgn="base">
              <a:lnSpc>
                <a:spcPct val="100000"/>
              </a:lnSpc>
              <a:buClrTx/>
              <a:buSzTx/>
              <a:buFontTx/>
              <a:buNone/>
            </a:pPr>
            <a:r>
              <a:rPr lang="en-US" sz="1400" b="0" dirty="0">
                <a:solidFill>
                  <a:srgbClr val="002060"/>
                </a:solidFill>
              </a:rPr>
              <a:t>v6 Memory architecture</a:t>
            </a:r>
          </a:p>
          <a:p>
            <a:pPr algn="l" fontAlgn="base">
              <a:lnSpc>
                <a:spcPct val="100000"/>
              </a:lnSpc>
              <a:buClrTx/>
              <a:buSzTx/>
              <a:buFontTx/>
              <a:buNone/>
            </a:pPr>
            <a:r>
              <a:rPr lang="en-US" sz="1400" b="0" dirty="0">
                <a:solidFill>
                  <a:srgbClr val="002060"/>
                </a:solidFill>
              </a:rPr>
              <a:t>Unaligned data support</a:t>
            </a:r>
          </a:p>
          <a:p>
            <a:pPr algn="l" fontAlgn="base">
              <a:lnSpc>
                <a:spcPct val="100000"/>
              </a:lnSpc>
              <a:buClrTx/>
              <a:buSzTx/>
              <a:buFontTx/>
              <a:buNone/>
            </a:pPr>
            <a:endParaRPr lang="en-GB" sz="1400" b="0" dirty="0">
              <a:solidFill>
                <a:srgbClr val="002060"/>
              </a:solidFill>
            </a:endParaRPr>
          </a:p>
          <a:p>
            <a:pPr algn="l" fontAlgn="base">
              <a:lnSpc>
                <a:spcPct val="100000"/>
              </a:lnSpc>
              <a:buClrTx/>
              <a:buSzTx/>
              <a:buFontTx/>
              <a:buNone/>
            </a:pPr>
            <a:r>
              <a:rPr lang="en-GB" sz="1400" b="0" dirty="0" smtClean="0">
                <a:solidFill>
                  <a:srgbClr val="002060"/>
                </a:solidFill>
              </a:rPr>
              <a:t>Extensions:</a:t>
            </a:r>
          </a:p>
          <a:p>
            <a:pPr algn="l" fontAlgn="base">
              <a:lnSpc>
                <a:spcPct val="100000"/>
              </a:lnSpc>
              <a:buClrTx/>
              <a:buSzTx/>
              <a:buFontTx/>
              <a:buNone/>
              <a:tabLst>
                <a:tab pos="176213" algn="l"/>
              </a:tabLst>
            </a:pPr>
            <a:r>
              <a:rPr lang="en-GB" sz="1400" b="0" dirty="0" smtClean="0">
                <a:solidFill>
                  <a:srgbClr val="002060"/>
                </a:solidFill>
              </a:rPr>
              <a:t>	Thumb-2 (</a:t>
            </a:r>
            <a:r>
              <a:rPr lang="en-GB" sz="1400" dirty="0" smtClean="0">
                <a:solidFill>
                  <a:srgbClr val="002060"/>
                </a:solidFill>
              </a:rPr>
              <a:t>6T2</a:t>
            </a:r>
            <a:r>
              <a:rPr lang="en-GB" sz="1400" b="0" dirty="0" smtClean="0">
                <a:solidFill>
                  <a:srgbClr val="002060"/>
                </a:solidFill>
              </a:rPr>
              <a:t>)</a:t>
            </a:r>
          </a:p>
          <a:p>
            <a:pPr algn="l" fontAlgn="base">
              <a:lnSpc>
                <a:spcPct val="100000"/>
              </a:lnSpc>
              <a:buClrTx/>
              <a:buSzTx/>
              <a:buFontTx/>
              <a:buNone/>
              <a:tabLst>
                <a:tab pos="176213" algn="l"/>
              </a:tabLst>
            </a:pPr>
            <a:r>
              <a:rPr lang="en-GB" sz="1400" b="0" dirty="0" smtClean="0">
                <a:solidFill>
                  <a:srgbClr val="002060"/>
                </a:solidFill>
              </a:rPr>
              <a:t>	</a:t>
            </a:r>
            <a:r>
              <a:rPr lang="en-GB" sz="1400" b="0" dirty="0" err="1" smtClean="0">
                <a:solidFill>
                  <a:srgbClr val="002060"/>
                </a:solidFill>
              </a:rPr>
              <a:t>TrustZone</a:t>
            </a:r>
            <a:r>
              <a:rPr lang="en-GB" sz="1400" b="0" dirty="0" smtClean="0">
                <a:solidFill>
                  <a:srgbClr val="002060"/>
                </a:solidFill>
              </a:rPr>
              <a:t>® </a:t>
            </a:r>
            <a:r>
              <a:rPr lang="en-GB" sz="1400" b="0" dirty="0">
                <a:solidFill>
                  <a:srgbClr val="002060"/>
                </a:solidFill>
              </a:rPr>
              <a:t>(</a:t>
            </a:r>
            <a:r>
              <a:rPr lang="en-GB" sz="1400" dirty="0">
                <a:solidFill>
                  <a:srgbClr val="002060"/>
                </a:solidFill>
              </a:rPr>
              <a:t>6Z</a:t>
            </a:r>
            <a:r>
              <a:rPr lang="en-GB" sz="1400" b="0" dirty="0">
                <a:solidFill>
                  <a:srgbClr val="002060"/>
                </a:solidFill>
              </a:rPr>
              <a:t>)</a:t>
            </a:r>
          </a:p>
          <a:p>
            <a:pPr algn="l" fontAlgn="base">
              <a:lnSpc>
                <a:spcPct val="100000"/>
              </a:lnSpc>
              <a:buClrTx/>
              <a:buSzTx/>
              <a:buFontTx/>
              <a:buNone/>
              <a:tabLst>
                <a:tab pos="176213" algn="l"/>
              </a:tabLst>
            </a:pPr>
            <a:r>
              <a:rPr lang="en-GB" sz="1400" b="0" dirty="0" smtClean="0">
                <a:solidFill>
                  <a:srgbClr val="002060"/>
                </a:solidFill>
              </a:rPr>
              <a:t>	</a:t>
            </a:r>
            <a:r>
              <a:rPr lang="en-GB" sz="1400" b="0" dirty="0" err="1" smtClean="0">
                <a:solidFill>
                  <a:srgbClr val="002060"/>
                </a:solidFill>
              </a:rPr>
              <a:t>Multicore</a:t>
            </a:r>
            <a:r>
              <a:rPr lang="en-GB" sz="1400" b="0" dirty="0" smtClean="0">
                <a:solidFill>
                  <a:srgbClr val="002060"/>
                </a:solidFill>
              </a:rPr>
              <a:t> </a:t>
            </a:r>
            <a:r>
              <a:rPr lang="en-GB" sz="1400" b="0" dirty="0">
                <a:solidFill>
                  <a:srgbClr val="002060"/>
                </a:solidFill>
              </a:rPr>
              <a:t>(</a:t>
            </a:r>
            <a:r>
              <a:rPr lang="en-GB" sz="1400" dirty="0">
                <a:solidFill>
                  <a:srgbClr val="002060"/>
                </a:solidFill>
              </a:rPr>
              <a:t>6K</a:t>
            </a:r>
            <a:r>
              <a:rPr lang="en-GB" sz="1400" b="0" dirty="0">
                <a:solidFill>
                  <a:srgbClr val="002060"/>
                </a:solidFill>
              </a:rPr>
              <a:t>)</a:t>
            </a:r>
          </a:p>
          <a:p>
            <a:pPr algn="l" fontAlgn="base">
              <a:lnSpc>
                <a:spcPct val="100000"/>
              </a:lnSpc>
              <a:buClrTx/>
              <a:buSzTx/>
              <a:buFontTx/>
              <a:buNone/>
              <a:tabLst>
                <a:tab pos="176213" algn="l"/>
              </a:tabLst>
            </a:pPr>
            <a:r>
              <a:rPr lang="en-GB" sz="1400" b="0" dirty="0" smtClean="0">
                <a:solidFill>
                  <a:srgbClr val="002060"/>
                </a:solidFill>
              </a:rPr>
              <a:t>	Thumb </a:t>
            </a:r>
            <a:r>
              <a:rPr lang="en-GB" sz="1400" b="0" dirty="0">
                <a:solidFill>
                  <a:srgbClr val="002060"/>
                </a:solidFill>
              </a:rPr>
              <a:t>only (</a:t>
            </a:r>
            <a:r>
              <a:rPr lang="en-GB" sz="1400" dirty="0">
                <a:solidFill>
                  <a:srgbClr val="002060"/>
                </a:solidFill>
              </a:rPr>
              <a:t>6-M</a:t>
            </a:r>
            <a:r>
              <a:rPr lang="en-GB" sz="1400" b="0" dirty="0">
                <a:solidFill>
                  <a:srgbClr val="002060"/>
                </a:solidFill>
              </a:rPr>
              <a:t>)</a:t>
            </a:r>
            <a:endParaRPr lang="en-US" sz="1400" b="0" dirty="0">
              <a:solidFill>
                <a:srgbClr val="002060"/>
              </a:solidFill>
            </a:endParaRPr>
          </a:p>
        </p:txBody>
      </p:sp>
      <p:sp>
        <p:nvSpPr>
          <p:cNvPr id="15" name="Line 14"/>
          <p:cNvSpPr>
            <a:spLocks noChangeShapeType="1"/>
          </p:cNvSpPr>
          <p:nvPr/>
        </p:nvSpPr>
        <p:spPr bwMode="auto">
          <a:xfrm>
            <a:off x="6346882" y="2044767"/>
            <a:ext cx="0" cy="4038600"/>
          </a:xfrm>
          <a:prstGeom prst="line">
            <a:avLst/>
          </a:prstGeom>
          <a:noFill/>
          <a:ln w="25400">
            <a:solidFill>
              <a:schemeClr val="tx1"/>
            </a:solidFill>
            <a:prstDash val="sysDot"/>
            <a:round/>
            <a:headEnd type="none" w="sm" len="sm"/>
            <a:tailEnd type="none" w="sm" len="sm"/>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solidFill>
                <a:srgbClr val="002060"/>
              </a:solidFill>
            </a:endParaRPr>
          </a:p>
        </p:txBody>
      </p:sp>
      <p:sp>
        <p:nvSpPr>
          <p:cNvPr id="16" name="Rectangle 15"/>
          <p:cNvSpPr>
            <a:spLocks noChangeArrowheads="1"/>
          </p:cNvSpPr>
          <p:nvPr/>
        </p:nvSpPr>
        <p:spPr bwMode="auto">
          <a:xfrm>
            <a:off x="6330738" y="2863917"/>
            <a:ext cx="2291225" cy="2016579"/>
          </a:xfrm>
          <a:prstGeom prst="rect">
            <a:avLst/>
          </a:prstGeom>
          <a:noFill/>
          <a:ln w="9525">
            <a:noFill/>
            <a:miter lim="800000"/>
            <a:headEnd/>
            <a:tailEnd/>
          </a:ln>
          <a:effectLst/>
        </p:spPr>
        <p:txBody>
          <a:bodyPr wrap="square" lIns="92075" tIns="46038" rIns="92075" bIns="4603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base">
              <a:lnSpc>
                <a:spcPct val="100000"/>
              </a:lnSpc>
              <a:buClrTx/>
              <a:buSzTx/>
              <a:buFontTx/>
              <a:buNone/>
            </a:pPr>
            <a:r>
              <a:rPr lang="en-GB" sz="1400" b="0" dirty="0" smtClean="0">
                <a:solidFill>
                  <a:srgbClr val="002060"/>
                </a:solidFill>
              </a:rPr>
              <a:t>Thumb-2</a:t>
            </a:r>
          </a:p>
          <a:p>
            <a:pPr algn="l" fontAlgn="base">
              <a:lnSpc>
                <a:spcPct val="100000"/>
              </a:lnSpc>
              <a:buClrTx/>
              <a:buSzTx/>
              <a:buFontTx/>
              <a:buNone/>
            </a:pPr>
            <a:endParaRPr lang="en-GB" sz="1400" b="0" dirty="0">
              <a:solidFill>
                <a:srgbClr val="002060"/>
              </a:solidFill>
            </a:endParaRPr>
          </a:p>
          <a:p>
            <a:pPr algn="l" fontAlgn="base">
              <a:lnSpc>
                <a:spcPct val="100000"/>
              </a:lnSpc>
              <a:buClrTx/>
              <a:buSzTx/>
              <a:buFontTx/>
              <a:buNone/>
            </a:pPr>
            <a:r>
              <a:rPr lang="en-GB" sz="1400" b="0" dirty="0">
                <a:solidFill>
                  <a:srgbClr val="002060"/>
                </a:solidFill>
              </a:rPr>
              <a:t>Architecture </a:t>
            </a:r>
            <a:r>
              <a:rPr lang="en-GB" sz="1400" b="0" dirty="0" smtClean="0">
                <a:solidFill>
                  <a:srgbClr val="002060"/>
                </a:solidFill>
              </a:rPr>
              <a:t>Profiles</a:t>
            </a:r>
            <a:endParaRPr lang="en-GB" sz="1400" b="0" dirty="0">
              <a:solidFill>
                <a:srgbClr val="002060"/>
              </a:solidFill>
            </a:endParaRPr>
          </a:p>
          <a:p>
            <a:pPr algn="l" fontAlgn="base">
              <a:lnSpc>
                <a:spcPct val="100000"/>
              </a:lnSpc>
              <a:buClrTx/>
              <a:buSzTx/>
              <a:buFontTx/>
              <a:buNone/>
              <a:tabLst>
                <a:tab pos="176213" algn="l"/>
              </a:tabLst>
            </a:pPr>
            <a:r>
              <a:rPr lang="en-GB" sz="1400" dirty="0" smtClean="0">
                <a:solidFill>
                  <a:srgbClr val="002060"/>
                </a:solidFill>
              </a:rPr>
              <a:t>	7-A</a:t>
            </a:r>
            <a:r>
              <a:rPr lang="en-GB" sz="1400" b="0" dirty="0" smtClean="0">
                <a:solidFill>
                  <a:srgbClr val="002060"/>
                </a:solidFill>
              </a:rPr>
              <a:t> </a:t>
            </a:r>
            <a:r>
              <a:rPr lang="en-GB" b="0" dirty="0" smtClean="0">
                <a:solidFill>
                  <a:srgbClr val="002060"/>
                </a:solidFill>
              </a:rPr>
              <a:t> - </a:t>
            </a:r>
            <a:r>
              <a:rPr lang="en-GB" sz="1400" b="0" dirty="0" smtClean="0">
                <a:solidFill>
                  <a:srgbClr val="002060"/>
                </a:solidFill>
              </a:rPr>
              <a:t>Applications</a:t>
            </a:r>
            <a:endParaRPr lang="en-GB" sz="1400" b="0" dirty="0">
              <a:solidFill>
                <a:srgbClr val="002060"/>
              </a:solidFill>
            </a:endParaRPr>
          </a:p>
          <a:p>
            <a:pPr algn="l" fontAlgn="base">
              <a:lnSpc>
                <a:spcPct val="100000"/>
              </a:lnSpc>
              <a:buClrTx/>
              <a:buSzTx/>
              <a:buFontTx/>
              <a:buNone/>
              <a:tabLst>
                <a:tab pos="176213" algn="l"/>
              </a:tabLst>
            </a:pPr>
            <a:r>
              <a:rPr lang="en-GB" sz="1400" dirty="0" smtClean="0">
                <a:solidFill>
                  <a:srgbClr val="002060"/>
                </a:solidFill>
              </a:rPr>
              <a:t>	7-R</a:t>
            </a:r>
            <a:r>
              <a:rPr lang="en-GB" sz="1400" b="0" dirty="0" smtClean="0">
                <a:solidFill>
                  <a:srgbClr val="002060"/>
                </a:solidFill>
              </a:rPr>
              <a:t>  - Real-time</a:t>
            </a:r>
            <a:endParaRPr lang="en-GB" sz="1400" b="0" dirty="0">
              <a:solidFill>
                <a:srgbClr val="002060"/>
              </a:solidFill>
            </a:endParaRPr>
          </a:p>
          <a:p>
            <a:pPr algn="l" fontAlgn="base">
              <a:lnSpc>
                <a:spcPct val="100000"/>
              </a:lnSpc>
              <a:buClrTx/>
              <a:buSzTx/>
              <a:buFontTx/>
              <a:buNone/>
              <a:tabLst>
                <a:tab pos="176213" algn="l"/>
              </a:tabLst>
            </a:pPr>
            <a:r>
              <a:rPr lang="en-GB" sz="1400" dirty="0" smtClean="0">
                <a:solidFill>
                  <a:srgbClr val="002060"/>
                </a:solidFill>
              </a:rPr>
              <a:t>	7-M</a:t>
            </a:r>
            <a:r>
              <a:rPr lang="en-GB" sz="1400" b="0" dirty="0" smtClean="0">
                <a:solidFill>
                  <a:srgbClr val="002060"/>
                </a:solidFill>
              </a:rPr>
              <a:t>  - Microcontroller</a:t>
            </a:r>
            <a:endParaRPr lang="en-GB" sz="1400" b="0" dirty="0">
              <a:solidFill>
                <a:srgbClr val="002060"/>
              </a:solidFill>
            </a:endParaRPr>
          </a:p>
        </p:txBody>
      </p:sp>
      <p:grpSp>
        <p:nvGrpSpPr>
          <p:cNvPr id="17" name="Group 16"/>
          <p:cNvGrpSpPr/>
          <p:nvPr/>
        </p:nvGrpSpPr>
        <p:grpSpPr>
          <a:xfrm>
            <a:off x="669674" y="2014605"/>
            <a:ext cx="7863081" cy="746125"/>
            <a:chOff x="422275" y="1236663"/>
            <a:chExt cx="7863081" cy="746125"/>
          </a:xfrm>
        </p:grpSpPr>
        <p:sp>
          <p:nvSpPr>
            <p:cNvPr id="18" name="Right Arrow 17"/>
            <p:cNvSpPr/>
            <p:nvPr/>
          </p:nvSpPr>
          <p:spPr bwMode="auto">
            <a:xfrm>
              <a:off x="422275" y="1236663"/>
              <a:ext cx="7863081" cy="746125"/>
            </a:xfrm>
            <a:prstGeom prst="rightArrow">
              <a:avLst/>
            </a:prstGeom>
            <a:gradFill flip="none" rotWithShape="1">
              <a:gsLst>
                <a:gs pos="21000">
                  <a:schemeClr val="bg2">
                    <a:alpha val="97000"/>
                  </a:schemeClr>
                </a:gs>
                <a:gs pos="50000">
                  <a:schemeClr val="accent1">
                    <a:tint val="44500"/>
                    <a:satMod val="160000"/>
                  </a:schemeClr>
                </a:gs>
                <a:gs pos="100000">
                  <a:schemeClr val="accent1">
                    <a:tint val="23500"/>
                    <a:satMod val="160000"/>
                  </a:schemeClr>
                </a:gs>
              </a:gsLst>
              <a:lin ang="10800000" scaled="0"/>
              <a:tileRect/>
            </a:gra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smtClean="0">
                <a:ln>
                  <a:noFill/>
                </a:ln>
                <a:solidFill>
                  <a:srgbClr val="000000"/>
                </a:solidFill>
                <a:effectLst/>
                <a:latin typeface="Arial" charset="0"/>
                <a:ea typeface="MS PGothic" pitchFamily="34" charset="-128"/>
              </a:endParaRPr>
            </a:p>
          </p:txBody>
        </p:sp>
        <p:sp>
          <p:nvSpPr>
            <p:cNvPr id="19" name="TextBox 16"/>
            <p:cNvSpPr txBox="1"/>
            <p:nvPr/>
          </p:nvSpPr>
          <p:spPr>
            <a:xfrm>
              <a:off x="905581" y="1409670"/>
              <a:ext cx="470000"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000" dirty="0" smtClean="0"/>
                <a:t>v4</a:t>
              </a:r>
              <a:endParaRPr lang="en-GB" dirty="0"/>
            </a:p>
          </p:txBody>
        </p:sp>
        <p:sp>
          <p:nvSpPr>
            <p:cNvPr id="20" name="TextBox 17"/>
            <p:cNvSpPr txBox="1"/>
            <p:nvPr/>
          </p:nvSpPr>
          <p:spPr>
            <a:xfrm>
              <a:off x="2583835" y="1409670"/>
              <a:ext cx="470000"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000" dirty="0" smtClean="0"/>
                <a:t>v5</a:t>
              </a:r>
              <a:endParaRPr lang="en-GB" dirty="0"/>
            </a:p>
          </p:txBody>
        </p:sp>
        <p:sp>
          <p:nvSpPr>
            <p:cNvPr id="21" name="TextBox 18"/>
            <p:cNvSpPr txBox="1"/>
            <p:nvPr/>
          </p:nvSpPr>
          <p:spPr>
            <a:xfrm>
              <a:off x="4599598" y="1409670"/>
              <a:ext cx="470000"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000" dirty="0" smtClean="0"/>
                <a:t>v6</a:t>
              </a:r>
              <a:endParaRPr lang="en-GB" dirty="0"/>
            </a:p>
          </p:txBody>
        </p:sp>
        <p:sp>
          <p:nvSpPr>
            <p:cNvPr id="22" name="TextBox 19"/>
            <p:cNvSpPr txBox="1"/>
            <p:nvPr/>
          </p:nvSpPr>
          <p:spPr>
            <a:xfrm>
              <a:off x="6696028" y="1409670"/>
              <a:ext cx="470000"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000" dirty="0" smtClean="0"/>
                <a:t>v7</a:t>
              </a:r>
              <a:endParaRPr lang="en-GB" dirty="0"/>
            </a:p>
          </p:txBody>
        </p:sp>
      </p:grpSp>
      <p:sp>
        <p:nvSpPr>
          <p:cNvPr id="3" name="TextBox 2"/>
          <p:cNvSpPr txBox="1"/>
          <p:nvPr/>
        </p:nvSpPr>
        <p:spPr>
          <a:xfrm>
            <a:off x="4499991" y="6093296"/>
            <a:ext cx="1788153" cy="646331"/>
          </a:xfrm>
          <a:prstGeom prst="rect">
            <a:avLst/>
          </a:prstGeom>
          <a:noFill/>
        </p:spPr>
        <p:txBody>
          <a:bodyPr wrap="square" rtlCol="0">
            <a:spAutoFit/>
          </a:bodyPr>
          <a:lstStyle/>
          <a:p>
            <a:r>
              <a:rPr lang="en-US" b="1" i="1" dirty="0" smtClean="0"/>
              <a:t>Cortex M0/M0+</a:t>
            </a:r>
          </a:p>
          <a:p>
            <a:r>
              <a:rPr lang="en-US" b="1" i="1" dirty="0" smtClean="0"/>
              <a:t>Cortex M1</a:t>
            </a:r>
            <a:endParaRPr lang="en-US" b="1" i="1" dirty="0"/>
          </a:p>
        </p:txBody>
      </p:sp>
      <p:sp>
        <p:nvSpPr>
          <p:cNvPr id="23" name="TextBox 22"/>
          <p:cNvSpPr txBox="1"/>
          <p:nvPr/>
        </p:nvSpPr>
        <p:spPr>
          <a:xfrm>
            <a:off x="6582273" y="6093296"/>
            <a:ext cx="1788153" cy="646331"/>
          </a:xfrm>
          <a:prstGeom prst="rect">
            <a:avLst/>
          </a:prstGeom>
          <a:noFill/>
        </p:spPr>
        <p:txBody>
          <a:bodyPr wrap="square" rtlCol="0">
            <a:spAutoFit/>
          </a:bodyPr>
          <a:lstStyle/>
          <a:p>
            <a:r>
              <a:rPr lang="en-US" b="1" i="1" dirty="0" smtClean="0"/>
              <a:t>Cortex M3/M4</a:t>
            </a:r>
          </a:p>
          <a:p>
            <a:endParaRPr lang="en-US" b="1" i="1" dirty="0"/>
          </a:p>
        </p:txBody>
      </p:sp>
    </p:spTree>
    <p:extLst>
      <p:ext uri="{BB962C8B-B14F-4D97-AF65-F5344CB8AC3E}">
        <p14:creationId xmlns:p14="http://schemas.microsoft.com/office/powerpoint/2010/main" val="15545620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8596" y="413792"/>
            <a:ext cx="8229600" cy="1143000"/>
          </a:xfrm>
        </p:spPr>
        <p:txBody>
          <a:bodyPr>
            <a:noAutofit/>
          </a:bodyPr>
          <a:lstStyle/>
          <a:p>
            <a:pPr lvl="0" algn="l">
              <a:lnSpc>
                <a:spcPct val="200000"/>
              </a:lnSpc>
              <a:defRPr/>
            </a:pPr>
            <a:r>
              <a:rPr lang="en-US" sz="3200" b="1" dirty="0">
                <a:solidFill>
                  <a:schemeClr val="accent6">
                    <a:lumMod val="75000"/>
                  </a:schemeClr>
                </a:solidFill>
                <a:latin typeface="Arial" pitchFamily="34" charset="0"/>
                <a:cs typeface="Arial" pitchFamily="34" charset="0"/>
              </a:rPr>
              <a:t>General Information about the Cortex-M</a:t>
            </a: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3200" baseline="0" dirty="0" smtClean="0">
              <a:latin typeface="Arial" pitchFamily="34" charset="0"/>
              <a:cs typeface="Arial" pitchFamily="34" charset="0"/>
            </a:endParaRPr>
          </a:p>
          <a:p>
            <a:pPr lvl="1">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
        <p:nvSpPr>
          <p:cNvPr id="12" name="Rectangle 6"/>
          <p:cNvSpPr>
            <a:spLocks noChangeArrowheads="1"/>
          </p:cNvSpPr>
          <p:nvPr/>
        </p:nvSpPr>
        <p:spPr bwMode="auto">
          <a:xfrm>
            <a:off x="0" y="1295400"/>
            <a:ext cx="9144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90000" tIns="45000" rIns="90000" bIns="45000"/>
          <a:lstStyle/>
          <a:p>
            <a:r>
              <a:rPr lang="en-US" altLang="en-US" sz="4000" b="1" dirty="0">
                <a:solidFill>
                  <a:srgbClr val="000099"/>
                </a:solidFill>
              </a:rPr>
              <a:t>ARM CORTEX</a:t>
            </a:r>
          </a:p>
          <a:p>
            <a:endParaRPr lang="en-US" altLang="en-US" sz="4000" b="1" dirty="0">
              <a:solidFill>
                <a:srgbClr val="000099"/>
              </a:solidFill>
            </a:endParaRPr>
          </a:p>
          <a:p>
            <a:endParaRPr lang="en-US" altLang="en-US" sz="4000" b="1" dirty="0">
              <a:solidFill>
                <a:srgbClr val="000099"/>
              </a:solidFill>
            </a:endParaRPr>
          </a:p>
          <a:p>
            <a:r>
              <a:rPr lang="en-US" altLang="en-US" sz="2000" dirty="0"/>
              <a:t>The ARM Cortex family  includes processors based on the three distinct profiles of the ARMv7 architecture.</a:t>
            </a:r>
            <a:br>
              <a:rPr lang="en-US" altLang="en-US" sz="2000" dirty="0"/>
            </a:br>
            <a:r>
              <a:rPr lang="en-US" altLang="en-US" sz="2000" dirty="0"/>
              <a:t/>
            </a:r>
            <a:br>
              <a:rPr lang="en-US" altLang="en-US" sz="2000" dirty="0"/>
            </a:br>
            <a:r>
              <a:rPr lang="en-US" altLang="en-US" sz="2000" dirty="0"/>
              <a:t>The A profile for  sophisticated, high-end applications running open and complex operating systems</a:t>
            </a:r>
            <a:br>
              <a:rPr lang="en-US" altLang="en-US" sz="2000" dirty="0"/>
            </a:br>
            <a:r>
              <a:rPr lang="en-US" altLang="en-US" sz="2000" dirty="0"/>
              <a:t/>
            </a:r>
            <a:br>
              <a:rPr lang="en-US" altLang="en-US" sz="2000" dirty="0"/>
            </a:br>
            <a:r>
              <a:rPr lang="en-US" altLang="en-US" sz="2000" dirty="0"/>
              <a:t>The R profile for  real-time systems</a:t>
            </a:r>
            <a:br>
              <a:rPr lang="en-US" altLang="en-US" sz="2000" dirty="0"/>
            </a:br>
            <a:r>
              <a:rPr lang="en-US" altLang="en-US" sz="2000" dirty="0"/>
              <a:t/>
            </a:r>
            <a:br>
              <a:rPr lang="en-US" altLang="en-US" sz="2000" dirty="0"/>
            </a:br>
            <a:r>
              <a:rPr lang="en-US" altLang="en-US" sz="2000" dirty="0"/>
              <a:t>The M profile optimized for cost-sensitive and microcontroller applications</a:t>
            </a:r>
          </a:p>
          <a:p>
            <a:pPr algn="ctr" hangingPunct="1"/>
            <a:endParaRPr lang="en-US" altLang="en-US" sz="4400" b="1" dirty="0">
              <a:solidFill>
                <a:srgbClr val="000099"/>
              </a:solidFill>
            </a:endParaRPr>
          </a:p>
          <a:p>
            <a:pPr hangingPunct="1">
              <a:spcBef>
                <a:spcPts val="900"/>
              </a:spcBef>
            </a:pPr>
            <a:endParaRPr lang="en-US" altLang="en-US" sz="4400" b="1" dirty="0">
              <a:solidFill>
                <a:srgbClr val="000099"/>
              </a:solidFill>
            </a:endParaRPr>
          </a:p>
        </p:txBody>
      </p:sp>
      <p:pic>
        <p:nvPicPr>
          <p:cNvPr id="13" name="Picture 8" descr="Cortex-spot-ta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1988840"/>
            <a:ext cx="2173288"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2304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8596" y="413792"/>
            <a:ext cx="8229600" cy="1143000"/>
          </a:xfrm>
        </p:spPr>
        <p:txBody>
          <a:bodyPr>
            <a:noAutofit/>
          </a:bodyPr>
          <a:lstStyle/>
          <a:p>
            <a:pPr lvl="0" algn="l">
              <a:lnSpc>
                <a:spcPct val="200000"/>
              </a:lnSpc>
              <a:defRPr/>
            </a:pPr>
            <a:r>
              <a:rPr lang="en-US" sz="3200" b="1" dirty="0">
                <a:solidFill>
                  <a:schemeClr val="accent6">
                    <a:lumMod val="75000"/>
                  </a:schemeClr>
                </a:solidFill>
                <a:latin typeface="Arial" pitchFamily="34" charset="0"/>
                <a:cs typeface="Arial" pitchFamily="34" charset="0"/>
              </a:rPr>
              <a:t>General Information about the Cortex-M</a:t>
            </a: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3200" baseline="0" dirty="0" smtClean="0">
              <a:latin typeface="Arial" pitchFamily="34" charset="0"/>
              <a:cs typeface="Arial" pitchFamily="34" charset="0"/>
            </a:endParaRPr>
          </a:p>
          <a:p>
            <a:pPr lvl="1">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
        <p:nvSpPr>
          <p:cNvPr id="9" name="Rectangle 8"/>
          <p:cNvSpPr/>
          <p:nvPr/>
        </p:nvSpPr>
        <p:spPr>
          <a:xfrm>
            <a:off x="3347864" y="6155262"/>
            <a:ext cx="2983958" cy="461665"/>
          </a:xfrm>
          <a:prstGeom prst="rect">
            <a:avLst/>
          </a:prstGeom>
        </p:spPr>
        <p:txBody>
          <a:bodyPr wrap="none">
            <a:spAutoFit/>
          </a:bodyPr>
          <a:lstStyle/>
          <a:p>
            <a:r>
              <a:rPr lang="en-GB" sz="2400" b="1" dirty="0" smtClean="0"/>
              <a:t>Embedded Processors</a:t>
            </a:r>
            <a:endParaRPr lang="en-US" sz="2400" b="1" dirty="0"/>
          </a:p>
        </p:txBody>
      </p:sp>
      <p:pic>
        <p:nvPicPr>
          <p:cNvPr id="10" name="Picture 2" descr="http://www.arm.com/images/roadmap/Cortex-M_Roadmap.gif"/>
          <p:cNvPicPr>
            <a:picLocks noChangeAspect="1" noChangeArrowheads="1"/>
          </p:cNvPicPr>
          <p:nvPr/>
        </p:nvPicPr>
        <p:blipFill>
          <a:blip r:embed="rId4" cstate="print"/>
          <a:srcRect/>
          <a:stretch>
            <a:fillRect/>
          </a:stretch>
        </p:blipFill>
        <p:spPr bwMode="auto">
          <a:xfrm>
            <a:off x="488749" y="1730553"/>
            <a:ext cx="8259715" cy="3960440"/>
          </a:xfrm>
          <a:prstGeom prst="rect">
            <a:avLst/>
          </a:prstGeom>
          <a:noFill/>
        </p:spPr>
      </p:pic>
    </p:spTree>
    <p:extLst>
      <p:ext uri="{BB962C8B-B14F-4D97-AF65-F5344CB8AC3E}">
        <p14:creationId xmlns:p14="http://schemas.microsoft.com/office/powerpoint/2010/main" val="4166187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8596" y="413792"/>
            <a:ext cx="8229600" cy="1143000"/>
          </a:xfrm>
        </p:spPr>
        <p:txBody>
          <a:bodyPr>
            <a:noAutofit/>
          </a:bodyPr>
          <a:lstStyle/>
          <a:p>
            <a:pPr lvl="0" algn="l">
              <a:lnSpc>
                <a:spcPct val="200000"/>
              </a:lnSpc>
              <a:defRPr/>
            </a:pPr>
            <a:r>
              <a:rPr lang="en-US" sz="3200" b="1" dirty="0">
                <a:solidFill>
                  <a:schemeClr val="accent6">
                    <a:lumMod val="75000"/>
                  </a:schemeClr>
                </a:solidFill>
                <a:latin typeface="Arial" pitchFamily="34" charset="0"/>
                <a:cs typeface="Arial" pitchFamily="34" charset="0"/>
              </a:rPr>
              <a:t>General Information about the Cortex-M</a:t>
            </a: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3200" baseline="0" dirty="0" smtClean="0">
              <a:latin typeface="Arial" pitchFamily="34" charset="0"/>
              <a:cs typeface="Arial" pitchFamily="34" charset="0"/>
            </a:endParaRPr>
          </a:p>
          <a:p>
            <a:pPr lvl="1">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
        <p:nvSpPr>
          <p:cNvPr id="9" name="Rectangle 8"/>
          <p:cNvSpPr/>
          <p:nvPr/>
        </p:nvSpPr>
        <p:spPr>
          <a:xfrm>
            <a:off x="3347864" y="6155262"/>
            <a:ext cx="2664960" cy="461665"/>
          </a:xfrm>
          <a:prstGeom prst="rect">
            <a:avLst/>
          </a:prstGeom>
        </p:spPr>
        <p:txBody>
          <a:bodyPr wrap="none">
            <a:spAutoFit/>
          </a:bodyPr>
          <a:lstStyle/>
          <a:p>
            <a:r>
              <a:rPr lang="en-GB" sz="2400" b="1" dirty="0" smtClean="0"/>
              <a:t>Cortex M processor</a:t>
            </a:r>
            <a:endParaRPr lang="en-US" sz="2400" b="1"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143" y="1807031"/>
            <a:ext cx="8859887" cy="4083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9963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Autofit/>
          </a:bodyPr>
          <a:lstStyle/>
          <a:p>
            <a:pPr lvl="0" algn="l">
              <a:lnSpc>
                <a:spcPct val="200000"/>
              </a:lnSpc>
              <a:defRPr/>
            </a:pPr>
            <a:r>
              <a:rPr lang="en-US" sz="3200" b="1" dirty="0" smtClean="0">
                <a:solidFill>
                  <a:schemeClr val="accent6">
                    <a:lumMod val="75000"/>
                  </a:schemeClr>
                </a:solidFill>
                <a:latin typeface="Arial" pitchFamily="34" charset="0"/>
                <a:cs typeface="Arial" pitchFamily="34" charset="0"/>
              </a:rPr>
              <a:t>General Information about the Cortex-M</a:t>
            </a:r>
            <a:endParaRPr lang="en-US" sz="3200" b="1" dirty="0">
              <a:solidFill>
                <a:schemeClr val="accent6">
                  <a:lumMod val="75000"/>
                </a:schemeClr>
              </a:solidFill>
              <a:latin typeface="Arial" pitchFamily="34" charset="0"/>
              <a:cs typeface="Arial" pitchFamily="34" charset="0"/>
            </a:endParaRPr>
          </a:p>
        </p:txBody>
      </p:sp>
      <p:sp>
        <p:nvSpPr>
          <p:cNvPr id="6" name="Content Placeholder 5"/>
          <p:cNvSpPr>
            <a:spLocks noGrp="1"/>
          </p:cNvSpPr>
          <p:nvPr>
            <p:ph idx="1"/>
          </p:nvPr>
        </p:nvSpPr>
        <p:spPr/>
        <p:txBody>
          <a:bodyPr>
            <a:normAutofit lnSpcReduction="10000"/>
          </a:bodyPr>
          <a:lstStyle/>
          <a:p>
            <a:pPr marL="0" indent="0">
              <a:buNone/>
            </a:pPr>
            <a:r>
              <a:rPr lang="en-US" b="1" i="1" u="sng" dirty="0" smtClean="0"/>
              <a:t>Cortex-M Advantages:</a:t>
            </a:r>
          </a:p>
          <a:p>
            <a:pPr marL="514350" indent="-514350">
              <a:buFont typeface="+mj-lt"/>
              <a:buAutoNum type="arabicPeriod"/>
            </a:pPr>
            <a:r>
              <a:rPr lang="en-US" dirty="0" smtClean="0"/>
              <a:t>Energy efficiency</a:t>
            </a:r>
          </a:p>
          <a:p>
            <a:pPr marL="514350" indent="-514350">
              <a:buFont typeface="+mj-lt"/>
              <a:buAutoNum type="arabicPeriod"/>
            </a:pPr>
            <a:endParaRPr lang="en-US" dirty="0" smtClean="0"/>
          </a:p>
          <a:p>
            <a:pPr marL="514350" indent="-514350">
              <a:buFont typeface="+mj-lt"/>
              <a:buAutoNum type="arabicPeriod"/>
            </a:pPr>
            <a:r>
              <a:rPr lang="en-US" dirty="0" smtClean="0"/>
              <a:t>Smaller code</a:t>
            </a:r>
          </a:p>
          <a:p>
            <a:pPr marL="514350" indent="-514350">
              <a:buFont typeface="+mj-lt"/>
              <a:buAutoNum type="arabicPeriod"/>
            </a:pPr>
            <a:endParaRPr lang="en-US" dirty="0" smtClean="0"/>
          </a:p>
          <a:p>
            <a:pPr marL="514350" indent="-514350">
              <a:buFont typeface="+mj-lt"/>
              <a:buAutoNum type="arabicPeriod"/>
            </a:pPr>
            <a:r>
              <a:rPr lang="en-US" dirty="0" smtClean="0"/>
              <a:t>Ease of use</a:t>
            </a:r>
          </a:p>
          <a:p>
            <a:pPr marL="514350" indent="-514350">
              <a:buFont typeface="+mj-lt"/>
              <a:buAutoNum type="arabicPeriod"/>
            </a:pPr>
            <a:endParaRPr lang="en-US" dirty="0" smtClean="0"/>
          </a:p>
          <a:p>
            <a:pPr marL="514350" indent="-514350">
              <a:buFont typeface="+mj-lt"/>
              <a:buAutoNum type="arabicPeriod"/>
            </a:pPr>
            <a:r>
              <a:rPr lang="en-US" dirty="0" smtClean="0"/>
              <a:t>High performance</a:t>
            </a:r>
            <a:endParaRPr lang="en-US" dirty="0"/>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3200" baseline="0" dirty="0" smtClean="0">
              <a:latin typeface="Arial" pitchFamily="34" charset="0"/>
              <a:cs typeface="Arial" pitchFamily="34" charset="0"/>
            </a:endParaRPr>
          </a:p>
          <a:p>
            <a:pPr lvl="1">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6613" y="4653136"/>
            <a:ext cx="3846168" cy="1597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6272" y="1772816"/>
            <a:ext cx="3770906"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0939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e3a1cf56a5a4a9275d2ee6fb5b81e67f6ee1e0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783</TotalTime>
  <Words>2344</Words>
  <Application>Microsoft Office PowerPoint</Application>
  <PresentationFormat>On-screen Show (4:3)</PresentationFormat>
  <Paragraphs>513</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MS PGothic</vt:lpstr>
      <vt:lpstr>Arial</vt:lpstr>
      <vt:lpstr>Calibri</vt:lpstr>
      <vt:lpstr>Courier New</vt:lpstr>
      <vt:lpstr>Times New Roman</vt:lpstr>
      <vt:lpstr>Wingdings</vt:lpstr>
      <vt:lpstr>Office Theme</vt:lpstr>
      <vt:lpstr>LECTURE 4: ARM Cortex-M architecture  overview</vt:lpstr>
      <vt:lpstr>Learning Goals</vt:lpstr>
      <vt:lpstr>Table of contents</vt:lpstr>
      <vt:lpstr>Table of contents</vt:lpstr>
      <vt:lpstr>General Information about the Cortex-M</vt:lpstr>
      <vt:lpstr>General Information about the Cortex-M</vt:lpstr>
      <vt:lpstr>General Information about the Cortex-M</vt:lpstr>
      <vt:lpstr>General Information about the Cortex-M</vt:lpstr>
      <vt:lpstr>General Information about the Cortex-M</vt:lpstr>
      <vt:lpstr>General Information about the Cortex-M</vt:lpstr>
      <vt:lpstr>Table of contents</vt:lpstr>
      <vt:lpstr>Introduction to the architecture</vt:lpstr>
      <vt:lpstr>Introduction to the architecture</vt:lpstr>
      <vt:lpstr>Introduction to the architecture</vt:lpstr>
      <vt:lpstr>Introduction to the architecture</vt:lpstr>
      <vt:lpstr>Introduction to the architecture</vt:lpstr>
      <vt:lpstr>Table of contents</vt:lpstr>
      <vt:lpstr>Programmer’s Model</vt:lpstr>
      <vt:lpstr>Programmer’s Model</vt:lpstr>
      <vt:lpstr>Programmer’s Model</vt:lpstr>
      <vt:lpstr>Programmer’s Model</vt:lpstr>
      <vt:lpstr>Table of contents</vt:lpstr>
      <vt:lpstr>Instruction Set Architecture</vt:lpstr>
      <vt:lpstr>Instruction Set Architecture</vt:lpstr>
      <vt:lpstr>Instruction Set Architecture</vt:lpstr>
      <vt:lpstr>Instruction Set Architecture</vt:lpstr>
      <vt:lpstr>Instruction Set Architecture</vt:lpstr>
      <vt:lpstr>Instruction Set Architecture</vt:lpstr>
      <vt:lpstr>Instruction Set Architecture</vt:lpstr>
      <vt:lpstr>Instruction Set Architecture</vt:lpstr>
      <vt:lpstr>Instruction Set Architecture</vt:lpstr>
      <vt:lpstr>Table of contents</vt:lpstr>
      <vt:lpstr>Summary</vt:lpstr>
      <vt:lpstr>Question &amp; Answer</vt:lpstr>
      <vt:lpstr>Copyright</vt:lpstr>
    </vt:vector>
  </TitlesOfParts>
  <Company>CO.IT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linhTTK</dc:creator>
  <cp:lastModifiedBy>Tran Duc Hong (FSU1.BU16)</cp:lastModifiedBy>
  <cp:revision>141</cp:revision>
  <dcterms:created xsi:type="dcterms:W3CDTF">2014-05-08T08:09:05Z</dcterms:created>
  <dcterms:modified xsi:type="dcterms:W3CDTF">2014-09-19T02:35:39Z</dcterms:modified>
</cp:coreProperties>
</file>