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22" r:id="rId3"/>
    <p:sldId id="259" r:id="rId4"/>
    <p:sldId id="295" r:id="rId5"/>
    <p:sldId id="276" r:id="rId6"/>
    <p:sldId id="297" r:id="rId7"/>
    <p:sldId id="296" r:id="rId8"/>
    <p:sldId id="299" r:id="rId9"/>
    <p:sldId id="298" r:id="rId10"/>
    <p:sldId id="300" r:id="rId11"/>
    <p:sldId id="302" r:id="rId12"/>
    <p:sldId id="303" r:id="rId13"/>
    <p:sldId id="305" r:id="rId14"/>
    <p:sldId id="304" r:id="rId15"/>
    <p:sldId id="278" r:id="rId16"/>
    <p:sldId id="306" r:id="rId17"/>
    <p:sldId id="307" r:id="rId18"/>
    <p:sldId id="308" r:id="rId19"/>
    <p:sldId id="309" r:id="rId20"/>
    <p:sldId id="274" r:id="rId21"/>
    <p:sldId id="311" r:id="rId22"/>
    <p:sldId id="313" r:id="rId23"/>
    <p:sldId id="312" r:id="rId24"/>
    <p:sldId id="314" r:id="rId25"/>
    <p:sldId id="267" r:id="rId26"/>
    <p:sldId id="316" r:id="rId27"/>
    <p:sldId id="317" r:id="rId28"/>
    <p:sldId id="318" r:id="rId29"/>
    <p:sldId id="319" r:id="rId30"/>
    <p:sldId id="315" r:id="rId31"/>
    <p:sldId id="291" r:id="rId32"/>
    <p:sldId id="321"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2647" autoAdjust="0"/>
  </p:normalViewPr>
  <p:slideViewPr>
    <p:cSldViewPr>
      <p:cViewPr varScale="1">
        <p:scale>
          <a:sx n="53" d="100"/>
          <a:sy n="53" d="100"/>
        </p:scale>
        <p:origin x="1848" y="72"/>
      </p:cViewPr>
      <p:guideLst>
        <p:guide orient="horz" pos="2160"/>
        <p:guide pos="2880"/>
      </p:guideLst>
    </p:cSldViewPr>
  </p:slideViewPr>
  <p:outlineViewPr>
    <p:cViewPr>
      <p:scale>
        <a:sx n="33" d="100"/>
        <a:sy n="33" d="100"/>
      </p:scale>
      <p:origin x="48" y="1143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A58CC-51FF-4F66-B519-1472103A031D}" type="datetimeFigureOut">
              <a:rPr lang="en-US" smtClean="0"/>
              <a:pPr/>
              <a:t>9/19/2014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1944B-4A2A-41EA-B87F-21033755D368}" type="slidenum">
              <a:rPr lang="en-US" smtClean="0"/>
              <a:pPr/>
              <a:t>‹#›</a:t>
            </a:fld>
            <a:endParaRPr lang="en-US"/>
          </a:p>
        </p:txBody>
      </p:sp>
    </p:spTree>
    <p:extLst>
      <p:ext uri="{BB962C8B-B14F-4D97-AF65-F5344CB8AC3E}">
        <p14:creationId xmlns:p14="http://schemas.microsoft.com/office/powerpoint/2010/main" val="131772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dirty="0" smtClean="0"/>
              <a:t>Questions: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PC register align</a:t>
            </a:r>
            <a:r>
              <a:rPr lang="en-US" sz="1200" baseline="0" dirty="0" smtClean="0"/>
              <a:t> </a:t>
            </a:r>
            <a:r>
              <a:rPr lang="en-US" sz="1200" baseline="0" dirty="0" err="1" smtClean="0"/>
              <a:t>theoe</a:t>
            </a:r>
            <a:r>
              <a:rPr lang="en-US" sz="1200" baseline="0" dirty="0" smtClean="0"/>
              <a:t> word/</a:t>
            </a:r>
            <a:r>
              <a:rPr lang="en-US" sz="1200" baseline="0" dirty="0" err="1" smtClean="0"/>
              <a:t>halfword</a:t>
            </a:r>
            <a:r>
              <a:rPr lang="en-US" sz="1200" baseline="0" dirty="0" smtClean="0"/>
              <a:t>/byte? </a:t>
            </a:r>
            <a:r>
              <a:rPr lang="en-US" sz="1200" baseline="0" dirty="0" err="1" smtClean="0"/>
              <a:t>Tại</a:t>
            </a:r>
            <a:r>
              <a:rPr lang="en-US" sz="1200" baseline="0" dirty="0" smtClean="0"/>
              <a:t> </a:t>
            </a:r>
            <a:r>
              <a:rPr lang="en-US" sz="1200" baseline="0" dirty="0" err="1" smtClean="0"/>
              <a:t>sao</a:t>
            </a:r>
            <a:r>
              <a:rPr lang="en-US" sz="1200"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What is the different between Thumb &amp; Thumb-2.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What is the different between Handler mode &amp; Thread mode.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 Introduce some keyword: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1" baseline="0" dirty="0" smtClean="0"/>
              <a:t>What is interrupt/exception ?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Interrupts are events typically generated by hardware (e.g., peripherals or external input pins) that cause changes in program flow control outside a normal programmed sequence (e.g., to provide service to a peripheral).</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ARM terminology, an interrupt is one type of exception. Other exception kinds are: fault exception// </a:t>
            </a:r>
            <a:r>
              <a:rPr lang="en-US" sz="1200" baseline="0" dirty="0" err="1" smtClean="0"/>
              <a:t>sysTick</a:t>
            </a:r>
            <a:r>
              <a:rPr lang="en-US" sz="1200" baseline="0" dirty="0" smtClean="0"/>
              <a:t> Timer exception // system </a:t>
            </a:r>
            <a:r>
              <a:rPr lang="en-US" sz="1200" baseline="0" dirty="0" err="1" smtClean="0"/>
              <a:t>exeption</a:t>
            </a:r>
            <a:r>
              <a:rPr lang="en-US" sz="1200" baseline="0" dirty="0" smtClean="0"/>
              <a:t> support OS (SVC instruction); etc.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1" baseline="0" dirty="0" smtClean="0"/>
              <a:t>What is the exception handler? </a:t>
            </a:r>
            <a:r>
              <a:rPr lang="en-US" sz="1200" b="0" baseline="0" dirty="0" smtClean="0"/>
              <a:t>The pieces of program code that handle exceptions. They are part of the compiled program image.</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baseline="0" dirty="0" smtClean="0"/>
          </a:p>
          <a:p>
            <a:pPr marL="628650" marR="0" lvl="1" indent="-171450" algn="l" defTabSz="914400" rtl="0" eaLnBrk="1" fontAlgn="auto" latinLnBrk="0" hangingPunct="1">
              <a:lnSpc>
                <a:spcPct val="100000"/>
              </a:lnSpc>
              <a:spcBef>
                <a:spcPts val="0"/>
              </a:spcBef>
              <a:spcAft>
                <a:spcPts val="0"/>
              </a:spcAft>
              <a:buClrTx/>
              <a:buSzTx/>
              <a:buFont typeface="Wingdings"/>
              <a:buChar char="è"/>
              <a:tabLst/>
              <a:defRPr/>
            </a:pPr>
            <a:r>
              <a:rPr lang="en-US" sz="1200" b="0" baseline="0" dirty="0" smtClean="0">
                <a:sym typeface="Wingdings" panose="05000000000000000000" pitchFamily="2" charset="2"/>
              </a:rPr>
              <a:t>Cortex-M processors provide a </a:t>
            </a:r>
            <a:r>
              <a:rPr lang="en-US" sz="1200" b="1" baseline="0" dirty="0" smtClean="0">
                <a:sym typeface="Wingdings" panose="05000000000000000000" pitchFamily="2" charset="2"/>
              </a:rPr>
              <a:t>Nested Vectored Interrupt Controller (NVIC)</a:t>
            </a:r>
            <a:r>
              <a:rPr lang="en-US" sz="1200" b="0" baseline="0" dirty="0" smtClean="0">
                <a:sym typeface="Wingdings" panose="05000000000000000000" pitchFamily="2" charset="2"/>
              </a:rPr>
              <a:t> for interrupt handling.</a:t>
            </a:r>
          </a:p>
          <a:p>
            <a:pPr marL="628650" marR="0" lvl="1" indent="-171450" algn="l" defTabSz="914400" rtl="0" eaLnBrk="1" fontAlgn="auto" latinLnBrk="0" hangingPunct="1">
              <a:lnSpc>
                <a:spcPct val="100000"/>
              </a:lnSpc>
              <a:spcBef>
                <a:spcPts val="0"/>
              </a:spcBef>
              <a:spcAft>
                <a:spcPts val="0"/>
              </a:spcAft>
              <a:buClrTx/>
              <a:buSzTx/>
              <a:buFont typeface="Wingdings"/>
              <a:buChar char="è"/>
              <a:tabLst/>
              <a:defRPr/>
            </a:pPr>
            <a:endParaRPr lang="en-US" sz="1200" b="0" baseline="0" dirty="0" smtClean="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Wingdings"/>
              <a:buChar char="è"/>
              <a:tabLst/>
              <a:defRPr/>
            </a:pPr>
            <a:r>
              <a:rPr lang="en-US" sz="1200" b="0" baseline="0" dirty="0" smtClean="0">
                <a:sym typeface="Wingdings" panose="05000000000000000000" pitchFamily="2" charset="2"/>
              </a:rPr>
              <a:t>The lecture focuses on NVIC implementation &amp; </a:t>
            </a:r>
            <a:r>
              <a:rPr lang="en-US" sz="1200" b="0" baseline="0" smtClean="0">
                <a:sym typeface="Wingdings" panose="05000000000000000000" pitchFamily="2" charset="2"/>
              </a:rPr>
              <a:t>exception management.</a:t>
            </a:r>
            <a:endParaRPr lang="en-US" sz="1200"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a:t>
            </a:fld>
            <a:endParaRPr lang="en-US"/>
          </a:p>
        </p:txBody>
      </p:sp>
    </p:spTree>
    <p:extLst>
      <p:ext uri="{BB962C8B-B14F-4D97-AF65-F5344CB8AC3E}">
        <p14:creationId xmlns:p14="http://schemas.microsoft.com/office/powerpoint/2010/main" val="127184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10</a:t>
            </a:fld>
            <a:endParaRPr lang="en-US"/>
          </a:p>
        </p:txBody>
      </p:sp>
    </p:spTree>
    <p:extLst>
      <p:ext uri="{BB962C8B-B14F-4D97-AF65-F5344CB8AC3E}">
        <p14:creationId xmlns:p14="http://schemas.microsoft.com/office/powerpoint/2010/main" val="2861585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1" baseline="0" dirty="0" smtClean="0"/>
              <a:t>Example for vector table relocation :</a:t>
            </a:r>
          </a:p>
          <a:p>
            <a:pPr marL="0" indent="0">
              <a:buFontTx/>
              <a:buNone/>
            </a:pPr>
            <a:r>
              <a:rPr lang="en-US" b="1" baseline="0" dirty="0" smtClean="0"/>
              <a:t>Devices with boot loader</a:t>
            </a:r>
          </a:p>
          <a:p>
            <a:pPr marL="0" indent="0">
              <a:buFontTx/>
              <a:buNone/>
            </a:pPr>
            <a:r>
              <a:rPr lang="en-US" baseline="0" dirty="0" smtClean="0"/>
              <a:t>The boot loaders are often pre-programmed in the boot ROM by the microcontroller manufacturer. When the microcontrollers start, they first execute</a:t>
            </a:r>
          </a:p>
          <a:p>
            <a:pPr marL="0" indent="0">
              <a:buFontTx/>
              <a:buNone/>
            </a:pPr>
            <a:r>
              <a:rPr lang="en-US" baseline="0" dirty="0" smtClean="0"/>
              <a:t>the boot loader code in the boot ROM, and before branching to the user application in the user flash, the VTOR is programmed to point to the starting point of the user flash memory so that the vector table in user flash will be used.</a:t>
            </a:r>
          </a:p>
          <a:p>
            <a:pPr marL="0" indent="0">
              <a:buFontTx/>
              <a:buNone/>
            </a:pPr>
            <a:endParaRPr lang="en-US" baseline="0" dirty="0" smtClean="0"/>
          </a:p>
          <a:p>
            <a:pPr marL="0" indent="0">
              <a:buFontTx/>
              <a:buNone/>
            </a:pPr>
            <a:r>
              <a:rPr lang="en-US" baseline="0" dirty="0" smtClean="0"/>
              <a:t>Boot loader Step</a:t>
            </a:r>
          </a:p>
          <a:p>
            <a:pPr marL="0" indent="0">
              <a:buFontTx/>
              <a:buNone/>
            </a:pPr>
            <a:r>
              <a:rPr lang="en-US" baseline="0" dirty="0" smtClean="0"/>
              <a:t>1) Boot up using vector table in boot ROM</a:t>
            </a:r>
          </a:p>
          <a:p>
            <a:pPr marL="0" indent="0">
              <a:buFontTx/>
              <a:buNone/>
            </a:pPr>
            <a:r>
              <a:rPr lang="en-US" baseline="0" dirty="0" smtClean="0"/>
              <a:t>2) Carry out boot loader tasks</a:t>
            </a:r>
          </a:p>
          <a:p>
            <a:pPr marL="0" indent="0">
              <a:buFontTx/>
              <a:buNone/>
            </a:pPr>
            <a:r>
              <a:rPr lang="en-US" baseline="0" dirty="0" smtClean="0"/>
              <a:t>3) Program VTOR to point to vector table in user flash</a:t>
            </a:r>
          </a:p>
          <a:p>
            <a:pPr marL="0" indent="0">
              <a:buFontTx/>
              <a:buNone/>
            </a:pPr>
            <a:r>
              <a:rPr lang="en-US" baseline="0" dirty="0" smtClean="0"/>
              <a:t>4) Branch to the reset handler indicated by the vector table of user flash memory</a:t>
            </a:r>
          </a:p>
        </p:txBody>
      </p:sp>
      <p:sp>
        <p:nvSpPr>
          <p:cNvPr id="4" name="Slide Number Placeholder 3"/>
          <p:cNvSpPr>
            <a:spLocks noGrp="1"/>
          </p:cNvSpPr>
          <p:nvPr>
            <p:ph type="sldNum" sz="quarter" idx="10"/>
          </p:nvPr>
        </p:nvSpPr>
        <p:spPr/>
        <p:txBody>
          <a:bodyPr/>
          <a:lstStyle/>
          <a:p>
            <a:fld id="{A371944B-4A2A-41EA-B87F-21033755D368}" type="slidenum">
              <a:rPr lang="en-US" smtClean="0"/>
              <a:pPr/>
              <a:t>11</a:t>
            </a:fld>
            <a:endParaRPr lang="en-US"/>
          </a:p>
        </p:txBody>
      </p:sp>
    </p:spTree>
    <p:extLst>
      <p:ext uri="{BB962C8B-B14F-4D97-AF65-F5344CB8AC3E}">
        <p14:creationId xmlns:p14="http://schemas.microsoft.com/office/powerpoint/2010/main" val="53082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12</a:t>
            </a:fld>
            <a:endParaRPr lang="en-US"/>
          </a:p>
        </p:txBody>
      </p:sp>
    </p:spTree>
    <p:extLst>
      <p:ext uri="{BB962C8B-B14F-4D97-AF65-F5344CB8AC3E}">
        <p14:creationId xmlns:p14="http://schemas.microsoft.com/office/powerpoint/2010/main" val="377263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13</a:t>
            </a:fld>
            <a:endParaRPr lang="en-US"/>
          </a:p>
        </p:txBody>
      </p:sp>
    </p:spTree>
    <p:extLst>
      <p:ext uri="{BB962C8B-B14F-4D97-AF65-F5344CB8AC3E}">
        <p14:creationId xmlns:p14="http://schemas.microsoft.com/office/powerpoint/2010/main" val="337302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1" baseline="0" dirty="0" smtClean="0"/>
              <a:t>ISER</a:t>
            </a:r>
            <a:r>
              <a:rPr lang="en-US" baseline="0" dirty="0" smtClean="0"/>
              <a:t> 		Interrupt Set Enable Register</a:t>
            </a:r>
          </a:p>
          <a:p>
            <a:pPr marL="0" indent="0">
              <a:buFontTx/>
              <a:buNone/>
            </a:pPr>
            <a:r>
              <a:rPr lang="en-US" b="1" baseline="0" dirty="0" smtClean="0"/>
              <a:t>ICER</a:t>
            </a:r>
            <a:r>
              <a:rPr lang="en-US" baseline="0" dirty="0" smtClean="0"/>
              <a:t> 		Interrupt Clear Enable Register</a:t>
            </a:r>
          </a:p>
          <a:p>
            <a:pPr marL="0" indent="0">
              <a:buFontTx/>
              <a:buNone/>
            </a:pPr>
            <a:r>
              <a:rPr lang="en-US" b="1" baseline="0" dirty="0" smtClean="0"/>
              <a:t>ISPR</a:t>
            </a:r>
            <a:r>
              <a:rPr lang="en-US" baseline="0" dirty="0" smtClean="0"/>
              <a:t> 		Interrupt Set Pending Register</a:t>
            </a:r>
          </a:p>
          <a:p>
            <a:pPr marL="0" indent="0">
              <a:buFontTx/>
              <a:buNone/>
            </a:pPr>
            <a:r>
              <a:rPr lang="en-US" b="1" baseline="0" dirty="0" smtClean="0"/>
              <a:t>ICPR</a:t>
            </a:r>
            <a:r>
              <a:rPr lang="en-US" baseline="0" dirty="0" smtClean="0"/>
              <a:t> 		Interrupt Clear Pending Register</a:t>
            </a:r>
          </a:p>
          <a:p>
            <a:pPr marL="0" indent="0">
              <a:buFontTx/>
              <a:buNone/>
            </a:pPr>
            <a:r>
              <a:rPr lang="en-US" b="1" baseline="0" dirty="0" smtClean="0"/>
              <a:t>IPR[0] to IPR[7] </a:t>
            </a:r>
            <a:r>
              <a:rPr lang="en-US" baseline="0" dirty="0" smtClean="0"/>
              <a:t>	Interrupt Priority Register</a:t>
            </a:r>
          </a:p>
        </p:txBody>
      </p:sp>
      <p:sp>
        <p:nvSpPr>
          <p:cNvPr id="4" name="Slide Number Placeholder 3"/>
          <p:cNvSpPr>
            <a:spLocks noGrp="1"/>
          </p:cNvSpPr>
          <p:nvPr>
            <p:ph type="sldNum" sz="quarter" idx="10"/>
          </p:nvPr>
        </p:nvSpPr>
        <p:spPr/>
        <p:txBody>
          <a:bodyPr/>
          <a:lstStyle/>
          <a:p>
            <a:fld id="{A371944B-4A2A-41EA-B87F-21033755D368}" type="slidenum">
              <a:rPr lang="en-US" smtClean="0"/>
              <a:pPr/>
              <a:t>14</a:t>
            </a:fld>
            <a:endParaRPr lang="en-US"/>
          </a:p>
        </p:txBody>
      </p:sp>
    </p:spTree>
    <p:extLst>
      <p:ext uri="{BB962C8B-B14F-4D97-AF65-F5344CB8AC3E}">
        <p14:creationId xmlns:p14="http://schemas.microsoft.com/office/powerpoint/2010/main" val="132963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1" baseline="0" dirty="0" smtClean="0"/>
              <a:t>Interrupt Priority Level:</a:t>
            </a:r>
          </a:p>
          <a:p>
            <a:pPr marL="0" indent="0">
              <a:buFontTx/>
              <a:buNone/>
            </a:pPr>
            <a:r>
              <a:rPr lang="en-US" baseline="0" dirty="0" smtClean="0"/>
              <a:t>    Each external interrupt has an associated priority-level register. Each of them is 2 bits wide, occupying the two MSBs of the Interrupt Priority Level Registers. Each Interrupt Priority Level Register occupies 1 byte (8 bits). </a:t>
            </a:r>
          </a:p>
          <a:p>
            <a:pPr marL="0" indent="0">
              <a:buFontTx/>
              <a:buNone/>
            </a:pPr>
            <a:endParaRPr lang="en-US" baseline="0" dirty="0" smtClean="0"/>
          </a:p>
          <a:p>
            <a:pPr marL="0" indent="0">
              <a:buFontTx/>
              <a:buNone/>
            </a:pPr>
            <a:r>
              <a:rPr lang="en-US" baseline="0" dirty="0" smtClean="0"/>
              <a:t>    The Interrupt Priority Level Registers should be programmed before the interrupt is enabled. Changing of interrupt priority when the interrupt is already enabled should be avoided, as this is architecturally unpredictable in the ARMv6-M architecture and is not supported in Cortex-M0 processor.</a:t>
            </a:r>
          </a:p>
        </p:txBody>
      </p:sp>
      <p:sp>
        <p:nvSpPr>
          <p:cNvPr id="4" name="Slide Number Placeholder 3"/>
          <p:cNvSpPr>
            <a:spLocks noGrp="1"/>
          </p:cNvSpPr>
          <p:nvPr>
            <p:ph type="sldNum" sz="quarter" idx="10"/>
          </p:nvPr>
        </p:nvSpPr>
        <p:spPr/>
        <p:txBody>
          <a:bodyPr/>
          <a:lstStyle/>
          <a:p>
            <a:fld id="{A371944B-4A2A-41EA-B87F-21033755D368}" type="slidenum">
              <a:rPr lang="en-US" smtClean="0"/>
              <a:pPr/>
              <a:t>15</a:t>
            </a:fld>
            <a:endParaRPr lang="en-US"/>
          </a:p>
        </p:txBody>
      </p:sp>
    </p:spTree>
    <p:extLst>
      <p:ext uri="{BB962C8B-B14F-4D97-AF65-F5344CB8AC3E}">
        <p14:creationId xmlns:p14="http://schemas.microsoft.com/office/powerpoint/2010/main" val="3696945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If an interrupt takes place but cannot be executed immediately (for instance, if another higher-priority interrupt handler is running), it will be pended.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The interrupt-pending status can be accessed through the Interrupt Set Pending (NVIC-&gt;ISPR) and Interrupt Clear Pending (NVIC-&gt;ICPR) registers. </a:t>
            </a:r>
          </a:p>
          <a:p>
            <a:pPr marL="171450" indent="-171450">
              <a:buFontTx/>
              <a:buChar char="-"/>
            </a:pPr>
            <a:r>
              <a:rPr lang="en-US" b="1" baseline="0" dirty="0" smtClean="0"/>
              <a:t>Interrupt Set Pending Register:  </a:t>
            </a:r>
            <a:r>
              <a:rPr lang="en-US" b="0" baseline="0" dirty="0" smtClean="0"/>
              <a:t>Write 1 to set pending status</a:t>
            </a:r>
          </a:p>
          <a:p>
            <a:pPr marL="171450" indent="-171450">
              <a:buFontTx/>
              <a:buChar char="-"/>
            </a:pPr>
            <a:r>
              <a:rPr lang="en-US" b="1" baseline="0" dirty="0" smtClean="0"/>
              <a:t>Interrupt Clear Pending Register:  </a:t>
            </a:r>
            <a:r>
              <a:rPr lang="en-US" b="0" baseline="0" dirty="0" smtClean="0"/>
              <a:t>Write 1 to clear pending status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0"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16</a:t>
            </a:fld>
            <a:endParaRPr lang="en-US"/>
          </a:p>
        </p:txBody>
      </p:sp>
    </p:spTree>
    <p:extLst>
      <p:ext uri="{BB962C8B-B14F-4D97-AF65-F5344CB8AC3E}">
        <p14:creationId xmlns:p14="http://schemas.microsoft.com/office/powerpoint/2010/main" val="310034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1" baseline="0" dirty="0" smtClean="0"/>
              <a:t>Interrupt Set Enable Register:  </a:t>
            </a:r>
          </a:p>
          <a:p>
            <a:pPr marL="171450" indent="-171450">
              <a:buFontTx/>
              <a:buChar char="-"/>
            </a:pPr>
            <a:r>
              <a:rPr lang="en-US" b="1" baseline="0" dirty="0" smtClean="0"/>
              <a:t>Interrupt Clear Enable Register:</a:t>
            </a:r>
            <a:endParaRPr lang="en-US" b="0"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17</a:t>
            </a:fld>
            <a:endParaRPr lang="en-US"/>
          </a:p>
        </p:txBody>
      </p:sp>
    </p:spTree>
    <p:extLst>
      <p:ext uri="{BB962C8B-B14F-4D97-AF65-F5344CB8AC3E}">
        <p14:creationId xmlns:p14="http://schemas.microsoft.com/office/powerpoint/2010/main" val="395832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0" baseline="0" dirty="0" smtClean="0"/>
              <a:t>Note: VTOR is optional on Cortex M0+/ not available on Cortex M0</a:t>
            </a:r>
          </a:p>
        </p:txBody>
      </p:sp>
      <p:sp>
        <p:nvSpPr>
          <p:cNvPr id="4" name="Slide Number Placeholder 3"/>
          <p:cNvSpPr>
            <a:spLocks noGrp="1"/>
          </p:cNvSpPr>
          <p:nvPr>
            <p:ph type="sldNum" sz="quarter" idx="10"/>
          </p:nvPr>
        </p:nvSpPr>
        <p:spPr/>
        <p:txBody>
          <a:bodyPr/>
          <a:lstStyle/>
          <a:p>
            <a:fld id="{A371944B-4A2A-41EA-B87F-21033755D368}" type="slidenum">
              <a:rPr lang="en-US" smtClean="0"/>
              <a:pPr/>
              <a:t>18</a:t>
            </a:fld>
            <a:endParaRPr lang="en-US"/>
          </a:p>
        </p:txBody>
      </p:sp>
    </p:spTree>
    <p:extLst>
      <p:ext uri="{BB962C8B-B14F-4D97-AF65-F5344CB8AC3E}">
        <p14:creationId xmlns:p14="http://schemas.microsoft.com/office/powerpoint/2010/main" val="2994554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19</a:t>
            </a:fld>
            <a:endParaRPr lang="en-US"/>
          </a:p>
        </p:txBody>
      </p:sp>
    </p:spTree>
    <p:extLst>
      <p:ext uri="{BB962C8B-B14F-4D97-AF65-F5344CB8AC3E}">
        <p14:creationId xmlns:p14="http://schemas.microsoft.com/office/powerpoint/2010/main" val="2523831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dirty="0" smtClean="0"/>
              <a:t>Cortex-M provides a Nested Vectored Interrupt Controller (NVIC) for interrupt handling.</a:t>
            </a:r>
          </a:p>
          <a:p>
            <a:pPr algn="just">
              <a:lnSpc>
                <a:spcPct val="150000"/>
              </a:lnSpc>
            </a:pPr>
            <a:r>
              <a:rPr lang="en-US" sz="1200" dirty="0" smtClean="0"/>
              <a:t>Exception entry sequence: Staking, Update registers, Fetch vector number &amp; instruction of exception handler.</a:t>
            </a:r>
          </a:p>
          <a:p>
            <a:pPr algn="just">
              <a:lnSpc>
                <a:spcPct val="150000"/>
              </a:lnSpc>
            </a:pPr>
            <a:r>
              <a:rPr lang="en-US" sz="1200" dirty="0" smtClean="0"/>
              <a:t>Exception return sequence: Unstacking, Fetch &amp; execute from the restored return address</a:t>
            </a:r>
          </a:p>
          <a:p>
            <a:pPr algn="just">
              <a:lnSpc>
                <a:spcPct val="150000"/>
              </a:lnSpc>
            </a:pPr>
            <a:r>
              <a:rPr lang="en-US" sz="1200" dirty="0" smtClean="0"/>
              <a:t>Exception handling optimization: Tail chaining, Late arrival, pop preemption.</a:t>
            </a:r>
          </a:p>
          <a:p>
            <a:pPr algn="just"/>
            <a:endParaRPr lang="en-US" dirty="0" smtClean="0"/>
          </a:p>
          <a:p>
            <a:pPr algn="just"/>
            <a:endParaRPr lang="en-US" dirty="0" smtClean="0"/>
          </a:p>
          <a:p>
            <a:pPr algn="just"/>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a:t>
            </a:fld>
            <a:endParaRPr lang="en-US"/>
          </a:p>
        </p:txBody>
      </p:sp>
    </p:spTree>
    <p:extLst>
      <p:ext uri="{BB962C8B-B14F-4D97-AF65-F5344CB8AC3E}">
        <p14:creationId xmlns:p14="http://schemas.microsoft.com/office/powerpoint/2010/main" val="1801326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p>
          <a:p>
            <a:r>
              <a:rPr lang="en-US" b="1" dirty="0" smtClean="0"/>
              <a:t>Stacking of a number of registers:</a:t>
            </a:r>
            <a:r>
              <a:rPr lang="en-US" dirty="0" smtClean="0"/>
              <a:t>  If the processor was in Thread mode and was using the Process Stack Pointer (PSP), the stack area pointed to by the PSP will be used for this stacking. Otherwise the stack area pointed to by </a:t>
            </a:r>
            <a:r>
              <a:rPr lang="en-US" dirty="0" err="1" smtClean="0"/>
              <a:t>theMain</a:t>
            </a:r>
            <a:r>
              <a:rPr lang="en-US" dirty="0" smtClean="0"/>
              <a:t> Stack Pointer (MSP) will be used.</a:t>
            </a:r>
          </a:p>
          <a:p>
            <a:endParaRPr lang="en-US" b="1" dirty="0" smtClean="0"/>
          </a:p>
          <a:p>
            <a:r>
              <a:rPr lang="en-US" b="1" dirty="0" smtClean="0"/>
              <a:t>Fetching the exception vector: </a:t>
            </a:r>
            <a:r>
              <a:rPr lang="en-US" b="0" dirty="0" smtClean="0"/>
              <a:t>This can happen in parallel to the stacking operation to reduce latency.</a:t>
            </a:r>
          </a:p>
          <a:p>
            <a:endParaRPr lang="en-US" b="0" dirty="0" smtClean="0"/>
          </a:p>
          <a:p>
            <a:r>
              <a:rPr lang="en-US" b="1" dirty="0" smtClean="0"/>
              <a:t>Update of various NVIC registers and core registers:</a:t>
            </a:r>
            <a:r>
              <a:rPr lang="en-US" b="1" baseline="0" dirty="0" smtClean="0"/>
              <a:t> </a:t>
            </a:r>
            <a:r>
              <a:rPr lang="en-US" b="0" baseline="0" dirty="0" smtClean="0"/>
              <a:t>including: </a:t>
            </a:r>
            <a:r>
              <a:rPr lang="en-US" b="0" baseline="0" dirty="0" err="1" smtClean="0"/>
              <a:t>xPSR</a:t>
            </a:r>
            <a:r>
              <a:rPr lang="en-US" b="0" baseline="0" dirty="0" smtClean="0"/>
              <a:t>, MSP/PSP base on kind of used stack; PC, LR. </a:t>
            </a:r>
            <a:endParaRPr lang="en-US" b="1" baseline="0" dirty="0" smtClean="0"/>
          </a:p>
          <a:p>
            <a:r>
              <a:rPr lang="en-US" b="0" dirty="0" smtClean="0"/>
              <a:t>Link Register (LR) is updated with a special value called EXC_RE-TURN. This value is 32-bit, and the upper 27 bits are set to 1. Some of the lower 5 bits are used to hold status information about the exception sequence (e.g., which stack was used for stacking). This value is to be used in the exception return.</a:t>
            </a:r>
            <a:endParaRPr lang="en-US" b="0"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20</a:t>
            </a:fld>
            <a:endParaRPr lang="en-US"/>
          </a:p>
        </p:txBody>
      </p:sp>
    </p:spTree>
    <p:extLst>
      <p:ext uri="{BB962C8B-B14F-4D97-AF65-F5344CB8AC3E}">
        <p14:creationId xmlns:p14="http://schemas.microsoft.com/office/powerpoint/2010/main" val="154357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p>
          <a:p>
            <a:r>
              <a:rPr lang="en-US" b="1" dirty="0" smtClean="0"/>
              <a:t>The processor is in Handler mode </a:t>
            </a:r>
            <a:r>
              <a:rPr lang="en-US" b="0" dirty="0" smtClean="0"/>
              <a:t>when executing an exception</a:t>
            </a:r>
            <a:r>
              <a:rPr lang="en-US" b="0" baseline="0" dirty="0" smtClean="0"/>
              <a:t> </a:t>
            </a:r>
            <a:r>
              <a:rPr lang="en-US" b="0" dirty="0" smtClean="0"/>
              <a:t>handler. In Handler mode:</a:t>
            </a:r>
          </a:p>
          <a:p>
            <a:r>
              <a:rPr lang="en-US" b="0" dirty="0" smtClean="0"/>
              <a:t>• The Main Stack Pointer (MSP) is used for stack operations</a:t>
            </a:r>
          </a:p>
          <a:p>
            <a:r>
              <a:rPr lang="en-US" b="0" dirty="0" smtClean="0"/>
              <a:t>• The processor is executing in privileged access level</a:t>
            </a:r>
          </a:p>
          <a:p>
            <a:endParaRPr lang="en-US" b="0" dirty="0" smtClean="0"/>
          </a:p>
          <a:p>
            <a:r>
              <a:rPr lang="en-US" b="1" dirty="0" smtClean="0">
                <a:cs typeface="Arial" pitchFamily="34" charset="0"/>
              </a:rPr>
              <a:t>Nested Interrupt: </a:t>
            </a:r>
            <a:r>
              <a:rPr lang="en-US" b="0" dirty="0" smtClean="0"/>
              <a:t>If a higher-priority exception arrives during this stage, the new interrupt will be accepted, and the currently executing handler will be suspended and pre-empted by the higher-priority handler. If another exception with the same or lower priority arrives during this stage, the newly arrived exception will stay in the pending state and will be serviced when the current exception handler is completed</a:t>
            </a:r>
            <a:endParaRPr lang="en-US" b="0"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21</a:t>
            </a:fld>
            <a:endParaRPr lang="en-US"/>
          </a:p>
        </p:txBody>
      </p:sp>
    </p:spTree>
    <p:extLst>
      <p:ext uri="{BB962C8B-B14F-4D97-AF65-F5344CB8AC3E}">
        <p14:creationId xmlns:p14="http://schemas.microsoft.com/office/powerpoint/2010/main" val="3549029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Tx/>
              <a:buChar char="-"/>
            </a:pPr>
            <a:r>
              <a:rPr lang="en-US" dirty="0" smtClean="0"/>
              <a:t>In ARM Cortex-M processors, the exception return mechanism is triggered using a special return address called EXC_RETURN. This value is</a:t>
            </a:r>
            <a:r>
              <a:rPr lang="en-US" baseline="0" dirty="0" smtClean="0"/>
              <a:t> </a:t>
            </a:r>
            <a:r>
              <a:rPr lang="en-US" dirty="0" smtClean="0"/>
              <a:t>generated at exception entrance and is stored in the Link Register (LR). When this value is written to the PC with one of the allowed exception return instructions, it triggers the exception return sequence.</a:t>
            </a:r>
            <a:endParaRPr lang="en-US" b="0"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22</a:t>
            </a:fld>
            <a:endParaRPr lang="en-US"/>
          </a:p>
        </p:txBody>
      </p:sp>
    </p:spTree>
    <p:extLst>
      <p:ext uri="{BB962C8B-B14F-4D97-AF65-F5344CB8AC3E}">
        <p14:creationId xmlns:p14="http://schemas.microsoft.com/office/powerpoint/2010/main" val="4019541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23</a:t>
            </a:fld>
            <a:endParaRPr lang="en-US"/>
          </a:p>
        </p:txBody>
      </p:sp>
    </p:spTree>
    <p:extLst>
      <p:ext uri="{BB962C8B-B14F-4D97-AF65-F5344CB8AC3E}">
        <p14:creationId xmlns:p14="http://schemas.microsoft.com/office/powerpoint/2010/main" val="2096250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24</a:t>
            </a:fld>
            <a:endParaRPr lang="en-US"/>
          </a:p>
        </p:txBody>
      </p:sp>
    </p:spTree>
    <p:extLst>
      <p:ext uri="{BB962C8B-B14F-4D97-AF65-F5344CB8AC3E}">
        <p14:creationId xmlns:p14="http://schemas.microsoft.com/office/powerpoint/2010/main" val="106481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25</a:t>
            </a:fld>
            <a:endParaRPr lang="en-US"/>
          </a:p>
        </p:txBody>
      </p:sp>
    </p:spTree>
    <p:extLst>
      <p:ext uri="{BB962C8B-B14F-4D97-AF65-F5344CB8AC3E}">
        <p14:creationId xmlns:p14="http://schemas.microsoft.com/office/powerpoint/2010/main" val="1436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When an exception takes place but the processor is handling another exception of the same or higher priority, the exception will enter the pending state. When the processor finishes executing the current exception handler, it can then proceed to process the pending exception/interrupt request. Instead of restoring the registers back from the stack (unstacking) and then pushing them on to the stack again (stacking), the processor skips the unstacking and stacking steps and enters the exception handler of the pended exception as soon as possible.</a:t>
            </a:r>
          </a:p>
        </p:txBody>
      </p:sp>
      <p:sp>
        <p:nvSpPr>
          <p:cNvPr id="4" name="Slide Number Placeholder 3"/>
          <p:cNvSpPr>
            <a:spLocks noGrp="1"/>
          </p:cNvSpPr>
          <p:nvPr>
            <p:ph type="sldNum" sz="quarter" idx="10"/>
          </p:nvPr>
        </p:nvSpPr>
        <p:spPr/>
        <p:txBody>
          <a:bodyPr/>
          <a:lstStyle/>
          <a:p>
            <a:fld id="{A371944B-4A2A-41EA-B87F-21033755D368}" type="slidenum">
              <a:rPr lang="en-US" smtClean="0"/>
              <a:pPr/>
              <a:t>26</a:t>
            </a:fld>
            <a:endParaRPr lang="en-US"/>
          </a:p>
        </p:txBody>
      </p:sp>
    </p:spTree>
    <p:extLst>
      <p:ext uri="{BB962C8B-B14F-4D97-AF65-F5344CB8AC3E}">
        <p14:creationId xmlns:p14="http://schemas.microsoft.com/office/powerpoint/2010/main" val="3197198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When an exception takes place, the processor accepts the exception request and starts the stacking operation. If during this stacking operation another exception of higher priority takes place, the higher priority late arrival exception will be serviced first.</a:t>
            </a:r>
          </a:p>
        </p:txBody>
      </p:sp>
      <p:sp>
        <p:nvSpPr>
          <p:cNvPr id="4" name="Slide Number Placeholder 3"/>
          <p:cNvSpPr>
            <a:spLocks noGrp="1"/>
          </p:cNvSpPr>
          <p:nvPr>
            <p:ph type="sldNum" sz="quarter" idx="10"/>
          </p:nvPr>
        </p:nvSpPr>
        <p:spPr/>
        <p:txBody>
          <a:bodyPr/>
          <a:lstStyle/>
          <a:p>
            <a:fld id="{A371944B-4A2A-41EA-B87F-21033755D368}" type="slidenum">
              <a:rPr lang="en-US" smtClean="0"/>
              <a:pPr/>
              <a:t>27</a:t>
            </a:fld>
            <a:endParaRPr lang="en-US"/>
          </a:p>
        </p:txBody>
      </p:sp>
    </p:spTree>
    <p:extLst>
      <p:ext uri="{BB962C8B-B14F-4D97-AF65-F5344CB8AC3E}">
        <p14:creationId xmlns:p14="http://schemas.microsoft.com/office/powerpoint/2010/main" val="4209958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If an exception request arrives during the unstacking process of another exception handler that has just finished, the unstacking operation would be abandoned and the vector fetch and instruction fetch for the next exception service begins. This optimization is called pop pre-emption.</a:t>
            </a:r>
          </a:p>
        </p:txBody>
      </p:sp>
      <p:sp>
        <p:nvSpPr>
          <p:cNvPr id="4" name="Slide Number Placeholder 3"/>
          <p:cNvSpPr>
            <a:spLocks noGrp="1"/>
          </p:cNvSpPr>
          <p:nvPr>
            <p:ph type="sldNum" sz="quarter" idx="10"/>
          </p:nvPr>
        </p:nvSpPr>
        <p:spPr/>
        <p:txBody>
          <a:bodyPr/>
          <a:lstStyle/>
          <a:p>
            <a:fld id="{A371944B-4A2A-41EA-B87F-21033755D368}" type="slidenum">
              <a:rPr lang="en-US" smtClean="0"/>
              <a:pPr/>
              <a:t>28</a:t>
            </a:fld>
            <a:endParaRPr lang="en-US"/>
          </a:p>
        </p:txBody>
      </p:sp>
    </p:spTree>
    <p:extLst>
      <p:ext uri="{BB962C8B-B14F-4D97-AF65-F5344CB8AC3E}">
        <p14:creationId xmlns:p14="http://schemas.microsoft.com/office/powerpoint/2010/main" val="2139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29</a:t>
            </a:fld>
            <a:endParaRPr lang="en-US"/>
          </a:p>
        </p:txBody>
      </p:sp>
    </p:spTree>
    <p:extLst>
      <p:ext uri="{BB962C8B-B14F-4D97-AF65-F5344CB8AC3E}">
        <p14:creationId xmlns:p14="http://schemas.microsoft.com/office/powerpoint/2010/main" val="223800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nội</a:t>
            </a:r>
            <a:r>
              <a:rPr lang="en-US" baseline="0" dirty="0" smtClean="0"/>
              <a:t> dung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bài</a:t>
            </a:r>
            <a:r>
              <a:rPr lang="en-US" baseline="0" dirty="0" smtClean="0"/>
              <a:t> </a:t>
            </a:r>
            <a:r>
              <a:rPr lang="en-US" baseline="0" dirty="0" err="1" smtClean="0"/>
              <a:t>giảng</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 </a:t>
            </a:r>
            <a:r>
              <a:rPr lang="en-US" baseline="0" dirty="0" err="1" smtClean="0"/>
              <a:t>chính</a:t>
            </a:r>
            <a:r>
              <a:rPr lang="en-US" baseline="0" dirty="0" smtClean="0"/>
              <a:t>)</a:t>
            </a:r>
          </a:p>
          <a:p>
            <a:pPr marL="0" indent="0">
              <a:buFontTx/>
              <a:buNone/>
            </a:pPr>
            <a:r>
              <a:rPr lang="en-US" baseline="0" dirty="0" smtClean="0"/>
              <a:t> 1-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ngắt</a:t>
            </a:r>
            <a:r>
              <a:rPr lang="en-US" baseline="0" dirty="0" smtClean="0"/>
              <a:t> </a:t>
            </a:r>
            <a:r>
              <a:rPr lang="en-US" baseline="0" dirty="0" err="1" smtClean="0"/>
              <a:t>trong</a:t>
            </a:r>
            <a:r>
              <a:rPr lang="en-US" baseline="0" dirty="0" smtClean="0"/>
              <a:t> ARM-Cortex M</a:t>
            </a:r>
          </a:p>
          <a:p>
            <a:pPr marL="0" indent="0">
              <a:buFontTx/>
              <a:buNone/>
            </a:pPr>
            <a:r>
              <a:rPr lang="en-US" baseline="0" dirty="0" smtClean="0"/>
              <a:t> 2- </a:t>
            </a:r>
            <a:r>
              <a:rPr lang="en-US" baseline="0" dirty="0" err="1" smtClean="0"/>
              <a:t>Khái</a:t>
            </a:r>
            <a:r>
              <a:rPr lang="en-US" baseline="0" dirty="0" smtClean="0"/>
              <a:t> </a:t>
            </a:r>
            <a:r>
              <a:rPr lang="en-US" baseline="0" dirty="0" err="1" smtClean="0"/>
              <a:t>niệm</a:t>
            </a:r>
            <a:r>
              <a:rPr lang="en-US" baseline="0" dirty="0" smtClean="0"/>
              <a:t> Vector Table / Vector table relocation/ Implement Vector table.</a:t>
            </a:r>
          </a:p>
          <a:p>
            <a:pPr marL="0" indent="0">
              <a:buFontTx/>
              <a:buNone/>
            </a:pPr>
            <a:r>
              <a:rPr lang="en-US" baseline="0" dirty="0" smtClean="0"/>
              <a:t> 3- </a:t>
            </a:r>
            <a:r>
              <a:rPr lang="en-US" baseline="0" dirty="0" err="1" smtClean="0"/>
              <a:t>Giới</a:t>
            </a:r>
            <a:r>
              <a:rPr lang="en-US" baseline="0" dirty="0" smtClean="0"/>
              <a:t> </a:t>
            </a:r>
            <a:r>
              <a:rPr lang="en-US" baseline="0" dirty="0" err="1" smtClean="0"/>
              <a:t>thiệu</a:t>
            </a:r>
            <a:r>
              <a:rPr lang="en-US" baseline="0" dirty="0" smtClean="0"/>
              <a:t>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thanh</a:t>
            </a:r>
            <a:r>
              <a:rPr lang="en-US" baseline="0" dirty="0" smtClean="0"/>
              <a:t> </a:t>
            </a:r>
            <a:r>
              <a:rPr lang="en-US" baseline="0" dirty="0" err="1" smtClean="0"/>
              <a:t>ghi</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ngắt</a:t>
            </a:r>
            <a:r>
              <a:rPr lang="en-US" baseline="0" dirty="0" smtClean="0"/>
              <a:t> </a:t>
            </a:r>
            <a:r>
              <a:rPr lang="en-US" baseline="0" dirty="0" err="1" smtClean="0"/>
              <a:t>trong</a:t>
            </a:r>
            <a:r>
              <a:rPr lang="en-US" baseline="0" dirty="0" smtClean="0"/>
              <a:t> </a:t>
            </a:r>
            <a:r>
              <a:rPr lang="en-US" baseline="0" dirty="0" err="1" smtClean="0"/>
              <a:t>khối</a:t>
            </a:r>
            <a:r>
              <a:rPr lang="en-US" baseline="0" dirty="0" smtClean="0"/>
              <a:t> NVIC </a:t>
            </a:r>
            <a:r>
              <a:rPr lang="en-US" baseline="0" dirty="0" err="1" smtClean="0"/>
              <a:t>và</a:t>
            </a:r>
            <a:r>
              <a:rPr lang="en-US" baseline="0" dirty="0" smtClean="0"/>
              <a:t> SCB</a:t>
            </a:r>
          </a:p>
          <a:p>
            <a:pPr marL="0" indent="0">
              <a:buFontTx/>
              <a:buNone/>
            </a:pPr>
            <a:r>
              <a:rPr lang="en-US" baseline="0" dirty="0" smtClean="0"/>
              <a:t> 4-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khi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exeption</a:t>
            </a:r>
            <a:endParaRPr lang="en-US" baseline="0" dirty="0" smtClean="0"/>
          </a:p>
          <a:p>
            <a:pPr marL="0" indent="0">
              <a:buFontTx/>
              <a:buNone/>
            </a:pPr>
            <a:r>
              <a:rPr lang="en-US" baseline="0" dirty="0" smtClean="0"/>
              <a:t> 5-  Interrupt </a:t>
            </a:r>
            <a:r>
              <a:rPr lang="en-US" baseline="0" dirty="0" err="1" smtClean="0"/>
              <a:t>lantency</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giảm</a:t>
            </a:r>
            <a:r>
              <a:rPr lang="en-US" baseline="0" dirty="0" smtClean="0"/>
              <a:t> interrupt latency </a:t>
            </a:r>
            <a:r>
              <a:rPr lang="en-US" baseline="0" dirty="0" err="1" smtClean="0"/>
              <a:t>của</a:t>
            </a:r>
            <a:r>
              <a:rPr lang="en-US" baseline="0" dirty="0" smtClean="0"/>
              <a:t> ARM-Cortex M</a:t>
            </a:r>
          </a:p>
          <a:p>
            <a:pPr marL="0" indent="0">
              <a:buFontTx/>
              <a:buNone/>
            </a:pPr>
            <a:r>
              <a:rPr lang="en-US" baseline="0" dirty="0" smtClean="0"/>
              <a:t>(</a:t>
            </a:r>
            <a:r>
              <a:rPr lang="en-US" baseline="0" dirty="0" err="1" smtClean="0"/>
              <a:t>Khái</a:t>
            </a:r>
            <a:r>
              <a:rPr lang="en-US" baseline="0" dirty="0" smtClean="0"/>
              <a:t> </a:t>
            </a:r>
            <a:r>
              <a:rPr lang="en-US" baseline="0" dirty="0" err="1" smtClean="0"/>
              <a:t>niệm</a:t>
            </a:r>
            <a:r>
              <a:rPr lang="en-US" baseline="0" dirty="0" smtClean="0"/>
              <a:t> Interrupt latency: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tính</a:t>
            </a:r>
            <a:r>
              <a:rPr lang="en-US" baseline="0" dirty="0" smtClean="0"/>
              <a:t> </a:t>
            </a:r>
            <a:r>
              <a:rPr lang="en-US" baseline="0" dirty="0" err="1" smtClean="0"/>
              <a:t>từ</a:t>
            </a:r>
            <a:r>
              <a:rPr lang="en-US" baseline="0" dirty="0" smtClean="0"/>
              <a:t> </a:t>
            </a:r>
            <a:r>
              <a:rPr lang="en-US" baseline="0" dirty="0" err="1" smtClean="0"/>
              <a:t>khi</a:t>
            </a:r>
            <a:r>
              <a:rPr lang="en-US" baseline="0" dirty="0" smtClean="0"/>
              <a:t> interrupt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tới</a:t>
            </a:r>
            <a:r>
              <a:rPr lang="en-US" baseline="0" dirty="0" smtClean="0"/>
              <a:t> </a:t>
            </a:r>
            <a:r>
              <a:rPr lang="en-US" baseline="0" dirty="0" err="1" smtClean="0"/>
              <a:t>khi</a:t>
            </a:r>
            <a:r>
              <a:rPr lang="en-US" baseline="0" dirty="0" smtClean="0"/>
              <a:t> </a:t>
            </a:r>
            <a:r>
              <a:rPr lang="en-US" baseline="0" dirty="0" err="1" smtClean="0"/>
              <a:t>trình</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ngắt</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marL="0" indent="0">
              <a:buFontTx/>
              <a:buNone/>
            </a:pPr>
            <a:r>
              <a:rPr lang="en-US" baseline="0" dirty="0" smtClean="0"/>
              <a:t>6- </a:t>
            </a:r>
            <a:r>
              <a:rPr lang="en-US" baseline="0" dirty="0" err="1" smtClean="0"/>
              <a:t>Tổng</a:t>
            </a:r>
            <a:r>
              <a:rPr lang="en-US" baseline="0" dirty="0" smtClean="0"/>
              <a:t> </a:t>
            </a:r>
            <a:r>
              <a:rPr lang="en-US" baseline="0" dirty="0" err="1" smtClean="0"/>
              <a:t>kết</a:t>
            </a:r>
            <a:r>
              <a:rPr lang="en-US" baseline="0" dirty="0" smtClean="0"/>
              <a:t> </a:t>
            </a:r>
            <a:r>
              <a:rPr lang="en-US" baseline="0" dirty="0" err="1" smtClean="0"/>
              <a:t>lại</a:t>
            </a:r>
            <a:r>
              <a:rPr lang="en-US" baseline="0" dirty="0" smtClean="0"/>
              <a:t> </a:t>
            </a:r>
            <a:r>
              <a:rPr lang="en-US" baseline="0" dirty="0" err="1" smtClean="0"/>
              <a:t>buổi</a:t>
            </a:r>
            <a:r>
              <a:rPr lang="en-US" baseline="0" dirty="0" smtClean="0"/>
              <a:t> </a:t>
            </a:r>
            <a:r>
              <a:rPr lang="en-US" baseline="0" dirty="0" err="1" smtClean="0"/>
              <a:t>học</a:t>
            </a:r>
            <a:endParaRPr lang="en-US" baseline="0" dirty="0" smtClean="0"/>
          </a:p>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a:t>
            </a:fld>
            <a:endParaRPr lang="en-US"/>
          </a:p>
        </p:txBody>
      </p:sp>
    </p:spTree>
    <p:extLst>
      <p:ext uri="{BB962C8B-B14F-4D97-AF65-F5344CB8AC3E}">
        <p14:creationId xmlns:p14="http://schemas.microsoft.com/office/powerpoint/2010/main" val="2796253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30</a:t>
            </a:fld>
            <a:endParaRPr lang="en-US"/>
          </a:p>
        </p:txBody>
      </p:sp>
    </p:spTree>
    <p:extLst>
      <p:ext uri="{BB962C8B-B14F-4D97-AF65-F5344CB8AC3E}">
        <p14:creationId xmlns:p14="http://schemas.microsoft.com/office/powerpoint/2010/main" val="4038967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của</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a:t>
            </a:r>
          </a:p>
        </p:txBody>
      </p:sp>
      <p:sp>
        <p:nvSpPr>
          <p:cNvPr id="4" name="Slide Number Placeholder 3"/>
          <p:cNvSpPr>
            <a:spLocks noGrp="1"/>
          </p:cNvSpPr>
          <p:nvPr>
            <p:ph type="sldNum" sz="quarter" idx="10"/>
          </p:nvPr>
        </p:nvSpPr>
        <p:spPr/>
        <p:txBody>
          <a:bodyPr/>
          <a:lstStyle/>
          <a:p>
            <a:fld id="{A371944B-4A2A-41EA-B87F-21033755D368}" type="slidenum">
              <a:rPr lang="en-US" smtClean="0"/>
              <a:pPr/>
              <a:t>31</a:t>
            </a:fld>
            <a:endParaRPr lang="en-US"/>
          </a:p>
        </p:txBody>
      </p:sp>
    </p:spTree>
    <p:extLst>
      <p:ext uri="{BB962C8B-B14F-4D97-AF65-F5344CB8AC3E}">
        <p14:creationId xmlns:p14="http://schemas.microsoft.com/office/powerpoint/2010/main" val="1951447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32</a:t>
            </a:fld>
            <a:endParaRPr lang="en-US"/>
          </a:p>
        </p:txBody>
      </p:sp>
    </p:spTree>
    <p:extLst>
      <p:ext uri="{BB962C8B-B14F-4D97-AF65-F5344CB8AC3E}">
        <p14:creationId xmlns:p14="http://schemas.microsoft.com/office/powerpoint/2010/main" val="65550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4</a:t>
            </a:fld>
            <a:endParaRPr lang="en-US"/>
          </a:p>
        </p:txBody>
      </p:sp>
    </p:spTree>
    <p:extLst>
      <p:ext uri="{BB962C8B-B14F-4D97-AF65-F5344CB8AC3E}">
        <p14:creationId xmlns:p14="http://schemas.microsoft.com/office/powerpoint/2010/main" val="137174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All Cortex-M processors provide a Nested Vectored Interrupt Controller (NVIC) for interrupt handling. The component receives interrupt requests from various sources: Peripherals &amp; System (such as: from processor core (hard fault, SVC instruction, </a:t>
            </a:r>
            <a:r>
              <a:rPr lang="en-US" baseline="0" dirty="0" err="1" smtClean="0"/>
              <a:t>etc</a:t>
            </a:r>
            <a:r>
              <a:rPr lang="en-US" baseline="0" dirty="0" smtClean="0"/>
              <a:t>), system tick) </a:t>
            </a:r>
          </a:p>
        </p:txBody>
      </p:sp>
      <p:sp>
        <p:nvSpPr>
          <p:cNvPr id="4" name="Slide Number Placeholder 3"/>
          <p:cNvSpPr>
            <a:spLocks noGrp="1"/>
          </p:cNvSpPr>
          <p:nvPr>
            <p:ph type="sldNum" sz="quarter" idx="10"/>
          </p:nvPr>
        </p:nvSpPr>
        <p:spPr/>
        <p:txBody>
          <a:bodyPr/>
          <a:lstStyle/>
          <a:p>
            <a:fld id="{A371944B-4A2A-41EA-B87F-21033755D368}" type="slidenum">
              <a:rPr lang="en-US" smtClean="0"/>
              <a:pPr/>
              <a:t>5</a:t>
            </a:fld>
            <a:endParaRPr lang="en-US"/>
          </a:p>
        </p:txBody>
      </p:sp>
    </p:spTree>
    <p:extLst>
      <p:ext uri="{BB962C8B-B14F-4D97-AF65-F5344CB8AC3E}">
        <p14:creationId xmlns:p14="http://schemas.microsoft.com/office/powerpoint/2010/main" val="58890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Note: ARM Cortex M0/M1: support 32 interrupt sources; M3/M4: up to 240.</a:t>
            </a:r>
          </a:p>
          <a:p>
            <a:pPr marL="171450" indent="-171450">
              <a:buFontTx/>
              <a:buChar char="-"/>
            </a:pPr>
            <a:r>
              <a:rPr lang="en-US" baseline="0" dirty="0" smtClean="0"/>
              <a:t>Reset, NMI, Hard Fault: fix priority. </a:t>
            </a:r>
          </a:p>
        </p:txBody>
      </p:sp>
      <p:sp>
        <p:nvSpPr>
          <p:cNvPr id="4" name="Slide Number Placeholder 3"/>
          <p:cNvSpPr>
            <a:spLocks noGrp="1"/>
          </p:cNvSpPr>
          <p:nvPr>
            <p:ph type="sldNum" sz="quarter" idx="10"/>
          </p:nvPr>
        </p:nvSpPr>
        <p:spPr/>
        <p:txBody>
          <a:bodyPr/>
          <a:lstStyle/>
          <a:p>
            <a:fld id="{A371944B-4A2A-41EA-B87F-21033755D368}" type="slidenum">
              <a:rPr lang="en-US" smtClean="0"/>
              <a:pPr/>
              <a:t>6</a:t>
            </a:fld>
            <a:endParaRPr lang="en-US"/>
          </a:p>
        </p:txBody>
      </p:sp>
    </p:spTree>
    <p:extLst>
      <p:ext uri="{BB962C8B-B14F-4D97-AF65-F5344CB8AC3E}">
        <p14:creationId xmlns:p14="http://schemas.microsoft.com/office/powerpoint/2010/main" val="376880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7</a:t>
            </a:fld>
            <a:endParaRPr lang="en-US"/>
          </a:p>
        </p:txBody>
      </p:sp>
    </p:spTree>
    <p:extLst>
      <p:ext uri="{BB962C8B-B14F-4D97-AF65-F5344CB8AC3E}">
        <p14:creationId xmlns:p14="http://schemas.microsoft.com/office/powerpoint/2010/main" val="207881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8</a:t>
            </a:fld>
            <a:endParaRPr lang="en-US"/>
          </a:p>
        </p:txBody>
      </p:sp>
    </p:spTree>
    <p:extLst>
      <p:ext uri="{BB962C8B-B14F-4D97-AF65-F5344CB8AC3E}">
        <p14:creationId xmlns:p14="http://schemas.microsoft.com/office/powerpoint/2010/main" val="292995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9</a:t>
            </a:fld>
            <a:endParaRPr lang="en-US"/>
          </a:p>
        </p:txBody>
      </p:sp>
    </p:spTree>
    <p:extLst>
      <p:ext uri="{BB962C8B-B14F-4D97-AF65-F5344CB8AC3E}">
        <p14:creationId xmlns:p14="http://schemas.microsoft.com/office/powerpoint/2010/main" val="160591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76D222-8048-4AAB-A5E2-08DD638A4327}" type="datetime1">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F4887-2DF9-4882-98F9-B94A19317C18}" type="datetime1">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FC59A-4046-4BEF-99C6-C029D007EA54}" type="datetime1">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E228F-D5E7-414E-9331-CCC0310B82DA}" type="datetime1">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765CBD-746D-4F73-B4FB-D772849282E4}" type="datetime1">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C8AB70-BA99-4E17-A826-78F121836C88}" type="datetime1">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36B534-2377-4341-8103-FAFE6497CADF}" type="datetime1">
              <a:rPr lang="en-US" smtClean="0"/>
              <a:t>9/19/2014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F06D36-68C3-48A1-883B-612BD386243A}" type="datetime1">
              <a:rPr lang="en-US" smtClean="0"/>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DB4D5-1D3F-44E9-8868-2E34ED1BFFF6}" type="datetime1">
              <a:rPr lang="en-US" smtClean="0"/>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F001E-0420-4464-A4E0-313ABF007F06}" type="datetime1">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776AB-06DA-4A25-88DC-A53AF117377B}" type="datetime1">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5D541-80D4-4373-8998-13BE97E552D0}" type="datetime1">
              <a:rPr lang="en-US" smtClean="0"/>
              <a:t>9/19/2014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1DFA-696B-4992-A28D-DC51D9892B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7624" y="4406900"/>
            <a:ext cx="7772400" cy="1362075"/>
          </a:xfrm>
        </p:spPr>
        <p:txBody>
          <a:bodyPr>
            <a:normAutofit/>
          </a:bodyPr>
          <a:lstStyle/>
          <a:p>
            <a:pPr algn="r"/>
            <a:r>
              <a:rPr lang="en-US" sz="4800" b="1" smtClean="0">
                <a:solidFill>
                  <a:schemeClr val="bg1"/>
                </a:solidFill>
                <a:latin typeface="Arial" pitchFamily="34" charset="0"/>
                <a:cs typeface="Arial" pitchFamily="34" charset="0"/>
              </a:rPr>
              <a:t>TOP</a:t>
            </a:r>
            <a:r>
              <a:rPr lang="en-US" sz="2400" smtClean="0">
                <a:latin typeface="Arial" pitchFamily="34" charset="0"/>
                <a:cs typeface="Arial" pitchFamily="34" charset="0"/>
              </a:rPr>
              <a:t>LECTURE </a:t>
            </a:r>
            <a:r>
              <a:rPr lang="en-US" sz="2400" dirty="0" smtClean="0">
                <a:latin typeface="Arial" pitchFamily="34" charset="0"/>
                <a:cs typeface="Arial" pitchFamily="34" charset="0"/>
              </a:rPr>
              <a:t>5:  </a:t>
            </a:r>
            <a:r>
              <a:rPr lang="en-US" sz="2800" dirty="0" smtClean="0">
                <a:latin typeface="Arial" pitchFamily="34" charset="0"/>
                <a:cs typeface="Arial" pitchFamily="34" charset="0"/>
              </a:rPr>
              <a:t>exception &amp; i</a:t>
            </a:r>
            <a:r>
              <a:rPr lang="en-US" sz="2800" b="1" dirty="0" smtClean="0">
                <a:latin typeface="Arial" pitchFamily="34" charset="0"/>
                <a:cs typeface="Arial" pitchFamily="34" charset="0"/>
              </a:rPr>
              <a:t>nterrupt</a:t>
            </a:r>
            <a:endParaRPr lang="en-US" sz="4800" b="1" dirty="0">
              <a:solidFill>
                <a:schemeClr val="bg1"/>
              </a:solidFill>
              <a:latin typeface="Arial" pitchFamily="34" charset="0"/>
              <a:cs typeface="Arial" pitchFamily="34" charset="0"/>
            </a:endParaRPr>
          </a:p>
        </p:txBody>
      </p:sp>
      <p:sp>
        <p:nvSpPr>
          <p:cNvPr id="3" name="Subtitle 2"/>
          <p:cNvSpPr>
            <a:spLocks noGrp="1"/>
          </p:cNvSpPr>
          <p:nvPr>
            <p:ph type="body" idx="1"/>
          </p:nvPr>
        </p:nvSpPr>
        <p:spPr/>
        <p:txBody>
          <a:bodyPr>
            <a:normAutofit/>
          </a:bodyPr>
          <a:lstStyle/>
          <a:p>
            <a:pPr algn="l"/>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EMBEDDED SYSTEM COURSE</a:t>
            </a:r>
            <a:endParaRPr lang="en-US" sz="3200" b="1" dirty="0">
              <a:latin typeface="Arial" pitchFamily="34" charset="0"/>
              <a:cs typeface="Arial" pitchFamily="34" charset="0"/>
            </a:endParaRPr>
          </a:p>
        </p:txBody>
      </p:sp>
      <p:pic>
        <p:nvPicPr>
          <p:cNvPr id="4"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5" name="Slide Number Placeholder 4"/>
          <p:cNvSpPr>
            <a:spLocks noGrp="1"/>
          </p:cNvSpPr>
          <p:nvPr>
            <p:ph type="sldNum" sz="quarter" idx="12"/>
          </p:nvPr>
        </p:nvSpPr>
        <p:spPr/>
        <p:txBody>
          <a:bodyPr/>
          <a:lstStyle/>
          <a:p>
            <a:fld id="{ACD21DFA-696B-4992-A28D-DC51D9892BA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200000"/>
              </a:lnSpc>
            </a:pPr>
            <a:r>
              <a:rPr lang="en-US" sz="3600" b="1" dirty="0">
                <a:solidFill>
                  <a:schemeClr val="accent6">
                    <a:lumMod val="75000"/>
                  </a:schemeClr>
                </a:solidFill>
                <a:cs typeface="Arial" pitchFamily="34" charset="0"/>
              </a:rPr>
              <a:t>Vector </a:t>
            </a:r>
            <a:r>
              <a:rPr lang="en-US" sz="3600" b="1" dirty="0" smtClean="0">
                <a:solidFill>
                  <a:schemeClr val="accent6">
                    <a:lumMod val="75000"/>
                  </a:schemeClr>
                </a:solidFill>
                <a:cs typeface="Arial" pitchFamily="34" charset="0"/>
              </a:rPr>
              <a:t>Table</a:t>
            </a:r>
            <a:endParaRPr lang="en-US" sz="3600" b="1" dirty="0">
              <a:solidFill>
                <a:schemeClr val="accent6">
                  <a:lumMod val="75000"/>
                </a:schemeClr>
              </a:solidFill>
              <a:cs typeface="Arial" pitchFamily="34" charset="0"/>
            </a:endParaRPr>
          </a:p>
        </p:txBody>
      </p:sp>
      <p:sp>
        <p:nvSpPr>
          <p:cNvPr id="6" name="Content Placeholder 5"/>
          <p:cNvSpPr>
            <a:spLocks noGrp="1"/>
          </p:cNvSpPr>
          <p:nvPr>
            <p:ph sz="half" idx="1"/>
          </p:nvPr>
        </p:nvSpPr>
        <p:spPr>
          <a:xfrm>
            <a:off x="457200" y="1600200"/>
            <a:ext cx="4258816" cy="4525963"/>
          </a:xfrm>
        </p:spPr>
        <p:txBody>
          <a:bodyPr>
            <a:normAutofit/>
          </a:bodyPr>
          <a:lstStyle/>
          <a:p>
            <a:pPr marL="0" indent="0">
              <a:buNone/>
            </a:pPr>
            <a:r>
              <a:rPr lang="en-US" b="1" i="1" u="sng" dirty="0" smtClean="0"/>
              <a:t>Vector Table Usage:</a:t>
            </a:r>
          </a:p>
          <a:p>
            <a:pPr marL="0" indent="0" algn="just">
              <a:lnSpc>
                <a:spcPct val="150000"/>
              </a:lnSpc>
              <a:buNone/>
            </a:pPr>
            <a:r>
              <a:rPr lang="en-US" sz="2600" dirty="0" smtClean="0"/>
              <a:t>In </a:t>
            </a:r>
            <a:r>
              <a:rPr lang="en-US" sz="2600" dirty="0"/>
              <a:t>the case of an </a:t>
            </a:r>
            <a:r>
              <a:rPr lang="en-US" sz="2600" dirty="0" smtClean="0"/>
              <a:t>exception</a:t>
            </a:r>
            <a:r>
              <a:rPr lang="en-US" sz="2600" dirty="0"/>
              <a:t>, the </a:t>
            </a:r>
            <a:r>
              <a:rPr lang="en-US" sz="2600" dirty="0" smtClean="0"/>
              <a:t>core:</a:t>
            </a:r>
            <a:endParaRPr lang="en-US" sz="2600" dirty="0"/>
          </a:p>
          <a:p>
            <a:pPr algn="just">
              <a:lnSpc>
                <a:spcPct val="150000"/>
              </a:lnSpc>
            </a:pPr>
            <a:r>
              <a:rPr lang="en-US" sz="2600" dirty="0" smtClean="0"/>
              <a:t>Reads </a:t>
            </a:r>
            <a:r>
              <a:rPr lang="en-US" sz="2600" dirty="0"/>
              <a:t>the vector handler address for the exception from the </a:t>
            </a:r>
            <a:r>
              <a:rPr lang="en-US" sz="2600" dirty="0" smtClean="0"/>
              <a:t>vector table</a:t>
            </a:r>
            <a:endParaRPr lang="en-US" sz="2600" dirty="0"/>
          </a:p>
          <a:p>
            <a:pPr algn="just">
              <a:lnSpc>
                <a:spcPct val="150000"/>
              </a:lnSpc>
            </a:pPr>
            <a:r>
              <a:rPr lang="en-US" sz="2600" dirty="0" smtClean="0"/>
              <a:t>Branches </a:t>
            </a:r>
            <a:r>
              <a:rPr lang="en-US" sz="2600" dirty="0"/>
              <a:t>to the handler</a:t>
            </a:r>
            <a:endParaRPr lang="en-US" sz="2600" dirty="0" smtClean="0"/>
          </a:p>
          <a:p>
            <a:pPr lvl="2"/>
            <a:endParaRPr lang="en-US" sz="2200" dirty="0"/>
          </a:p>
        </p:txBody>
      </p:sp>
      <p:sp>
        <p:nvSpPr>
          <p:cNvPr id="2" name="Slide Number Placeholder 1"/>
          <p:cNvSpPr>
            <a:spLocks noGrp="1"/>
          </p:cNvSpPr>
          <p:nvPr>
            <p:ph type="sldNum" sz="quarter" idx="12"/>
          </p:nvPr>
        </p:nvSpPr>
        <p:spPr/>
        <p:txBody>
          <a:bodyPr/>
          <a:lstStyle/>
          <a:p>
            <a:fld id="{ACD21DFA-696B-4992-A28D-DC51D9892BA0}" type="slidenum">
              <a:rPr lang="en-US" smtClean="0"/>
              <a:pPr/>
              <a:t>10</a:t>
            </a:fld>
            <a:endParaRPr lang="en-US"/>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204864"/>
            <a:ext cx="403076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422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200000"/>
              </a:lnSpc>
            </a:pPr>
            <a:r>
              <a:rPr lang="en-US" sz="3600" b="1" dirty="0">
                <a:solidFill>
                  <a:schemeClr val="accent6">
                    <a:lumMod val="75000"/>
                  </a:schemeClr>
                </a:solidFill>
                <a:cs typeface="Arial" pitchFamily="34" charset="0"/>
              </a:rPr>
              <a:t>Vector Table &amp; Vector Table Relocation</a:t>
            </a:r>
          </a:p>
        </p:txBody>
      </p:sp>
      <p:sp>
        <p:nvSpPr>
          <p:cNvPr id="6" name="Content Placeholder 5"/>
          <p:cNvSpPr>
            <a:spLocks noGrp="1"/>
          </p:cNvSpPr>
          <p:nvPr>
            <p:ph sz="half" idx="1"/>
          </p:nvPr>
        </p:nvSpPr>
        <p:spPr>
          <a:xfrm>
            <a:off x="457200" y="1600200"/>
            <a:ext cx="4258816" cy="4925144"/>
          </a:xfrm>
        </p:spPr>
        <p:txBody>
          <a:bodyPr>
            <a:normAutofit fontScale="85000" lnSpcReduction="20000"/>
          </a:bodyPr>
          <a:lstStyle/>
          <a:p>
            <a:pPr marL="0" indent="0">
              <a:buNone/>
            </a:pPr>
            <a:r>
              <a:rPr lang="en-US" b="1" i="1" u="sng" dirty="0" smtClean="0"/>
              <a:t>Vector Table Relocation:</a:t>
            </a:r>
          </a:p>
          <a:p>
            <a:pPr algn="just">
              <a:lnSpc>
                <a:spcPct val="160000"/>
              </a:lnSpc>
            </a:pPr>
            <a:r>
              <a:rPr lang="en-US" dirty="0" smtClean="0"/>
              <a:t>Vector table can be relocated to change interrupt handlers at run-time </a:t>
            </a:r>
          </a:p>
          <a:p>
            <a:pPr algn="just">
              <a:lnSpc>
                <a:spcPct val="160000"/>
              </a:lnSpc>
            </a:pPr>
            <a:r>
              <a:rPr lang="en-US" dirty="0" smtClean="0"/>
              <a:t>Some cases using vector table relocation feature:</a:t>
            </a:r>
          </a:p>
          <a:p>
            <a:pPr lvl="1">
              <a:lnSpc>
                <a:spcPct val="160000"/>
              </a:lnSpc>
            </a:pPr>
            <a:r>
              <a:rPr lang="en-US" sz="2600" dirty="0" smtClean="0"/>
              <a:t>Boot loader</a:t>
            </a:r>
          </a:p>
          <a:p>
            <a:pPr lvl="1">
              <a:lnSpc>
                <a:spcPct val="160000"/>
              </a:lnSpc>
            </a:pPr>
            <a:r>
              <a:rPr lang="en-US" sz="2600" dirty="0" smtClean="0"/>
              <a:t>Applications load to RAM</a:t>
            </a:r>
          </a:p>
          <a:p>
            <a:pPr lvl="1">
              <a:lnSpc>
                <a:spcPct val="160000"/>
              </a:lnSpc>
            </a:pPr>
            <a:r>
              <a:rPr lang="en-US" sz="2600" dirty="0" smtClean="0"/>
              <a:t>Dynamic changing of Vector</a:t>
            </a:r>
          </a:p>
          <a:p>
            <a:endParaRPr lang="en-US" sz="3000" dirty="0"/>
          </a:p>
        </p:txBody>
      </p:sp>
      <p:sp>
        <p:nvSpPr>
          <p:cNvPr id="2" name="Slide Number Placeholder 1"/>
          <p:cNvSpPr>
            <a:spLocks noGrp="1"/>
          </p:cNvSpPr>
          <p:nvPr>
            <p:ph type="sldNum" sz="quarter" idx="12"/>
          </p:nvPr>
        </p:nvSpPr>
        <p:spPr/>
        <p:txBody>
          <a:bodyPr/>
          <a:lstStyle/>
          <a:p>
            <a:fld id="{ACD21DFA-696B-4992-A28D-DC51D9892BA0}" type="slidenum">
              <a:rPr lang="en-US" smtClean="0"/>
              <a:pPr/>
              <a:t>11</a:t>
            </a:fld>
            <a:endParaRPr lang="en-US"/>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293" y="2100695"/>
            <a:ext cx="443441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7534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200000"/>
              </a:lnSpc>
            </a:pPr>
            <a:r>
              <a:rPr lang="en-US" sz="3600" b="1" dirty="0">
                <a:solidFill>
                  <a:schemeClr val="accent6">
                    <a:lumMod val="75000"/>
                  </a:schemeClr>
                </a:solidFill>
                <a:cs typeface="Arial" pitchFamily="34" charset="0"/>
              </a:rPr>
              <a:t>Vector </a:t>
            </a:r>
            <a:r>
              <a:rPr lang="en-US" sz="3600" b="1" dirty="0" smtClean="0">
                <a:solidFill>
                  <a:schemeClr val="accent6">
                    <a:lumMod val="75000"/>
                  </a:schemeClr>
                </a:solidFill>
                <a:cs typeface="Arial" pitchFamily="34" charset="0"/>
              </a:rPr>
              <a:t>Table</a:t>
            </a:r>
            <a:endParaRPr lang="en-US" sz="3600" b="1" dirty="0">
              <a:solidFill>
                <a:schemeClr val="accent6">
                  <a:lumMod val="75000"/>
                </a:schemeClr>
              </a:solidFill>
              <a:cs typeface="Arial" pitchFamily="34" charset="0"/>
            </a:endParaRPr>
          </a:p>
        </p:txBody>
      </p:sp>
      <p:sp>
        <p:nvSpPr>
          <p:cNvPr id="6" name="Content Placeholder 5"/>
          <p:cNvSpPr>
            <a:spLocks noGrp="1"/>
          </p:cNvSpPr>
          <p:nvPr>
            <p:ph sz="half" idx="1"/>
          </p:nvPr>
        </p:nvSpPr>
        <p:spPr>
          <a:xfrm>
            <a:off x="457200" y="1600200"/>
            <a:ext cx="8075240" cy="4525963"/>
          </a:xfrm>
        </p:spPr>
        <p:txBody>
          <a:bodyPr>
            <a:normAutofit/>
          </a:bodyPr>
          <a:lstStyle/>
          <a:p>
            <a:pPr marL="0" indent="0">
              <a:buNone/>
            </a:pPr>
            <a:r>
              <a:rPr lang="en-US" b="1" i="1" u="sng" dirty="0" smtClean="0"/>
              <a:t>Vector Table Implementation (</a:t>
            </a:r>
            <a:r>
              <a:rPr lang="en-US" b="1" i="1" u="sng" dirty="0" err="1" smtClean="0"/>
              <a:t>Startup.s</a:t>
            </a:r>
            <a:r>
              <a:rPr lang="en-US" b="1" i="1" u="sng" dirty="0" smtClean="0"/>
              <a:t> &amp; linker file):</a:t>
            </a:r>
            <a:endParaRPr lang="en-US" sz="3200" b="1" i="1" u="sng" dirty="0" smtClean="0"/>
          </a:p>
        </p:txBody>
      </p:sp>
      <p:sp>
        <p:nvSpPr>
          <p:cNvPr id="2" name="Slide Number Placeholder 1"/>
          <p:cNvSpPr>
            <a:spLocks noGrp="1"/>
          </p:cNvSpPr>
          <p:nvPr>
            <p:ph type="sldNum" sz="quarter" idx="12"/>
          </p:nvPr>
        </p:nvSpPr>
        <p:spPr/>
        <p:txBody>
          <a:bodyPr/>
          <a:lstStyle/>
          <a:p>
            <a:fld id="{ACD21DFA-696B-4992-A28D-DC51D9892BA0}" type="slidenum">
              <a:rPr lang="en-US" smtClean="0"/>
              <a:pPr/>
              <a:t>12</a:t>
            </a:fld>
            <a:endParaRPr lang="en-US"/>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7" y="2276872"/>
            <a:ext cx="7488833"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36" y="4869160"/>
            <a:ext cx="7488833"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708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solidFill>
                  <a:schemeClr val="bg1">
                    <a:lumMod val="85000"/>
                  </a:schemeClr>
                </a:solidFill>
                <a:latin typeface="+mj-lt"/>
                <a:cs typeface="Arial" pitchFamily="34" charset="0"/>
              </a:rPr>
              <a:t>Overview of interrupt management</a:t>
            </a:r>
            <a:endParaRPr lang="en-US" sz="3600" dirty="0" smtClean="0">
              <a:solidFill>
                <a:schemeClr val="bg1">
                  <a:lumMod val="85000"/>
                </a:schemeClr>
              </a:solidFill>
              <a:latin typeface="+mj-lt"/>
              <a:cs typeface="Arial" pitchFamily="34" charset="0"/>
            </a:endParaRPr>
          </a:p>
          <a:p>
            <a:pPr marL="514350" indent="-514350">
              <a:lnSpc>
                <a:spcPct val="200000"/>
              </a:lnSpc>
              <a:buFont typeface="+mj-lt"/>
              <a:buAutoNum type="arabicPeriod"/>
            </a:pPr>
            <a:r>
              <a:rPr lang="en-US" sz="3600" dirty="0" smtClean="0">
                <a:solidFill>
                  <a:schemeClr val="bg1">
                    <a:lumMod val="85000"/>
                  </a:schemeClr>
                </a:solidFill>
                <a:latin typeface="+mj-lt"/>
              </a:rPr>
              <a:t>Vector Table</a:t>
            </a:r>
          </a:p>
          <a:p>
            <a:pPr marL="514350" indent="-514350">
              <a:lnSpc>
                <a:spcPct val="200000"/>
              </a:lnSpc>
              <a:buFont typeface="+mj-lt"/>
              <a:buAutoNum type="arabicPeriod"/>
            </a:pPr>
            <a:r>
              <a:rPr lang="en-US" altLang="en-US" sz="3600" dirty="0" smtClean="0">
                <a:latin typeface="+mj-lt"/>
              </a:rPr>
              <a:t>Details of NVIC &amp; SCB registers</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Sequence</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handling optimization</a:t>
            </a:r>
          </a:p>
          <a:p>
            <a:pPr marL="514350" indent="-514350">
              <a:lnSpc>
                <a:spcPct val="200000"/>
              </a:lnSpc>
              <a:buFont typeface="+mj-lt"/>
              <a:buAutoNum type="arabicPeriod"/>
            </a:pPr>
            <a:r>
              <a:rPr lang="en-US" sz="3600" dirty="0">
                <a:solidFill>
                  <a:schemeClr val="bg1">
                    <a:lumMod val="85000"/>
                  </a:schemeClr>
                </a:solidFill>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13</a:t>
            </a:fld>
            <a:endParaRPr lang="en-US"/>
          </a:p>
        </p:txBody>
      </p:sp>
    </p:spTree>
    <p:extLst>
      <p:ext uri="{BB962C8B-B14F-4D97-AF65-F5344CB8AC3E}">
        <p14:creationId xmlns:p14="http://schemas.microsoft.com/office/powerpoint/2010/main" val="3870188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200000"/>
              </a:lnSpc>
            </a:pPr>
            <a:r>
              <a:rPr lang="en-US" altLang="en-US" sz="3600" b="1" dirty="0">
                <a:solidFill>
                  <a:schemeClr val="accent6">
                    <a:lumMod val="75000"/>
                  </a:schemeClr>
                </a:solidFill>
                <a:cs typeface="Arial" pitchFamily="34" charset="0"/>
              </a:rPr>
              <a:t>Details of NVIC &amp; SCB registers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1754625"/>
            <a:ext cx="8229600" cy="369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CD21DFA-696B-4992-A28D-DC51D9892BA0}" type="slidenum">
              <a:rPr lang="en-US" smtClean="0"/>
              <a:pPr/>
              <a:t>14</a:t>
            </a:fld>
            <a:endParaRPr lang="en-US"/>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3" name="TextBox 2"/>
          <p:cNvSpPr txBox="1"/>
          <p:nvPr/>
        </p:nvSpPr>
        <p:spPr>
          <a:xfrm>
            <a:off x="2635837" y="5833842"/>
            <a:ext cx="4536504" cy="400110"/>
          </a:xfrm>
          <a:prstGeom prst="rect">
            <a:avLst/>
          </a:prstGeom>
          <a:noFill/>
        </p:spPr>
        <p:txBody>
          <a:bodyPr wrap="square" rtlCol="0">
            <a:spAutoFit/>
          </a:bodyPr>
          <a:lstStyle/>
          <a:p>
            <a:r>
              <a:rPr lang="en-US" sz="2000" b="1" dirty="0" smtClean="0"/>
              <a:t>SCB &amp; NVIC Register Set for Cortex M0</a:t>
            </a:r>
            <a:endParaRPr lang="en-US" sz="2000" b="1" dirty="0"/>
          </a:p>
        </p:txBody>
      </p:sp>
    </p:spTree>
    <p:extLst>
      <p:ext uri="{BB962C8B-B14F-4D97-AF65-F5344CB8AC3E}">
        <p14:creationId xmlns:p14="http://schemas.microsoft.com/office/powerpoint/2010/main" val="453235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91264" cy="4880584"/>
          </a:xfrm>
        </p:spPr>
        <p:txBody>
          <a:bodyPr>
            <a:normAutofit/>
          </a:bodyPr>
          <a:lstStyle/>
          <a:p>
            <a:pPr marL="0" indent="0">
              <a:buNone/>
            </a:pPr>
            <a:r>
              <a:rPr lang="en-US" sz="3600" b="1" i="1" u="sng" dirty="0" smtClean="0">
                <a:cs typeface="Arial" pitchFamily="34" charset="0"/>
              </a:rPr>
              <a:t>NVIC registers</a:t>
            </a:r>
          </a:p>
          <a:p>
            <a:r>
              <a:rPr lang="en-US" sz="2400" b="1" i="1" dirty="0" smtClean="0">
                <a:cs typeface="Arial" pitchFamily="34" charset="0"/>
              </a:rPr>
              <a:t>Interrupt Priority Level Register (IPR0 – IPR7):</a:t>
            </a:r>
            <a:r>
              <a:rPr lang="en-US" sz="2800" b="1" i="1" dirty="0" smtClean="0">
                <a:cs typeface="Arial" pitchFamily="34" charset="0"/>
              </a:rPr>
              <a:t> </a:t>
            </a:r>
          </a:p>
          <a:p>
            <a:pPr marL="0" indent="0">
              <a:buNone/>
            </a:pPr>
            <a:endParaRPr lang="en-US" sz="4600" dirty="0" smtClean="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altLang="en-US" sz="3600" b="1" dirty="0">
                <a:solidFill>
                  <a:schemeClr val="accent6">
                    <a:lumMod val="75000"/>
                  </a:schemeClr>
                </a:solidFill>
                <a:cs typeface="Arial" pitchFamily="34" charset="0"/>
              </a:rPr>
              <a:t>Details of NVIC &amp; SCB registers</a:t>
            </a:r>
            <a:endParaRPr lang="en-US" sz="36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15</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564904"/>
            <a:ext cx="7042554"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672" y="4293096"/>
            <a:ext cx="7002041" cy="203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0725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91264" cy="4880584"/>
          </a:xfrm>
        </p:spPr>
        <p:txBody>
          <a:bodyPr>
            <a:normAutofit/>
          </a:bodyPr>
          <a:lstStyle/>
          <a:p>
            <a:pPr marL="0" indent="0">
              <a:buNone/>
            </a:pPr>
            <a:r>
              <a:rPr lang="en-US" b="1" i="1" u="sng" dirty="0" smtClean="0">
                <a:cs typeface="Arial" pitchFamily="34" charset="0"/>
              </a:rPr>
              <a:t>NVIC registers</a:t>
            </a:r>
          </a:p>
          <a:p>
            <a:r>
              <a:rPr lang="en-US" sz="2400" b="1" i="1" dirty="0">
                <a:cs typeface="Arial" pitchFamily="34" charset="0"/>
              </a:rPr>
              <a:t>Interrupt Clear Pending Register</a:t>
            </a:r>
            <a:endParaRPr lang="en-US" sz="4600" i="1" dirty="0" smtClean="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r>
              <a:rPr lang="en-US" sz="2400" b="1" i="1" dirty="0" smtClean="0">
                <a:cs typeface="Arial" pitchFamily="34" charset="0"/>
              </a:rPr>
              <a:t>Interrupt Set Pending </a:t>
            </a:r>
            <a:r>
              <a:rPr lang="en-US" sz="2400" b="1" i="1" dirty="0">
                <a:cs typeface="Arial" pitchFamily="34" charset="0"/>
              </a:rPr>
              <a:t>Register</a:t>
            </a: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altLang="en-US" sz="3600" b="1" dirty="0">
                <a:solidFill>
                  <a:schemeClr val="accent6">
                    <a:lumMod val="75000"/>
                  </a:schemeClr>
                </a:solidFill>
                <a:cs typeface="Arial" pitchFamily="34" charset="0"/>
              </a:rPr>
              <a:t>Details of NVIC &amp; SCB registers</a:t>
            </a:r>
            <a:endParaRPr lang="en-US" sz="36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16</a:t>
            </a:fld>
            <a:endParaRPr 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420888"/>
            <a:ext cx="748883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92" y="4581128"/>
            <a:ext cx="7460232"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207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73" y="1376996"/>
            <a:ext cx="8291264" cy="4880584"/>
          </a:xfrm>
        </p:spPr>
        <p:txBody>
          <a:bodyPr>
            <a:normAutofit/>
          </a:bodyPr>
          <a:lstStyle/>
          <a:p>
            <a:pPr marL="0" indent="0">
              <a:buNone/>
            </a:pPr>
            <a:r>
              <a:rPr lang="en-US" b="1" i="1" u="sng" dirty="0" smtClean="0">
                <a:cs typeface="Arial" pitchFamily="34" charset="0"/>
              </a:rPr>
              <a:t>NVIC registers</a:t>
            </a:r>
          </a:p>
          <a:p>
            <a:r>
              <a:rPr lang="en-US" sz="2400" b="1" i="1" dirty="0">
                <a:cs typeface="Arial" pitchFamily="34" charset="0"/>
              </a:rPr>
              <a:t>Interrupt </a:t>
            </a:r>
            <a:r>
              <a:rPr lang="en-US" sz="2400" b="1" i="1" dirty="0" smtClean="0">
                <a:cs typeface="Arial" pitchFamily="34" charset="0"/>
              </a:rPr>
              <a:t>Set Enable </a:t>
            </a:r>
            <a:r>
              <a:rPr lang="en-US" sz="2400" b="1" i="1" dirty="0">
                <a:cs typeface="Arial" pitchFamily="34" charset="0"/>
              </a:rPr>
              <a:t>Register</a:t>
            </a:r>
            <a:endParaRPr lang="en-US" sz="4600" i="1" dirty="0" smtClean="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r>
              <a:rPr lang="en-US" sz="2400" b="1" i="1" dirty="0" smtClean="0">
                <a:cs typeface="Arial" pitchFamily="34" charset="0"/>
              </a:rPr>
              <a:t>Interrupt Clear Enable Register</a:t>
            </a:r>
            <a:endParaRPr lang="en-US" sz="2400" b="1" i="1" dirty="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altLang="en-US" sz="3600" b="1" dirty="0">
                <a:solidFill>
                  <a:schemeClr val="accent6">
                    <a:lumMod val="75000"/>
                  </a:schemeClr>
                </a:solidFill>
                <a:cs typeface="Arial" pitchFamily="34" charset="0"/>
              </a:rPr>
              <a:t>Details of NVIC &amp; SCB registers</a:t>
            </a:r>
            <a:endParaRPr lang="en-US" sz="36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17</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78" y="4675962"/>
            <a:ext cx="7854854" cy="1705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78" y="2348880"/>
            <a:ext cx="7854854"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876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91264" cy="4880584"/>
          </a:xfrm>
        </p:spPr>
        <p:txBody>
          <a:bodyPr>
            <a:normAutofit/>
          </a:bodyPr>
          <a:lstStyle/>
          <a:p>
            <a:pPr marL="0" indent="0">
              <a:buNone/>
            </a:pPr>
            <a:r>
              <a:rPr lang="en-US" b="1" i="1" u="sng" dirty="0" smtClean="0">
                <a:cs typeface="Arial" pitchFamily="34" charset="0"/>
              </a:rPr>
              <a:t>SCB registers</a:t>
            </a:r>
          </a:p>
          <a:p>
            <a:r>
              <a:rPr lang="en-US" sz="2400" b="1" i="1" dirty="0">
                <a:cs typeface="Arial" pitchFamily="34" charset="0"/>
              </a:rPr>
              <a:t>Interrupt control and state register</a:t>
            </a:r>
          </a:p>
          <a:p>
            <a:pPr lvl="1"/>
            <a:r>
              <a:rPr lang="en-US" sz="2400" dirty="0">
                <a:cs typeface="Arial" pitchFamily="34" charset="0"/>
              </a:rPr>
              <a:t>Set and clear the pending status of system exceptions including </a:t>
            </a:r>
            <a:r>
              <a:rPr lang="en-US" sz="2400" dirty="0" err="1" smtClean="0">
                <a:cs typeface="Arial" pitchFamily="34" charset="0"/>
              </a:rPr>
              <a:t>SysTick</a:t>
            </a:r>
            <a:r>
              <a:rPr lang="en-US" sz="2400" dirty="0" smtClean="0">
                <a:cs typeface="Arial" pitchFamily="34" charset="0"/>
              </a:rPr>
              <a:t>, </a:t>
            </a:r>
            <a:r>
              <a:rPr lang="en-US" sz="2400" dirty="0" err="1" smtClean="0">
                <a:cs typeface="Arial" pitchFamily="34" charset="0"/>
              </a:rPr>
              <a:t>PendSV</a:t>
            </a:r>
            <a:r>
              <a:rPr lang="en-US" sz="2400" dirty="0">
                <a:cs typeface="Arial" pitchFamily="34" charset="0"/>
              </a:rPr>
              <a:t>, and NMI.</a:t>
            </a:r>
          </a:p>
          <a:p>
            <a:pPr lvl="1"/>
            <a:r>
              <a:rPr lang="en-US" sz="2400" dirty="0" smtClean="0">
                <a:cs typeface="Arial" pitchFamily="34" charset="0"/>
              </a:rPr>
              <a:t>Determine </a:t>
            </a:r>
            <a:r>
              <a:rPr lang="en-US" sz="2400" dirty="0">
                <a:cs typeface="Arial" pitchFamily="34" charset="0"/>
              </a:rPr>
              <a:t>the currently executing exception/interrupt number by </a:t>
            </a:r>
            <a:r>
              <a:rPr lang="en-US" sz="2400" dirty="0" smtClean="0">
                <a:cs typeface="Arial" pitchFamily="34" charset="0"/>
              </a:rPr>
              <a:t>reading VECTACTIVE</a:t>
            </a:r>
            <a:endParaRPr lang="en-US" sz="2400" dirty="0">
              <a:cs typeface="Arial" pitchFamily="34" charset="0"/>
            </a:endParaRPr>
          </a:p>
          <a:p>
            <a:r>
              <a:rPr lang="en-US" sz="2400" b="1" i="1" dirty="0" smtClean="0">
                <a:cs typeface="Arial" pitchFamily="34" charset="0"/>
              </a:rPr>
              <a:t>Vector table offset Register</a:t>
            </a:r>
            <a:endParaRPr lang="en-US" sz="2400" b="1" i="1" dirty="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altLang="en-US" sz="3600" b="1" dirty="0">
                <a:solidFill>
                  <a:schemeClr val="accent6">
                    <a:lumMod val="75000"/>
                  </a:schemeClr>
                </a:solidFill>
                <a:cs typeface="Arial" pitchFamily="34" charset="0"/>
              </a:rPr>
              <a:t>Details of NVIC &amp; SCB registers</a:t>
            </a:r>
            <a:endParaRPr lang="en-US" sz="36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18</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509120"/>
            <a:ext cx="684076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3304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021198"/>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solidFill>
                  <a:schemeClr val="bg1">
                    <a:lumMod val="85000"/>
                  </a:schemeClr>
                </a:solidFill>
                <a:latin typeface="+mj-lt"/>
                <a:cs typeface="Arial" pitchFamily="34" charset="0"/>
              </a:rPr>
              <a:t>Overview of interrupt management</a:t>
            </a:r>
            <a:endParaRPr lang="en-US" sz="3600" dirty="0" smtClean="0">
              <a:solidFill>
                <a:schemeClr val="bg1">
                  <a:lumMod val="85000"/>
                </a:schemeClr>
              </a:solidFill>
              <a:latin typeface="+mj-lt"/>
              <a:cs typeface="Arial" pitchFamily="34" charset="0"/>
            </a:endParaRPr>
          </a:p>
          <a:p>
            <a:pPr marL="514350" indent="-514350">
              <a:lnSpc>
                <a:spcPct val="200000"/>
              </a:lnSpc>
              <a:buFont typeface="+mj-lt"/>
              <a:buAutoNum type="arabicPeriod"/>
            </a:pPr>
            <a:r>
              <a:rPr lang="en-US" sz="3600" dirty="0" smtClean="0">
                <a:solidFill>
                  <a:schemeClr val="bg1">
                    <a:lumMod val="85000"/>
                  </a:schemeClr>
                </a:solidFill>
                <a:latin typeface="+mj-lt"/>
              </a:rPr>
              <a:t>Vector Table</a:t>
            </a:r>
          </a:p>
          <a:p>
            <a:pPr marL="514350" indent="-514350">
              <a:lnSpc>
                <a:spcPct val="200000"/>
              </a:lnSpc>
              <a:buFont typeface="+mj-lt"/>
              <a:buAutoNum type="arabicPeriod"/>
            </a:pPr>
            <a:r>
              <a:rPr lang="en-US" altLang="en-US" sz="3600" dirty="0" smtClean="0">
                <a:solidFill>
                  <a:schemeClr val="bg1">
                    <a:lumMod val="85000"/>
                  </a:schemeClr>
                </a:solidFill>
                <a:latin typeface="+mj-lt"/>
              </a:rPr>
              <a:t>Details of NVIC &amp; SCB registers</a:t>
            </a:r>
          </a:p>
          <a:p>
            <a:pPr marL="514350" indent="-514350">
              <a:lnSpc>
                <a:spcPct val="200000"/>
              </a:lnSpc>
              <a:buFont typeface="+mj-lt"/>
              <a:buAutoNum type="arabicPeriod"/>
            </a:pPr>
            <a:r>
              <a:rPr lang="en-US" altLang="en-US" sz="3600" dirty="0" smtClean="0">
                <a:latin typeface="+mj-lt"/>
              </a:rPr>
              <a:t>Exception Sequence</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handling optimization</a:t>
            </a:r>
          </a:p>
          <a:p>
            <a:pPr marL="514350" indent="-514350">
              <a:lnSpc>
                <a:spcPct val="200000"/>
              </a:lnSpc>
              <a:buFont typeface="+mj-lt"/>
              <a:buAutoNum type="arabicPeriod"/>
            </a:pPr>
            <a:r>
              <a:rPr lang="en-US" sz="3600" dirty="0">
                <a:solidFill>
                  <a:schemeClr val="bg1">
                    <a:lumMod val="85000"/>
                  </a:schemeClr>
                </a:solidFill>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19</a:t>
            </a:fld>
            <a:endParaRPr lang="en-US"/>
          </a:p>
        </p:txBody>
      </p:sp>
    </p:spTree>
    <p:extLst>
      <p:ext uri="{BB962C8B-B14F-4D97-AF65-F5344CB8AC3E}">
        <p14:creationId xmlns:p14="http://schemas.microsoft.com/office/powerpoint/2010/main" val="1349655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altLang="en-US" sz="2400" dirty="0" smtClean="0"/>
              <a:t>Describe detail about the Cortex-M interrupt handling (to be more specific: NVIC </a:t>
            </a:r>
            <a:r>
              <a:rPr lang="en-US" altLang="en-US" sz="2400" smtClean="0"/>
              <a:t>controller).</a:t>
            </a:r>
            <a:endParaRPr lang="en-US" altLang="en-US" sz="2400" dirty="0" smtClean="0"/>
          </a:p>
          <a:p>
            <a:pPr algn="just"/>
            <a:r>
              <a:rPr lang="en-US" sz="2400" dirty="0" smtClean="0"/>
              <a:t>Describe about the exception entry/return sequence  and how to optimize the interrupt latency.</a:t>
            </a: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Learning Goals</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a:t>
            </a:fld>
            <a:endParaRPr lang="en-US"/>
          </a:p>
        </p:txBody>
      </p:sp>
    </p:spTree>
    <p:extLst>
      <p:ext uri="{BB962C8B-B14F-4D97-AF65-F5344CB8AC3E}">
        <p14:creationId xmlns:p14="http://schemas.microsoft.com/office/powerpoint/2010/main" val="2520946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9028" y="-27384"/>
            <a:ext cx="8229600" cy="1143000"/>
          </a:xfrm>
        </p:spPr>
        <p:txBody>
          <a:bodyPr>
            <a:noAutofit/>
          </a:bodyPr>
          <a:lstStyle/>
          <a:p>
            <a:pPr algn="l">
              <a:lnSpc>
                <a:spcPct val="150000"/>
              </a:lnSpc>
              <a:defRPr/>
            </a:pPr>
            <a:r>
              <a:rPr lang="en-US" sz="3200" b="1" dirty="0" smtClean="0">
                <a:solidFill>
                  <a:schemeClr val="accent6">
                    <a:lumMod val="75000"/>
                  </a:schemeClr>
                </a:solidFill>
                <a:latin typeface="Arial" pitchFamily="34" charset="0"/>
                <a:cs typeface="Arial" pitchFamily="34" charset="0"/>
              </a:rPr>
              <a:t>Exception Sequence</a:t>
            </a:r>
            <a:endParaRPr lang="en-US" sz="3200" b="1" dirty="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57200" y="836712"/>
            <a:ext cx="8229600" cy="4525963"/>
          </a:xfrm>
        </p:spPr>
        <p:txBody>
          <a:bodyPr>
            <a:normAutofit/>
          </a:bodyPr>
          <a:lstStyle/>
          <a:p>
            <a:pPr marL="0" indent="0">
              <a:buNone/>
            </a:pPr>
            <a:r>
              <a:rPr lang="en-US" sz="2800" b="1" i="1" dirty="0" smtClean="0"/>
              <a:t>An exception entrance sequence contains:</a:t>
            </a:r>
          </a:p>
          <a:p>
            <a:pPr marL="514350" indent="-514350">
              <a:buFont typeface="+mj-lt"/>
              <a:buAutoNum type="arabicPeriod"/>
            </a:pPr>
            <a:r>
              <a:rPr lang="en-US" sz="2400" dirty="0" smtClean="0"/>
              <a:t>Stacking of a number of registers</a:t>
            </a:r>
          </a:p>
          <a:p>
            <a:pPr marL="514350" indent="-514350">
              <a:buFont typeface="+mj-lt"/>
              <a:buAutoNum type="arabicPeriod"/>
            </a:pPr>
            <a:r>
              <a:rPr lang="en-US" sz="2400" dirty="0" smtClean="0"/>
              <a:t>Fetching the exception vector</a:t>
            </a:r>
          </a:p>
          <a:p>
            <a:pPr marL="514350" indent="-514350">
              <a:buFont typeface="+mj-lt"/>
              <a:buAutoNum type="arabicPeriod"/>
            </a:pPr>
            <a:r>
              <a:rPr lang="en-US" sz="2400" dirty="0" smtClean="0"/>
              <a:t>Fetching the instructions for the exception handler to be executed.</a:t>
            </a:r>
          </a:p>
          <a:p>
            <a:pPr marL="514350" indent="-514350">
              <a:buFont typeface="+mj-lt"/>
              <a:buAutoNum type="arabicPeriod"/>
            </a:pPr>
            <a:r>
              <a:rPr lang="en-US" sz="2400" dirty="0" smtClean="0"/>
              <a:t>Update NVIC and core registers</a:t>
            </a:r>
          </a:p>
          <a:p>
            <a:pPr>
              <a:buFontTx/>
              <a:buChar char="-"/>
            </a:pPr>
            <a:endParaRPr lang="en-US" dirty="0"/>
          </a:p>
          <a:p>
            <a:pPr marL="0" indent="0">
              <a:buNone/>
            </a:pPr>
            <a:endParaRPr lang="en-US" b="1" dirty="0">
              <a:cs typeface="Arial" pitchFamily="34" charset="0"/>
            </a:endParaRPr>
          </a:p>
          <a:p>
            <a:pPr marL="0" indent="0">
              <a:buNone/>
            </a:pPr>
            <a:endParaRPr lang="en-US" b="1" dirty="0" smtClean="0">
              <a:cs typeface="Arial" pitchFamily="34" charset="0"/>
            </a:endParaRPr>
          </a:p>
          <a:p>
            <a:pPr marL="0" indent="0">
              <a:buNone/>
            </a:pPr>
            <a:endParaRPr lang="en-US" b="1" dirty="0">
              <a:cs typeface="Arial" pitchFamily="34" charset="0"/>
            </a:endParaRPr>
          </a:p>
          <a:p>
            <a:pPr>
              <a:buFontTx/>
              <a:buChar char="-"/>
            </a:pPr>
            <a:endParaRPr lang="en-US" dirty="0"/>
          </a:p>
        </p:txBody>
      </p:sp>
      <p:sp>
        <p:nvSpPr>
          <p:cNvPr id="2" name="Slide Number Placeholder 1"/>
          <p:cNvSpPr>
            <a:spLocks noGrp="1"/>
          </p:cNvSpPr>
          <p:nvPr>
            <p:ph type="sldNum" sz="quarter" idx="12"/>
          </p:nvPr>
        </p:nvSpPr>
        <p:spPr/>
        <p:txBody>
          <a:bodyPr/>
          <a:lstStyle/>
          <a:p>
            <a:fld id="{ACD21DFA-696B-4992-A28D-DC51D9892BA0}" type="slidenum">
              <a:rPr lang="en-US" smtClean="0"/>
              <a:pPr/>
              <a:t>20</a:t>
            </a:fld>
            <a:endParaRPr lang="en-US"/>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89" y="3933056"/>
            <a:ext cx="7849735" cy="2585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319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9028" y="279825"/>
            <a:ext cx="8229600" cy="1143000"/>
          </a:xfrm>
        </p:spPr>
        <p:txBody>
          <a:bodyPr>
            <a:noAutofit/>
          </a:bodyPr>
          <a:lstStyle/>
          <a:p>
            <a:pPr algn="l">
              <a:lnSpc>
                <a:spcPct val="150000"/>
              </a:lnSpc>
              <a:defRPr/>
            </a:pPr>
            <a:r>
              <a:rPr lang="en-US" sz="3200" b="1" dirty="0" smtClean="0">
                <a:solidFill>
                  <a:schemeClr val="accent6">
                    <a:lumMod val="75000"/>
                  </a:schemeClr>
                </a:solidFill>
                <a:latin typeface="Arial" pitchFamily="34" charset="0"/>
                <a:cs typeface="Arial" pitchFamily="34" charset="0"/>
              </a:rPr>
              <a:t>Exception Sequence</a:t>
            </a:r>
            <a:endParaRPr lang="en-US" sz="3200" b="1" dirty="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lgn="just">
              <a:buNone/>
            </a:pPr>
            <a:r>
              <a:rPr lang="en-US" b="1" i="1" dirty="0"/>
              <a:t>Exception handler </a:t>
            </a:r>
            <a:r>
              <a:rPr lang="en-US" b="1" i="1" dirty="0" smtClean="0"/>
              <a:t>execution:</a:t>
            </a:r>
          </a:p>
          <a:p>
            <a:pPr marL="514350" indent="-514350" algn="just">
              <a:buFont typeface="+mj-lt"/>
              <a:buAutoNum type="arabicPeriod"/>
            </a:pPr>
            <a:r>
              <a:rPr lang="en-US" dirty="0"/>
              <a:t>The processor is in Handler mode </a:t>
            </a:r>
            <a:endParaRPr lang="en-US" dirty="0" smtClean="0"/>
          </a:p>
          <a:p>
            <a:pPr marL="514350" indent="-514350" algn="just">
              <a:buFont typeface="+mj-lt"/>
              <a:buAutoNum type="arabicPeriod"/>
            </a:pPr>
            <a:endParaRPr lang="en-US" dirty="0" smtClean="0"/>
          </a:p>
          <a:p>
            <a:pPr marL="514350" indent="-514350" algn="just">
              <a:buFont typeface="+mj-lt"/>
              <a:buAutoNum type="arabicPeriod"/>
            </a:pPr>
            <a:r>
              <a:rPr lang="en-US" dirty="0" smtClean="0">
                <a:cs typeface="Arial" pitchFamily="34" charset="0"/>
              </a:rPr>
              <a:t>Nested Interrupt: </a:t>
            </a:r>
            <a:r>
              <a:rPr lang="en-US" dirty="0"/>
              <a:t>If a higher-priority exception </a:t>
            </a:r>
            <a:r>
              <a:rPr lang="en-US" dirty="0" smtClean="0"/>
              <a:t>arrives, </a:t>
            </a:r>
            <a:r>
              <a:rPr lang="en-US" dirty="0"/>
              <a:t>the currently executing handler will be suspended and </a:t>
            </a:r>
            <a:r>
              <a:rPr lang="en-US" dirty="0" smtClean="0"/>
              <a:t>pre-empted</a:t>
            </a:r>
            <a:endParaRPr lang="en-US" dirty="0">
              <a:cs typeface="Arial" pitchFamily="34" charset="0"/>
            </a:endParaRPr>
          </a:p>
          <a:p>
            <a:pPr marL="0" indent="0">
              <a:buNone/>
            </a:pPr>
            <a:endParaRPr lang="en-US" b="1" dirty="0" smtClean="0">
              <a:cs typeface="Arial" pitchFamily="34" charset="0"/>
            </a:endParaRPr>
          </a:p>
          <a:p>
            <a:pPr marL="0" indent="0">
              <a:buNone/>
            </a:pPr>
            <a:endParaRPr lang="en-US" b="1" dirty="0">
              <a:cs typeface="Arial" pitchFamily="34" charset="0"/>
            </a:endParaRPr>
          </a:p>
          <a:p>
            <a:pPr>
              <a:buFontTx/>
              <a:buChar char="-"/>
            </a:pPr>
            <a:endParaRPr lang="en-US" dirty="0"/>
          </a:p>
        </p:txBody>
      </p:sp>
      <p:sp>
        <p:nvSpPr>
          <p:cNvPr id="2" name="Slide Number Placeholder 1"/>
          <p:cNvSpPr>
            <a:spLocks noGrp="1"/>
          </p:cNvSpPr>
          <p:nvPr>
            <p:ph type="sldNum" sz="quarter" idx="12"/>
          </p:nvPr>
        </p:nvSpPr>
        <p:spPr/>
        <p:txBody>
          <a:bodyPr/>
          <a:lstStyle/>
          <a:p>
            <a:fld id="{ACD21DFA-696B-4992-A28D-DC51D9892BA0}" type="slidenum">
              <a:rPr lang="en-US" smtClean="0"/>
              <a:pPr/>
              <a:t>21</a:t>
            </a:fld>
            <a:endParaRPr lang="en-US"/>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1261574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9028" y="279825"/>
            <a:ext cx="8229600" cy="1143000"/>
          </a:xfrm>
        </p:spPr>
        <p:txBody>
          <a:bodyPr>
            <a:noAutofit/>
          </a:bodyPr>
          <a:lstStyle/>
          <a:p>
            <a:pPr algn="l">
              <a:lnSpc>
                <a:spcPct val="150000"/>
              </a:lnSpc>
              <a:defRPr/>
            </a:pPr>
            <a:r>
              <a:rPr lang="en-US" sz="3200" b="1" dirty="0" smtClean="0">
                <a:solidFill>
                  <a:schemeClr val="accent6">
                    <a:lumMod val="75000"/>
                  </a:schemeClr>
                </a:solidFill>
                <a:latin typeface="Arial" pitchFamily="34" charset="0"/>
                <a:cs typeface="Arial" pitchFamily="34" charset="0"/>
              </a:rPr>
              <a:t>Exception Sequence</a:t>
            </a:r>
            <a:endParaRPr lang="en-US" sz="3200" b="1" dirty="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lgn="just">
              <a:buNone/>
            </a:pPr>
            <a:r>
              <a:rPr lang="en-US" b="1" i="1" dirty="0"/>
              <a:t>Exception </a:t>
            </a:r>
            <a:r>
              <a:rPr lang="en-US" b="1" i="1" dirty="0" smtClean="0"/>
              <a:t>return:</a:t>
            </a:r>
          </a:p>
        </p:txBody>
      </p:sp>
      <p:sp>
        <p:nvSpPr>
          <p:cNvPr id="2" name="Slide Number Placeholder 1"/>
          <p:cNvSpPr>
            <a:spLocks noGrp="1"/>
          </p:cNvSpPr>
          <p:nvPr>
            <p:ph type="sldNum" sz="quarter" idx="12"/>
          </p:nvPr>
        </p:nvSpPr>
        <p:spPr/>
        <p:txBody>
          <a:bodyPr/>
          <a:lstStyle/>
          <a:p>
            <a:fld id="{ACD21DFA-696B-4992-A28D-DC51D9892BA0}" type="slidenum">
              <a:rPr lang="en-US" smtClean="0"/>
              <a:pPr/>
              <a:t>22</a:t>
            </a:fld>
            <a:endParaRPr lang="en-US"/>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204864"/>
            <a:ext cx="7776864" cy="4154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781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9028" y="279825"/>
            <a:ext cx="8229600" cy="1143000"/>
          </a:xfrm>
        </p:spPr>
        <p:txBody>
          <a:bodyPr>
            <a:noAutofit/>
          </a:bodyPr>
          <a:lstStyle/>
          <a:p>
            <a:pPr algn="l">
              <a:lnSpc>
                <a:spcPct val="150000"/>
              </a:lnSpc>
              <a:defRPr/>
            </a:pPr>
            <a:r>
              <a:rPr lang="en-US" sz="3200" b="1" dirty="0" smtClean="0">
                <a:solidFill>
                  <a:schemeClr val="accent6">
                    <a:lumMod val="75000"/>
                  </a:schemeClr>
                </a:solidFill>
                <a:latin typeface="Arial" pitchFamily="34" charset="0"/>
                <a:cs typeface="Arial" pitchFamily="34" charset="0"/>
              </a:rPr>
              <a:t>Exception Sequence</a:t>
            </a:r>
            <a:endParaRPr lang="en-US" sz="3200" b="1" dirty="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b="1" i="1" dirty="0"/>
              <a:t>Exception </a:t>
            </a:r>
            <a:r>
              <a:rPr lang="en-US" b="1" i="1" dirty="0" smtClean="0"/>
              <a:t>return:</a:t>
            </a:r>
          </a:p>
          <a:p>
            <a:pPr algn="just">
              <a:lnSpc>
                <a:spcPct val="150000"/>
              </a:lnSpc>
              <a:buFontTx/>
              <a:buChar char="-"/>
            </a:pPr>
            <a:r>
              <a:rPr lang="en-US" dirty="0" smtClean="0"/>
              <a:t>Unstacking: Restore Registers in the stack memory</a:t>
            </a:r>
          </a:p>
          <a:p>
            <a:pPr algn="just">
              <a:lnSpc>
                <a:spcPct val="150000"/>
              </a:lnSpc>
              <a:buFontTx/>
              <a:buChar char="-"/>
            </a:pPr>
            <a:r>
              <a:rPr lang="en-US" dirty="0" smtClean="0"/>
              <a:t>Update NVIC &amp; core Registers</a:t>
            </a:r>
          </a:p>
          <a:p>
            <a:pPr algn="just">
              <a:lnSpc>
                <a:spcPct val="150000"/>
              </a:lnSpc>
              <a:buFontTx/>
              <a:buChar char="-"/>
            </a:pPr>
            <a:r>
              <a:rPr lang="en-US" dirty="0" smtClean="0"/>
              <a:t>Fetch </a:t>
            </a:r>
            <a:r>
              <a:rPr lang="en-US" dirty="0"/>
              <a:t>the </a:t>
            </a:r>
            <a:r>
              <a:rPr lang="en-US" dirty="0" smtClean="0"/>
              <a:t>instructions </a:t>
            </a:r>
            <a:r>
              <a:rPr lang="en-US" dirty="0"/>
              <a:t>of the previously interrupted </a:t>
            </a:r>
            <a:r>
              <a:rPr lang="en-US" dirty="0" smtClean="0"/>
              <a:t>program.</a:t>
            </a:r>
            <a:endParaRPr lang="en-US" dirty="0"/>
          </a:p>
          <a:p>
            <a:pPr algn="just">
              <a:buFontTx/>
              <a:buChar char="-"/>
            </a:pPr>
            <a:endParaRPr lang="en-US" dirty="0"/>
          </a:p>
        </p:txBody>
      </p:sp>
      <p:sp>
        <p:nvSpPr>
          <p:cNvPr id="2" name="Slide Number Placeholder 1"/>
          <p:cNvSpPr>
            <a:spLocks noGrp="1"/>
          </p:cNvSpPr>
          <p:nvPr>
            <p:ph type="sldNum" sz="quarter" idx="12"/>
          </p:nvPr>
        </p:nvSpPr>
        <p:spPr/>
        <p:txBody>
          <a:bodyPr/>
          <a:lstStyle/>
          <a:p>
            <a:fld id="{ACD21DFA-696B-4992-A28D-DC51D9892BA0}" type="slidenum">
              <a:rPr lang="en-US" smtClean="0"/>
              <a:pPr/>
              <a:t>23</a:t>
            </a:fld>
            <a:endParaRPr lang="en-US"/>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7831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solidFill>
                  <a:schemeClr val="bg1">
                    <a:lumMod val="85000"/>
                  </a:schemeClr>
                </a:solidFill>
                <a:latin typeface="+mj-lt"/>
                <a:cs typeface="Arial" pitchFamily="34" charset="0"/>
              </a:rPr>
              <a:t>Overview of interrupt management</a:t>
            </a:r>
            <a:endParaRPr lang="en-US" sz="3600" dirty="0" smtClean="0">
              <a:solidFill>
                <a:schemeClr val="bg1">
                  <a:lumMod val="85000"/>
                </a:schemeClr>
              </a:solidFill>
              <a:latin typeface="+mj-lt"/>
              <a:cs typeface="Arial" pitchFamily="34" charset="0"/>
            </a:endParaRPr>
          </a:p>
          <a:p>
            <a:pPr marL="514350" indent="-514350">
              <a:lnSpc>
                <a:spcPct val="200000"/>
              </a:lnSpc>
              <a:buFont typeface="+mj-lt"/>
              <a:buAutoNum type="arabicPeriod"/>
            </a:pPr>
            <a:r>
              <a:rPr lang="en-US" sz="3600" dirty="0" smtClean="0">
                <a:solidFill>
                  <a:schemeClr val="bg1">
                    <a:lumMod val="85000"/>
                  </a:schemeClr>
                </a:solidFill>
                <a:latin typeface="+mj-lt"/>
              </a:rPr>
              <a:t>Vector Table</a:t>
            </a:r>
          </a:p>
          <a:p>
            <a:pPr marL="514350" indent="-514350">
              <a:lnSpc>
                <a:spcPct val="200000"/>
              </a:lnSpc>
              <a:buFont typeface="+mj-lt"/>
              <a:buAutoNum type="arabicPeriod"/>
            </a:pPr>
            <a:r>
              <a:rPr lang="en-US" altLang="en-US" sz="3600" dirty="0" smtClean="0">
                <a:solidFill>
                  <a:schemeClr val="bg1">
                    <a:lumMod val="85000"/>
                  </a:schemeClr>
                </a:solidFill>
                <a:latin typeface="+mj-lt"/>
              </a:rPr>
              <a:t>Details of NVIC &amp; SCB registers</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Sequence</a:t>
            </a:r>
          </a:p>
          <a:p>
            <a:pPr marL="514350" indent="-514350">
              <a:lnSpc>
                <a:spcPct val="200000"/>
              </a:lnSpc>
              <a:buFont typeface="+mj-lt"/>
              <a:buAutoNum type="arabicPeriod"/>
            </a:pPr>
            <a:r>
              <a:rPr lang="en-US" altLang="en-US" sz="3600" dirty="0" smtClean="0">
                <a:latin typeface="+mj-lt"/>
              </a:rPr>
              <a:t>Exception handling optimization</a:t>
            </a:r>
          </a:p>
          <a:p>
            <a:pPr marL="514350" indent="-514350">
              <a:lnSpc>
                <a:spcPct val="200000"/>
              </a:lnSpc>
              <a:buFont typeface="+mj-lt"/>
              <a:buAutoNum type="arabicPeriod"/>
            </a:pPr>
            <a:r>
              <a:rPr lang="en-US" sz="3600" dirty="0">
                <a:solidFill>
                  <a:schemeClr val="bg1">
                    <a:lumMod val="85000"/>
                  </a:schemeClr>
                </a:solidFill>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24</a:t>
            </a:fld>
            <a:endParaRPr lang="en-US"/>
          </a:p>
        </p:txBody>
      </p:sp>
    </p:spTree>
    <p:extLst>
      <p:ext uri="{BB962C8B-B14F-4D97-AF65-F5344CB8AC3E}">
        <p14:creationId xmlns:p14="http://schemas.microsoft.com/office/powerpoint/2010/main" val="374255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t>Tail chaining</a:t>
            </a:r>
          </a:p>
          <a:p>
            <a:pPr>
              <a:lnSpc>
                <a:spcPct val="150000"/>
              </a:lnSpc>
            </a:pPr>
            <a:r>
              <a:rPr lang="en-US" dirty="0" smtClean="0"/>
              <a:t>Late arrival </a:t>
            </a:r>
          </a:p>
          <a:p>
            <a:pPr>
              <a:lnSpc>
                <a:spcPct val="150000"/>
              </a:lnSpc>
            </a:pPr>
            <a:r>
              <a:rPr lang="en-US" dirty="0" smtClean="0"/>
              <a:t>Pop preemption</a:t>
            </a:r>
          </a:p>
          <a:p>
            <a:pPr>
              <a:lnSpc>
                <a:spcPct val="150000"/>
              </a:lnSpc>
            </a:pPr>
            <a:r>
              <a:rPr lang="en-US" dirty="0" smtClean="0"/>
              <a:t>Lazy stacking (Only support for Cortex M4 with FPT)</a:t>
            </a: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algn="l"/>
            <a:r>
              <a:rPr lang="en-US" altLang="en-US" sz="3600" b="1" dirty="0">
                <a:solidFill>
                  <a:schemeClr val="accent6">
                    <a:lumMod val="75000"/>
                  </a:schemeClr>
                </a:solidFill>
                <a:cs typeface="Arial" pitchFamily="34" charset="0"/>
              </a:rPr>
              <a:t>Exception handling optimization</a:t>
            </a:r>
            <a:endParaRPr lang="en-US" sz="3600" b="1" dirty="0">
              <a:solidFill>
                <a:schemeClr val="accent6">
                  <a:lumMod val="75000"/>
                </a:schemeClr>
              </a:solidFill>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US" b="1" i="1" dirty="0" smtClean="0"/>
              <a:t>Tail chaining:</a:t>
            </a: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algn="l"/>
            <a:r>
              <a:rPr lang="en-US" altLang="en-US" sz="3600" b="1" dirty="0">
                <a:solidFill>
                  <a:schemeClr val="accent6">
                    <a:lumMod val="75000"/>
                  </a:schemeClr>
                </a:solidFill>
                <a:cs typeface="Arial" pitchFamily="34" charset="0"/>
              </a:rPr>
              <a:t>Exception handling optimization</a:t>
            </a:r>
            <a:endParaRPr lang="en-US" sz="3600" b="1" dirty="0">
              <a:solidFill>
                <a:schemeClr val="accent6">
                  <a:lumMod val="75000"/>
                </a:schemeClr>
              </a:solidFill>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26</a:t>
            </a:fld>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16" y="2348880"/>
            <a:ext cx="7516300"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045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US" b="1" i="1" dirty="0"/>
              <a:t>Late </a:t>
            </a:r>
            <a:r>
              <a:rPr lang="en-US" b="1" i="1" dirty="0" smtClean="0"/>
              <a:t>arrival:</a:t>
            </a:r>
            <a:endParaRPr lang="en-US" i="1" dirty="0"/>
          </a:p>
        </p:txBody>
      </p:sp>
      <p:sp>
        <p:nvSpPr>
          <p:cNvPr id="5" name="Title 1"/>
          <p:cNvSpPr>
            <a:spLocks noGrp="1"/>
          </p:cNvSpPr>
          <p:nvPr>
            <p:ph type="title"/>
          </p:nvPr>
        </p:nvSpPr>
        <p:spPr>
          <a:xfrm>
            <a:off x="428596" y="413792"/>
            <a:ext cx="8229600" cy="1143000"/>
          </a:xfrm>
        </p:spPr>
        <p:txBody>
          <a:bodyPr>
            <a:noAutofit/>
          </a:bodyPr>
          <a:lstStyle/>
          <a:p>
            <a:pPr algn="l"/>
            <a:r>
              <a:rPr lang="en-US" altLang="en-US" sz="3600" b="1" dirty="0">
                <a:solidFill>
                  <a:schemeClr val="accent6">
                    <a:lumMod val="75000"/>
                  </a:schemeClr>
                </a:solidFill>
                <a:cs typeface="Arial" pitchFamily="34" charset="0"/>
              </a:rPr>
              <a:t>Exception handling optimization</a:t>
            </a:r>
            <a:endParaRPr lang="en-US" sz="3600" b="1" dirty="0">
              <a:solidFill>
                <a:schemeClr val="accent6">
                  <a:lumMod val="75000"/>
                </a:schemeClr>
              </a:solidFill>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27</a:t>
            </a:fld>
            <a:endParaRPr lang="en-US"/>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2348880"/>
            <a:ext cx="796039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0983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US" b="1" i="1" dirty="0"/>
              <a:t>Pop </a:t>
            </a:r>
            <a:r>
              <a:rPr lang="en-US" b="1" i="1" dirty="0" smtClean="0"/>
              <a:t>preemption:</a:t>
            </a:r>
            <a:endParaRPr lang="en-US" i="1" dirty="0"/>
          </a:p>
        </p:txBody>
      </p:sp>
      <p:sp>
        <p:nvSpPr>
          <p:cNvPr id="5" name="Title 1"/>
          <p:cNvSpPr>
            <a:spLocks noGrp="1"/>
          </p:cNvSpPr>
          <p:nvPr>
            <p:ph type="title"/>
          </p:nvPr>
        </p:nvSpPr>
        <p:spPr>
          <a:xfrm>
            <a:off x="428596" y="413792"/>
            <a:ext cx="8229600" cy="1143000"/>
          </a:xfrm>
        </p:spPr>
        <p:txBody>
          <a:bodyPr>
            <a:noAutofit/>
          </a:bodyPr>
          <a:lstStyle/>
          <a:p>
            <a:pPr algn="l"/>
            <a:r>
              <a:rPr lang="en-US" altLang="en-US" sz="3600" b="1" dirty="0">
                <a:solidFill>
                  <a:schemeClr val="accent6">
                    <a:lumMod val="75000"/>
                  </a:schemeClr>
                </a:solidFill>
                <a:cs typeface="Arial" pitchFamily="34" charset="0"/>
              </a:rPr>
              <a:t>Exception handling optimization</a:t>
            </a:r>
            <a:endParaRPr lang="en-US" sz="3600" b="1" dirty="0">
              <a:solidFill>
                <a:schemeClr val="accent6">
                  <a:lumMod val="75000"/>
                </a:schemeClr>
              </a:solidFill>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28</a:t>
            </a:fld>
            <a:endParaRPr 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2430518"/>
            <a:ext cx="8248430" cy="3950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451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solidFill>
                  <a:schemeClr val="bg1">
                    <a:lumMod val="85000"/>
                  </a:schemeClr>
                </a:solidFill>
                <a:latin typeface="+mj-lt"/>
                <a:cs typeface="Arial" pitchFamily="34" charset="0"/>
              </a:rPr>
              <a:t>Overview of interrupt management</a:t>
            </a:r>
            <a:endParaRPr lang="en-US" sz="3600" dirty="0" smtClean="0">
              <a:solidFill>
                <a:schemeClr val="bg1">
                  <a:lumMod val="85000"/>
                </a:schemeClr>
              </a:solidFill>
              <a:latin typeface="+mj-lt"/>
              <a:cs typeface="Arial" pitchFamily="34" charset="0"/>
            </a:endParaRPr>
          </a:p>
          <a:p>
            <a:pPr marL="514350" indent="-514350">
              <a:lnSpc>
                <a:spcPct val="200000"/>
              </a:lnSpc>
              <a:buFont typeface="+mj-lt"/>
              <a:buAutoNum type="arabicPeriod"/>
            </a:pPr>
            <a:r>
              <a:rPr lang="en-US" sz="3600" dirty="0" smtClean="0">
                <a:solidFill>
                  <a:schemeClr val="bg1">
                    <a:lumMod val="85000"/>
                  </a:schemeClr>
                </a:solidFill>
                <a:latin typeface="+mj-lt"/>
              </a:rPr>
              <a:t>Vector Table</a:t>
            </a:r>
          </a:p>
          <a:p>
            <a:pPr marL="514350" indent="-514350">
              <a:lnSpc>
                <a:spcPct val="200000"/>
              </a:lnSpc>
              <a:buFont typeface="+mj-lt"/>
              <a:buAutoNum type="arabicPeriod"/>
            </a:pPr>
            <a:r>
              <a:rPr lang="en-US" altLang="en-US" sz="3600" dirty="0" smtClean="0">
                <a:solidFill>
                  <a:schemeClr val="bg1">
                    <a:lumMod val="85000"/>
                  </a:schemeClr>
                </a:solidFill>
                <a:latin typeface="+mj-lt"/>
              </a:rPr>
              <a:t>Details of NVIC &amp; SCB registers</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Sequence</a:t>
            </a:r>
          </a:p>
          <a:p>
            <a:pPr marL="514350" indent="-514350">
              <a:lnSpc>
                <a:spcPct val="200000"/>
              </a:lnSpc>
              <a:buFont typeface="+mj-lt"/>
              <a:buAutoNum type="arabicPeriod"/>
            </a:pPr>
            <a:r>
              <a:rPr lang="en-US" altLang="en-US" sz="3600" dirty="0" smtClean="0">
                <a:solidFill>
                  <a:schemeClr val="bg1">
                    <a:lumMod val="75000"/>
                  </a:schemeClr>
                </a:solidFill>
                <a:latin typeface="+mj-lt"/>
              </a:rPr>
              <a:t>Exception handling optimization</a:t>
            </a:r>
          </a:p>
          <a:p>
            <a:pPr marL="514350" indent="-514350">
              <a:lnSpc>
                <a:spcPct val="200000"/>
              </a:lnSpc>
              <a:buFont typeface="+mj-lt"/>
              <a:buAutoNum type="arabicPeriod"/>
            </a:pPr>
            <a:r>
              <a:rPr lang="en-US" sz="3600" dirty="0">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29</a:t>
            </a:fld>
            <a:endParaRPr lang="en-US"/>
          </a:p>
        </p:txBody>
      </p:sp>
    </p:spTree>
    <p:extLst>
      <p:ext uri="{BB962C8B-B14F-4D97-AF65-F5344CB8AC3E}">
        <p14:creationId xmlns:p14="http://schemas.microsoft.com/office/powerpoint/2010/main" val="3457689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latin typeface="+mj-lt"/>
                <a:cs typeface="Arial" pitchFamily="34" charset="0"/>
              </a:rPr>
              <a:t>Overview of interrupt management</a:t>
            </a:r>
            <a:endParaRPr lang="en-US" sz="3600" dirty="0" smtClean="0">
              <a:latin typeface="+mj-lt"/>
              <a:cs typeface="Arial" pitchFamily="34" charset="0"/>
            </a:endParaRPr>
          </a:p>
          <a:p>
            <a:pPr marL="514350" indent="-514350">
              <a:lnSpc>
                <a:spcPct val="200000"/>
              </a:lnSpc>
              <a:buFont typeface="+mj-lt"/>
              <a:buAutoNum type="arabicPeriod"/>
            </a:pPr>
            <a:r>
              <a:rPr lang="en-US" sz="3600" dirty="0" smtClean="0">
                <a:latin typeface="+mj-lt"/>
              </a:rPr>
              <a:t>Vector Table </a:t>
            </a:r>
          </a:p>
          <a:p>
            <a:pPr marL="514350" indent="-514350">
              <a:lnSpc>
                <a:spcPct val="200000"/>
              </a:lnSpc>
              <a:buFont typeface="+mj-lt"/>
              <a:buAutoNum type="arabicPeriod"/>
            </a:pPr>
            <a:r>
              <a:rPr lang="en-US" altLang="en-US" sz="3600" dirty="0" smtClean="0">
                <a:latin typeface="+mj-lt"/>
              </a:rPr>
              <a:t>Details of NVIC &amp; SCB registers</a:t>
            </a:r>
          </a:p>
          <a:p>
            <a:pPr marL="514350" indent="-514350">
              <a:lnSpc>
                <a:spcPct val="200000"/>
              </a:lnSpc>
              <a:buFont typeface="+mj-lt"/>
              <a:buAutoNum type="arabicPeriod"/>
            </a:pPr>
            <a:r>
              <a:rPr lang="en-US" altLang="en-US" sz="3600" dirty="0" smtClean="0">
                <a:latin typeface="+mj-lt"/>
              </a:rPr>
              <a:t>Exception Sequence</a:t>
            </a:r>
          </a:p>
          <a:p>
            <a:pPr marL="514350" indent="-514350">
              <a:lnSpc>
                <a:spcPct val="200000"/>
              </a:lnSpc>
              <a:buFont typeface="+mj-lt"/>
              <a:buAutoNum type="arabicPeriod"/>
            </a:pPr>
            <a:r>
              <a:rPr lang="en-US" altLang="en-US" sz="3600" dirty="0" smtClean="0">
                <a:latin typeface="+mj-lt"/>
              </a:rPr>
              <a:t>Exception handling optimization</a:t>
            </a:r>
          </a:p>
          <a:p>
            <a:pPr marL="514350" indent="-514350">
              <a:lnSpc>
                <a:spcPct val="200000"/>
              </a:lnSpc>
              <a:buFont typeface="+mj-lt"/>
              <a:buAutoNum type="arabicPeriod"/>
            </a:pPr>
            <a:r>
              <a:rPr lang="en-US" sz="3600" dirty="0">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pPr>
            <a:r>
              <a:rPr lang="en-US" sz="2400" dirty="0" smtClean="0"/>
              <a:t>Cortex-M provides </a:t>
            </a:r>
            <a:r>
              <a:rPr lang="en-US" sz="2400" dirty="0"/>
              <a:t>a Nested Vectored Interrupt Controller (NVIC) for interrupt </a:t>
            </a:r>
            <a:r>
              <a:rPr lang="en-US" sz="2400" dirty="0" smtClean="0"/>
              <a:t>handling.</a:t>
            </a:r>
          </a:p>
          <a:p>
            <a:pPr algn="just">
              <a:lnSpc>
                <a:spcPct val="150000"/>
              </a:lnSpc>
            </a:pPr>
            <a:r>
              <a:rPr lang="en-US" sz="2400" dirty="0" smtClean="0"/>
              <a:t>Exception entry sequence: Staking, Update registers, Fetch vector number &amp; instruction of exception handler.</a:t>
            </a:r>
          </a:p>
          <a:p>
            <a:pPr algn="just">
              <a:lnSpc>
                <a:spcPct val="150000"/>
              </a:lnSpc>
            </a:pPr>
            <a:r>
              <a:rPr lang="en-US" sz="2400" dirty="0" smtClean="0"/>
              <a:t>Exception return sequence: Unstacking, Fetch &amp; execute from the restored return address</a:t>
            </a:r>
          </a:p>
          <a:p>
            <a:pPr algn="just">
              <a:lnSpc>
                <a:spcPct val="150000"/>
              </a:lnSpc>
            </a:pPr>
            <a:r>
              <a:rPr lang="en-US" sz="2400" dirty="0" smtClean="0"/>
              <a:t>Exception handling optimization: Tail chaining, Late arrival, pop preemption</a:t>
            </a:r>
            <a:r>
              <a:rPr lang="en-US" sz="2400" dirty="0" smtClean="0"/>
              <a:t>.</a:t>
            </a: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Summary</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30</a:t>
            </a:fld>
            <a:endParaRPr lang="en-US"/>
          </a:p>
        </p:txBody>
      </p:sp>
    </p:spTree>
    <p:extLst>
      <p:ext uri="{BB962C8B-B14F-4D97-AF65-F5344CB8AC3E}">
        <p14:creationId xmlns:p14="http://schemas.microsoft.com/office/powerpoint/2010/main" val="2799716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492896"/>
            <a:ext cx="8229600" cy="1080120"/>
          </a:xfrm>
        </p:spPr>
        <p:txBody>
          <a:bodyPr>
            <a:normAutofit lnSpcReduction="10000"/>
          </a:bodyPr>
          <a:lstStyle/>
          <a:p>
            <a:pPr>
              <a:buNone/>
            </a:pPr>
            <a:r>
              <a:rPr lang="en-US" sz="7200" dirty="0" smtClean="0"/>
              <a:t>Thanks for attention !</a:t>
            </a:r>
          </a:p>
          <a:p>
            <a:pPr>
              <a:buFontTx/>
              <a:buChar char="-"/>
            </a:pP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Question &amp; Answer</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31</a:t>
            </a:fld>
            <a:endParaRPr lang="en-US"/>
          </a:p>
        </p:txBody>
      </p:sp>
    </p:spTree>
    <p:extLst>
      <p:ext uri="{BB962C8B-B14F-4D97-AF65-F5344CB8AC3E}">
        <p14:creationId xmlns:p14="http://schemas.microsoft.com/office/powerpoint/2010/main" val="1519496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This course including </a:t>
            </a:r>
            <a:r>
              <a:rPr lang="en-US" b="1" dirty="0" smtClean="0"/>
              <a:t>Lecture Presentations</a:t>
            </a:r>
            <a:r>
              <a:rPr lang="en-US" dirty="0" smtClean="0"/>
              <a:t>, </a:t>
            </a:r>
            <a:r>
              <a:rPr lang="en-US" b="1" dirty="0" smtClean="0"/>
              <a:t>Quiz</a:t>
            </a:r>
            <a:r>
              <a:rPr lang="en-US" dirty="0" smtClean="0"/>
              <a:t>, </a:t>
            </a:r>
            <a:r>
              <a:rPr lang="en-US" b="1" dirty="0" smtClean="0"/>
              <a:t>Mock Project</a:t>
            </a:r>
            <a:r>
              <a:rPr lang="en-US" dirty="0" smtClean="0"/>
              <a:t>, </a:t>
            </a:r>
            <a:r>
              <a:rPr lang="en-US" b="1" dirty="0" smtClean="0"/>
              <a:t>Syllabus</a:t>
            </a:r>
            <a:r>
              <a:rPr lang="en-US" dirty="0" smtClean="0"/>
              <a:t>, </a:t>
            </a:r>
            <a:r>
              <a:rPr lang="en-US" b="1" dirty="0" smtClean="0"/>
              <a:t>Assignments</a:t>
            </a:r>
            <a:r>
              <a:rPr lang="en-US" dirty="0" smtClean="0"/>
              <a:t>, </a:t>
            </a:r>
            <a:r>
              <a:rPr lang="en-US" b="1" dirty="0" smtClean="0"/>
              <a:t>Answers</a:t>
            </a:r>
            <a:r>
              <a:rPr lang="en-US" dirty="0" smtClean="0"/>
              <a:t> are </a:t>
            </a:r>
            <a:r>
              <a:rPr lang="en-US" dirty="0"/>
              <a:t>copyright by FPT Software </a:t>
            </a:r>
            <a:r>
              <a:rPr lang="en-US" dirty="0" smtClean="0"/>
              <a:t>Corporation.</a:t>
            </a:r>
          </a:p>
          <a:p>
            <a:pPr algn="just"/>
            <a:r>
              <a:rPr lang="en-US" dirty="0" smtClean="0"/>
              <a:t>This course also uses some information from external  sources and non-confidential training document from Freescale, those materials comply with the original source licenses.</a:t>
            </a: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Copyright</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32</a:t>
            </a:fld>
            <a:endParaRPr lang="en-US"/>
          </a:p>
        </p:txBody>
      </p:sp>
    </p:spTree>
    <p:extLst>
      <p:ext uri="{BB962C8B-B14F-4D97-AF65-F5344CB8AC3E}">
        <p14:creationId xmlns:p14="http://schemas.microsoft.com/office/powerpoint/2010/main" val="566277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latin typeface="+mj-lt"/>
                <a:cs typeface="Arial" pitchFamily="34" charset="0"/>
              </a:rPr>
              <a:t>Overview of interrupt management</a:t>
            </a:r>
            <a:endParaRPr lang="en-US" sz="3600" dirty="0" smtClean="0">
              <a:latin typeface="+mj-lt"/>
              <a:cs typeface="Arial" pitchFamily="34" charset="0"/>
            </a:endParaRPr>
          </a:p>
          <a:p>
            <a:pPr marL="514350" indent="-514350">
              <a:lnSpc>
                <a:spcPct val="200000"/>
              </a:lnSpc>
              <a:buFont typeface="+mj-lt"/>
              <a:buAutoNum type="arabicPeriod"/>
            </a:pPr>
            <a:r>
              <a:rPr lang="en-US" sz="3600" dirty="0" smtClean="0">
                <a:solidFill>
                  <a:schemeClr val="bg1">
                    <a:lumMod val="85000"/>
                  </a:schemeClr>
                </a:solidFill>
                <a:latin typeface="+mj-lt"/>
              </a:rPr>
              <a:t>Vector Table</a:t>
            </a:r>
          </a:p>
          <a:p>
            <a:pPr marL="514350" indent="-514350">
              <a:lnSpc>
                <a:spcPct val="200000"/>
              </a:lnSpc>
              <a:buFont typeface="+mj-lt"/>
              <a:buAutoNum type="arabicPeriod"/>
            </a:pPr>
            <a:r>
              <a:rPr lang="en-US" altLang="en-US" sz="3600" dirty="0" smtClean="0">
                <a:solidFill>
                  <a:schemeClr val="bg1">
                    <a:lumMod val="85000"/>
                  </a:schemeClr>
                </a:solidFill>
                <a:latin typeface="+mj-lt"/>
              </a:rPr>
              <a:t>Details of NVIC &amp; SCB registers</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Sequence</a:t>
            </a:r>
          </a:p>
          <a:p>
            <a:pPr marL="514350" indent="-514350">
              <a:lnSpc>
                <a:spcPct val="200000"/>
              </a:lnSpc>
              <a:buFont typeface="+mj-lt"/>
              <a:buAutoNum type="arabicPeriod"/>
            </a:pPr>
            <a:r>
              <a:rPr lang="en-US" altLang="en-US" sz="3600" dirty="0">
                <a:solidFill>
                  <a:schemeClr val="bg1">
                    <a:lumMod val="85000"/>
                  </a:schemeClr>
                </a:solidFill>
                <a:latin typeface="+mj-lt"/>
              </a:rPr>
              <a:t>E</a:t>
            </a:r>
            <a:r>
              <a:rPr lang="en-US" altLang="en-US" sz="3600" dirty="0" smtClean="0">
                <a:solidFill>
                  <a:schemeClr val="bg1">
                    <a:lumMod val="85000"/>
                  </a:schemeClr>
                </a:solidFill>
                <a:latin typeface="+mj-lt"/>
              </a:rPr>
              <a:t>xception handling optimization</a:t>
            </a:r>
          </a:p>
          <a:p>
            <a:pPr marL="514350" indent="-514350">
              <a:lnSpc>
                <a:spcPct val="200000"/>
              </a:lnSpc>
              <a:buFont typeface="+mj-lt"/>
              <a:buAutoNum type="arabicPeriod"/>
            </a:pPr>
            <a:r>
              <a:rPr lang="en-US" sz="3600" dirty="0">
                <a:solidFill>
                  <a:schemeClr val="bg1">
                    <a:lumMod val="85000"/>
                  </a:schemeClr>
                </a:solidFill>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4</a:t>
            </a:fld>
            <a:endParaRPr lang="en-US"/>
          </a:p>
        </p:txBody>
      </p:sp>
    </p:spTree>
    <p:extLst>
      <p:ext uri="{BB962C8B-B14F-4D97-AF65-F5344CB8AC3E}">
        <p14:creationId xmlns:p14="http://schemas.microsoft.com/office/powerpoint/2010/main" val="1962372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952592"/>
          </a:xfrm>
        </p:spPr>
        <p:txBody>
          <a:bodyPr/>
          <a:lstStyle/>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sz="3600" b="1" dirty="0" smtClean="0">
                <a:solidFill>
                  <a:schemeClr val="accent6">
                    <a:lumMod val="75000"/>
                  </a:schemeClr>
                </a:solidFill>
                <a:cs typeface="Arial" pitchFamily="34" charset="0"/>
              </a:rPr>
              <a:t>Overview of interrupt management</a:t>
            </a:r>
            <a:endParaRPr lang="en-US" sz="3600" b="1" dirty="0">
              <a:solidFill>
                <a:schemeClr val="accent6">
                  <a:lumMod val="75000"/>
                </a:schemeClr>
              </a:solidFill>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3200" dirty="0" smtClean="0">
                <a:latin typeface="Arial" pitchFamily="34" charset="0"/>
                <a:cs typeface="Arial" pitchFamily="34" charset="0"/>
              </a:rPr>
              <a:t>Exception sources</a:t>
            </a: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20" y="1844824"/>
            <a:ext cx="8377044"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85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952592"/>
          </a:xfrm>
        </p:spPr>
        <p:txBody>
          <a:bodyPr/>
          <a:lstStyle/>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sz="3600" b="1" dirty="0" smtClean="0">
                <a:solidFill>
                  <a:schemeClr val="accent6">
                    <a:lumMod val="75000"/>
                  </a:schemeClr>
                </a:solidFill>
                <a:cs typeface="Arial" pitchFamily="34" charset="0"/>
              </a:rPr>
              <a:t>Overview of interrupt management</a:t>
            </a:r>
            <a:endParaRPr lang="en-US" sz="3600" b="1" dirty="0">
              <a:solidFill>
                <a:schemeClr val="accent6">
                  <a:lumMod val="75000"/>
                </a:schemeClr>
              </a:solidFill>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numCol="1" rtlCol="0">
            <a:normAutofit/>
          </a:bodyPr>
          <a:lstStyle/>
          <a:p>
            <a:pPr marL="342900" indent="-342900">
              <a:spcBef>
                <a:spcPct val="20000"/>
              </a:spcBef>
              <a:buFont typeface="Arial" pitchFamily="34" charset="0"/>
              <a:buChar char="•"/>
            </a:pPr>
            <a:r>
              <a:rPr lang="en-US" sz="3200" dirty="0" smtClean="0">
                <a:latin typeface="Arial" pitchFamily="34" charset="0"/>
                <a:cs typeface="Arial" pitchFamily="34" charset="0"/>
              </a:rPr>
              <a:t>System Exceptions and Interrupt</a:t>
            </a: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97720846"/>
              </p:ext>
            </p:extLst>
          </p:nvPr>
        </p:nvGraphicFramePr>
        <p:xfrm>
          <a:off x="251520" y="1988840"/>
          <a:ext cx="4287990" cy="3708400"/>
        </p:xfrm>
        <a:graphic>
          <a:graphicData uri="http://schemas.openxmlformats.org/drawingml/2006/table">
            <a:tbl>
              <a:tblPr firstRow="1" bandRow="1">
                <a:tableStyleId>{5C22544A-7EE6-4342-B048-85BDC9FD1C3A}</a:tableStyleId>
              </a:tblPr>
              <a:tblGrid>
                <a:gridCol w="1429330"/>
                <a:gridCol w="1561970"/>
                <a:gridCol w="1296690"/>
              </a:tblGrid>
              <a:tr h="370840">
                <a:tc>
                  <a:txBody>
                    <a:bodyPr/>
                    <a:lstStyle/>
                    <a:p>
                      <a:r>
                        <a:rPr lang="en-US" sz="1400" dirty="0" err="1" smtClean="0"/>
                        <a:t>Excp</a:t>
                      </a:r>
                      <a:r>
                        <a:rPr lang="en-US" sz="1400" dirty="0" smtClean="0"/>
                        <a:t>.</a:t>
                      </a:r>
                      <a:r>
                        <a:rPr lang="en-US" sz="1400" baseline="0" dirty="0" smtClean="0"/>
                        <a:t> Number</a:t>
                      </a:r>
                      <a:endParaRPr lang="en-US" sz="1400" dirty="0"/>
                    </a:p>
                  </a:txBody>
                  <a:tcPr/>
                </a:tc>
                <a:tc>
                  <a:txBody>
                    <a:bodyPr/>
                    <a:lstStyle/>
                    <a:p>
                      <a:r>
                        <a:rPr lang="en-US" sz="1400" dirty="0" smtClean="0"/>
                        <a:t>Exception</a:t>
                      </a:r>
                      <a:r>
                        <a:rPr lang="en-US" sz="1400" baseline="0" dirty="0" smtClean="0"/>
                        <a:t> Type</a:t>
                      </a:r>
                      <a:endParaRPr lang="en-US" sz="1400" dirty="0"/>
                    </a:p>
                  </a:txBody>
                  <a:tcPr/>
                </a:tc>
                <a:tc>
                  <a:txBody>
                    <a:bodyPr/>
                    <a:lstStyle/>
                    <a:p>
                      <a:r>
                        <a:rPr lang="en-US" sz="1400" dirty="0" smtClean="0"/>
                        <a:t>Priority</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Reset</a:t>
                      </a:r>
                      <a:endParaRPr lang="en-US" sz="1400" dirty="0"/>
                    </a:p>
                  </a:txBody>
                  <a:tcPr/>
                </a:tc>
                <a:tc>
                  <a:txBody>
                    <a:bodyPr/>
                    <a:lstStyle/>
                    <a:p>
                      <a:r>
                        <a:rPr lang="en-US" sz="1400" dirty="0" smtClean="0"/>
                        <a:t>-3 (highest)</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t>NMI</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3</a:t>
                      </a:r>
                      <a:endParaRPr lang="en-US" sz="1400" dirty="0"/>
                    </a:p>
                  </a:txBody>
                  <a:tcPr/>
                </a:tc>
                <a:tc>
                  <a:txBody>
                    <a:bodyPr/>
                    <a:lstStyle/>
                    <a:p>
                      <a:r>
                        <a:rPr lang="en-US" sz="1400" dirty="0" smtClean="0"/>
                        <a:t>Hard</a:t>
                      </a:r>
                      <a:r>
                        <a:rPr lang="en-US" sz="1400" baseline="0" dirty="0" smtClean="0"/>
                        <a:t> Fault</a:t>
                      </a:r>
                      <a:endParaRPr lang="en-US" sz="1400" dirty="0"/>
                    </a:p>
                  </a:txBody>
                  <a:tcPr/>
                </a:tc>
                <a:tc>
                  <a:txBody>
                    <a:bodyPr/>
                    <a:lstStyle/>
                    <a:p>
                      <a:r>
                        <a:rPr lang="en-US" sz="1400" dirty="0" smtClean="0"/>
                        <a:t>-1</a:t>
                      </a:r>
                      <a:endParaRPr lang="en-US" sz="1400" dirty="0"/>
                    </a:p>
                  </a:txBody>
                  <a:tcPr/>
                </a:tc>
              </a:tr>
              <a:tr h="370840">
                <a:tc>
                  <a:txBody>
                    <a:bodyPr/>
                    <a:lstStyle/>
                    <a:p>
                      <a:r>
                        <a:rPr lang="en-US" sz="1400" dirty="0" smtClean="0"/>
                        <a:t>4</a:t>
                      </a:r>
                      <a:endParaRPr lang="en-US" sz="1400" dirty="0"/>
                    </a:p>
                  </a:txBody>
                  <a:tcPr/>
                </a:tc>
                <a:tc>
                  <a:txBody>
                    <a:bodyPr/>
                    <a:lstStyle/>
                    <a:p>
                      <a:r>
                        <a:rPr lang="en-US" sz="1400" dirty="0" err="1" smtClean="0"/>
                        <a:t>MemManage</a:t>
                      </a:r>
                      <a:r>
                        <a:rPr lang="en-US" sz="1400" baseline="0" dirty="0" smtClean="0"/>
                        <a:t> Fault</a:t>
                      </a:r>
                      <a:endParaRPr lang="en-US" sz="1400" dirty="0"/>
                    </a:p>
                  </a:txBody>
                  <a:tcPr/>
                </a:tc>
                <a:tc>
                  <a:txBody>
                    <a:bodyPr/>
                    <a:lstStyle/>
                    <a:p>
                      <a:r>
                        <a:rPr lang="en-US" sz="1400" dirty="0" smtClean="0"/>
                        <a:t>Programmable</a:t>
                      </a:r>
                      <a:endParaRPr lang="en-US" sz="1400" dirty="0"/>
                    </a:p>
                  </a:txBody>
                  <a:tcPr/>
                </a:tc>
              </a:tr>
              <a:tr h="370840">
                <a:tc>
                  <a:txBody>
                    <a:bodyPr/>
                    <a:lstStyle/>
                    <a:p>
                      <a:r>
                        <a:rPr lang="en-US" sz="1400" dirty="0" smtClean="0"/>
                        <a:t>5</a:t>
                      </a:r>
                      <a:endParaRPr lang="en-US" sz="1400" dirty="0"/>
                    </a:p>
                  </a:txBody>
                  <a:tcPr/>
                </a:tc>
                <a:tc>
                  <a:txBody>
                    <a:bodyPr/>
                    <a:lstStyle/>
                    <a:p>
                      <a:r>
                        <a:rPr lang="en-US" sz="1400" dirty="0" smtClean="0"/>
                        <a:t>Bus</a:t>
                      </a:r>
                      <a:r>
                        <a:rPr lang="en-US" sz="1400" baseline="0" dirty="0" smtClean="0"/>
                        <a:t> Fault</a:t>
                      </a:r>
                      <a:endParaRPr lang="en-US" sz="1400" dirty="0"/>
                    </a:p>
                  </a:txBody>
                  <a:tcPr/>
                </a:tc>
                <a:tc>
                  <a:txBody>
                    <a:bodyPr/>
                    <a:lstStyle/>
                    <a:p>
                      <a:r>
                        <a:rPr lang="en-US" sz="1400" dirty="0" smtClean="0"/>
                        <a:t>Programmable</a:t>
                      </a:r>
                      <a:endParaRPr lang="en-US" sz="1400" dirty="0"/>
                    </a:p>
                  </a:txBody>
                  <a:tcPr/>
                </a:tc>
              </a:tr>
              <a:tr h="370840">
                <a:tc>
                  <a:txBody>
                    <a:bodyPr/>
                    <a:lstStyle/>
                    <a:p>
                      <a:r>
                        <a:rPr lang="en-US" sz="1400" dirty="0" smtClean="0"/>
                        <a:t>6</a:t>
                      </a:r>
                      <a:endParaRPr lang="en-US" sz="1400" dirty="0"/>
                    </a:p>
                  </a:txBody>
                  <a:tcPr/>
                </a:tc>
                <a:tc>
                  <a:txBody>
                    <a:bodyPr/>
                    <a:lstStyle/>
                    <a:p>
                      <a:r>
                        <a:rPr lang="en-US" sz="1400" dirty="0" smtClean="0"/>
                        <a:t>Usage</a:t>
                      </a:r>
                      <a:r>
                        <a:rPr lang="en-US" sz="1400" baseline="0" dirty="0" smtClean="0"/>
                        <a:t> Fault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Programmable</a:t>
                      </a:r>
                    </a:p>
                  </a:txBody>
                  <a:tcPr/>
                </a:tc>
              </a:tr>
              <a:tr h="370840">
                <a:tc>
                  <a:txBody>
                    <a:bodyPr/>
                    <a:lstStyle/>
                    <a:p>
                      <a:r>
                        <a:rPr lang="en-US" sz="1400" dirty="0" smtClean="0"/>
                        <a:t>7-10</a:t>
                      </a:r>
                      <a:endParaRPr lang="en-US" sz="1400" dirty="0"/>
                    </a:p>
                  </a:txBody>
                  <a:tcPr/>
                </a:tc>
                <a:tc>
                  <a:txBody>
                    <a:bodyPr/>
                    <a:lstStyle/>
                    <a:p>
                      <a:r>
                        <a:rPr lang="en-US" sz="1400" dirty="0" smtClean="0"/>
                        <a:t>Reserved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NA</a:t>
                      </a:r>
                    </a:p>
                  </a:txBody>
                  <a:tcPr/>
                </a:tc>
              </a:tr>
              <a:tr h="370840">
                <a:tc>
                  <a:txBody>
                    <a:bodyPr/>
                    <a:lstStyle/>
                    <a:p>
                      <a:r>
                        <a:rPr lang="en-US" sz="1400" dirty="0" smtClean="0"/>
                        <a:t>11</a:t>
                      </a:r>
                      <a:endParaRPr lang="en-US" sz="1400" dirty="0"/>
                    </a:p>
                  </a:txBody>
                  <a:tcPr/>
                </a:tc>
                <a:tc>
                  <a:txBody>
                    <a:bodyPr/>
                    <a:lstStyle/>
                    <a:p>
                      <a:r>
                        <a:rPr lang="en-US" sz="1400" dirty="0" smtClean="0"/>
                        <a:t>SVC</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Programmable</a:t>
                      </a:r>
                    </a:p>
                  </a:txBody>
                  <a:tcPr/>
                </a:tc>
              </a:tr>
              <a:tr h="370840">
                <a:tc>
                  <a:txBody>
                    <a:bodyPr/>
                    <a:lstStyle/>
                    <a:p>
                      <a:r>
                        <a:rPr lang="en-US" sz="1400" dirty="0" smtClean="0"/>
                        <a:t>12</a:t>
                      </a:r>
                      <a:endParaRPr lang="en-US" sz="1400" dirty="0"/>
                    </a:p>
                  </a:txBody>
                  <a:tcPr/>
                </a:tc>
                <a:tc>
                  <a:txBody>
                    <a:bodyPr/>
                    <a:lstStyle/>
                    <a:p>
                      <a:r>
                        <a:rPr lang="en-US" sz="1400" dirty="0" smtClean="0"/>
                        <a:t>Debug Monitor</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Programmable</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80371310"/>
              </p:ext>
            </p:extLst>
          </p:nvPr>
        </p:nvGraphicFramePr>
        <p:xfrm>
          <a:off x="4788024" y="1988840"/>
          <a:ext cx="4287990" cy="4079240"/>
        </p:xfrm>
        <a:graphic>
          <a:graphicData uri="http://schemas.openxmlformats.org/drawingml/2006/table">
            <a:tbl>
              <a:tblPr firstRow="1" bandRow="1">
                <a:tableStyleId>{5C22544A-7EE6-4342-B048-85BDC9FD1C3A}</a:tableStyleId>
              </a:tblPr>
              <a:tblGrid>
                <a:gridCol w="1429330"/>
                <a:gridCol w="1561970"/>
                <a:gridCol w="1296690"/>
              </a:tblGrid>
              <a:tr h="370840">
                <a:tc>
                  <a:txBody>
                    <a:bodyPr/>
                    <a:lstStyle/>
                    <a:p>
                      <a:r>
                        <a:rPr lang="en-US" sz="1400" dirty="0" err="1" smtClean="0"/>
                        <a:t>Excp</a:t>
                      </a:r>
                      <a:r>
                        <a:rPr lang="en-US" sz="1400" dirty="0" smtClean="0"/>
                        <a:t>.</a:t>
                      </a:r>
                      <a:r>
                        <a:rPr lang="en-US" sz="1400" baseline="0" dirty="0" smtClean="0"/>
                        <a:t> Number</a:t>
                      </a:r>
                      <a:endParaRPr lang="en-US" sz="1400" dirty="0"/>
                    </a:p>
                  </a:txBody>
                  <a:tcPr/>
                </a:tc>
                <a:tc>
                  <a:txBody>
                    <a:bodyPr/>
                    <a:lstStyle/>
                    <a:p>
                      <a:r>
                        <a:rPr lang="en-US" sz="1400" dirty="0" smtClean="0"/>
                        <a:t>Exception</a:t>
                      </a:r>
                      <a:r>
                        <a:rPr lang="en-US" sz="1400" baseline="0" dirty="0" smtClean="0"/>
                        <a:t> Type</a:t>
                      </a:r>
                      <a:endParaRPr lang="en-US" sz="1400" dirty="0"/>
                    </a:p>
                  </a:txBody>
                  <a:tcPr/>
                </a:tc>
                <a:tc>
                  <a:txBody>
                    <a:bodyPr/>
                    <a:lstStyle/>
                    <a:p>
                      <a:r>
                        <a:rPr lang="en-US" sz="1400" dirty="0" smtClean="0"/>
                        <a:t>Priority</a:t>
                      </a:r>
                      <a:endParaRPr lang="en-US" sz="1400" dirty="0"/>
                    </a:p>
                  </a:txBody>
                  <a:tcPr/>
                </a:tc>
              </a:tr>
              <a:tr h="370840">
                <a:tc>
                  <a:txBody>
                    <a:bodyPr/>
                    <a:lstStyle/>
                    <a:p>
                      <a:r>
                        <a:rPr lang="en-US" sz="1400" dirty="0" smtClean="0"/>
                        <a:t>13</a:t>
                      </a:r>
                      <a:endParaRPr lang="en-US" sz="1400" dirty="0"/>
                    </a:p>
                  </a:txBody>
                  <a:tcPr/>
                </a:tc>
                <a:tc>
                  <a:txBody>
                    <a:bodyPr/>
                    <a:lstStyle/>
                    <a:p>
                      <a:r>
                        <a:rPr lang="en-US" sz="1400" dirty="0" smtClean="0"/>
                        <a:t>Reserved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NA</a:t>
                      </a:r>
                    </a:p>
                  </a:txBody>
                  <a:tcPr/>
                </a:tc>
              </a:tr>
              <a:tr h="370840">
                <a:tc>
                  <a:txBody>
                    <a:bodyPr/>
                    <a:lstStyle/>
                    <a:p>
                      <a:r>
                        <a:rPr lang="en-US" sz="1400" dirty="0" smtClean="0"/>
                        <a:t>14</a:t>
                      </a:r>
                      <a:endParaRPr lang="en-US" sz="1400" dirty="0"/>
                    </a:p>
                  </a:txBody>
                  <a:tcPr/>
                </a:tc>
                <a:tc>
                  <a:txBody>
                    <a:bodyPr/>
                    <a:lstStyle/>
                    <a:p>
                      <a:r>
                        <a:rPr lang="en-US" sz="1400" dirty="0" err="1" smtClean="0"/>
                        <a:t>PendSV</a:t>
                      </a:r>
                      <a:endParaRPr lang="en-US" sz="1400" dirty="0"/>
                    </a:p>
                  </a:txBody>
                  <a:tcPr/>
                </a:tc>
                <a:tc>
                  <a:txBody>
                    <a:bodyPr/>
                    <a:lstStyle/>
                    <a:p>
                      <a:r>
                        <a:rPr lang="en-US" sz="1400" dirty="0" smtClean="0"/>
                        <a:t>Programmable</a:t>
                      </a:r>
                      <a:endParaRPr lang="en-US" sz="1400" dirty="0"/>
                    </a:p>
                  </a:txBody>
                  <a:tcPr/>
                </a:tc>
              </a:tr>
              <a:tr h="370840">
                <a:tc>
                  <a:txBody>
                    <a:bodyPr/>
                    <a:lstStyle/>
                    <a:p>
                      <a:r>
                        <a:rPr lang="en-US" sz="1400" dirty="0" smtClean="0"/>
                        <a:t>15</a:t>
                      </a:r>
                      <a:endParaRPr lang="en-US" sz="1400" dirty="0"/>
                    </a:p>
                  </a:txBody>
                  <a:tcPr/>
                </a:tc>
                <a:tc>
                  <a:txBody>
                    <a:bodyPr/>
                    <a:lstStyle/>
                    <a:p>
                      <a:r>
                        <a:rPr lang="en-US" sz="1400" dirty="0" err="1" smtClean="0"/>
                        <a:t>SysTick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Programmable</a:t>
                      </a:r>
                    </a:p>
                  </a:txBody>
                  <a:tcPr/>
                </a:tc>
              </a:tr>
              <a:tr h="370840">
                <a:tc>
                  <a:txBody>
                    <a:bodyPr/>
                    <a:lstStyle/>
                    <a:p>
                      <a:r>
                        <a:rPr lang="en-US" sz="1400" dirty="0" smtClean="0"/>
                        <a:t>16</a:t>
                      </a:r>
                      <a:endParaRPr lang="en-US" sz="1400" dirty="0"/>
                    </a:p>
                  </a:txBody>
                  <a:tcPr/>
                </a:tc>
                <a:tc>
                  <a:txBody>
                    <a:bodyPr/>
                    <a:lstStyle/>
                    <a:p>
                      <a:r>
                        <a:rPr lang="en-US" sz="1400" dirty="0" smtClean="0"/>
                        <a:t>Interrupt #0</a:t>
                      </a:r>
                      <a:endParaRPr lang="en-US" sz="1400" dirty="0"/>
                    </a:p>
                  </a:txBody>
                  <a:tcPr/>
                </a:tc>
                <a:tc>
                  <a:txBody>
                    <a:bodyPr/>
                    <a:lstStyle/>
                    <a:p>
                      <a:r>
                        <a:rPr lang="en-US" sz="1400" dirty="0" smtClean="0"/>
                        <a:t>Programmable</a:t>
                      </a:r>
                      <a:endParaRPr lang="en-US" sz="1400" dirty="0"/>
                    </a:p>
                  </a:txBody>
                  <a:tcPr/>
                </a:tc>
              </a:tr>
              <a:tr h="370840">
                <a:tc>
                  <a:txBody>
                    <a:bodyPr/>
                    <a:lstStyle/>
                    <a:p>
                      <a:r>
                        <a:rPr lang="en-US" sz="1400" dirty="0" smtClean="0"/>
                        <a:t>17</a:t>
                      </a:r>
                      <a:endParaRPr lang="en-US" sz="1400" dirty="0"/>
                    </a:p>
                  </a:txBody>
                  <a:tcPr/>
                </a:tc>
                <a:tc>
                  <a:txBody>
                    <a:bodyPr/>
                    <a:lstStyle/>
                    <a:p>
                      <a:r>
                        <a:rPr lang="en-US" sz="1400" dirty="0" smtClean="0"/>
                        <a:t>Interrupt #1</a:t>
                      </a:r>
                      <a:endParaRPr lang="en-US" sz="1400" dirty="0"/>
                    </a:p>
                  </a:txBody>
                  <a:tcPr/>
                </a:tc>
                <a:tc>
                  <a:txBody>
                    <a:bodyPr/>
                    <a:lstStyle/>
                    <a:p>
                      <a:r>
                        <a:rPr lang="en-US" sz="1400" dirty="0" smtClean="0"/>
                        <a:t>Programmable</a:t>
                      </a:r>
                      <a:endParaRPr lang="en-US" sz="1400" dirty="0"/>
                    </a:p>
                  </a:txBody>
                  <a:tcPr/>
                </a:tc>
              </a:tr>
              <a:tr h="370840">
                <a:tc>
                  <a:txBody>
                    <a:bodyPr/>
                    <a:lstStyle/>
                    <a:p>
                      <a:r>
                        <a:rPr lang="en-US" sz="1400" dirty="0" smtClean="0"/>
                        <a:t>…</a:t>
                      </a:r>
                      <a:endParaRPr lang="en-US" sz="1400" dirty="0"/>
                    </a:p>
                  </a:txBody>
                  <a:tcPr/>
                </a:tc>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r h="370840">
                <a:tc>
                  <a:txBody>
                    <a:bodyPr/>
                    <a:lstStyle/>
                    <a:p>
                      <a:r>
                        <a:rPr lang="en-US" sz="1400" dirty="0" smtClean="0"/>
                        <a:t>47</a:t>
                      </a:r>
                      <a:endParaRPr lang="en-US" sz="1400" dirty="0"/>
                    </a:p>
                  </a:txBody>
                  <a:tcPr/>
                </a:tc>
                <a:tc>
                  <a:txBody>
                    <a:bodyPr/>
                    <a:lstStyle/>
                    <a:p>
                      <a:r>
                        <a:rPr lang="en-US" sz="1400" dirty="0" smtClean="0"/>
                        <a:t>Interrupt #31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Programmable</a:t>
                      </a:r>
                    </a:p>
                  </a:txBody>
                  <a:tcPr/>
                </a:tc>
              </a:tr>
              <a:tr h="370840">
                <a:tc>
                  <a:txBody>
                    <a:bodyPr/>
                    <a:lstStyle/>
                    <a:p>
                      <a:r>
                        <a:rPr lang="en-US" sz="1400" dirty="0" smtClean="0"/>
                        <a:t>…</a:t>
                      </a:r>
                      <a:endParaRPr lang="en-US" sz="1400" dirty="0"/>
                    </a:p>
                  </a:txBody>
                  <a:tcPr/>
                </a:tc>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r h="370840">
                <a:tc>
                  <a:txBody>
                    <a:bodyPr/>
                    <a:lstStyle/>
                    <a:p>
                      <a:r>
                        <a:rPr lang="en-US" sz="1400" dirty="0" smtClean="0"/>
                        <a:t>255</a:t>
                      </a:r>
                      <a:endParaRPr lang="en-US" sz="1400" dirty="0"/>
                    </a:p>
                  </a:txBody>
                  <a:tcPr/>
                </a:tc>
                <a:tc>
                  <a:txBody>
                    <a:bodyPr/>
                    <a:lstStyle/>
                    <a:p>
                      <a:r>
                        <a:rPr lang="en-US" sz="1400" dirty="0" smtClean="0"/>
                        <a:t>Interrupt #239</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Programmable</a:t>
                      </a:r>
                    </a:p>
                  </a:txBody>
                  <a:tcPr/>
                </a:tc>
              </a:tr>
              <a:tr h="370840">
                <a:tc>
                  <a:txBody>
                    <a:bodyPr/>
                    <a:lstStyle/>
                    <a:p>
                      <a:endParaRPr lang="en-US" sz="1400" dirty="0"/>
                    </a:p>
                  </a:txBody>
                  <a:tcPr/>
                </a:tc>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bl>
          </a:graphicData>
        </a:graphic>
      </p:graphicFrame>
    </p:spTree>
    <p:extLst>
      <p:ext uri="{BB962C8B-B14F-4D97-AF65-F5344CB8AC3E}">
        <p14:creationId xmlns:p14="http://schemas.microsoft.com/office/powerpoint/2010/main" val="3789856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lvl="0" algn="l">
              <a:lnSpc>
                <a:spcPct val="150000"/>
              </a:lnSpc>
              <a:defRPr/>
            </a:pPr>
            <a:r>
              <a:rPr lang="en-US" sz="3600" b="1" dirty="0" smtClean="0">
                <a:solidFill>
                  <a:schemeClr val="accent6">
                    <a:lumMod val="75000"/>
                  </a:schemeClr>
                </a:solidFill>
                <a:latin typeface="Arial" pitchFamily="34" charset="0"/>
                <a:cs typeface="Arial" pitchFamily="34" charset="0"/>
              </a:rPr>
              <a:t>Overview of interrupt management</a:t>
            </a:r>
            <a:endParaRPr lang="en-US" sz="36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39552" y="1503625"/>
            <a:ext cx="8372476" cy="4706951"/>
          </a:xfrm>
          <a:prstGeom prst="rect">
            <a:avLst/>
          </a:prstGeom>
        </p:spPr>
        <p:txBody>
          <a:bodyPr vert="horz" lIns="91440" tIns="45720" rIns="91440" bIns="45720" rtlCol="0">
            <a:normAutofit/>
          </a:bodyPr>
          <a:lstStyle/>
          <a:p>
            <a:pPr>
              <a:spcBef>
                <a:spcPct val="20000"/>
              </a:spcBef>
            </a:pPr>
            <a:r>
              <a:rPr lang="en-US" sz="3200" b="1" i="1" u="sng" dirty="0">
                <a:latin typeface="+mj-lt"/>
                <a:cs typeface="Arial" pitchFamily="34" charset="0"/>
              </a:rPr>
              <a:t>Exception </a:t>
            </a:r>
            <a:r>
              <a:rPr lang="en-US" sz="3200" b="1" i="1" u="sng" dirty="0" smtClean="0">
                <a:latin typeface="+mj-lt"/>
                <a:cs typeface="Arial" pitchFamily="34" charset="0"/>
              </a:rPr>
              <a:t>Properties</a:t>
            </a:r>
            <a:endParaRPr lang="en-US" sz="3200" b="1" i="1" u="sng" dirty="0" smtClean="0">
              <a:latin typeface="Arial" pitchFamily="34" charset="0"/>
              <a:cs typeface="Arial" pitchFamily="34" charset="0"/>
            </a:endParaRPr>
          </a:p>
          <a:p>
            <a:pPr marL="342900" marR="0" lvl="0" indent="-342900" algn="l" defTabSz="914400" rtl="0" eaLnBrk="1" fontAlgn="auto" latinLnBrk="0" hangingPunct="1">
              <a:lnSpc>
                <a:spcPct val="200000"/>
              </a:lnSpc>
              <a:spcBef>
                <a:spcPct val="20000"/>
              </a:spcBef>
              <a:spcAft>
                <a:spcPts val="0"/>
              </a:spcAft>
              <a:buClrTx/>
              <a:buSzTx/>
              <a:buFontTx/>
              <a:buChar char="-"/>
              <a:tabLst/>
              <a:defRPr/>
            </a:pPr>
            <a:r>
              <a:rPr lang="en-US" sz="2800" dirty="0" smtClean="0">
                <a:latin typeface="+mj-lt"/>
                <a:cs typeface="Arial" pitchFamily="34" charset="0"/>
              </a:rPr>
              <a:t>Exception number: Identification for the exception</a:t>
            </a:r>
          </a:p>
          <a:p>
            <a:pPr marL="342900" marR="0" lvl="0" indent="-342900" algn="l" defTabSz="914400" rtl="0" eaLnBrk="1" fontAlgn="auto" latinLnBrk="0" hangingPunct="1">
              <a:lnSpc>
                <a:spcPct val="200000"/>
              </a:lnSpc>
              <a:spcBef>
                <a:spcPct val="20000"/>
              </a:spcBef>
              <a:spcAft>
                <a:spcPts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j-lt"/>
                <a:cs typeface="Arial" pitchFamily="34" charset="0"/>
              </a:rPr>
              <a:t>Vector</a:t>
            </a:r>
            <a:r>
              <a:rPr kumimoji="0" lang="en-US" sz="2800" b="0" i="0" u="none" strike="noStrike" kern="1200" cap="none" spc="0" normalizeH="0" noProof="0" dirty="0" smtClean="0">
                <a:ln>
                  <a:noFill/>
                </a:ln>
                <a:solidFill>
                  <a:schemeClr val="tx1"/>
                </a:solidFill>
                <a:effectLst/>
                <a:uLnTx/>
                <a:uFillTx/>
                <a:latin typeface="+mj-lt"/>
                <a:cs typeface="Arial" pitchFamily="34" charset="0"/>
              </a:rPr>
              <a:t> address: Exception entry point in memory</a:t>
            </a:r>
          </a:p>
          <a:p>
            <a:pPr marL="342900" marR="0" lvl="0" indent="-342900" algn="l" defTabSz="914400" rtl="0" eaLnBrk="1" fontAlgn="auto" latinLnBrk="0" hangingPunct="1">
              <a:lnSpc>
                <a:spcPct val="200000"/>
              </a:lnSpc>
              <a:spcBef>
                <a:spcPct val="20000"/>
              </a:spcBef>
              <a:spcAft>
                <a:spcPts val="0"/>
              </a:spcAft>
              <a:buClrTx/>
              <a:buSzTx/>
              <a:buFontTx/>
              <a:buChar char="-"/>
              <a:tabLst/>
              <a:defRPr/>
            </a:pPr>
            <a:r>
              <a:rPr lang="en-US" sz="2800" baseline="0" dirty="0" smtClean="0">
                <a:latin typeface="+mj-lt"/>
                <a:cs typeface="Arial" pitchFamily="34" charset="0"/>
              </a:rPr>
              <a:t>Priority</a:t>
            </a:r>
            <a:r>
              <a:rPr lang="en-US" sz="2800" dirty="0" smtClean="0">
                <a:latin typeface="+mj-lt"/>
                <a:cs typeface="Arial" pitchFamily="34" charset="0"/>
              </a:rPr>
              <a:t> level: Determines the order in which multiple pending exceptions are handled</a:t>
            </a:r>
            <a:endParaRPr kumimoji="0" lang="en-US" sz="2800" b="0" i="0" u="none" strike="noStrike" kern="1200" cap="none" spc="0" normalizeH="0" baseline="0" noProof="0" dirty="0" smtClean="0">
              <a:ln>
                <a:noFill/>
              </a:ln>
              <a:solidFill>
                <a:schemeClr val="tx1"/>
              </a:solidFill>
              <a:effectLst/>
              <a:uLnTx/>
              <a:uFillTx/>
              <a:latin typeface="+mj-lt"/>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7</a:t>
            </a:fld>
            <a:endParaRPr lang="en-US"/>
          </a:p>
        </p:txBody>
      </p:sp>
    </p:spTree>
    <p:extLst>
      <p:ext uri="{BB962C8B-B14F-4D97-AF65-F5344CB8AC3E}">
        <p14:creationId xmlns:p14="http://schemas.microsoft.com/office/powerpoint/2010/main" val="192890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fontScale="77500" lnSpcReduction="20000"/>
          </a:bodyPr>
          <a:lstStyle/>
          <a:p>
            <a:pPr marL="514350" lvl="0" indent="-514350">
              <a:lnSpc>
                <a:spcPct val="200000"/>
              </a:lnSpc>
              <a:spcBef>
                <a:spcPct val="20000"/>
              </a:spcBef>
              <a:buFont typeface="+mj-lt"/>
              <a:buAutoNum type="arabicPeriod"/>
              <a:defRPr/>
            </a:pPr>
            <a:r>
              <a:rPr lang="en-US" sz="3600" dirty="0">
                <a:solidFill>
                  <a:schemeClr val="bg1">
                    <a:lumMod val="85000"/>
                  </a:schemeClr>
                </a:solidFill>
                <a:latin typeface="+mj-lt"/>
                <a:cs typeface="Arial" pitchFamily="34" charset="0"/>
              </a:rPr>
              <a:t>Overview of interrupt management</a:t>
            </a:r>
            <a:endParaRPr lang="en-US" sz="3600" dirty="0" smtClean="0">
              <a:solidFill>
                <a:schemeClr val="bg1">
                  <a:lumMod val="85000"/>
                </a:schemeClr>
              </a:solidFill>
              <a:latin typeface="+mj-lt"/>
              <a:cs typeface="Arial" pitchFamily="34" charset="0"/>
            </a:endParaRPr>
          </a:p>
          <a:p>
            <a:pPr marL="514350" indent="-514350">
              <a:lnSpc>
                <a:spcPct val="200000"/>
              </a:lnSpc>
              <a:buFont typeface="+mj-lt"/>
              <a:buAutoNum type="arabicPeriod"/>
            </a:pPr>
            <a:r>
              <a:rPr lang="en-US" sz="3600" dirty="0" smtClean="0">
                <a:latin typeface="+mj-lt"/>
              </a:rPr>
              <a:t>Vector Table </a:t>
            </a:r>
          </a:p>
          <a:p>
            <a:pPr marL="514350" indent="-514350">
              <a:lnSpc>
                <a:spcPct val="200000"/>
              </a:lnSpc>
              <a:buFont typeface="+mj-lt"/>
              <a:buAutoNum type="arabicPeriod"/>
            </a:pPr>
            <a:r>
              <a:rPr lang="en-US" altLang="en-US" sz="3600" dirty="0" smtClean="0">
                <a:solidFill>
                  <a:schemeClr val="bg1">
                    <a:lumMod val="85000"/>
                  </a:schemeClr>
                </a:solidFill>
                <a:latin typeface="+mj-lt"/>
              </a:rPr>
              <a:t>Details of NVIC &amp; SCB registers</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Sequence</a:t>
            </a:r>
          </a:p>
          <a:p>
            <a:pPr marL="514350" indent="-514350">
              <a:lnSpc>
                <a:spcPct val="200000"/>
              </a:lnSpc>
              <a:buFont typeface="+mj-lt"/>
              <a:buAutoNum type="arabicPeriod"/>
            </a:pPr>
            <a:r>
              <a:rPr lang="en-US" altLang="en-US" sz="3600" dirty="0" smtClean="0">
                <a:solidFill>
                  <a:schemeClr val="bg1">
                    <a:lumMod val="85000"/>
                  </a:schemeClr>
                </a:solidFill>
                <a:latin typeface="+mj-lt"/>
              </a:rPr>
              <a:t>Exception handling optimization</a:t>
            </a:r>
          </a:p>
          <a:p>
            <a:pPr marL="514350" indent="-514350">
              <a:lnSpc>
                <a:spcPct val="200000"/>
              </a:lnSpc>
              <a:buFont typeface="+mj-lt"/>
              <a:buAutoNum type="arabicPeriod"/>
            </a:pPr>
            <a:r>
              <a:rPr lang="en-US" sz="3600" dirty="0">
                <a:solidFill>
                  <a:schemeClr val="bg1">
                    <a:lumMod val="85000"/>
                  </a:schemeClr>
                </a:solidFill>
                <a:latin typeface="+mj-lt"/>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8</a:t>
            </a:fld>
            <a:endParaRPr lang="en-US"/>
          </a:p>
        </p:txBody>
      </p:sp>
    </p:spTree>
    <p:extLst>
      <p:ext uri="{BB962C8B-B14F-4D97-AF65-F5344CB8AC3E}">
        <p14:creationId xmlns:p14="http://schemas.microsoft.com/office/powerpoint/2010/main" val="2133803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200000"/>
              </a:lnSpc>
            </a:pPr>
            <a:r>
              <a:rPr lang="en-US" sz="3600" b="1" dirty="0">
                <a:solidFill>
                  <a:schemeClr val="accent6">
                    <a:lumMod val="75000"/>
                  </a:schemeClr>
                </a:solidFill>
                <a:cs typeface="Arial" pitchFamily="34" charset="0"/>
              </a:rPr>
              <a:t>Vector </a:t>
            </a:r>
            <a:r>
              <a:rPr lang="en-US" sz="3600" b="1" dirty="0" smtClean="0">
                <a:solidFill>
                  <a:schemeClr val="accent6">
                    <a:lumMod val="75000"/>
                  </a:schemeClr>
                </a:solidFill>
                <a:cs typeface="Arial" pitchFamily="34" charset="0"/>
              </a:rPr>
              <a:t>Table</a:t>
            </a:r>
            <a:endParaRPr lang="en-US" sz="3600" b="1" dirty="0">
              <a:solidFill>
                <a:schemeClr val="accent6">
                  <a:lumMod val="75000"/>
                </a:schemeClr>
              </a:solidFill>
              <a:cs typeface="Arial" pitchFamily="34" charset="0"/>
            </a:endParaRPr>
          </a:p>
        </p:txBody>
      </p:sp>
      <p:sp>
        <p:nvSpPr>
          <p:cNvPr id="6" name="Content Placeholder 5"/>
          <p:cNvSpPr>
            <a:spLocks noGrp="1"/>
          </p:cNvSpPr>
          <p:nvPr>
            <p:ph idx="1"/>
          </p:nvPr>
        </p:nvSpPr>
        <p:spPr>
          <a:xfrm>
            <a:off x="457200" y="1412776"/>
            <a:ext cx="8229600" cy="4525963"/>
          </a:xfrm>
        </p:spPr>
        <p:txBody>
          <a:bodyPr/>
          <a:lstStyle/>
          <a:p>
            <a:r>
              <a:rPr lang="en-US" b="1" i="1" u="sng" dirty="0" smtClean="0"/>
              <a:t>Vector Table:</a:t>
            </a:r>
          </a:p>
          <a:p>
            <a:pPr lvl="1"/>
            <a:r>
              <a:rPr lang="en-US" sz="2600" dirty="0"/>
              <a:t>After </a:t>
            </a:r>
            <a:r>
              <a:rPr lang="en-US" sz="2600" dirty="0" err="1"/>
              <a:t>powerup</a:t>
            </a:r>
            <a:r>
              <a:rPr lang="en-US" sz="2600" dirty="0"/>
              <a:t>, vector table is located at </a:t>
            </a:r>
            <a:r>
              <a:rPr lang="en-US" sz="2600" dirty="0" smtClean="0"/>
              <a:t>0x00000000</a:t>
            </a:r>
          </a:p>
          <a:p>
            <a:pPr lvl="1"/>
            <a:r>
              <a:rPr lang="en-US" sz="2600" dirty="0" smtClean="0"/>
              <a:t>Vector table contains:</a:t>
            </a:r>
          </a:p>
          <a:p>
            <a:pPr lvl="2"/>
            <a:r>
              <a:rPr lang="en-US" sz="2200" dirty="0" smtClean="0"/>
              <a:t>Initial value for Main Stack Pointer</a:t>
            </a:r>
          </a:p>
          <a:p>
            <a:pPr lvl="2"/>
            <a:r>
              <a:rPr lang="en-US" sz="2200" dirty="0" smtClean="0"/>
              <a:t>Handler vector addresses</a:t>
            </a:r>
          </a:p>
          <a:p>
            <a:pPr lvl="2"/>
            <a:endParaRPr lang="en-US" sz="2200" dirty="0"/>
          </a:p>
        </p:txBody>
      </p:sp>
      <p:sp>
        <p:nvSpPr>
          <p:cNvPr id="2" name="Slide Number Placeholder 1"/>
          <p:cNvSpPr>
            <a:spLocks noGrp="1"/>
          </p:cNvSpPr>
          <p:nvPr>
            <p:ph type="sldNum" sz="quarter" idx="12"/>
          </p:nvPr>
        </p:nvSpPr>
        <p:spPr/>
        <p:txBody>
          <a:bodyPr/>
          <a:lstStyle/>
          <a:p>
            <a:fld id="{ACD21DFA-696B-4992-A28D-DC51D9892BA0}" type="slidenum">
              <a:rPr lang="en-US" smtClean="0"/>
              <a:pPr/>
              <a:t>9</a:t>
            </a:fld>
            <a:endParaRPr lang="en-US"/>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491121098"/>
              </p:ext>
            </p:extLst>
          </p:nvPr>
        </p:nvGraphicFramePr>
        <p:xfrm>
          <a:off x="899592" y="3789040"/>
          <a:ext cx="7560841" cy="2592288"/>
        </p:xfrm>
        <a:graphic>
          <a:graphicData uri="http://schemas.openxmlformats.org/drawingml/2006/table">
            <a:tbl>
              <a:tblPr firstRow="1" bandRow="1">
                <a:tableStyleId>{5C22544A-7EE6-4342-B048-85BDC9FD1C3A}</a:tableStyleId>
              </a:tblPr>
              <a:tblGrid>
                <a:gridCol w="1603815"/>
                <a:gridCol w="2291164"/>
                <a:gridCol w="3665862"/>
              </a:tblGrid>
              <a:tr h="432048">
                <a:tc>
                  <a:txBody>
                    <a:bodyPr/>
                    <a:lstStyle/>
                    <a:p>
                      <a:pPr algn="ctr"/>
                      <a:r>
                        <a:rPr lang="en-US" dirty="0" smtClean="0"/>
                        <a:t>Address</a:t>
                      </a:r>
                      <a:endParaRPr lang="en-US" dirty="0"/>
                    </a:p>
                  </a:txBody>
                  <a:tcPr/>
                </a:tc>
                <a:tc>
                  <a:txBody>
                    <a:bodyPr/>
                    <a:lstStyle/>
                    <a:p>
                      <a:pPr algn="ctr"/>
                      <a:r>
                        <a:rPr lang="en-US" dirty="0" smtClean="0"/>
                        <a:t>Exception Number</a:t>
                      </a:r>
                      <a:endParaRPr lang="en-US" dirty="0"/>
                    </a:p>
                  </a:txBody>
                  <a:tcPr/>
                </a:tc>
                <a:tc>
                  <a:txBody>
                    <a:bodyPr/>
                    <a:lstStyle/>
                    <a:p>
                      <a:pPr algn="ctr"/>
                      <a:r>
                        <a:rPr lang="en-US" dirty="0" smtClean="0"/>
                        <a:t>Value (Word Size)</a:t>
                      </a:r>
                      <a:endParaRPr lang="en-US" dirty="0"/>
                    </a:p>
                  </a:txBody>
                  <a:tcPr/>
                </a:tc>
              </a:tr>
              <a:tr h="432048">
                <a:tc>
                  <a:txBody>
                    <a:bodyPr/>
                    <a:lstStyle/>
                    <a:p>
                      <a:r>
                        <a:rPr lang="en-US" dirty="0" smtClean="0"/>
                        <a:t>0x00000000</a:t>
                      </a:r>
                      <a:endParaRPr lang="en-US" dirty="0"/>
                    </a:p>
                  </a:txBody>
                  <a:tcPr/>
                </a:tc>
                <a:tc>
                  <a:txBody>
                    <a:bodyPr/>
                    <a:lstStyle/>
                    <a:p>
                      <a:r>
                        <a:rPr lang="en-US" dirty="0" smtClean="0"/>
                        <a:t>-</a:t>
                      </a:r>
                      <a:endParaRPr lang="en-US" dirty="0"/>
                    </a:p>
                  </a:txBody>
                  <a:tcPr/>
                </a:tc>
                <a:tc>
                  <a:txBody>
                    <a:bodyPr/>
                    <a:lstStyle/>
                    <a:p>
                      <a:r>
                        <a:rPr lang="en-US" dirty="0" smtClean="0"/>
                        <a:t>MSP initial value</a:t>
                      </a:r>
                      <a:endParaRPr lang="en-US" dirty="0"/>
                    </a:p>
                  </a:txBody>
                  <a:tcPr/>
                </a:tc>
              </a:tr>
              <a:tr h="432048">
                <a:tc>
                  <a:txBody>
                    <a:bodyPr/>
                    <a:lstStyle/>
                    <a:p>
                      <a:r>
                        <a:rPr lang="en-US" dirty="0" smtClean="0"/>
                        <a:t>0x00000004</a:t>
                      </a:r>
                      <a:endParaRPr lang="en-US" dirty="0"/>
                    </a:p>
                  </a:txBody>
                  <a:tcPr/>
                </a:tc>
                <a:tc>
                  <a:txBody>
                    <a:bodyPr/>
                    <a:lstStyle/>
                    <a:p>
                      <a:r>
                        <a:rPr lang="en-US" dirty="0" smtClean="0"/>
                        <a:t>1</a:t>
                      </a:r>
                      <a:endParaRPr lang="en-US" dirty="0"/>
                    </a:p>
                  </a:txBody>
                  <a:tcPr/>
                </a:tc>
                <a:tc>
                  <a:txBody>
                    <a:bodyPr/>
                    <a:lstStyle/>
                    <a:p>
                      <a:r>
                        <a:rPr lang="en-US" dirty="0" smtClean="0"/>
                        <a:t>Reset</a:t>
                      </a:r>
                      <a:r>
                        <a:rPr lang="en-US" baseline="0" dirty="0" smtClean="0"/>
                        <a:t> vector</a:t>
                      </a:r>
                      <a:endParaRPr lang="en-US" dirty="0"/>
                    </a:p>
                  </a:txBody>
                  <a:tcPr/>
                </a:tc>
              </a:tr>
              <a:tr h="432048">
                <a:tc>
                  <a:txBody>
                    <a:bodyPr/>
                    <a:lstStyle/>
                    <a:p>
                      <a:r>
                        <a:rPr lang="en-US" dirty="0" smtClean="0"/>
                        <a:t>0x0000008</a:t>
                      </a:r>
                      <a:endParaRPr lang="en-US" dirty="0"/>
                    </a:p>
                  </a:txBody>
                  <a:tcPr/>
                </a:tc>
                <a:tc>
                  <a:txBody>
                    <a:bodyPr/>
                    <a:lstStyle/>
                    <a:p>
                      <a:r>
                        <a:rPr lang="en-US" dirty="0" smtClean="0"/>
                        <a:t>2</a:t>
                      </a:r>
                      <a:endParaRPr lang="en-US" dirty="0"/>
                    </a:p>
                  </a:txBody>
                  <a:tcPr/>
                </a:tc>
                <a:tc>
                  <a:txBody>
                    <a:bodyPr/>
                    <a:lstStyle/>
                    <a:p>
                      <a:r>
                        <a:rPr lang="en-US" dirty="0" smtClean="0"/>
                        <a:t>NMI handler</a:t>
                      </a:r>
                      <a:r>
                        <a:rPr lang="en-US" baseline="0" dirty="0" smtClean="0"/>
                        <a:t> starting address</a:t>
                      </a:r>
                      <a:endParaRPr lang="en-US" dirty="0"/>
                    </a:p>
                  </a:txBody>
                  <a:tcPr/>
                </a:tc>
              </a:tr>
              <a:tr h="432048">
                <a:tc>
                  <a:txBody>
                    <a:bodyPr/>
                    <a:lstStyle/>
                    <a:p>
                      <a:r>
                        <a:rPr lang="en-US" dirty="0" smtClean="0"/>
                        <a:t>0x000000C</a:t>
                      </a:r>
                      <a:endParaRPr lang="en-US" dirty="0"/>
                    </a:p>
                  </a:txBody>
                  <a:tcPr/>
                </a:tc>
                <a:tc>
                  <a:txBody>
                    <a:bodyPr/>
                    <a:lstStyle/>
                    <a:p>
                      <a:r>
                        <a:rPr lang="en-US" dirty="0" smtClean="0"/>
                        <a:t>3</a:t>
                      </a:r>
                      <a:endParaRPr lang="en-US" dirty="0"/>
                    </a:p>
                  </a:txBody>
                  <a:tcPr/>
                </a:tc>
                <a:tc>
                  <a:txBody>
                    <a:bodyPr/>
                    <a:lstStyle/>
                    <a:p>
                      <a:r>
                        <a:rPr lang="en-US" dirty="0" smtClean="0"/>
                        <a:t>Hard fault handler starting address</a:t>
                      </a:r>
                      <a:endParaRPr lang="en-US" dirty="0"/>
                    </a:p>
                  </a:txBody>
                  <a:tcPr/>
                </a:tc>
              </a:tr>
              <a:tr h="432048">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Other handler starting address</a:t>
                      </a:r>
                      <a:endParaRPr lang="en-US" dirty="0"/>
                    </a:p>
                  </a:txBody>
                  <a:tcPr/>
                </a:tc>
              </a:tr>
            </a:tbl>
          </a:graphicData>
        </a:graphic>
      </p:graphicFrame>
    </p:spTree>
    <p:extLst>
      <p:ext uri="{BB962C8B-B14F-4D97-AF65-F5344CB8AC3E}">
        <p14:creationId xmlns:p14="http://schemas.microsoft.com/office/powerpoint/2010/main" val="29521300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3a1cf56a5a4a9275d2ee6fb5b81e67f6ee1e0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2152</Words>
  <Application>Microsoft Office PowerPoint</Application>
  <PresentationFormat>On-screen Show (4:3)</PresentationFormat>
  <Paragraphs>401</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TOPLECTURE 5:  exception &amp; interrupt</vt:lpstr>
      <vt:lpstr>Learning Goals</vt:lpstr>
      <vt:lpstr>Table of contents</vt:lpstr>
      <vt:lpstr>Table of contents</vt:lpstr>
      <vt:lpstr>Overview of interrupt management</vt:lpstr>
      <vt:lpstr>Overview of interrupt management</vt:lpstr>
      <vt:lpstr>Overview of interrupt management</vt:lpstr>
      <vt:lpstr>Table of contents</vt:lpstr>
      <vt:lpstr>Vector Table</vt:lpstr>
      <vt:lpstr>Vector Table</vt:lpstr>
      <vt:lpstr>Vector Table &amp; Vector Table Relocation</vt:lpstr>
      <vt:lpstr>Vector Table</vt:lpstr>
      <vt:lpstr>Table of contents</vt:lpstr>
      <vt:lpstr>Details of NVIC &amp; SCB registers</vt:lpstr>
      <vt:lpstr>Details of NVIC &amp; SCB registers</vt:lpstr>
      <vt:lpstr>Details of NVIC &amp; SCB registers</vt:lpstr>
      <vt:lpstr>Details of NVIC &amp; SCB registers</vt:lpstr>
      <vt:lpstr>Details of NVIC &amp; SCB registers</vt:lpstr>
      <vt:lpstr>Table of contents</vt:lpstr>
      <vt:lpstr>Exception Sequence</vt:lpstr>
      <vt:lpstr>Exception Sequence</vt:lpstr>
      <vt:lpstr>Exception Sequence</vt:lpstr>
      <vt:lpstr>Exception Sequence</vt:lpstr>
      <vt:lpstr>Table of contents</vt:lpstr>
      <vt:lpstr>Exception handling optimization</vt:lpstr>
      <vt:lpstr>Exception handling optimization</vt:lpstr>
      <vt:lpstr>Exception handling optimization</vt:lpstr>
      <vt:lpstr>Exception handling optimization</vt:lpstr>
      <vt:lpstr>Table of contents</vt:lpstr>
      <vt:lpstr>Summary</vt:lpstr>
      <vt:lpstr>Question &amp; Answer</vt:lpstr>
      <vt:lpstr>Copyright</vt:lpstr>
    </vt:vector>
  </TitlesOfParts>
  <Company>CO.IT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linhTTK</dc:creator>
  <cp:lastModifiedBy>Tran Duc Hong (FSU1.BU16)</cp:lastModifiedBy>
  <cp:revision>303</cp:revision>
  <dcterms:created xsi:type="dcterms:W3CDTF">2014-05-08T08:09:05Z</dcterms:created>
  <dcterms:modified xsi:type="dcterms:W3CDTF">2014-09-19T02:36:58Z</dcterms:modified>
</cp:coreProperties>
</file>