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503" r:id="rId3"/>
    <p:sldId id="456" r:id="rId4"/>
    <p:sldId id="491" r:id="rId5"/>
    <p:sldId id="411" r:id="rId6"/>
    <p:sldId id="458" r:id="rId7"/>
    <p:sldId id="492" r:id="rId8"/>
    <p:sldId id="457" r:id="rId9"/>
    <p:sldId id="459" r:id="rId10"/>
    <p:sldId id="460" r:id="rId11"/>
    <p:sldId id="463" r:id="rId12"/>
    <p:sldId id="493" r:id="rId13"/>
    <p:sldId id="497" r:id="rId14"/>
    <p:sldId id="494" r:id="rId15"/>
    <p:sldId id="498" r:id="rId16"/>
    <p:sldId id="495" r:id="rId17"/>
    <p:sldId id="462" r:id="rId18"/>
    <p:sldId id="461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99" r:id="rId31"/>
    <p:sldId id="475" r:id="rId32"/>
    <p:sldId id="500" r:id="rId33"/>
    <p:sldId id="476" r:id="rId34"/>
    <p:sldId id="483" r:id="rId35"/>
    <p:sldId id="409" r:id="rId36"/>
    <p:sldId id="305" r:id="rId37"/>
    <p:sldId id="502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57E9-A724-482B-8481-B8788A469FD9}">
          <p14:sldIdLst>
            <p14:sldId id="256"/>
            <p14:sldId id="503"/>
            <p14:sldId id="456"/>
            <p14:sldId id="491"/>
            <p14:sldId id="411"/>
            <p14:sldId id="458"/>
            <p14:sldId id="492"/>
            <p14:sldId id="457"/>
            <p14:sldId id="459"/>
            <p14:sldId id="460"/>
            <p14:sldId id="463"/>
            <p14:sldId id="493"/>
            <p14:sldId id="497"/>
            <p14:sldId id="494"/>
            <p14:sldId id="498"/>
            <p14:sldId id="495"/>
            <p14:sldId id="462"/>
            <p14:sldId id="461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99"/>
            <p14:sldId id="475"/>
            <p14:sldId id="500"/>
            <p14:sldId id="476"/>
            <p14:sldId id="483"/>
            <p14:sldId id="409"/>
          </p14:sldIdLst>
        </p14:section>
        <p14:section name="Untitled Section" id="{8D82A940-BA5E-4492-BB5E-A743FA49FB81}">
          <p14:sldIdLst>
            <p14:sldId id="305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50820" autoAdjust="0"/>
  </p:normalViewPr>
  <p:slideViewPr>
    <p:cSldViewPr>
      <p:cViewPr varScale="1">
        <p:scale>
          <a:sx n="37" d="100"/>
          <a:sy n="37" d="100"/>
        </p:scale>
        <p:origin x="22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58CC-51FF-4F66-B519-1472103A031D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944B-4A2A-41EA-B87F-21033755D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7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7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Overview on KL46 Clock 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Clock distribution 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System Oscillator (OSC)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System Integration Module (SIM)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Multipurpose Clock Generator (MCG)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Mode of Operations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MCG Loss Lock Detector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MCG Auto Trim – ATM</a:t>
            </a:r>
          </a:p>
          <a:p>
            <a:pPr marL="7429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Examples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9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55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3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5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19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3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143000"/>
          </a:xfrm>
        </p:spPr>
        <p:txBody>
          <a:bodyPr>
            <a:noAutofit/>
          </a:bodyPr>
          <a:lstStyle>
            <a:lvl1pPr algn="l">
              <a:defRPr sz="44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50BB-D765-41A2-AD71-7929BD32B5C2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Content Placeholder 5" descr="2logo-0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72340" y="332656"/>
            <a:ext cx="1971659" cy="9833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7290" y="4537526"/>
            <a:ext cx="9099258" cy="1542380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smtClean="0">
                <a:cs typeface="Arial" pitchFamily="34" charset="0"/>
              </a:rPr>
              <a:t>LECTURE 6</a:t>
            </a:r>
            <a:r>
              <a:rPr lang="en-US" sz="3200" dirty="0" smtClean="0"/>
              <a:t>: Peripherals Clock distribution &amp; Multipurpose Clock Generator (MCG)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EMBEDDED SYSTEM COURSE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Clock Distribution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29600" cy="5113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Clock definitions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1242"/>
              </p:ext>
            </p:extLst>
          </p:nvPr>
        </p:nvGraphicFramePr>
        <p:xfrm>
          <a:off x="683568" y="2132856"/>
          <a:ext cx="7920880" cy="406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76"/>
                <a:gridCol w="5330004"/>
              </a:tblGrid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Clock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MCGIRCLK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MCG output of the slow or fast internal reference clock</a:t>
                      </a:r>
                      <a:endParaRPr lang="en-US" sz="160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MCGOUTCLK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MCG output of either IRC, MCGFLLCLK, MCGPLLCLK, or MCG's external reference clock that sources the core, system, bus, and flash clock.</a:t>
                      </a:r>
                      <a:endParaRPr lang="en-US" sz="160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MCGFLLCLK, MCGPLLCLK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MCG output of the FLL and PLL</a:t>
                      </a:r>
                      <a:endParaRPr lang="en-US" sz="160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OSCCLK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oscillator output of the internal oscillator or sourced directly from EXTAL. Used as MCG external reference clock</a:t>
                      </a:r>
                      <a:endParaRPr lang="en-US" sz="160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OSCERCLK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oscillator output sourced from OSCCLK that may clock some on-chip modules</a:t>
                      </a:r>
                      <a:endParaRPr lang="en-US" sz="160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OSC32KCLK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oscillator 32kHz output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602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Clock Distribution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436096" y="1484313"/>
            <a:ext cx="3333254" cy="5113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Base on this diagram, to configure: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 smtClean="0"/>
              <a:t>External clock selection</a:t>
            </a:r>
            <a:r>
              <a:rPr lang="en-US" altLang="en-US" sz="1600" dirty="0" smtClean="0"/>
              <a:t>: refer to System Oscillator module in chapter 25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 smtClean="0"/>
              <a:t>Internal clock source and PLL, FLL</a:t>
            </a:r>
            <a:r>
              <a:rPr lang="en-US" altLang="en-US" sz="1600" dirty="0" smtClean="0"/>
              <a:t>: refer to MCG module in chapter  24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 smtClean="0"/>
              <a:t>Peripheral clock gate and its divide factor</a:t>
            </a:r>
            <a:r>
              <a:rPr lang="en-US" altLang="en-US" sz="1600" dirty="0" smtClean="0"/>
              <a:t>: refer to SIM module in chapter 12.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847392"/>
            <a:ext cx="5592118" cy="4389983"/>
            <a:chOff x="1547664" y="2468016"/>
            <a:chExt cx="5592118" cy="4389983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74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Overview on KL46 Clock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Clock distribution 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System Oscillator (OSC)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Integration Module (SIM)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Multipurpose Clock Generator (MCG)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Mode of Operations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Loss Lock Detector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Auto Trim –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ATM</a:t>
            </a:r>
          </a:p>
          <a:p>
            <a:pPr marL="7429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392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System Oscillator (OSC)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35496" y="1196281"/>
            <a:ext cx="4536504" cy="51130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System Oscillator (OSC)</a:t>
            </a:r>
          </a:p>
          <a:p>
            <a:pPr lvl="1"/>
            <a:r>
              <a:rPr lang="en-US" dirty="0"/>
              <a:t>The module, in conjunction with an </a:t>
            </a:r>
            <a:r>
              <a:rPr lang="en-US" dirty="0" smtClean="0"/>
              <a:t>external crystal </a:t>
            </a:r>
            <a:r>
              <a:rPr lang="en-US" dirty="0"/>
              <a:t>or resonator, generates a reference clock for the </a:t>
            </a:r>
            <a:r>
              <a:rPr lang="en-US" dirty="0" smtClean="0"/>
              <a:t>MCU</a:t>
            </a:r>
          </a:p>
          <a:p>
            <a:pPr lvl="1"/>
            <a:r>
              <a:rPr lang="en-US" dirty="0" smtClean="0"/>
              <a:t>Input: </a:t>
            </a:r>
          </a:p>
          <a:p>
            <a:pPr lvl="2"/>
            <a:r>
              <a:rPr lang="en-US" dirty="0" smtClean="0"/>
              <a:t>External Crystal</a:t>
            </a:r>
          </a:p>
          <a:p>
            <a:pPr lvl="2"/>
            <a:r>
              <a:rPr lang="en-US" dirty="0" smtClean="0"/>
              <a:t>Input RTC Clock</a:t>
            </a:r>
          </a:p>
          <a:p>
            <a:pPr lvl="1"/>
            <a:r>
              <a:rPr lang="en-US" dirty="0" smtClean="0"/>
              <a:t>Output:</a:t>
            </a:r>
          </a:p>
          <a:p>
            <a:pPr lvl="2"/>
            <a:r>
              <a:rPr lang="en-US" dirty="0"/>
              <a:t>OSCCLK for MCU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OSCERCLK for </a:t>
            </a:r>
            <a:r>
              <a:rPr lang="en-US" dirty="0"/>
              <a:t>on-chip peripherals, and </a:t>
            </a:r>
            <a:r>
              <a:rPr lang="en-US" dirty="0" smtClean="0"/>
              <a:t>OSC32KCLK</a:t>
            </a:r>
          </a:p>
          <a:p>
            <a:pPr lvl="2"/>
            <a:r>
              <a:rPr lang="en-US" dirty="0" smtClean="0"/>
              <a:t>OSC32KCLK for RTC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86" y="1853215"/>
            <a:ext cx="4839518" cy="37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9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Overview on KL46 Clock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Clock distribution 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Oscillator (OSC)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System Integration Module (SIM)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Multipurpose Clock Generator (MCG)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Mode of Operations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Loss Lock Detector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Auto Trim –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ATM</a:t>
            </a:r>
          </a:p>
          <a:p>
            <a:pPr marL="7429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83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System Integration Module (SIM)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35496" y="1196281"/>
            <a:ext cx="4536504" cy="5113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System Integration Module (SIM)</a:t>
            </a:r>
          </a:p>
          <a:p>
            <a:pPr lvl="1"/>
            <a:r>
              <a:rPr lang="en-US" dirty="0" smtClean="0"/>
              <a:t>System clock configuration</a:t>
            </a:r>
          </a:p>
          <a:p>
            <a:pPr lvl="2"/>
            <a:r>
              <a:rPr lang="en-US" dirty="0" smtClean="0"/>
              <a:t>System Clock divide values</a:t>
            </a:r>
          </a:p>
          <a:p>
            <a:pPr lvl="2"/>
            <a:r>
              <a:rPr lang="en-US" dirty="0" smtClean="0"/>
              <a:t>ERCLK32K clock selection</a:t>
            </a:r>
          </a:p>
          <a:p>
            <a:pPr lvl="2"/>
            <a:r>
              <a:rPr lang="en-US" dirty="0" smtClean="0"/>
              <a:t>Peripheral clock gate and selection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86" y="1853215"/>
            <a:ext cx="4839518" cy="37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30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Overview on KL46 Clock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Clock distribution 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Oscillator (OSC)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Integration Module (SIM)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Multipurpose Clock Generator (MCG)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Mode of Operations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MCG Loss Lock Detector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MCG Auto Trim –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ATM</a:t>
            </a:r>
          </a:p>
          <a:p>
            <a:pPr marL="7429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197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29600" cy="5113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Multipurpose Clock Generator (MCG)</a:t>
            </a:r>
            <a:r>
              <a:rPr lang="en-US" dirty="0"/>
              <a:t>: </a:t>
            </a:r>
            <a:r>
              <a:rPr lang="en-US" dirty="0" smtClean="0"/>
              <a:t>provides </a:t>
            </a:r>
            <a:r>
              <a:rPr lang="en-US" dirty="0"/>
              <a:t>several clock source </a:t>
            </a:r>
            <a:r>
              <a:rPr lang="en-US" dirty="0" smtClean="0"/>
              <a:t>choices for </a:t>
            </a:r>
            <a:r>
              <a:rPr lang="en-US" dirty="0"/>
              <a:t>the MCU. The module contains a frequency-locked loop (FLL) and a </a:t>
            </a:r>
            <a:r>
              <a:rPr lang="en-US" dirty="0" smtClean="0"/>
              <a:t>phase-locked loop </a:t>
            </a:r>
            <a:r>
              <a:rPr lang="en-US" dirty="0"/>
              <a:t>(PLL)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78973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436096" y="1484313"/>
            <a:ext cx="3333254" cy="511303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 smtClean="0"/>
              <a:t>Key features: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01 </a:t>
            </a:r>
            <a:r>
              <a:rPr lang="en-US" sz="2000" b="1" dirty="0"/>
              <a:t>Frequency-locked loop (FLL</a:t>
            </a:r>
            <a:r>
              <a:rPr lang="en-US" sz="2000" b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Internal or external reference clock can be used as the FLL </a:t>
            </a:r>
            <a:r>
              <a:rPr lang="en-US" sz="1600" dirty="0" smtClean="0"/>
              <a:t>source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Can be used as a clock source for other </a:t>
            </a:r>
            <a:r>
              <a:rPr lang="en-US" sz="1600" dirty="0" smtClean="0"/>
              <a:t>on-chip peripherals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01 </a:t>
            </a:r>
            <a:r>
              <a:rPr lang="en-US" altLang="en-US" sz="2000" b="1" dirty="0" smtClean="0"/>
              <a:t>Phase</a:t>
            </a:r>
            <a:r>
              <a:rPr lang="en-US" sz="2000" b="1" dirty="0" smtClean="0"/>
              <a:t>-locked </a:t>
            </a:r>
            <a:r>
              <a:rPr lang="en-US" sz="2000" b="1" dirty="0"/>
              <a:t>loop </a:t>
            </a:r>
            <a:r>
              <a:rPr lang="en-US" sz="2000" b="1" dirty="0" smtClean="0"/>
              <a:t>(PLL)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External reference clock is used as the PLL </a:t>
            </a:r>
            <a:r>
              <a:rPr lang="en-US" sz="1600" dirty="0" smtClean="0"/>
              <a:t>source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Integrated loop </a:t>
            </a:r>
            <a:r>
              <a:rPr lang="en-US" sz="1600" dirty="0" smtClean="0"/>
              <a:t>filter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Can be used as a clock source for other on-chip </a:t>
            </a:r>
            <a:r>
              <a:rPr lang="en-US" sz="1600" dirty="0" smtClean="0"/>
              <a:t>peripherals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Internal reference clock </a:t>
            </a:r>
            <a:r>
              <a:rPr lang="en-US" sz="2000" b="1" dirty="0" smtClean="0"/>
              <a:t>generator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Slow clock with nine trim bits for </a:t>
            </a:r>
            <a:r>
              <a:rPr lang="en-US" sz="1600" dirty="0" smtClean="0"/>
              <a:t>accuracy.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Fast clock with four trim </a:t>
            </a:r>
            <a:r>
              <a:rPr lang="en-US" sz="1600" dirty="0" smtClean="0"/>
              <a:t>bits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Can be used as source clock for the </a:t>
            </a:r>
            <a:r>
              <a:rPr lang="en-US" sz="1600" dirty="0" smtClean="0"/>
              <a:t>FLL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Either the slow or the fast clock can be selected as the clock source for the </a:t>
            </a:r>
            <a:r>
              <a:rPr lang="en-US" sz="1600" dirty="0" smtClean="0"/>
              <a:t>MCU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Can be used as a clock source for other on-chip </a:t>
            </a:r>
            <a:r>
              <a:rPr lang="en-US" sz="1500" dirty="0" smtClean="0"/>
              <a:t>peripherals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External clock from the Crystal Oscillator (OSC0</a:t>
            </a:r>
            <a:r>
              <a:rPr lang="en-US" sz="2000" b="1" dirty="0" smtClean="0"/>
              <a:t>)</a:t>
            </a:r>
            <a:r>
              <a:rPr lang="en-US" sz="2000" dirty="0" smtClean="0"/>
              <a:t>: can be used as a source for FLL and/or PLL. Also can provide clock to MCU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External clock from the Crystal Oscillator (</a:t>
            </a:r>
            <a:r>
              <a:rPr lang="en-US" sz="2000" b="1" dirty="0" smtClean="0"/>
              <a:t>OSC1)</a:t>
            </a:r>
            <a:r>
              <a:rPr lang="en-US" sz="2000" dirty="0" smtClean="0"/>
              <a:t>: </a:t>
            </a:r>
            <a:r>
              <a:rPr lang="en-US" sz="2000" dirty="0"/>
              <a:t>can be used as a source for </a:t>
            </a:r>
            <a:r>
              <a:rPr lang="en-US" sz="2000" dirty="0" smtClean="0"/>
              <a:t>PLL. </a:t>
            </a:r>
            <a:r>
              <a:rPr lang="en-US" sz="2000" dirty="0"/>
              <a:t>Also can provide clock to </a:t>
            </a:r>
            <a:r>
              <a:rPr lang="en-US" sz="2000" dirty="0" smtClean="0"/>
              <a:t>MCU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External clock from the Real Time Counter (RTC</a:t>
            </a:r>
            <a:r>
              <a:rPr lang="en-US" sz="2000" dirty="0" smtClean="0"/>
              <a:t>): clock source for FLL. Also can provide clock to MCU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External clock monitor </a:t>
            </a:r>
            <a:r>
              <a:rPr lang="en-US" altLang="en-US" sz="2000" dirty="0"/>
              <a:t>with reset and interrupt </a:t>
            </a:r>
            <a:r>
              <a:rPr lang="en-US" altLang="en-US" sz="2000" dirty="0" smtClean="0"/>
              <a:t>request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Internal Reference Clocks Auto Trim Machine (ATM) </a:t>
            </a:r>
            <a:r>
              <a:rPr lang="en-US" altLang="en-US" sz="2000" dirty="0"/>
              <a:t>capability using an </a:t>
            </a:r>
            <a:r>
              <a:rPr lang="en-US" altLang="en-US" sz="2000" dirty="0" smtClean="0"/>
              <a:t>external clock </a:t>
            </a:r>
            <a:r>
              <a:rPr lang="en-US" altLang="en-US" sz="2000" dirty="0"/>
              <a:t>as a reference</a:t>
            </a:r>
            <a:endParaRPr lang="en-US" altLang="en-US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1847392"/>
            <a:ext cx="5592118" cy="4389983"/>
            <a:chOff x="1547664" y="2468016"/>
            <a:chExt cx="5592118" cy="4389983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586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4968354" cy="51130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Mode of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FEI : </a:t>
            </a:r>
            <a:r>
              <a:rPr lang="en-US" dirty="0"/>
              <a:t>FLL Engaged </a:t>
            </a:r>
            <a:r>
              <a:rPr lang="en-US" dirty="0" smtClean="0"/>
              <a:t>Internal</a:t>
            </a:r>
          </a:p>
          <a:p>
            <a:pPr lvl="1"/>
            <a:r>
              <a:rPr lang="en-US" b="1" dirty="0" smtClean="0"/>
              <a:t>FEE</a:t>
            </a:r>
            <a:r>
              <a:rPr lang="en-US" dirty="0" smtClean="0"/>
              <a:t>: FLL </a:t>
            </a:r>
            <a:r>
              <a:rPr lang="en-US" dirty="0"/>
              <a:t>Engaged </a:t>
            </a:r>
            <a:r>
              <a:rPr lang="en-US" dirty="0" smtClean="0"/>
              <a:t>External</a:t>
            </a:r>
          </a:p>
          <a:p>
            <a:pPr lvl="1"/>
            <a:r>
              <a:rPr lang="en-US" b="1" dirty="0" smtClean="0"/>
              <a:t>FBI</a:t>
            </a:r>
            <a:r>
              <a:rPr lang="en-US" dirty="0" smtClean="0"/>
              <a:t>: FLL </a:t>
            </a:r>
            <a:r>
              <a:rPr lang="en-US" dirty="0"/>
              <a:t>Bypassed Internal</a:t>
            </a:r>
          </a:p>
          <a:p>
            <a:pPr lvl="1"/>
            <a:r>
              <a:rPr lang="en-US" altLang="en-US" b="1" dirty="0" smtClean="0"/>
              <a:t>FBE</a:t>
            </a:r>
            <a:r>
              <a:rPr lang="en-US" altLang="en-US" dirty="0" smtClean="0"/>
              <a:t>: </a:t>
            </a:r>
            <a:r>
              <a:rPr lang="en-US" dirty="0"/>
              <a:t>FLL Bypassed </a:t>
            </a:r>
            <a:r>
              <a:rPr lang="en-US" dirty="0" smtClean="0"/>
              <a:t>External</a:t>
            </a:r>
          </a:p>
          <a:p>
            <a:pPr lvl="1"/>
            <a:r>
              <a:rPr lang="en-US" altLang="en-US" b="1" dirty="0" smtClean="0"/>
              <a:t>PEE: </a:t>
            </a:r>
            <a:r>
              <a:rPr lang="en-US" dirty="0"/>
              <a:t>PLL Engaged </a:t>
            </a:r>
            <a:r>
              <a:rPr lang="en-US" dirty="0" smtClean="0"/>
              <a:t>External</a:t>
            </a:r>
          </a:p>
          <a:p>
            <a:pPr lvl="1"/>
            <a:r>
              <a:rPr lang="en-US" altLang="en-US" b="1" dirty="0" smtClean="0"/>
              <a:t>PBE: </a:t>
            </a:r>
            <a:r>
              <a:rPr lang="en-US" dirty="0"/>
              <a:t>PLL Bypassed </a:t>
            </a:r>
            <a:r>
              <a:rPr lang="en-US" dirty="0" smtClean="0"/>
              <a:t>External</a:t>
            </a:r>
          </a:p>
          <a:p>
            <a:pPr lvl="1"/>
            <a:r>
              <a:rPr lang="en-US" b="1" dirty="0" smtClean="0"/>
              <a:t>BLPI</a:t>
            </a:r>
            <a:r>
              <a:rPr lang="en-US" dirty="0" smtClean="0"/>
              <a:t>: Bypassed </a:t>
            </a:r>
            <a:r>
              <a:rPr lang="en-US" dirty="0"/>
              <a:t>Low </a:t>
            </a:r>
            <a:r>
              <a:rPr lang="en-US" dirty="0" smtClean="0"/>
              <a:t>Power Internal</a:t>
            </a:r>
          </a:p>
          <a:p>
            <a:pPr lvl="1"/>
            <a:r>
              <a:rPr lang="en-US" altLang="en-US" b="1" dirty="0" smtClean="0"/>
              <a:t>BLPE: </a:t>
            </a:r>
            <a:r>
              <a:rPr lang="en-US" dirty="0"/>
              <a:t>Bypassed Low </a:t>
            </a:r>
            <a:r>
              <a:rPr lang="en-US" dirty="0" smtClean="0"/>
              <a:t>Power External</a:t>
            </a:r>
          </a:p>
          <a:p>
            <a:pPr lvl="1"/>
            <a:r>
              <a:rPr lang="en-US" altLang="en-US" b="1" dirty="0" smtClean="0"/>
              <a:t>STOP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4355976" cy="35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43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Understanding about how the clock signal has been distributed among KL46 </a:t>
            </a:r>
            <a:r>
              <a:rPr lang="en-US" altLang="en-US" sz="2400" dirty="0" err="1" smtClean="0"/>
              <a:t>SoC</a:t>
            </a:r>
            <a:endParaRPr lang="en-US" altLang="en-US" sz="2400" dirty="0"/>
          </a:p>
          <a:p>
            <a:pPr algn="just"/>
            <a:r>
              <a:rPr lang="en-US" sz="2400" dirty="0" smtClean="0"/>
              <a:t>Understanding on how to configure an specific clock signal for given peripheral.,</a:t>
            </a:r>
          </a:p>
          <a:p>
            <a:pPr algn="just"/>
            <a:r>
              <a:rPr lang="en-US" sz="2400" dirty="0" smtClean="0"/>
              <a:t>Understanding on how to configure the PLL and FLL on using internal clock or </a:t>
            </a:r>
            <a:r>
              <a:rPr lang="en-US" sz="2400" smtClean="0"/>
              <a:t>external clock.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35496" y="1484313"/>
            <a:ext cx="3600400" cy="51130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Mode of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FEI : </a:t>
            </a:r>
            <a:r>
              <a:rPr lang="en-US" dirty="0"/>
              <a:t>FLL Engaged </a:t>
            </a:r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Default </a:t>
            </a:r>
            <a:r>
              <a:rPr lang="en-US" dirty="0"/>
              <a:t>mode of operation </a:t>
            </a:r>
            <a:endParaRPr lang="en-US" dirty="0" smtClean="0"/>
          </a:p>
          <a:p>
            <a:pPr lvl="2"/>
            <a:r>
              <a:rPr lang="en-US" dirty="0"/>
              <a:t>Selects the FLL output as the MCGOUT clock</a:t>
            </a:r>
          </a:p>
          <a:p>
            <a:pPr lvl="2"/>
            <a:r>
              <a:rPr lang="en-US" dirty="0"/>
              <a:t>Multiplies the Slow Internal Reference Clock </a:t>
            </a:r>
            <a:endParaRPr lang="en-US" dirty="0" smtClean="0"/>
          </a:p>
          <a:p>
            <a:pPr lvl="2"/>
            <a:r>
              <a:rPr lang="en-US" dirty="0" smtClean="0"/>
              <a:t>PLL </a:t>
            </a:r>
            <a:r>
              <a:rPr lang="en-US" dirty="0"/>
              <a:t>is disabled in a low-power </a:t>
            </a:r>
            <a:r>
              <a:rPr lang="en-US" dirty="0" smtClean="0"/>
              <a:t>state unless </a:t>
            </a:r>
            <a:r>
              <a:rPr lang="en-US" dirty="0"/>
              <a:t>C5[PLLCLKEN] is set</a:t>
            </a:r>
          </a:p>
          <a:p>
            <a:pPr lvl="2"/>
            <a:r>
              <a:rPr lang="en-US" dirty="0" smtClean="0"/>
              <a:t>Setting: C1[CLKS]=0, C1[IREFS]=1, C6[PLLS]=0</a:t>
            </a:r>
            <a:endParaRPr lang="en-US" altLang="en-US" b="1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2" y="2159659"/>
            <a:ext cx="5592118" cy="4389983"/>
          </a:xfrm>
          <a:prstGeom prst="rect">
            <a:avLst/>
          </a:prstGeom>
          <a:solidFill>
            <a:srgbClr val="FF0000">
              <a:alpha val="32941"/>
            </a:srgbClr>
          </a:solidFill>
        </p:spPr>
      </p:pic>
      <p:sp>
        <p:nvSpPr>
          <p:cNvPr id="7" name="Rectangle 6"/>
          <p:cNvSpPr/>
          <p:nvPr/>
        </p:nvSpPr>
        <p:spPr>
          <a:xfrm>
            <a:off x="5352082" y="2184539"/>
            <a:ext cx="576064" cy="31291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4290" y="2184539"/>
            <a:ext cx="576064" cy="31291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9994" y="4560803"/>
            <a:ext cx="979588" cy="31291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73724" y="2728420"/>
            <a:ext cx="962372" cy="156456"/>
          </a:xfrm>
          <a:prstGeom prst="rect">
            <a:avLst/>
          </a:prstGeom>
          <a:solidFill>
            <a:srgbClr val="FF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2082" y="3015142"/>
            <a:ext cx="647812" cy="244434"/>
          </a:xfrm>
          <a:prstGeom prst="rect">
            <a:avLst/>
          </a:prstGeom>
          <a:solidFill>
            <a:srgbClr val="FF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56398" y="3573016"/>
            <a:ext cx="1367892" cy="188331"/>
          </a:xfrm>
          <a:prstGeom prst="rect">
            <a:avLst/>
          </a:prstGeom>
          <a:solidFill>
            <a:srgbClr val="FF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92601" y="2735988"/>
            <a:ext cx="143496" cy="379857"/>
          </a:xfrm>
          <a:prstGeom prst="rect">
            <a:avLst/>
          </a:prstGeom>
          <a:solidFill>
            <a:srgbClr val="FF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56398" y="3198316"/>
            <a:ext cx="143496" cy="379857"/>
          </a:xfrm>
          <a:prstGeom prst="rect">
            <a:avLst/>
          </a:prstGeom>
          <a:solidFill>
            <a:srgbClr val="FF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401976" y="3374102"/>
            <a:ext cx="890625" cy="895438"/>
            <a:chOff x="-677634" y="3259576"/>
            <a:chExt cx="890625" cy="895438"/>
          </a:xfrm>
        </p:grpSpPr>
        <p:sp>
          <p:nvSpPr>
            <p:cNvPr id="15" name="Rectangle 14"/>
            <p:cNvSpPr/>
            <p:nvPr/>
          </p:nvSpPr>
          <p:spPr>
            <a:xfrm>
              <a:off x="-677634" y="3259576"/>
              <a:ext cx="890625" cy="8954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-677634" y="3259576"/>
              <a:ext cx="877656" cy="892504"/>
              <a:chOff x="-677634" y="3259576"/>
              <a:chExt cx="877656" cy="892504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-661975" y="3259576"/>
                <a:ext cx="86199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677634" y="3259576"/>
                <a:ext cx="86468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3039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107504" y="1484313"/>
            <a:ext cx="3600400" cy="51130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Mode of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FEE : </a:t>
            </a:r>
            <a:r>
              <a:rPr lang="en-US" dirty="0"/>
              <a:t>FLL Engaged </a:t>
            </a:r>
            <a:r>
              <a:rPr lang="en-US" dirty="0" smtClean="0"/>
              <a:t>External</a:t>
            </a:r>
          </a:p>
          <a:p>
            <a:pPr lvl="2"/>
            <a:r>
              <a:rPr lang="en-US" dirty="0"/>
              <a:t>Selects the FLL output as the MCGOUT clock</a:t>
            </a:r>
          </a:p>
          <a:p>
            <a:pPr lvl="2"/>
            <a:r>
              <a:rPr lang="en-US" dirty="0"/>
              <a:t>Multiplies the External Reference </a:t>
            </a:r>
            <a:r>
              <a:rPr lang="en-US" dirty="0" smtClean="0"/>
              <a:t>Clock</a:t>
            </a:r>
          </a:p>
          <a:p>
            <a:pPr lvl="2"/>
            <a:r>
              <a:rPr lang="en-US" dirty="0"/>
              <a:t>PLL is disabled in a low-power state unless C5[PLLCLKEN] is set</a:t>
            </a:r>
            <a:endParaRPr lang="en-US" dirty="0" smtClean="0"/>
          </a:p>
          <a:p>
            <a:pPr lvl="2"/>
            <a:r>
              <a:rPr lang="en-US" dirty="0" smtClean="0"/>
              <a:t>Setting: </a:t>
            </a:r>
            <a:r>
              <a:rPr lang="en-US" dirty="0"/>
              <a:t>C1[CLKS] = 00, C1[IREFS] = 0, C6[PLLS] = 0 and C1[FRDIV] set to provide an external ref clock in the range of 31.25 kHz to 39.0625 kHz</a:t>
            </a:r>
          </a:p>
          <a:p>
            <a:pPr lvl="2"/>
            <a:endParaRPr lang="en-US" altLang="en-US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551882" y="1845840"/>
            <a:ext cx="5592118" cy="4389983"/>
            <a:chOff x="1547664" y="2468016"/>
            <a:chExt cx="5592118" cy="4389983"/>
          </a:xfrm>
        </p:grpSpPr>
        <p:pic>
          <p:nvPicPr>
            <p:cNvPr id="11" name="Picture 10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  <a:solidFill>
              <a:srgbClr val="FF0000">
                <a:alpha val="32941"/>
              </a:srgbClr>
            </a:solidFill>
          </p:spPr>
        </p:pic>
        <p:sp>
          <p:nvSpPr>
            <p:cNvPr id="12" name="Rectangle 11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64707" y="4610168"/>
              <a:ext cx="487473" cy="161087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7864" y="3453171"/>
              <a:ext cx="647812" cy="114762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52180" y="3881373"/>
              <a:ext cx="1367892" cy="188331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47864" y="3554760"/>
              <a:ext cx="187500" cy="121649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52180" y="3506673"/>
              <a:ext cx="143496" cy="379857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3262" y="4610168"/>
              <a:ext cx="180666" cy="689719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01976" y="3044957"/>
            <a:ext cx="890625" cy="895438"/>
            <a:chOff x="-677634" y="3259576"/>
            <a:chExt cx="890625" cy="895438"/>
          </a:xfrm>
        </p:grpSpPr>
        <p:sp>
          <p:nvSpPr>
            <p:cNvPr id="35" name="Rectangle 34"/>
            <p:cNvSpPr/>
            <p:nvPr/>
          </p:nvSpPr>
          <p:spPr>
            <a:xfrm>
              <a:off x="-677634" y="3259576"/>
              <a:ext cx="890625" cy="8954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-677634" y="3259576"/>
              <a:ext cx="877656" cy="892504"/>
              <a:chOff x="-677634" y="3259576"/>
              <a:chExt cx="877656" cy="89250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-661975" y="3259576"/>
                <a:ext cx="86199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677634" y="3259576"/>
                <a:ext cx="86468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6523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-36512" y="1484313"/>
            <a:ext cx="3888432" cy="51130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Mode of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FBE: </a:t>
            </a:r>
            <a:r>
              <a:rPr lang="en-US" dirty="0"/>
              <a:t>FLL Bypassed External</a:t>
            </a:r>
            <a:endParaRPr lang="en-US" dirty="0" smtClean="0"/>
          </a:p>
          <a:p>
            <a:pPr lvl="2"/>
            <a:r>
              <a:rPr lang="en-US" dirty="0"/>
              <a:t>Selects the External Reference Clock as the MCGOUT clock.</a:t>
            </a:r>
          </a:p>
          <a:p>
            <a:pPr lvl="2"/>
            <a:r>
              <a:rPr lang="en-US" dirty="0"/>
              <a:t>The FLL is operational but the output is not used (external reference clock is used as the </a:t>
            </a:r>
            <a:r>
              <a:rPr lang="en-US" dirty="0" smtClean="0"/>
              <a:t>input reference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Can be provide </a:t>
            </a:r>
            <a:r>
              <a:rPr lang="en-US" dirty="0"/>
              <a:t>a system clock </a:t>
            </a:r>
            <a:r>
              <a:rPr lang="en-US" dirty="0" smtClean="0"/>
              <a:t>by when FLL archived the target frequency. </a:t>
            </a:r>
          </a:p>
          <a:p>
            <a:pPr lvl="2"/>
            <a:r>
              <a:rPr lang="en-US" dirty="0"/>
              <a:t>PLL </a:t>
            </a:r>
            <a:r>
              <a:rPr lang="en-US" dirty="0" smtClean="0"/>
              <a:t>is disabled </a:t>
            </a:r>
            <a:r>
              <a:rPr lang="en-US" dirty="0"/>
              <a:t>in a low-power state unless C5[PLLCLKEN] is set</a:t>
            </a:r>
          </a:p>
          <a:p>
            <a:pPr lvl="2"/>
            <a:r>
              <a:rPr lang="en-US" dirty="0" smtClean="0"/>
              <a:t>Setting: </a:t>
            </a:r>
            <a:r>
              <a:rPr lang="en-US" dirty="0"/>
              <a:t>C1[CLKS] = 10, C1[IREFS] = 0, C1[FRDIV] set to provide an external ref clock in the range of 31.25 kHz to 39.0625 kHz, C6[PLLS] = 0 and C2[LP] = </a:t>
            </a:r>
            <a:r>
              <a:rPr lang="en-US" dirty="0" smtClean="0"/>
              <a:t>0</a:t>
            </a:r>
            <a:endParaRPr lang="en-US" altLang="en-US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895948" y="1628800"/>
            <a:ext cx="5304086" cy="4390999"/>
            <a:chOff x="1547664" y="2468016"/>
            <a:chExt cx="5592118" cy="4389983"/>
          </a:xfrm>
        </p:grpSpPr>
        <p:pic>
          <p:nvPicPr>
            <p:cNvPr id="11" name="Picture 10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  <a:solidFill>
              <a:srgbClr val="FF0000">
                <a:alpha val="32941"/>
              </a:srgbClr>
            </a:solidFill>
          </p:spPr>
        </p:pic>
        <p:sp>
          <p:nvSpPr>
            <p:cNvPr id="12" name="Rectangle 11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64707" y="4610168"/>
              <a:ext cx="487473" cy="161087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7864" y="3453171"/>
              <a:ext cx="647812" cy="114762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8722" y="4051825"/>
              <a:ext cx="714020" cy="12696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47864" y="3554760"/>
              <a:ext cx="187500" cy="121649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34304" y="4115308"/>
              <a:ext cx="174417" cy="655947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3262" y="4610168"/>
              <a:ext cx="180666" cy="689719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52219" y="3924860"/>
              <a:ext cx="570524" cy="12696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93371" y="4610168"/>
              <a:ext cx="487473" cy="161087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76579" y="2828754"/>
            <a:ext cx="890625" cy="895438"/>
            <a:chOff x="-677634" y="3259576"/>
            <a:chExt cx="890625" cy="895438"/>
          </a:xfrm>
        </p:grpSpPr>
        <p:sp>
          <p:nvSpPr>
            <p:cNvPr id="37" name="Rectangle 36"/>
            <p:cNvSpPr/>
            <p:nvPr/>
          </p:nvSpPr>
          <p:spPr>
            <a:xfrm>
              <a:off x="-677634" y="3259576"/>
              <a:ext cx="890625" cy="8954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-677634" y="3259576"/>
              <a:ext cx="877656" cy="892504"/>
              <a:chOff x="-677634" y="3259576"/>
              <a:chExt cx="877656" cy="89250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-661975" y="3259576"/>
                <a:ext cx="86199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677634" y="3259576"/>
                <a:ext cx="86468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4286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35496" y="1484313"/>
            <a:ext cx="3888432" cy="51130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Mode of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PEE: </a:t>
            </a:r>
            <a:r>
              <a:rPr lang="en-US" dirty="0"/>
              <a:t>PLL Engaged External</a:t>
            </a:r>
            <a:endParaRPr lang="en-US" dirty="0" smtClean="0"/>
          </a:p>
          <a:p>
            <a:pPr lvl="2"/>
            <a:r>
              <a:rPr lang="en-US" dirty="0"/>
              <a:t>Selects the PLL output as the MCGOUT clock</a:t>
            </a:r>
          </a:p>
          <a:p>
            <a:pPr lvl="2"/>
            <a:r>
              <a:rPr lang="en-US" dirty="0"/>
              <a:t>The external reference clock provides the PLL reference clock</a:t>
            </a:r>
          </a:p>
          <a:p>
            <a:pPr lvl="2"/>
            <a:r>
              <a:rPr lang="en-US" dirty="0" smtClean="0"/>
              <a:t>Setting: C1[CLKS</a:t>
            </a:r>
            <a:r>
              <a:rPr lang="en-US" dirty="0"/>
              <a:t>] = 00, C1[IREFS] = 0, C5[PRDIV] set to provide an external ref clock in the range of 2 MHz to 4 MHz and C6[PLLS] = 1 and C2[LP] = </a:t>
            </a:r>
            <a:r>
              <a:rPr lang="en-US" dirty="0" smtClean="0"/>
              <a:t>0</a:t>
            </a:r>
          </a:p>
          <a:p>
            <a:pPr lvl="2"/>
            <a:r>
              <a:rPr lang="en-US" dirty="0"/>
              <a:t>FLL is disabled in a </a:t>
            </a:r>
            <a:r>
              <a:rPr lang="en-US" dirty="0" err="1" smtClean="0"/>
              <a:t>lowpower</a:t>
            </a:r>
            <a:r>
              <a:rPr lang="en-US" dirty="0" smtClean="0"/>
              <a:t> state</a:t>
            </a:r>
            <a:r>
              <a:rPr lang="en-US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95948" y="1628800"/>
            <a:ext cx="5304086" cy="4390999"/>
            <a:chOff x="1547664" y="2468016"/>
            <a:chExt cx="5592118" cy="4389983"/>
          </a:xfrm>
        </p:grpSpPr>
        <p:pic>
          <p:nvPicPr>
            <p:cNvPr id="11" name="Picture 10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  <a:solidFill>
              <a:srgbClr val="FF0000">
                <a:alpha val="32941"/>
              </a:srgbClr>
            </a:solidFill>
          </p:spPr>
        </p:pic>
        <p:sp>
          <p:nvSpPr>
            <p:cNvPr id="12" name="Rectangle 11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03439" y="4610168"/>
              <a:ext cx="948743" cy="161087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2120" y="4063549"/>
              <a:ext cx="990348" cy="115242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15938" y="4419760"/>
              <a:ext cx="187499" cy="351495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3262" y="4610168"/>
              <a:ext cx="180666" cy="689719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52219" y="3979834"/>
              <a:ext cx="570524" cy="12696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58386" y="3979834"/>
              <a:ext cx="303673" cy="12696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38535" y="2431119"/>
            <a:ext cx="577681" cy="463874"/>
            <a:chOff x="-677634" y="3259576"/>
            <a:chExt cx="890625" cy="895438"/>
          </a:xfrm>
        </p:grpSpPr>
        <p:sp>
          <p:nvSpPr>
            <p:cNvPr id="65" name="Rectangle 64"/>
            <p:cNvSpPr/>
            <p:nvPr/>
          </p:nvSpPr>
          <p:spPr>
            <a:xfrm>
              <a:off x="-677634" y="3259576"/>
              <a:ext cx="890625" cy="8954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6863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-677634" y="3259576"/>
              <a:ext cx="877656" cy="892504"/>
              <a:chOff x="-677634" y="3259576"/>
              <a:chExt cx="877656" cy="892504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-661975" y="3259576"/>
                <a:ext cx="861997" cy="89250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-677634" y="3259576"/>
                <a:ext cx="864687" cy="89250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117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3752345" cy="51130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Mode of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PBE: </a:t>
            </a:r>
            <a:r>
              <a:rPr lang="en-US" dirty="0"/>
              <a:t>PLL Bypassed External</a:t>
            </a:r>
            <a:endParaRPr lang="en-US" dirty="0" smtClean="0"/>
          </a:p>
          <a:p>
            <a:pPr lvl="2"/>
            <a:r>
              <a:rPr lang="en-US" dirty="0"/>
              <a:t>Selects the External Reference Clock as the MCGOUT clock.</a:t>
            </a:r>
          </a:p>
          <a:p>
            <a:pPr lvl="2"/>
            <a:r>
              <a:rPr lang="en-US" dirty="0"/>
              <a:t>The PLL is operational but the output is not used (external reference clock is used as the </a:t>
            </a:r>
            <a:r>
              <a:rPr lang="en-US" dirty="0" smtClean="0"/>
              <a:t>input reference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mode can be used to provide a system clock while the PLL achieves the target frequency</a:t>
            </a:r>
          </a:p>
          <a:p>
            <a:pPr lvl="2"/>
            <a:r>
              <a:rPr lang="en-US" dirty="0" smtClean="0"/>
              <a:t>Setting: C1[CLKS</a:t>
            </a:r>
            <a:r>
              <a:rPr lang="en-US" dirty="0"/>
              <a:t>] = 10, C1[IREFS] = 0, C5[PRDIV] set to provide an external ref clock in the range of 2 MHz to 4 MHz, C6[PLLS] = 1 and C2[LP] = </a:t>
            </a:r>
            <a:r>
              <a:rPr lang="en-US" dirty="0" smtClean="0"/>
              <a:t>0</a:t>
            </a:r>
          </a:p>
          <a:p>
            <a:pPr lvl="2"/>
            <a:r>
              <a:rPr lang="en-US" dirty="0"/>
              <a:t>FLL is disabled in a </a:t>
            </a:r>
            <a:r>
              <a:rPr lang="en-US" dirty="0" err="1" smtClean="0"/>
              <a:t>lowpower</a:t>
            </a:r>
            <a:r>
              <a:rPr lang="en-US" dirty="0" smtClean="0"/>
              <a:t> state</a:t>
            </a:r>
            <a:r>
              <a:rPr lang="en-US" dirty="0"/>
              <a:t>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95948" y="1628800"/>
            <a:ext cx="5304086" cy="4390999"/>
            <a:chOff x="1547664" y="2468016"/>
            <a:chExt cx="5592118" cy="4389983"/>
          </a:xfrm>
        </p:grpSpPr>
        <p:pic>
          <p:nvPicPr>
            <p:cNvPr id="22" name="Picture 21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  <a:solidFill>
              <a:srgbClr val="FF0000">
                <a:alpha val="32941"/>
              </a:srgbClr>
            </a:solidFill>
          </p:spPr>
        </p:pic>
        <p:sp>
          <p:nvSpPr>
            <p:cNvPr id="23" name="Rectangle 22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53822" y="4610168"/>
              <a:ext cx="1098358" cy="116880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08722" y="4051825"/>
              <a:ext cx="714020" cy="12696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9787" y="4399055"/>
              <a:ext cx="109140" cy="324501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34304" y="4115308"/>
              <a:ext cx="174417" cy="655947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43262" y="4610168"/>
              <a:ext cx="180666" cy="689719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52219" y="3924860"/>
              <a:ext cx="570524" cy="12696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93371" y="4610168"/>
              <a:ext cx="487473" cy="161087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38535" y="2431119"/>
            <a:ext cx="577681" cy="463874"/>
            <a:chOff x="-677634" y="3259576"/>
            <a:chExt cx="890625" cy="895438"/>
          </a:xfrm>
        </p:grpSpPr>
        <p:sp>
          <p:nvSpPr>
            <p:cNvPr id="36" name="Rectangle 35"/>
            <p:cNvSpPr/>
            <p:nvPr/>
          </p:nvSpPr>
          <p:spPr>
            <a:xfrm>
              <a:off x="-677634" y="3259576"/>
              <a:ext cx="890625" cy="8954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6863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-677634" y="3259576"/>
              <a:ext cx="877656" cy="892504"/>
              <a:chOff x="-677634" y="3259576"/>
              <a:chExt cx="877656" cy="89250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-661975" y="3259576"/>
                <a:ext cx="861997" cy="89250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677634" y="3259576"/>
                <a:ext cx="864687" cy="89250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2232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3456384" cy="51130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Mode of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BLPI: </a:t>
            </a:r>
            <a:r>
              <a:rPr lang="en-US" altLang="en-US" dirty="0"/>
              <a:t>Bypassed </a:t>
            </a:r>
            <a:r>
              <a:rPr lang="en-US" altLang="en-US" dirty="0" smtClean="0"/>
              <a:t>Low Power Internal</a:t>
            </a:r>
            <a:endParaRPr lang="en-US" dirty="0" smtClean="0"/>
          </a:p>
          <a:p>
            <a:pPr lvl="2"/>
            <a:r>
              <a:rPr lang="en-US" dirty="0" smtClean="0"/>
              <a:t>Can select slow </a:t>
            </a:r>
            <a:r>
              <a:rPr lang="en-US" dirty="0"/>
              <a:t>or fast Internal Reference Clock as the MCGOUT clock</a:t>
            </a:r>
          </a:p>
          <a:p>
            <a:pPr lvl="2"/>
            <a:r>
              <a:rPr lang="en-US" dirty="0"/>
              <a:t>The FLL and PLL are disabled (even if PLLCLKEN set)</a:t>
            </a:r>
          </a:p>
          <a:p>
            <a:pPr lvl="2"/>
            <a:r>
              <a:rPr lang="en-US" dirty="0" smtClean="0"/>
              <a:t>Setting: C1[CLKS</a:t>
            </a:r>
            <a:r>
              <a:rPr lang="en-US" dirty="0"/>
              <a:t>] = 01, C1[IREFS] = 1, C6[PLLS] = 0 and C2[LP]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95948" y="1628800"/>
            <a:ext cx="5304086" cy="4390999"/>
            <a:chOff x="1547664" y="2468016"/>
            <a:chExt cx="5592118" cy="4389983"/>
          </a:xfrm>
        </p:grpSpPr>
        <p:pic>
          <p:nvPicPr>
            <p:cNvPr id="11" name="Picture 10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  <a:solidFill>
              <a:srgbClr val="FF0000">
                <a:alpha val="32941"/>
              </a:srgbClr>
            </a:solidFill>
          </p:spPr>
        </p:pic>
        <p:sp>
          <p:nvSpPr>
            <p:cNvPr id="12" name="Rectangle 11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8863" y="2972301"/>
              <a:ext cx="181981" cy="1079524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80844" y="3924860"/>
              <a:ext cx="570524" cy="15667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38535" y="2431119"/>
            <a:ext cx="577681" cy="463874"/>
            <a:chOff x="-677634" y="3259576"/>
            <a:chExt cx="890625" cy="895438"/>
          </a:xfrm>
        </p:grpSpPr>
        <p:sp>
          <p:nvSpPr>
            <p:cNvPr id="23" name="Rectangle 22"/>
            <p:cNvSpPr/>
            <p:nvPr/>
          </p:nvSpPr>
          <p:spPr>
            <a:xfrm>
              <a:off x="-677634" y="3259576"/>
              <a:ext cx="890625" cy="8954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6863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-677634" y="3259576"/>
              <a:ext cx="877656" cy="892504"/>
              <a:chOff x="-677634" y="3259576"/>
              <a:chExt cx="877656" cy="892504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-661975" y="3259576"/>
                <a:ext cx="861997" cy="89250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-677634" y="3259576"/>
                <a:ext cx="864687" cy="89250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676579" y="2828754"/>
            <a:ext cx="890625" cy="895438"/>
            <a:chOff x="-677634" y="3259576"/>
            <a:chExt cx="890625" cy="895438"/>
          </a:xfrm>
        </p:grpSpPr>
        <p:sp>
          <p:nvSpPr>
            <p:cNvPr id="28" name="Rectangle 27"/>
            <p:cNvSpPr/>
            <p:nvPr/>
          </p:nvSpPr>
          <p:spPr>
            <a:xfrm>
              <a:off x="-677634" y="3259576"/>
              <a:ext cx="890625" cy="8954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-677634" y="3259576"/>
              <a:ext cx="877656" cy="892504"/>
              <a:chOff x="-677634" y="3259576"/>
              <a:chExt cx="877656" cy="89250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-661975" y="3259576"/>
                <a:ext cx="86199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677634" y="3259576"/>
                <a:ext cx="86468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8513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3456384" cy="51130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Mode of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BLPE: </a:t>
            </a:r>
            <a:r>
              <a:rPr lang="en-US" altLang="en-US" dirty="0"/>
              <a:t>Bypassed </a:t>
            </a:r>
            <a:r>
              <a:rPr lang="en-US" altLang="en-US" dirty="0" smtClean="0"/>
              <a:t>Low Power External</a:t>
            </a:r>
            <a:endParaRPr lang="en-US" dirty="0" smtClean="0"/>
          </a:p>
          <a:p>
            <a:pPr lvl="2"/>
            <a:r>
              <a:rPr lang="en-US" dirty="0" smtClean="0"/>
              <a:t>External </a:t>
            </a:r>
            <a:r>
              <a:rPr lang="en-US" dirty="0"/>
              <a:t>Reference Clock as the MCGOUT clock</a:t>
            </a:r>
          </a:p>
          <a:p>
            <a:pPr lvl="2"/>
            <a:r>
              <a:rPr lang="en-US" dirty="0"/>
              <a:t>The FLL and PLL are disabled (even if PLLCLKEN set)</a:t>
            </a:r>
          </a:p>
          <a:p>
            <a:pPr lvl="2"/>
            <a:r>
              <a:rPr lang="en-US" dirty="0" smtClean="0"/>
              <a:t>Setting: C1[CLKS</a:t>
            </a:r>
            <a:r>
              <a:rPr lang="en-US" dirty="0"/>
              <a:t>] = 10, C1[IREFS] = 0 and C2[LP] =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95948" y="1628800"/>
            <a:ext cx="5304086" cy="4390999"/>
            <a:chOff x="1547664" y="2468016"/>
            <a:chExt cx="5592118" cy="4389983"/>
          </a:xfrm>
        </p:grpSpPr>
        <p:pic>
          <p:nvPicPr>
            <p:cNvPr id="11" name="Picture 10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  <a:solidFill>
              <a:srgbClr val="FF0000">
                <a:alpha val="32941"/>
              </a:srgbClr>
            </a:solidFill>
          </p:spPr>
        </p:pic>
        <p:sp>
          <p:nvSpPr>
            <p:cNvPr id="12" name="Rectangle 11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98863" y="4081536"/>
              <a:ext cx="181981" cy="690203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80844" y="4003198"/>
              <a:ext cx="570524" cy="15667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78794" y="4615063"/>
              <a:ext cx="420068" cy="156676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78638" y="4771739"/>
              <a:ext cx="181981" cy="533528"/>
            </a:xfrm>
            <a:prstGeom prst="rect">
              <a:avLst/>
            </a:prstGeom>
            <a:solidFill>
              <a:srgbClr val="FF000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76579" y="2828754"/>
            <a:ext cx="890625" cy="895438"/>
            <a:chOff x="-677634" y="3259576"/>
            <a:chExt cx="890625" cy="895438"/>
          </a:xfrm>
        </p:grpSpPr>
        <p:sp>
          <p:nvSpPr>
            <p:cNvPr id="20" name="Rectangle 19"/>
            <p:cNvSpPr/>
            <p:nvPr/>
          </p:nvSpPr>
          <p:spPr>
            <a:xfrm>
              <a:off x="-677634" y="3259576"/>
              <a:ext cx="890625" cy="8954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-677634" y="3259576"/>
              <a:ext cx="877656" cy="892504"/>
              <a:chOff x="-677634" y="3259576"/>
              <a:chExt cx="877656" cy="89250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-661975" y="3259576"/>
                <a:ext cx="86199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-677634" y="3259576"/>
                <a:ext cx="864687" cy="8925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8535" y="2431119"/>
            <a:ext cx="577681" cy="463874"/>
            <a:chOff x="-677634" y="3259576"/>
            <a:chExt cx="890625" cy="895438"/>
          </a:xfrm>
        </p:grpSpPr>
        <p:sp>
          <p:nvSpPr>
            <p:cNvPr id="25" name="Rectangle 24"/>
            <p:cNvSpPr/>
            <p:nvPr/>
          </p:nvSpPr>
          <p:spPr>
            <a:xfrm>
              <a:off x="-677634" y="3259576"/>
              <a:ext cx="890625" cy="89543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6863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-677634" y="3259576"/>
              <a:ext cx="877656" cy="892504"/>
              <a:chOff x="-677634" y="3259576"/>
              <a:chExt cx="877656" cy="89250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-661975" y="3259576"/>
                <a:ext cx="861997" cy="89250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677634" y="3259576"/>
                <a:ext cx="864687" cy="89250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8920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3456384" cy="51130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Mode of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STOP</a:t>
            </a:r>
            <a:endParaRPr lang="en-US" dirty="0" smtClean="0"/>
          </a:p>
          <a:p>
            <a:pPr lvl="2"/>
            <a:r>
              <a:rPr lang="en-US" dirty="0"/>
              <a:t>MCGPLLCLK is active in Normal Stop mode when PLLSTEN=1</a:t>
            </a:r>
          </a:p>
          <a:p>
            <a:pPr lvl="2"/>
            <a:r>
              <a:rPr lang="en-US" dirty="0"/>
              <a:t>MCGPLL1CLK is active in Normal Stop mode when PLLSTEN1=1</a:t>
            </a:r>
          </a:p>
          <a:p>
            <a:pPr lvl="2"/>
            <a:r>
              <a:rPr lang="en-US" dirty="0"/>
              <a:t>MCGIRCLK is active in Normal Stop mode when all the following conditions become true:</a:t>
            </a:r>
          </a:p>
          <a:p>
            <a:pPr lvl="3"/>
            <a:r>
              <a:rPr lang="en-US" dirty="0" smtClean="0"/>
              <a:t>C1[IRCLKEN</a:t>
            </a:r>
            <a:r>
              <a:rPr lang="en-US" dirty="0"/>
              <a:t>] = 1</a:t>
            </a:r>
          </a:p>
          <a:p>
            <a:pPr lvl="3"/>
            <a:r>
              <a:rPr lang="en-US" dirty="0" smtClean="0"/>
              <a:t>C1[IREFSTEN</a:t>
            </a:r>
            <a:r>
              <a:rPr lang="en-US" dirty="0"/>
              <a:t>] = 1</a:t>
            </a:r>
            <a:endParaRPr lang="en-US" altLang="en-US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603376" y="2184539"/>
            <a:ext cx="5592118" cy="4389983"/>
            <a:chOff x="1547664" y="2468016"/>
            <a:chExt cx="5592118" cy="4389983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917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8568952" cy="5113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MCG Loss Lock Detector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MCG includes a PLL loss-of-lock </a:t>
            </a:r>
            <a:r>
              <a:rPr lang="en-US" dirty="0" smtClean="0"/>
              <a:t>detector – the MCU has been reset if the phase lock gets lost.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detector is enabled when </a:t>
            </a:r>
            <a:r>
              <a:rPr lang="en-US" dirty="0" smtClean="0"/>
              <a:t>configured for </a:t>
            </a:r>
            <a:r>
              <a:rPr lang="en-US" dirty="0"/>
              <a:t>PEE and lock has been achieved.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MCG_C8[LOLRE] bit in the MCG module </a:t>
            </a:r>
            <a:r>
              <a:rPr lang="en-US" dirty="0" smtClean="0"/>
              <a:t>is set </a:t>
            </a:r>
            <a:r>
              <a:rPr lang="en-US" dirty="0"/>
              <a:t>and the PLL lock status bit (MCG_S[LOLS0]) becomes set, the MCU resets. </a:t>
            </a:r>
            <a:r>
              <a:rPr lang="en-US" dirty="0" smtClean="0"/>
              <a:t>The RCM_SRS0[LOL</a:t>
            </a:r>
            <a:r>
              <a:rPr lang="en-US" dirty="0"/>
              <a:t>] bit is set to indicate this reset source.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025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8568952" cy="511303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MCG Auto Trim – ATM</a:t>
            </a:r>
          </a:p>
          <a:p>
            <a:pPr lvl="1"/>
            <a:r>
              <a:rPr lang="en-US" dirty="0" smtClean="0"/>
              <a:t>An feature enable the MCG hardware </a:t>
            </a:r>
            <a:r>
              <a:rPr lang="en-US" dirty="0"/>
              <a:t>to automatically trim the MCG Internal Reference Clocks using an </a:t>
            </a:r>
            <a:r>
              <a:rPr lang="en-US" dirty="0" smtClean="0"/>
              <a:t>external clock </a:t>
            </a:r>
            <a:r>
              <a:rPr lang="en-US" dirty="0"/>
              <a:t>as a reference.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selection between which MCG IRC clock gets tested </a:t>
            </a:r>
            <a:r>
              <a:rPr lang="en-US" dirty="0" smtClean="0"/>
              <a:t>and enabled </a:t>
            </a:r>
            <a:r>
              <a:rPr lang="en-US" dirty="0"/>
              <a:t>is controlled by the ATC[ATMS] control bit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ATC[ATMS]=0 selects the 32 </a:t>
            </a:r>
            <a:r>
              <a:rPr lang="en-US" dirty="0" smtClean="0"/>
              <a:t>kHz IRC </a:t>
            </a:r>
            <a:r>
              <a:rPr lang="en-US" dirty="0"/>
              <a:t>and ATC[ATMS]=1 selects the 4 MHz IRC).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4 MHz IRC is selected for the </a:t>
            </a:r>
            <a:r>
              <a:rPr lang="en-US" dirty="0" smtClean="0"/>
              <a:t>ATM, a </a:t>
            </a:r>
            <a:r>
              <a:rPr lang="en-US" dirty="0"/>
              <a:t>divide by 128 is enabled to divide down the 4 MHz IRC to a range of 31.250 kHz.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77446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Overview on KL46 Clock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Clock distribution 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System Oscillator (OSC)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System Integration Module (SIM)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Multipurpose Clock Generator (MCG)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Mode of Operations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MCG Loss Lock Detector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MCG Auto Trim –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ATM</a:t>
            </a:r>
          </a:p>
          <a:p>
            <a:pPr marL="7429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1875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Overview on KL46 Clock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Clock distribution 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Oscillator (OSC)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Integration Module (SIM)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Multipurpose Clock Generator (MCG)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Mode of Operations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Loss Lock Detector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Auto Trim –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ATM</a:t>
            </a:r>
          </a:p>
          <a:p>
            <a:pPr marL="7429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420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8568952" cy="51130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Examples: </a:t>
            </a:r>
            <a:r>
              <a:rPr lang="en-US" dirty="0" smtClean="0"/>
              <a:t>FRD KL46 uses external crystal 8MHz, Switching from FEI -&gt; FEE (MCGOUTCLK=Bus clock = 8MHz, FLL output = 20MHz)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Configure OSC0 to use external crystal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Enable clock for </a:t>
            </a:r>
            <a:r>
              <a:rPr lang="en-US" altLang="en-US" dirty="0" err="1" smtClean="0"/>
              <a:t>PortA</a:t>
            </a:r>
            <a:r>
              <a:rPr lang="en-US" altLang="en-US" dirty="0" smtClean="0"/>
              <a:t>: </a:t>
            </a:r>
            <a:r>
              <a:rPr lang="en-US" dirty="0" smtClean="0"/>
              <a:t>SIM[SCGC5]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Configure the PTA18 and PTA19 to MUX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Select FLL as a clock </a:t>
            </a:r>
            <a:r>
              <a:rPr lang="en-US" dirty="0" smtClean="0"/>
              <a:t>source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MCG[C2].RANGE0 = 10 –</a:t>
            </a:r>
            <a:r>
              <a:rPr lang="en-US" altLang="en-US" dirty="0"/>
              <a:t> </a:t>
            </a:r>
            <a:r>
              <a:rPr lang="en-US" altLang="en-US" dirty="0" smtClean="0"/>
              <a:t>Very high </a:t>
            </a:r>
            <a:r>
              <a:rPr lang="en-US" dirty="0" smtClean="0"/>
              <a:t>frequency </a:t>
            </a:r>
            <a:r>
              <a:rPr lang="en-US" dirty="0"/>
              <a:t>range selected for the crystal </a:t>
            </a:r>
            <a:r>
              <a:rPr lang="en-US" dirty="0" smtClean="0"/>
              <a:t>oscillator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MCG[C2</a:t>
            </a:r>
            <a:r>
              <a:rPr lang="en-US" altLang="en-US" dirty="0" smtClean="0"/>
              <a:t>].</a:t>
            </a:r>
            <a:r>
              <a:rPr lang="en-US" dirty="0"/>
              <a:t> EREFS0 </a:t>
            </a:r>
            <a:r>
              <a:rPr lang="en-US" altLang="en-US" dirty="0" smtClean="0"/>
              <a:t>= 1 – </a:t>
            </a:r>
            <a:r>
              <a:rPr lang="en-US" dirty="0"/>
              <a:t>Oscillator </a:t>
            </a:r>
            <a:r>
              <a:rPr lang="en-US" dirty="0" smtClean="0"/>
              <a:t>requested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OSC0[CR].</a:t>
            </a:r>
            <a:r>
              <a:rPr lang="en-US" dirty="0"/>
              <a:t> ERCLKEN</a:t>
            </a:r>
            <a:r>
              <a:rPr lang="en-US" altLang="en-US" dirty="0" smtClean="0"/>
              <a:t> =  0 – since we use the crystal instead of external clock reference.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MCG[C1].CLKS = 0x02 - </a:t>
            </a:r>
            <a:r>
              <a:rPr lang="en-US" dirty="0"/>
              <a:t>Selects the clock source for </a:t>
            </a:r>
            <a:r>
              <a:rPr lang="en-US" dirty="0" smtClean="0"/>
              <a:t>MCGOUTCLK to external reference clock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MCG[C1].FRDIV = 0x03 – set input clock to FLL = external ref clock /256 = 31.250KHz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MCG[C1].IREFS = 0x00 – Select input FLL clock is external ref clock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Set MCG[C4].DMX32= 0x00, MCG[C4].DRST_DRS = 0x00 – set FLL factor = 640 -&gt; input FLL ref clock = 31.250Khz * 640 = 20Mhz</a:t>
            </a:r>
          </a:p>
        </p:txBody>
      </p:sp>
    </p:spTree>
    <p:extLst>
      <p:ext uri="{BB962C8B-B14F-4D97-AF65-F5344CB8AC3E}">
        <p14:creationId xmlns:p14="http://schemas.microsoft.com/office/powerpoint/2010/main" val="4291067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8568952" cy="5113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Examples</a:t>
            </a:r>
          </a:p>
          <a:p>
            <a:pPr lvl="1"/>
            <a:r>
              <a:rPr lang="en-US" dirty="0" smtClean="0"/>
              <a:t>Switching from FEE -&gt; FBE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39396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8568952" cy="5113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Examples</a:t>
            </a:r>
          </a:p>
          <a:p>
            <a:pPr lvl="1"/>
            <a:r>
              <a:rPr lang="en-US" dirty="0" smtClean="0"/>
              <a:t>Switching from FEE -&gt; PEE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32089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Multipurpose Clock Generator (MCG)</a:t>
            </a:r>
            <a:endParaRPr lang="en-US" altLang="en-US" sz="28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51520" y="1484313"/>
            <a:ext cx="8568952" cy="51130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Enable clock for I2C0 module</a:t>
            </a:r>
          </a:p>
          <a:p>
            <a:pPr lvl="1"/>
            <a:r>
              <a:rPr lang="en-US" dirty="0" smtClean="0"/>
              <a:t>Configure the MCG to specific mode (i.e. PEE), configure the Bus clock properly (setting OUTDIV4) since the I2C0 is clocking from Bus clock.</a:t>
            </a:r>
          </a:p>
          <a:p>
            <a:pPr lvl="1"/>
            <a:r>
              <a:rPr lang="en-US" altLang="en-US" dirty="0" smtClean="0"/>
              <a:t>Configure the I2C0_SCL and I2C0_SDA pin to I2C mode</a:t>
            </a:r>
          </a:p>
          <a:p>
            <a:pPr lvl="2"/>
            <a:r>
              <a:rPr lang="en-US" altLang="en-US" dirty="0" smtClean="0"/>
              <a:t>Set PTC9 (I2C0_SDA) mode 2: PORTC[PCR9].MUX=0x2</a:t>
            </a:r>
          </a:p>
          <a:p>
            <a:pPr lvl="2"/>
            <a:r>
              <a:rPr lang="en-US" altLang="en-US" dirty="0" smtClean="0"/>
              <a:t>Set PTC8 (I2C0_SCL) to mode 2: PORTC[PCR8].</a:t>
            </a:r>
            <a:r>
              <a:rPr lang="en-US" altLang="en-US" dirty="0"/>
              <a:t>MUX=0x2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Enable the clock gate for I2C0 module</a:t>
            </a:r>
          </a:p>
          <a:p>
            <a:pPr lvl="2"/>
            <a:r>
              <a:rPr lang="en-US" altLang="en-US" dirty="0" smtClean="0"/>
              <a:t>Set SIM_SCGC4[I2C0]  = 1</a:t>
            </a:r>
          </a:p>
          <a:p>
            <a:pPr lvl="1"/>
            <a:r>
              <a:rPr lang="en-US" altLang="en-US" dirty="0" smtClean="0"/>
              <a:t>Setting the I2C0_F register to configure its </a:t>
            </a:r>
            <a:r>
              <a:rPr lang="en-US" altLang="en-US" dirty="0" err="1" smtClean="0"/>
              <a:t>baudrate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Enable the I2C0 module</a:t>
            </a:r>
          </a:p>
          <a:p>
            <a:pPr lvl="2"/>
            <a:r>
              <a:rPr lang="en-US" altLang="en-US" dirty="0" smtClean="0"/>
              <a:t>Set I2C0_C1[</a:t>
            </a:r>
            <a:r>
              <a:rPr lang="en-US" dirty="0" smtClean="0"/>
              <a:t>IICEN] = 1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484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EC06D-22F4-4731-99D6-B0E4438E75C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7488237" cy="490855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Understanding about the basic concepts regarding KL46 clock modules including clock distribution, how to configure MCG to archives the target clock speed.</a:t>
            </a:r>
          </a:p>
        </p:txBody>
      </p:sp>
    </p:spTree>
    <p:extLst>
      <p:ext uri="{BB962C8B-B14F-4D97-AF65-F5344CB8AC3E}">
        <p14:creationId xmlns:p14="http://schemas.microsoft.com/office/powerpoint/2010/main" val="39508596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6369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Thanks for your attention !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Question &amp; Answer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0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course including </a:t>
            </a:r>
            <a:r>
              <a:rPr lang="en-US" b="1" dirty="0" smtClean="0"/>
              <a:t>Lecture Presentations</a:t>
            </a:r>
            <a:r>
              <a:rPr lang="en-US" dirty="0" smtClean="0"/>
              <a:t>, </a:t>
            </a:r>
            <a:r>
              <a:rPr lang="en-US" b="1" dirty="0" smtClean="0"/>
              <a:t>Quiz</a:t>
            </a:r>
            <a:r>
              <a:rPr lang="en-US" dirty="0" smtClean="0"/>
              <a:t>, </a:t>
            </a:r>
            <a:r>
              <a:rPr lang="en-US" b="1" dirty="0" smtClean="0"/>
              <a:t>Mock Project</a:t>
            </a:r>
            <a:r>
              <a:rPr lang="en-US" dirty="0" smtClean="0"/>
              <a:t>, </a:t>
            </a:r>
            <a:r>
              <a:rPr lang="en-US" b="1" dirty="0" smtClean="0"/>
              <a:t>Syllabus</a:t>
            </a:r>
            <a:r>
              <a:rPr lang="en-US" dirty="0" smtClean="0"/>
              <a:t>, </a:t>
            </a:r>
            <a:r>
              <a:rPr lang="en-US" b="1" dirty="0" smtClean="0"/>
              <a:t>Assignments</a:t>
            </a:r>
            <a:r>
              <a:rPr lang="en-US" dirty="0" smtClean="0"/>
              <a:t>, </a:t>
            </a:r>
            <a:r>
              <a:rPr lang="en-US" b="1" dirty="0" smtClean="0"/>
              <a:t>Answers</a:t>
            </a:r>
            <a:r>
              <a:rPr lang="en-US" dirty="0" smtClean="0"/>
              <a:t> are </a:t>
            </a:r>
            <a:r>
              <a:rPr lang="en-US" dirty="0"/>
              <a:t>copyright by FPT Software </a:t>
            </a:r>
            <a:r>
              <a:rPr lang="en-US" dirty="0" smtClean="0"/>
              <a:t>Corporation.</a:t>
            </a:r>
          </a:p>
          <a:p>
            <a:pPr algn="just"/>
            <a:r>
              <a:rPr lang="en-US" dirty="0" smtClean="0"/>
              <a:t>This course also uses some information from external  sources and non-confidential training document from Freescale, those materials comply with the original source licenses.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Overview on KL46 Clock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Clock distribution 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Oscillator (OSC)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Integration Module (SIM)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Multipurpose Clock Generator (MCG)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Mode of Operations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Loss Lock Detector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Auto Trim –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ATM</a:t>
            </a:r>
          </a:p>
          <a:p>
            <a:pPr marL="7429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2944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Overview on KL46 Clock Modules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29600" cy="51130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KL46 contains the following modules on maintaining the MCU clock and its power mode: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System Oscillator (OSC)</a:t>
            </a:r>
            <a:r>
              <a:rPr lang="en-US" altLang="en-US" dirty="0" smtClean="0"/>
              <a:t>: The OSC module is a crystal oscillator. The module, in conjunction with an external crystal or resonator, generates a reference clock for the MCU. Refer chapter 25 in KL46 Reference Manual.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System Integration Module (SIM)</a:t>
            </a:r>
            <a:r>
              <a:rPr lang="en-US" altLang="en-US" dirty="0" smtClean="0"/>
              <a:t>: Configure the output clock and its divide factory for MCU system clock and other peripherals. Refer chapter 12 in KL46 Reference Manual.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System Mode Controller (SMC): </a:t>
            </a:r>
            <a:r>
              <a:rPr lang="en-US" dirty="0" smtClean="0"/>
              <a:t>is responsible for sequencing the system into and out of all low-power Stop and Run modes. Refer chapter 13 in KL46 Reference Manual.</a:t>
            </a:r>
          </a:p>
        </p:txBody>
      </p:sp>
    </p:spTree>
    <p:extLst>
      <p:ext uri="{BB962C8B-B14F-4D97-AF65-F5344CB8AC3E}">
        <p14:creationId xmlns:p14="http://schemas.microsoft.com/office/powerpoint/2010/main" val="356313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Overview on KL46 Clock Modules</a:t>
            </a:r>
            <a:endParaRPr lang="en-US" altLang="en-US" sz="3200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29600" cy="51130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KL46 contains the following modules on maintaining the MCU clock and its power mode: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Multipurpose Clock Generator (MCG)</a:t>
            </a:r>
            <a:r>
              <a:rPr lang="en-US" dirty="0"/>
              <a:t>: </a:t>
            </a:r>
            <a:r>
              <a:rPr lang="en-US" dirty="0" smtClean="0"/>
              <a:t>provides </a:t>
            </a:r>
            <a:r>
              <a:rPr lang="en-US" dirty="0"/>
              <a:t>several clock source </a:t>
            </a:r>
            <a:r>
              <a:rPr lang="en-US" dirty="0" smtClean="0"/>
              <a:t>choices for </a:t>
            </a:r>
            <a:r>
              <a:rPr lang="en-US" dirty="0"/>
              <a:t>the MCU. The module contains a frequency-locked loop (FLL) and a </a:t>
            </a:r>
            <a:r>
              <a:rPr lang="en-US" dirty="0" smtClean="0"/>
              <a:t>phase-locked loop </a:t>
            </a:r>
            <a:r>
              <a:rPr lang="en-US" dirty="0"/>
              <a:t>(PLL)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Clock distribution diagram</a:t>
            </a:r>
            <a:r>
              <a:rPr lang="en-US" altLang="en-US" dirty="0" smtClean="0"/>
              <a:t>: depict all clock lines, PLL and FLL in the system. It also provides the relationship among the MCG, OSC and SIM in the MCU. Refer chapter 5 in KL46 Reference Manual.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In this scope of the lecture, only the Clock distribution, SIM, OSC, MCG have been discussed. The SMC is an advance topic and target on self-studying. </a:t>
            </a:r>
          </a:p>
          <a:p>
            <a:pPr lvl="1">
              <a:lnSpc>
                <a:spcPct val="90000"/>
              </a:lnSpc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05589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124744"/>
            <a:ext cx="8321008" cy="537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Overview on KL46 Clock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Modules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Clock distribution 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Oscillator (OSC)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System Integration Module (SIM)</a:t>
            </a:r>
          </a:p>
          <a:p>
            <a:pPr marL="742950" lvl="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Multipurpose Clock Generator (MCG)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Mode of Operations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Loss Lock Detector</a:t>
            </a:r>
          </a:p>
          <a:p>
            <a:pPr marL="12001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MCG Auto Trim –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ATM</a:t>
            </a:r>
          </a:p>
          <a:p>
            <a:pPr marL="7429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820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Clock Distribution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08714" cy="5113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Refer </a:t>
            </a:r>
            <a:r>
              <a:rPr lang="en-US" altLang="en-US" dirty="0"/>
              <a:t>KL46 Reference </a:t>
            </a:r>
            <a:r>
              <a:rPr lang="en-US" altLang="en-US" dirty="0" smtClean="0"/>
              <a:t>Manual: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Clock Distribution: chapter 5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SMC: chapter 13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79912" y="2446672"/>
            <a:ext cx="5364088" cy="4389983"/>
            <a:chOff x="1547664" y="2468016"/>
            <a:chExt cx="5592118" cy="4389983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468016"/>
              <a:ext cx="5592118" cy="438998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347864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0072" y="2492896"/>
              <a:ext cx="576064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5776" y="4869160"/>
              <a:ext cx="979588" cy="31291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ular Callout 4"/>
          <p:cNvSpPr/>
          <p:nvPr/>
        </p:nvSpPr>
        <p:spPr>
          <a:xfrm>
            <a:off x="6402806" y="1853587"/>
            <a:ext cx="892620" cy="211162"/>
          </a:xfrm>
          <a:prstGeom prst="wedgeRectCallout">
            <a:avLst>
              <a:gd name="adj1" fmla="val -100718"/>
              <a:gd name="adj2" fmla="val 27228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Chapter 24</a:t>
            </a:r>
            <a:endParaRPr lang="en-US" sz="1100" dirty="0"/>
          </a:p>
        </p:txBody>
      </p:sp>
      <p:sp>
        <p:nvSpPr>
          <p:cNvPr id="12" name="Rectangular Callout 11"/>
          <p:cNvSpPr/>
          <p:nvPr/>
        </p:nvSpPr>
        <p:spPr>
          <a:xfrm>
            <a:off x="8053612" y="1853587"/>
            <a:ext cx="892620" cy="211162"/>
          </a:xfrm>
          <a:prstGeom prst="wedgeRectCallout">
            <a:avLst>
              <a:gd name="adj1" fmla="val -83645"/>
              <a:gd name="adj2" fmla="val 3504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Chapter 12</a:t>
            </a:r>
            <a:endParaRPr lang="en-US" sz="1100" dirty="0"/>
          </a:p>
        </p:txBody>
      </p:sp>
      <p:sp>
        <p:nvSpPr>
          <p:cNvPr id="13" name="Rectangular Callout 12"/>
          <p:cNvSpPr/>
          <p:nvPr/>
        </p:nvSpPr>
        <p:spPr>
          <a:xfrm>
            <a:off x="8251380" y="6386190"/>
            <a:ext cx="892620" cy="211162"/>
          </a:xfrm>
          <a:prstGeom prst="wedgeRectCallout">
            <a:avLst>
              <a:gd name="adj1" fmla="val -123483"/>
              <a:gd name="adj2" fmla="val -2028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Chapter 14</a:t>
            </a:r>
            <a:endParaRPr lang="en-US" sz="1100" dirty="0"/>
          </a:p>
        </p:txBody>
      </p:sp>
      <p:sp>
        <p:nvSpPr>
          <p:cNvPr id="14" name="Rectangular Callout 13"/>
          <p:cNvSpPr/>
          <p:nvPr/>
        </p:nvSpPr>
        <p:spPr>
          <a:xfrm>
            <a:off x="3110447" y="3872298"/>
            <a:ext cx="892620" cy="211162"/>
          </a:xfrm>
          <a:prstGeom prst="wedgeRectCallout">
            <a:avLst>
              <a:gd name="adj1" fmla="val 126926"/>
              <a:gd name="adj2" fmla="val 4587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Chapter 25</a:t>
            </a:r>
            <a:endParaRPr lang="en-US" sz="11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333602" y="6280609"/>
            <a:ext cx="892620" cy="211162"/>
          </a:xfrm>
          <a:prstGeom prst="wedgeRectCallout">
            <a:avLst>
              <a:gd name="adj1" fmla="val 145423"/>
              <a:gd name="adj2" fmla="val -43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Chapter 34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3726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Clock Distribution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8229600" cy="5113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Clock definitions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02450"/>
              </p:ext>
            </p:extLst>
          </p:nvPr>
        </p:nvGraphicFramePr>
        <p:xfrm>
          <a:off x="539552" y="2099573"/>
          <a:ext cx="8352928" cy="370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197"/>
                <a:gridCol w="5620731"/>
              </a:tblGrid>
              <a:tr h="566056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Clock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62792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clock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MCGOUTCLK divided by OUTDIV1</a:t>
                      </a:r>
                    </a:p>
                    <a:p>
                      <a:r>
                        <a:rPr lang="en-US" sz="1600" dirty="0" smtClean="0"/>
                        <a:t>Clocks the ARM Cortex-M0+ core.</a:t>
                      </a:r>
                      <a:endParaRPr lang="en-US" sz="1600" dirty="0"/>
                    </a:p>
                  </a:txBody>
                  <a:tcPr/>
                </a:tc>
              </a:tr>
              <a:tr h="6279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 clock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MCGOUTCLK divided by OUTDIV1</a:t>
                      </a:r>
                    </a:p>
                    <a:p>
                      <a:r>
                        <a:rPr lang="en-US" sz="1600" dirty="0" smtClean="0"/>
                        <a:t>Clocks the crossbar switch and NVIC.</a:t>
                      </a:r>
                      <a:endParaRPr lang="en-US" sz="1600" dirty="0"/>
                    </a:p>
                  </a:txBody>
                  <a:tcPr/>
                </a:tc>
              </a:tr>
              <a:tr h="62792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clock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MCGOUTCLK divided by OUTDIV1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Clocks the bus masters directly</a:t>
                      </a:r>
                      <a:endParaRPr lang="en-US" sz="1600" dirty="0"/>
                    </a:p>
                  </a:txBody>
                  <a:tcPr/>
                </a:tc>
              </a:tr>
              <a:tr h="62792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 clock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clock divided by OUTDIV4.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Clocks the bus slaves and peripherals.</a:t>
                      </a:r>
                      <a:endParaRPr lang="en-US" sz="1600" dirty="0"/>
                    </a:p>
                  </a:txBody>
                  <a:tcPr/>
                </a:tc>
              </a:tr>
              <a:tr h="62792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 clock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 memory clock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this device, it is the same as Bus clock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68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2453</Words>
  <Application>Microsoft Office PowerPoint</Application>
  <PresentationFormat>On-screen Show (4:3)</PresentationFormat>
  <Paragraphs>334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Theme</vt:lpstr>
      <vt:lpstr>LECTURE 6: Peripherals Clock distribution &amp; Multipurpose Clock Generator (MCG)</vt:lpstr>
      <vt:lpstr>Learning Goals</vt:lpstr>
      <vt:lpstr>Table of contents</vt:lpstr>
      <vt:lpstr>Table of contents</vt:lpstr>
      <vt:lpstr>Overview on KL46 Clock Modules</vt:lpstr>
      <vt:lpstr>Overview on KL46 Clock Modules</vt:lpstr>
      <vt:lpstr>Table of contents</vt:lpstr>
      <vt:lpstr>Clock Distribution</vt:lpstr>
      <vt:lpstr>Clock Distribution</vt:lpstr>
      <vt:lpstr>Clock Distribution</vt:lpstr>
      <vt:lpstr>Clock Distribution</vt:lpstr>
      <vt:lpstr>Table of contents</vt:lpstr>
      <vt:lpstr>System Oscillator (OSC)</vt:lpstr>
      <vt:lpstr>Table of contents</vt:lpstr>
      <vt:lpstr>System Integration Module (SIM)</vt:lpstr>
      <vt:lpstr>Table of contents</vt:lpstr>
      <vt:lpstr>Multipurpose Clock Generator (MCG)</vt:lpstr>
      <vt:lpstr>Multipurpose Clock Generator (MCG)</vt:lpstr>
      <vt:lpstr>Multipurpose Clock Generator (MCG)</vt:lpstr>
      <vt:lpstr>Multipurpose Clock Generator (MCG)</vt:lpstr>
      <vt:lpstr>Multipurpose Clock Generator (MCG)</vt:lpstr>
      <vt:lpstr>Multipurpose Clock Generator (MCG)</vt:lpstr>
      <vt:lpstr>Multipurpose Clock Generator (MCG)</vt:lpstr>
      <vt:lpstr>Multipurpose Clock Generator (MCG)</vt:lpstr>
      <vt:lpstr>Multipurpose Clock Generator (MCG)</vt:lpstr>
      <vt:lpstr>Multipurpose Clock Generator (MCG)</vt:lpstr>
      <vt:lpstr>Multipurpose Clock Generator (MCG)</vt:lpstr>
      <vt:lpstr>Multipurpose Clock Generator (MCG)</vt:lpstr>
      <vt:lpstr>Multipurpose Clock Generator (MCG)</vt:lpstr>
      <vt:lpstr>Table of contents</vt:lpstr>
      <vt:lpstr>Multipurpose Clock Generator (MCG)</vt:lpstr>
      <vt:lpstr>Multipurpose Clock Generator (MCG)</vt:lpstr>
      <vt:lpstr>Multipurpose Clock Generator (MCG)</vt:lpstr>
      <vt:lpstr>Multipurpose Clock Generator (MCG)</vt:lpstr>
      <vt:lpstr>Summary</vt:lpstr>
      <vt:lpstr>Question &amp; Answer</vt:lpstr>
      <vt:lpstr>Copyright</vt:lpstr>
    </vt:vector>
  </TitlesOfParts>
  <Company>CO.IT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linhTTK</dc:creator>
  <cp:lastModifiedBy>Tran Duc Hong (FSU1.BU16)</cp:lastModifiedBy>
  <cp:revision>240</cp:revision>
  <dcterms:created xsi:type="dcterms:W3CDTF">2014-05-08T08:09:05Z</dcterms:created>
  <dcterms:modified xsi:type="dcterms:W3CDTF">2014-09-19T02:38:43Z</dcterms:modified>
</cp:coreProperties>
</file>