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57" r:id="rId3"/>
    <p:sldId id="259" r:id="rId4"/>
    <p:sldId id="350" r:id="rId5"/>
    <p:sldId id="306" r:id="rId6"/>
    <p:sldId id="316" r:id="rId7"/>
    <p:sldId id="307" r:id="rId8"/>
    <p:sldId id="309" r:id="rId9"/>
    <p:sldId id="314" r:id="rId10"/>
    <p:sldId id="317" r:id="rId11"/>
    <p:sldId id="319" r:id="rId12"/>
    <p:sldId id="351" r:id="rId13"/>
    <p:sldId id="320" r:id="rId14"/>
    <p:sldId id="321" r:id="rId15"/>
    <p:sldId id="322" r:id="rId16"/>
    <p:sldId id="323" r:id="rId17"/>
    <p:sldId id="318" r:id="rId18"/>
    <p:sldId id="324" r:id="rId19"/>
    <p:sldId id="354" r:id="rId20"/>
    <p:sldId id="315" r:id="rId21"/>
    <p:sldId id="310" r:id="rId22"/>
    <p:sldId id="311" r:id="rId23"/>
    <p:sldId id="330" r:id="rId24"/>
    <p:sldId id="329" r:id="rId25"/>
    <p:sldId id="312" r:id="rId26"/>
    <p:sldId id="325" r:id="rId27"/>
    <p:sldId id="328" r:id="rId28"/>
    <p:sldId id="313" r:id="rId29"/>
    <p:sldId id="327" r:id="rId30"/>
    <p:sldId id="352" r:id="rId31"/>
    <p:sldId id="331" r:id="rId32"/>
    <p:sldId id="332" r:id="rId33"/>
    <p:sldId id="333" r:id="rId34"/>
    <p:sldId id="334" r:id="rId35"/>
    <p:sldId id="335" r:id="rId36"/>
    <p:sldId id="336" r:id="rId37"/>
    <p:sldId id="337" r:id="rId38"/>
    <p:sldId id="338" r:id="rId39"/>
    <p:sldId id="339" r:id="rId40"/>
    <p:sldId id="340" r:id="rId41"/>
    <p:sldId id="341" r:id="rId42"/>
    <p:sldId id="342" r:id="rId43"/>
    <p:sldId id="343" r:id="rId44"/>
    <p:sldId id="344" r:id="rId45"/>
    <p:sldId id="345" r:id="rId46"/>
    <p:sldId id="346" r:id="rId47"/>
    <p:sldId id="347" r:id="rId48"/>
    <p:sldId id="348" r:id="rId49"/>
    <p:sldId id="349" r:id="rId50"/>
    <p:sldId id="353" r:id="rId51"/>
    <p:sldId id="305" r:id="rId52"/>
    <p:sldId id="356" r:id="rId53"/>
  </p:sldIdLst>
  <p:sldSz cx="9144000" cy="6858000" type="screen4x3"/>
  <p:notesSz cx="6858000" cy="9144000"/>
  <p:custDataLst>
    <p:tags r:id="rId5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B857E9-A724-482B-8481-B8788A469FD9}">
          <p14:sldIdLst>
            <p14:sldId id="256"/>
            <p14:sldId id="357"/>
            <p14:sldId id="259"/>
            <p14:sldId id="350"/>
            <p14:sldId id="306"/>
            <p14:sldId id="316"/>
            <p14:sldId id="307"/>
            <p14:sldId id="309"/>
            <p14:sldId id="314"/>
            <p14:sldId id="317"/>
            <p14:sldId id="319"/>
            <p14:sldId id="351"/>
            <p14:sldId id="320"/>
            <p14:sldId id="321"/>
            <p14:sldId id="322"/>
            <p14:sldId id="323"/>
            <p14:sldId id="318"/>
            <p14:sldId id="324"/>
            <p14:sldId id="354"/>
            <p14:sldId id="315"/>
            <p14:sldId id="310"/>
            <p14:sldId id="311"/>
            <p14:sldId id="330"/>
            <p14:sldId id="329"/>
            <p14:sldId id="312"/>
            <p14:sldId id="325"/>
            <p14:sldId id="328"/>
            <p14:sldId id="313"/>
            <p14:sldId id="327"/>
            <p14:sldId id="352"/>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Lst>
        </p14:section>
        <p14:section name="Untitled Section" id="{8D82A940-BA5E-4492-BB5E-A743FA49FB81}">
          <p14:sldIdLst>
            <p14:sldId id="353"/>
            <p14:sldId id="305"/>
            <p14:sldId id="35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57195" autoAdjust="0"/>
  </p:normalViewPr>
  <p:slideViewPr>
    <p:cSldViewPr>
      <p:cViewPr varScale="1">
        <p:scale>
          <a:sx n="42" d="100"/>
          <a:sy n="42" d="100"/>
        </p:scale>
        <p:origin x="2148" y="42"/>
      </p:cViewPr>
      <p:guideLst>
        <p:guide orient="horz" pos="2160"/>
        <p:guide pos="2880"/>
      </p:guideLst>
    </p:cSldViewPr>
  </p:slideViewPr>
  <p:outlineViewPr>
    <p:cViewPr>
      <p:scale>
        <a:sx n="33" d="100"/>
        <a:sy n="33" d="100"/>
      </p:scale>
      <p:origin x="0" y="844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0A58CC-51FF-4F66-B519-1472103A031D}" type="datetimeFigureOut">
              <a:rPr lang="en-US" smtClean="0"/>
              <a:pPr/>
              <a:t>9/19/2014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71944B-4A2A-41EA-B87F-21033755D368}" type="slidenum">
              <a:rPr lang="en-US" smtClean="0"/>
              <a:pPr/>
              <a:t>‹#›</a:t>
            </a:fld>
            <a:endParaRPr lang="en-US"/>
          </a:p>
        </p:txBody>
      </p:sp>
    </p:spTree>
    <p:extLst>
      <p:ext uri="{BB962C8B-B14F-4D97-AF65-F5344CB8AC3E}">
        <p14:creationId xmlns:p14="http://schemas.microsoft.com/office/powerpoint/2010/main" val="1317727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A371944B-4A2A-41EA-B87F-21033755D368}" type="slidenum">
              <a:rPr lang="en-US" smtClean="0"/>
              <a:pPr/>
              <a:t>1</a:t>
            </a:fld>
            <a:endParaRPr lang="en-US"/>
          </a:p>
        </p:txBody>
      </p:sp>
    </p:spTree>
    <p:extLst>
      <p:ext uri="{BB962C8B-B14F-4D97-AF65-F5344CB8AC3E}">
        <p14:creationId xmlns:p14="http://schemas.microsoft.com/office/powerpoint/2010/main" val="2015885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005B645-79A7-44CF-97A3-BBF90A6C9E50}" type="slidenum">
              <a:rPr lang="vi-VN" altLang="en-US" smtClean="0"/>
              <a:pPr eaLnBrk="1" hangingPunct="1"/>
              <a:t>14</a:t>
            </a:fld>
            <a:endParaRPr lang="vi-VN" altLang="en-US" smtClean="0"/>
          </a:p>
        </p:txBody>
      </p:sp>
    </p:spTree>
    <p:extLst>
      <p:ext uri="{BB962C8B-B14F-4D97-AF65-F5344CB8AC3E}">
        <p14:creationId xmlns:p14="http://schemas.microsoft.com/office/powerpoint/2010/main" val="208618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In many applications, the states need not be executed in sequence. Rather, the next state</a:t>
            </a:r>
          </a:p>
          <a:p>
            <a:r>
              <a:rPr lang="en-US" altLang="en-US" smtClean="0"/>
              <a:t>is selected by the present state either directly or based on some condition.</a:t>
            </a:r>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DFFE906-54FC-4B1C-91E2-AD299D5E63D4}" type="slidenum">
              <a:rPr lang="vi-VN" altLang="en-US" smtClean="0"/>
              <a:pPr eaLnBrk="1" hangingPunct="1"/>
              <a:t>15</a:t>
            </a:fld>
            <a:endParaRPr lang="vi-VN" altLang="en-US" smtClean="0"/>
          </a:p>
        </p:txBody>
      </p:sp>
    </p:spTree>
    <p:extLst>
      <p:ext uri="{BB962C8B-B14F-4D97-AF65-F5344CB8AC3E}">
        <p14:creationId xmlns:p14="http://schemas.microsoft.com/office/powerpoint/2010/main" val="4109784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For example, in a manufacturing plant, a task that sets off an alarm when the temperature is too hot must be</a:t>
            </a:r>
          </a:p>
          <a:p>
            <a:r>
              <a:rPr lang="en-US" altLang="en-US" smtClean="0"/>
              <a:t>run.</a:t>
            </a:r>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7009BB2-562F-41BC-9A80-01CE4819387E}" type="slidenum">
              <a:rPr lang="vi-VN" altLang="en-US" smtClean="0"/>
              <a:pPr eaLnBrk="1" hangingPunct="1"/>
              <a:t>16</a:t>
            </a:fld>
            <a:endParaRPr lang="vi-VN" altLang="en-US" smtClean="0"/>
          </a:p>
        </p:txBody>
      </p:sp>
    </p:spTree>
    <p:extLst>
      <p:ext uri="{BB962C8B-B14F-4D97-AF65-F5344CB8AC3E}">
        <p14:creationId xmlns:p14="http://schemas.microsoft.com/office/powerpoint/2010/main" val="1809694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a:solidFill>
                  <a:schemeClr val="tx1"/>
                </a:solidFill>
                <a:latin typeface="Arial" pitchFamily="34" charset="0"/>
                <a:cs typeface="Arial" pitchFamily="34" charset="0"/>
              </a:defRPr>
            </a:lvl1pPr>
            <a:lvl2pPr marL="702756" indent="-270291" defTabSz="914485" eaLnBrk="0" hangingPunct="0">
              <a:defRPr>
                <a:solidFill>
                  <a:schemeClr val="tx1"/>
                </a:solidFill>
                <a:latin typeface="Arial" pitchFamily="34" charset="0"/>
                <a:cs typeface="Arial" pitchFamily="34" charset="0"/>
              </a:defRPr>
            </a:lvl2pPr>
            <a:lvl3pPr marL="1081164" indent="-216233" defTabSz="914485" eaLnBrk="0" hangingPunct="0">
              <a:defRPr>
                <a:solidFill>
                  <a:schemeClr val="tx1"/>
                </a:solidFill>
                <a:latin typeface="Arial" pitchFamily="34" charset="0"/>
                <a:cs typeface="Arial" pitchFamily="34" charset="0"/>
              </a:defRPr>
            </a:lvl3pPr>
            <a:lvl4pPr marL="1513629" indent="-216233" defTabSz="914485" eaLnBrk="0" hangingPunct="0">
              <a:defRPr>
                <a:solidFill>
                  <a:schemeClr val="tx1"/>
                </a:solidFill>
                <a:latin typeface="Arial" pitchFamily="34" charset="0"/>
                <a:cs typeface="Arial" pitchFamily="34" charset="0"/>
              </a:defRPr>
            </a:lvl4pPr>
            <a:lvl5pPr marL="1946095" indent="-216233" defTabSz="914485" eaLnBrk="0" hangingPunct="0">
              <a:defRPr>
                <a:solidFill>
                  <a:schemeClr val="tx1"/>
                </a:solidFill>
                <a:latin typeface="Arial" pitchFamily="34" charset="0"/>
                <a:cs typeface="Arial" pitchFamily="34" charset="0"/>
              </a:defRPr>
            </a:lvl5pPr>
            <a:lvl6pPr marL="2378560" indent="-216233" defTabSz="914485" eaLnBrk="0" fontAlgn="base" hangingPunct="0">
              <a:spcBef>
                <a:spcPct val="0"/>
              </a:spcBef>
              <a:spcAft>
                <a:spcPct val="0"/>
              </a:spcAft>
              <a:defRPr>
                <a:solidFill>
                  <a:schemeClr val="tx1"/>
                </a:solidFill>
                <a:latin typeface="Arial" pitchFamily="34" charset="0"/>
                <a:cs typeface="Arial" pitchFamily="34" charset="0"/>
              </a:defRPr>
            </a:lvl6pPr>
            <a:lvl7pPr marL="2811026" indent="-216233" defTabSz="914485" eaLnBrk="0" fontAlgn="base" hangingPunct="0">
              <a:spcBef>
                <a:spcPct val="0"/>
              </a:spcBef>
              <a:spcAft>
                <a:spcPct val="0"/>
              </a:spcAft>
              <a:defRPr>
                <a:solidFill>
                  <a:schemeClr val="tx1"/>
                </a:solidFill>
                <a:latin typeface="Arial" pitchFamily="34" charset="0"/>
                <a:cs typeface="Arial" pitchFamily="34" charset="0"/>
              </a:defRPr>
            </a:lvl7pPr>
            <a:lvl8pPr marL="3243491" indent="-216233" defTabSz="914485" eaLnBrk="0" fontAlgn="base" hangingPunct="0">
              <a:spcBef>
                <a:spcPct val="0"/>
              </a:spcBef>
              <a:spcAft>
                <a:spcPct val="0"/>
              </a:spcAft>
              <a:defRPr>
                <a:solidFill>
                  <a:schemeClr val="tx1"/>
                </a:solidFill>
                <a:latin typeface="Arial" pitchFamily="34" charset="0"/>
                <a:cs typeface="Arial" pitchFamily="34" charset="0"/>
              </a:defRPr>
            </a:lvl8pPr>
            <a:lvl9pPr marL="3675957" indent="-216233" defTabSz="914485"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596F0E8-ADC8-4D01-BED4-0236C2C67D58}" type="slidenum">
              <a:rPr lang="en-US" altLang="en-US"/>
              <a:pPr eaLnBrk="1" hangingPunct="1"/>
              <a:t>17</a:t>
            </a:fld>
            <a:endParaRPr lang="en-US" altLang="en-US"/>
          </a:p>
        </p:txBody>
      </p:sp>
      <p:sp>
        <p:nvSpPr>
          <p:cNvPr id="106499" name="Rectangle 2"/>
          <p:cNvSpPr>
            <a:spLocks noGrp="1" noRot="1" noChangeAspect="1" noChangeArrowheads="1" noTextEdit="1"/>
          </p:cNvSpPr>
          <p:nvPr>
            <p:ph type="sldImg"/>
          </p:nvPr>
        </p:nvSpPr>
        <p:spPr>
          <a:xfrm>
            <a:off x="1144588" y="685800"/>
            <a:ext cx="4570412" cy="3429000"/>
          </a:xfrm>
          <a:ln/>
        </p:spPr>
      </p:sp>
      <p:sp>
        <p:nvSpPr>
          <p:cNvPr id="106500" name="Rectangle 3"/>
          <p:cNvSpPr>
            <a:spLocks noGrp="1" noChangeArrowheads="1"/>
          </p:cNvSpPr>
          <p:nvPr>
            <p:ph type="body" idx="1"/>
          </p:nvPr>
        </p:nvSpPr>
        <p:spPr>
          <a:xfrm>
            <a:off x="915294" y="4340679"/>
            <a:ext cx="5027414" cy="41169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b="1" dirty="0" smtClean="0"/>
              <a:t>Resources management</a:t>
            </a:r>
            <a:endParaRPr lang="en-GB" altLang="en-US" dirty="0" smtClean="0"/>
          </a:p>
          <a:p>
            <a:pPr eaLnBrk="1" hangingPunct="1">
              <a:buFontTx/>
              <a:buChar char="•"/>
            </a:pPr>
            <a:r>
              <a:rPr lang="en-GB" altLang="en-US" dirty="0" smtClean="0"/>
              <a:t>Optimising to less memory requirement</a:t>
            </a:r>
          </a:p>
          <a:p>
            <a:pPr eaLnBrk="1" hangingPunct="1">
              <a:buFontTx/>
              <a:buChar char="•"/>
            </a:pPr>
            <a:r>
              <a:rPr lang="en-GB" altLang="en-US" dirty="0" smtClean="0"/>
              <a:t>Processor</a:t>
            </a:r>
          </a:p>
          <a:p>
            <a:pPr eaLnBrk="1" hangingPunct="1">
              <a:buFontTx/>
              <a:buChar char="•"/>
            </a:pPr>
            <a:r>
              <a:rPr lang="en-GB" altLang="en-US" dirty="0" smtClean="0"/>
              <a:t>Mostly no management of the ports and periphery </a:t>
            </a:r>
            <a:r>
              <a:rPr lang="en-GB" altLang="en-US" sz="900" dirty="0"/>
              <a:t>(limitation to operating system kernel)</a:t>
            </a:r>
          </a:p>
          <a:p>
            <a:pPr eaLnBrk="1" hangingPunct="1"/>
            <a:endParaRPr lang="en-GB" altLang="en-US" b="1" dirty="0" smtClean="0"/>
          </a:p>
          <a:p>
            <a:pPr eaLnBrk="1" hangingPunct="1"/>
            <a:r>
              <a:rPr lang="en-GB" altLang="en-US" b="1" dirty="0" smtClean="0"/>
              <a:t>Less Overhead</a:t>
            </a:r>
          </a:p>
          <a:p>
            <a:pPr eaLnBrk="1" hangingPunct="1">
              <a:buFontTx/>
              <a:buChar char="•"/>
            </a:pPr>
            <a:r>
              <a:rPr lang="en-GB" altLang="en-US" dirty="0" smtClean="0"/>
              <a:t>Run time</a:t>
            </a:r>
          </a:p>
          <a:p>
            <a:pPr eaLnBrk="1" hangingPunct="1">
              <a:buFontTx/>
              <a:buChar char="•"/>
            </a:pPr>
            <a:r>
              <a:rPr lang="en-GB" altLang="en-US" dirty="0" smtClean="0"/>
              <a:t>Memory requirement (RAM, ROM)</a:t>
            </a:r>
            <a:endParaRPr lang="en-GB" altLang="en-US" b="1" dirty="0" smtClean="0"/>
          </a:p>
          <a:p>
            <a:pPr eaLnBrk="1" hangingPunct="1"/>
            <a:endParaRPr lang="en-GB" altLang="en-US" b="1" dirty="0" smtClean="0"/>
          </a:p>
          <a:p>
            <a:pPr eaLnBrk="1" hangingPunct="1"/>
            <a:r>
              <a:rPr lang="en-GB" altLang="en-US" b="1" dirty="0" smtClean="0"/>
              <a:t>Interface: </a:t>
            </a:r>
            <a:r>
              <a:rPr lang="en-GB" altLang="en-US" dirty="0" smtClean="0"/>
              <a:t>Relation to the outside world (input.- and output signals)</a:t>
            </a:r>
            <a:endParaRPr lang="en-GB" altLang="en-US" b="1" dirty="0" smtClean="0"/>
          </a:p>
          <a:p>
            <a:pPr eaLnBrk="1" hangingPunct="1"/>
            <a:endParaRPr lang="en-GB" altLang="en-US" b="1" dirty="0" smtClean="0"/>
          </a:p>
          <a:p>
            <a:pPr eaLnBrk="1" hangingPunct="1"/>
            <a:r>
              <a:rPr lang="en-GB" altLang="en-US" b="1" dirty="0" smtClean="0"/>
              <a:t>Kind of operating system:</a:t>
            </a:r>
            <a:endParaRPr lang="en-GB" altLang="en-US" dirty="0" smtClean="0"/>
          </a:p>
          <a:p>
            <a:pPr eaLnBrk="1" hangingPunct="1">
              <a:buFontTx/>
              <a:buChar char="•"/>
            </a:pPr>
            <a:r>
              <a:rPr lang="en-GB" altLang="en-US" dirty="0" smtClean="0"/>
              <a:t>Single-/multi-user system</a:t>
            </a:r>
          </a:p>
          <a:p>
            <a:pPr eaLnBrk="1" hangingPunct="1">
              <a:buFontTx/>
              <a:buChar char="•"/>
            </a:pPr>
            <a:r>
              <a:rPr lang="en-GB" altLang="en-US" dirty="0" smtClean="0"/>
              <a:t>Timesharing (multi-access)</a:t>
            </a:r>
          </a:p>
          <a:p>
            <a:pPr eaLnBrk="1" hangingPunct="1">
              <a:buFontTx/>
              <a:buChar char="•"/>
            </a:pPr>
            <a:r>
              <a:rPr lang="en-GB" altLang="en-US" dirty="0" smtClean="0"/>
              <a:t>Multitasking </a:t>
            </a:r>
          </a:p>
          <a:p>
            <a:pPr eaLnBrk="1" hangingPunct="1">
              <a:buFontTx/>
              <a:buChar char="•"/>
            </a:pPr>
            <a:r>
              <a:rPr lang="en-GB" altLang="en-US" dirty="0" smtClean="0"/>
              <a:t>Batch</a:t>
            </a:r>
          </a:p>
        </p:txBody>
      </p:sp>
    </p:spTree>
    <p:extLst>
      <p:ext uri="{BB962C8B-B14F-4D97-AF65-F5344CB8AC3E}">
        <p14:creationId xmlns:p14="http://schemas.microsoft.com/office/powerpoint/2010/main" val="1212423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a:solidFill>
                  <a:schemeClr val="tx1"/>
                </a:solidFill>
                <a:latin typeface="Arial" pitchFamily="34" charset="0"/>
                <a:cs typeface="Arial" pitchFamily="34" charset="0"/>
              </a:defRPr>
            </a:lvl1pPr>
            <a:lvl2pPr marL="702756" indent="-270291" defTabSz="914485" eaLnBrk="0" hangingPunct="0">
              <a:defRPr>
                <a:solidFill>
                  <a:schemeClr val="tx1"/>
                </a:solidFill>
                <a:latin typeface="Arial" pitchFamily="34" charset="0"/>
                <a:cs typeface="Arial" pitchFamily="34" charset="0"/>
              </a:defRPr>
            </a:lvl2pPr>
            <a:lvl3pPr marL="1081164" indent="-216233" defTabSz="914485" eaLnBrk="0" hangingPunct="0">
              <a:defRPr>
                <a:solidFill>
                  <a:schemeClr val="tx1"/>
                </a:solidFill>
                <a:latin typeface="Arial" pitchFamily="34" charset="0"/>
                <a:cs typeface="Arial" pitchFamily="34" charset="0"/>
              </a:defRPr>
            </a:lvl3pPr>
            <a:lvl4pPr marL="1513629" indent="-216233" defTabSz="914485" eaLnBrk="0" hangingPunct="0">
              <a:defRPr>
                <a:solidFill>
                  <a:schemeClr val="tx1"/>
                </a:solidFill>
                <a:latin typeface="Arial" pitchFamily="34" charset="0"/>
                <a:cs typeface="Arial" pitchFamily="34" charset="0"/>
              </a:defRPr>
            </a:lvl4pPr>
            <a:lvl5pPr marL="1946095" indent="-216233" defTabSz="914485" eaLnBrk="0" hangingPunct="0">
              <a:defRPr>
                <a:solidFill>
                  <a:schemeClr val="tx1"/>
                </a:solidFill>
                <a:latin typeface="Arial" pitchFamily="34" charset="0"/>
                <a:cs typeface="Arial" pitchFamily="34" charset="0"/>
              </a:defRPr>
            </a:lvl5pPr>
            <a:lvl6pPr marL="2378560" indent="-216233" defTabSz="914485" eaLnBrk="0" fontAlgn="base" hangingPunct="0">
              <a:spcBef>
                <a:spcPct val="0"/>
              </a:spcBef>
              <a:spcAft>
                <a:spcPct val="0"/>
              </a:spcAft>
              <a:defRPr>
                <a:solidFill>
                  <a:schemeClr val="tx1"/>
                </a:solidFill>
                <a:latin typeface="Arial" pitchFamily="34" charset="0"/>
                <a:cs typeface="Arial" pitchFamily="34" charset="0"/>
              </a:defRPr>
            </a:lvl6pPr>
            <a:lvl7pPr marL="2811026" indent="-216233" defTabSz="914485" eaLnBrk="0" fontAlgn="base" hangingPunct="0">
              <a:spcBef>
                <a:spcPct val="0"/>
              </a:spcBef>
              <a:spcAft>
                <a:spcPct val="0"/>
              </a:spcAft>
              <a:defRPr>
                <a:solidFill>
                  <a:schemeClr val="tx1"/>
                </a:solidFill>
                <a:latin typeface="Arial" pitchFamily="34" charset="0"/>
                <a:cs typeface="Arial" pitchFamily="34" charset="0"/>
              </a:defRPr>
            </a:lvl7pPr>
            <a:lvl8pPr marL="3243491" indent="-216233" defTabSz="914485" eaLnBrk="0" fontAlgn="base" hangingPunct="0">
              <a:spcBef>
                <a:spcPct val="0"/>
              </a:spcBef>
              <a:spcAft>
                <a:spcPct val="0"/>
              </a:spcAft>
              <a:defRPr>
                <a:solidFill>
                  <a:schemeClr val="tx1"/>
                </a:solidFill>
                <a:latin typeface="Arial" pitchFamily="34" charset="0"/>
                <a:cs typeface="Arial" pitchFamily="34" charset="0"/>
              </a:defRPr>
            </a:lvl8pPr>
            <a:lvl9pPr marL="3675957" indent="-216233" defTabSz="914485"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596F0E8-ADC8-4D01-BED4-0236C2C67D58}" type="slidenum">
              <a:rPr lang="en-US" altLang="en-US"/>
              <a:pPr eaLnBrk="1" hangingPunct="1"/>
              <a:t>18</a:t>
            </a:fld>
            <a:endParaRPr lang="en-US" altLang="en-US"/>
          </a:p>
        </p:txBody>
      </p:sp>
      <p:sp>
        <p:nvSpPr>
          <p:cNvPr id="106499" name="Rectangle 2"/>
          <p:cNvSpPr>
            <a:spLocks noGrp="1" noRot="1" noChangeAspect="1" noChangeArrowheads="1" noTextEdit="1"/>
          </p:cNvSpPr>
          <p:nvPr>
            <p:ph type="sldImg"/>
          </p:nvPr>
        </p:nvSpPr>
        <p:spPr>
          <a:xfrm>
            <a:off x="1144588" y="685800"/>
            <a:ext cx="4570412" cy="3429000"/>
          </a:xfrm>
          <a:ln/>
        </p:spPr>
      </p:sp>
      <p:sp>
        <p:nvSpPr>
          <p:cNvPr id="106500" name="Rectangle 3"/>
          <p:cNvSpPr>
            <a:spLocks noGrp="1" noChangeArrowheads="1"/>
          </p:cNvSpPr>
          <p:nvPr>
            <p:ph type="body" idx="1"/>
          </p:nvPr>
        </p:nvSpPr>
        <p:spPr>
          <a:xfrm>
            <a:off x="915294" y="4340679"/>
            <a:ext cx="5027414" cy="41169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b="1" dirty="0" smtClean="0"/>
              <a:t>Resources management</a:t>
            </a:r>
            <a:endParaRPr lang="en-GB" altLang="en-US" dirty="0" smtClean="0"/>
          </a:p>
          <a:p>
            <a:pPr eaLnBrk="1" hangingPunct="1">
              <a:buFontTx/>
              <a:buChar char="•"/>
            </a:pPr>
            <a:r>
              <a:rPr lang="en-GB" altLang="en-US" dirty="0" smtClean="0"/>
              <a:t>Optimising to less memory requirement</a:t>
            </a:r>
          </a:p>
          <a:p>
            <a:pPr eaLnBrk="1" hangingPunct="1">
              <a:buFontTx/>
              <a:buChar char="•"/>
            </a:pPr>
            <a:r>
              <a:rPr lang="en-GB" altLang="en-US" dirty="0" smtClean="0"/>
              <a:t>Processor</a:t>
            </a:r>
          </a:p>
          <a:p>
            <a:pPr eaLnBrk="1" hangingPunct="1">
              <a:buFontTx/>
              <a:buChar char="•"/>
            </a:pPr>
            <a:r>
              <a:rPr lang="en-GB" altLang="en-US" dirty="0" smtClean="0"/>
              <a:t>Mostly no management of the ports and periphery </a:t>
            </a:r>
            <a:r>
              <a:rPr lang="en-GB" altLang="en-US" sz="900" dirty="0"/>
              <a:t>(limitation to operating system kernel)</a:t>
            </a:r>
          </a:p>
          <a:p>
            <a:pPr eaLnBrk="1" hangingPunct="1"/>
            <a:endParaRPr lang="en-GB" altLang="en-US" b="1" dirty="0" smtClean="0"/>
          </a:p>
          <a:p>
            <a:pPr eaLnBrk="1" hangingPunct="1"/>
            <a:r>
              <a:rPr lang="en-GB" altLang="en-US" b="1" dirty="0" smtClean="0"/>
              <a:t>Less Overhead</a:t>
            </a:r>
          </a:p>
          <a:p>
            <a:pPr eaLnBrk="1" hangingPunct="1">
              <a:buFontTx/>
              <a:buChar char="•"/>
            </a:pPr>
            <a:r>
              <a:rPr lang="en-GB" altLang="en-US" dirty="0" smtClean="0"/>
              <a:t>Run time</a:t>
            </a:r>
          </a:p>
          <a:p>
            <a:pPr eaLnBrk="1" hangingPunct="1">
              <a:buFontTx/>
              <a:buChar char="•"/>
            </a:pPr>
            <a:r>
              <a:rPr lang="en-GB" altLang="en-US" dirty="0" smtClean="0"/>
              <a:t>Memory requirement (RAM, ROM)</a:t>
            </a:r>
            <a:endParaRPr lang="en-GB" altLang="en-US" b="1" dirty="0" smtClean="0"/>
          </a:p>
          <a:p>
            <a:pPr eaLnBrk="1" hangingPunct="1"/>
            <a:endParaRPr lang="en-GB" altLang="en-US" b="1" dirty="0" smtClean="0"/>
          </a:p>
          <a:p>
            <a:pPr eaLnBrk="1" hangingPunct="1"/>
            <a:r>
              <a:rPr lang="en-GB" altLang="en-US" b="1" dirty="0" smtClean="0"/>
              <a:t>Interface: </a:t>
            </a:r>
            <a:r>
              <a:rPr lang="en-GB" altLang="en-US" dirty="0" smtClean="0"/>
              <a:t>Relation to the outside world (input.- and output signals)</a:t>
            </a:r>
            <a:endParaRPr lang="en-GB" altLang="en-US" b="1" dirty="0" smtClean="0"/>
          </a:p>
          <a:p>
            <a:pPr eaLnBrk="1" hangingPunct="1"/>
            <a:endParaRPr lang="en-GB" altLang="en-US" b="1" dirty="0" smtClean="0"/>
          </a:p>
          <a:p>
            <a:pPr eaLnBrk="1" hangingPunct="1"/>
            <a:r>
              <a:rPr lang="en-GB" altLang="en-US" b="1" dirty="0" smtClean="0"/>
              <a:t>Kind of operating system:</a:t>
            </a:r>
            <a:endParaRPr lang="en-GB" altLang="en-US" dirty="0" smtClean="0"/>
          </a:p>
          <a:p>
            <a:pPr eaLnBrk="1" hangingPunct="1">
              <a:buFontTx/>
              <a:buChar char="•"/>
            </a:pPr>
            <a:r>
              <a:rPr lang="en-GB" altLang="en-US" dirty="0" smtClean="0"/>
              <a:t>Single-/multi-user system</a:t>
            </a:r>
          </a:p>
          <a:p>
            <a:pPr eaLnBrk="1" hangingPunct="1">
              <a:buFontTx/>
              <a:buChar char="•"/>
            </a:pPr>
            <a:r>
              <a:rPr lang="en-GB" altLang="en-US" dirty="0" smtClean="0"/>
              <a:t>Timesharing (multi-access)</a:t>
            </a:r>
          </a:p>
          <a:p>
            <a:pPr eaLnBrk="1" hangingPunct="1">
              <a:buFontTx/>
              <a:buChar char="•"/>
            </a:pPr>
            <a:r>
              <a:rPr lang="en-GB" altLang="en-US" dirty="0" smtClean="0"/>
              <a:t>Multitasking </a:t>
            </a:r>
          </a:p>
          <a:p>
            <a:pPr eaLnBrk="1" hangingPunct="1">
              <a:buFontTx/>
              <a:buChar char="•"/>
            </a:pPr>
            <a:r>
              <a:rPr lang="en-GB" altLang="en-US" dirty="0" smtClean="0"/>
              <a:t>Batch</a:t>
            </a:r>
          </a:p>
        </p:txBody>
      </p:sp>
    </p:spTree>
    <p:extLst>
      <p:ext uri="{BB962C8B-B14F-4D97-AF65-F5344CB8AC3E}">
        <p14:creationId xmlns:p14="http://schemas.microsoft.com/office/powerpoint/2010/main" val="1783040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47339BC3-E3BB-41C0-9A83-31A01563ED5E}" type="slidenum">
              <a:rPr lang="en-US" altLang="en-US" smtClean="0"/>
              <a:pPr eaLnBrk="1" hangingPunct="1"/>
              <a:t>19</a:t>
            </a:fld>
            <a:endParaRPr lang="en-US" altLang="en-US" smtClean="0"/>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1374597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30</a:t>
            </a:fld>
            <a:endParaRPr lang="en-US"/>
          </a:p>
        </p:txBody>
      </p:sp>
    </p:spTree>
    <p:extLst>
      <p:ext uri="{BB962C8B-B14F-4D97-AF65-F5344CB8AC3E}">
        <p14:creationId xmlns:p14="http://schemas.microsoft.com/office/powerpoint/2010/main" val="4271511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31</a:t>
            </a:fld>
            <a:endParaRPr lang="en-US"/>
          </a:p>
        </p:txBody>
      </p:sp>
    </p:spTree>
    <p:extLst>
      <p:ext uri="{BB962C8B-B14F-4D97-AF65-F5344CB8AC3E}">
        <p14:creationId xmlns:p14="http://schemas.microsoft.com/office/powerpoint/2010/main" val="2774827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32</a:t>
            </a:fld>
            <a:endParaRPr lang="en-US"/>
          </a:p>
        </p:txBody>
      </p:sp>
    </p:spTree>
    <p:extLst>
      <p:ext uri="{BB962C8B-B14F-4D97-AF65-F5344CB8AC3E}">
        <p14:creationId xmlns:p14="http://schemas.microsoft.com/office/powerpoint/2010/main" val="3153646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34</a:t>
            </a:fld>
            <a:endParaRPr lang="en-US"/>
          </a:p>
        </p:txBody>
      </p:sp>
    </p:spTree>
    <p:extLst>
      <p:ext uri="{BB962C8B-B14F-4D97-AF65-F5344CB8AC3E}">
        <p14:creationId xmlns:p14="http://schemas.microsoft.com/office/powerpoint/2010/main" val="2053794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742950" marR="0" lvl="0" indent="-285750" algn="l" defTabSz="914400" rtl="0" eaLnBrk="1" fontAlgn="auto" latinLnBrk="0" hangingPunct="1">
              <a:lnSpc>
                <a:spcPct val="150000"/>
              </a:lnSpc>
              <a:spcBef>
                <a:spcPct val="20000"/>
              </a:spcBef>
              <a:spcAft>
                <a:spcPts val="0"/>
              </a:spcAft>
              <a:buClrTx/>
              <a:buSzTx/>
              <a:buFont typeface="Wingdings" panose="05000000000000000000" pitchFamily="2" charset="2"/>
              <a:buChar char="v"/>
              <a:tabLst/>
              <a:defRPr/>
            </a:pPr>
            <a:r>
              <a:rPr kumimoji="0" lang="en-US" b="0" i="0" u="none" strike="noStrike" kern="1200" cap="none" spc="0" normalizeH="0" noProof="0" dirty="0" smtClean="0">
                <a:ln>
                  <a:noFill/>
                </a:ln>
                <a:solidFill>
                  <a:schemeClr val="tx1"/>
                </a:solidFill>
                <a:effectLst/>
                <a:uLnTx/>
                <a:uFillTx/>
                <a:latin typeface="Arial" pitchFamily="34" charset="0"/>
                <a:cs typeface="Arial" pitchFamily="34" charset="0"/>
              </a:rPr>
              <a:t>What is Real-Time </a:t>
            </a:r>
          </a:p>
          <a:p>
            <a:pPr marL="742950" marR="0" lvl="0" indent="-285750" algn="l" defTabSz="914400" rtl="0" eaLnBrk="1" fontAlgn="auto" latinLnBrk="0" hangingPunct="1">
              <a:lnSpc>
                <a:spcPct val="150000"/>
              </a:lnSpc>
              <a:spcBef>
                <a:spcPct val="20000"/>
              </a:spcBef>
              <a:spcAft>
                <a:spcPts val="0"/>
              </a:spcAft>
              <a:buClrTx/>
              <a:buSzTx/>
              <a:buFont typeface="Wingdings" panose="05000000000000000000" pitchFamily="2" charset="2"/>
              <a:buChar char="v"/>
              <a:tabLst/>
              <a:defRPr/>
            </a:pPr>
            <a:r>
              <a:rPr lang="en-US" dirty="0" smtClean="0">
                <a:latin typeface="Arial" pitchFamily="34" charset="0"/>
                <a:cs typeface="Arial" pitchFamily="34" charset="0"/>
              </a:rPr>
              <a:t>Introduce on Real-Time Operating System – RTOS</a:t>
            </a:r>
          </a:p>
          <a:p>
            <a:pPr marL="1200150" lvl="1" indent="-285750">
              <a:lnSpc>
                <a:spcPct val="150000"/>
              </a:lnSpc>
              <a:spcBef>
                <a:spcPct val="20000"/>
              </a:spcBef>
              <a:buFont typeface="Courier New" panose="02070309020205020404" pitchFamily="49" charset="0"/>
              <a:buChar char="o"/>
              <a:defRPr/>
            </a:pPr>
            <a:r>
              <a:rPr lang="en-US" dirty="0" smtClean="0">
                <a:latin typeface="Arial" pitchFamily="34" charset="0"/>
                <a:cs typeface="Arial" pitchFamily="34" charset="0"/>
              </a:rPr>
              <a:t>RTOS Kernel</a:t>
            </a:r>
          </a:p>
          <a:p>
            <a:pPr marL="1200150" lvl="1" indent="-285750">
              <a:lnSpc>
                <a:spcPct val="150000"/>
              </a:lnSpc>
              <a:spcBef>
                <a:spcPct val="20000"/>
              </a:spcBef>
              <a:buFont typeface="Courier New" panose="02070309020205020404" pitchFamily="49" charset="0"/>
              <a:buChar char="o"/>
              <a:defRPr/>
            </a:pPr>
            <a:r>
              <a:rPr lang="en-US" dirty="0" smtClean="0">
                <a:latin typeface="Arial" pitchFamily="34" charset="0"/>
                <a:cs typeface="Arial" pitchFamily="34" charset="0"/>
              </a:rPr>
              <a:t>RTOS Tasks and Processes</a:t>
            </a:r>
          </a:p>
          <a:p>
            <a:pPr marL="1200150" lvl="1" indent="-285750">
              <a:lnSpc>
                <a:spcPct val="150000"/>
              </a:lnSpc>
              <a:spcBef>
                <a:spcPct val="20000"/>
              </a:spcBef>
              <a:buFont typeface="Courier New" panose="02070309020205020404" pitchFamily="49" charset="0"/>
              <a:buChar char="o"/>
              <a:defRPr/>
            </a:pPr>
            <a:r>
              <a:rPr lang="en-US" dirty="0" smtClean="0">
                <a:latin typeface="Arial" pitchFamily="34" charset="0"/>
                <a:cs typeface="Arial" pitchFamily="34" charset="0"/>
              </a:rPr>
              <a:t>RTOS Scheduler</a:t>
            </a:r>
          </a:p>
          <a:p>
            <a:pPr marL="1200150" lvl="1" indent="-285750">
              <a:lnSpc>
                <a:spcPct val="150000"/>
              </a:lnSpc>
              <a:spcBef>
                <a:spcPct val="20000"/>
              </a:spcBef>
              <a:buFont typeface="Courier New" panose="02070309020205020404" pitchFamily="49" charset="0"/>
              <a:buChar char="o"/>
              <a:defRPr/>
            </a:pPr>
            <a:r>
              <a:rPr lang="en-US" dirty="0" smtClean="0">
                <a:latin typeface="Arial" pitchFamily="34" charset="0"/>
                <a:cs typeface="Arial" pitchFamily="34" charset="0"/>
              </a:rPr>
              <a:t>RTOS Non-Preemptive Kernel and Preemptive Kernel</a:t>
            </a:r>
          </a:p>
          <a:p>
            <a:pPr marL="742950" indent="-285750">
              <a:lnSpc>
                <a:spcPct val="150000"/>
              </a:lnSpc>
              <a:buFont typeface="Wingdings" panose="05000000000000000000" pitchFamily="2" charset="2"/>
              <a:buChar char="v"/>
            </a:pPr>
            <a:r>
              <a:rPr lang="en-US" altLang="en-US" dirty="0" smtClean="0">
                <a:latin typeface="Arial" pitchFamily="34" charset="0"/>
                <a:cs typeface="Arial" pitchFamily="34" charset="0"/>
              </a:rPr>
              <a:t>Synchronization in RTOS</a:t>
            </a:r>
          </a:p>
          <a:p>
            <a:pPr marL="1200150" lvl="1" indent="-285750">
              <a:lnSpc>
                <a:spcPct val="150000"/>
              </a:lnSpc>
              <a:buFont typeface="Courier New" panose="02070309020205020404" pitchFamily="49" charset="0"/>
              <a:buChar char="o"/>
            </a:pPr>
            <a:r>
              <a:rPr lang="en-US" altLang="en-US" dirty="0" smtClean="0">
                <a:latin typeface="Arial" pitchFamily="34" charset="0"/>
                <a:cs typeface="Arial" pitchFamily="34" charset="0"/>
              </a:rPr>
              <a:t>Semaphore</a:t>
            </a:r>
          </a:p>
          <a:p>
            <a:pPr marL="1200150" lvl="1" indent="-285750">
              <a:lnSpc>
                <a:spcPct val="150000"/>
              </a:lnSpc>
              <a:buFont typeface="Courier New" panose="02070309020205020404" pitchFamily="49" charset="0"/>
              <a:buChar char="o"/>
            </a:pPr>
            <a:r>
              <a:rPr lang="en-US" altLang="en-US" dirty="0" smtClean="0">
                <a:latin typeface="Arial" pitchFamily="34" charset="0"/>
                <a:cs typeface="Arial" pitchFamily="34" charset="0"/>
              </a:rPr>
              <a:t>Event</a:t>
            </a:r>
          </a:p>
          <a:p>
            <a:pPr marL="1200150" lvl="1" indent="-285750">
              <a:lnSpc>
                <a:spcPct val="150000"/>
              </a:lnSpc>
              <a:buFont typeface="Courier New" panose="02070309020205020404" pitchFamily="49" charset="0"/>
              <a:buChar char="o"/>
            </a:pPr>
            <a:r>
              <a:rPr lang="en-US" altLang="en-US" dirty="0" smtClean="0">
                <a:latin typeface="Arial" pitchFamily="34" charset="0"/>
                <a:cs typeface="Arial" pitchFamily="34" charset="0"/>
              </a:rPr>
              <a:t>Message Mailboxes</a:t>
            </a:r>
          </a:p>
          <a:p>
            <a:pPr marL="1200150" lvl="1" indent="-285750">
              <a:lnSpc>
                <a:spcPct val="150000"/>
              </a:lnSpc>
              <a:buFont typeface="Courier New" panose="02070309020205020404" pitchFamily="49" charset="0"/>
              <a:buChar char="o"/>
            </a:pPr>
            <a:r>
              <a:rPr lang="en-US" altLang="en-US" dirty="0" smtClean="0">
                <a:latin typeface="Arial" pitchFamily="34" charset="0"/>
                <a:cs typeface="Arial" pitchFamily="34" charset="0"/>
              </a:rPr>
              <a:t>Message Queue</a:t>
            </a:r>
          </a:p>
          <a:p>
            <a:pPr marL="742950" indent="-285750">
              <a:lnSpc>
                <a:spcPct val="150000"/>
              </a:lnSpc>
              <a:buFont typeface="Wingdings" panose="05000000000000000000" pitchFamily="2" charset="2"/>
              <a:buChar char="v"/>
            </a:pPr>
            <a:r>
              <a:rPr lang="en-US" smtClean="0">
                <a:latin typeface="Arial" pitchFamily="34" charset="0"/>
                <a:cs typeface="Arial" pitchFamily="34" charset="0"/>
              </a:rPr>
              <a:t>Summary</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A371944B-4A2A-41EA-B87F-21033755D368}" type="slidenum">
              <a:rPr lang="en-US" smtClean="0"/>
              <a:pPr/>
              <a:t>2</a:t>
            </a:fld>
            <a:endParaRPr lang="en-US"/>
          </a:p>
        </p:txBody>
      </p:sp>
    </p:spTree>
    <p:extLst>
      <p:ext uri="{BB962C8B-B14F-4D97-AF65-F5344CB8AC3E}">
        <p14:creationId xmlns:p14="http://schemas.microsoft.com/office/powerpoint/2010/main" val="2069029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51</a:t>
            </a:fld>
            <a:endParaRPr lang="en-US"/>
          </a:p>
        </p:txBody>
      </p:sp>
    </p:spTree>
    <p:extLst>
      <p:ext uri="{BB962C8B-B14F-4D97-AF65-F5344CB8AC3E}">
        <p14:creationId xmlns:p14="http://schemas.microsoft.com/office/powerpoint/2010/main" val="3595087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A371944B-4A2A-41EA-B87F-21033755D368}" type="slidenum">
              <a:rPr lang="en-US" smtClean="0"/>
              <a:pPr/>
              <a:t>52</a:t>
            </a:fld>
            <a:endParaRPr lang="en-US"/>
          </a:p>
        </p:txBody>
      </p:sp>
    </p:spTree>
    <p:extLst>
      <p:ext uri="{BB962C8B-B14F-4D97-AF65-F5344CB8AC3E}">
        <p14:creationId xmlns:p14="http://schemas.microsoft.com/office/powerpoint/2010/main" val="3097355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3</a:t>
            </a:fld>
            <a:endParaRPr lang="en-US"/>
          </a:p>
        </p:txBody>
      </p:sp>
    </p:spTree>
    <p:extLst>
      <p:ext uri="{BB962C8B-B14F-4D97-AF65-F5344CB8AC3E}">
        <p14:creationId xmlns:p14="http://schemas.microsoft.com/office/powerpoint/2010/main" val="987978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4</a:t>
            </a:fld>
            <a:endParaRPr lang="en-US"/>
          </a:p>
        </p:txBody>
      </p:sp>
    </p:spTree>
    <p:extLst>
      <p:ext uri="{BB962C8B-B14F-4D97-AF65-F5344CB8AC3E}">
        <p14:creationId xmlns:p14="http://schemas.microsoft.com/office/powerpoint/2010/main" val="2026455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5</a:t>
            </a:fld>
            <a:endParaRPr lang="en-US"/>
          </a:p>
        </p:txBody>
      </p:sp>
    </p:spTree>
    <p:extLst>
      <p:ext uri="{BB962C8B-B14F-4D97-AF65-F5344CB8AC3E}">
        <p14:creationId xmlns:p14="http://schemas.microsoft.com/office/powerpoint/2010/main" val="2708436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GB" altLang="en-US" dirty="0" smtClean="0"/>
              <a:t>Explanation of the real time requirements with help of the cost function.</a:t>
            </a:r>
          </a:p>
          <a:p>
            <a:pPr eaLnBrk="1" hangingPunct="1"/>
            <a:r>
              <a:rPr lang="en-GB" altLang="en-US" b="1" dirty="0" smtClean="0"/>
              <a:t>Hard</a:t>
            </a:r>
            <a:r>
              <a:rPr lang="en-GB" altLang="en-US" dirty="0" smtClean="0"/>
              <a:t>: Time requirement is strictly defined. If the time requirement is not  fulfilled, an unacceptable economic loss occurs (malfunction) e.g.: air control system</a:t>
            </a:r>
          </a:p>
          <a:p>
            <a:pPr eaLnBrk="1" hangingPunct="1"/>
            <a:r>
              <a:rPr lang="en-GB" altLang="en-US" b="1" dirty="0" smtClean="0"/>
              <a:t>Soft</a:t>
            </a:r>
            <a:r>
              <a:rPr lang="en-GB" altLang="en-US" dirty="0" smtClean="0"/>
              <a:t>: Time requirement is important. If the time requirement is not fulfilled, the system still works correct but performance is lost. e.g.: real time video transmission</a:t>
            </a:r>
          </a:p>
          <a:p>
            <a:pPr eaLnBrk="1" hangingPunct="1"/>
            <a:endParaRPr lang="en-GB" altLang="en-US" b="1" dirty="0" smtClean="0"/>
          </a:p>
          <a:p>
            <a:pPr eaLnBrk="1" hangingPunct="1"/>
            <a:r>
              <a:rPr lang="en-GB" altLang="en-US" b="1" dirty="0" smtClean="0"/>
              <a:t>Deadline</a:t>
            </a:r>
            <a:r>
              <a:rPr lang="en-GB" altLang="en-US" dirty="0" smtClean="0"/>
              <a:t>: The maximal time duration, where the real time system computes the result or executes a reaction, is the deadline. If the deadline is exceed, the reaction of the real time system depends on the real time requirement (hard or soft).</a:t>
            </a:r>
          </a:p>
          <a:p>
            <a:pPr eaLnBrk="1" hangingPunct="1"/>
            <a:endParaRPr lang="en-GB" altLang="en-US" dirty="0" smtClean="0"/>
          </a:p>
          <a:p>
            <a:pPr eaLnBrk="1" hangingPunct="1"/>
            <a:r>
              <a:rPr lang="en-GB" altLang="en-US" b="1" dirty="0" smtClean="0"/>
              <a:t>Stimuli</a:t>
            </a:r>
            <a:r>
              <a:rPr lang="en-GB" altLang="en-US" dirty="0" smtClean="0"/>
              <a:t>: Impulses/events from the environment at which the real time system reacts. e.g.: sensor (</a:t>
            </a:r>
            <a:r>
              <a:rPr lang="en-US" altLang="en-US" dirty="0" smtClean="0"/>
              <a:t>humidity sensor and </a:t>
            </a:r>
            <a:r>
              <a:rPr lang="en-GB" altLang="en-US" dirty="0" smtClean="0"/>
              <a:t>temperature sensor)</a:t>
            </a:r>
            <a:endParaRPr lang="de-DE" altLang="en-US" dirty="0" smtClean="0"/>
          </a:p>
          <a:p>
            <a:pPr eaLnBrk="1" hangingPunct="1"/>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6</a:t>
            </a:fld>
            <a:endParaRPr lang="en-US"/>
          </a:p>
        </p:txBody>
      </p:sp>
    </p:spTree>
    <p:extLst>
      <p:ext uri="{BB962C8B-B14F-4D97-AF65-F5344CB8AC3E}">
        <p14:creationId xmlns:p14="http://schemas.microsoft.com/office/powerpoint/2010/main" val="2708436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a:solidFill>
                  <a:schemeClr val="tx1"/>
                </a:solidFill>
                <a:latin typeface="Arial" pitchFamily="34" charset="0"/>
                <a:cs typeface="Arial" pitchFamily="34" charset="0"/>
              </a:defRPr>
            </a:lvl1pPr>
            <a:lvl2pPr marL="702756" indent="-270291" defTabSz="914485" eaLnBrk="0" hangingPunct="0">
              <a:defRPr>
                <a:solidFill>
                  <a:schemeClr val="tx1"/>
                </a:solidFill>
                <a:latin typeface="Arial" pitchFamily="34" charset="0"/>
                <a:cs typeface="Arial" pitchFamily="34" charset="0"/>
              </a:defRPr>
            </a:lvl2pPr>
            <a:lvl3pPr marL="1081164" indent="-216233" defTabSz="914485" eaLnBrk="0" hangingPunct="0">
              <a:defRPr>
                <a:solidFill>
                  <a:schemeClr val="tx1"/>
                </a:solidFill>
                <a:latin typeface="Arial" pitchFamily="34" charset="0"/>
                <a:cs typeface="Arial" pitchFamily="34" charset="0"/>
              </a:defRPr>
            </a:lvl3pPr>
            <a:lvl4pPr marL="1513629" indent="-216233" defTabSz="914485" eaLnBrk="0" hangingPunct="0">
              <a:defRPr>
                <a:solidFill>
                  <a:schemeClr val="tx1"/>
                </a:solidFill>
                <a:latin typeface="Arial" pitchFamily="34" charset="0"/>
                <a:cs typeface="Arial" pitchFamily="34" charset="0"/>
              </a:defRPr>
            </a:lvl4pPr>
            <a:lvl5pPr marL="1946095" indent="-216233" defTabSz="914485" eaLnBrk="0" hangingPunct="0">
              <a:defRPr>
                <a:solidFill>
                  <a:schemeClr val="tx1"/>
                </a:solidFill>
                <a:latin typeface="Arial" pitchFamily="34" charset="0"/>
                <a:cs typeface="Arial" pitchFamily="34" charset="0"/>
              </a:defRPr>
            </a:lvl5pPr>
            <a:lvl6pPr marL="2378560" indent="-216233" defTabSz="914485" eaLnBrk="0" fontAlgn="base" hangingPunct="0">
              <a:spcBef>
                <a:spcPct val="0"/>
              </a:spcBef>
              <a:spcAft>
                <a:spcPct val="0"/>
              </a:spcAft>
              <a:defRPr>
                <a:solidFill>
                  <a:schemeClr val="tx1"/>
                </a:solidFill>
                <a:latin typeface="Arial" pitchFamily="34" charset="0"/>
                <a:cs typeface="Arial" pitchFamily="34" charset="0"/>
              </a:defRPr>
            </a:lvl6pPr>
            <a:lvl7pPr marL="2811026" indent="-216233" defTabSz="914485" eaLnBrk="0" fontAlgn="base" hangingPunct="0">
              <a:spcBef>
                <a:spcPct val="0"/>
              </a:spcBef>
              <a:spcAft>
                <a:spcPct val="0"/>
              </a:spcAft>
              <a:defRPr>
                <a:solidFill>
                  <a:schemeClr val="tx1"/>
                </a:solidFill>
                <a:latin typeface="Arial" pitchFamily="34" charset="0"/>
                <a:cs typeface="Arial" pitchFamily="34" charset="0"/>
              </a:defRPr>
            </a:lvl7pPr>
            <a:lvl8pPr marL="3243491" indent="-216233" defTabSz="914485" eaLnBrk="0" fontAlgn="base" hangingPunct="0">
              <a:spcBef>
                <a:spcPct val="0"/>
              </a:spcBef>
              <a:spcAft>
                <a:spcPct val="0"/>
              </a:spcAft>
              <a:defRPr>
                <a:solidFill>
                  <a:schemeClr val="tx1"/>
                </a:solidFill>
                <a:latin typeface="Arial" pitchFamily="34" charset="0"/>
                <a:cs typeface="Arial" pitchFamily="34" charset="0"/>
              </a:defRPr>
            </a:lvl8pPr>
            <a:lvl9pPr marL="3675957" indent="-216233" defTabSz="914485"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C265EF6-346B-4B56-BE7F-24A47621AE28}" type="slidenum">
              <a:rPr lang="en-US" altLang="en-US"/>
              <a:pPr eaLnBrk="1" hangingPunct="1"/>
              <a:t>10</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buClr>
                <a:schemeClr val="bg2"/>
              </a:buClr>
              <a:buFont typeface="Wingdings" pitchFamily="2" charset="2"/>
              <a:buNone/>
            </a:pPr>
            <a:r>
              <a:rPr lang="es-MX" altLang="en-US" b="1" smtClean="0"/>
              <a:t>Allows multi-tasking</a:t>
            </a:r>
            <a:r>
              <a:rPr lang="es-MX" altLang="en-US" smtClean="0"/>
              <a:t>: Not much to explain here</a:t>
            </a:r>
            <a:endParaRPr lang="en-US" altLang="en-US" smtClean="0"/>
          </a:p>
          <a:p>
            <a:pPr lvl="1" eaLnBrk="1" hangingPunct="1">
              <a:buClr>
                <a:schemeClr val="bg2"/>
              </a:buClr>
              <a:buFont typeface="Wingdings" pitchFamily="2" charset="2"/>
              <a:buNone/>
            </a:pPr>
            <a:r>
              <a:rPr lang="en-US" altLang="en-US" b="1" smtClean="0"/>
              <a:t>Scheduling tasks with priorities</a:t>
            </a:r>
            <a:r>
              <a:rPr lang="en-US" altLang="en-US" smtClean="0"/>
              <a:t>: Defines the priority of each task and is able to execute tasks with higher priorities faster than low priority tasks</a:t>
            </a:r>
          </a:p>
          <a:p>
            <a:pPr lvl="1" eaLnBrk="1" hangingPunct="1">
              <a:buClr>
                <a:schemeClr val="bg2"/>
              </a:buClr>
              <a:buFont typeface="Wingdings" pitchFamily="2" charset="2"/>
              <a:buNone/>
            </a:pPr>
            <a:r>
              <a:rPr lang="es-MX" altLang="en-US" b="1" smtClean="0"/>
              <a:t>Synchronization of the resource access</a:t>
            </a:r>
            <a:r>
              <a:rPr lang="es-MX" altLang="en-US" smtClean="0"/>
              <a:t>. Defines way to share resources within the different tasks to avoid problems like deadlocks or priority inversion</a:t>
            </a:r>
          </a:p>
          <a:p>
            <a:pPr lvl="1" eaLnBrk="1" hangingPunct="1"/>
            <a:r>
              <a:rPr lang="en-US" altLang="en-US" b="1" smtClean="0"/>
              <a:t>Time predictable</a:t>
            </a:r>
            <a:r>
              <a:rPr lang="en-US" altLang="en-US" smtClean="0"/>
              <a:t>- given certain conditions, such as a time frame, CPU resources usage shall be</a:t>
            </a:r>
          </a:p>
          <a:p>
            <a:pPr lvl="1" eaLnBrk="1" hangingPunct="1"/>
            <a:r>
              <a:rPr lang="en-US" altLang="en-US" smtClean="0"/>
              <a:t>predictable.</a:t>
            </a:r>
          </a:p>
          <a:p>
            <a:pPr eaLnBrk="1" hangingPunct="1"/>
            <a:endParaRPr lang="en-US" altLang="en-US" smtClean="0"/>
          </a:p>
        </p:txBody>
      </p:sp>
    </p:spTree>
    <p:extLst>
      <p:ext uri="{BB962C8B-B14F-4D97-AF65-F5344CB8AC3E}">
        <p14:creationId xmlns:p14="http://schemas.microsoft.com/office/powerpoint/2010/main" val="971753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71944B-4A2A-41EA-B87F-21033755D368}" type="slidenum">
              <a:rPr lang="en-US" smtClean="0"/>
              <a:pPr/>
              <a:t>12</a:t>
            </a:fld>
            <a:endParaRPr lang="en-US"/>
          </a:p>
        </p:txBody>
      </p:sp>
    </p:spTree>
    <p:extLst>
      <p:ext uri="{BB962C8B-B14F-4D97-AF65-F5344CB8AC3E}">
        <p14:creationId xmlns:p14="http://schemas.microsoft.com/office/powerpoint/2010/main" val="1215511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smtClean="0"/>
              <a:t>State machines are simple constructs used to perform several activities, usually in a</a:t>
            </a:r>
          </a:p>
          <a:p>
            <a:r>
              <a:rPr lang="en-US" altLang="en-US" dirty="0" smtClean="0"/>
              <a:t>sequence. Many real-life systems fall into this category. For example, the operation of a</a:t>
            </a:r>
          </a:p>
          <a:p>
            <a:r>
              <a:rPr lang="en-US" altLang="en-US" dirty="0" smtClean="0"/>
              <a:t>washing machine or a dishwasher is easily described with a state machine construct.</a:t>
            </a:r>
          </a:p>
          <a:p>
            <a:r>
              <a:rPr lang="en-US" altLang="en-US" dirty="0" smtClean="0"/>
              <a:t>Perhaps the simplest method of implementing a state machine construct in C is to use a</a:t>
            </a:r>
          </a:p>
          <a:p>
            <a:r>
              <a:rPr lang="en-US" altLang="en-US" dirty="0" smtClean="0"/>
              <a:t>switch-case statement.</a:t>
            </a:r>
          </a:p>
          <a:p>
            <a:r>
              <a:rPr lang="en-US" altLang="en-US" dirty="0" smtClean="0"/>
              <a:t>The state machine construct is executed continuously inside</a:t>
            </a:r>
          </a:p>
          <a:p>
            <a:r>
              <a:rPr lang="en-US" altLang="en-US" dirty="0" smtClean="0"/>
              <a:t>an endless for loop.</a:t>
            </a:r>
          </a:p>
          <a:p>
            <a:endParaRPr lang="en-US" altLang="en-US" dirty="0"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5A40107-04D2-4099-9906-EB69D9C03242}" type="slidenum">
              <a:rPr lang="vi-VN" altLang="en-US" smtClean="0"/>
              <a:pPr eaLnBrk="1" hangingPunct="1"/>
              <a:t>13</a:t>
            </a:fld>
            <a:endParaRPr lang="vi-VN" altLang="en-US" smtClean="0"/>
          </a:p>
        </p:txBody>
      </p:sp>
    </p:spTree>
    <p:extLst>
      <p:ext uri="{BB962C8B-B14F-4D97-AF65-F5344CB8AC3E}">
        <p14:creationId xmlns:p14="http://schemas.microsoft.com/office/powerpoint/2010/main" val="2885944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6650BB-D765-41A2-AD71-7929BD32B5C2}" type="datetimeFigureOut">
              <a:rPr lang="en-US" smtClean="0"/>
              <a:pPr/>
              <a:t>9/19/2014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6650BB-D765-41A2-AD71-7929BD32B5C2}" type="datetimeFigureOut">
              <a:rPr lang="en-US" smtClean="0"/>
              <a:pPr/>
              <a:t>9/19/2014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6650BB-D765-41A2-AD71-7929BD32B5C2}" type="datetimeFigureOut">
              <a:rPr lang="en-US" smtClean="0"/>
              <a:pPr/>
              <a:t>9/19/2014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51104" cy="1143000"/>
          </a:xfrm>
        </p:spPr>
        <p:txBody>
          <a:bodyPr>
            <a:noAutofit/>
          </a:bodyPr>
          <a:lstStyle>
            <a:lvl1pPr algn="l">
              <a:defRPr sz="4400" b="1">
                <a:solidFill>
                  <a:schemeClr val="accent6">
                    <a:lumMod val="75000"/>
                  </a:schemeClr>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E6650BB-D765-41A2-AD71-7929BD32B5C2}" type="datetimeFigureOut">
              <a:rPr lang="en-US" smtClean="0"/>
              <a:pPr/>
              <a:t>9/19/2014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6650BB-D765-41A2-AD71-7929BD32B5C2}" type="datetimeFigureOut">
              <a:rPr lang="en-US" smtClean="0"/>
              <a:pPr/>
              <a:t>9/19/2014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chemeClr val="accent6">
                    <a:lumMod val="75000"/>
                  </a:schemeClr>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6650BB-D765-41A2-AD71-7929BD32B5C2}" type="datetimeFigureOut">
              <a:rPr lang="en-US" smtClean="0"/>
              <a:pPr/>
              <a:t>9/19/2014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solidFill>
                  <a:schemeClr val="accent6">
                    <a:lumMod val="75000"/>
                  </a:schemeClr>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6650BB-D765-41A2-AD71-7929BD32B5C2}" type="datetimeFigureOut">
              <a:rPr lang="en-US" smtClean="0"/>
              <a:pPr/>
              <a:t>9/19/2014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1143000"/>
          </a:xfrm>
        </p:spPr>
        <p:txBody>
          <a:bodyPr>
            <a:normAutofit/>
          </a:bodyPr>
          <a:lstStyle>
            <a:lvl1pPr algn="l">
              <a:defRPr sz="4000">
                <a:solidFill>
                  <a:schemeClr val="accent6">
                    <a:lumMod val="75000"/>
                  </a:schemeClr>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3E6650BB-D765-41A2-AD71-7929BD32B5C2}" type="datetimeFigureOut">
              <a:rPr lang="en-US" smtClean="0"/>
              <a:pPr/>
              <a:t>9/19/2014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6650BB-D765-41A2-AD71-7929BD32B5C2}" type="datetimeFigureOut">
              <a:rPr lang="en-US" smtClean="0"/>
              <a:pPr/>
              <a:t>9/19/2014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6650BB-D765-41A2-AD71-7929BD32B5C2}" type="datetimeFigureOut">
              <a:rPr lang="en-US" smtClean="0"/>
              <a:pPr/>
              <a:t>9/19/2014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6650BB-D765-41A2-AD71-7929BD32B5C2}" type="datetimeFigureOut">
              <a:rPr lang="en-US" smtClean="0"/>
              <a:pPr/>
              <a:t>9/19/2014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21DFA-696B-4992-A28D-DC51D9892BA0}"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650BB-D765-41A2-AD71-7929BD32B5C2}" type="datetimeFigureOut">
              <a:rPr lang="en-US" smtClean="0"/>
              <a:pPr/>
              <a:t>9/19/2014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D21DFA-696B-4992-A28D-DC51D9892BA0}" type="slidenum">
              <a:rPr lang="en-US" smtClean="0"/>
              <a:pPr/>
              <a:t>‹#›</a:t>
            </a:fld>
            <a:endParaRPr lang="en-US"/>
          </a:p>
        </p:txBody>
      </p:sp>
      <p:pic>
        <p:nvPicPr>
          <p:cNvPr id="7" name="Content Placeholder 5" descr="2logo-01.png"/>
          <p:cNvPicPr>
            <a:picLocks noChangeAspect="1"/>
          </p:cNvPicPr>
          <p:nvPr userDrawn="1"/>
        </p:nvPicPr>
        <p:blipFill>
          <a:blip r:embed="rId13" cstate="print"/>
          <a:stretch>
            <a:fillRect/>
          </a:stretch>
        </p:blipFill>
        <p:spPr>
          <a:xfrm>
            <a:off x="7172340" y="332656"/>
            <a:ext cx="1971659" cy="98339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spcBef>
          <a:spcPct val="0"/>
        </a:spcBef>
        <a:buNone/>
        <a:defRPr sz="4000" kern="1200">
          <a:solidFill>
            <a:schemeClr val="accent6">
              <a:lumMod val="75000"/>
            </a:schemeClr>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Interrupt_latency"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en.wikipedia.org/wiki/Thread_switching_latency"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en.wikipedia.org/wiki/Computer_multitaski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en.wikipedia.org/wiki/Computer_process" TargetMode="External"/><Relationship Id="rId7" Type="http://schemas.openxmlformats.org/officeDocument/2006/relationships/hyperlink" Target="http://en.wikipedia.org/wiki/Resource_starvation" TargetMode="External"/><Relationship Id="rId2" Type="http://schemas.openxmlformats.org/officeDocument/2006/relationships/hyperlink" Target="http://en.wikipedia.org/wiki/Scheduling_algorithm" TargetMode="External"/><Relationship Id="rId1" Type="http://schemas.openxmlformats.org/officeDocument/2006/relationships/slideLayout" Target="../slideLayouts/slideLayout2.xml"/><Relationship Id="rId6" Type="http://schemas.openxmlformats.org/officeDocument/2006/relationships/hyperlink" Target="http://en.wikipedia.org/wiki/Priority" TargetMode="External"/><Relationship Id="rId5" Type="http://schemas.openxmlformats.org/officeDocument/2006/relationships/hyperlink" Target="http://en.wikipedia.org/wiki/Preemption_(computing)#Time_slice" TargetMode="External"/><Relationship Id="rId4" Type="http://schemas.openxmlformats.org/officeDocument/2006/relationships/hyperlink" Target="http://en.wikipedia.org/wiki/Operating_syste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290" y="4537526"/>
            <a:ext cx="9099258" cy="1542380"/>
          </a:xfrm>
        </p:spPr>
        <p:txBody>
          <a:bodyPr>
            <a:normAutofit/>
          </a:bodyPr>
          <a:lstStyle/>
          <a:p>
            <a:pPr algn="r"/>
            <a:r>
              <a:rPr lang="en-US" sz="3200" smtClean="0"/>
              <a:t>LECTURE </a:t>
            </a:r>
            <a:r>
              <a:rPr lang="en-US" sz="3200" smtClean="0">
                <a:cs typeface="Arial" pitchFamily="34" charset="0"/>
              </a:rPr>
              <a:t>9: </a:t>
            </a:r>
            <a:r>
              <a:rPr lang="en-US" sz="3200" dirty="0" smtClean="0">
                <a:cs typeface="Arial" pitchFamily="34" charset="0"/>
              </a:rPr>
              <a:t>introduce to basic real-time applications and RTOS</a:t>
            </a:r>
            <a:endParaRPr lang="en-US" sz="3200" b="1" dirty="0">
              <a:solidFill>
                <a:schemeClr val="bg1"/>
              </a:solidFill>
              <a:cs typeface="Arial" pitchFamily="34" charset="0"/>
            </a:endParaRPr>
          </a:p>
        </p:txBody>
      </p:sp>
      <p:sp>
        <p:nvSpPr>
          <p:cNvPr id="3" name="Subtitle 2"/>
          <p:cNvSpPr>
            <a:spLocks noGrp="1"/>
          </p:cNvSpPr>
          <p:nvPr>
            <p:ph type="body" idx="1"/>
          </p:nvPr>
        </p:nvSpPr>
        <p:spPr/>
        <p:txBody>
          <a:bodyPr>
            <a:normAutofit/>
          </a:bodyPr>
          <a:lstStyle/>
          <a:p>
            <a:pPr algn="l"/>
            <a:r>
              <a:rPr lang="en-US"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EMBEDDED SYSTEM COURSE</a:t>
            </a:r>
            <a:endParaRPr lang="en-US" sz="3200" b="1" dirty="0">
              <a:latin typeface="Arial" pitchFamily="34" charset="0"/>
              <a:cs typeface="Arial" pitchFamily="34" charset="0"/>
            </a:endParaRPr>
          </a:p>
        </p:txBody>
      </p:sp>
      <p:pic>
        <p:nvPicPr>
          <p:cNvPr id="4" name="Content Placeholder 5" descr="2logo-01.png"/>
          <p:cNvPicPr>
            <a:picLocks noChangeAspect="1"/>
          </p:cNvPicPr>
          <p:nvPr/>
        </p:nvPicPr>
        <p:blipFill>
          <a:blip r:embed="rId4" cstate="print"/>
          <a:stretch>
            <a:fillRect/>
          </a:stretch>
        </p:blipFill>
        <p:spPr>
          <a:xfrm>
            <a:off x="7172341" y="0"/>
            <a:ext cx="1971659" cy="98339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FE8112D-7099-4DAC-A47F-B7991313DD1B}" type="slidenum">
              <a:rPr lang="en-US" altLang="en-US"/>
              <a:pPr eaLnBrk="1" hangingPunct="1"/>
              <a:t>10</a:t>
            </a:fld>
            <a:endParaRPr lang="en-US" altLang="en-US"/>
          </a:p>
        </p:txBody>
      </p:sp>
      <p:sp>
        <p:nvSpPr>
          <p:cNvPr id="16387" name="Rectangle 2"/>
          <p:cNvSpPr>
            <a:spLocks noGrp="1" noChangeArrowheads="1"/>
          </p:cNvSpPr>
          <p:nvPr>
            <p:ph type="title"/>
          </p:nvPr>
        </p:nvSpPr>
        <p:spPr/>
        <p:txBody>
          <a:bodyPr/>
          <a:lstStyle/>
          <a:p>
            <a:pPr eaLnBrk="1" hangingPunct="1"/>
            <a:r>
              <a:rPr lang="en-US" altLang="en-US" dirty="0" smtClean="0"/>
              <a:t>Real Time Operating Systems</a:t>
            </a:r>
          </a:p>
        </p:txBody>
      </p:sp>
      <p:sp>
        <p:nvSpPr>
          <p:cNvPr id="16388" name="Rectangle 3"/>
          <p:cNvSpPr>
            <a:spLocks noGrp="1" noChangeArrowheads="1"/>
          </p:cNvSpPr>
          <p:nvPr>
            <p:ph type="body" idx="1"/>
          </p:nvPr>
        </p:nvSpPr>
        <p:spPr/>
        <p:txBody>
          <a:bodyPr>
            <a:normAutofit fontScale="70000" lnSpcReduction="20000"/>
          </a:bodyPr>
          <a:lstStyle/>
          <a:p>
            <a:pPr eaLnBrk="1" hangingPunct="1">
              <a:lnSpc>
                <a:spcPct val="90000"/>
              </a:lnSpc>
            </a:pPr>
            <a:r>
              <a:rPr lang="en-US" altLang="en-US" dirty="0" smtClean="0"/>
              <a:t> A real-time operating system manages the time of a microprocessor or microcontroller. </a:t>
            </a:r>
          </a:p>
          <a:p>
            <a:pPr lvl="1" eaLnBrk="1" hangingPunct="1">
              <a:lnSpc>
                <a:spcPct val="90000"/>
              </a:lnSpc>
            </a:pPr>
            <a:endParaRPr lang="en-US" altLang="en-US" dirty="0" smtClean="0"/>
          </a:p>
          <a:p>
            <a:pPr lvl="1" eaLnBrk="1" hangingPunct="1">
              <a:lnSpc>
                <a:spcPct val="90000"/>
              </a:lnSpc>
            </a:pPr>
            <a:r>
              <a:rPr lang="en-US" altLang="en-US" b="1" dirty="0" smtClean="0"/>
              <a:t>Features of an RTOS:</a:t>
            </a:r>
          </a:p>
          <a:p>
            <a:pPr lvl="1" eaLnBrk="1" hangingPunct="1">
              <a:lnSpc>
                <a:spcPct val="90000"/>
              </a:lnSpc>
            </a:pPr>
            <a:endParaRPr lang="en-US" altLang="en-US" b="1" dirty="0" smtClean="0"/>
          </a:p>
          <a:p>
            <a:pPr lvl="1" eaLnBrk="1" hangingPunct="1">
              <a:lnSpc>
                <a:spcPct val="90000"/>
              </a:lnSpc>
              <a:buClr>
                <a:schemeClr val="bg2"/>
              </a:buClr>
              <a:buFont typeface="Wingdings" pitchFamily="2" charset="2"/>
              <a:buChar char="q"/>
            </a:pPr>
            <a:r>
              <a:rPr lang="en-US" altLang="en-US" dirty="0" smtClean="0"/>
              <a:t> Allows multi-tasking</a:t>
            </a:r>
          </a:p>
          <a:p>
            <a:pPr lvl="1" eaLnBrk="1" hangingPunct="1">
              <a:lnSpc>
                <a:spcPct val="90000"/>
              </a:lnSpc>
              <a:buClr>
                <a:schemeClr val="bg2"/>
              </a:buClr>
              <a:buFont typeface="Wingdings" pitchFamily="2" charset="2"/>
              <a:buChar char="q"/>
            </a:pPr>
            <a:endParaRPr lang="en-US" altLang="en-US" dirty="0" smtClean="0"/>
          </a:p>
          <a:p>
            <a:pPr lvl="1" eaLnBrk="1" hangingPunct="1">
              <a:lnSpc>
                <a:spcPct val="90000"/>
              </a:lnSpc>
              <a:buClr>
                <a:schemeClr val="bg2"/>
              </a:buClr>
              <a:buFont typeface="Wingdings" pitchFamily="2" charset="2"/>
              <a:buChar char="q"/>
            </a:pPr>
            <a:r>
              <a:rPr lang="en-US" altLang="en-US" dirty="0" smtClean="0"/>
              <a:t> Scheduling of the tasks with priorities</a:t>
            </a:r>
          </a:p>
          <a:p>
            <a:pPr lvl="1" eaLnBrk="1" hangingPunct="1">
              <a:lnSpc>
                <a:spcPct val="90000"/>
              </a:lnSpc>
              <a:buClr>
                <a:schemeClr val="bg2"/>
              </a:buClr>
              <a:buFont typeface="Wingdings" pitchFamily="2" charset="2"/>
              <a:buChar char="q"/>
            </a:pPr>
            <a:endParaRPr lang="en-US" altLang="en-US" dirty="0" smtClean="0"/>
          </a:p>
          <a:p>
            <a:pPr lvl="1" eaLnBrk="1" hangingPunct="1">
              <a:lnSpc>
                <a:spcPct val="90000"/>
              </a:lnSpc>
              <a:buClr>
                <a:schemeClr val="bg2"/>
              </a:buClr>
              <a:buFont typeface="Wingdings" pitchFamily="2" charset="2"/>
              <a:buChar char="q"/>
            </a:pPr>
            <a:r>
              <a:rPr lang="en-US" altLang="en-US" dirty="0" smtClean="0"/>
              <a:t> Synchronization of the resource access</a:t>
            </a:r>
          </a:p>
          <a:p>
            <a:pPr lvl="1" eaLnBrk="1" hangingPunct="1">
              <a:lnSpc>
                <a:spcPct val="90000"/>
              </a:lnSpc>
              <a:buClr>
                <a:schemeClr val="bg2"/>
              </a:buClr>
              <a:buFont typeface="Wingdings" pitchFamily="2" charset="2"/>
              <a:buChar char="q"/>
            </a:pPr>
            <a:endParaRPr lang="en-US" altLang="en-US" dirty="0" smtClean="0"/>
          </a:p>
          <a:p>
            <a:pPr lvl="1" eaLnBrk="1" hangingPunct="1">
              <a:lnSpc>
                <a:spcPct val="90000"/>
              </a:lnSpc>
              <a:buClr>
                <a:schemeClr val="bg2"/>
              </a:buClr>
              <a:buFont typeface="Wingdings" pitchFamily="2" charset="2"/>
              <a:buChar char="q"/>
            </a:pPr>
            <a:r>
              <a:rPr lang="en-US" altLang="en-US" dirty="0" smtClean="0"/>
              <a:t> Inter-task communication</a:t>
            </a:r>
          </a:p>
          <a:p>
            <a:pPr lvl="1" eaLnBrk="1" hangingPunct="1">
              <a:lnSpc>
                <a:spcPct val="90000"/>
              </a:lnSpc>
              <a:buClr>
                <a:schemeClr val="bg2"/>
              </a:buClr>
              <a:buFont typeface="Wingdings" pitchFamily="2" charset="2"/>
              <a:buChar char="q"/>
            </a:pPr>
            <a:endParaRPr lang="en-US" altLang="en-US" dirty="0" smtClean="0"/>
          </a:p>
          <a:p>
            <a:pPr lvl="1" eaLnBrk="1" hangingPunct="1">
              <a:lnSpc>
                <a:spcPct val="90000"/>
              </a:lnSpc>
              <a:buClr>
                <a:schemeClr val="bg2"/>
              </a:buClr>
              <a:buFont typeface="Wingdings" pitchFamily="2" charset="2"/>
              <a:buChar char="q"/>
            </a:pPr>
            <a:r>
              <a:rPr lang="en-US" altLang="en-US" dirty="0" smtClean="0"/>
              <a:t> Time predictable</a:t>
            </a:r>
          </a:p>
          <a:p>
            <a:pPr lvl="1" eaLnBrk="1" hangingPunct="1">
              <a:lnSpc>
                <a:spcPct val="90000"/>
              </a:lnSpc>
              <a:buClr>
                <a:schemeClr val="bg2"/>
              </a:buClr>
              <a:buFont typeface="Wingdings" pitchFamily="2" charset="2"/>
              <a:buChar char="q"/>
            </a:pPr>
            <a:endParaRPr lang="en-US" altLang="en-US" dirty="0" smtClean="0"/>
          </a:p>
          <a:p>
            <a:pPr lvl="1" eaLnBrk="1" hangingPunct="1">
              <a:lnSpc>
                <a:spcPct val="90000"/>
              </a:lnSpc>
              <a:buClr>
                <a:schemeClr val="bg2"/>
              </a:buClr>
              <a:buFont typeface="Wingdings" pitchFamily="2" charset="2"/>
              <a:buChar char="q"/>
            </a:pPr>
            <a:r>
              <a:rPr lang="en-US" altLang="en-US" dirty="0" smtClean="0"/>
              <a:t> Interrupt handling</a:t>
            </a:r>
          </a:p>
        </p:txBody>
      </p:sp>
    </p:spTree>
    <p:extLst>
      <p:ext uri="{BB962C8B-B14F-4D97-AF65-F5344CB8AC3E}">
        <p14:creationId xmlns:p14="http://schemas.microsoft.com/office/powerpoint/2010/main" val="2732432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8313" y="2420938"/>
            <a:ext cx="8459787" cy="1296987"/>
          </a:xfrm>
          <a:prstGeom prst="rect">
            <a:avLst/>
          </a:prstGeom>
          <a:noFill/>
          <a:ln w="9525">
            <a:noFill/>
            <a:miter lim="800000"/>
            <a:headEnd/>
            <a:tailEnd/>
          </a:ln>
        </p:spPr>
        <p:txBody>
          <a:bodyPr/>
          <a:lstStyle/>
          <a:p>
            <a:pPr marL="342900" indent="-342900" algn="ctr">
              <a:lnSpc>
                <a:spcPct val="90000"/>
              </a:lnSpc>
              <a:spcBef>
                <a:spcPct val="20000"/>
              </a:spcBef>
              <a:buSzPct val="60000"/>
              <a:buFont typeface="Wingdings" pitchFamily="2" charset="2"/>
              <a:buNone/>
              <a:defRPr/>
            </a:pPr>
            <a:r>
              <a:rPr lang="en-US" sz="4000" dirty="0">
                <a:solidFill>
                  <a:srgbClr val="FF0000"/>
                </a:solidFill>
                <a:latin typeface="+mn-lt"/>
                <a:cs typeface="+mn-cs"/>
              </a:rPr>
              <a:t>Why we need </a:t>
            </a:r>
          </a:p>
          <a:p>
            <a:pPr marL="342900" indent="-342900" algn="ctr">
              <a:lnSpc>
                <a:spcPct val="90000"/>
              </a:lnSpc>
              <a:spcBef>
                <a:spcPct val="20000"/>
              </a:spcBef>
              <a:buSzPct val="60000"/>
              <a:buFont typeface="Wingdings" pitchFamily="2" charset="2"/>
              <a:buNone/>
              <a:defRPr/>
            </a:pPr>
            <a:r>
              <a:rPr lang="en-US" sz="4000" dirty="0">
                <a:solidFill>
                  <a:srgbClr val="FF0000"/>
                </a:solidFill>
                <a:latin typeface="+mn-lt"/>
                <a:cs typeface="+mn-cs"/>
              </a:rPr>
              <a:t>the real-time operating system (RTOS) ?</a:t>
            </a:r>
          </a:p>
          <a:p>
            <a:pPr marL="342900" indent="-342900" algn="ctr">
              <a:lnSpc>
                <a:spcPct val="90000"/>
              </a:lnSpc>
              <a:spcBef>
                <a:spcPct val="20000"/>
              </a:spcBef>
              <a:buSzPct val="60000"/>
              <a:buFont typeface="Wingdings" pitchFamily="2" charset="2"/>
              <a:buChar char="q"/>
              <a:defRPr/>
            </a:pPr>
            <a:endParaRPr lang="en-US" sz="4000" dirty="0">
              <a:latin typeface="+mn-lt"/>
              <a:cs typeface="+mn-cs"/>
            </a:endParaRPr>
          </a:p>
        </p:txBody>
      </p:sp>
    </p:spTree>
    <p:extLst>
      <p:ext uri="{BB962C8B-B14F-4D97-AF65-F5344CB8AC3E}">
        <p14:creationId xmlns:p14="http://schemas.microsoft.com/office/powerpoint/2010/main" val="1000978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FontTx/>
              <a:buChar char="-"/>
            </a:pPr>
            <a:endParaRPr lang="en-US" dirty="0"/>
          </a:p>
        </p:txBody>
      </p:sp>
      <p:sp>
        <p:nvSpPr>
          <p:cNvPr id="5" name="Title 1"/>
          <p:cNvSpPr>
            <a:spLocks noGrp="1"/>
          </p:cNvSpPr>
          <p:nvPr>
            <p:ph type="title"/>
          </p:nvPr>
        </p:nvSpPr>
        <p:spPr>
          <a:xfrm>
            <a:off x="428596" y="142852"/>
            <a:ext cx="8229600" cy="1143000"/>
          </a:xfrm>
        </p:spPr>
        <p:txBody>
          <a:bodyPr/>
          <a:lstStyle/>
          <a:p>
            <a:pPr algn="l"/>
            <a:r>
              <a:rPr lang="en-US" b="1" dirty="0" smtClean="0">
                <a:solidFill>
                  <a:schemeClr val="accent6">
                    <a:lumMod val="75000"/>
                  </a:schemeClr>
                </a:solidFill>
                <a:latin typeface="Arial" pitchFamily="34" charset="0"/>
                <a:cs typeface="Arial" pitchFamily="34" charset="0"/>
              </a:rPr>
              <a:t>Table of contents</a:t>
            </a:r>
            <a:endParaRPr lang="en-US" b="1" dirty="0">
              <a:solidFill>
                <a:schemeClr val="accent6">
                  <a:lumMod val="75000"/>
                </a:schemeClr>
              </a:solidFill>
              <a:latin typeface="Arial" pitchFamily="34" charset="0"/>
              <a:cs typeface="Arial" pitchFamily="34" charset="0"/>
            </a:endParaRPr>
          </a:p>
        </p:txBody>
      </p:sp>
      <p:sp>
        <p:nvSpPr>
          <p:cNvPr id="6" name="Content Placeholder 2"/>
          <p:cNvSpPr txBox="1">
            <a:spLocks/>
          </p:cNvSpPr>
          <p:nvPr/>
        </p:nvSpPr>
        <p:spPr>
          <a:xfrm>
            <a:off x="571472" y="1124744"/>
            <a:ext cx="8267728" cy="5376090"/>
          </a:xfrm>
          <a:prstGeom prst="rect">
            <a:avLst/>
          </a:prstGeom>
        </p:spPr>
        <p:txBody>
          <a:bodyPr vert="horz" lIns="91440" tIns="45720" rIns="91440" bIns="45720" rtlCol="0">
            <a:noAutofit/>
          </a:bodyPr>
          <a:lstStyle/>
          <a:p>
            <a:pPr marL="742950" marR="0" lvl="0" indent="-285750" algn="l" defTabSz="914400" rtl="0" eaLnBrk="1" fontAlgn="auto" latinLnBrk="0" hangingPunct="1">
              <a:lnSpc>
                <a:spcPct val="150000"/>
              </a:lnSpc>
              <a:spcBef>
                <a:spcPct val="20000"/>
              </a:spcBef>
              <a:spcAft>
                <a:spcPts val="0"/>
              </a:spcAft>
              <a:buClrTx/>
              <a:buSzTx/>
              <a:buFont typeface="Wingdings" panose="05000000000000000000" pitchFamily="2" charset="2"/>
              <a:buChar char="v"/>
              <a:tabLst/>
              <a:defRPr/>
            </a:pPr>
            <a:r>
              <a:rPr kumimoji="0" lang="en-US" b="0" i="0" u="none" strike="noStrike" kern="1200" cap="none" spc="0" normalizeH="0" noProof="0" dirty="0" smtClean="0">
                <a:ln>
                  <a:noFill/>
                </a:ln>
                <a:solidFill>
                  <a:schemeClr val="bg1">
                    <a:lumMod val="75000"/>
                  </a:schemeClr>
                </a:solidFill>
                <a:effectLst/>
                <a:uLnTx/>
                <a:uFillTx/>
                <a:latin typeface="Arial" pitchFamily="34" charset="0"/>
                <a:cs typeface="Arial" pitchFamily="34" charset="0"/>
              </a:rPr>
              <a:t>What is Real-Time </a:t>
            </a:r>
          </a:p>
          <a:p>
            <a:pPr marL="742950" marR="0" lvl="0" indent="-285750" algn="l" defTabSz="914400" rtl="0" eaLnBrk="1" fontAlgn="auto" latinLnBrk="0" hangingPunct="1">
              <a:lnSpc>
                <a:spcPct val="150000"/>
              </a:lnSpc>
              <a:spcBef>
                <a:spcPct val="20000"/>
              </a:spcBef>
              <a:spcAft>
                <a:spcPts val="0"/>
              </a:spcAft>
              <a:buClrTx/>
              <a:buSzTx/>
              <a:buFont typeface="Wingdings" panose="05000000000000000000" pitchFamily="2" charset="2"/>
              <a:buChar char="v"/>
              <a:tabLst/>
              <a:defRPr/>
            </a:pPr>
            <a:r>
              <a:rPr lang="en-US" b="1" dirty="0" smtClean="0">
                <a:latin typeface="Arial" pitchFamily="34" charset="0"/>
                <a:cs typeface="Arial" pitchFamily="34" charset="0"/>
              </a:rPr>
              <a:t>Introduce on Real-Time Operating System – RTOS</a:t>
            </a:r>
          </a:p>
          <a:p>
            <a:pPr marL="1200150" lvl="1" indent="-285750">
              <a:lnSpc>
                <a:spcPct val="150000"/>
              </a:lnSpc>
              <a:spcBef>
                <a:spcPct val="20000"/>
              </a:spcBef>
              <a:buFont typeface="Courier New" panose="02070309020205020404" pitchFamily="49" charset="0"/>
              <a:buChar char="o"/>
              <a:defRPr/>
            </a:pPr>
            <a:r>
              <a:rPr lang="en-US" dirty="0" smtClean="0">
                <a:latin typeface="Arial" pitchFamily="34" charset="0"/>
                <a:cs typeface="Arial" pitchFamily="34" charset="0"/>
              </a:rPr>
              <a:t>RTOS Kernel</a:t>
            </a:r>
          </a:p>
          <a:p>
            <a:pPr marL="1200150" lvl="1" indent="-285750">
              <a:lnSpc>
                <a:spcPct val="150000"/>
              </a:lnSpc>
              <a:spcBef>
                <a:spcPct val="20000"/>
              </a:spcBef>
              <a:buFont typeface="Courier New" panose="02070309020205020404" pitchFamily="49" charset="0"/>
              <a:buChar char="o"/>
              <a:defRPr/>
            </a:pPr>
            <a:r>
              <a:rPr lang="en-US" dirty="0" smtClean="0">
                <a:latin typeface="Arial" pitchFamily="34" charset="0"/>
                <a:cs typeface="Arial" pitchFamily="34" charset="0"/>
              </a:rPr>
              <a:t>RTOS Tasks and Processes</a:t>
            </a:r>
          </a:p>
          <a:p>
            <a:pPr marL="1200150" lvl="1" indent="-285750">
              <a:lnSpc>
                <a:spcPct val="150000"/>
              </a:lnSpc>
              <a:spcBef>
                <a:spcPct val="20000"/>
              </a:spcBef>
              <a:buFont typeface="Courier New" panose="02070309020205020404" pitchFamily="49" charset="0"/>
              <a:buChar char="o"/>
              <a:defRPr/>
            </a:pPr>
            <a:r>
              <a:rPr lang="en-US" dirty="0" smtClean="0">
                <a:latin typeface="Arial" pitchFamily="34" charset="0"/>
                <a:cs typeface="Arial" pitchFamily="34" charset="0"/>
              </a:rPr>
              <a:t>RTOS Scheduler</a:t>
            </a:r>
          </a:p>
          <a:p>
            <a:pPr marL="1200150" lvl="1" indent="-285750">
              <a:lnSpc>
                <a:spcPct val="150000"/>
              </a:lnSpc>
              <a:spcBef>
                <a:spcPct val="20000"/>
              </a:spcBef>
              <a:buFont typeface="Courier New" panose="02070309020205020404" pitchFamily="49" charset="0"/>
              <a:buChar char="o"/>
              <a:defRPr/>
            </a:pPr>
            <a:r>
              <a:rPr lang="en-US" dirty="0" smtClean="0">
                <a:latin typeface="Arial" pitchFamily="34" charset="0"/>
                <a:cs typeface="Arial" pitchFamily="34" charset="0"/>
              </a:rPr>
              <a:t>RTOS </a:t>
            </a:r>
            <a:r>
              <a:rPr lang="en-US" dirty="0">
                <a:latin typeface="Arial" pitchFamily="34" charset="0"/>
                <a:cs typeface="Arial" pitchFamily="34" charset="0"/>
              </a:rPr>
              <a:t>Non-Preemptive </a:t>
            </a:r>
            <a:r>
              <a:rPr lang="en-US" dirty="0" smtClean="0">
                <a:latin typeface="Arial" pitchFamily="34" charset="0"/>
                <a:cs typeface="Arial" pitchFamily="34" charset="0"/>
              </a:rPr>
              <a:t>Kernel and Preemptive Kernel</a:t>
            </a:r>
          </a:p>
          <a:p>
            <a:pPr marL="742950" indent="-285750">
              <a:lnSpc>
                <a:spcPct val="150000"/>
              </a:lnSpc>
              <a:buFont typeface="Wingdings" panose="05000000000000000000" pitchFamily="2" charset="2"/>
              <a:buChar char="v"/>
            </a:pPr>
            <a:r>
              <a:rPr lang="en-US" altLang="en-US" dirty="0" smtClean="0">
                <a:solidFill>
                  <a:schemeClr val="bg1">
                    <a:lumMod val="75000"/>
                  </a:schemeClr>
                </a:solidFill>
                <a:latin typeface="Arial" pitchFamily="34" charset="0"/>
                <a:cs typeface="Arial" pitchFamily="34" charset="0"/>
              </a:rPr>
              <a:t>Synchronization in RTOS</a:t>
            </a:r>
          </a:p>
          <a:p>
            <a:pPr marL="1200150" lvl="1" indent="-285750">
              <a:lnSpc>
                <a:spcPct val="150000"/>
              </a:lnSpc>
              <a:buFont typeface="Courier New" panose="02070309020205020404" pitchFamily="49" charset="0"/>
              <a:buChar char="o"/>
            </a:pPr>
            <a:r>
              <a:rPr lang="en-US" altLang="en-US" dirty="0" smtClean="0">
                <a:solidFill>
                  <a:schemeClr val="bg1">
                    <a:lumMod val="75000"/>
                  </a:schemeClr>
                </a:solidFill>
                <a:latin typeface="Arial" pitchFamily="34" charset="0"/>
                <a:cs typeface="Arial" pitchFamily="34" charset="0"/>
              </a:rPr>
              <a:t>Semaphore</a:t>
            </a:r>
          </a:p>
          <a:p>
            <a:pPr marL="1200150" lvl="1" indent="-285750">
              <a:lnSpc>
                <a:spcPct val="150000"/>
              </a:lnSpc>
              <a:buFont typeface="Courier New" panose="02070309020205020404" pitchFamily="49" charset="0"/>
              <a:buChar char="o"/>
            </a:pPr>
            <a:r>
              <a:rPr lang="en-US" altLang="en-US" dirty="0" smtClean="0">
                <a:solidFill>
                  <a:schemeClr val="bg1">
                    <a:lumMod val="75000"/>
                  </a:schemeClr>
                </a:solidFill>
                <a:latin typeface="Arial" pitchFamily="34" charset="0"/>
                <a:cs typeface="Arial" pitchFamily="34" charset="0"/>
              </a:rPr>
              <a:t>Event</a:t>
            </a:r>
          </a:p>
          <a:p>
            <a:pPr marL="1200150" lvl="1" indent="-285750">
              <a:lnSpc>
                <a:spcPct val="150000"/>
              </a:lnSpc>
              <a:buFont typeface="Courier New" panose="02070309020205020404" pitchFamily="49" charset="0"/>
              <a:buChar char="o"/>
            </a:pPr>
            <a:r>
              <a:rPr lang="en-US" altLang="en-US" dirty="0" smtClean="0">
                <a:solidFill>
                  <a:schemeClr val="bg1">
                    <a:lumMod val="75000"/>
                  </a:schemeClr>
                </a:solidFill>
                <a:latin typeface="Arial" pitchFamily="34" charset="0"/>
                <a:cs typeface="Arial" pitchFamily="34" charset="0"/>
              </a:rPr>
              <a:t>Message Mailboxes</a:t>
            </a:r>
          </a:p>
          <a:p>
            <a:pPr marL="1200150" lvl="1" indent="-285750">
              <a:lnSpc>
                <a:spcPct val="150000"/>
              </a:lnSpc>
              <a:buFont typeface="Courier New" panose="02070309020205020404" pitchFamily="49" charset="0"/>
              <a:buChar char="o"/>
            </a:pPr>
            <a:r>
              <a:rPr lang="en-US" altLang="en-US" dirty="0" smtClean="0">
                <a:solidFill>
                  <a:schemeClr val="bg1">
                    <a:lumMod val="75000"/>
                  </a:schemeClr>
                </a:solidFill>
                <a:latin typeface="Arial" pitchFamily="34" charset="0"/>
                <a:cs typeface="Arial" pitchFamily="34" charset="0"/>
              </a:rPr>
              <a:t>Message Queue</a:t>
            </a:r>
          </a:p>
          <a:p>
            <a:pPr marL="742950" indent="-285750">
              <a:lnSpc>
                <a:spcPct val="150000"/>
              </a:lnSpc>
              <a:buFont typeface="Wingdings" panose="05000000000000000000" pitchFamily="2" charset="2"/>
              <a:buChar char="v"/>
            </a:pPr>
            <a:r>
              <a:rPr lang="en-US" dirty="0" smtClean="0">
                <a:solidFill>
                  <a:schemeClr val="bg1">
                    <a:lumMod val="75000"/>
                  </a:schemeClr>
                </a:solidFill>
                <a:latin typeface="Arial" pitchFamily="34" charset="0"/>
                <a:cs typeface="Arial" pitchFamily="34" charset="0"/>
              </a:rPr>
              <a:t>Summary</a:t>
            </a:r>
            <a:endParaRPr lang="en-US" dirty="0">
              <a:solidFill>
                <a:schemeClr val="bg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8863565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6"/>
          <p:cNvSpPr txBox="1">
            <a:spLocks noChangeArrowheads="1"/>
          </p:cNvSpPr>
          <p:nvPr/>
        </p:nvSpPr>
        <p:spPr bwMode="auto">
          <a:xfrm>
            <a:off x="539750" y="1484313"/>
            <a:ext cx="8208963"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20000"/>
              </a:spcBef>
              <a:buSzPct val="60000"/>
              <a:buFont typeface="Wingdings" pitchFamily="2" charset="2"/>
              <a:buChar char="q"/>
            </a:pPr>
            <a:r>
              <a:rPr lang="en-US" altLang="en-US" sz="2800" dirty="0" smtClean="0">
                <a:latin typeface="Calibri" pitchFamily="34" charset="0"/>
              </a:rPr>
              <a:t>Normally, we can design and implement a embedded application/ by using a simple state machines</a:t>
            </a:r>
          </a:p>
          <a:p>
            <a:pPr>
              <a:spcBef>
                <a:spcPct val="20000"/>
              </a:spcBef>
              <a:buSzPct val="60000"/>
              <a:buFont typeface="Wingdings" pitchFamily="2" charset="2"/>
              <a:buChar char="q"/>
            </a:pPr>
            <a:r>
              <a:rPr lang="en-US" altLang="en-US" sz="2800" dirty="0" smtClean="0">
                <a:latin typeface="Calibri" pitchFamily="34" charset="0"/>
              </a:rPr>
              <a:t>State </a:t>
            </a:r>
            <a:r>
              <a:rPr lang="en-US" altLang="en-US" sz="2800" dirty="0">
                <a:latin typeface="Calibri" pitchFamily="34" charset="0"/>
              </a:rPr>
              <a:t>machines are simple constructs used to perform several activities, usually in a sequence.</a:t>
            </a:r>
          </a:p>
          <a:p>
            <a:pPr eaLnBrk="1" hangingPunct="1">
              <a:lnSpc>
                <a:spcPct val="90000"/>
              </a:lnSpc>
              <a:spcBef>
                <a:spcPct val="20000"/>
              </a:spcBef>
              <a:buSzPct val="60000"/>
              <a:buFont typeface="Wingdings" pitchFamily="2" charset="2"/>
              <a:buChar char="q"/>
            </a:pPr>
            <a:endParaRPr lang="en-US" altLang="en-US" sz="2800" dirty="0">
              <a:latin typeface="Calibri" pitchFamily="34" charset="0"/>
            </a:endParaRPr>
          </a:p>
        </p:txBody>
      </p:sp>
      <p:sp>
        <p:nvSpPr>
          <p:cNvPr id="22530" name="Rectangle 2"/>
          <p:cNvSpPr txBox="1">
            <a:spLocks noChangeArrowheads="1"/>
          </p:cNvSpPr>
          <p:nvPr/>
        </p:nvSpPr>
        <p:spPr bwMode="auto">
          <a:xfrm>
            <a:off x="358775" y="466502"/>
            <a:ext cx="6877521"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3200" b="1" dirty="0" smtClean="0">
                <a:solidFill>
                  <a:schemeClr val="accent6">
                    <a:lumMod val="75000"/>
                  </a:schemeClr>
                </a:solidFill>
              </a:rPr>
              <a:t>Real-Time application by Using State </a:t>
            </a:r>
            <a:r>
              <a:rPr lang="en-US" altLang="en-US" sz="3200" b="1" dirty="0">
                <a:solidFill>
                  <a:schemeClr val="accent6">
                    <a:lumMod val="75000"/>
                  </a:schemeClr>
                </a:solidFill>
              </a:rPr>
              <a:t>Machines</a:t>
            </a:r>
          </a:p>
        </p:txBody>
      </p:sp>
      <p:pic>
        <p:nvPicPr>
          <p:cNvPr id="2253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3756025"/>
            <a:ext cx="6551612"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Rectangle 7"/>
          <p:cNvSpPr>
            <a:spLocks noChangeArrowheads="1"/>
          </p:cNvSpPr>
          <p:nvPr/>
        </p:nvSpPr>
        <p:spPr bwMode="auto">
          <a:xfrm>
            <a:off x="2262188" y="5419725"/>
            <a:ext cx="447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solidFill>
                  <a:schemeClr val="accent2"/>
                </a:solidFill>
                <a:latin typeface="Comic Sans MS" pitchFamily="66" charset="0"/>
              </a:rPr>
              <a:t>State machine implementation</a:t>
            </a:r>
          </a:p>
        </p:txBody>
      </p:sp>
    </p:spTree>
    <p:extLst>
      <p:ext uri="{BB962C8B-B14F-4D97-AF65-F5344CB8AC3E}">
        <p14:creationId xmlns:p14="http://schemas.microsoft.com/office/powerpoint/2010/main" val="2773181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1296988"/>
            <a:ext cx="5976938"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Rectangle 8"/>
          <p:cNvSpPr>
            <a:spLocks noChangeArrowheads="1"/>
          </p:cNvSpPr>
          <p:nvPr/>
        </p:nvSpPr>
        <p:spPr bwMode="auto">
          <a:xfrm>
            <a:off x="2482850" y="6094413"/>
            <a:ext cx="5081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solidFill>
                  <a:schemeClr val="accent2"/>
                </a:solidFill>
                <a:latin typeface="Comic Sans MS" pitchFamily="66" charset="0"/>
              </a:rPr>
              <a:t>State machine implementation in C</a:t>
            </a:r>
          </a:p>
        </p:txBody>
      </p:sp>
      <p:sp>
        <p:nvSpPr>
          <p:cNvPr id="5" name="Rectangle 2"/>
          <p:cNvSpPr txBox="1">
            <a:spLocks noChangeArrowheads="1"/>
          </p:cNvSpPr>
          <p:nvPr/>
        </p:nvSpPr>
        <p:spPr bwMode="auto">
          <a:xfrm>
            <a:off x="358775" y="466502"/>
            <a:ext cx="6877521"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3200" b="1" dirty="0" smtClean="0">
                <a:solidFill>
                  <a:schemeClr val="accent6">
                    <a:lumMod val="75000"/>
                  </a:schemeClr>
                </a:solidFill>
              </a:rPr>
              <a:t>Real-Time application by Using State </a:t>
            </a:r>
            <a:r>
              <a:rPr lang="en-US" altLang="en-US" sz="3200" b="1" dirty="0">
                <a:solidFill>
                  <a:schemeClr val="accent6">
                    <a:lumMod val="75000"/>
                  </a:schemeClr>
                </a:solidFill>
              </a:rPr>
              <a:t>Machines</a:t>
            </a:r>
          </a:p>
        </p:txBody>
      </p:sp>
    </p:spTree>
    <p:extLst>
      <p:ext uri="{BB962C8B-B14F-4D97-AF65-F5344CB8AC3E}">
        <p14:creationId xmlns:p14="http://schemas.microsoft.com/office/powerpoint/2010/main" val="4080351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5"/>
          <p:cNvSpPr>
            <a:spLocks noChangeArrowheads="1"/>
          </p:cNvSpPr>
          <p:nvPr/>
        </p:nvSpPr>
        <p:spPr bwMode="auto">
          <a:xfrm>
            <a:off x="1979613" y="6092825"/>
            <a:ext cx="5761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solidFill>
                  <a:schemeClr val="accent2"/>
                </a:solidFill>
                <a:latin typeface="Comic Sans MS" pitchFamily="66" charset="0"/>
              </a:rPr>
              <a:t>Selecting the next state from the current state</a:t>
            </a:r>
          </a:p>
        </p:txBody>
      </p:sp>
      <p:pic>
        <p:nvPicPr>
          <p:cNvPr id="2458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206500"/>
            <a:ext cx="6335712"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358775" y="466502"/>
            <a:ext cx="6877521"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3200" b="1" dirty="0" smtClean="0">
                <a:solidFill>
                  <a:schemeClr val="accent6">
                    <a:lumMod val="75000"/>
                  </a:schemeClr>
                </a:solidFill>
              </a:rPr>
              <a:t>Real-Time application by Using State </a:t>
            </a:r>
            <a:r>
              <a:rPr lang="en-US" altLang="en-US" sz="3200" b="1" dirty="0">
                <a:solidFill>
                  <a:schemeClr val="accent6">
                    <a:lumMod val="75000"/>
                  </a:schemeClr>
                </a:solidFill>
              </a:rPr>
              <a:t>Machines</a:t>
            </a:r>
          </a:p>
        </p:txBody>
      </p:sp>
    </p:spTree>
    <p:extLst>
      <p:ext uri="{BB962C8B-B14F-4D97-AF65-F5344CB8AC3E}">
        <p14:creationId xmlns:p14="http://schemas.microsoft.com/office/powerpoint/2010/main" val="860657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txBox="1">
            <a:spLocks noChangeArrowheads="1"/>
          </p:cNvSpPr>
          <p:nvPr/>
        </p:nvSpPr>
        <p:spPr bwMode="auto">
          <a:xfrm>
            <a:off x="557213" y="1339850"/>
            <a:ext cx="8208962" cy="4681538"/>
          </a:xfrm>
          <a:prstGeom prst="rect">
            <a:avLst/>
          </a:prstGeom>
          <a:noFill/>
          <a:ln w="9525">
            <a:noFill/>
            <a:miter lim="800000"/>
            <a:headEnd/>
            <a:tailEnd/>
          </a:ln>
        </p:spPr>
        <p:txBody>
          <a:bodyPr/>
          <a:lstStyle/>
          <a:p>
            <a:pPr marL="342900" indent="-342900" eaLnBrk="0" hangingPunct="0">
              <a:lnSpc>
                <a:spcPct val="90000"/>
              </a:lnSpc>
              <a:spcBef>
                <a:spcPct val="20000"/>
              </a:spcBef>
              <a:buSzPct val="60000"/>
              <a:buFont typeface="Wingdings" pitchFamily="2" charset="2"/>
              <a:buChar char="q"/>
              <a:defRPr/>
            </a:pPr>
            <a:r>
              <a:rPr lang="en-US" sz="2600" dirty="0">
                <a:latin typeface="+mn-lt"/>
                <a:cs typeface="+mn-cs"/>
              </a:rPr>
              <a:t>State machines, although easy to implement, are primitive and have limited application. They can only be used in systems which are not truly responsive, where the task activities are well-defined and the tasks are not prioritized.</a:t>
            </a:r>
          </a:p>
          <a:p>
            <a:pPr marL="342900" indent="-342900" eaLnBrk="0" hangingPunct="0">
              <a:lnSpc>
                <a:spcPct val="90000"/>
              </a:lnSpc>
              <a:spcBef>
                <a:spcPct val="20000"/>
              </a:spcBef>
              <a:buSzPct val="60000"/>
              <a:buFont typeface="Wingdings" pitchFamily="2" charset="2"/>
              <a:buChar char="q"/>
              <a:defRPr/>
            </a:pPr>
            <a:r>
              <a:rPr lang="en-US" sz="2600" dirty="0">
                <a:latin typeface="+mn-lt"/>
                <a:cs typeface="+mn-cs"/>
              </a:rPr>
              <a:t>Moreover, some tasks may be more important than others. We may want some tasks to run whenever they become eligible.</a:t>
            </a:r>
          </a:p>
          <a:p>
            <a:pPr marL="342900" indent="-342900" eaLnBrk="0" hangingPunct="0">
              <a:lnSpc>
                <a:spcPct val="90000"/>
              </a:lnSpc>
              <a:spcBef>
                <a:spcPct val="20000"/>
              </a:spcBef>
              <a:buSzPct val="60000"/>
              <a:buFont typeface="Wingdings" pitchFamily="2" charset="2"/>
              <a:buChar char="q"/>
              <a:defRPr/>
            </a:pPr>
            <a:endParaRPr lang="en-US" sz="2600" dirty="0">
              <a:latin typeface="+mn-lt"/>
              <a:cs typeface="+mn-cs"/>
            </a:endParaRPr>
          </a:p>
          <a:p>
            <a:pPr marL="342900" indent="-342900">
              <a:lnSpc>
                <a:spcPct val="90000"/>
              </a:lnSpc>
              <a:spcBef>
                <a:spcPct val="20000"/>
              </a:spcBef>
              <a:buSzPct val="60000"/>
              <a:buFont typeface="Wingdings" pitchFamily="2" charset="2"/>
              <a:buChar char="q"/>
              <a:defRPr/>
            </a:pPr>
            <a:endParaRPr lang="en-US" sz="2800" dirty="0">
              <a:latin typeface="+mn-lt"/>
              <a:cs typeface="+mn-cs"/>
            </a:endParaRPr>
          </a:p>
        </p:txBody>
      </p:sp>
      <p:sp>
        <p:nvSpPr>
          <p:cNvPr id="25604" name="Rectangle 6"/>
          <p:cNvSpPr>
            <a:spLocks noChangeArrowheads="1"/>
          </p:cNvSpPr>
          <p:nvPr/>
        </p:nvSpPr>
        <p:spPr bwMode="auto">
          <a:xfrm>
            <a:off x="1547813" y="5140325"/>
            <a:ext cx="5832475" cy="92333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dirty="0">
                <a:solidFill>
                  <a:srgbClr val="FF0000"/>
                </a:solidFill>
              </a:rPr>
              <a:t>This kind of implementation of tasks </a:t>
            </a:r>
          </a:p>
          <a:p>
            <a:pPr algn="ctr" eaLnBrk="1" hangingPunct="1"/>
            <a:r>
              <a:rPr lang="en-US" altLang="en-US" dirty="0">
                <a:solidFill>
                  <a:srgbClr val="FF0000"/>
                </a:solidFill>
              </a:rPr>
              <a:t>requires a sophisticated system like </a:t>
            </a:r>
            <a:r>
              <a:rPr lang="en-US" altLang="en-US" dirty="0" smtClean="0">
                <a:solidFill>
                  <a:srgbClr val="FF0000"/>
                </a:solidFill>
              </a:rPr>
              <a:t>Embedded OS – RTOS</a:t>
            </a:r>
            <a:r>
              <a:rPr lang="en-US" altLang="en-US" dirty="0">
                <a:solidFill>
                  <a:srgbClr val="FF0000"/>
                </a:solidFill>
              </a:rPr>
              <a:t>.</a:t>
            </a:r>
          </a:p>
        </p:txBody>
      </p:sp>
      <p:sp>
        <p:nvSpPr>
          <p:cNvPr id="6" name="Rectangle 2"/>
          <p:cNvSpPr txBox="1">
            <a:spLocks noChangeArrowheads="1"/>
          </p:cNvSpPr>
          <p:nvPr/>
        </p:nvSpPr>
        <p:spPr bwMode="auto">
          <a:xfrm>
            <a:off x="358775" y="466502"/>
            <a:ext cx="6877521"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3200" b="1" dirty="0" smtClean="0">
                <a:solidFill>
                  <a:schemeClr val="accent6">
                    <a:lumMod val="75000"/>
                  </a:schemeClr>
                </a:solidFill>
              </a:rPr>
              <a:t>Real-Time application by Using State </a:t>
            </a:r>
            <a:r>
              <a:rPr lang="en-US" altLang="en-US" sz="3200" b="1" dirty="0">
                <a:solidFill>
                  <a:schemeClr val="accent6">
                    <a:lumMod val="75000"/>
                  </a:schemeClr>
                </a:solidFill>
              </a:rPr>
              <a:t>Machines</a:t>
            </a:r>
          </a:p>
        </p:txBody>
      </p:sp>
    </p:spTree>
    <p:extLst>
      <p:ext uri="{BB962C8B-B14F-4D97-AF65-F5344CB8AC3E}">
        <p14:creationId xmlns:p14="http://schemas.microsoft.com/office/powerpoint/2010/main" val="2428724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en-US" altLang="en-US" sz="4000" dirty="0" smtClean="0"/>
              <a:t>Embedded Operating Systems</a:t>
            </a:r>
          </a:p>
        </p:txBody>
      </p:sp>
      <p:sp>
        <p:nvSpPr>
          <p:cNvPr id="2053" name="Rectangle 58"/>
          <p:cNvSpPr>
            <a:spLocks noChangeArrowheads="1"/>
          </p:cNvSpPr>
          <p:nvPr/>
        </p:nvSpPr>
        <p:spPr bwMode="auto">
          <a:xfrm>
            <a:off x="133350" y="1520056"/>
            <a:ext cx="8883650" cy="450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7013" indent="-227013" eaLnBrk="0" hangingPunct="0">
              <a:defRPr>
                <a:solidFill>
                  <a:schemeClr val="tx1"/>
                </a:solidFill>
                <a:latin typeface="Arial" pitchFamily="34" charset="0"/>
                <a:cs typeface="Arial" pitchFamily="34" charset="0"/>
              </a:defRPr>
            </a:lvl1pPr>
            <a:lvl2pPr marL="566738" indent="-225425" eaLnBrk="0" hangingPunct="0">
              <a:defRPr>
                <a:solidFill>
                  <a:schemeClr val="tx1"/>
                </a:solidFill>
                <a:latin typeface="Arial" pitchFamily="34" charset="0"/>
                <a:cs typeface="Arial" pitchFamily="34" charset="0"/>
              </a:defRPr>
            </a:lvl2pPr>
            <a:lvl3pPr marL="922338"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3000"/>
              </a:spcBef>
              <a:spcAft>
                <a:spcPct val="3000"/>
              </a:spcAft>
              <a:buClr>
                <a:schemeClr val="accent1"/>
              </a:buClr>
              <a:buSzPct val="80000"/>
              <a:buFont typeface="Arial" pitchFamily="34" charset="0"/>
              <a:buChar char="►"/>
            </a:pPr>
            <a:r>
              <a:rPr lang="en-GB" altLang="en-US" sz="2200" dirty="0">
                <a:solidFill>
                  <a:srgbClr val="000000"/>
                </a:solidFill>
              </a:rPr>
              <a:t>Fusion of the application and the OS to one unit</a:t>
            </a:r>
            <a:r>
              <a:rPr lang="de-DE" altLang="en-US" sz="2200" dirty="0">
                <a:solidFill>
                  <a:srgbClr val="000000"/>
                </a:solidFill>
              </a:rPr>
              <a:t> </a:t>
            </a:r>
          </a:p>
          <a:p>
            <a:pPr eaLnBrk="1" hangingPunct="1">
              <a:spcBef>
                <a:spcPct val="3000"/>
              </a:spcBef>
              <a:spcAft>
                <a:spcPct val="3000"/>
              </a:spcAft>
              <a:buClr>
                <a:schemeClr val="accent1"/>
              </a:buClr>
              <a:buSzPct val="80000"/>
              <a:buFont typeface="Arial" pitchFamily="34" charset="0"/>
              <a:buChar char="►"/>
            </a:pPr>
            <a:endParaRPr lang="de-DE" altLang="en-US" sz="2200" dirty="0">
              <a:solidFill>
                <a:srgbClr val="000000"/>
              </a:solidFill>
            </a:endParaRPr>
          </a:p>
          <a:p>
            <a:pPr eaLnBrk="1" hangingPunct="1">
              <a:spcBef>
                <a:spcPct val="3000"/>
              </a:spcBef>
              <a:spcAft>
                <a:spcPct val="3000"/>
              </a:spcAft>
              <a:buClr>
                <a:schemeClr val="accent1"/>
              </a:buClr>
              <a:buSzPct val="80000"/>
              <a:buFont typeface="Arial" pitchFamily="34" charset="0"/>
              <a:buChar char="►"/>
            </a:pPr>
            <a:r>
              <a:rPr lang="en-GB" altLang="en-US" sz="2200" dirty="0">
                <a:solidFill>
                  <a:srgbClr val="000000"/>
                </a:solidFill>
              </a:rPr>
              <a:t>Characteristics</a:t>
            </a:r>
          </a:p>
          <a:p>
            <a:pPr lvl="1" eaLnBrk="1" hangingPunct="1">
              <a:spcBef>
                <a:spcPct val="3000"/>
              </a:spcBef>
              <a:spcAft>
                <a:spcPct val="3000"/>
              </a:spcAft>
              <a:buClr>
                <a:schemeClr val="tx1"/>
              </a:buClr>
              <a:buSzPct val="80000"/>
              <a:buFontTx/>
              <a:buChar char="•"/>
            </a:pPr>
            <a:r>
              <a:rPr lang="en-GB" altLang="en-US" sz="2000" dirty="0">
                <a:solidFill>
                  <a:srgbClr val="000000"/>
                </a:solidFill>
              </a:rPr>
              <a:t>Resource management</a:t>
            </a:r>
          </a:p>
          <a:p>
            <a:pPr lvl="2" eaLnBrk="1" hangingPunct="1">
              <a:spcBef>
                <a:spcPct val="3000"/>
              </a:spcBef>
              <a:spcAft>
                <a:spcPct val="3000"/>
              </a:spcAft>
              <a:buClr>
                <a:schemeClr val="tx1"/>
              </a:buClr>
              <a:buSzPct val="80000"/>
              <a:buFont typeface="Wingdings" pitchFamily="2" charset="2"/>
              <a:buChar char="§"/>
            </a:pPr>
            <a:r>
              <a:rPr lang="en-GB" altLang="en-US" dirty="0">
                <a:solidFill>
                  <a:srgbClr val="000000"/>
                </a:solidFill>
              </a:rPr>
              <a:t>Primary internal resources</a:t>
            </a:r>
          </a:p>
          <a:p>
            <a:pPr lvl="1" eaLnBrk="1" hangingPunct="1">
              <a:spcBef>
                <a:spcPct val="3000"/>
              </a:spcBef>
              <a:spcAft>
                <a:spcPct val="3000"/>
              </a:spcAft>
              <a:buClr>
                <a:schemeClr val="tx1"/>
              </a:buClr>
              <a:buSzPct val="80000"/>
              <a:buFontTx/>
              <a:buChar char="•"/>
            </a:pPr>
            <a:r>
              <a:rPr lang="en-GB" altLang="en-US" sz="2000" dirty="0">
                <a:solidFill>
                  <a:srgbClr val="000000"/>
                </a:solidFill>
              </a:rPr>
              <a:t>Less overhead</a:t>
            </a:r>
          </a:p>
          <a:p>
            <a:pPr lvl="1" eaLnBrk="1" hangingPunct="1">
              <a:spcBef>
                <a:spcPct val="3000"/>
              </a:spcBef>
              <a:spcAft>
                <a:spcPct val="3000"/>
              </a:spcAft>
              <a:buClr>
                <a:schemeClr val="tx1"/>
              </a:buClr>
              <a:buSzPct val="80000"/>
              <a:buFontTx/>
              <a:buChar char="•"/>
            </a:pPr>
            <a:r>
              <a:rPr lang="en-GB" altLang="en-US" sz="2000" dirty="0">
                <a:solidFill>
                  <a:srgbClr val="000000"/>
                </a:solidFill>
              </a:rPr>
              <a:t>Code of the OS and the application </a:t>
            </a:r>
            <a:br>
              <a:rPr lang="en-GB" altLang="en-US" sz="2000" dirty="0">
                <a:solidFill>
                  <a:srgbClr val="000000"/>
                </a:solidFill>
              </a:rPr>
            </a:br>
            <a:r>
              <a:rPr lang="en-GB" altLang="en-US" sz="2000" dirty="0">
                <a:solidFill>
                  <a:srgbClr val="000000"/>
                </a:solidFill>
              </a:rPr>
              <a:t>mostly reside in ROM</a:t>
            </a:r>
            <a:endParaRPr lang="en-US" altLang="en-US" sz="2000" dirty="0">
              <a:solidFill>
                <a:srgbClr val="000000"/>
              </a:solidFill>
            </a:endParaRPr>
          </a:p>
        </p:txBody>
      </p:sp>
      <p:graphicFrame>
        <p:nvGraphicFramePr>
          <p:cNvPr id="2050" name="Object 63"/>
          <p:cNvGraphicFramePr>
            <a:graphicFrameLocks noGrp="1" noChangeAspect="1"/>
          </p:cNvGraphicFramePr>
          <p:nvPr>
            <p:ph idx="1"/>
            <p:extLst>
              <p:ext uri="{D42A27DB-BD31-4B8C-83A1-F6EECF244321}">
                <p14:modId xmlns:p14="http://schemas.microsoft.com/office/powerpoint/2010/main" val="314499324"/>
              </p:ext>
            </p:extLst>
          </p:nvPr>
        </p:nvGraphicFramePr>
        <p:xfrm>
          <a:off x="5492750" y="2190477"/>
          <a:ext cx="3444875" cy="2606675"/>
        </p:xfrm>
        <a:graphic>
          <a:graphicData uri="http://schemas.openxmlformats.org/presentationml/2006/ole">
            <mc:AlternateContent xmlns:mc="http://schemas.openxmlformats.org/markup-compatibility/2006">
              <mc:Choice xmlns:v="urn:schemas-microsoft-com:vml" Requires="v">
                <p:oleObj spid="_x0000_s1064" name="Visio" r:id="rId4" imgW="2878836" imgH="2177415" progId="Visio.Drawing.11">
                  <p:embed/>
                </p:oleObj>
              </mc:Choice>
              <mc:Fallback>
                <p:oleObj name="Visio" r:id="rId4" imgW="2878836" imgH="217741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2750" y="2190477"/>
                        <a:ext cx="3444875" cy="260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85527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en-US" altLang="en-US" sz="4000" dirty="0" smtClean="0"/>
              <a:t>Real-Time Operating System – RTOS</a:t>
            </a:r>
          </a:p>
        </p:txBody>
      </p:sp>
      <p:sp>
        <p:nvSpPr>
          <p:cNvPr id="4" name="Content Placeholder 3"/>
          <p:cNvSpPr>
            <a:spLocks noGrp="1"/>
          </p:cNvSpPr>
          <p:nvPr>
            <p:ph idx="1"/>
          </p:nvPr>
        </p:nvSpPr>
        <p:spPr>
          <a:xfrm>
            <a:off x="323528" y="1523256"/>
            <a:ext cx="8229600" cy="4525963"/>
          </a:xfrm>
        </p:spPr>
        <p:txBody>
          <a:bodyPr>
            <a:normAutofit fontScale="77500" lnSpcReduction="20000"/>
          </a:bodyPr>
          <a:lstStyle/>
          <a:p>
            <a:pPr algn="just"/>
            <a:r>
              <a:rPr lang="en-US" altLang="en-US" dirty="0"/>
              <a:t> An RTOS will typically use specialized scheduling algorithms in order to provide the real-time developer with the tools necessary to produce deterministic behavior in the final system. </a:t>
            </a:r>
          </a:p>
          <a:p>
            <a:pPr algn="just"/>
            <a:endParaRPr lang="en-US" altLang="en-US" dirty="0"/>
          </a:p>
          <a:p>
            <a:pPr algn="just"/>
            <a:r>
              <a:rPr lang="en-US" altLang="en-US" dirty="0"/>
              <a:t> An RTOS is valued more for how quickly and/or predictably it can respond to a particular event than for the amount of work it can perform over a given period of time. </a:t>
            </a:r>
          </a:p>
          <a:p>
            <a:pPr algn="just"/>
            <a:endParaRPr lang="en-US" altLang="en-US" dirty="0"/>
          </a:p>
          <a:p>
            <a:pPr algn="just"/>
            <a:r>
              <a:rPr lang="en-US" altLang="en-US" dirty="0"/>
              <a:t> Key factors in an RTOS are therefore a minimal </a:t>
            </a:r>
            <a:r>
              <a:rPr lang="en-US" altLang="en-US" dirty="0">
                <a:hlinkClick r:id="rId3" action="ppaction://hlinkfile" tooltip="Interrupt latency"/>
              </a:rPr>
              <a:t>interrupt latency</a:t>
            </a:r>
            <a:r>
              <a:rPr lang="en-US" altLang="en-US" dirty="0"/>
              <a:t> and a minimal </a:t>
            </a:r>
            <a:r>
              <a:rPr lang="en-US" altLang="en-US" dirty="0">
                <a:hlinkClick r:id="rId4" action="ppaction://hlinkfile" tooltip="Thread switching latency"/>
              </a:rPr>
              <a:t>thread switching latency</a:t>
            </a:r>
            <a:r>
              <a:rPr lang="en-US" altLang="en-US" dirty="0" smtClean="0"/>
              <a:t>.</a:t>
            </a:r>
            <a:endParaRPr lang="en-US" dirty="0"/>
          </a:p>
        </p:txBody>
      </p:sp>
    </p:spTree>
    <p:extLst>
      <p:ext uri="{BB962C8B-B14F-4D97-AF65-F5344CB8AC3E}">
        <p14:creationId xmlns:p14="http://schemas.microsoft.com/office/powerpoint/2010/main" val="1337817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1"/>
          <p:cNvSpPr txBox="1">
            <a:spLocks noGrp="1"/>
          </p:cNvSpPr>
          <p:nvPr/>
        </p:nvSpPr>
        <p:spPr bwMode="auto">
          <a:xfrm>
            <a:off x="5872163" y="6505575"/>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9DEEE09-4429-443B-9DC9-40BC766CEA70}" type="slidenum">
              <a:rPr lang="en-US" altLang="en-US" sz="1000"/>
              <a:pPr eaLnBrk="1" hangingPunct="1"/>
              <a:t>19</a:t>
            </a:fld>
            <a:endParaRPr lang="en-US" altLang="en-US" sz="1000"/>
          </a:p>
        </p:txBody>
      </p:sp>
      <p:sp>
        <p:nvSpPr>
          <p:cNvPr id="20484" name="Slide Number Placeholder 3"/>
          <p:cNvSpPr txBox="1">
            <a:spLocks noGrp="1"/>
          </p:cNvSpPr>
          <p:nvPr/>
        </p:nvSpPr>
        <p:spPr bwMode="auto">
          <a:xfrm>
            <a:off x="5872163" y="6505575"/>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0F10768-7AF8-4638-8616-65F9FE4A634D}" type="slidenum">
              <a:rPr lang="en-US" altLang="en-US" sz="1000"/>
              <a:pPr eaLnBrk="1" hangingPunct="1"/>
              <a:t>19</a:t>
            </a:fld>
            <a:endParaRPr lang="en-US" altLang="en-US" sz="1000"/>
          </a:p>
        </p:txBody>
      </p:sp>
      <p:sp>
        <p:nvSpPr>
          <p:cNvPr id="20485" name="Rectangle 2"/>
          <p:cNvSpPr>
            <a:spLocks noGrp="1" noChangeArrowheads="1"/>
          </p:cNvSpPr>
          <p:nvPr>
            <p:ph type="title" idx="4294967295"/>
          </p:nvPr>
        </p:nvSpPr>
        <p:spPr/>
        <p:txBody>
          <a:bodyPr/>
          <a:lstStyle/>
          <a:p>
            <a:pPr eaLnBrk="1" hangingPunct="1"/>
            <a:r>
              <a:rPr lang="en-US" altLang="en-US" b="1" dirty="0" smtClean="0"/>
              <a:t>Why use an RTOS?</a:t>
            </a:r>
          </a:p>
        </p:txBody>
      </p:sp>
      <p:sp>
        <p:nvSpPr>
          <p:cNvPr id="20486" name="Rectangle 3"/>
          <p:cNvSpPr>
            <a:spLocks noGrp="1" noChangeArrowheads="1"/>
          </p:cNvSpPr>
          <p:nvPr>
            <p:ph type="body" idx="4294967295"/>
          </p:nvPr>
        </p:nvSpPr>
        <p:spPr>
          <a:xfrm>
            <a:off x="285750" y="1143000"/>
            <a:ext cx="7026275" cy="4908550"/>
          </a:xfrm>
        </p:spPr>
        <p:txBody>
          <a:bodyPr/>
          <a:lstStyle/>
          <a:p>
            <a:pPr marL="419100" indent="-419100" eaLnBrk="1" hangingPunct="1">
              <a:spcBef>
                <a:spcPct val="50000"/>
              </a:spcBef>
            </a:pPr>
            <a:r>
              <a:rPr lang="en-US" altLang="en-US" sz="2000" smtClean="0"/>
              <a:t>Plan to use drivers that are available with an RTOS</a:t>
            </a:r>
          </a:p>
          <a:p>
            <a:pPr marL="419100" indent="-419100" eaLnBrk="1" hangingPunct="1">
              <a:spcBef>
                <a:spcPct val="50000"/>
              </a:spcBef>
            </a:pPr>
            <a:r>
              <a:rPr lang="en-US" altLang="en-US" sz="2000" smtClean="0"/>
              <a:t>Would like to spend your time developing application code and not creating or maintaining a scheduling system</a:t>
            </a:r>
          </a:p>
          <a:p>
            <a:pPr marL="419100" indent="-419100" eaLnBrk="1" hangingPunct="1">
              <a:spcBef>
                <a:spcPct val="50000"/>
              </a:spcBef>
            </a:pPr>
            <a:r>
              <a:rPr lang="en-US" altLang="en-US" sz="2000" smtClean="0"/>
              <a:t>Multi-thread support with synchronization</a:t>
            </a:r>
          </a:p>
          <a:p>
            <a:pPr marL="419100" indent="-419100" eaLnBrk="1" hangingPunct="1">
              <a:spcBef>
                <a:spcPct val="50000"/>
              </a:spcBef>
            </a:pPr>
            <a:r>
              <a:rPr lang="en-US" altLang="en-US" sz="2000" smtClean="0"/>
              <a:t>Portability of application code to other CPUs</a:t>
            </a:r>
          </a:p>
          <a:p>
            <a:pPr marL="419100" indent="-419100" eaLnBrk="1" hangingPunct="1">
              <a:spcBef>
                <a:spcPct val="50000"/>
              </a:spcBef>
            </a:pPr>
            <a:r>
              <a:rPr lang="en-US" altLang="en-US" sz="2000" smtClean="0"/>
              <a:t>Resource handling</a:t>
            </a:r>
          </a:p>
          <a:p>
            <a:pPr marL="419100" indent="-419100" eaLnBrk="1" hangingPunct="1"/>
            <a:r>
              <a:rPr lang="en-US" altLang="en-US" sz="2000" smtClean="0"/>
              <a:t>Add new features without affecting higher priority functions</a:t>
            </a:r>
          </a:p>
          <a:p>
            <a:pPr marL="419100" indent="-419100" eaLnBrk="1" hangingPunct="1">
              <a:spcBef>
                <a:spcPct val="50000"/>
              </a:spcBef>
            </a:pPr>
            <a:r>
              <a:rPr lang="en-US" altLang="en-US" sz="2000" smtClean="0"/>
              <a:t>Support for upper layer protocols such as:</a:t>
            </a:r>
          </a:p>
          <a:p>
            <a:pPr marL="722313" lvl="1" indent="-381000" eaLnBrk="1" hangingPunct="1">
              <a:spcBef>
                <a:spcPct val="50000"/>
              </a:spcBef>
              <a:buFont typeface="Wingdings" pitchFamily="2" charset="2"/>
              <a:buChar char="q"/>
            </a:pPr>
            <a:r>
              <a:rPr lang="en-US" altLang="en-US" sz="1800" smtClean="0"/>
              <a:t>TCP/IP, USB, Flash Systems, Web Servers, </a:t>
            </a:r>
          </a:p>
          <a:p>
            <a:pPr marL="722313" lvl="1" indent="-381000" eaLnBrk="1" hangingPunct="1">
              <a:spcBef>
                <a:spcPct val="50000"/>
              </a:spcBef>
              <a:buFont typeface="Wingdings" pitchFamily="2" charset="2"/>
              <a:buChar char="q"/>
            </a:pPr>
            <a:r>
              <a:rPr lang="en-US" altLang="en-US" sz="1800" smtClean="0"/>
              <a:t>CAN protocols, Embedded GUI, SSL, SNMP</a:t>
            </a:r>
          </a:p>
        </p:txBody>
      </p:sp>
    </p:spTree>
    <p:extLst>
      <p:ext uri="{BB962C8B-B14F-4D97-AF65-F5344CB8AC3E}">
        <p14:creationId xmlns:p14="http://schemas.microsoft.com/office/powerpoint/2010/main" val="204026137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altLang="en-US" sz="2400" dirty="0" smtClean="0"/>
              <a:t>Introduce about the real-time and its application.</a:t>
            </a:r>
          </a:p>
          <a:p>
            <a:pPr algn="just"/>
            <a:r>
              <a:rPr lang="en-US" sz="2400" dirty="0" smtClean="0"/>
              <a:t>Introduce about most important parts in th</a:t>
            </a:r>
            <a:r>
              <a:rPr lang="en-US" sz="2400" dirty="0" smtClean="0"/>
              <a:t>e real-time operating system including kernel, tasks, processes, scheduler, non-preemptive/preemptive kernel.</a:t>
            </a:r>
          </a:p>
          <a:p>
            <a:pPr algn="just"/>
            <a:r>
              <a:rPr lang="en-US" sz="2400" dirty="0" smtClean="0"/>
              <a:t>Introduce basic concepts on how to synchronize among tasks in RTOS.</a:t>
            </a:r>
            <a:endParaRPr lang="en-US" sz="2400" dirty="0" smtClean="0"/>
          </a:p>
        </p:txBody>
      </p:sp>
      <p:sp>
        <p:nvSpPr>
          <p:cNvPr id="5" name="Title 1"/>
          <p:cNvSpPr>
            <a:spLocks noGrp="1"/>
          </p:cNvSpPr>
          <p:nvPr>
            <p:ph type="title"/>
          </p:nvPr>
        </p:nvSpPr>
        <p:spPr>
          <a:xfrm>
            <a:off x="428596" y="1644"/>
            <a:ext cx="8229600" cy="1143000"/>
          </a:xfrm>
        </p:spPr>
        <p:txBody>
          <a:bodyPr/>
          <a:lstStyle/>
          <a:p>
            <a:pPr algn="l"/>
            <a:r>
              <a:rPr lang="en-US" b="1" dirty="0" smtClean="0">
                <a:solidFill>
                  <a:schemeClr val="accent6">
                    <a:lumMod val="75000"/>
                  </a:schemeClr>
                </a:solidFill>
                <a:latin typeface="Arial" pitchFamily="34" charset="0"/>
                <a:cs typeface="Arial" pitchFamily="34" charset="0"/>
              </a:rPr>
              <a:t>Learning Goals</a:t>
            </a:r>
            <a:endParaRPr lang="en-US" b="1" dirty="0">
              <a:solidFill>
                <a:schemeClr val="accent6">
                  <a:lumMod val="75000"/>
                </a:schemeClr>
              </a:solidFill>
              <a:latin typeface="Arial" pitchFamily="34" charset="0"/>
              <a:cs typeface="Arial" pitchFamily="34" charset="0"/>
            </a:endParaRP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Slide Number Placeholder 1"/>
          <p:cNvSpPr>
            <a:spLocks noGrp="1"/>
          </p:cNvSpPr>
          <p:nvPr>
            <p:ph type="sldNum" sz="quarter" idx="12"/>
          </p:nvPr>
        </p:nvSpPr>
        <p:spPr/>
        <p:txBody>
          <a:bodyPr/>
          <a:lstStyle/>
          <a:p>
            <a:fld id="{ACD21DFA-696B-4992-A28D-DC51D9892BA0}" type="slidenum">
              <a:rPr lang="en-US" smtClean="0"/>
              <a:pPr/>
              <a:t>2</a:t>
            </a:fld>
            <a:endParaRPr lang="en-US"/>
          </a:p>
        </p:txBody>
      </p:sp>
    </p:spTree>
    <p:extLst>
      <p:ext uri="{BB962C8B-B14F-4D97-AF65-F5344CB8AC3E}">
        <p14:creationId xmlns:p14="http://schemas.microsoft.com/office/powerpoint/2010/main" val="34651832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RTOS Design </a:t>
            </a:r>
            <a:r>
              <a:rPr lang="en-US" sz="4000" dirty="0" smtClean="0"/>
              <a:t>Philosophies</a:t>
            </a:r>
            <a:endParaRPr lang="en-US" sz="4000" dirty="0"/>
          </a:p>
        </p:txBody>
      </p:sp>
      <p:sp>
        <p:nvSpPr>
          <p:cNvPr id="3" name="Content Placeholder 2"/>
          <p:cNvSpPr>
            <a:spLocks noGrp="1"/>
          </p:cNvSpPr>
          <p:nvPr>
            <p:ph idx="1"/>
          </p:nvPr>
        </p:nvSpPr>
        <p:spPr/>
        <p:txBody>
          <a:bodyPr>
            <a:normAutofit/>
          </a:bodyPr>
          <a:lstStyle/>
          <a:p>
            <a:pPr algn="just"/>
            <a:r>
              <a:rPr lang="en-US" altLang="en-US" sz="2000" dirty="0"/>
              <a:t>Two basic designs exist:</a:t>
            </a:r>
          </a:p>
          <a:p>
            <a:pPr algn="just"/>
            <a:endParaRPr lang="en-US" altLang="en-US" sz="2000" dirty="0"/>
          </a:p>
          <a:p>
            <a:pPr lvl="1" algn="just">
              <a:buFont typeface="Arial" pitchFamily="34" charset="0"/>
              <a:buChar char="•"/>
            </a:pPr>
            <a:r>
              <a:rPr lang="en-US" altLang="en-US" sz="2000" dirty="0"/>
              <a:t> Event-driven (priority scheduling) designs switch tasks only when an event of higher priority needs service, called </a:t>
            </a:r>
            <a:r>
              <a:rPr lang="en-US" altLang="en-US" sz="2000" dirty="0">
                <a:solidFill>
                  <a:srgbClr val="FF2F2F"/>
                </a:solidFill>
              </a:rPr>
              <a:t>pre-emptive</a:t>
            </a:r>
            <a:r>
              <a:rPr lang="en-US" altLang="en-US" sz="2000" dirty="0"/>
              <a:t> priority. </a:t>
            </a:r>
          </a:p>
          <a:p>
            <a:pPr lvl="1" algn="just">
              <a:buFont typeface="Arial" pitchFamily="34" charset="0"/>
              <a:buChar char="•"/>
            </a:pPr>
            <a:endParaRPr lang="en-US" altLang="en-US" sz="2000" dirty="0"/>
          </a:p>
          <a:p>
            <a:pPr lvl="1" algn="just">
              <a:buFont typeface="Arial" pitchFamily="34" charset="0"/>
              <a:buChar char="•"/>
            </a:pPr>
            <a:r>
              <a:rPr lang="en-US" altLang="en-US" sz="2000" dirty="0"/>
              <a:t> Time-sharing designs switch tasks on a clock interrupt, and on events, called </a:t>
            </a:r>
            <a:r>
              <a:rPr lang="en-US" altLang="en-US" sz="2000" dirty="0">
                <a:solidFill>
                  <a:srgbClr val="FF2F2F"/>
                </a:solidFill>
              </a:rPr>
              <a:t>round robin </a:t>
            </a:r>
            <a:r>
              <a:rPr lang="en-US" altLang="en-US" sz="1800" dirty="0"/>
              <a:t>(Cooperative scheduling)</a:t>
            </a:r>
            <a:r>
              <a:rPr lang="en-US" altLang="en-US" sz="2000" dirty="0"/>
              <a:t>. Time-sharing designs switch tasks more often than is strictly needed, but give smoother, more deterministic </a:t>
            </a:r>
            <a:r>
              <a:rPr lang="en-US" altLang="en-US" sz="2000" dirty="0">
                <a:hlinkClick r:id="rId2" action="ppaction://hlinkfile" tooltip="Computer multitasking"/>
              </a:rPr>
              <a:t>multitasking</a:t>
            </a:r>
            <a:r>
              <a:rPr lang="en-US" altLang="en-US" sz="2000" dirty="0"/>
              <a:t>, giving the illusion that a process or user has sole use of a machine.</a:t>
            </a:r>
          </a:p>
          <a:p>
            <a:pPr algn="just"/>
            <a:endParaRPr lang="en-US" altLang="en-US" sz="2000" dirty="0"/>
          </a:p>
          <a:p>
            <a:pPr algn="just"/>
            <a:r>
              <a:rPr lang="en-US" altLang="en-US" sz="2000" dirty="0"/>
              <a:t>Newer </a:t>
            </a:r>
            <a:r>
              <a:rPr lang="en-US" altLang="en-US" sz="2000" dirty="0" err="1"/>
              <a:t>RTOSes</a:t>
            </a:r>
            <a:r>
              <a:rPr lang="en-US" altLang="en-US" sz="2000" dirty="0"/>
              <a:t> almost invariably implement time-sharing scheduling with priority driven pre-emptive scheduling</a:t>
            </a:r>
            <a:r>
              <a:rPr lang="en-US" altLang="en-US" sz="2000" dirty="0" smtClean="0"/>
              <a:t>.</a:t>
            </a:r>
            <a:endParaRPr lang="en-US" dirty="0"/>
          </a:p>
        </p:txBody>
      </p:sp>
    </p:spTree>
    <p:extLst>
      <p:ext uri="{BB962C8B-B14F-4D97-AF65-F5344CB8AC3E}">
        <p14:creationId xmlns:p14="http://schemas.microsoft.com/office/powerpoint/2010/main" val="8523492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RTOS Kernel</a:t>
            </a:r>
            <a:endParaRPr lang="en-US" dirty="0"/>
          </a:p>
        </p:txBody>
      </p:sp>
      <p:sp>
        <p:nvSpPr>
          <p:cNvPr id="4" name="Rectangle 16"/>
          <p:cNvSpPr>
            <a:spLocks noChangeArrowheads="1"/>
          </p:cNvSpPr>
          <p:nvPr/>
        </p:nvSpPr>
        <p:spPr bwMode="auto">
          <a:xfrm>
            <a:off x="6531246" y="3316514"/>
            <a:ext cx="1752600" cy="2444750"/>
          </a:xfrm>
          <a:prstGeom prst="rect">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5" name="Rectangle 4"/>
          <p:cNvSpPr/>
          <p:nvPr/>
        </p:nvSpPr>
        <p:spPr bwMode="auto">
          <a:xfrm>
            <a:off x="6088333" y="1417864"/>
            <a:ext cx="2636838" cy="1517650"/>
          </a:xfrm>
          <a:prstGeom prst="rect">
            <a:avLst/>
          </a:prstGeom>
          <a:solidFill>
            <a:schemeClr val="bg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6" name="TextBox 2"/>
          <p:cNvSpPr txBox="1">
            <a:spLocks noChangeArrowheads="1"/>
          </p:cNvSpPr>
          <p:nvPr/>
        </p:nvSpPr>
        <p:spPr bwMode="auto">
          <a:xfrm>
            <a:off x="411433" y="1406752"/>
            <a:ext cx="4816475" cy="47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buFont typeface="Arial" pitchFamily="34" charset="0"/>
              <a:buChar char="•"/>
            </a:pPr>
            <a:r>
              <a:rPr lang="en-US" altLang="en-US" sz="1200" b="0" dirty="0"/>
              <a:t> The kernel is the part of a multitasking system responsible for the management of tasks (that is, for managing the CPU's time) and communication between tasks. </a:t>
            </a:r>
          </a:p>
          <a:p>
            <a:pPr algn="l" eaLnBrk="1" hangingPunct="1">
              <a:buFont typeface="Arial" pitchFamily="34" charset="0"/>
              <a:buChar char="•"/>
            </a:pPr>
            <a:endParaRPr lang="en-US" altLang="en-US" sz="1200" b="0" dirty="0"/>
          </a:p>
          <a:p>
            <a:pPr algn="l" eaLnBrk="1" hangingPunct="1">
              <a:buFont typeface="Arial" pitchFamily="34" charset="0"/>
              <a:buChar char="•"/>
            </a:pPr>
            <a:r>
              <a:rPr lang="en-US" altLang="en-US" sz="1200" b="0" dirty="0"/>
              <a:t> The fundamental service provided by the kernel is </a:t>
            </a:r>
            <a:r>
              <a:rPr lang="en-US" altLang="en-US" sz="1200" b="0" dirty="0">
                <a:solidFill>
                  <a:srgbClr val="FF0000"/>
                </a:solidFill>
              </a:rPr>
              <a:t>context switching.</a:t>
            </a:r>
            <a:br>
              <a:rPr lang="en-US" altLang="en-US" sz="1200" b="0" dirty="0">
                <a:solidFill>
                  <a:srgbClr val="FF0000"/>
                </a:solidFill>
              </a:rPr>
            </a:br>
            <a:endParaRPr lang="en-US" altLang="en-US" sz="1200" b="0" dirty="0">
              <a:solidFill>
                <a:srgbClr val="FF0000"/>
              </a:solidFill>
            </a:endParaRPr>
          </a:p>
          <a:p>
            <a:pPr algn="l" eaLnBrk="1" hangingPunct="1">
              <a:buFont typeface="Arial" pitchFamily="34" charset="0"/>
              <a:buChar char="•"/>
            </a:pPr>
            <a:r>
              <a:rPr lang="en-US" altLang="en-US" sz="1200" b="0" dirty="0"/>
              <a:t> The use of a real-time kernel will generally simplify the design of systems by allowing the application to be divided into multiple tasks managed by the kernel. </a:t>
            </a:r>
          </a:p>
          <a:p>
            <a:pPr algn="l" eaLnBrk="1" hangingPunct="1"/>
            <a:r>
              <a:rPr lang="en-US" altLang="en-US" sz="1200" b="0" dirty="0"/>
              <a:t> </a:t>
            </a:r>
          </a:p>
          <a:p>
            <a:pPr algn="l" eaLnBrk="1" hangingPunct="1">
              <a:buFont typeface="Arial" pitchFamily="34" charset="0"/>
              <a:buChar char="•"/>
            </a:pPr>
            <a:r>
              <a:rPr lang="en-US" altLang="en-US" sz="1200" b="0" dirty="0"/>
              <a:t> A kernel will add overhead to your system because it requires extra memory</a:t>
            </a:r>
          </a:p>
          <a:p>
            <a:pPr algn="l" eaLnBrk="1" hangingPunct="1"/>
            <a:r>
              <a:rPr lang="en-US" altLang="en-US" sz="1200" b="0" dirty="0"/>
              <a:t>(code space), additional RAM for the kernel data structures but most importantly, </a:t>
            </a:r>
            <a:r>
              <a:rPr lang="en-US" altLang="en-US" sz="1200" b="0" u="sng" dirty="0"/>
              <a:t>each task requires </a:t>
            </a:r>
            <a:r>
              <a:rPr lang="en-US" altLang="en-US" sz="1200" b="0" u="sng" dirty="0">
                <a:solidFill>
                  <a:srgbClr val="FF0000"/>
                </a:solidFill>
              </a:rPr>
              <a:t>its own stack</a:t>
            </a:r>
            <a:r>
              <a:rPr lang="en-US" altLang="en-US" sz="1200" b="0" dirty="0">
                <a:solidFill>
                  <a:srgbClr val="FF0000"/>
                </a:solidFill>
              </a:rPr>
              <a:t> </a:t>
            </a:r>
            <a:r>
              <a:rPr lang="en-US" altLang="en-US" sz="1200" b="0" dirty="0"/>
              <a:t>space which has a tendency to eat up RAM quite quickly.</a:t>
            </a:r>
          </a:p>
          <a:p>
            <a:pPr algn="l" eaLnBrk="1" hangingPunct="1"/>
            <a:endParaRPr lang="en-US" altLang="en-US" sz="1200" b="0" dirty="0"/>
          </a:p>
          <a:p>
            <a:pPr algn="l" eaLnBrk="1" hangingPunct="1">
              <a:buFont typeface="Arial" pitchFamily="34" charset="0"/>
              <a:buChar char="•"/>
            </a:pPr>
            <a:r>
              <a:rPr lang="en-US" altLang="en-US" sz="1200" b="0" dirty="0"/>
              <a:t> A kernel will also consume CPU time (typically between 2 and 5%).</a:t>
            </a:r>
          </a:p>
          <a:p>
            <a:pPr algn="l" eaLnBrk="1" hangingPunct="1">
              <a:buFont typeface="Arial" pitchFamily="34" charset="0"/>
              <a:buChar char="•"/>
            </a:pPr>
            <a:endParaRPr lang="en-US" altLang="en-US" sz="1200" b="0" dirty="0"/>
          </a:p>
          <a:p>
            <a:pPr algn="l" eaLnBrk="1" hangingPunct="1">
              <a:buFont typeface="Arial" pitchFamily="34" charset="0"/>
              <a:buChar char="•"/>
            </a:pPr>
            <a:r>
              <a:rPr lang="en-US" altLang="en-US" sz="1200" b="0" dirty="0"/>
              <a:t>A kernel can allow you to make better use of your CPU by providing you with </a:t>
            </a:r>
            <a:r>
              <a:rPr lang="en-US" altLang="en-US" sz="1200" b="0" dirty="0" err="1"/>
              <a:t>indispensible</a:t>
            </a:r>
            <a:r>
              <a:rPr lang="en-US" altLang="en-US" sz="1200" b="0" dirty="0"/>
              <a:t> services such as semaphore management, mailboxes, queues, time delays, etc. </a:t>
            </a:r>
          </a:p>
          <a:p>
            <a:pPr algn="l" eaLnBrk="1" hangingPunct="1">
              <a:buFont typeface="Arial" pitchFamily="34" charset="0"/>
              <a:buChar char="•"/>
            </a:pPr>
            <a:endParaRPr lang="en-US" altLang="en-US" sz="1200" b="0" dirty="0"/>
          </a:p>
          <a:p>
            <a:pPr algn="l" eaLnBrk="1" hangingPunct="1">
              <a:buFont typeface="Arial" pitchFamily="34" charset="0"/>
              <a:buChar char="•"/>
            </a:pPr>
            <a:r>
              <a:rPr lang="en-US" altLang="en-US" sz="1200" b="0" dirty="0"/>
              <a:t> Once you design a system using a real-time kernel, you will not want to go back to a foreground/background system</a:t>
            </a:r>
          </a:p>
        </p:txBody>
      </p:sp>
      <p:sp>
        <p:nvSpPr>
          <p:cNvPr id="7" name="Flowchart: Alternate Process 3"/>
          <p:cNvSpPr>
            <a:spLocks noChangeArrowheads="1"/>
          </p:cNvSpPr>
          <p:nvPr/>
        </p:nvSpPr>
        <p:spPr bwMode="auto">
          <a:xfrm>
            <a:off x="6150246" y="1494064"/>
            <a:ext cx="2514600" cy="404813"/>
          </a:xfrm>
          <a:prstGeom prst="flowChartAlternateProcess">
            <a:avLst/>
          </a:prstGeom>
          <a:solidFill>
            <a:srgbClr val="FFC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a:t>Applications tasks</a:t>
            </a:r>
          </a:p>
        </p:txBody>
      </p:sp>
      <p:sp>
        <p:nvSpPr>
          <p:cNvPr id="8" name="Flowchart: Alternate Process 4"/>
          <p:cNvSpPr>
            <a:spLocks noChangeArrowheads="1"/>
          </p:cNvSpPr>
          <p:nvPr/>
        </p:nvSpPr>
        <p:spPr bwMode="auto">
          <a:xfrm>
            <a:off x="6158183" y="1967139"/>
            <a:ext cx="2520950" cy="381000"/>
          </a:xfrm>
          <a:prstGeom prst="flowChartAlternateProcess">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a:t>Kernel</a:t>
            </a:r>
          </a:p>
        </p:txBody>
      </p:sp>
      <p:sp>
        <p:nvSpPr>
          <p:cNvPr id="9" name="Rounded Rectangle 5"/>
          <p:cNvSpPr>
            <a:spLocks noChangeArrowheads="1"/>
          </p:cNvSpPr>
          <p:nvPr/>
        </p:nvSpPr>
        <p:spPr bwMode="auto">
          <a:xfrm>
            <a:off x="6172471" y="2454502"/>
            <a:ext cx="792162" cy="404812"/>
          </a:xfrm>
          <a:prstGeom prst="roundRect">
            <a:avLst>
              <a:gd name="adj" fmla="val 16667"/>
            </a:avLst>
          </a:prstGeom>
          <a:solidFill>
            <a:srgbClr val="92D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a:t>CPU</a:t>
            </a:r>
          </a:p>
        </p:txBody>
      </p:sp>
      <p:sp>
        <p:nvSpPr>
          <p:cNvPr id="10" name="Rounded Rectangle 6"/>
          <p:cNvSpPr>
            <a:spLocks noChangeArrowheads="1"/>
          </p:cNvSpPr>
          <p:nvPr/>
        </p:nvSpPr>
        <p:spPr bwMode="auto">
          <a:xfrm>
            <a:off x="7018608" y="2446564"/>
            <a:ext cx="792163" cy="404813"/>
          </a:xfrm>
          <a:prstGeom prst="roundRect">
            <a:avLst>
              <a:gd name="adj" fmla="val 16667"/>
            </a:avLst>
          </a:prstGeom>
          <a:solidFill>
            <a:srgbClr val="92D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a:t>MEM</a:t>
            </a:r>
          </a:p>
        </p:txBody>
      </p:sp>
      <p:sp>
        <p:nvSpPr>
          <p:cNvPr id="11" name="Rounded Rectangle 7"/>
          <p:cNvSpPr>
            <a:spLocks noChangeArrowheads="1"/>
          </p:cNvSpPr>
          <p:nvPr/>
        </p:nvSpPr>
        <p:spPr bwMode="auto">
          <a:xfrm>
            <a:off x="7848871" y="2440214"/>
            <a:ext cx="823912" cy="403225"/>
          </a:xfrm>
          <a:prstGeom prst="roundRect">
            <a:avLst>
              <a:gd name="adj" fmla="val 16667"/>
            </a:avLst>
          </a:prstGeom>
          <a:solidFill>
            <a:srgbClr val="92D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900" b="0"/>
              <a:t>I/O and peripherals</a:t>
            </a:r>
          </a:p>
        </p:txBody>
      </p:sp>
      <p:sp>
        <p:nvSpPr>
          <p:cNvPr id="12" name="Flowchart: Document 10"/>
          <p:cNvSpPr>
            <a:spLocks noChangeArrowheads="1"/>
          </p:cNvSpPr>
          <p:nvPr/>
        </p:nvSpPr>
        <p:spPr bwMode="auto">
          <a:xfrm>
            <a:off x="6591571" y="3376839"/>
            <a:ext cx="1630362" cy="503238"/>
          </a:xfrm>
          <a:prstGeom prst="flowChartDocument">
            <a:avLst/>
          </a:prstGeom>
          <a:solidFill>
            <a:srgbClr val="FFC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a:t>OS and apps</a:t>
            </a:r>
          </a:p>
        </p:txBody>
      </p:sp>
      <p:sp>
        <p:nvSpPr>
          <p:cNvPr id="13" name="Flowchart: Punched Tape 11"/>
          <p:cNvSpPr>
            <a:spLocks noChangeArrowheads="1"/>
          </p:cNvSpPr>
          <p:nvPr/>
        </p:nvSpPr>
        <p:spPr bwMode="auto">
          <a:xfrm>
            <a:off x="6591571" y="3826102"/>
            <a:ext cx="1646237" cy="671512"/>
          </a:xfrm>
          <a:prstGeom prst="flowChartPunchedTape">
            <a:avLst/>
          </a:prstGeom>
          <a:solidFill>
            <a:srgbClr val="FF0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a:t>Kernel</a:t>
            </a:r>
          </a:p>
        </p:txBody>
      </p:sp>
      <p:sp>
        <p:nvSpPr>
          <p:cNvPr id="14" name="Flowchart: Punched Tape 13"/>
          <p:cNvSpPr/>
          <p:nvPr/>
        </p:nvSpPr>
        <p:spPr bwMode="auto">
          <a:xfrm>
            <a:off x="6591571" y="4405539"/>
            <a:ext cx="1616075" cy="800100"/>
          </a:xfrm>
          <a:prstGeom prst="flowChartPunchedTape">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sz="1400" dirty="0"/>
              <a:t>Low level drivers</a:t>
            </a:r>
          </a:p>
        </p:txBody>
      </p:sp>
      <p:sp>
        <p:nvSpPr>
          <p:cNvPr id="15" name="Flowchart: Document 14"/>
          <p:cNvSpPr>
            <a:spLocks noChangeArrowheads="1"/>
          </p:cNvSpPr>
          <p:nvPr/>
        </p:nvSpPr>
        <p:spPr bwMode="auto">
          <a:xfrm rot="10800000">
            <a:off x="6591571" y="5159602"/>
            <a:ext cx="1630362" cy="503237"/>
          </a:xfrm>
          <a:prstGeom prst="flowChartDocument">
            <a:avLst/>
          </a:prstGeom>
          <a:solidFill>
            <a:srgbClr val="92D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endParaRPr lang="en-GB" altLang="en-US"/>
          </a:p>
        </p:txBody>
      </p:sp>
      <p:sp>
        <p:nvSpPr>
          <p:cNvPr id="16" name="TextBox 15"/>
          <p:cNvSpPr txBox="1">
            <a:spLocks noChangeArrowheads="1"/>
          </p:cNvSpPr>
          <p:nvPr/>
        </p:nvSpPr>
        <p:spPr bwMode="auto">
          <a:xfrm>
            <a:off x="6790008" y="5304064"/>
            <a:ext cx="12366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r>
              <a:rPr lang="en-US" altLang="en-US"/>
              <a:t>Hardware</a:t>
            </a:r>
          </a:p>
        </p:txBody>
      </p:sp>
    </p:spTree>
    <p:extLst>
      <p:ext uri="{BB962C8B-B14F-4D97-AF65-F5344CB8AC3E}">
        <p14:creationId xmlns:p14="http://schemas.microsoft.com/office/powerpoint/2010/main" val="36332271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RTOS Task and Processes</a:t>
            </a:r>
            <a:endParaRPr lang="en-US" sz="4000" dirty="0"/>
          </a:p>
        </p:txBody>
      </p:sp>
      <p:sp>
        <p:nvSpPr>
          <p:cNvPr id="329" name="Rectangle 2"/>
          <p:cNvSpPr>
            <a:spLocks noChangeArrowheads="1"/>
          </p:cNvSpPr>
          <p:nvPr/>
        </p:nvSpPr>
        <p:spPr bwMode="auto">
          <a:xfrm>
            <a:off x="342900" y="5729288"/>
            <a:ext cx="8648700" cy="152400"/>
          </a:xfrm>
          <a:prstGeom prst="rect">
            <a:avLst/>
          </a:prstGeom>
          <a:solidFill>
            <a:schemeClr val="bg1"/>
          </a:solidFill>
          <a:ln w="9525" algn="ctr">
            <a:solidFill>
              <a:schemeClr val="bg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330" name="Rectangle 3"/>
          <p:cNvSpPr>
            <a:spLocks noChangeArrowheads="1"/>
          </p:cNvSpPr>
          <p:nvPr/>
        </p:nvSpPr>
        <p:spPr bwMode="auto">
          <a:xfrm>
            <a:off x="0" y="1660525"/>
            <a:ext cx="3413125"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just" eaLnBrk="1" hangingPunct="1"/>
            <a:r>
              <a:rPr lang="en-US" altLang="en-US" sz="1600" b="0" dirty="0"/>
              <a:t>A task </a:t>
            </a:r>
            <a:r>
              <a:rPr lang="en-US" altLang="en-US" sz="1600" b="0" i="1" dirty="0"/>
              <a:t>is a simple program that thinks it has the CPU all to itself. </a:t>
            </a:r>
          </a:p>
          <a:p>
            <a:pPr algn="just" eaLnBrk="1" hangingPunct="1"/>
            <a:r>
              <a:rPr lang="en-US" altLang="en-US" sz="1600" b="0" i="1" dirty="0"/>
              <a:t/>
            </a:r>
            <a:br>
              <a:rPr lang="en-US" altLang="en-US" sz="1600" b="0" i="1" dirty="0"/>
            </a:br>
            <a:r>
              <a:rPr lang="en-US" altLang="en-US" sz="1600" b="0" i="1" dirty="0"/>
              <a:t> The design process for a </a:t>
            </a:r>
            <a:r>
              <a:rPr lang="en-US" altLang="en-US" sz="1600" b="0" dirty="0"/>
              <a:t>real-time application involves splitting the work to be done into tasks which are responsible for a portion of the problem. </a:t>
            </a:r>
          </a:p>
          <a:p>
            <a:pPr algn="just" eaLnBrk="1" hangingPunct="1">
              <a:buFont typeface="Arial" pitchFamily="34" charset="0"/>
              <a:buChar char="•"/>
            </a:pPr>
            <a:endParaRPr lang="en-US" altLang="en-US" sz="1600" b="0" dirty="0"/>
          </a:p>
          <a:p>
            <a:pPr algn="just" eaLnBrk="1" hangingPunct="1"/>
            <a:r>
              <a:rPr lang="en-US" altLang="en-US" sz="1600" b="0" dirty="0"/>
              <a:t>Each task is assigned a priority, its own set of CPU registers, and its own stack area</a:t>
            </a:r>
          </a:p>
          <a:p>
            <a:pPr algn="just" eaLnBrk="1" hangingPunct="1"/>
            <a:endParaRPr lang="en-US" altLang="en-US" sz="1600" b="0" dirty="0"/>
          </a:p>
          <a:p>
            <a:pPr algn="just" eaLnBrk="1" hangingPunct="1"/>
            <a:r>
              <a:rPr lang="en-US" altLang="en-US" sz="1600" b="0" dirty="0"/>
              <a:t>Each task typically is an infinite loop that can be in any one of the allowed states</a:t>
            </a:r>
          </a:p>
        </p:txBody>
      </p:sp>
      <p:sp>
        <p:nvSpPr>
          <p:cNvPr id="331" name="TextBox 70"/>
          <p:cNvSpPr txBox="1">
            <a:spLocks noChangeArrowheads="1"/>
          </p:cNvSpPr>
          <p:nvPr/>
        </p:nvSpPr>
        <p:spPr bwMode="auto">
          <a:xfrm>
            <a:off x="6140450" y="2354263"/>
            <a:ext cx="1209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r>
              <a:rPr lang="en-US" altLang="en-US"/>
              <a:t>. . . . . . . . </a:t>
            </a:r>
          </a:p>
        </p:txBody>
      </p:sp>
      <p:grpSp>
        <p:nvGrpSpPr>
          <p:cNvPr id="332" name="Group 83"/>
          <p:cNvGrpSpPr>
            <a:grpSpLocks/>
          </p:cNvGrpSpPr>
          <p:nvPr/>
        </p:nvGrpSpPr>
        <p:grpSpPr bwMode="auto">
          <a:xfrm>
            <a:off x="4991100" y="4084638"/>
            <a:ext cx="1774825" cy="700087"/>
            <a:chOff x="3520440" y="4762500"/>
            <a:chExt cx="1775460" cy="701040"/>
          </a:xfrm>
        </p:grpSpPr>
        <p:sp>
          <p:nvSpPr>
            <p:cNvPr id="333" name="Isosceles Triangle 332"/>
            <p:cNvSpPr/>
            <p:nvPr/>
          </p:nvSpPr>
          <p:spPr bwMode="auto">
            <a:xfrm rot="10800000">
              <a:off x="3520440" y="4762500"/>
              <a:ext cx="1775460" cy="701040"/>
            </a:xfrm>
            <a:prstGeom prst="triangle">
              <a:avLst>
                <a:gd name="adj" fmla="val 50000"/>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a:defRPr/>
              </a:pPr>
              <a:endParaRPr lang="en-US" dirty="0">
                <a:ln w="18000">
                  <a:solidFill>
                    <a:schemeClr val="accent2">
                      <a:satMod val="140000"/>
                    </a:schemeClr>
                  </a:solidFill>
                  <a:prstDash val="solid"/>
                  <a:miter lim="800000"/>
                </a:ln>
                <a:noFill/>
                <a:effectLst>
                  <a:outerShdw blurRad="25500" dist="23000" dir="7020000" algn="tl">
                    <a:srgbClr val="000000">
                      <a:alpha val="50000"/>
                    </a:srgbClr>
                  </a:outerShdw>
                  <a:reflection blurRad="6350" stA="60000" endA="900" endPos="58000" dir="5400000" sy="-100000" algn="bl" rotWithShape="0"/>
                </a:effectLst>
              </a:endParaRPr>
            </a:p>
          </p:txBody>
        </p:sp>
        <p:sp>
          <p:nvSpPr>
            <p:cNvPr id="334" name="TextBox 333"/>
            <p:cNvSpPr txBox="1"/>
            <p:nvPr/>
          </p:nvSpPr>
          <p:spPr>
            <a:xfrm>
              <a:off x="3985260" y="4785360"/>
              <a:ext cx="821700" cy="646331"/>
            </a:xfrm>
            <a:prstGeom prst="rect">
              <a:avLst/>
            </a:prstGeom>
            <a:noFill/>
          </p:spPr>
          <p:txBody>
            <a:bodyPr wrap="none">
              <a:spAutoFit/>
            </a:bodyPr>
            <a:lstStyle/>
            <a:p>
              <a:pPr>
                <a:defRPr/>
              </a:pPr>
              <a:r>
                <a:rPr lang="en-US" dirty="0">
                  <a:ln w="18000">
                    <a:solidFill>
                      <a:schemeClr val="accent2">
                        <a:satMod val="140000"/>
                      </a:schemeClr>
                    </a:solidFill>
                    <a:prstDash val="solid"/>
                    <a:miter lim="800000"/>
                  </a:ln>
                  <a:noFill/>
                  <a:effectLst>
                    <a:outerShdw blurRad="25500" dist="23000" dir="7020000" algn="tl">
                      <a:srgbClr val="000000">
                        <a:alpha val="50000"/>
                      </a:srgbClr>
                    </a:outerShdw>
                    <a:reflection blurRad="6350" stA="60000" endA="900" endPos="58000" dir="5400000" sy="-100000" algn="bl" rotWithShape="0"/>
                  </a:effectLst>
                </a:rPr>
                <a:t>RTOS</a:t>
              </a:r>
            </a:p>
            <a:p>
              <a:pPr>
                <a:defRPr/>
              </a:pPr>
              <a:endParaRPr lang="en-US" dirty="0">
                <a:latin typeface="Arial" charset="0"/>
              </a:endParaRPr>
            </a:p>
          </p:txBody>
        </p:sp>
      </p:grpSp>
      <p:grpSp>
        <p:nvGrpSpPr>
          <p:cNvPr id="335" name="Group 74"/>
          <p:cNvGrpSpPr>
            <a:grpSpLocks/>
          </p:cNvGrpSpPr>
          <p:nvPr/>
        </p:nvGrpSpPr>
        <p:grpSpPr bwMode="auto">
          <a:xfrm>
            <a:off x="5297488" y="5129213"/>
            <a:ext cx="1196975" cy="1600200"/>
            <a:chOff x="7018020" y="1264920"/>
            <a:chExt cx="1196340" cy="1600200"/>
          </a:xfrm>
        </p:grpSpPr>
        <p:sp>
          <p:nvSpPr>
            <p:cNvPr id="336" name="Rectangle 75"/>
            <p:cNvSpPr>
              <a:spLocks noChangeArrowheads="1"/>
            </p:cNvSpPr>
            <p:nvPr/>
          </p:nvSpPr>
          <p:spPr bwMode="auto">
            <a:xfrm>
              <a:off x="7018020" y="1264920"/>
              <a:ext cx="1196340" cy="1600200"/>
            </a:xfrm>
            <a:prstGeom prst="rect">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a:t>CPU</a:t>
              </a:r>
            </a:p>
          </p:txBody>
        </p:sp>
        <p:sp>
          <p:nvSpPr>
            <p:cNvPr id="337" name="Rectangle 76"/>
            <p:cNvSpPr>
              <a:spLocks noChangeArrowheads="1"/>
            </p:cNvSpPr>
            <p:nvPr/>
          </p:nvSpPr>
          <p:spPr bwMode="auto">
            <a:xfrm>
              <a:off x="7101840" y="1569720"/>
              <a:ext cx="998220" cy="160020"/>
            </a:xfrm>
            <a:prstGeom prst="rect">
              <a:avLst/>
            </a:prstGeom>
            <a:solidFill>
              <a:srgbClr val="FFC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338" name="Rectangle 337"/>
            <p:cNvSpPr/>
            <p:nvPr/>
          </p:nvSpPr>
          <p:spPr bwMode="auto">
            <a:xfrm>
              <a:off x="7110046" y="1760220"/>
              <a:ext cx="998007" cy="160337"/>
            </a:xfrm>
            <a:prstGeom prst="rect">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339" name="Rectangle 338"/>
            <p:cNvSpPr/>
            <p:nvPr/>
          </p:nvSpPr>
          <p:spPr bwMode="auto">
            <a:xfrm>
              <a:off x="7110046" y="1950720"/>
              <a:ext cx="998007" cy="160337"/>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340" name="Rectangle 79"/>
            <p:cNvSpPr>
              <a:spLocks noChangeArrowheads="1"/>
            </p:cNvSpPr>
            <p:nvPr/>
          </p:nvSpPr>
          <p:spPr bwMode="auto">
            <a:xfrm>
              <a:off x="7109460" y="2148840"/>
              <a:ext cx="998220" cy="160020"/>
            </a:xfrm>
            <a:prstGeom prst="rect">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341" name="Rectangle 80"/>
            <p:cNvSpPr>
              <a:spLocks noChangeArrowheads="1"/>
            </p:cNvSpPr>
            <p:nvPr/>
          </p:nvSpPr>
          <p:spPr bwMode="auto">
            <a:xfrm>
              <a:off x="7124700" y="2346960"/>
              <a:ext cx="472440" cy="198120"/>
            </a:xfrm>
            <a:prstGeom prst="rect">
              <a:avLst/>
            </a:prstGeom>
            <a:solidFill>
              <a:srgbClr val="FF0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342" name="Rectangle 81"/>
            <p:cNvSpPr>
              <a:spLocks noChangeArrowheads="1"/>
            </p:cNvSpPr>
            <p:nvPr/>
          </p:nvSpPr>
          <p:spPr bwMode="auto">
            <a:xfrm>
              <a:off x="7635240" y="2346960"/>
              <a:ext cx="472440" cy="198120"/>
            </a:xfrm>
            <a:prstGeom prst="rect">
              <a:avLst/>
            </a:prstGeom>
            <a:solidFill>
              <a:srgbClr val="FFC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343" name="Trapezoid 342"/>
            <p:cNvSpPr/>
            <p:nvPr/>
          </p:nvSpPr>
          <p:spPr bwMode="auto">
            <a:xfrm>
              <a:off x="7124326" y="2614295"/>
              <a:ext cx="983728" cy="196850"/>
            </a:xfrm>
            <a:prstGeom prst="trapezoid">
              <a:avLst>
                <a:gd name="adj" fmla="val 71154"/>
              </a:avLst>
            </a:prstGeom>
            <a:solidFill>
              <a:srgbClr val="92D050"/>
            </a:solidFill>
            <a:ln w="9525" cap="flat" cmpd="sng" algn="ctr">
              <a:solidFill>
                <a:schemeClr val="tx1"/>
              </a:solidFill>
              <a:prstDash val="solid"/>
              <a:round/>
              <a:headEnd type="none" w="med" len="med"/>
              <a:tailEnd type="none" w="med" len="med"/>
            </a:ln>
            <a:effectLst/>
          </p:spPr>
          <p:txBody>
            <a:bodyPr/>
            <a:lstStyle/>
            <a:p>
              <a:pPr>
                <a:defRPr/>
              </a:pPr>
              <a:endParaRPr lang="en-US"/>
            </a:p>
          </p:txBody>
        </p:sp>
      </p:grpSp>
      <p:grpSp>
        <p:nvGrpSpPr>
          <p:cNvPr id="344" name="Group 94"/>
          <p:cNvGrpSpPr>
            <a:grpSpLocks/>
          </p:cNvGrpSpPr>
          <p:nvPr/>
        </p:nvGrpSpPr>
        <p:grpSpPr bwMode="auto">
          <a:xfrm>
            <a:off x="3475038" y="1337617"/>
            <a:ext cx="1309687" cy="2454275"/>
            <a:chOff x="3055620" y="990600"/>
            <a:chExt cx="1310640" cy="2453640"/>
          </a:xfrm>
        </p:grpSpPr>
        <p:sp>
          <p:nvSpPr>
            <p:cNvPr id="345" name="Rectangle 344"/>
            <p:cNvSpPr/>
            <p:nvPr/>
          </p:nvSpPr>
          <p:spPr bwMode="auto">
            <a:xfrm>
              <a:off x="3055620" y="990600"/>
              <a:ext cx="1310640" cy="245364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sz="1600" dirty="0"/>
                <a:t>Task a</a:t>
              </a:r>
            </a:p>
          </p:txBody>
        </p:sp>
        <p:sp>
          <p:nvSpPr>
            <p:cNvPr id="346" name="Rectangle 5"/>
            <p:cNvSpPr>
              <a:spLocks noChangeArrowheads="1"/>
            </p:cNvSpPr>
            <p:nvPr/>
          </p:nvSpPr>
          <p:spPr bwMode="auto">
            <a:xfrm>
              <a:off x="3131901" y="1863257"/>
              <a:ext cx="1137275" cy="1467651"/>
            </a:xfrm>
            <a:prstGeom prst="rect">
              <a:avLst/>
            </a:prstGeom>
            <a:solidFill>
              <a:srgbClr val="FFC000"/>
            </a:solidFill>
            <a:ln w="9525" algn="ctr">
              <a:solidFill>
                <a:schemeClr val="tx1"/>
              </a:solidFill>
              <a:round/>
              <a:headEnd/>
              <a:tailEnd/>
            </a:ln>
          </p:spPr>
          <p:txBody>
            <a:bodyPr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400"/>
                <a:t>Stack mem</a:t>
              </a:r>
            </a:p>
          </p:txBody>
        </p:sp>
        <p:sp>
          <p:nvSpPr>
            <p:cNvPr id="347" name="Rectangle 346"/>
            <p:cNvSpPr/>
            <p:nvPr/>
          </p:nvSpPr>
          <p:spPr bwMode="auto">
            <a:xfrm>
              <a:off x="3543337" y="1268341"/>
              <a:ext cx="726016" cy="566590"/>
            </a:xfrm>
            <a:prstGeom prst="rect">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en-US" sz="1400" dirty="0"/>
                <a:t>Task code</a:t>
              </a:r>
            </a:p>
          </p:txBody>
        </p:sp>
        <p:grpSp>
          <p:nvGrpSpPr>
            <p:cNvPr id="348" name="Group 7"/>
            <p:cNvGrpSpPr>
              <a:grpSpLocks/>
            </p:cNvGrpSpPr>
            <p:nvPr/>
          </p:nvGrpSpPr>
          <p:grpSpPr bwMode="auto">
            <a:xfrm>
              <a:off x="3187377" y="1914257"/>
              <a:ext cx="1005518" cy="583852"/>
              <a:chOff x="7018020" y="1264920"/>
              <a:chExt cx="1196340" cy="1600200"/>
            </a:xfrm>
          </p:grpSpPr>
          <p:sp>
            <p:nvSpPr>
              <p:cNvPr id="362" name="Rectangle 8"/>
              <p:cNvSpPr>
                <a:spLocks noChangeArrowheads="1"/>
              </p:cNvSpPr>
              <p:nvPr/>
            </p:nvSpPr>
            <p:spPr bwMode="auto">
              <a:xfrm>
                <a:off x="7018020" y="1264920"/>
                <a:ext cx="1196340" cy="1600200"/>
              </a:xfrm>
              <a:prstGeom prst="rect">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500"/>
                  <a:t>CPU</a:t>
                </a:r>
              </a:p>
            </p:txBody>
          </p:sp>
          <p:sp>
            <p:nvSpPr>
              <p:cNvPr id="363" name="Rectangle 9"/>
              <p:cNvSpPr>
                <a:spLocks noChangeArrowheads="1"/>
              </p:cNvSpPr>
              <p:nvPr/>
            </p:nvSpPr>
            <p:spPr bwMode="auto">
              <a:xfrm>
                <a:off x="7101840" y="1569720"/>
                <a:ext cx="998220" cy="160020"/>
              </a:xfrm>
              <a:prstGeom prst="rect">
                <a:avLst/>
              </a:prstGeom>
              <a:solidFill>
                <a:srgbClr val="FFC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sz="800"/>
              </a:p>
            </p:txBody>
          </p:sp>
          <p:sp>
            <p:nvSpPr>
              <p:cNvPr id="364" name="Rectangle 363"/>
              <p:cNvSpPr/>
              <p:nvPr/>
            </p:nvSpPr>
            <p:spPr bwMode="auto">
              <a:xfrm>
                <a:off x="7108867" y="1760881"/>
                <a:ext cx="999886" cy="160945"/>
              </a:xfrm>
              <a:prstGeom prst="rect">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lstStyle/>
              <a:p>
                <a:pPr>
                  <a:defRPr/>
                </a:pPr>
                <a:endParaRPr lang="en-US" sz="800"/>
              </a:p>
            </p:txBody>
          </p:sp>
          <p:sp>
            <p:nvSpPr>
              <p:cNvPr id="365" name="Rectangle 364"/>
              <p:cNvSpPr/>
              <p:nvPr/>
            </p:nvSpPr>
            <p:spPr bwMode="auto">
              <a:xfrm>
                <a:off x="7108867" y="1952274"/>
                <a:ext cx="999886" cy="160945"/>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800"/>
              </a:p>
            </p:txBody>
          </p:sp>
          <p:sp>
            <p:nvSpPr>
              <p:cNvPr id="366" name="Rectangle 12"/>
              <p:cNvSpPr>
                <a:spLocks noChangeArrowheads="1"/>
              </p:cNvSpPr>
              <p:nvPr/>
            </p:nvSpPr>
            <p:spPr bwMode="auto">
              <a:xfrm>
                <a:off x="7109460" y="2148840"/>
                <a:ext cx="998220" cy="160020"/>
              </a:xfrm>
              <a:prstGeom prst="rect">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sz="800"/>
              </a:p>
            </p:txBody>
          </p:sp>
          <p:sp>
            <p:nvSpPr>
              <p:cNvPr id="367" name="Rectangle 13"/>
              <p:cNvSpPr>
                <a:spLocks noChangeArrowheads="1"/>
              </p:cNvSpPr>
              <p:nvPr/>
            </p:nvSpPr>
            <p:spPr bwMode="auto">
              <a:xfrm>
                <a:off x="7124700" y="2346960"/>
                <a:ext cx="472440" cy="198120"/>
              </a:xfrm>
              <a:prstGeom prst="rect">
                <a:avLst/>
              </a:prstGeom>
              <a:solidFill>
                <a:srgbClr val="FF0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sz="800"/>
              </a:p>
            </p:txBody>
          </p:sp>
          <p:sp>
            <p:nvSpPr>
              <p:cNvPr id="368" name="Rectangle 14"/>
              <p:cNvSpPr>
                <a:spLocks noChangeArrowheads="1"/>
              </p:cNvSpPr>
              <p:nvPr/>
            </p:nvSpPr>
            <p:spPr bwMode="auto">
              <a:xfrm>
                <a:off x="7635240" y="2346960"/>
                <a:ext cx="472440" cy="198120"/>
              </a:xfrm>
              <a:prstGeom prst="rect">
                <a:avLst/>
              </a:prstGeom>
              <a:solidFill>
                <a:srgbClr val="FFC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sz="800"/>
              </a:p>
            </p:txBody>
          </p:sp>
          <p:sp>
            <p:nvSpPr>
              <p:cNvPr id="369" name="Trapezoid 368"/>
              <p:cNvSpPr/>
              <p:nvPr/>
            </p:nvSpPr>
            <p:spPr bwMode="auto">
              <a:xfrm>
                <a:off x="7123988" y="2613449"/>
                <a:ext cx="984764" cy="200092"/>
              </a:xfrm>
              <a:prstGeom prst="trapezoid">
                <a:avLst>
                  <a:gd name="adj" fmla="val 71154"/>
                </a:avLst>
              </a:prstGeom>
              <a:solidFill>
                <a:srgbClr val="92D050"/>
              </a:solidFill>
              <a:ln w="9525" cap="flat" cmpd="sng" algn="ctr">
                <a:solidFill>
                  <a:schemeClr val="tx1"/>
                </a:solidFill>
                <a:prstDash val="solid"/>
                <a:round/>
                <a:headEnd type="none" w="med" len="med"/>
                <a:tailEnd type="none" w="med" len="med"/>
              </a:ln>
              <a:effectLst/>
            </p:spPr>
            <p:txBody>
              <a:bodyPr/>
              <a:lstStyle/>
              <a:p>
                <a:pPr>
                  <a:defRPr/>
                </a:pPr>
                <a:endParaRPr lang="en-US" sz="800"/>
              </a:p>
            </p:txBody>
          </p:sp>
        </p:grpSp>
        <p:grpSp>
          <p:nvGrpSpPr>
            <p:cNvPr id="349" name="Group 16"/>
            <p:cNvGrpSpPr>
              <a:grpSpLocks/>
            </p:cNvGrpSpPr>
            <p:nvPr/>
          </p:nvGrpSpPr>
          <p:grpSpPr bwMode="auto">
            <a:xfrm>
              <a:off x="3215115" y="2707581"/>
              <a:ext cx="977780" cy="583852"/>
              <a:chOff x="7018020" y="1264920"/>
              <a:chExt cx="1196340" cy="1600200"/>
            </a:xfrm>
          </p:grpSpPr>
          <p:sp>
            <p:nvSpPr>
              <p:cNvPr id="354" name="Rectangle 17"/>
              <p:cNvSpPr>
                <a:spLocks noChangeArrowheads="1"/>
              </p:cNvSpPr>
              <p:nvPr/>
            </p:nvSpPr>
            <p:spPr bwMode="auto">
              <a:xfrm>
                <a:off x="7018020" y="1264920"/>
                <a:ext cx="1196340" cy="1600200"/>
              </a:xfrm>
              <a:prstGeom prst="rect">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500"/>
                  <a:t>CPU</a:t>
                </a:r>
              </a:p>
            </p:txBody>
          </p:sp>
          <p:sp>
            <p:nvSpPr>
              <p:cNvPr id="355" name="Rectangle 18"/>
              <p:cNvSpPr>
                <a:spLocks noChangeArrowheads="1"/>
              </p:cNvSpPr>
              <p:nvPr/>
            </p:nvSpPr>
            <p:spPr bwMode="auto">
              <a:xfrm>
                <a:off x="7101840" y="1569720"/>
                <a:ext cx="998220" cy="160020"/>
              </a:xfrm>
              <a:prstGeom prst="rect">
                <a:avLst/>
              </a:prstGeom>
              <a:solidFill>
                <a:srgbClr val="FFC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sz="800"/>
              </a:p>
            </p:txBody>
          </p:sp>
          <p:sp>
            <p:nvSpPr>
              <p:cNvPr id="356" name="Rectangle 355"/>
              <p:cNvSpPr/>
              <p:nvPr/>
            </p:nvSpPr>
            <p:spPr bwMode="auto">
              <a:xfrm>
                <a:off x="7108606" y="1761486"/>
                <a:ext cx="999094" cy="160945"/>
              </a:xfrm>
              <a:prstGeom prst="rect">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lstStyle/>
              <a:p>
                <a:pPr>
                  <a:defRPr/>
                </a:pPr>
                <a:endParaRPr lang="en-US" sz="800"/>
              </a:p>
            </p:txBody>
          </p:sp>
          <p:sp>
            <p:nvSpPr>
              <p:cNvPr id="357" name="Rectangle 356"/>
              <p:cNvSpPr/>
              <p:nvPr/>
            </p:nvSpPr>
            <p:spPr bwMode="auto">
              <a:xfrm>
                <a:off x="7108606" y="1952879"/>
                <a:ext cx="999094" cy="160945"/>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800"/>
              </a:p>
            </p:txBody>
          </p:sp>
          <p:sp>
            <p:nvSpPr>
              <p:cNvPr id="358" name="Rectangle 21"/>
              <p:cNvSpPr>
                <a:spLocks noChangeArrowheads="1"/>
              </p:cNvSpPr>
              <p:nvPr/>
            </p:nvSpPr>
            <p:spPr bwMode="auto">
              <a:xfrm>
                <a:off x="7109460" y="2148840"/>
                <a:ext cx="998220" cy="160020"/>
              </a:xfrm>
              <a:prstGeom prst="rect">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sz="800"/>
              </a:p>
            </p:txBody>
          </p:sp>
          <p:sp>
            <p:nvSpPr>
              <p:cNvPr id="359" name="Rectangle 22"/>
              <p:cNvSpPr>
                <a:spLocks noChangeArrowheads="1"/>
              </p:cNvSpPr>
              <p:nvPr/>
            </p:nvSpPr>
            <p:spPr bwMode="auto">
              <a:xfrm>
                <a:off x="7124700" y="2346960"/>
                <a:ext cx="472440" cy="198120"/>
              </a:xfrm>
              <a:prstGeom prst="rect">
                <a:avLst/>
              </a:prstGeom>
              <a:solidFill>
                <a:srgbClr val="FF0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sz="800"/>
              </a:p>
            </p:txBody>
          </p:sp>
          <p:sp>
            <p:nvSpPr>
              <p:cNvPr id="360" name="Rectangle 23"/>
              <p:cNvSpPr>
                <a:spLocks noChangeArrowheads="1"/>
              </p:cNvSpPr>
              <p:nvPr/>
            </p:nvSpPr>
            <p:spPr bwMode="auto">
              <a:xfrm>
                <a:off x="7635240" y="2346960"/>
                <a:ext cx="472440" cy="198120"/>
              </a:xfrm>
              <a:prstGeom prst="rect">
                <a:avLst/>
              </a:prstGeom>
              <a:solidFill>
                <a:srgbClr val="FFC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sz="800"/>
              </a:p>
            </p:txBody>
          </p:sp>
          <p:sp>
            <p:nvSpPr>
              <p:cNvPr id="361" name="Trapezoid 360"/>
              <p:cNvSpPr/>
              <p:nvPr/>
            </p:nvSpPr>
            <p:spPr bwMode="auto">
              <a:xfrm>
                <a:off x="7124156" y="2614054"/>
                <a:ext cx="983544" cy="200092"/>
              </a:xfrm>
              <a:prstGeom prst="trapezoid">
                <a:avLst>
                  <a:gd name="adj" fmla="val 71154"/>
                </a:avLst>
              </a:prstGeom>
              <a:solidFill>
                <a:srgbClr val="92D050"/>
              </a:solidFill>
              <a:ln w="9525" cap="flat" cmpd="sng" algn="ctr">
                <a:solidFill>
                  <a:schemeClr val="tx1"/>
                </a:solidFill>
                <a:prstDash val="solid"/>
                <a:round/>
                <a:headEnd type="none" w="med" len="med"/>
                <a:tailEnd type="none" w="med" len="med"/>
              </a:ln>
              <a:effectLst/>
            </p:spPr>
            <p:txBody>
              <a:bodyPr/>
              <a:lstStyle/>
              <a:p>
                <a:pPr>
                  <a:defRPr/>
                </a:pPr>
                <a:endParaRPr lang="en-US" sz="800"/>
              </a:p>
            </p:txBody>
          </p:sp>
        </p:grpSp>
        <p:grpSp>
          <p:nvGrpSpPr>
            <p:cNvPr id="350" name="Group 90"/>
            <p:cNvGrpSpPr>
              <a:grpSpLocks/>
            </p:cNvGrpSpPr>
            <p:nvPr/>
          </p:nvGrpSpPr>
          <p:grpSpPr bwMode="auto">
            <a:xfrm>
              <a:off x="3154678" y="1310640"/>
              <a:ext cx="350522" cy="491167"/>
              <a:chOff x="5440678" y="1356360"/>
              <a:chExt cx="1173480" cy="2205667"/>
            </a:xfrm>
          </p:grpSpPr>
          <p:cxnSp>
            <p:nvCxnSpPr>
              <p:cNvPr id="351" name="Straight Connector 350"/>
              <p:cNvCxnSpPr/>
              <p:nvPr/>
            </p:nvCxnSpPr>
            <p:spPr bwMode="auto">
              <a:xfrm rot="10800000">
                <a:off x="5444115" y="3546857"/>
                <a:ext cx="1170073" cy="0"/>
              </a:xfrm>
              <a:prstGeom prst="line">
                <a:avLst/>
              </a:prstGeom>
              <a:ln>
                <a:solidFill>
                  <a:schemeClr val="tx2"/>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52" name="Straight Connector 351"/>
              <p:cNvCxnSpPr/>
              <p:nvPr/>
            </p:nvCxnSpPr>
            <p:spPr bwMode="auto">
              <a:xfrm rot="5400000" flipH="1" flipV="1">
                <a:off x="4340322" y="2457314"/>
                <a:ext cx="2202273" cy="5317"/>
              </a:xfrm>
              <a:prstGeom prst="line">
                <a:avLst/>
              </a:prstGeom>
              <a:ln>
                <a:solidFill>
                  <a:schemeClr val="tx2"/>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53" name="Straight Arrow Connector 352"/>
              <p:cNvCxnSpPr/>
              <p:nvPr/>
            </p:nvCxnSpPr>
            <p:spPr bwMode="auto">
              <a:xfrm>
                <a:off x="5444115" y="1358838"/>
                <a:ext cx="1164756" cy="28508"/>
              </a:xfrm>
              <a:prstGeom prst="straightConnector1">
                <a:avLst/>
              </a:prstGeom>
              <a:ln>
                <a:solidFill>
                  <a:schemeClr val="tx2"/>
                </a:solidFill>
                <a:headEnd type="none" w="med" len="med"/>
                <a:tailEnd type="arrow"/>
              </a:ln>
            </p:spPr>
            <p:style>
              <a:lnRef idx="2">
                <a:schemeClr val="dk1"/>
              </a:lnRef>
              <a:fillRef idx="0">
                <a:schemeClr val="dk1"/>
              </a:fillRef>
              <a:effectRef idx="1">
                <a:schemeClr val="dk1"/>
              </a:effectRef>
              <a:fontRef idx="minor">
                <a:schemeClr val="tx1"/>
              </a:fontRef>
            </p:style>
          </p:cxnSp>
        </p:grpSp>
      </p:grpSp>
      <p:grpSp>
        <p:nvGrpSpPr>
          <p:cNvPr id="370" name="Group 96"/>
          <p:cNvGrpSpPr>
            <a:grpSpLocks/>
          </p:cNvGrpSpPr>
          <p:nvPr/>
        </p:nvGrpSpPr>
        <p:grpSpPr bwMode="auto">
          <a:xfrm>
            <a:off x="4892675" y="1488430"/>
            <a:ext cx="1309688" cy="2482850"/>
            <a:chOff x="3055620" y="990600"/>
            <a:chExt cx="1310640" cy="2453640"/>
          </a:xfrm>
        </p:grpSpPr>
        <p:sp>
          <p:nvSpPr>
            <p:cNvPr id="371" name="Rectangle 370"/>
            <p:cNvSpPr/>
            <p:nvPr/>
          </p:nvSpPr>
          <p:spPr bwMode="auto">
            <a:xfrm>
              <a:off x="3055620" y="990600"/>
              <a:ext cx="1310640" cy="2453640"/>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sz="1600" dirty="0"/>
                <a:t>Task b</a:t>
              </a:r>
            </a:p>
          </p:txBody>
        </p:sp>
        <p:sp>
          <p:nvSpPr>
            <p:cNvPr id="372" name="Rectangle 98"/>
            <p:cNvSpPr>
              <a:spLocks noChangeArrowheads="1"/>
            </p:cNvSpPr>
            <p:nvPr/>
          </p:nvSpPr>
          <p:spPr bwMode="auto">
            <a:xfrm>
              <a:off x="3131901" y="1863257"/>
              <a:ext cx="1137275" cy="1467651"/>
            </a:xfrm>
            <a:prstGeom prst="rect">
              <a:avLst/>
            </a:prstGeom>
            <a:solidFill>
              <a:srgbClr val="FFC000"/>
            </a:solidFill>
            <a:ln w="9525" algn="ctr">
              <a:solidFill>
                <a:schemeClr val="tx1"/>
              </a:solidFill>
              <a:round/>
              <a:headEnd/>
              <a:tailEnd/>
            </a:ln>
          </p:spPr>
          <p:txBody>
            <a:bodyPr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400"/>
                <a:t>Stack mem</a:t>
              </a:r>
            </a:p>
          </p:txBody>
        </p:sp>
        <p:sp>
          <p:nvSpPr>
            <p:cNvPr id="373" name="Rectangle 372"/>
            <p:cNvSpPr/>
            <p:nvPr/>
          </p:nvSpPr>
          <p:spPr bwMode="auto">
            <a:xfrm>
              <a:off x="3543337" y="1268281"/>
              <a:ext cx="726014" cy="566346"/>
            </a:xfrm>
            <a:prstGeom prst="rect">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en-US" sz="1400" dirty="0"/>
                <a:t>Task code</a:t>
              </a:r>
            </a:p>
          </p:txBody>
        </p:sp>
        <p:grpSp>
          <p:nvGrpSpPr>
            <p:cNvPr id="374" name="Group 100"/>
            <p:cNvGrpSpPr>
              <a:grpSpLocks/>
            </p:cNvGrpSpPr>
            <p:nvPr/>
          </p:nvGrpSpPr>
          <p:grpSpPr bwMode="auto">
            <a:xfrm>
              <a:off x="3187377" y="1914257"/>
              <a:ext cx="1005518" cy="583852"/>
              <a:chOff x="7018020" y="1264920"/>
              <a:chExt cx="1196340" cy="1600200"/>
            </a:xfrm>
          </p:grpSpPr>
          <p:sp>
            <p:nvSpPr>
              <p:cNvPr id="379" name="Rectangle 8"/>
              <p:cNvSpPr>
                <a:spLocks noChangeArrowheads="1"/>
              </p:cNvSpPr>
              <p:nvPr/>
            </p:nvSpPr>
            <p:spPr bwMode="auto">
              <a:xfrm>
                <a:off x="7018020" y="1264920"/>
                <a:ext cx="1196340" cy="1600200"/>
              </a:xfrm>
              <a:prstGeom prst="rect">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500"/>
                  <a:t>CPU</a:t>
                </a:r>
              </a:p>
            </p:txBody>
          </p:sp>
          <p:sp>
            <p:nvSpPr>
              <p:cNvPr id="380" name="Rectangle 9"/>
              <p:cNvSpPr>
                <a:spLocks noChangeArrowheads="1"/>
              </p:cNvSpPr>
              <p:nvPr/>
            </p:nvSpPr>
            <p:spPr bwMode="auto">
              <a:xfrm>
                <a:off x="7101840" y="1569720"/>
                <a:ext cx="998220" cy="160020"/>
              </a:xfrm>
              <a:prstGeom prst="rect">
                <a:avLst/>
              </a:prstGeom>
              <a:solidFill>
                <a:srgbClr val="FFC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sz="800"/>
              </a:p>
            </p:txBody>
          </p:sp>
          <p:sp>
            <p:nvSpPr>
              <p:cNvPr id="381" name="Rectangle 380"/>
              <p:cNvSpPr/>
              <p:nvPr/>
            </p:nvSpPr>
            <p:spPr bwMode="auto">
              <a:xfrm>
                <a:off x="7108868" y="1760435"/>
                <a:ext cx="999883" cy="159090"/>
              </a:xfrm>
              <a:prstGeom prst="rect">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lstStyle/>
              <a:p>
                <a:pPr>
                  <a:defRPr/>
                </a:pPr>
                <a:endParaRPr lang="en-US" sz="800"/>
              </a:p>
            </p:txBody>
          </p:sp>
          <p:sp>
            <p:nvSpPr>
              <p:cNvPr id="382" name="Rectangle 381"/>
              <p:cNvSpPr/>
              <p:nvPr/>
            </p:nvSpPr>
            <p:spPr bwMode="auto">
              <a:xfrm>
                <a:off x="7108868" y="1949625"/>
                <a:ext cx="999883" cy="163391"/>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800"/>
              </a:p>
            </p:txBody>
          </p:sp>
          <p:sp>
            <p:nvSpPr>
              <p:cNvPr id="383" name="Rectangle 118"/>
              <p:cNvSpPr>
                <a:spLocks noChangeArrowheads="1"/>
              </p:cNvSpPr>
              <p:nvPr/>
            </p:nvSpPr>
            <p:spPr bwMode="auto">
              <a:xfrm>
                <a:off x="7109460" y="2148840"/>
                <a:ext cx="998220" cy="160020"/>
              </a:xfrm>
              <a:prstGeom prst="rect">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sz="800"/>
              </a:p>
            </p:txBody>
          </p:sp>
          <p:sp>
            <p:nvSpPr>
              <p:cNvPr id="384" name="Rectangle 119"/>
              <p:cNvSpPr>
                <a:spLocks noChangeArrowheads="1"/>
              </p:cNvSpPr>
              <p:nvPr/>
            </p:nvSpPr>
            <p:spPr bwMode="auto">
              <a:xfrm>
                <a:off x="7124700" y="2346960"/>
                <a:ext cx="472440" cy="198120"/>
              </a:xfrm>
              <a:prstGeom prst="rect">
                <a:avLst/>
              </a:prstGeom>
              <a:solidFill>
                <a:srgbClr val="FF0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sz="800"/>
              </a:p>
            </p:txBody>
          </p:sp>
          <p:sp>
            <p:nvSpPr>
              <p:cNvPr id="385" name="Rectangle 120"/>
              <p:cNvSpPr>
                <a:spLocks noChangeArrowheads="1"/>
              </p:cNvSpPr>
              <p:nvPr/>
            </p:nvSpPr>
            <p:spPr bwMode="auto">
              <a:xfrm>
                <a:off x="7635240" y="2346960"/>
                <a:ext cx="472440" cy="198120"/>
              </a:xfrm>
              <a:prstGeom prst="rect">
                <a:avLst/>
              </a:prstGeom>
              <a:solidFill>
                <a:srgbClr val="FFC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sz="800"/>
              </a:p>
            </p:txBody>
          </p:sp>
          <p:sp>
            <p:nvSpPr>
              <p:cNvPr id="386" name="Trapezoid 385"/>
              <p:cNvSpPr/>
              <p:nvPr/>
            </p:nvSpPr>
            <p:spPr bwMode="auto">
              <a:xfrm>
                <a:off x="7123989" y="2616088"/>
                <a:ext cx="984762" cy="197789"/>
              </a:xfrm>
              <a:prstGeom prst="trapezoid">
                <a:avLst>
                  <a:gd name="adj" fmla="val 71154"/>
                </a:avLst>
              </a:prstGeom>
              <a:solidFill>
                <a:srgbClr val="92D050"/>
              </a:solidFill>
              <a:ln w="9525" cap="flat" cmpd="sng" algn="ctr">
                <a:solidFill>
                  <a:schemeClr val="tx1"/>
                </a:solidFill>
                <a:prstDash val="solid"/>
                <a:round/>
                <a:headEnd type="none" w="med" len="med"/>
                <a:tailEnd type="none" w="med" len="med"/>
              </a:ln>
              <a:effectLst/>
            </p:spPr>
            <p:txBody>
              <a:bodyPr/>
              <a:lstStyle/>
              <a:p>
                <a:pPr>
                  <a:defRPr/>
                </a:pPr>
                <a:endParaRPr lang="en-US" sz="800"/>
              </a:p>
            </p:txBody>
          </p:sp>
        </p:grpSp>
        <p:grpSp>
          <p:nvGrpSpPr>
            <p:cNvPr id="375" name="Group 90"/>
            <p:cNvGrpSpPr>
              <a:grpSpLocks/>
            </p:cNvGrpSpPr>
            <p:nvPr/>
          </p:nvGrpSpPr>
          <p:grpSpPr bwMode="auto">
            <a:xfrm>
              <a:off x="3154678" y="1310961"/>
              <a:ext cx="350522" cy="491691"/>
              <a:chOff x="5440678" y="1356360"/>
              <a:chExt cx="1173480" cy="2205667"/>
            </a:xfrm>
          </p:grpSpPr>
          <p:cxnSp>
            <p:nvCxnSpPr>
              <p:cNvPr id="376" name="Straight Connector 375"/>
              <p:cNvCxnSpPr/>
              <p:nvPr/>
            </p:nvCxnSpPr>
            <p:spPr bwMode="auto">
              <a:xfrm rot="10800000">
                <a:off x="5444119" y="3550638"/>
                <a:ext cx="1170073" cy="0"/>
              </a:xfrm>
              <a:prstGeom prst="line">
                <a:avLst/>
              </a:prstGeom>
              <a:ln>
                <a:solidFill>
                  <a:schemeClr val="tx2"/>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77" name="Straight Connector 376"/>
              <p:cNvCxnSpPr/>
              <p:nvPr/>
            </p:nvCxnSpPr>
            <p:spPr bwMode="auto">
              <a:xfrm rot="5400000" flipH="1" flipV="1">
                <a:off x="4336560" y="2457158"/>
                <a:ext cx="2209794" cy="5320"/>
              </a:xfrm>
              <a:prstGeom prst="line">
                <a:avLst/>
              </a:prstGeom>
              <a:ln>
                <a:solidFill>
                  <a:schemeClr val="tx2"/>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78" name="Straight Arrow Connector 377"/>
              <p:cNvCxnSpPr/>
              <p:nvPr/>
            </p:nvCxnSpPr>
            <p:spPr bwMode="auto">
              <a:xfrm>
                <a:off x="5444119" y="1354919"/>
                <a:ext cx="1164753" cy="28150"/>
              </a:xfrm>
              <a:prstGeom prst="straightConnector1">
                <a:avLst/>
              </a:prstGeom>
              <a:ln>
                <a:solidFill>
                  <a:schemeClr val="tx2"/>
                </a:solidFill>
                <a:headEnd type="none" w="med" len="med"/>
                <a:tailEnd type="arrow"/>
              </a:ln>
            </p:spPr>
            <p:style>
              <a:lnRef idx="2">
                <a:schemeClr val="dk1"/>
              </a:lnRef>
              <a:fillRef idx="0">
                <a:schemeClr val="dk1"/>
              </a:fillRef>
              <a:effectRef idx="1">
                <a:schemeClr val="dk1"/>
              </a:effectRef>
              <a:fontRef idx="minor">
                <a:schemeClr val="tx1"/>
              </a:fontRef>
            </p:style>
          </p:cxnSp>
        </p:grpSp>
      </p:grpSp>
      <p:grpSp>
        <p:nvGrpSpPr>
          <p:cNvPr id="387" name="Group 122"/>
          <p:cNvGrpSpPr>
            <a:grpSpLocks/>
          </p:cNvGrpSpPr>
          <p:nvPr/>
        </p:nvGrpSpPr>
        <p:grpSpPr bwMode="auto">
          <a:xfrm>
            <a:off x="7383463" y="1696392"/>
            <a:ext cx="1311275" cy="2452688"/>
            <a:chOff x="3055620" y="990600"/>
            <a:chExt cx="1310640" cy="2453640"/>
          </a:xfrm>
        </p:grpSpPr>
        <p:sp>
          <p:nvSpPr>
            <p:cNvPr id="388" name="Rectangle 387"/>
            <p:cNvSpPr/>
            <p:nvPr/>
          </p:nvSpPr>
          <p:spPr bwMode="auto">
            <a:xfrm>
              <a:off x="3055620" y="990600"/>
              <a:ext cx="1310640" cy="245364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sz="1600" dirty="0"/>
                <a:t>Task n</a:t>
              </a:r>
            </a:p>
          </p:txBody>
        </p:sp>
        <p:sp>
          <p:nvSpPr>
            <p:cNvPr id="389" name="Rectangle 124"/>
            <p:cNvSpPr>
              <a:spLocks noChangeArrowheads="1"/>
            </p:cNvSpPr>
            <p:nvPr/>
          </p:nvSpPr>
          <p:spPr bwMode="auto">
            <a:xfrm>
              <a:off x="3131901" y="1863257"/>
              <a:ext cx="1137275" cy="1467651"/>
            </a:xfrm>
            <a:prstGeom prst="rect">
              <a:avLst/>
            </a:prstGeom>
            <a:solidFill>
              <a:srgbClr val="FFC000"/>
            </a:solidFill>
            <a:ln w="9525" algn="ctr">
              <a:solidFill>
                <a:schemeClr val="tx1"/>
              </a:solidFill>
              <a:round/>
              <a:headEnd/>
              <a:tailEnd/>
            </a:ln>
          </p:spPr>
          <p:txBody>
            <a:bodyPr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400"/>
                <a:t>Stack mem</a:t>
              </a:r>
            </a:p>
          </p:txBody>
        </p:sp>
        <p:sp>
          <p:nvSpPr>
            <p:cNvPr id="390" name="Rectangle 389"/>
            <p:cNvSpPr/>
            <p:nvPr/>
          </p:nvSpPr>
          <p:spPr bwMode="auto">
            <a:xfrm>
              <a:off x="3542746" y="1268521"/>
              <a:ext cx="726723" cy="566957"/>
            </a:xfrm>
            <a:prstGeom prst="rect">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en-US" sz="1400" dirty="0"/>
                <a:t>Task code</a:t>
              </a:r>
            </a:p>
          </p:txBody>
        </p:sp>
        <p:grpSp>
          <p:nvGrpSpPr>
            <p:cNvPr id="391" name="Group 126"/>
            <p:cNvGrpSpPr>
              <a:grpSpLocks/>
            </p:cNvGrpSpPr>
            <p:nvPr/>
          </p:nvGrpSpPr>
          <p:grpSpPr bwMode="auto">
            <a:xfrm>
              <a:off x="3187377" y="1914257"/>
              <a:ext cx="1005518" cy="583852"/>
              <a:chOff x="7018020" y="1264920"/>
              <a:chExt cx="1196340" cy="1600200"/>
            </a:xfrm>
          </p:grpSpPr>
          <p:sp>
            <p:nvSpPr>
              <p:cNvPr id="396" name="Rectangle 8"/>
              <p:cNvSpPr>
                <a:spLocks noChangeArrowheads="1"/>
              </p:cNvSpPr>
              <p:nvPr/>
            </p:nvSpPr>
            <p:spPr bwMode="auto">
              <a:xfrm>
                <a:off x="7018020" y="1264920"/>
                <a:ext cx="1196340" cy="1600200"/>
              </a:xfrm>
              <a:prstGeom prst="rect">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500"/>
                  <a:t>CPU</a:t>
                </a:r>
              </a:p>
            </p:txBody>
          </p:sp>
          <p:sp>
            <p:nvSpPr>
              <p:cNvPr id="397" name="Rectangle 9"/>
              <p:cNvSpPr>
                <a:spLocks noChangeArrowheads="1"/>
              </p:cNvSpPr>
              <p:nvPr/>
            </p:nvSpPr>
            <p:spPr bwMode="auto">
              <a:xfrm>
                <a:off x="7101840" y="1569720"/>
                <a:ext cx="998220" cy="160020"/>
              </a:xfrm>
              <a:prstGeom prst="rect">
                <a:avLst/>
              </a:prstGeom>
              <a:solidFill>
                <a:srgbClr val="FFC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sz="800"/>
              </a:p>
            </p:txBody>
          </p:sp>
          <p:sp>
            <p:nvSpPr>
              <p:cNvPr id="398" name="Rectangle 397"/>
              <p:cNvSpPr/>
              <p:nvPr/>
            </p:nvSpPr>
            <p:spPr bwMode="auto">
              <a:xfrm>
                <a:off x="7108567" y="1762839"/>
                <a:ext cx="998675" cy="156696"/>
              </a:xfrm>
              <a:prstGeom prst="rect">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lstStyle/>
              <a:p>
                <a:pPr>
                  <a:defRPr/>
                </a:pPr>
                <a:endParaRPr lang="en-US" sz="800"/>
              </a:p>
            </p:txBody>
          </p:sp>
          <p:sp>
            <p:nvSpPr>
              <p:cNvPr id="399" name="Rectangle 398"/>
              <p:cNvSpPr/>
              <p:nvPr/>
            </p:nvSpPr>
            <p:spPr bwMode="auto">
              <a:xfrm>
                <a:off x="7108567" y="1950004"/>
                <a:ext cx="998675" cy="161047"/>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800"/>
              </a:p>
            </p:txBody>
          </p:sp>
          <p:sp>
            <p:nvSpPr>
              <p:cNvPr id="400" name="Rectangle 144"/>
              <p:cNvSpPr>
                <a:spLocks noChangeArrowheads="1"/>
              </p:cNvSpPr>
              <p:nvPr/>
            </p:nvSpPr>
            <p:spPr bwMode="auto">
              <a:xfrm>
                <a:off x="7109460" y="2148840"/>
                <a:ext cx="998220" cy="160020"/>
              </a:xfrm>
              <a:prstGeom prst="rect">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sz="800"/>
              </a:p>
            </p:txBody>
          </p:sp>
          <p:sp>
            <p:nvSpPr>
              <p:cNvPr id="401" name="Rectangle 145"/>
              <p:cNvSpPr>
                <a:spLocks noChangeArrowheads="1"/>
              </p:cNvSpPr>
              <p:nvPr/>
            </p:nvSpPr>
            <p:spPr bwMode="auto">
              <a:xfrm>
                <a:off x="7124700" y="2346960"/>
                <a:ext cx="472440" cy="198120"/>
              </a:xfrm>
              <a:prstGeom prst="rect">
                <a:avLst/>
              </a:prstGeom>
              <a:solidFill>
                <a:srgbClr val="FF0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sz="800"/>
              </a:p>
            </p:txBody>
          </p:sp>
          <p:sp>
            <p:nvSpPr>
              <p:cNvPr id="402" name="Rectangle 146"/>
              <p:cNvSpPr>
                <a:spLocks noChangeArrowheads="1"/>
              </p:cNvSpPr>
              <p:nvPr/>
            </p:nvSpPr>
            <p:spPr bwMode="auto">
              <a:xfrm>
                <a:off x="7635240" y="2346960"/>
                <a:ext cx="472440" cy="198120"/>
              </a:xfrm>
              <a:prstGeom prst="rect">
                <a:avLst/>
              </a:prstGeom>
              <a:solidFill>
                <a:srgbClr val="FFC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sz="800"/>
              </a:p>
            </p:txBody>
          </p:sp>
          <p:sp>
            <p:nvSpPr>
              <p:cNvPr id="403" name="Trapezoid 402"/>
              <p:cNvSpPr/>
              <p:nvPr/>
            </p:nvSpPr>
            <p:spPr bwMode="auto">
              <a:xfrm>
                <a:off x="7125558" y="2611608"/>
                <a:ext cx="981684" cy="200222"/>
              </a:xfrm>
              <a:prstGeom prst="trapezoid">
                <a:avLst>
                  <a:gd name="adj" fmla="val 71154"/>
                </a:avLst>
              </a:prstGeom>
              <a:solidFill>
                <a:srgbClr val="92D050"/>
              </a:solidFill>
              <a:ln w="9525" cap="flat" cmpd="sng" algn="ctr">
                <a:solidFill>
                  <a:schemeClr val="tx1"/>
                </a:solidFill>
                <a:prstDash val="solid"/>
                <a:round/>
                <a:headEnd type="none" w="med" len="med"/>
                <a:tailEnd type="none" w="med" len="med"/>
              </a:ln>
              <a:effectLst/>
            </p:spPr>
            <p:txBody>
              <a:bodyPr/>
              <a:lstStyle/>
              <a:p>
                <a:pPr>
                  <a:defRPr/>
                </a:pPr>
                <a:endParaRPr lang="en-US" sz="800"/>
              </a:p>
            </p:txBody>
          </p:sp>
        </p:grpSp>
        <p:grpSp>
          <p:nvGrpSpPr>
            <p:cNvPr id="392" name="Group 90"/>
            <p:cNvGrpSpPr>
              <a:grpSpLocks/>
            </p:cNvGrpSpPr>
            <p:nvPr/>
          </p:nvGrpSpPr>
          <p:grpSpPr bwMode="auto">
            <a:xfrm>
              <a:off x="3154678" y="1310961"/>
              <a:ext cx="350522" cy="491691"/>
              <a:chOff x="5440678" y="1356360"/>
              <a:chExt cx="1173480" cy="2205667"/>
            </a:xfrm>
          </p:grpSpPr>
          <p:cxnSp>
            <p:nvCxnSpPr>
              <p:cNvPr id="393" name="Straight Connector 392"/>
              <p:cNvCxnSpPr/>
              <p:nvPr/>
            </p:nvCxnSpPr>
            <p:spPr bwMode="auto">
              <a:xfrm rot="10800000">
                <a:off x="5443710" y="3545427"/>
                <a:ext cx="1168655" cy="0"/>
              </a:xfrm>
              <a:prstGeom prst="line">
                <a:avLst/>
              </a:prstGeom>
              <a:ln>
                <a:solidFill>
                  <a:schemeClr val="tx2"/>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94" name="Straight Connector 393"/>
              <p:cNvCxnSpPr/>
              <p:nvPr/>
            </p:nvCxnSpPr>
            <p:spPr bwMode="auto">
              <a:xfrm rot="5400000" flipH="1" flipV="1">
                <a:off x="4340381" y="2456343"/>
                <a:ext cx="2201350" cy="5310"/>
              </a:xfrm>
              <a:prstGeom prst="line">
                <a:avLst/>
              </a:prstGeom>
              <a:ln>
                <a:solidFill>
                  <a:schemeClr val="tx2"/>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95" name="Straight Arrow Connector 394"/>
              <p:cNvCxnSpPr/>
              <p:nvPr/>
            </p:nvCxnSpPr>
            <p:spPr bwMode="auto">
              <a:xfrm>
                <a:off x="5443710" y="1358326"/>
                <a:ext cx="1163344" cy="28496"/>
              </a:xfrm>
              <a:prstGeom prst="straightConnector1">
                <a:avLst/>
              </a:prstGeom>
              <a:ln>
                <a:solidFill>
                  <a:schemeClr val="tx2"/>
                </a:solidFill>
                <a:headEnd type="none" w="med" len="med"/>
                <a:tailEnd type="arrow"/>
              </a:ln>
            </p:spPr>
            <p:style>
              <a:lnRef idx="2">
                <a:schemeClr val="dk1"/>
              </a:lnRef>
              <a:fillRef idx="0">
                <a:schemeClr val="dk1"/>
              </a:fillRef>
              <a:effectRef idx="1">
                <a:schemeClr val="dk1"/>
              </a:effectRef>
              <a:fontRef idx="minor">
                <a:schemeClr val="tx1"/>
              </a:fontRef>
            </p:style>
          </p:cxnSp>
        </p:grpSp>
      </p:grpSp>
    </p:spTree>
    <p:extLst>
      <p:ext uri="{BB962C8B-B14F-4D97-AF65-F5344CB8AC3E}">
        <p14:creationId xmlns:p14="http://schemas.microsoft.com/office/powerpoint/2010/main" val="33892722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RTOS Task and Processes (cont.)</a:t>
            </a:r>
            <a:endParaRPr lang="en-US" sz="3200" dirty="0"/>
          </a:p>
        </p:txBody>
      </p:sp>
      <p:sp>
        <p:nvSpPr>
          <p:cNvPr id="331" name="TextBox 70"/>
          <p:cNvSpPr txBox="1">
            <a:spLocks noChangeArrowheads="1"/>
          </p:cNvSpPr>
          <p:nvPr/>
        </p:nvSpPr>
        <p:spPr bwMode="auto">
          <a:xfrm>
            <a:off x="6140450" y="2354263"/>
            <a:ext cx="1209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r>
              <a:rPr lang="en-US" altLang="en-US"/>
              <a:t>. . . . . . . . </a:t>
            </a:r>
          </a:p>
        </p:txBody>
      </p:sp>
      <p:sp>
        <p:nvSpPr>
          <p:cNvPr id="82" name="TextBox 2"/>
          <p:cNvSpPr txBox="1">
            <a:spLocks noChangeArrowheads="1"/>
          </p:cNvSpPr>
          <p:nvPr/>
        </p:nvSpPr>
        <p:spPr bwMode="auto">
          <a:xfrm>
            <a:off x="193261" y="1484784"/>
            <a:ext cx="8861425" cy="5047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buFont typeface="Arial" pitchFamily="34" charset="0"/>
              <a:buChar char="•"/>
            </a:pPr>
            <a:r>
              <a:rPr lang="en-US" altLang="en-US" sz="1400" b="0" dirty="0"/>
              <a:t> A priority is assigned to each task. The more important the task, the higher the priority given to it. </a:t>
            </a:r>
          </a:p>
          <a:p>
            <a:pPr algn="l" eaLnBrk="1" hangingPunct="1">
              <a:buFont typeface="Arial" pitchFamily="34" charset="0"/>
              <a:buChar char="•"/>
            </a:pPr>
            <a:endParaRPr lang="en-US" altLang="en-US" sz="1400" b="0" dirty="0"/>
          </a:p>
          <a:p>
            <a:pPr algn="l" eaLnBrk="1" hangingPunct="1">
              <a:buFont typeface="Arial" pitchFamily="34" charset="0"/>
              <a:buChar char="•"/>
            </a:pPr>
            <a:r>
              <a:rPr lang="en-US" altLang="en-US" sz="1400" b="0" dirty="0"/>
              <a:t> </a:t>
            </a:r>
            <a:r>
              <a:rPr lang="en-US" altLang="en-US" sz="1400" dirty="0"/>
              <a:t>Static Priorities</a:t>
            </a:r>
          </a:p>
          <a:p>
            <a:pPr lvl="1" algn="l" eaLnBrk="1" hangingPunct="1"/>
            <a:r>
              <a:rPr lang="en-US" altLang="en-US" sz="1400" b="0" dirty="0"/>
              <a:t>Task priorities are said to be static when the priority of each task does not change during the application's execution. Each task is thus given a fixed priority at compile time. All the tasks and their timing constraints are known at compile time in a system where priorities are static.</a:t>
            </a:r>
          </a:p>
          <a:p>
            <a:pPr lvl="1" algn="l" eaLnBrk="1" hangingPunct="1"/>
            <a:endParaRPr lang="en-US" altLang="en-US" sz="1400" b="0" dirty="0"/>
          </a:p>
          <a:p>
            <a:pPr algn="l" eaLnBrk="1" hangingPunct="1">
              <a:buFont typeface="Arial" pitchFamily="34" charset="0"/>
              <a:buChar char="•"/>
            </a:pPr>
            <a:r>
              <a:rPr lang="en-US" altLang="en-US" sz="1400" dirty="0"/>
              <a:t> Dynamic Priorities</a:t>
            </a:r>
          </a:p>
          <a:p>
            <a:pPr lvl="1" algn="l" eaLnBrk="1" hangingPunct="1"/>
            <a:r>
              <a:rPr lang="en-US" altLang="en-US" sz="1400" b="0" dirty="0"/>
              <a:t>Task priorities are said to be dynamic if the priority of tasks can be changed during the application's execution; each task can change its priority at run-time. This is a desirable feature to have in a real-time kernel to avoid priority inversions (see later).</a:t>
            </a:r>
          </a:p>
          <a:p>
            <a:pPr lvl="1" algn="l" eaLnBrk="1" hangingPunct="1"/>
            <a:endParaRPr lang="en-US" altLang="en-US" sz="1400" b="0" dirty="0"/>
          </a:p>
          <a:p>
            <a:pPr algn="l" eaLnBrk="1" hangingPunct="1">
              <a:buFont typeface="Arial" pitchFamily="34" charset="0"/>
              <a:buChar char="•"/>
            </a:pPr>
            <a:endParaRPr lang="en-US" altLang="en-US" sz="1400" b="0" dirty="0"/>
          </a:p>
          <a:p>
            <a:pPr algn="l" eaLnBrk="1" hangingPunct="1">
              <a:buFont typeface="Arial" pitchFamily="34" charset="0"/>
              <a:buChar char="•"/>
            </a:pPr>
            <a:r>
              <a:rPr lang="en-US" altLang="en-US" sz="1400" b="0" dirty="0"/>
              <a:t> Assigning task priorities is not a trivial undertaking because of the complex nature of real-time systems. </a:t>
            </a:r>
          </a:p>
          <a:p>
            <a:pPr algn="l" eaLnBrk="1" hangingPunct="1">
              <a:buFont typeface="Arial" pitchFamily="34" charset="0"/>
              <a:buChar char="•"/>
            </a:pPr>
            <a:endParaRPr lang="en-US" altLang="en-US" sz="1400" b="0" dirty="0"/>
          </a:p>
          <a:p>
            <a:pPr algn="l" eaLnBrk="1" hangingPunct="1">
              <a:buFont typeface="Arial" pitchFamily="34" charset="0"/>
              <a:buChar char="•"/>
            </a:pPr>
            <a:r>
              <a:rPr lang="en-US" altLang="en-US" sz="1400" b="0" dirty="0"/>
              <a:t> In most systems, not all tasks are considered critical. </a:t>
            </a:r>
          </a:p>
          <a:p>
            <a:pPr algn="l" eaLnBrk="1" hangingPunct="1">
              <a:buFont typeface="Arial" pitchFamily="34" charset="0"/>
              <a:buChar char="•"/>
            </a:pPr>
            <a:endParaRPr lang="en-US" altLang="en-US" sz="1400" b="0" dirty="0"/>
          </a:p>
          <a:p>
            <a:pPr algn="l" eaLnBrk="1" hangingPunct="1">
              <a:buFont typeface="Arial" pitchFamily="34" charset="0"/>
              <a:buChar char="•"/>
            </a:pPr>
            <a:r>
              <a:rPr lang="en-US" altLang="en-US" sz="1400" b="0" dirty="0"/>
              <a:t> Non-critical tasks should obviously be given low priorities. </a:t>
            </a:r>
          </a:p>
          <a:p>
            <a:pPr algn="l" eaLnBrk="1" hangingPunct="1">
              <a:buFont typeface="Arial" pitchFamily="34" charset="0"/>
              <a:buChar char="•"/>
            </a:pPr>
            <a:r>
              <a:rPr lang="en-US" altLang="en-US" sz="1400" b="0" dirty="0"/>
              <a:t> Most real-time systems have a combination of SOFT and HARD requirements. </a:t>
            </a:r>
          </a:p>
          <a:p>
            <a:pPr algn="l" eaLnBrk="1" hangingPunct="1">
              <a:buFont typeface="Arial" pitchFamily="34" charset="0"/>
              <a:buChar char="•"/>
            </a:pPr>
            <a:r>
              <a:rPr lang="en-US" altLang="en-US" sz="1400" b="0" dirty="0"/>
              <a:t> In a SOFT real-time system, tasks are performed by the system as quickly as possible, but they don't have to finish by specific times. </a:t>
            </a:r>
          </a:p>
          <a:p>
            <a:pPr algn="l" eaLnBrk="1" hangingPunct="1">
              <a:buFont typeface="Arial" pitchFamily="34" charset="0"/>
              <a:buChar char="•"/>
            </a:pPr>
            <a:r>
              <a:rPr lang="en-US" altLang="en-US" sz="1400" b="0" dirty="0"/>
              <a:t> In HARD real-time systems, tasks have to be performed not only correctly but on time</a:t>
            </a:r>
            <a:r>
              <a:rPr lang="en-US" altLang="en-US" sz="1400" b="0" dirty="0" smtClean="0"/>
              <a:t>.</a:t>
            </a:r>
            <a:endParaRPr lang="en-US" altLang="en-US" sz="1400" b="0" dirty="0"/>
          </a:p>
          <a:p>
            <a:pPr algn="l" eaLnBrk="1" hangingPunct="1">
              <a:buFont typeface="Arial" pitchFamily="34" charset="0"/>
              <a:buChar char="•"/>
            </a:pPr>
            <a:endParaRPr lang="en-US" altLang="en-US" sz="1400" b="0" dirty="0"/>
          </a:p>
        </p:txBody>
      </p:sp>
    </p:spTree>
    <p:extLst>
      <p:ext uri="{BB962C8B-B14F-4D97-AF65-F5344CB8AC3E}">
        <p14:creationId xmlns:p14="http://schemas.microsoft.com/office/powerpoint/2010/main" val="39873838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RTOS Context Switching</a:t>
            </a:r>
            <a:endParaRPr lang="en-US" dirty="0"/>
          </a:p>
        </p:txBody>
      </p:sp>
      <p:sp>
        <p:nvSpPr>
          <p:cNvPr id="3" name="Content Placeholder 2"/>
          <p:cNvSpPr>
            <a:spLocks noGrp="1"/>
          </p:cNvSpPr>
          <p:nvPr>
            <p:ph idx="1"/>
          </p:nvPr>
        </p:nvSpPr>
        <p:spPr>
          <a:xfrm>
            <a:off x="457200" y="1600201"/>
            <a:ext cx="4540378" cy="5175249"/>
          </a:xfrm>
        </p:spPr>
        <p:txBody>
          <a:bodyPr>
            <a:normAutofit fontScale="62500" lnSpcReduction="20000"/>
          </a:bodyPr>
          <a:lstStyle/>
          <a:p>
            <a:r>
              <a:rPr lang="en-US" altLang="en-US" dirty="0" smtClean="0"/>
              <a:t>The context switching is some time so-called task switching</a:t>
            </a:r>
          </a:p>
          <a:p>
            <a:r>
              <a:rPr lang="en-US" altLang="en-US" dirty="0" smtClean="0"/>
              <a:t> </a:t>
            </a:r>
            <a:r>
              <a:rPr lang="en-US" altLang="en-US" dirty="0"/>
              <a:t>When a multitasking kernel decides to run a different task, it simply saves the current task's </a:t>
            </a:r>
            <a:r>
              <a:rPr lang="en-US" altLang="en-US" i="1" dirty="0"/>
              <a:t>context (CPU registers) in </a:t>
            </a:r>
            <a:r>
              <a:rPr lang="en-US" altLang="en-US" dirty="0"/>
              <a:t>its stack. </a:t>
            </a:r>
          </a:p>
          <a:p>
            <a:r>
              <a:rPr lang="en-US" altLang="en-US" dirty="0"/>
              <a:t> Once this operation is performed, the new task‘s context is restored from its storage area and then resumes execution of the new task's code. </a:t>
            </a:r>
          </a:p>
          <a:p>
            <a:r>
              <a:rPr lang="en-US" altLang="en-US" dirty="0"/>
              <a:t> This process is called a </a:t>
            </a:r>
            <a:r>
              <a:rPr lang="en-US" altLang="en-US" i="1" dirty="0"/>
              <a:t>context switch or a task switch. </a:t>
            </a:r>
          </a:p>
          <a:p>
            <a:r>
              <a:rPr lang="en-US" altLang="en-US" i="1" dirty="0"/>
              <a:t> Context switching adds overhead to the application. The more registers a CPU has, the </a:t>
            </a:r>
            <a:r>
              <a:rPr lang="en-US" altLang="en-US" dirty="0"/>
              <a:t>higher the overhead. The time required to perform a context switch is determined by how many registers have to be saved and restored by the CPU. </a:t>
            </a:r>
          </a:p>
          <a:p>
            <a:endParaRPr lang="en-US" dirty="0"/>
          </a:p>
        </p:txBody>
      </p:sp>
      <p:grpSp>
        <p:nvGrpSpPr>
          <p:cNvPr id="4" name="Group 140"/>
          <p:cNvGrpSpPr>
            <a:grpSpLocks/>
          </p:cNvGrpSpPr>
          <p:nvPr/>
        </p:nvGrpSpPr>
        <p:grpSpPr bwMode="auto">
          <a:xfrm>
            <a:off x="4919890" y="2374106"/>
            <a:ext cx="4206875" cy="3311525"/>
            <a:chOff x="4746383" y="3246120"/>
            <a:chExt cx="4207117" cy="3311951"/>
          </a:xfrm>
        </p:grpSpPr>
        <p:sp>
          <p:nvSpPr>
            <p:cNvPr id="5" name="Rectangle 4"/>
            <p:cNvSpPr/>
            <p:nvPr/>
          </p:nvSpPr>
          <p:spPr bwMode="auto">
            <a:xfrm>
              <a:off x="4876565" y="3246120"/>
              <a:ext cx="1311350" cy="2103709"/>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sz="1600" dirty="0"/>
                <a:t>Task a</a:t>
              </a:r>
            </a:p>
          </p:txBody>
        </p:sp>
        <p:sp>
          <p:nvSpPr>
            <p:cNvPr id="6" name="Rectangle 80"/>
            <p:cNvSpPr>
              <a:spLocks noChangeArrowheads="1"/>
            </p:cNvSpPr>
            <p:nvPr/>
          </p:nvSpPr>
          <p:spPr bwMode="auto">
            <a:xfrm>
              <a:off x="4953081" y="4118777"/>
              <a:ext cx="1137275" cy="1108543"/>
            </a:xfrm>
            <a:prstGeom prst="rect">
              <a:avLst/>
            </a:prstGeom>
            <a:solidFill>
              <a:srgbClr val="FFC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400"/>
                <a:t>Stack mem</a:t>
              </a:r>
            </a:p>
          </p:txBody>
        </p:sp>
        <p:sp>
          <p:nvSpPr>
            <p:cNvPr id="7" name="Rectangle 6"/>
            <p:cNvSpPr/>
            <p:nvPr/>
          </p:nvSpPr>
          <p:spPr bwMode="auto">
            <a:xfrm>
              <a:off x="5363956" y="3523969"/>
              <a:ext cx="727117" cy="566810"/>
            </a:xfrm>
            <a:prstGeom prst="rect">
              <a:avLst/>
            </a:prstGeom>
            <a:solidFill>
              <a:schemeClr val="tx2">
                <a:lumMod val="50000"/>
                <a:lumOff val="50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en-US" sz="1400" dirty="0"/>
                <a:t>Task code</a:t>
              </a:r>
            </a:p>
          </p:txBody>
        </p:sp>
        <p:grpSp>
          <p:nvGrpSpPr>
            <p:cNvPr id="8" name="Group 90"/>
            <p:cNvGrpSpPr>
              <a:grpSpLocks/>
            </p:cNvGrpSpPr>
            <p:nvPr/>
          </p:nvGrpSpPr>
          <p:grpSpPr bwMode="auto">
            <a:xfrm>
              <a:off x="4975858" y="3566481"/>
              <a:ext cx="350522" cy="491691"/>
              <a:chOff x="5440678" y="1356360"/>
              <a:chExt cx="1173480" cy="2205667"/>
            </a:xfrm>
          </p:grpSpPr>
          <p:cxnSp>
            <p:nvCxnSpPr>
              <p:cNvPr id="51" name="Straight Connector 50"/>
              <p:cNvCxnSpPr/>
              <p:nvPr/>
            </p:nvCxnSpPr>
            <p:spPr bwMode="auto">
              <a:xfrm rot="10800000">
                <a:off x="5448422" y="3544485"/>
                <a:ext cx="1163972" cy="0"/>
              </a:xfrm>
              <a:prstGeom prst="line">
                <a:avLst/>
              </a:prstGeom>
              <a:ln>
                <a:solidFill>
                  <a:schemeClr val="tx2"/>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2" name="Straight Connector 51"/>
              <p:cNvCxnSpPr/>
              <p:nvPr/>
            </p:nvCxnSpPr>
            <p:spPr bwMode="auto">
              <a:xfrm rot="5400000" flipH="1" flipV="1">
                <a:off x="4345375" y="2455683"/>
                <a:ext cx="2200777" cy="5317"/>
              </a:xfrm>
              <a:prstGeom prst="line">
                <a:avLst/>
              </a:prstGeom>
              <a:ln>
                <a:solidFill>
                  <a:schemeClr val="tx2"/>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3" name="Straight Arrow Connector 52"/>
              <p:cNvCxnSpPr/>
              <p:nvPr/>
            </p:nvCxnSpPr>
            <p:spPr bwMode="auto">
              <a:xfrm>
                <a:off x="5448422" y="1357953"/>
                <a:ext cx="1158658" cy="28489"/>
              </a:xfrm>
              <a:prstGeom prst="straightConnector1">
                <a:avLst/>
              </a:prstGeom>
              <a:ln>
                <a:solidFill>
                  <a:schemeClr val="tx2"/>
                </a:solidFill>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9" name="Group 86"/>
            <p:cNvGrpSpPr>
              <a:grpSpLocks/>
            </p:cNvGrpSpPr>
            <p:nvPr/>
          </p:nvGrpSpPr>
          <p:grpSpPr bwMode="auto">
            <a:xfrm>
              <a:off x="5196839" y="4411980"/>
              <a:ext cx="603917" cy="724158"/>
              <a:chOff x="7018020" y="1264920"/>
              <a:chExt cx="1196340" cy="1600200"/>
            </a:xfrm>
          </p:grpSpPr>
          <p:sp>
            <p:nvSpPr>
              <p:cNvPr id="43" name="Rectangle 42"/>
              <p:cNvSpPr/>
              <p:nvPr/>
            </p:nvSpPr>
            <p:spPr bwMode="auto">
              <a:xfrm>
                <a:off x="7018852" y="1263848"/>
                <a:ext cx="1195088" cy="1599835"/>
              </a:xfrm>
              <a:prstGeom prst="rect">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sz="600" dirty="0"/>
                  <a:t>CPU</a:t>
                </a:r>
              </a:p>
            </p:txBody>
          </p:sp>
          <p:sp>
            <p:nvSpPr>
              <p:cNvPr id="44" name="Rectangle 43"/>
              <p:cNvSpPr/>
              <p:nvPr/>
            </p:nvSpPr>
            <p:spPr bwMode="auto">
              <a:xfrm>
                <a:off x="7103765" y="1569081"/>
                <a:ext cx="996956" cy="157877"/>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45" name="Rectangle 44"/>
              <p:cNvSpPr/>
              <p:nvPr/>
            </p:nvSpPr>
            <p:spPr bwMode="auto">
              <a:xfrm>
                <a:off x="7110055" y="1758535"/>
                <a:ext cx="996956" cy="161387"/>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46" name="Rectangle 45"/>
              <p:cNvSpPr/>
              <p:nvPr/>
            </p:nvSpPr>
            <p:spPr bwMode="auto">
              <a:xfrm>
                <a:off x="7110055" y="1947989"/>
                <a:ext cx="996956" cy="161387"/>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47" name="Rectangle 46"/>
              <p:cNvSpPr/>
              <p:nvPr/>
            </p:nvSpPr>
            <p:spPr bwMode="auto">
              <a:xfrm>
                <a:off x="7110055" y="2147968"/>
                <a:ext cx="996956" cy="157880"/>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48" name="Rectangle 47"/>
              <p:cNvSpPr/>
              <p:nvPr/>
            </p:nvSpPr>
            <p:spPr bwMode="auto">
              <a:xfrm>
                <a:off x="7125781" y="2344439"/>
                <a:ext cx="471745" cy="19998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49" name="Rectangle 48"/>
              <p:cNvSpPr/>
              <p:nvPr/>
            </p:nvSpPr>
            <p:spPr bwMode="auto">
              <a:xfrm>
                <a:off x="7635266" y="2344439"/>
                <a:ext cx="471745" cy="19998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50" name="Trapezoid 49"/>
              <p:cNvSpPr/>
              <p:nvPr/>
            </p:nvSpPr>
            <p:spPr bwMode="auto">
              <a:xfrm>
                <a:off x="7125781" y="2611078"/>
                <a:ext cx="981230" cy="199981"/>
              </a:xfrm>
              <a:prstGeom prst="trapezoid">
                <a:avLst>
                  <a:gd name="adj" fmla="val 7115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grpSp>
        <p:sp>
          <p:nvSpPr>
            <p:cNvPr id="10" name="Rectangle 9"/>
            <p:cNvSpPr/>
            <p:nvPr/>
          </p:nvSpPr>
          <p:spPr bwMode="auto">
            <a:xfrm>
              <a:off x="7642150" y="3246120"/>
              <a:ext cx="1311350" cy="1089165"/>
            </a:xfrm>
            <a:prstGeom prst="rect">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sz="1600" dirty="0"/>
                <a:t>Task c</a:t>
              </a:r>
            </a:p>
          </p:txBody>
        </p:sp>
        <p:sp>
          <p:nvSpPr>
            <p:cNvPr id="11" name="Rectangle 96"/>
            <p:cNvSpPr>
              <a:spLocks noChangeArrowheads="1"/>
            </p:cNvSpPr>
            <p:nvPr/>
          </p:nvSpPr>
          <p:spPr bwMode="auto">
            <a:xfrm>
              <a:off x="7719141" y="4118777"/>
              <a:ext cx="1137275" cy="171283"/>
            </a:xfrm>
            <a:prstGeom prst="rect">
              <a:avLst/>
            </a:prstGeom>
            <a:solidFill>
              <a:srgbClr val="FFC000"/>
            </a:solidFill>
            <a:ln w="9525" algn="ctr">
              <a:solidFill>
                <a:schemeClr val="tx1"/>
              </a:solidFill>
              <a:round/>
              <a:headEnd/>
              <a:tailEnd/>
            </a:ln>
          </p:spPr>
          <p:txBody>
            <a:bodyPr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400"/>
                <a:t>Stack mem</a:t>
              </a:r>
            </a:p>
          </p:txBody>
        </p:sp>
        <p:sp>
          <p:nvSpPr>
            <p:cNvPr id="12" name="Rectangle 97"/>
            <p:cNvSpPr>
              <a:spLocks noChangeArrowheads="1"/>
            </p:cNvSpPr>
            <p:nvPr/>
          </p:nvSpPr>
          <p:spPr bwMode="auto">
            <a:xfrm>
              <a:off x="8130540" y="3523784"/>
              <a:ext cx="725876" cy="566661"/>
            </a:xfrm>
            <a:prstGeom prst="rect">
              <a:avLst/>
            </a:prstGeom>
            <a:solidFill>
              <a:srgbClr val="FF0000"/>
            </a:solidFill>
            <a:ln w="9525" algn="ctr">
              <a:solidFill>
                <a:schemeClr val="tx1"/>
              </a:solidFill>
              <a:round/>
              <a:headEnd/>
              <a:tailEnd/>
            </a:ln>
          </p:spPr>
          <p:txBody>
            <a:bodyPr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400"/>
                <a:t>Task code</a:t>
              </a:r>
            </a:p>
          </p:txBody>
        </p:sp>
        <p:grpSp>
          <p:nvGrpSpPr>
            <p:cNvPr id="13" name="Group 90"/>
            <p:cNvGrpSpPr>
              <a:grpSpLocks/>
            </p:cNvGrpSpPr>
            <p:nvPr/>
          </p:nvGrpSpPr>
          <p:grpSpPr bwMode="auto">
            <a:xfrm>
              <a:off x="7741918" y="3566481"/>
              <a:ext cx="350522" cy="491691"/>
              <a:chOff x="5440678" y="1356360"/>
              <a:chExt cx="1173480" cy="2205667"/>
            </a:xfrm>
          </p:grpSpPr>
          <p:cxnSp>
            <p:nvCxnSpPr>
              <p:cNvPr id="40" name="Straight Connector 39"/>
              <p:cNvCxnSpPr/>
              <p:nvPr/>
            </p:nvCxnSpPr>
            <p:spPr bwMode="auto">
              <a:xfrm rot="10800000">
                <a:off x="5446828" y="3544485"/>
                <a:ext cx="1169288" cy="0"/>
              </a:xfrm>
              <a:prstGeom prst="line">
                <a:avLst/>
              </a:prstGeom>
              <a:ln>
                <a:solidFill>
                  <a:schemeClr val="tx2"/>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bwMode="auto">
              <a:xfrm rot="5400000" flipH="1" flipV="1">
                <a:off x="4343782" y="2455683"/>
                <a:ext cx="2200777" cy="5317"/>
              </a:xfrm>
              <a:prstGeom prst="line">
                <a:avLst/>
              </a:prstGeom>
              <a:ln>
                <a:solidFill>
                  <a:schemeClr val="tx2"/>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2" name="Straight Arrow Connector 41"/>
              <p:cNvCxnSpPr/>
              <p:nvPr/>
            </p:nvCxnSpPr>
            <p:spPr bwMode="auto">
              <a:xfrm>
                <a:off x="5446828" y="1357953"/>
                <a:ext cx="1163972" cy="28489"/>
              </a:xfrm>
              <a:prstGeom prst="straightConnector1">
                <a:avLst/>
              </a:prstGeom>
              <a:ln>
                <a:solidFill>
                  <a:schemeClr val="tx2"/>
                </a:solidFill>
                <a:headEnd type="none" w="med" len="med"/>
                <a:tailEnd type="arrow"/>
              </a:ln>
            </p:spPr>
            <p:style>
              <a:lnRef idx="2">
                <a:schemeClr val="dk1"/>
              </a:lnRef>
              <a:fillRef idx="0">
                <a:schemeClr val="dk1"/>
              </a:fillRef>
              <a:effectRef idx="1">
                <a:schemeClr val="dk1"/>
              </a:effectRef>
              <a:fontRef idx="minor">
                <a:schemeClr val="tx1"/>
              </a:fontRef>
            </p:style>
          </p:cxnSp>
        </p:grpSp>
        <p:sp>
          <p:nvSpPr>
            <p:cNvPr id="14" name="Rectangle 13"/>
            <p:cNvSpPr/>
            <p:nvPr/>
          </p:nvSpPr>
          <p:spPr bwMode="auto">
            <a:xfrm>
              <a:off x="6278408" y="3246120"/>
              <a:ext cx="1311350" cy="2103709"/>
            </a:xfrm>
            <a:prstGeom prst="rect">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sz="1600" dirty="0">
                  <a:solidFill>
                    <a:schemeClr val="bg1"/>
                  </a:solidFill>
                </a:rPr>
                <a:t>Task b</a:t>
              </a:r>
            </a:p>
          </p:txBody>
        </p:sp>
        <p:sp>
          <p:nvSpPr>
            <p:cNvPr id="15" name="Rectangle 113"/>
            <p:cNvSpPr>
              <a:spLocks noChangeArrowheads="1"/>
            </p:cNvSpPr>
            <p:nvPr/>
          </p:nvSpPr>
          <p:spPr bwMode="auto">
            <a:xfrm>
              <a:off x="6347541" y="4118777"/>
              <a:ext cx="1137275" cy="1108543"/>
            </a:xfrm>
            <a:prstGeom prst="rect">
              <a:avLst/>
            </a:prstGeom>
            <a:solidFill>
              <a:srgbClr val="FFC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400"/>
                <a:t>Stack mem</a:t>
              </a:r>
            </a:p>
          </p:txBody>
        </p:sp>
        <p:sp>
          <p:nvSpPr>
            <p:cNvPr id="16" name="Rectangle 15"/>
            <p:cNvSpPr/>
            <p:nvPr/>
          </p:nvSpPr>
          <p:spPr bwMode="auto">
            <a:xfrm>
              <a:off x="6765799" y="3523969"/>
              <a:ext cx="727117" cy="566810"/>
            </a:xfrm>
            <a:prstGeom prst="rect">
              <a:avLst/>
            </a:prstGeom>
            <a:solidFill>
              <a:schemeClr val="tx2">
                <a:lumMod val="50000"/>
                <a:lumOff val="50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en-US" sz="1400" dirty="0"/>
                <a:t>Task code</a:t>
              </a:r>
            </a:p>
          </p:txBody>
        </p:sp>
        <p:grpSp>
          <p:nvGrpSpPr>
            <p:cNvPr id="17" name="Group 90"/>
            <p:cNvGrpSpPr>
              <a:grpSpLocks/>
            </p:cNvGrpSpPr>
            <p:nvPr/>
          </p:nvGrpSpPr>
          <p:grpSpPr bwMode="auto">
            <a:xfrm>
              <a:off x="6377938" y="3566481"/>
              <a:ext cx="350522" cy="491691"/>
              <a:chOff x="5440678" y="1356360"/>
              <a:chExt cx="1173480" cy="2205667"/>
            </a:xfrm>
          </p:grpSpPr>
          <p:cxnSp>
            <p:nvCxnSpPr>
              <p:cNvPr id="37" name="Straight Connector 36"/>
              <p:cNvCxnSpPr/>
              <p:nvPr/>
            </p:nvCxnSpPr>
            <p:spPr bwMode="auto">
              <a:xfrm rot="10800000">
                <a:off x="5447628" y="3544485"/>
                <a:ext cx="1163975" cy="0"/>
              </a:xfrm>
              <a:prstGeom prst="line">
                <a:avLst/>
              </a:prstGeom>
              <a:ln>
                <a:solidFill>
                  <a:schemeClr val="tx2"/>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8" name="Straight Connector 37"/>
              <p:cNvCxnSpPr/>
              <p:nvPr/>
            </p:nvCxnSpPr>
            <p:spPr bwMode="auto">
              <a:xfrm rot="5400000" flipH="1" flipV="1">
                <a:off x="4344585" y="2455682"/>
                <a:ext cx="2200777" cy="5313"/>
              </a:xfrm>
              <a:prstGeom prst="line">
                <a:avLst/>
              </a:prstGeom>
              <a:ln>
                <a:solidFill>
                  <a:schemeClr val="tx2"/>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9" name="Straight Arrow Connector 38"/>
              <p:cNvCxnSpPr/>
              <p:nvPr/>
            </p:nvCxnSpPr>
            <p:spPr bwMode="auto">
              <a:xfrm>
                <a:off x="5447628" y="1357953"/>
                <a:ext cx="1158658" cy="28489"/>
              </a:xfrm>
              <a:prstGeom prst="straightConnector1">
                <a:avLst/>
              </a:prstGeom>
              <a:ln>
                <a:solidFill>
                  <a:schemeClr val="tx2"/>
                </a:solidFill>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18" name="Group 102"/>
            <p:cNvGrpSpPr>
              <a:grpSpLocks/>
            </p:cNvGrpSpPr>
            <p:nvPr/>
          </p:nvGrpSpPr>
          <p:grpSpPr bwMode="auto">
            <a:xfrm>
              <a:off x="6682739" y="4434840"/>
              <a:ext cx="603917" cy="724158"/>
              <a:chOff x="7018020" y="1264920"/>
              <a:chExt cx="1196340" cy="1600200"/>
            </a:xfrm>
          </p:grpSpPr>
          <p:sp>
            <p:nvSpPr>
              <p:cNvPr id="29" name="Rectangle 103"/>
              <p:cNvSpPr>
                <a:spLocks noChangeArrowheads="1"/>
              </p:cNvSpPr>
              <p:nvPr/>
            </p:nvSpPr>
            <p:spPr bwMode="auto">
              <a:xfrm>
                <a:off x="7018020" y="1264920"/>
                <a:ext cx="1196340" cy="1600200"/>
              </a:xfrm>
              <a:prstGeom prst="rect">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600"/>
                  <a:t>CPU</a:t>
                </a:r>
              </a:p>
            </p:txBody>
          </p:sp>
          <p:sp>
            <p:nvSpPr>
              <p:cNvPr id="30" name="Rectangle 29"/>
              <p:cNvSpPr/>
              <p:nvPr/>
            </p:nvSpPr>
            <p:spPr bwMode="auto">
              <a:xfrm>
                <a:off x="7103934" y="1571192"/>
                <a:ext cx="996956" cy="157880"/>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31" name="Rectangle 30"/>
              <p:cNvSpPr/>
              <p:nvPr/>
            </p:nvSpPr>
            <p:spPr bwMode="auto">
              <a:xfrm>
                <a:off x="7110224" y="1760646"/>
                <a:ext cx="996956" cy="161387"/>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32" name="Rectangle 31"/>
              <p:cNvSpPr/>
              <p:nvPr/>
            </p:nvSpPr>
            <p:spPr bwMode="auto">
              <a:xfrm>
                <a:off x="7110224" y="1950100"/>
                <a:ext cx="996956" cy="161387"/>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33" name="Rectangle 32"/>
              <p:cNvSpPr/>
              <p:nvPr/>
            </p:nvSpPr>
            <p:spPr bwMode="auto">
              <a:xfrm>
                <a:off x="7110224" y="2150080"/>
                <a:ext cx="996956" cy="157877"/>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34" name="Rectangle 33"/>
              <p:cNvSpPr/>
              <p:nvPr/>
            </p:nvSpPr>
            <p:spPr bwMode="auto">
              <a:xfrm>
                <a:off x="7125949" y="2346551"/>
                <a:ext cx="471745" cy="199978"/>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35" name="Rectangle 34"/>
              <p:cNvSpPr/>
              <p:nvPr/>
            </p:nvSpPr>
            <p:spPr bwMode="auto">
              <a:xfrm>
                <a:off x="7635434" y="2346551"/>
                <a:ext cx="471745" cy="199978"/>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36" name="Trapezoid 35"/>
              <p:cNvSpPr/>
              <p:nvPr/>
            </p:nvSpPr>
            <p:spPr bwMode="auto">
              <a:xfrm>
                <a:off x="7125949" y="2613191"/>
                <a:ext cx="981230" cy="199978"/>
              </a:xfrm>
              <a:prstGeom prst="trapezoid">
                <a:avLst>
                  <a:gd name="adj" fmla="val 7115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grpSp>
        <p:grpSp>
          <p:nvGrpSpPr>
            <p:cNvPr id="19" name="Group 128"/>
            <p:cNvGrpSpPr>
              <a:grpSpLocks/>
            </p:cNvGrpSpPr>
            <p:nvPr/>
          </p:nvGrpSpPr>
          <p:grpSpPr bwMode="auto">
            <a:xfrm>
              <a:off x="7947659" y="4472940"/>
              <a:ext cx="603917" cy="724158"/>
              <a:chOff x="7018020" y="1264920"/>
              <a:chExt cx="1196340" cy="1600200"/>
            </a:xfrm>
          </p:grpSpPr>
          <p:sp>
            <p:nvSpPr>
              <p:cNvPr id="21" name="Rectangle 129"/>
              <p:cNvSpPr>
                <a:spLocks noChangeArrowheads="1"/>
              </p:cNvSpPr>
              <p:nvPr/>
            </p:nvSpPr>
            <p:spPr bwMode="auto">
              <a:xfrm>
                <a:off x="7018020" y="1264920"/>
                <a:ext cx="1196340" cy="1600200"/>
              </a:xfrm>
              <a:prstGeom prst="rect">
                <a:avLst/>
              </a:prstGeom>
              <a:solidFill>
                <a:srgbClr val="92D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600"/>
                  <a:t>CPU</a:t>
                </a:r>
              </a:p>
            </p:txBody>
          </p:sp>
          <p:sp>
            <p:nvSpPr>
              <p:cNvPr id="22" name="Rectangle 21"/>
              <p:cNvSpPr/>
              <p:nvPr/>
            </p:nvSpPr>
            <p:spPr bwMode="auto">
              <a:xfrm>
                <a:off x="7101562" y="1571203"/>
                <a:ext cx="1000100" cy="157880"/>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23" name="Rectangle 22"/>
              <p:cNvSpPr/>
              <p:nvPr/>
            </p:nvSpPr>
            <p:spPr bwMode="auto">
              <a:xfrm>
                <a:off x="7107852" y="1760657"/>
                <a:ext cx="1000100" cy="161387"/>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24" name="Rectangle 23"/>
              <p:cNvSpPr/>
              <p:nvPr/>
            </p:nvSpPr>
            <p:spPr bwMode="auto">
              <a:xfrm>
                <a:off x="7107852" y="1950111"/>
                <a:ext cx="1000100" cy="161387"/>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25" name="Rectangle 24"/>
              <p:cNvSpPr/>
              <p:nvPr/>
            </p:nvSpPr>
            <p:spPr bwMode="auto">
              <a:xfrm>
                <a:off x="7107852" y="2150092"/>
                <a:ext cx="1000100" cy="157877"/>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26" name="Rectangle 25"/>
              <p:cNvSpPr/>
              <p:nvPr/>
            </p:nvSpPr>
            <p:spPr bwMode="auto">
              <a:xfrm>
                <a:off x="7123578" y="2346563"/>
                <a:ext cx="471745" cy="199978"/>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27" name="Rectangle 26"/>
              <p:cNvSpPr/>
              <p:nvPr/>
            </p:nvSpPr>
            <p:spPr bwMode="auto">
              <a:xfrm>
                <a:off x="7636207" y="2346563"/>
                <a:ext cx="471745" cy="199978"/>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28" name="Trapezoid 27"/>
              <p:cNvSpPr/>
              <p:nvPr/>
            </p:nvSpPr>
            <p:spPr bwMode="auto">
              <a:xfrm>
                <a:off x="7123578" y="2613202"/>
                <a:ext cx="984374" cy="199978"/>
              </a:xfrm>
              <a:prstGeom prst="trapezoid">
                <a:avLst>
                  <a:gd name="adj" fmla="val 7115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grpSp>
        <p:sp>
          <p:nvSpPr>
            <p:cNvPr id="20" name="TextBox 19"/>
            <p:cNvSpPr txBox="1"/>
            <p:nvPr/>
          </p:nvSpPr>
          <p:spPr>
            <a:xfrm>
              <a:off x="4746383" y="5981735"/>
              <a:ext cx="4099161" cy="576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l">
                <a:defRPr/>
              </a:pPr>
              <a:r>
                <a:rPr lang="en-US" sz="1050" b="0" dirty="0">
                  <a:solidFill>
                    <a:schemeClr val="tx1"/>
                  </a:solidFill>
                </a:rPr>
                <a:t>Kernel decides based on event that Task c needs to be executed.</a:t>
              </a:r>
            </a:p>
            <a:p>
              <a:pPr algn="l">
                <a:defRPr/>
              </a:pPr>
              <a:r>
                <a:rPr lang="en-US" sz="1050" b="0" dirty="0">
                  <a:solidFill>
                    <a:schemeClr val="tx1"/>
                  </a:solidFill>
                </a:rPr>
                <a:t>     Task b CPU registers are saved into stack</a:t>
              </a:r>
            </a:p>
            <a:p>
              <a:pPr algn="l">
                <a:defRPr/>
              </a:pPr>
              <a:r>
                <a:rPr lang="en-US" sz="1050" b="0" dirty="0">
                  <a:solidFill>
                    <a:schemeClr val="tx1"/>
                  </a:solidFill>
                </a:rPr>
                <a:t>     Task c is now executed from CPU</a:t>
              </a:r>
            </a:p>
          </p:txBody>
        </p:sp>
      </p:grpSp>
      <p:grpSp>
        <p:nvGrpSpPr>
          <p:cNvPr id="327" name="Group 326"/>
          <p:cNvGrpSpPr/>
          <p:nvPr/>
        </p:nvGrpSpPr>
        <p:grpSpPr>
          <a:xfrm>
            <a:off x="4941595" y="2403474"/>
            <a:ext cx="4185170" cy="2994026"/>
            <a:chOff x="1881188" y="3241675"/>
            <a:chExt cx="4125912" cy="2840038"/>
          </a:xfrm>
        </p:grpSpPr>
        <p:grpSp>
          <p:nvGrpSpPr>
            <p:cNvPr id="236" name="Group 211"/>
            <p:cNvGrpSpPr>
              <a:grpSpLocks/>
            </p:cNvGrpSpPr>
            <p:nvPr/>
          </p:nvGrpSpPr>
          <p:grpSpPr bwMode="auto">
            <a:xfrm>
              <a:off x="1890713" y="3246438"/>
              <a:ext cx="1311275" cy="2103437"/>
              <a:chOff x="1891339" y="3246120"/>
              <a:chExt cx="1310640" cy="2103120"/>
            </a:xfrm>
          </p:grpSpPr>
          <p:sp>
            <p:nvSpPr>
              <p:cNvPr id="237" name="Rectangle 236"/>
              <p:cNvSpPr/>
              <p:nvPr/>
            </p:nvSpPr>
            <p:spPr bwMode="auto">
              <a:xfrm>
                <a:off x="1891339" y="3246120"/>
                <a:ext cx="1310640" cy="210312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sz="1600" dirty="0"/>
                  <a:t>Task a</a:t>
                </a:r>
              </a:p>
            </p:txBody>
          </p:sp>
          <p:sp>
            <p:nvSpPr>
              <p:cNvPr id="238" name="Rectangle 80"/>
              <p:cNvSpPr>
                <a:spLocks noChangeArrowheads="1"/>
              </p:cNvSpPr>
              <p:nvPr/>
            </p:nvSpPr>
            <p:spPr bwMode="auto">
              <a:xfrm>
                <a:off x="1967620" y="4118777"/>
                <a:ext cx="1137275" cy="1108543"/>
              </a:xfrm>
              <a:prstGeom prst="rect">
                <a:avLst/>
              </a:prstGeom>
              <a:solidFill>
                <a:srgbClr val="FFC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400"/>
                  <a:t>Stack mem</a:t>
                </a:r>
              </a:p>
            </p:txBody>
          </p:sp>
          <p:sp>
            <p:nvSpPr>
              <p:cNvPr id="239" name="Rectangle 238"/>
              <p:cNvSpPr/>
              <p:nvPr/>
            </p:nvSpPr>
            <p:spPr bwMode="auto">
              <a:xfrm>
                <a:off x="2378465" y="3523890"/>
                <a:ext cx="726723" cy="566653"/>
              </a:xfrm>
              <a:prstGeom prst="rect">
                <a:avLst/>
              </a:prstGeom>
              <a:solidFill>
                <a:schemeClr val="tx2">
                  <a:lumMod val="50000"/>
                  <a:lumOff val="50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en-US" sz="1400" dirty="0"/>
                  <a:t>Task code</a:t>
                </a:r>
              </a:p>
            </p:txBody>
          </p:sp>
          <p:grpSp>
            <p:nvGrpSpPr>
              <p:cNvPr id="240" name="Group 90"/>
              <p:cNvGrpSpPr>
                <a:grpSpLocks/>
              </p:cNvGrpSpPr>
              <p:nvPr/>
            </p:nvGrpSpPr>
            <p:grpSpPr bwMode="auto">
              <a:xfrm>
                <a:off x="1990397" y="3566481"/>
                <a:ext cx="350522" cy="491691"/>
                <a:chOff x="5440678" y="1356360"/>
                <a:chExt cx="1173480" cy="2205667"/>
              </a:xfrm>
            </p:grpSpPr>
            <p:cxnSp>
              <p:nvCxnSpPr>
                <p:cNvPr id="250" name="Straight Connector 249"/>
                <p:cNvCxnSpPr/>
                <p:nvPr/>
              </p:nvCxnSpPr>
              <p:spPr bwMode="auto">
                <a:xfrm rot="10800000">
                  <a:off x="5443710" y="3550594"/>
                  <a:ext cx="1168655" cy="0"/>
                </a:xfrm>
                <a:prstGeom prst="line">
                  <a:avLst/>
                </a:prstGeom>
                <a:ln>
                  <a:solidFill>
                    <a:schemeClr val="tx2"/>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51" name="Straight Connector 250"/>
                <p:cNvCxnSpPr/>
                <p:nvPr/>
              </p:nvCxnSpPr>
              <p:spPr bwMode="auto">
                <a:xfrm rot="5400000" flipH="1" flipV="1">
                  <a:off x="4337414" y="2458539"/>
                  <a:ext cx="2207282" cy="5310"/>
                </a:xfrm>
                <a:prstGeom prst="line">
                  <a:avLst/>
                </a:prstGeom>
                <a:ln>
                  <a:solidFill>
                    <a:schemeClr val="tx2"/>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52" name="Straight Arrow Connector 251"/>
                <p:cNvCxnSpPr/>
                <p:nvPr/>
              </p:nvCxnSpPr>
              <p:spPr bwMode="auto">
                <a:xfrm>
                  <a:off x="5443710" y="1357553"/>
                  <a:ext cx="1163344" cy="28481"/>
                </a:xfrm>
                <a:prstGeom prst="straightConnector1">
                  <a:avLst/>
                </a:prstGeom>
                <a:ln>
                  <a:solidFill>
                    <a:schemeClr val="tx2"/>
                  </a:solidFill>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241" name="Group 86"/>
              <p:cNvGrpSpPr>
                <a:grpSpLocks/>
              </p:cNvGrpSpPr>
              <p:nvPr/>
            </p:nvGrpSpPr>
            <p:grpSpPr bwMode="auto">
              <a:xfrm>
                <a:off x="2211378" y="4411980"/>
                <a:ext cx="603917" cy="724158"/>
                <a:chOff x="7018020" y="1264920"/>
                <a:chExt cx="1196340" cy="1600200"/>
              </a:xfrm>
            </p:grpSpPr>
            <p:sp>
              <p:nvSpPr>
                <p:cNvPr id="242" name="Rectangle 241"/>
                <p:cNvSpPr/>
                <p:nvPr/>
              </p:nvSpPr>
              <p:spPr bwMode="auto">
                <a:xfrm>
                  <a:off x="7018972" y="1266634"/>
                  <a:ext cx="1194439" cy="1599389"/>
                </a:xfrm>
                <a:prstGeom prst="rect">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sz="600" dirty="0"/>
                    <a:t>CPU</a:t>
                  </a:r>
                </a:p>
              </p:txBody>
            </p:sp>
            <p:sp>
              <p:nvSpPr>
                <p:cNvPr id="243" name="Rectangle 242"/>
                <p:cNvSpPr/>
                <p:nvPr/>
              </p:nvSpPr>
              <p:spPr bwMode="auto">
                <a:xfrm>
                  <a:off x="7103839" y="1571782"/>
                  <a:ext cx="996415" cy="157833"/>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244" name="Rectangle 243"/>
                <p:cNvSpPr/>
                <p:nvPr/>
              </p:nvSpPr>
              <p:spPr bwMode="auto">
                <a:xfrm>
                  <a:off x="7110126" y="1761184"/>
                  <a:ext cx="996415" cy="161342"/>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245" name="Rectangle 244"/>
                <p:cNvSpPr/>
                <p:nvPr/>
              </p:nvSpPr>
              <p:spPr bwMode="auto">
                <a:xfrm>
                  <a:off x="7110126" y="1950585"/>
                  <a:ext cx="996415" cy="161342"/>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246" name="Rectangle 245"/>
                <p:cNvSpPr/>
                <p:nvPr/>
              </p:nvSpPr>
              <p:spPr bwMode="auto">
                <a:xfrm>
                  <a:off x="7110126" y="2150507"/>
                  <a:ext cx="996415" cy="157836"/>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247" name="Rectangle 246"/>
                <p:cNvSpPr/>
                <p:nvPr/>
              </p:nvSpPr>
              <p:spPr bwMode="auto">
                <a:xfrm>
                  <a:off x="7125843" y="2346924"/>
                  <a:ext cx="471489" cy="199925"/>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248" name="Rectangle 247"/>
                <p:cNvSpPr/>
                <p:nvPr/>
              </p:nvSpPr>
              <p:spPr bwMode="auto">
                <a:xfrm>
                  <a:off x="7635052" y="2346924"/>
                  <a:ext cx="471489" cy="199925"/>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249" name="Trapezoid 248"/>
                <p:cNvSpPr/>
                <p:nvPr/>
              </p:nvSpPr>
              <p:spPr bwMode="auto">
                <a:xfrm>
                  <a:off x="7125843" y="2613489"/>
                  <a:ext cx="980697" cy="199925"/>
                </a:xfrm>
                <a:prstGeom prst="trapezoid">
                  <a:avLst>
                    <a:gd name="adj" fmla="val 7115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grpSp>
        </p:grpSp>
        <p:sp>
          <p:nvSpPr>
            <p:cNvPr id="253" name="TextBox 252"/>
            <p:cNvSpPr txBox="1"/>
            <p:nvPr/>
          </p:nvSpPr>
          <p:spPr>
            <a:xfrm>
              <a:off x="1898650" y="5503863"/>
              <a:ext cx="4100513"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l">
                <a:defRPr/>
              </a:pPr>
              <a:r>
                <a:rPr lang="en-US" sz="1050" b="0" dirty="0">
                  <a:solidFill>
                    <a:schemeClr val="tx1"/>
                  </a:solidFill>
                </a:rPr>
                <a:t>Task c ends execution based on event</a:t>
              </a:r>
            </a:p>
          </p:txBody>
        </p:sp>
        <p:sp>
          <p:nvSpPr>
            <p:cNvPr id="254" name="TextBox 253"/>
            <p:cNvSpPr txBox="1"/>
            <p:nvPr/>
          </p:nvSpPr>
          <p:spPr>
            <a:xfrm>
              <a:off x="1895475" y="5500688"/>
              <a:ext cx="4098925" cy="576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l">
                <a:defRPr/>
              </a:pPr>
              <a:r>
                <a:rPr lang="en-US" sz="1050" b="0" dirty="0">
                  <a:solidFill>
                    <a:schemeClr val="tx1"/>
                  </a:solidFill>
                </a:rPr>
                <a:t>Task b is resumed</a:t>
              </a:r>
            </a:p>
            <a:p>
              <a:pPr algn="l">
                <a:defRPr/>
              </a:pPr>
              <a:r>
                <a:rPr lang="en-US" sz="1050" b="0" dirty="0">
                  <a:solidFill>
                    <a:schemeClr val="tx1"/>
                  </a:solidFill>
                </a:rPr>
                <a:t>      CPU status is copied back from stack</a:t>
              </a:r>
            </a:p>
            <a:p>
              <a:pPr algn="l">
                <a:defRPr/>
              </a:pPr>
              <a:r>
                <a:rPr lang="en-US" sz="1050" b="0" dirty="0">
                  <a:solidFill>
                    <a:schemeClr val="tx1"/>
                  </a:solidFill>
                </a:rPr>
                <a:t>      Task b is now executed from CPU</a:t>
              </a:r>
            </a:p>
          </p:txBody>
        </p:sp>
        <p:grpSp>
          <p:nvGrpSpPr>
            <p:cNvPr id="255" name="Group 233"/>
            <p:cNvGrpSpPr>
              <a:grpSpLocks/>
            </p:cNvGrpSpPr>
            <p:nvPr/>
          </p:nvGrpSpPr>
          <p:grpSpPr bwMode="auto">
            <a:xfrm>
              <a:off x="3305175" y="3249613"/>
              <a:ext cx="1311275" cy="1189037"/>
              <a:chOff x="6517265" y="3257843"/>
              <a:chExt cx="1310640" cy="1189111"/>
            </a:xfrm>
          </p:grpSpPr>
          <p:sp>
            <p:nvSpPr>
              <p:cNvPr id="256" name="Rectangle 255"/>
              <p:cNvSpPr/>
              <p:nvPr/>
            </p:nvSpPr>
            <p:spPr bwMode="auto">
              <a:xfrm>
                <a:off x="6517265" y="3257843"/>
                <a:ext cx="1310640" cy="1189111"/>
              </a:xfrm>
              <a:prstGeom prst="rect">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sz="1600" dirty="0">
                    <a:solidFill>
                      <a:schemeClr val="bg1"/>
                    </a:solidFill>
                  </a:rPr>
                  <a:t>Task b</a:t>
                </a:r>
              </a:p>
            </p:txBody>
          </p:sp>
          <p:sp>
            <p:nvSpPr>
              <p:cNvPr id="257" name="Rectangle 147"/>
              <p:cNvSpPr>
                <a:spLocks noChangeArrowheads="1"/>
              </p:cNvSpPr>
              <p:nvPr/>
            </p:nvSpPr>
            <p:spPr bwMode="auto">
              <a:xfrm>
                <a:off x="6585926" y="4130501"/>
                <a:ext cx="1137275" cy="269562"/>
              </a:xfrm>
              <a:prstGeom prst="rect">
                <a:avLst/>
              </a:prstGeom>
              <a:solidFill>
                <a:srgbClr val="FFC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400"/>
                  <a:t>Stack mem</a:t>
                </a:r>
              </a:p>
            </p:txBody>
          </p:sp>
          <p:sp>
            <p:nvSpPr>
              <p:cNvPr id="258" name="Rectangle 148"/>
              <p:cNvSpPr>
                <a:spLocks noChangeArrowheads="1"/>
              </p:cNvSpPr>
              <p:nvPr/>
            </p:nvSpPr>
            <p:spPr bwMode="auto">
              <a:xfrm>
                <a:off x="7004945" y="3535507"/>
                <a:ext cx="725876" cy="566661"/>
              </a:xfrm>
              <a:prstGeom prst="rect">
                <a:avLst/>
              </a:prstGeom>
              <a:solidFill>
                <a:srgbClr val="FF0000"/>
              </a:solidFill>
              <a:ln w="9525" algn="ctr">
                <a:solidFill>
                  <a:schemeClr val="tx1"/>
                </a:solidFill>
                <a:round/>
                <a:headEnd/>
                <a:tailEnd/>
              </a:ln>
            </p:spPr>
            <p:txBody>
              <a:bodyPr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400"/>
                  <a:t>Task code</a:t>
                </a:r>
              </a:p>
            </p:txBody>
          </p:sp>
          <p:grpSp>
            <p:nvGrpSpPr>
              <p:cNvPr id="259" name="Group 90"/>
              <p:cNvGrpSpPr>
                <a:grpSpLocks/>
              </p:cNvGrpSpPr>
              <p:nvPr/>
            </p:nvGrpSpPr>
            <p:grpSpPr bwMode="auto">
              <a:xfrm>
                <a:off x="6616323" y="3578204"/>
                <a:ext cx="350522" cy="491691"/>
                <a:chOff x="5440678" y="1356360"/>
                <a:chExt cx="1173480" cy="2205667"/>
              </a:xfrm>
            </p:grpSpPr>
            <p:cxnSp>
              <p:nvCxnSpPr>
                <p:cNvPr id="260" name="Straight Connector 259"/>
                <p:cNvCxnSpPr/>
                <p:nvPr/>
              </p:nvCxnSpPr>
              <p:spPr bwMode="auto">
                <a:xfrm rot="10800000">
                  <a:off x="5443713" y="3544244"/>
                  <a:ext cx="1168655" cy="0"/>
                </a:xfrm>
                <a:prstGeom prst="line">
                  <a:avLst/>
                </a:prstGeom>
                <a:ln>
                  <a:solidFill>
                    <a:schemeClr val="tx2"/>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61" name="Straight Connector 260"/>
                <p:cNvCxnSpPr/>
                <p:nvPr/>
              </p:nvCxnSpPr>
              <p:spPr bwMode="auto">
                <a:xfrm rot="5400000" flipH="1" flipV="1">
                  <a:off x="4340740" y="2455518"/>
                  <a:ext cx="2200629" cy="5314"/>
                </a:xfrm>
                <a:prstGeom prst="line">
                  <a:avLst/>
                </a:prstGeom>
                <a:ln>
                  <a:solidFill>
                    <a:schemeClr val="tx2"/>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62" name="Straight Arrow Connector 261"/>
                <p:cNvCxnSpPr/>
                <p:nvPr/>
              </p:nvCxnSpPr>
              <p:spPr bwMode="auto">
                <a:xfrm>
                  <a:off x="5443713" y="1357858"/>
                  <a:ext cx="1163341" cy="28487"/>
                </a:xfrm>
                <a:prstGeom prst="straightConnector1">
                  <a:avLst/>
                </a:prstGeom>
                <a:ln>
                  <a:solidFill>
                    <a:schemeClr val="tx2"/>
                  </a:solidFill>
                  <a:headEnd type="none" w="med" len="med"/>
                  <a:tailEnd type="arrow"/>
                </a:ln>
              </p:spPr>
              <p:style>
                <a:lnRef idx="2">
                  <a:schemeClr val="dk1"/>
                </a:lnRef>
                <a:fillRef idx="0">
                  <a:schemeClr val="dk1"/>
                </a:fillRef>
                <a:effectRef idx="1">
                  <a:schemeClr val="dk1"/>
                </a:effectRef>
                <a:fontRef idx="minor">
                  <a:schemeClr val="tx1"/>
                </a:fontRef>
              </p:style>
            </p:cxnSp>
          </p:grpSp>
        </p:grpSp>
        <p:grpSp>
          <p:nvGrpSpPr>
            <p:cNvPr id="263" name="Group 212"/>
            <p:cNvGrpSpPr>
              <a:grpSpLocks/>
            </p:cNvGrpSpPr>
            <p:nvPr/>
          </p:nvGrpSpPr>
          <p:grpSpPr bwMode="auto">
            <a:xfrm>
              <a:off x="1892300" y="3241675"/>
              <a:ext cx="1311275" cy="1890713"/>
              <a:chOff x="1891339" y="3246120"/>
              <a:chExt cx="1310640" cy="1890018"/>
            </a:xfrm>
          </p:grpSpPr>
          <p:sp>
            <p:nvSpPr>
              <p:cNvPr id="264" name="Rectangle 263"/>
              <p:cNvSpPr/>
              <p:nvPr/>
            </p:nvSpPr>
            <p:spPr bwMode="auto">
              <a:xfrm>
                <a:off x="1891339" y="3246120"/>
                <a:ext cx="1310640" cy="1134646"/>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sz="1600" dirty="0"/>
                  <a:t>Task a</a:t>
                </a:r>
              </a:p>
            </p:txBody>
          </p:sp>
          <p:sp>
            <p:nvSpPr>
              <p:cNvPr id="265" name="Rectangle 214"/>
              <p:cNvSpPr>
                <a:spLocks noChangeArrowheads="1"/>
              </p:cNvSpPr>
              <p:nvPr/>
            </p:nvSpPr>
            <p:spPr bwMode="auto">
              <a:xfrm>
                <a:off x="1967620" y="4118778"/>
                <a:ext cx="1137275" cy="238300"/>
              </a:xfrm>
              <a:prstGeom prst="rect">
                <a:avLst/>
              </a:prstGeom>
              <a:solidFill>
                <a:srgbClr val="FFC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400" dirty="0"/>
                  <a:t>Stack mem</a:t>
                </a:r>
              </a:p>
            </p:txBody>
          </p:sp>
          <p:sp>
            <p:nvSpPr>
              <p:cNvPr id="266" name="Rectangle 215"/>
              <p:cNvSpPr>
                <a:spLocks noChangeArrowheads="1"/>
              </p:cNvSpPr>
              <p:nvPr/>
            </p:nvSpPr>
            <p:spPr bwMode="auto">
              <a:xfrm>
                <a:off x="2379019" y="3523784"/>
                <a:ext cx="725876" cy="566661"/>
              </a:xfrm>
              <a:prstGeom prst="rect">
                <a:avLst/>
              </a:prstGeom>
              <a:solidFill>
                <a:srgbClr val="FF0000"/>
              </a:solidFill>
              <a:ln w="9525" algn="ctr">
                <a:solidFill>
                  <a:schemeClr val="tx1"/>
                </a:solidFill>
                <a:round/>
                <a:headEnd/>
                <a:tailEnd/>
              </a:ln>
            </p:spPr>
            <p:txBody>
              <a:bodyPr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400" dirty="0"/>
                  <a:t>Task code</a:t>
                </a:r>
              </a:p>
            </p:txBody>
          </p:sp>
          <p:grpSp>
            <p:nvGrpSpPr>
              <p:cNvPr id="267" name="Group 90"/>
              <p:cNvGrpSpPr>
                <a:grpSpLocks/>
              </p:cNvGrpSpPr>
              <p:nvPr/>
            </p:nvGrpSpPr>
            <p:grpSpPr bwMode="auto">
              <a:xfrm>
                <a:off x="1990397" y="3566479"/>
                <a:ext cx="350522" cy="491691"/>
                <a:chOff x="5440678" y="1356360"/>
                <a:chExt cx="1173480" cy="2205667"/>
              </a:xfrm>
            </p:grpSpPr>
            <p:cxnSp>
              <p:nvCxnSpPr>
                <p:cNvPr id="277" name="Straight Connector 276"/>
                <p:cNvCxnSpPr/>
                <p:nvPr/>
              </p:nvCxnSpPr>
              <p:spPr bwMode="auto">
                <a:xfrm rot="10800000">
                  <a:off x="5443713" y="3549812"/>
                  <a:ext cx="1168655" cy="0"/>
                </a:xfrm>
                <a:prstGeom prst="line">
                  <a:avLst/>
                </a:prstGeom>
                <a:ln>
                  <a:solidFill>
                    <a:schemeClr val="tx2"/>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78" name="Straight Connector 277"/>
                <p:cNvCxnSpPr/>
                <p:nvPr/>
              </p:nvCxnSpPr>
              <p:spPr bwMode="auto">
                <a:xfrm rot="5400000" flipH="1" flipV="1">
                  <a:off x="4337654" y="2457994"/>
                  <a:ext cx="2206802" cy="5314"/>
                </a:xfrm>
                <a:prstGeom prst="line">
                  <a:avLst/>
                </a:prstGeom>
                <a:ln>
                  <a:solidFill>
                    <a:schemeClr val="tx2"/>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79" name="Straight Arrow Connector 278"/>
                <p:cNvCxnSpPr/>
                <p:nvPr/>
              </p:nvCxnSpPr>
              <p:spPr bwMode="auto">
                <a:xfrm>
                  <a:off x="5443713" y="1357248"/>
                  <a:ext cx="1163341" cy="28475"/>
                </a:xfrm>
                <a:prstGeom prst="straightConnector1">
                  <a:avLst/>
                </a:prstGeom>
                <a:ln>
                  <a:solidFill>
                    <a:schemeClr val="tx2"/>
                  </a:solidFill>
                  <a:headEnd type="none" w="med" len="med"/>
                  <a:tailEnd type="arrow"/>
                </a:ln>
              </p:spPr>
              <p:style>
                <a:lnRef idx="2">
                  <a:schemeClr val="dk1"/>
                </a:lnRef>
                <a:fillRef idx="0">
                  <a:schemeClr val="dk1"/>
                </a:fillRef>
                <a:effectRef idx="1">
                  <a:schemeClr val="dk1"/>
                </a:effectRef>
                <a:fontRef idx="minor">
                  <a:schemeClr val="tx1"/>
                </a:fontRef>
              </p:style>
            </p:cxnSp>
          </p:grpSp>
          <p:grpSp>
            <p:nvGrpSpPr>
              <p:cNvPr id="268" name="Group 86"/>
              <p:cNvGrpSpPr>
                <a:grpSpLocks/>
              </p:cNvGrpSpPr>
              <p:nvPr/>
            </p:nvGrpSpPr>
            <p:grpSpPr bwMode="auto">
              <a:xfrm>
                <a:off x="2211378" y="4411980"/>
                <a:ext cx="603917" cy="724158"/>
                <a:chOff x="7018020" y="1264920"/>
                <a:chExt cx="1196340" cy="1600200"/>
              </a:xfrm>
            </p:grpSpPr>
            <p:sp>
              <p:nvSpPr>
                <p:cNvPr id="269" name="Rectangle 268"/>
                <p:cNvSpPr/>
                <p:nvPr/>
              </p:nvSpPr>
              <p:spPr bwMode="auto">
                <a:xfrm>
                  <a:off x="7018972" y="1266077"/>
                  <a:ext cx="1194439" cy="1599043"/>
                </a:xfrm>
                <a:prstGeom prst="rect">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sz="600" dirty="0"/>
                    <a:t>CPU</a:t>
                  </a:r>
                </a:p>
              </p:txBody>
            </p:sp>
            <p:sp>
              <p:nvSpPr>
                <p:cNvPr id="270" name="Rectangle 269"/>
                <p:cNvSpPr/>
                <p:nvPr/>
              </p:nvSpPr>
              <p:spPr bwMode="auto">
                <a:xfrm>
                  <a:off x="7103841" y="1571157"/>
                  <a:ext cx="996413" cy="15780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271" name="Rectangle 270"/>
                <p:cNvSpPr/>
                <p:nvPr/>
              </p:nvSpPr>
              <p:spPr bwMode="auto">
                <a:xfrm>
                  <a:off x="7110128" y="1760517"/>
                  <a:ext cx="996413" cy="161307"/>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272" name="Rectangle 271"/>
                <p:cNvSpPr/>
                <p:nvPr/>
              </p:nvSpPr>
              <p:spPr bwMode="auto">
                <a:xfrm>
                  <a:off x="7110128" y="1949877"/>
                  <a:ext cx="996413" cy="161307"/>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273" name="Rectangle 272"/>
                <p:cNvSpPr/>
                <p:nvPr/>
              </p:nvSpPr>
              <p:spPr bwMode="auto">
                <a:xfrm>
                  <a:off x="7110128" y="2149759"/>
                  <a:ext cx="996413" cy="157799"/>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274" name="Rectangle 273"/>
                <p:cNvSpPr/>
                <p:nvPr/>
              </p:nvSpPr>
              <p:spPr bwMode="auto">
                <a:xfrm>
                  <a:off x="7125843" y="2346133"/>
                  <a:ext cx="471489" cy="199879"/>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275" name="Rectangle 274"/>
                <p:cNvSpPr/>
                <p:nvPr/>
              </p:nvSpPr>
              <p:spPr bwMode="auto">
                <a:xfrm>
                  <a:off x="7635052" y="2346133"/>
                  <a:ext cx="471489" cy="199879"/>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276" name="Trapezoid 275"/>
                <p:cNvSpPr/>
                <p:nvPr/>
              </p:nvSpPr>
              <p:spPr bwMode="auto">
                <a:xfrm>
                  <a:off x="7125843" y="2612640"/>
                  <a:ext cx="980697" cy="199879"/>
                </a:xfrm>
                <a:prstGeom prst="trapezoid">
                  <a:avLst>
                    <a:gd name="adj" fmla="val 7115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grpSp>
        </p:grpSp>
        <p:sp>
          <p:nvSpPr>
            <p:cNvPr id="280" name="TextBox 279"/>
            <p:cNvSpPr txBox="1"/>
            <p:nvPr/>
          </p:nvSpPr>
          <p:spPr>
            <a:xfrm>
              <a:off x="1898650" y="5503863"/>
              <a:ext cx="4098925" cy="25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l">
                <a:defRPr/>
              </a:pPr>
              <a:r>
                <a:rPr lang="en-US" sz="1050" b="0" dirty="0">
                  <a:solidFill>
                    <a:schemeClr val="tx1"/>
                  </a:solidFill>
                </a:rPr>
                <a:t>Task b ends execution based on event</a:t>
              </a:r>
            </a:p>
          </p:txBody>
        </p:sp>
        <p:sp>
          <p:nvSpPr>
            <p:cNvPr id="281" name="TextBox 280"/>
            <p:cNvSpPr txBox="1"/>
            <p:nvPr/>
          </p:nvSpPr>
          <p:spPr>
            <a:xfrm>
              <a:off x="1881188" y="5503863"/>
              <a:ext cx="4098925" cy="577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l">
                <a:defRPr/>
              </a:pPr>
              <a:r>
                <a:rPr lang="en-US" sz="1050" b="0" dirty="0">
                  <a:solidFill>
                    <a:schemeClr val="tx1"/>
                  </a:solidFill>
                </a:rPr>
                <a:t>Task a is resumed</a:t>
              </a:r>
            </a:p>
            <a:p>
              <a:pPr algn="l">
                <a:defRPr/>
              </a:pPr>
              <a:r>
                <a:rPr lang="en-US" sz="1050" b="0" dirty="0">
                  <a:solidFill>
                    <a:schemeClr val="tx1"/>
                  </a:solidFill>
                </a:rPr>
                <a:t>      CPU status is copied back from stack</a:t>
              </a:r>
            </a:p>
            <a:p>
              <a:pPr algn="l">
                <a:defRPr/>
              </a:pPr>
              <a:r>
                <a:rPr lang="en-US" sz="1050" b="0" dirty="0">
                  <a:solidFill>
                    <a:schemeClr val="tx1"/>
                  </a:solidFill>
                </a:rPr>
                <a:t>      Task a is now executed from CPU</a:t>
              </a:r>
            </a:p>
          </p:txBody>
        </p:sp>
        <p:grpSp>
          <p:nvGrpSpPr>
            <p:cNvPr id="282" name="Group 102"/>
            <p:cNvGrpSpPr>
              <a:grpSpLocks/>
            </p:cNvGrpSpPr>
            <p:nvPr/>
          </p:nvGrpSpPr>
          <p:grpSpPr bwMode="auto">
            <a:xfrm>
              <a:off x="4697413" y="3246438"/>
              <a:ext cx="1309687" cy="2103437"/>
              <a:chOff x="4657725" y="3246438"/>
              <a:chExt cx="1309688" cy="2102802"/>
            </a:xfrm>
          </p:grpSpPr>
          <p:grpSp>
            <p:nvGrpSpPr>
              <p:cNvPr id="283" name="Group 232"/>
              <p:cNvGrpSpPr>
                <a:grpSpLocks/>
              </p:cNvGrpSpPr>
              <p:nvPr/>
            </p:nvGrpSpPr>
            <p:grpSpPr bwMode="auto">
              <a:xfrm>
                <a:off x="4657725" y="3246438"/>
                <a:ext cx="1309688" cy="2102802"/>
                <a:chOff x="4657399" y="3246120"/>
                <a:chExt cx="1310640" cy="2104028"/>
              </a:xfrm>
            </p:grpSpPr>
            <p:sp>
              <p:nvSpPr>
                <p:cNvPr id="293" name="Rectangle 292"/>
                <p:cNvSpPr/>
                <p:nvPr/>
              </p:nvSpPr>
              <p:spPr bwMode="auto">
                <a:xfrm>
                  <a:off x="4657399" y="3246120"/>
                  <a:ext cx="1310640" cy="2104028"/>
                </a:xfrm>
                <a:prstGeom prst="rect">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sz="1600" dirty="0"/>
                    <a:t>Task c</a:t>
                  </a:r>
                </a:p>
              </p:txBody>
            </p:sp>
            <p:sp>
              <p:nvSpPr>
                <p:cNvPr id="294" name="Rectangle 96"/>
                <p:cNvSpPr>
                  <a:spLocks noChangeArrowheads="1"/>
                </p:cNvSpPr>
                <p:nvPr/>
              </p:nvSpPr>
              <p:spPr bwMode="auto">
                <a:xfrm>
                  <a:off x="4733680" y="4118776"/>
                  <a:ext cx="1137275" cy="1158096"/>
                </a:xfrm>
                <a:prstGeom prst="rect">
                  <a:avLst/>
                </a:prstGeom>
                <a:solidFill>
                  <a:srgbClr val="FFC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400"/>
                    <a:t>Stack mem</a:t>
                  </a:r>
                </a:p>
              </p:txBody>
            </p:sp>
            <p:sp>
              <p:nvSpPr>
                <p:cNvPr id="295" name="Rectangle 97"/>
                <p:cNvSpPr>
                  <a:spLocks noChangeArrowheads="1"/>
                </p:cNvSpPr>
                <p:nvPr/>
              </p:nvSpPr>
              <p:spPr bwMode="auto">
                <a:xfrm>
                  <a:off x="5145079" y="3523784"/>
                  <a:ext cx="725876" cy="566661"/>
                </a:xfrm>
                <a:prstGeom prst="rect">
                  <a:avLst/>
                </a:prstGeom>
                <a:solidFill>
                  <a:schemeClr val="bg2"/>
                </a:solidFill>
                <a:ln w="9525" algn="ctr">
                  <a:solidFill>
                    <a:schemeClr val="tx1"/>
                  </a:solidFill>
                  <a:round/>
                  <a:headEnd/>
                  <a:tailEnd/>
                </a:ln>
              </p:spPr>
              <p:txBody>
                <a:bodyPr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400"/>
                    <a:t>Task code</a:t>
                  </a:r>
                </a:p>
              </p:txBody>
            </p:sp>
            <p:grpSp>
              <p:nvGrpSpPr>
                <p:cNvPr id="296" name="Group 90"/>
                <p:cNvGrpSpPr>
                  <a:grpSpLocks/>
                </p:cNvGrpSpPr>
                <p:nvPr/>
              </p:nvGrpSpPr>
              <p:grpSpPr bwMode="auto">
                <a:xfrm>
                  <a:off x="4756457" y="3566481"/>
                  <a:ext cx="350522" cy="491691"/>
                  <a:chOff x="5440678" y="1356360"/>
                  <a:chExt cx="1173480" cy="2205667"/>
                </a:xfrm>
              </p:grpSpPr>
              <p:cxnSp>
                <p:nvCxnSpPr>
                  <p:cNvPr id="297" name="Straight Connector 296"/>
                  <p:cNvCxnSpPr/>
                  <p:nvPr/>
                </p:nvCxnSpPr>
                <p:spPr bwMode="auto">
                  <a:xfrm rot="10800000">
                    <a:off x="5444115" y="3545034"/>
                    <a:ext cx="1170073" cy="0"/>
                  </a:xfrm>
                  <a:prstGeom prst="line">
                    <a:avLst/>
                  </a:prstGeom>
                  <a:ln>
                    <a:solidFill>
                      <a:schemeClr val="tx2"/>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98" name="Straight Connector 297"/>
                  <p:cNvCxnSpPr/>
                  <p:nvPr/>
                </p:nvCxnSpPr>
                <p:spPr bwMode="auto">
                  <a:xfrm rot="5400000" flipH="1" flipV="1">
                    <a:off x="4340903" y="2456068"/>
                    <a:ext cx="2201108" cy="5317"/>
                  </a:xfrm>
                  <a:prstGeom prst="line">
                    <a:avLst/>
                  </a:prstGeom>
                  <a:ln>
                    <a:solidFill>
                      <a:schemeClr val="tx2"/>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99" name="Straight Arrow Connector 298"/>
                  <p:cNvCxnSpPr/>
                  <p:nvPr/>
                </p:nvCxnSpPr>
                <p:spPr bwMode="auto">
                  <a:xfrm>
                    <a:off x="5444115" y="1358173"/>
                    <a:ext cx="1164756" cy="28493"/>
                  </a:xfrm>
                  <a:prstGeom prst="straightConnector1">
                    <a:avLst/>
                  </a:prstGeom>
                  <a:ln>
                    <a:solidFill>
                      <a:schemeClr val="tx2"/>
                    </a:solidFill>
                    <a:headEnd type="none" w="med" len="med"/>
                    <a:tailEnd type="arrow"/>
                  </a:ln>
                </p:spPr>
                <p:style>
                  <a:lnRef idx="2">
                    <a:schemeClr val="dk1"/>
                  </a:lnRef>
                  <a:fillRef idx="0">
                    <a:schemeClr val="dk1"/>
                  </a:fillRef>
                  <a:effectRef idx="1">
                    <a:schemeClr val="dk1"/>
                  </a:effectRef>
                  <a:fontRef idx="minor">
                    <a:schemeClr val="tx1"/>
                  </a:fontRef>
                </p:style>
              </p:cxnSp>
            </p:grpSp>
          </p:grpSp>
          <p:grpSp>
            <p:nvGrpSpPr>
              <p:cNvPr id="284" name="Group 128"/>
              <p:cNvGrpSpPr>
                <a:grpSpLocks/>
              </p:cNvGrpSpPr>
              <p:nvPr/>
            </p:nvGrpSpPr>
            <p:grpSpPr bwMode="auto">
              <a:xfrm>
                <a:off x="4962525" y="4473575"/>
                <a:ext cx="603250" cy="723900"/>
                <a:chOff x="7018020" y="1264920"/>
                <a:chExt cx="1196340" cy="1600200"/>
              </a:xfrm>
            </p:grpSpPr>
            <p:sp>
              <p:nvSpPr>
                <p:cNvPr id="285" name="Rectangle 129"/>
                <p:cNvSpPr>
                  <a:spLocks noChangeArrowheads="1"/>
                </p:cNvSpPr>
                <p:nvPr/>
              </p:nvSpPr>
              <p:spPr bwMode="auto">
                <a:xfrm>
                  <a:off x="7018020" y="1264920"/>
                  <a:ext cx="1196340" cy="1600200"/>
                </a:xfrm>
                <a:prstGeom prst="rect">
                  <a:avLst/>
                </a:prstGeom>
                <a:solidFill>
                  <a:srgbClr val="00B0F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600"/>
                    <a:t>CPU</a:t>
                  </a:r>
                </a:p>
              </p:txBody>
            </p:sp>
            <p:sp>
              <p:nvSpPr>
                <p:cNvPr id="286" name="Rectangle 285"/>
                <p:cNvSpPr/>
                <p:nvPr/>
              </p:nvSpPr>
              <p:spPr bwMode="auto">
                <a:xfrm>
                  <a:off x="7103022" y="1569310"/>
                  <a:ext cx="998000" cy="157866"/>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287" name="Rectangle 286"/>
                <p:cNvSpPr/>
                <p:nvPr/>
              </p:nvSpPr>
              <p:spPr bwMode="auto">
                <a:xfrm>
                  <a:off x="7109319" y="1758750"/>
                  <a:ext cx="998000" cy="161375"/>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288" name="Rectangle 287"/>
                <p:cNvSpPr/>
                <p:nvPr/>
              </p:nvSpPr>
              <p:spPr bwMode="auto">
                <a:xfrm>
                  <a:off x="7109319" y="1948190"/>
                  <a:ext cx="998000" cy="161375"/>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289" name="Rectangle 288"/>
                <p:cNvSpPr/>
                <p:nvPr/>
              </p:nvSpPr>
              <p:spPr bwMode="auto">
                <a:xfrm>
                  <a:off x="7109319" y="2148154"/>
                  <a:ext cx="998000" cy="157868"/>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290" name="Rectangle 289"/>
                <p:cNvSpPr/>
                <p:nvPr/>
              </p:nvSpPr>
              <p:spPr bwMode="auto">
                <a:xfrm>
                  <a:off x="7125061" y="2344610"/>
                  <a:ext cx="472239" cy="199966"/>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291" name="Rectangle 290"/>
                <p:cNvSpPr/>
                <p:nvPr/>
              </p:nvSpPr>
              <p:spPr bwMode="auto">
                <a:xfrm>
                  <a:off x="7635080" y="2344610"/>
                  <a:ext cx="472239" cy="199966"/>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292" name="Trapezoid 291"/>
                <p:cNvSpPr/>
                <p:nvPr/>
              </p:nvSpPr>
              <p:spPr bwMode="auto">
                <a:xfrm>
                  <a:off x="7125061" y="2611229"/>
                  <a:ext cx="982258" cy="199966"/>
                </a:xfrm>
                <a:prstGeom prst="trapezoid">
                  <a:avLst>
                    <a:gd name="adj" fmla="val 7115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grpSp>
        </p:grpSp>
        <p:grpSp>
          <p:nvGrpSpPr>
            <p:cNvPr id="300" name="Group 103"/>
            <p:cNvGrpSpPr>
              <a:grpSpLocks/>
            </p:cNvGrpSpPr>
            <p:nvPr/>
          </p:nvGrpSpPr>
          <p:grpSpPr bwMode="auto">
            <a:xfrm>
              <a:off x="3302000" y="3246438"/>
              <a:ext cx="1309688" cy="2101850"/>
              <a:chOff x="3286125" y="3246438"/>
              <a:chExt cx="1309688" cy="2102398"/>
            </a:xfrm>
          </p:grpSpPr>
          <p:grpSp>
            <p:nvGrpSpPr>
              <p:cNvPr id="301" name="Group 163"/>
              <p:cNvGrpSpPr>
                <a:grpSpLocks/>
              </p:cNvGrpSpPr>
              <p:nvPr/>
            </p:nvGrpSpPr>
            <p:grpSpPr bwMode="auto">
              <a:xfrm>
                <a:off x="3286125" y="3246438"/>
                <a:ext cx="1309688" cy="2102398"/>
                <a:chOff x="6517265" y="3257843"/>
                <a:chExt cx="1310640" cy="2102529"/>
              </a:xfrm>
            </p:grpSpPr>
            <p:sp>
              <p:nvSpPr>
                <p:cNvPr id="311" name="Rectangle 310"/>
                <p:cNvSpPr/>
                <p:nvPr/>
              </p:nvSpPr>
              <p:spPr bwMode="auto">
                <a:xfrm>
                  <a:off x="6517265" y="3257843"/>
                  <a:ext cx="1310640" cy="2102529"/>
                </a:xfrm>
                <a:prstGeom prst="rect">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sz="1600" dirty="0">
                      <a:solidFill>
                        <a:schemeClr val="bg1"/>
                      </a:solidFill>
                    </a:rPr>
                    <a:t>Task b</a:t>
                  </a:r>
                </a:p>
              </p:txBody>
            </p:sp>
            <p:sp>
              <p:nvSpPr>
                <p:cNvPr id="312" name="Rectangle 165"/>
                <p:cNvSpPr>
                  <a:spLocks noChangeArrowheads="1"/>
                </p:cNvSpPr>
                <p:nvPr/>
              </p:nvSpPr>
              <p:spPr bwMode="auto">
                <a:xfrm>
                  <a:off x="6585926" y="4130499"/>
                  <a:ext cx="1137275" cy="1140854"/>
                </a:xfrm>
                <a:prstGeom prst="rect">
                  <a:avLst/>
                </a:prstGeom>
                <a:solidFill>
                  <a:srgbClr val="FFC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400"/>
                    <a:t>Stack mem</a:t>
                  </a:r>
                </a:p>
              </p:txBody>
            </p:sp>
            <p:sp>
              <p:nvSpPr>
                <p:cNvPr id="313" name="Rectangle 166"/>
                <p:cNvSpPr>
                  <a:spLocks noChangeArrowheads="1"/>
                </p:cNvSpPr>
                <p:nvPr/>
              </p:nvSpPr>
              <p:spPr bwMode="auto">
                <a:xfrm>
                  <a:off x="7004945" y="3535507"/>
                  <a:ext cx="725876" cy="566661"/>
                </a:xfrm>
                <a:prstGeom prst="rect">
                  <a:avLst/>
                </a:prstGeom>
                <a:solidFill>
                  <a:schemeClr val="bg2"/>
                </a:solidFill>
                <a:ln w="9525" algn="ctr">
                  <a:solidFill>
                    <a:schemeClr val="tx1"/>
                  </a:solidFill>
                  <a:round/>
                  <a:headEnd/>
                  <a:tailEnd/>
                </a:ln>
              </p:spPr>
              <p:txBody>
                <a:bodyPr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400" dirty="0"/>
                    <a:t>Task code</a:t>
                  </a:r>
                </a:p>
              </p:txBody>
            </p:sp>
            <p:grpSp>
              <p:nvGrpSpPr>
                <p:cNvPr id="314" name="Group 90"/>
                <p:cNvGrpSpPr>
                  <a:grpSpLocks/>
                </p:cNvGrpSpPr>
                <p:nvPr/>
              </p:nvGrpSpPr>
              <p:grpSpPr bwMode="auto">
                <a:xfrm>
                  <a:off x="6616323" y="3578202"/>
                  <a:ext cx="350522" cy="491691"/>
                  <a:chOff x="5440678" y="1356360"/>
                  <a:chExt cx="1173480" cy="2205667"/>
                </a:xfrm>
              </p:grpSpPr>
              <p:cxnSp>
                <p:nvCxnSpPr>
                  <p:cNvPr id="315" name="Straight Connector 314"/>
                  <p:cNvCxnSpPr/>
                  <p:nvPr/>
                </p:nvCxnSpPr>
                <p:spPr bwMode="auto">
                  <a:xfrm rot="10800000">
                    <a:off x="5444119" y="3545195"/>
                    <a:ext cx="1170073" cy="0"/>
                  </a:xfrm>
                  <a:prstGeom prst="line">
                    <a:avLst/>
                  </a:prstGeom>
                  <a:ln>
                    <a:solidFill>
                      <a:schemeClr val="tx2"/>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16" name="Straight Connector 315"/>
                  <p:cNvCxnSpPr/>
                  <p:nvPr/>
                </p:nvCxnSpPr>
                <p:spPr bwMode="auto">
                  <a:xfrm rot="5400000" flipH="1" flipV="1">
                    <a:off x="4340856" y="2456183"/>
                    <a:ext cx="2201202" cy="5320"/>
                  </a:xfrm>
                  <a:prstGeom prst="line">
                    <a:avLst/>
                  </a:prstGeom>
                  <a:ln>
                    <a:solidFill>
                      <a:schemeClr val="tx2"/>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317" name="Straight Arrow Connector 316"/>
                  <p:cNvCxnSpPr/>
                  <p:nvPr/>
                </p:nvCxnSpPr>
                <p:spPr bwMode="auto">
                  <a:xfrm>
                    <a:off x="5444119" y="1358240"/>
                    <a:ext cx="1164753" cy="28495"/>
                  </a:xfrm>
                  <a:prstGeom prst="straightConnector1">
                    <a:avLst/>
                  </a:prstGeom>
                  <a:ln>
                    <a:solidFill>
                      <a:schemeClr val="tx2"/>
                    </a:solidFill>
                    <a:headEnd type="none" w="med" len="med"/>
                    <a:tailEnd type="arrow"/>
                  </a:ln>
                </p:spPr>
                <p:style>
                  <a:lnRef idx="2">
                    <a:schemeClr val="dk1"/>
                  </a:lnRef>
                  <a:fillRef idx="0">
                    <a:schemeClr val="dk1"/>
                  </a:fillRef>
                  <a:effectRef idx="1">
                    <a:schemeClr val="dk1"/>
                  </a:effectRef>
                  <a:fontRef idx="minor">
                    <a:schemeClr val="tx1"/>
                  </a:fontRef>
                </p:style>
              </p:cxnSp>
            </p:grpSp>
          </p:grpSp>
          <p:grpSp>
            <p:nvGrpSpPr>
              <p:cNvPr id="302" name="Group 102"/>
              <p:cNvGrpSpPr>
                <a:grpSpLocks/>
              </p:cNvGrpSpPr>
              <p:nvPr/>
            </p:nvGrpSpPr>
            <p:grpSpPr bwMode="auto">
              <a:xfrm>
                <a:off x="3694113" y="4487048"/>
                <a:ext cx="603250" cy="723900"/>
                <a:chOff x="7018020" y="1354360"/>
                <a:chExt cx="1196340" cy="1600200"/>
              </a:xfrm>
            </p:grpSpPr>
            <p:sp>
              <p:nvSpPr>
                <p:cNvPr id="303" name="Rectangle 154"/>
                <p:cNvSpPr>
                  <a:spLocks noChangeArrowheads="1"/>
                </p:cNvSpPr>
                <p:nvPr/>
              </p:nvSpPr>
              <p:spPr bwMode="auto">
                <a:xfrm>
                  <a:off x="7018020" y="1354360"/>
                  <a:ext cx="1196340" cy="1600200"/>
                </a:xfrm>
                <a:prstGeom prst="rect">
                  <a:avLst/>
                </a:prstGeom>
                <a:solidFill>
                  <a:srgbClr val="C739C7"/>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500"/>
                    <a:t>CPU</a:t>
                  </a:r>
                </a:p>
              </p:txBody>
            </p:sp>
            <p:sp>
              <p:nvSpPr>
                <p:cNvPr id="304" name="Rectangle 303"/>
                <p:cNvSpPr/>
                <p:nvPr/>
              </p:nvSpPr>
              <p:spPr bwMode="auto">
                <a:xfrm>
                  <a:off x="7103022" y="1570993"/>
                  <a:ext cx="998000" cy="157957"/>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305" name="Rectangle 304"/>
                <p:cNvSpPr/>
                <p:nvPr/>
              </p:nvSpPr>
              <p:spPr bwMode="auto">
                <a:xfrm>
                  <a:off x="7109319" y="1760540"/>
                  <a:ext cx="998000" cy="161466"/>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306" name="Rectangle 305"/>
                <p:cNvSpPr/>
                <p:nvPr/>
              </p:nvSpPr>
              <p:spPr bwMode="auto">
                <a:xfrm>
                  <a:off x="7109319" y="1950087"/>
                  <a:ext cx="998000" cy="161466"/>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307" name="Rectangle 306"/>
                <p:cNvSpPr/>
                <p:nvPr/>
              </p:nvSpPr>
              <p:spPr bwMode="auto">
                <a:xfrm>
                  <a:off x="7109319" y="2150165"/>
                  <a:ext cx="998000" cy="157955"/>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308" name="Rectangle 307"/>
                <p:cNvSpPr/>
                <p:nvPr/>
              </p:nvSpPr>
              <p:spPr bwMode="auto">
                <a:xfrm>
                  <a:off x="7125061" y="2346732"/>
                  <a:ext cx="472239" cy="200076"/>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309" name="Rectangle 308"/>
                <p:cNvSpPr/>
                <p:nvPr/>
              </p:nvSpPr>
              <p:spPr bwMode="auto">
                <a:xfrm>
                  <a:off x="7635080" y="2346732"/>
                  <a:ext cx="472239" cy="200076"/>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310" name="Trapezoid 309"/>
                <p:cNvSpPr/>
                <p:nvPr/>
              </p:nvSpPr>
              <p:spPr bwMode="auto">
                <a:xfrm>
                  <a:off x="7125061" y="2613502"/>
                  <a:ext cx="982258" cy="200076"/>
                </a:xfrm>
                <a:prstGeom prst="trapezoid">
                  <a:avLst>
                    <a:gd name="adj" fmla="val 7115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grpSp>
        </p:grpSp>
        <p:grpSp>
          <p:nvGrpSpPr>
            <p:cNvPr id="318" name="Group 102"/>
            <p:cNvGrpSpPr>
              <a:grpSpLocks/>
            </p:cNvGrpSpPr>
            <p:nvPr/>
          </p:nvGrpSpPr>
          <p:grpSpPr bwMode="auto">
            <a:xfrm>
              <a:off x="3711575" y="4491038"/>
              <a:ext cx="603250" cy="723900"/>
              <a:chOff x="7018020" y="1264920"/>
              <a:chExt cx="1196340" cy="1600200"/>
            </a:xfrm>
          </p:grpSpPr>
          <p:sp>
            <p:nvSpPr>
              <p:cNvPr id="319" name="Rectangle 103"/>
              <p:cNvSpPr>
                <a:spLocks noChangeArrowheads="1"/>
              </p:cNvSpPr>
              <p:nvPr/>
            </p:nvSpPr>
            <p:spPr bwMode="auto">
              <a:xfrm>
                <a:off x="7018020" y="1264920"/>
                <a:ext cx="1196340" cy="1600200"/>
              </a:xfrm>
              <a:prstGeom prst="rect">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600"/>
                  <a:t>CPU</a:t>
                </a:r>
              </a:p>
            </p:txBody>
          </p:sp>
          <p:sp>
            <p:nvSpPr>
              <p:cNvPr id="320" name="Rectangle 319"/>
              <p:cNvSpPr/>
              <p:nvPr/>
            </p:nvSpPr>
            <p:spPr bwMode="auto">
              <a:xfrm>
                <a:off x="7103024" y="1570220"/>
                <a:ext cx="997998" cy="157916"/>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321" name="Rectangle 320"/>
              <p:cNvSpPr/>
              <p:nvPr/>
            </p:nvSpPr>
            <p:spPr bwMode="auto">
              <a:xfrm>
                <a:off x="7109321" y="1759718"/>
                <a:ext cx="997998" cy="161424"/>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322" name="Rectangle 321"/>
              <p:cNvSpPr/>
              <p:nvPr/>
            </p:nvSpPr>
            <p:spPr bwMode="auto">
              <a:xfrm>
                <a:off x="7109321" y="1949215"/>
                <a:ext cx="997998" cy="161424"/>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323" name="Rectangle 322"/>
              <p:cNvSpPr/>
              <p:nvPr/>
            </p:nvSpPr>
            <p:spPr bwMode="auto">
              <a:xfrm>
                <a:off x="7109321" y="2149241"/>
                <a:ext cx="997998" cy="157913"/>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324" name="Rectangle 323"/>
              <p:cNvSpPr/>
              <p:nvPr/>
            </p:nvSpPr>
            <p:spPr bwMode="auto">
              <a:xfrm>
                <a:off x="7125061" y="2345757"/>
                <a:ext cx="472239" cy="200024"/>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325" name="Rectangle 324"/>
              <p:cNvSpPr/>
              <p:nvPr/>
            </p:nvSpPr>
            <p:spPr bwMode="auto">
              <a:xfrm>
                <a:off x="7635080" y="2345757"/>
                <a:ext cx="472239" cy="200024"/>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sp>
            <p:nvSpPr>
              <p:cNvPr id="326" name="Trapezoid 325"/>
              <p:cNvSpPr/>
              <p:nvPr/>
            </p:nvSpPr>
            <p:spPr bwMode="auto">
              <a:xfrm>
                <a:off x="7125061" y="2612457"/>
                <a:ext cx="982258" cy="200024"/>
              </a:xfrm>
              <a:prstGeom prst="trapezoid">
                <a:avLst>
                  <a:gd name="adj" fmla="val 71154"/>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600"/>
              </a:p>
            </p:txBody>
          </p:sp>
        </p:grpSp>
      </p:grpSp>
    </p:spTree>
    <p:extLst>
      <p:ext uri="{BB962C8B-B14F-4D97-AF65-F5344CB8AC3E}">
        <p14:creationId xmlns:p14="http://schemas.microsoft.com/office/powerpoint/2010/main" val="212008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RTOS Scheduler</a:t>
            </a:r>
            <a:endParaRPr lang="en-US" dirty="0"/>
          </a:p>
        </p:txBody>
      </p:sp>
      <p:sp>
        <p:nvSpPr>
          <p:cNvPr id="3" name="Content Placeholder 2"/>
          <p:cNvSpPr>
            <a:spLocks noGrp="1"/>
          </p:cNvSpPr>
          <p:nvPr>
            <p:ph idx="1"/>
          </p:nvPr>
        </p:nvSpPr>
        <p:spPr/>
        <p:txBody>
          <a:bodyPr>
            <a:normAutofit fontScale="62500" lnSpcReduction="20000"/>
          </a:bodyPr>
          <a:lstStyle/>
          <a:p>
            <a:pPr>
              <a:defRPr/>
            </a:pPr>
            <a:r>
              <a:rPr lang="en-US" dirty="0">
                <a:latin typeface="Arial" charset="0"/>
              </a:rPr>
              <a:t> The scheduler, also called the </a:t>
            </a:r>
            <a:r>
              <a:rPr lang="en-US" i="1" u="sng" dirty="0">
                <a:solidFill>
                  <a:schemeClr val="accent5">
                    <a:lumMod val="50000"/>
                  </a:schemeClr>
                </a:solidFill>
                <a:latin typeface="Arial" charset="0"/>
              </a:rPr>
              <a:t>dispatcher</a:t>
            </a:r>
            <a:r>
              <a:rPr lang="en-US" i="1" dirty="0">
                <a:latin typeface="Arial" charset="0"/>
              </a:rPr>
              <a:t>, is the part of the kernel responsible for determining which task will run next.</a:t>
            </a:r>
          </a:p>
          <a:p>
            <a:pPr>
              <a:defRPr/>
            </a:pPr>
            <a:endParaRPr lang="en-US" i="1" dirty="0">
              <a:latin typeface="Arial" charset="0"/>
            </a:endParaRPr>
          </a:p>
          <a:p>
            <a:pPr>
              <a:defRPr/>
            </a:pPr>
            <a:r>
              <a:rPr lang="en-US" dirty="0">
                <a:latin typeface="Arial" charset="0"/>
              </a:rPr>
              <a:t> Most real-time kernels are priority based. Each task is assigned a priority based on its importance. The priority for each task is application specific. </a:t>
            </a:r>
          </a:p>
          <a:p>
            <a:pPr>
              <a:defRPr/>
            </a:pPr>
            <a:endParaRPr lang="en-US" dirty="0">
              <a:latin typeface="Arial" charset="0"/>
            </a:endParaRPr>
          </a:p>
          <a:p>
            <a:pPr>
              <a:defRPr/>
            </a:pPr>
            <a:r>
              <a:rPr lang="en-US" dirty="0">
                <a:latin typeface="Arial" charset="0"/>
              </a:rPr>
              <a:t> In a priority-based kernel, control of the CPU will always be given to the highest priority task ready-to-run. </a:t>
            </a:r>
          </a:p>
          <a:p>
            <a:pPr>
              <a:defRPr/>
            </a:pPr>
            <a:endParaRPr lang="en-US" dirty="0">
              <a:latin typeface="Arial" charset="0"/>
            </a:endParaRPr>
          </a:p>
          <a:p>
            <a:pPr>
              <a:defRPr/>
            </a:pPr>
            <a:r>
              <a:rPr lang="en-US" dirty="0">
                <a:latin typeface="Arial" charset="0"/>
              </a:rPr>
              <a:t> When the highest-priority task gets the CPU, however, is determined by the type of kernel used.</a:t>
            </a:r>
          </a:p>
          <a:p>
            <a:pPr>
              <a:defRPr/>
            </a:pPr>
            <a:endParaRPr lang="en-US" dirty="0">
              <a:latin typeface="Arial" charset="0"/>
            </a:endParaRPr>
          </a:p>
          <a:p>
            <a:pPr>
              <a:defRPr/>
            </a:pPr>
            <a:r>
              <a:rPr lang="en-US" dirty="0">
                <a:latin typeface="Arial" charset="0"/>
              </a:rPr>
              <a:t>There are two types of priority-based kernels: </a:t>
            </a:r>
            <a:r>
              <a:rPr lang="en-US" i="1" u="sng" dirty="0">
                <a:solidFill>
                  <a:schemeClr val="accent5">
                    <a:lumMod val="50000"/>
                  </a:schemeClr>
                </a:solidFill>
                <a:latin typeface="Arial" charset="0"/>
              </a:rPr>
              <a:t>non-preemptive</a:t>
            </a:r>
            <a:r>
              <a:rPr lang="en-US" i="1" dirty="0">
                <a:latin typeface="Arial" charset="0"/>
              </a:rPr>
              <a:t> and </a:t>
            </a:r>
            <a:r>
              <a:rPr lang="en-US" i="1" u="sng" dirty="0">
                <a:solidFill>
                  <a:schemeClr val="accent5">
                    <a:lumMod val="50000"/>
                  </a:schemeClr>
                </a:solidFill>
                <a:latin typeface="Arial" charset="0"/>
              </a:rPr>
              <a:t>preemptive</a:t>
            </a:r>
            <a:r>
              <a:rPr lang="en-US" i="1" dirty="0" smtClean="0">
                <a:latin typeface="Arial" charset="0"/>
              </a:rPr>
              <a:t>.</a:t>
            </a:r>
            <a:endParaRPr lang="en-US" dirty="0"/>
          </a:p>
        </p:txBody>
      </p:sp>
    </p:spTree>
    <p:extLst>
      <p:ext uri="{BB962C8B-B14F-4D97-AF65-F5344CB8AC3E}">
        <p14:creationId xmlns:p14="http://schemas.microsoft.com/office/powerpoint/2010/main" val="14841668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RTOS Scheduler (cont.)</a:t>
            </a:r>
            <a:endParaRPr lang="en-US" dirty="0"/>
          </a:p>
        </p:txBody>
      </p:sp>
      <p:sp>
        <p:nvSpPr>
          <p:cNvPr id="3" name="Content Placeholder 2"/>
          <p:cNvSpPr>
            <a:spLocks noGrp="1"/>
          </p:cNvSpPr>
          <p:nvPr>
            <p:ph idx="1"/>
          </p:nvPr>
        </p:nvSpPr>
        <p:spPr/>
        <p:txBody>
          <a:bodyPr>
            <a:noAutofit/>
          </a:bodyPr>
          <a:lstStyle/>
          <a:p>
            <a:r>
              <a:rPr lang="en-US" altLang="en-US" sz="1600" dirty="0"/>
              <a:t> In typical designs, a task has 4 states: </a:t>
            </a:r>
          </a:p>
          <a:p>
            <a:r>
              <a:rPr lang="en-US" altLang="en-US" sz="1600" dirty="0"/>
              <a:t>	</a:t>
            </a:r>
            <a:r>
              <a:rPr lang="en-US" altLang="en-US" sz="1600" dirty="0">
                <a:solidFill>
                  <a:srgbClr val="2D14E6"/>
                </a:solidFill>
              </a:rPr>
              <a:t>1) running, </a:t>
            </a:r>
          </a:p>
          <a:p>
            <a:r>
              <a:rPr lang="en-US" altLang="en-US" sz="1600" dirty="0"/>
              <a:t>	</a:t>
            </a:r>
            <a:r>
              <a:rPr lang="en-US" altLang="en-US" sz="1600" dirty="0">
                <a:solidFill>
                  <a:srgbClr val="2D14E6"/>
                </a:solidFill>
              </a:rPr>
              <a:t>2) ready, </a:t>
            </a:r>
          </a:p>
          <a:p>
            <a:r>
              <a:rPr lang="en-US" altLang="en-US" sz="1600" dirty="0"/>
              <a:t>	</a:t>
            </a:r>
            <a:r>
              <a:rPr lang="en-US" altLang="en-US" sz="1600" dirty="0">
                <a:solidFill>
                  <a:srgbClr val="2D14E6"/>
                </a:solidFill>
              </a:rPr>
              <a:t>3) waiting,</a:t>
            </a:r>
          </a:p>
          <a:p>
            <a:r>
              <a:rPr lang="en-US" altLang="en-US" sz="1600" dirty="0">
                <a:solidFill>
                  <a:srgbClr val="2D14E6"/>
                </a:solidFill>
              </a:rPr>
              <a:t>	4) dormant</a:t>
            </a:r>
          </a:p>
          <a:p>
            <a:endParaRPr lang="en-US" altLang="en-US" sz="1600" dirty="0">
              <a:solidFill>
                <a:srgbClr val="2D14E6"/>
              </a:solidFill>
            </a:endParaRPr>
          </a:p>
          <a:p>
            <a:r>
              <a:rPr lang="en-US" altLang="en-US" sz="1600" dirty="0"/>
              <a:t> Most tasks are waiting, most of the time. Only one task per CPU is running. In simpler systems, the ready list is usually short, two or three tasks at most.</a:t>
            </a:r>
          </a:p>
          <a:p>
            <a:endParaRPr lang="en-US" altLang="en-US" sz="1600" dirty="0"/>
          </a:p>
          <a:p>
            <a:r>
              <a:rPr lang="en-US" altLang="en-US" sz="1600" dirty="0"/>
              <a:t> The real key is designing the scheduler. Usually the data structure of the ready list in the scheduler is designed to minimize the worst-case length of time spent in the scheduler's critical section, during which preemption is inhibited, and, in some cases, all interrupts are disabled. But, the choice of data structure depends also on the maximum number of tasks that can be on the ready list.</a:t>
            </a:r>
          </a:p>
          <a:p>
            <a:pPr marL="0" indent="0">
              <a:buNone/>
            </a:pPr>
            <a:endParaRPr lang="en-US" altLang="en-US" sz="1600" dirty="0"/>
          </a:p>
          <a:p>
            <a:r>
              <a:rPr lang="en-US" altLang="en-US" sz="1600" dirty="0" smtClean="0"/>
              <a:t>The critical response time, sometimes called the fly back time, is the time it takes to queue a new ready task and restore the state of the highest priority task. In a well-designed RTOS, readying a new task will take 3-20 instructions per ready queue entry, and restoration of the highest-priority ready task will take 5-30 instructions. </a:t>
            </a:r>
            <a:endParaRPr lang="en-US" altLang="en-US" sz="1600" dirty="0"/>
          </a:p>
        </p:txBody>
      </p:sp>
      <p:sp>
        <p:nvSpPr>
          <p:cNvPr id="5" name="Rectangle 3"/>
          <p:cNvSpPr>
            <a:spLocks noChangeArrowheads="1"/>
          </p:cNvSpPr>
          <p:nvPr/>
        </p:nvSpPr>
        <p:spPr bwMode="auto">
          <a:xfrm>
            <a:off x="4168775" y="1692920"/>
            <a:ext cx="4572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1000" b="0" dirty="0"/>
              <a:t>The </a:t>
            </a:r>
            <a:r>
              <a:rPr lang="en-US" altLang="en-US" sz="1000" b="0" i="1" dirty="0"/>
              <a:t>DORMANT state corresponds to a task which resides in program space </a:t>
            </a:r>
            <a:r>
              <a:rPr lang="en-US" altLang="en-US" sz="1000" b="0" dirty="0"/>
              <a:t>but has not been made available to RTOS. A task is made available to RTOS by calling its Create function. </a:t>
            </a:r>
          </a:p>
          <a:p>
            <a:pPr algn="l" eaLnBrk="1" hangingPunct="1"/>
            <a:r>
              <a:rPr lang="en-US" altLang="en-US" sz="1000" b="0" dirty="0"/>
              <a:t>When a task is created, it is made </a:t>
            </a:r>
            <a:r>
              <a:rPr lang="en-US" altLang="en-US" sz="1000" b="0" i="1" dirty="0"/>
              <a:t>READY to run. Tasks may be</a:t>
            </a:r>
          </a:p>
          <a:p>
            <a:pPr algn="l" eaLnBrk="1" hangingPunct="1"/>
            <a:r>
              <a:rPr lang="en-US" altLang="en-US" sz="1000" b="0" dirty="0"/>
              <a:t>created before multitasking starts or dynamically by a running task. A task can return itself or another task to the dormant state by calling Delete function.</a:t>
            </a:r>
          </a:p>
        </p:txBody>
      </p:sp>
    </p:spTree>
    <p:extLst>
      <p:ext uri="{BB962C8B-B14F-4D97-AF65-F5344CB8AC3E}">
        <p14:creationId xmlns:p14="http://schemas.microsoft.com/office/powerpoint/2010/main" val="12524050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RTOS Scheduler (cont.)</a:t>
            </a:r>
            <a:endParaRPr lang="en-US" dirty="0"/>
          </a:p>
        </p:txBody>
      </p:sp>
      <p:sp>
        <p:nvSpPr>
          <p:cNvPr id="3" name="Content Placeholder 2"/>
          <p:cNvSpPr>
            <a:spLocks noGrp="1"/>
          </p:cNvSpPr>
          <p:nvPr>
            <p:ph idx="1"/>
          </p:nvPr>
        </p:nvSpPr>
        <p:spPr>
          <a:xfrm>
            <a:off x="457200" y="1600200"/>
            <a:ext cx="8229600" cy="5141168"/>
          </a:xfrm>
        </p:spPr>
        <p:txBody>
          <a:bodyPr>
            <a:normAutofit fontScale="77500" lnSpcReduction="20000"/>
          </a:bodyPr>
          <a:lstStyle/>
          <a:p>
            <a:r>
              <a:rPr lang="en-US" altLang="en-US" b="1" dirty="0" smtClean="0"/>
              <a:t>Round-robin </a:t>
            </a:r>
            <a:r>
              <a:rPr lang="en-US" altLang="en-US" b="1" dirty="0"/>
              <a:t>(Cooperative Scheduling)</a:t>
            </a:r>
            <a:r>
              <a:rPr lang="en-US" altLang="en-US" dirty="0"/>
              <a:t> is one of the simplest </a:t>
            </a:r>
            <a:r>
              <a:rPr lang="en-US" altLang="en-US" dirty="0">
                <a:hlinkClick r:id="rId2" action="ppaction://hlinkfile" tooltip="Scheduling algorithm"/>
              </a:rPr>
              <a:t>scheduling algorithms</a:t>
            </a:r>
            <a:r>
              <a:rPr lang="en-US" altLang="en-US" dirty="0"/>
              <a:t> for </a:t>
            </a:r>
            <a:r>
              <a:rPr lang="en-US" altLang="en-US" dirty="0">
                <a:hlinkClick r:id="rId3" action="ppaction://hlinkfile" tooltip="Computer process"/>
              </a:rPr>
              <a:t>processes</a:t>
            </a:r>
            <a:r>
              <a:rPr lang="en-US" altLang="en-US" dirty="0"/>
              <a:t> in an </a:t>
            </a:r>
            <a:r>
              <a:rPr lang="en-US" altLang="en-US" dirty="0">
                <a:hlinkClick r:id="rId4" action="ppaction://hlinkfile" tooltip="Operating system"/>
              </a:rPr>
              <a:t>operating system</a:t>
            </a:r>
            <a:r>
              <a:rPr lang="en-US" altLang="en-US" dirty="0"/>
              <a:t>, which assigns </a:t>
            </a:r>
            <a:r>
              <a:rPr lang="en-US" altLang="en-US" dirty="0">
                <a:hlinkClick r:id="rId5" action="ppaction://hlinkfile" tooltip="Preemption (computing)"/>
              </a:rPr>
              <a:t>time slices</a:t>
            </a:r>
            <a:r>
              <a:rPr lang="en-US" altLang="en-US" dirty="0"/>
              <a:t> to each process in equal portions and in circular order, handling all processes </a:t>
            </a:r>
            <a:r>
              <a:rPr lang="en-US" altLang="en-US" dirty="0">
                <a:solidFill>
                  <a:srgbClr val="FF0000"/>
                </a:solidFill>
              </a:rPr>
              <a:t>without </a:t>
            </a:r>
            <a:r>
              <a:rPr lang="en-US" altLang="en-US" dirty="0">
                <a:solidFill>
                  <a:srgbClr val="FF0000"/>
                </a:solidFill>
                <a:hlinkClick r:id="rId6" action="ppaction://hlinkfile" tooltip="Priority"/>
              </a:rPr>
              <a:t>priority</a:t>
            </a:r>
            <a:r>
              <a:rPr lang="en-US" altLang="en-US" dirty="0"/>
              <a:t>. Round-robin scheduling is both simple and easy to implement, and </a:t>
            </a:r>
            <a:r>
              <a:rPr lang="en-US" altLang="en-US" dirty="0">
                <a:hlinkClick r:id="rId7" action="ppaction://hlinkfile" tooltip="Resource starvation"/>
              </a:rPr>
              <a:t>starvation</a:t>
            </a:r>
            <a:r>
              <a:rPr lang="en-US" altLang="en-US" dirty="0"/>
              <a:t>-free. </a:t>
            </a:r>
          </a:p>
          <a:p>
            <a:r>
              <a:rPr lang="en-US" altLang="en-US" dirty="0">
                <a:solidFill>
                  <a:srgbClr val="2D14E6"/>
                </a:solidFill>
              </a:rPr>
              <a:t>When two or more tasks have the same priority, the kernel will allow one task to run for a predetermined amount of time, called a </a:t>
            </a:r>
            <a:r>
              <a:rPr lang="en-US" altLang="en-US" i="1" dirty="0">
                <a:solidFill>
                  <a:srgbClr val="2D14E6"/>
                </a:solidFill>
              </a:rPr>
              <a:t>quantum, and then selects another task. This is also called time slicing. The kernel gives control to the </a:t>
            </a:r>
            <a:r>
              <a:rPr lang="en-US" altLang="en-US" dirty="0">
                <a:solidFill>
                  <a:srgbClr val="2D14E6"/>
                </a:solidFill>
              </a:rPr>
              <a:t>next task in line if:</a:t>
            </a:r>
          </a:p>
          <a:p>
            <a:r>
              <a:rPr lang="en-US" altLang="en-US" dirty="0">
                <a:solidFill>
                  <a:srgbClr val="2D14E6"/>
                </a:solidFill>
              </a:rPr>
              <a:t>	1) the current task doesn't have any work to do during its time slice or</a:t>
            </a:r>
          </a:p>
          <a:p>
            <a:r>
              <a:rPr lang="en-US" altLang="en-US" dirty="0">
                <a:solidFill>
                  <a:srgbClr val="2D14E6"/>
                </a:solidFill>
              </a:rPr>
              <a:t>	2) the </a:t>
            </a:r>
            <a:r>
              <a:rPr lang="en-US" altLang="en-US" dirty="0" smtClean="0">
                <a:solidFill>
                  <a:srgbClr val="2D14E6"/>
                </a:solidFill>
              </a:rPr>
              <a:t>current task </a:t>
            </a:r>
            <a:r>
              <a:rPr lang="en-US" altLang="en-US" dirty="0">
                <a:solidFill>
                  <a:srgbClr val="2D14E6"/>
                </a:solidFill>
              </a:rPr>
              <a:t>completes before the end of its time slice</a:t>
            </a:r>
            <a:r>
              <a:rPr lang="en-US" altLang="en-US" dirty="0" smtClean="0">
                <a:solidFill>
                  <a:srgbClr val="2D14E6"/>
                </a:solidFill>
              </a:rPr>
              <a:t>.</a:t>
            </a:r>
            <a:endParaRPr lang="en-US" altLang="en-US" dirty="0"/>
          </a:p>
        </p:txBody>
      </p:sp>
    </p:spTree>
    <p:extLst>
      <p:ext uri="{BB962C8B-B14F-4D97-AF65-F5344CB8AC3E}">
        <p14:creationId xmlns:p14="http://schemas.microsoft.com/office/powerpoint/2010/main" val="37005396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6851104" cy="1143000"/>
          </a:xfrm>
        </p:spPr>
        <p:txBody>
          <a:bodyPr/>
          <a:lstStyle/>
          <a:p>
            <a:r>
              <a:rPr lang="en-US" sz="3600" dirty="0"/>
              <a:t>RTOS Non-Preemptive </a:t>
            </a:r>
            <a:r>
              <a:rPr lang="en-US" sz="3600" dirty="0" smtClean="0"/>
              <a:t>Kernel</a:t>
            </a:r>
            <a:endParaRPr lang="en-US" sz="3600" dirty="0"/>
          </a:p>
        </p:txBody>
      </p:sp>
      <p:sp>
        <p:nvSpPr>
          <p:cNvPr id="3" name="Content Placeholder 2"/>
          <p:cNvSpPr>
            <a:spLocks noGrp="1"/>
          </p:cNvSpPr>
          <p:nvPr>
            <p:ph idx="1"/>
          </p:nvPr>
        </p:nvSpPr>
        <p:spPr>
          <a:xfrm>
            <a:off x="457200" y="1124744"/>
            <a:ext cx="8229600" cy="2910246"/>
          </a:xfrm>
        </p:spPr>
        <p:txBody>
          <a:bodyPr>
            <a:normAutofit fontScale="40000" lnSpcReduction="20000"/>
          </a:bodyPr>
          <a:lstStyle/>
          <a:p>
            <a:pPr>
              <a:defRPr/>
            </a:pPr>
            <a:r>
              <a:rPr lang="en-US" dirty="0">
                <a:latin typeface="Arial" charset="0"/>
              </a:rPr>
              <a:t> Non-preemptive kernels require that each task does something to explicitly give up control of the CPU. To maintain the illusion of concurrency, this process must be done frequently. Non-preemptive scheduling is also called </a:t>
            </a:r>
            <a:r>
              <a:rPr lang="en-US" i="1" dirty="0">
                <a:latin typeface="Arial" charset="0"/>
              </a:rPr>
              <a:t>cooperative multitasking; tasks cooperate with each other to share the CPU. </a:t>
            </a:r>
          </a:p>
          <a:p>
            <a:pPr>
              <a:defRPr/>
            </a:pPr>
            <a:r>
              <a:rPr lang="en-US" i="1" dirty="0">
                <a:solidFill>
                  <a:schemeClr val="accent6">
                    <a:lumMod val="75000"/>
                  </a:schemeClr>
                </a:solidFill>
                <a:latin typeface="Arial" charset="0"/>
              </a:rPr>
              <a:t> </a:t>
            </a:r>
            <a:r>
              <a:rPr lang="en-US" dirty="0">
                <a:solidFill>
                  <a:schemeClr val="accent6">
                    <a:lumMod val="75000"/>
                  </a:schemeClr>
                </a:solidFill>
                <a:latin typeface="Arial" charset="0"/>
              </a:rPr>
              <a:t>A non-preemptive kernel allows each task to run until it voluntarily gives up control of the CPU. An interrupt will preempt a task. Upon completion of the ISR, the ISR will return to the interrupted task. </a:t>
            </a:r>
          </a:p>
          <a:p>
            <a:pPr>
              <a:defRPr/>
            </a:pPr>
            <a:r>
              <a:rPr lang="en-US" dirty="0">
                <a:solidFill>
                  <a:schemeClr val="accent6">
                    <a:lumMod val="75000"/>
                  </a:schemeClr>
                </a:solidFill>
                <a:latin typeface="Arial" charset="0"/>
              </a:rPr>
              <a:t> </a:t>
            </a:r>
            <a:r>
              <a:rPr lang="en-US" dirty="0">
                <a:solidFill>
                  <a:srgbClr val="FF0000"/>
                </a:solidFill>
                <a:latin typeface="Arial" charset="0"/>
              </a:rPr>
              <a:t>The new higher priority task will gain control of the CPU only when the current task gives up the CPU.</a:t>
            </a:r>
          </a:p>
          <a:p>
            <a:pPr>
              <a:defRPr/>
            </a:pPr>
            <a:r>
              <a:rPr lang="en-US" dirty="0">
                <a:latin typeface="Arial" charset="0"/>
              </a:rPr>
              <a:t> One of the advantages of a non-preemptive kernel is that interrupt latency is typically low. At the task level, non-preemptive kernels can also use non-reentrant functions (see later).</a:t>
            </a:r>
          </a:p>
          <a:p>
            <a:pPr>
              <a:defRPr/>
            </a:pPr>
            <a:r>
              <a:rPr lang="en-US" dirty="0">
                <a:latin typeface="Arial" charset="0"/>
              </a:rPr>
              <a:t> </a:t>
            </a:r>
            <a:r>
              <a:rPr lang="en-US" dirty="0">
                <a:solidFill>
                  <a:srgbClr val="FF0000"/>
                </a:solidFill>
                <a:latin typeface="Arial" charset="0"/>
              </a:rPr>
              <a:t>The most important drawback of a non-preemptive kernel is responsiveness. A higher priority task that has been made ready to run may have to wait a long time to run, because the current task must give up the CPU when it is ready to do so. As with background execution in foreground/background systems, task-level response time in a non-preemptive kernel is non-deterministic; you never really know when the highest priority task will get control of the CPU. It is up to your application to relinquish control of the CPU.</a:t>
            </a:r>
          </a:p>
          <a:p>
            <a:pPr>
              <a:defRPr/>
            </a:pPr>
            <a:r>
              <a:rPr lang="en-US" dirty="0">
                <a:latin typeface="Arial" charset="0"/>
              </a:rPr>
              <a:t> Task-level response is much better than with a foreground/background system but is still non-deterministic. Very few commercial kernels are </a:t>
            </a:r>
            <a:r>
              <a:rPr lang="en-US" dirty="0" smtClean="0">
                <a:latin typeface="Arial" charset="0"/>
              </a:rPr>
              <a:t>non-preemptive</a:t>
            </a:r>
            <a:endParaRPr lang="en-US" dirty="0"/>
          </a:p>
        </p:txBody>
      </p:sp>
      <p:cxnSp>
        <p:nvCxnSpPr>
          <p:cNvPr id="5" name="Straight Arrow Connector 4"/>
          <p:cNvCxnSpPr/>
          <p:nvPr/>
        </p:nvCxnSpPr>
        <p:spPr bwMode="auto">
          <a:xfrm rot="5400000">
            <a:off x="1490323" y="5384924"/>
            <a:ext cx="2849562" cy="33337"/>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sp>
        <p:nvSpPr>
          <p:cNvPr id="6" name="TextBox 5"/>
          <p:cNvSpPr txBox="1"/>
          <p:nvPr/>
        </p:nvSpPr>
        <p:spPr>
          <a:xfrm rot="16200000">
            <a:off x="2360273" y="5149974"/>
            <a:ext cx="658812" cy="369887"/>
          </a:xfrm>
          <a:prstGeom prst="rect">
            <a:avLst/>
          </a:prstGeom>
          <a:noFill/>
        </p:spPr>
        <p:txBody>
          <a:bodyPr wrap="none">
            <a:spAutoFit/>
          </a:bodyPr>
          <a:lstStyle/>
          <a:p>
            <a:pPr>
              <a:defRPr/>
            </a:pPr>
            <a:r>
              <a:rPr lang="en-US" dirty="0">
                <a:solidFill>
                  <a:schemeClr val="accent2">
                    <a:lumMod val="75000"/>
                  </a:schemeClr>
                </a:solidFill>
                <a:latin typeface="Arial" charset="0"/>
              </a:rPr>
              <a:t>time</a:t>
            </a:r>
          </a:p>
        </p:txBody>
      </p:sp>
      <p:sp>
        <p:nvSpPr>
          <p:cNvPr id="7" name="Flowchart: Alternate Process 6"/>
          <p:cNvSpPr/>
          <p:nvPr/>
        </p:nvSpPr>
        <p:spPr bwMode="auto">
          <a:xfrm>
            <a:off x="3158040" y="4001550"/>
            <a:ext cx="1084333" cy="1529396"/>
          </a:xfrm>
          <a:prstGeom prst="flowChartAlternateProcess">
            <a:avLst/>
          </a:prstGeom>
          <a:gradFill flip="none" rotWithShape="1">
            <a:gsLst>
              <a:gs pos="0">
                <a:srgbClr val="C739C7">
                  <a:tint val="66000"/>
                  <a:satMod val="160000"/>
                </a:srgbClr>
              </a:gs>
              <a:gs pos="50000">
                <a:srgbClr val="C739C7">
                  <a:tint val="44500"/>
                  <a:satMod val="160000"/>
                </a:srgbClr>
              </a:gs>
              <a:gs pos="100000">
                <a:srgbClr val="C739C7">
                  <a:tint val="23500"/>
                  <a:satMod val="160000"/>
                </a:srgbClr>
              </a:gs>
            </a:gsLst>
            <a:path path="circle">
              <a:fillToRect l="100000" t="100000"/>
            </a:path>
            <a:tileRect r="-100000" b="-100000"/>
          </a:gra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Task </a:t>
            </a:r>
            <a:br>
              <a:rPr lang="en-US" sz="1200" dirty="0">
                <a:solidFill>
                  <a:schemeClr val="tx1"/>
                </a:solidFill>
              </a:rPr>
            </a:br>
            <a:r>
              <a:rPr lang="en-US" sz="1000" dirty="0">
                <a:solidFill>
                  <a:schemeClr val="tx1"/>
                </a:solidFill>
              </a:rPr>
              <a:t>(low priority)</a:t>
            </a:r>
            <a:endParaRPr lang="en-US" sz="1100" dirty="0">
              <a:solidFill>
                <a:schemeClr val="tx1"/>
              </a:solidFill>
            </a:endParaRPr>
          </a:p>
        </p:txBody>
      </p:sp>
      <p:sp>
        <p:nvSpPr>
          <p:cNvPr id="8" name="Flowchart: Alternate Process 7"/>
          <p:cNvSpPr/>
          <p:nvPr/>
        </p:nvSpPr>
        <p:spPr bwMode="auto">
          <a:xfrm>
            <a:off x="4952660" y="4202237"/>
            <a:ext cx="795337" cy="268287"/>
          </a:xfrm>
          <a:prstGeom prst="flowChartAlternateProcess">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sz="1200" dirty="0"/>
              <a:t>ISR</a:t>
            </a:r>
            <a:endParaRPr lang="en-US" sz="1100" dirty="0"/>
          </a:p>
        </p:txBody>
      </p:sp>
      <p:sp>
        <p:nvSpPr>
          <p:cNvPr id="9" name="Rectangle 10"/>
          <p:cNvSpPr>
            <a:spLocks noChangeArrowheads="1"/>
          </p:cNvSpPr>
          <p:nvPr/>
        </p:nvSpPr>
        <p:spPr bwMode="auto">
          <a:xfrm>
            <a:off x="3093697" y="4211762"/>
            <a:ext cx="1301750" cy="234950"/>
          </a:xfrm>
          <a:prstGeom prst="rect">
            <a:avLst/>
          </a:prstGeom>
          <a:solidFill>
            <a:schemeClr val="bg1"/>
          </a:solidFill>
          <a:ln w="9525" algn="ctr">
            <a:solidFill>
              <a:schemeClr val="bg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cxnSp>
        <p:nvCxnSpPr>
          <p:cNvPr id="10" name="Straight Arrow Connector 12"/>
          <p:cNvCxnSpPr>
            <a:cxnSpLocks noChangeShapeType="1"/>
          </p:cNvCxnSpPr>
          <p:nvPr/>
        </p:nvCxnSpPr>
        <p:spPr bwMode="auto">
          <a:xfrm>
            <a:off x="4306547" y="4219699"/>
            <a:ext cx="59055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14"/>
          <p:cNvCxnSpPr>
            <a:cxnSpLocks noChangeShapeType="1"/>
          </p:cNvCxnSpPr>
          <p:nvPr/>
        </p:nvCxnSpPr>
        <p:spPr bwMode="auto">
          <a:xfrm rot="10800000">
            <a:off x="4274797" y="4454649"/>
            <a:ext cx="614363"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Cloud Callout 16"/>
          <p:cNvSpPr>
            <a:spLocks noChangeArrowheads="1"/>
          </p:cNvSpPr>
          <p:nvPr/>
        </p:nvSpPr>
        <p:spPr bwMode="auto">
          <a:xfrm>
            <a:off x="5884522" y="3843511"/>
            <a:ext cx="1611313" cy="809625"/>
          </a:xfrm>
          <a:prstGeom prst="cloudCallout">
            <a:avLst>
              <a:gd name="adj1" fmla="val -65347"/>
              <a:gd name="adj2" fmla="val 42500"/>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900"/>
              <a:t>ISR makes high priority ready to execute</a:t>
            </a:r>
          </a:p>
        </p:txBody>
      </p:sp>
      <p:sp>
        <p:nvSpPr>
          <p:cNvPr id="13" name="Flowchart: Alternate Process 12"/>
          <p:cNvSpPr/>
          <p:nvPr/>
        </p:nvSpPr>
        <p:spPr bwMode="auto">
          <a:xfrm>
            <a:off x="4847926" y="5555222"/>
            <a:ext cx="1287983" cy="1309562"/>
          </a:xfrm>
          <a:prstGeom prst="flowChartAlternateProcess">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Task </a:t>
            </a:r>
            <a:br>
              <a:rPr lang="en-US" sz="1200" dirty="0">
                <a:solidFill>
                  <a:schemeClr val="tx1"/>
                </a:solidFill>
              </a:rPr>
            </a:br>
            <a:r>
              <a:rPr lang="en-US" sz="1000" dirty="0">
                <a:solidFill>
                  <a:schemeClr val="tx1"/>
                </a:solidFill>
              </a:rPr>
              <a:t>(high priority)</a:t>
            </a:r>
          </a:p>
        </p:txBody>
      </p:sp>
      <p:cxnSp>
        <p:nvCxnSpPr>
          <p:cNvPr id="14" name="Straight Arrow Connector 18"/>
          <p:cNvCxnSpPr>
            <a:cxnSpLocks noChangeShapeType="1"/>
          </p:cNvCxnSpPr>
          <p:nvPr/>
        </p:nvCxnSpPr>
        <p:spPr bwMode="auto">
          <a:xfrm>
            <a:off x="4257335" y="5570662"/>
            <a:ext cx="59055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 name="Cloud Callout 19"/>
          <p:cNvSpPr>
            <a:spLocks noChangeArrowheads="1"/>
          </p:cNvSpPr>
          <p:nvPr/>
        </p:nvSpPr>
        <p:spPr bwMode="auto">
          <a:xfrm>
            <a:off x="3196885" y="5756399"/>
            <a:ext cx="1611312" cy="923925"/>
          </a:xfrm>
          <a:prstGeom prst="cloudCallout">
            <a:avLst>
              <a:gd name="adj1" fmla="val 29630"/>
              <a:gd name="adj2" fmla="val -74500"/>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900"/>
              <a:t>Low priority task</a:t>
            </a:r>
          </a:p>
          <a:p>
            <a:pPr algn="ctr" eaLnBrk="1" hangingPunct="1"/>
            <a:r>
              <a:rPr lang="en-US" altLang="en-US" sz="900"/>
              <a:t>relinquishes the CPU</a:t>
            </a:r>
          </a:p>
        </p:txBody>
      </p:sp>
      <p:cxnSp>
        <p:nvCxnSpPr>
          <p:cNvPr id="16" name="Straight Arrow Connector 22"/>
          <p:cNvCxnSpPr>
            <a:cxnSpLocks noChangeShapeType="1"/>
          </p:cNvCxnSpPr>
          <p:nvPr/>
        </p:nvCxnSpPr>
        <p:spPr bwMode="auto">
          <a:xfrm rot="5400000">
            <a:off x="4824072" y="4997575"/>
            <a:ext cx="1044575" cy="6350"/>
          </a:xfrm>
          <a:prstGeom prst="straightConnector1">
            <a:avLst/>
          </a:prstGeom>
          <a:noFill/>
          <a:ln w="9525" algn="ctr">
            <a:solidFill>
              <a:schemeClr val="tx1"/>
            </a:solidFill>
            <a:prstDash val="sysDash"/>
            <a:round/>
            <a:headEnd type="arrow" w="med" len="me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41013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RTOS </a:t>
            </a:r>
            <a:r>
              <a:rPr lang="en-US" dirty="0" smtClean="0"/>
              <a:t>Preemptive Kernel</a:t>
            </a:r>
            <a:r>
              <a:rPr lang="en-US" dirty="0"/>
              <a:t/>
            </a:r>
            <a:br>
              <a:rPr lang="en-US" dirty="0"/>
            </a:br>
            <a:endParaRPr lang="en-US" dirty="0"/>
          </a:p>
        </p:txBody>
      </p:sp>
      <p:sp>
        <p:nvSpPr>
          <p:cNvPr id="3" name="Content Placeholder 2"/>
          <p:cNvSpPr>
            <a:spLocks noGrp="1"/>
          </p:cNvSpPr>
          <p:nvPr>
            <p:ph idx="1"/>
          </p:nvPr>
        </p:nvSpPr>
        <p:spPr>
          <a:xfrm>
            <a:off x="161925" y="1124744"/>
            <a:ext cx="8524875" cy="1800200"/>
          </a:xfrm>
        </p:spPr>
        <p:txBody>
          <a:bodyPr>
            <a:normAutofit fontScale="55000" lnSpcReduction="20000"/>
          </a:bodyPr>
          <a:lstStyle/>
          <a:p>
            <a:r>
              <a:rPr lang="en-US" altLang="en-US" dirty="0"/>
              <a:t> A preemptive kernel is used when system responsiveness is important. Because of this most commercial real-time kernels are preemptive. </a:t>
            </a:r>
          </a:p>
          <a:p>
            <a:r>
              <a:rPr lang="en-US" altLang="en-US" dirty="0"/>
              <a:t> The highest priority task ready to run is always given control of the CPU.</a:t>
            </a:r>
          </a:p>
          <a:p>
            <a:r>
              <a:rPr lang="en-US" altLang="en-US" dirty="0"/>
              <a:t> When a task makes a higher priority task ready to run, the current task is preempted (suspended) and the higher priority task is immediately given control of the CPU. If an ISR makes a higher priority task ready, when the ISR completes, the interrupted task is suspended and the new higher priority task is resumed. </a:t>
            </a:r>
          </a:p>
        </p:txBody>
      </p:sp>
      <p:sp>
        <p:nvSpPr>
          <p:cNvPr id="17" name="Rectangle 15"/>
          <p:cNvSpPr>
            <a:spLocks noChangeArrowheads="1"/>
          </p:cNvSpPr>
          <p:nvPr/>
        </p:nvSpPr>
        <p:spPr bwMode="auto">
          <a:xfrm>
            <a:off x="311150" y="6160269"/>
            <a:ext cx="8648700" cy="152400"/>
          </a:xfrm>
          <a:prstGeom prst="rect">
            <a:avLst/>
          </a:prstGeom>
          <a:solidFill>
            <a:schemeClr val="bg1"/>
          </a:solidFill>
          <a:ln w="9525" algn="ctr">
            <a:solidFill>
              <a:schemeClr val="bg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cxnSp>
        <p:nvCxnSpPr>
          <p:cNvPr id="18" name="Straight Arrow Connector 17"/>
          <p:cNvCxnSpPr/>
          <p:nvPr/>
        </p:nvCxnSpPr>
        <p:spPr bwMode="auto">
          <a:xfrm rot="5400000">
            <a:off x="2751137" y="5169670"/>
            <a:ext cx="2847975" cy="31750"/>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sp>
        <p:nvSpPr>
          <p:cNvPr id="19" name="TextBox 18"/>
          <p:cNvSpPr txBox="1"/>
          <p:nvPr/>
        </p:nvSpPr>
        <p:spPr>
          <a:xfrm rot="16200000">
            <a:off x="3619500" y="4934719"/>
            <a:ext cx="660400" cy="368300"/>
          </a:xfrm>
          <a:prstGeom prst="rect">
            <a:avLst/>
          </a:prstGeom>
          <a:noFill/>
        </p:spPr>
        <p:txBody>
          <a:bodyPr wrap="none">
            <a:spAutoFit/>
          </a:bodyPr>
          <a:lstStyle/>
          <a:p>
            <a:pPr>
              <a:defRPr/>
            </a:pPr>
            <a:r>
              <a:rPr lang="en-US" dirty="0">
                <a:solidFill>
                  <a:schemeClr val="accent2">
                    <a:lumMod val="75000"/>
                  </a:schemeClr>
                </a:solidFill>
                <a:latin typeface="Arial" charset="0"/>
              </a:rPr>
              <a:t>time</a:t>
            </a:r>
          </a:p>
        </p:txBody>
      </p:sp>
      <p:sp>
        <p:nvSpPr>
          <p:cNvPr id="20" name="Flowchart: Alternate Process 19"/>
          <p:cNvSpPr/>
          <p:nvPr/>
        </p:nvSpPr>
        <p:spPr bwMode="auto">
          <a:xfrm>
            <a:off x="4418251" y="3785230"/>
            <a:ext cx="1084333" cy="2848396"/>
          </a:xfrm>
          <a:prstGeom prst="flowChartAlternateProcess">
            <a:avLst/>
          </a:prstGeom>
          <a:gradFill flip="none" rotWithShape="1">
            <a:gsLst>
              <a:gs pos="0">
                <a:srgbClr val="C739C7">
                  <a:tint val="66000"/>
                  <a:satMod val="160000"/>
                </a:srgbClr>
              </a:gs>
              <a:gs pos="50000">
                <a:srgbClr val="C739C7">
                  <a:tint val="44500"/>
                  <a:satMod val="160000"/>
                </a:srgbClr>
              </a:gs>
              <a:gs pos="100000">
                <a:srgbClr val="C739C7">
                  <a:tint val="23500"/>
                  <a:satMod val="160000"/>
                </a:srgbClr>
              </a:gs>
            </a:gsLst>
            <a:path path="circle">
              <a:fillToRect l="100000" t="100000"/>
            </a:path>
            <a:tileRect r="-100000" b="-100000"/>
          </a:gra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b"/>
          <a:lstStyle/>
          <a:p>
            <a:pPr algn="ctr">
              <a:defRPr/>
            </a:pPr>
            <a:r>
              <a:rPr lang="en-US" sz="1200" dirty="0">
                <a:solidFill>
                  <a:schemeClr val="tx1"/>
                </a:solidFill>
              </a:rPr>
              <a:t>Task </a:t>
            </a:r>
            <a:br>
              <a:rPr lang="en-US" sz="1200" dirty="0">
                <a:solidFill>
                  <a:schemeClr val="tx1"/>
                </a:solidFill>
              </a:rPr>
            </a:br>
            <a:r>
              <a:rPr lang="en-US" sz="1000" dirty="0">
                <a:solidFill>
                  <a:schemeClr val="tx1"/>
                </a:solidFill>
              </a:rPr>
              <a:t>(low priority)</a:t>
            </a:r>
            <a:endParaRPr lang="en-US" sz="1100" dirty="0">
              <a:solidFill>
                <a:schemeClr val="tx1"/>
              </a:solidFill>
            </a:endParaRPr>
          </a:p>
        </p:txBody>
      </p:sp>
      <p:sp>
        <p:nvSpPr>
          <p:cNvPr id="21" name="Flowchart: Alternate Process 20"/>
          <p:cNvSpPr/>
          <p:nvPr/>
        </p:nvSpPr>
        <p:spPr bwMode="auto">
          <a:xfrm>
            <a:off x="6213475" y="3985394"/>
            <a:ext cx="793750" cy="269875"/>
          </a:xfrm>
          <a:prstGeom prst="flowChartAlternateProcess">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sz="1200" dirty="0"/>
              <a:t>ISR</a:t>
            </a:r>
            <a:endParaRPr lang="en-US" sz="1100" dirty="0"/>
          </a:p>
        </p:txBody>
      </p:sp>
      <p:sp>
        <p:nvSpPr>
          <p:cNvPr id="22" name="Rectangle 7"/>
          <p:cNvSpPr>
            <a:spLocks noChangeArrowheads="1"/>
          </p:cNvSpPr>
          <p:nvPr/>
        </p:nvSpPr>
        <p:spPr bwMode="auto">
          <a:xfrm>
            <a:off x="4352925" y="3994919"/>
            <a:ext cx="1303338" cy="1530350"/>
          </a:xfrm>
          <a:prstGeom prst="rect">
            <a:avLst/>
          </a:prstGeom>
          <a:solidFill>
            <a:schemeClr val="bg1"/>
          </a:solidFill>
          <a:ln w="9525" algn="ctr">
            <a:solidFill>
              <a:schemeClr val="bg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cxnSp>
        <p:nvCxnSpPr>
          <p:cNvPr id="23" name="Straight Arrow Connector 8"/>
          <p:cNvCxnSpPr>
            <a:cxnSpLocks noChangeShapeType="1"/>
          </p:cNvCxnSpPr>
          <p:nvPr/>
        </p:nvCxnSpPr>
        <p:spPr bwMode="auto">
          <a:xfrm>
            <a:off x="5567363" y="4004444"/>
            <a:ext cx="59055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4" name="Cloud Callout 10"/>
          <p:cNvSpPr>
            <a:spLocks noChangeArrowheads="1"/>
          </p:cNvSpPr>
          <p:nvPr/>
        </p:nvSpPr>
        <p:spPr bwMode="auto">
          <a:xfrm>
            <a:off x="7194550" y="3259907"/>
            <a:ext cx="1609725" cy="808037"/>
          </a:xfrm>
          <a:prstGeom prst="cloudCallout">
            <a:avLst>
              <a:gd name="adj1" fmla="val -65347"/>
              <a:gd name="adj2" fmla="val 42500"/>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900"/>
              <a:t>ISR makes high priority ready to execute</a:t>
            </a:r>
          </a:p>
        </p:txBody>
      </p:sp>
      <p:sp>
        <p:nvSpPr>
          <p:cNvPr id="25" name="Flowchart: Alternate Process 24"/>
          <p:cNvSpPr/>
          <p:nvPr/>
        </p:nvSpPr>
        <p:spPr bwMode="auto">
          <a:xfrm>
            <a:off x="7621347" y="4214109"/>
            <a:ext cx="1287983" cy="1309562"/>
          </a:xfrm>
          <a:prstGeom prst="flowChartAlternateProcess">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Task </a:t>
            </a:r>
            <a:br>
              <a:rPr lang="en-US" sz="1200" dirty="0">
                <a:solidFill>
                  <a:schemeClr val="tx1"/>
                </a:solidFill>
              </a:rPr>
            </a:br>
            <a:r>
              <a:rPr lang="en-US" sz="1000" dirty="0">
                <a:solidFill>
                  <a:schemeClr val="tx1"/>
                </a:solidFill>
              </a:rPr>
              <a:t>(high priority)</a:t>
            </a:r>
          </a:p>
        </p:txBody>
      </p:sp>
      <p:cxnSp>
        <p:nvCxnSpPr>
          <p:cNvPr id="26" name="Straight Arrow Connector 16"/>
          <p:cNvCxnSpPr>
            <a:cxnSpLocks noChangeShapeType="1"/>
          </p:cNvCxnSpPr>
          <p:nvPr/>
        </p:nvCxnSpPr>
        <p:spPr bwMode="auto">
          <a:xfrm>
            <a:off x="7038975" y="4253682"/>
            <a:ext cx="59055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7" name="Straight Arrow Connector 17"/>
          <p:cNvCxnSpPr>
            <a:cxnSpLocks noChangeShapeType="1"/>
          </p:cNvCxnSpPr>
          <p:nvPr/>
        </p:nvCxnSpPr>
        <p:spPr bwMode="auto">
          <a:xfrm rot="10800000">
            <a:off x="5573713" y="5523682"/>
            <a:ext cx="2024062"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8" name="TextBox 19"/>
          <p:cNvSpPr txBox="1">
            <a:spLocks noChangeArrowheads="1"/>
          </p:cNvSpPr>
          <p:nvPr/>
        </p:nvSpPr>
        <p:spPr bwMode="auto">
          <a:xfrm>
            <a:off x="161925" y="2924944"/>
            <a:ext cx="3706813" cy="392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buFont typeface="Arial" pitchFamily="34" charset="0"/>
              <a:buChar char="•"/>
            </a:pPr>
            <a:r>
              <a:rPr lang="en-US" altLang="en-US" sz="1400" b="0" dirty="0"/>
              <a:t>Upon completion of an ISR, the kernel will resume execution to the highest priority task ready to run (not the interrupted task). </a:t>
            </a:r>
          </a:p>
          <a:p>
            <a:pPr algn="l" eaLnBrk="1" hangingPunct="1">
              <a:buFont typeface="Arial" pitchFamily="34" charset="0"/>
              <a:buChar char="•"/>
            </a:pPr>
            <a:r>
              <a:rPr lang="en-US" altLang="en-US" sz="1400" b="0" dirty="0"/>
              <a:t> Task-level response is optimum and deterministic. </a:t>
            </a:r>
          </a:p>
          <a:p>
            <a:pPr algn="l" eaLnBrk="1" hangingPunct="1">
              <a:buFont typeface="Arial" pitchFamily="34" charset="0"/>
              <a:buChar char="•"/>
            </a:pPr>
            <a:endParaRPr lang="en-US" altLang="en-US" sz="1400" b="0" dirty="0"/>
          </a:p>
          <a:p>
            <a:pPr algn="l" eaLnBrk="1" hangingPunct="1">
              <a:buFont typeface="Arial" pitchFamily="34" charset="0"/>
              <a:buChar char="•"/>
            </a:pPr>
            <a:r>
              <a:rPr lang="en-US" altLang="en-US" sz="1100" b="0" dirty="0"/>
              <a:t>Application code using a preemptive kernel should not make use of non-reentrant functions unless exclusive access to these functions is ensured through the use of mutual exclusion semaphores, because both a low priority task and a high priority task can make use of a common function. Corruption of data may occur if the higher priority task preempts a lower priority task that is making use of the function. </a:t>
            </a:r>
          </a:p>
          <a:p>
            <a:pPr algn="l" eaLnBrk="1" hangingPunct="1">
              <a:buFont typeface="Arial" pitchFamily="34" charset="0"/>
              <a:buChar char="•"/>
            </a:pPr>
            <a:r>
              <a:rPr lang="en-US" altLang="en-US" sz="1100" b="0" dirty="0"/>
              <a:t> A reentrant function is a function that can be used by more than one task without fear of data corruption. A reentrant function can be interrupted at any time and resumed at a later time without loss of data. Reentrant functions either use local variables (i.e., CPU registers or variables on the stack) or protect data when global variables are used.</a:t>
            </a:r>
          </a:p>
        </p:txBody>
      </p:sp>
    </p:spTree>
    <p:extLst>
      <p:ext uri="{BB962C8B-B14F-4D97-AF65-F5344CB8AC3E}">
        <p14:creationId xmlns:p14="http://schemas.microsoft.com/office/powerpoint/2010/main" val="1857629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FontTx/>
              <a:buChar char="-"/>
            </a:pPr>
            <a:endParaRPr lang="en-US" dirty="0"/>
          </a:p>
        </p:txBody>
      </p:sp>
      <p:sp>
        <p:nvSpPr>
          <p:cNvPr id="5" name="Title 1"/>
          <p:cNvSpPr>
            <a:spLocks noGrp="1"/>
          </p:cNvSpPr>
          <p:nvPr>
            <p:ph type="title"/>
          </p:nvPr>
        </p:nvSpPr>
        <p:spPr>
          <a:xfrm>
            <a:off x="428596" y="142852"/>
            <a:ext cx="8229600" cy="1143000"/>
          </a:xfrm>
        </p:spPr>
        <p:txBody>
          <a:bodyPr/>
          <a:lstStyle/>
          <a:p>
            <a:pPr algn="l"/>
            <a:r>
              <a:rPr lang="en-US" b="1" dirty="0" smtClean="0">
                <a:solidFill>
                  <a:schemeClr val="accent6">
                    <a:lumMod val="75000"/>
                  </a:schemeClr>
                </a:solidFill>
                <a:latin typeface="Arial" pitchFamily="34" charset="0"/>
                <a:cs typeface="Arial" pitchFamily="34" charset="0"/>
              </a:rPr>
              <a:t>Table of contents</a:t>
            </a:r>
            <a:endParaRPr lang="en-US" b="1" dirty="0">
              <a:solidFill>
                <a:schemeClr val="accent6">
                  <a:lumMod val="75000"/>
                </a:schemeClr>
              </a:solidFill>
              <a:latin typeface="Arial" pitchFamily="34" charset="0"/>
              <a:cs typeface="Arial" pitchFamily="34" charset="0"/>
            </a:endParaRPr>
          </a:p>
        </p:txBody>
      </p:sp>
      <p:sp>
        <p:nvSpPr>
          <p:cNvPr id="6" name="Content Placeholder 2"/>
          <p:cNvSpPr txBox="1">
            <a:spLocks/>
          </p:cNvSpPr>
          <p:nvPr/>
        </p:nvSpPr>
        <p:spPr>
          <a:xfrm>
            <a:off x="571472" y="1124744"/>
            <a:ext cx="8267728" cy="5376090"/>
          </a:xfrm>
          <a:prstGeom prst="rect">
            <a:avLst/>
          </a:prstGeom>
        </p:spPr>
        <p:txBody>
          <a:bodyPr vert="horz" lIns="91440" tIns="45720" rIns="91440" bIns="45720" rtlCol="0">
            <a:noAutofit/>
          </a:bodyPr>
          <a:lstStyle/>
          <a:p>
            <a:pPr marL="742950" marR="0" lvl="0" indent="-285750" algn="l" defTabSz="914400" rtl="0" eaLnBrk="1" fontAlgn="auto" latinLnBrk="0" hangingPunct="1">
              <a:lnSpc>
                <a:spcPct val="150000"/>
              </a:lnSpc>
              <a:spcBef>
                <a:spcPct val="20000"/>
              </a:spcBef>
              <a:spcAft>
                <a:spcPts val="0"/>
              </a:spcAft>
              <a:buClrTx/>
              <a:buSzTx/>
              <a:buFont typeface="Wingdings" panose="05000000000000000000" pitchFamily="2" charset="2"/>
              <a:buChar char="v"/>
              <a:tabLst/>
              <a:defRPr/>
            </a:pPr>
            <a:r>
              <a:rPr kumimoji="0" lang="en-US" b="0" i="0" u="none" strike="noStrike" kern="1200" cap="none" spc="0" normalizeH="0" noProof="0" dirty="0" smtClean="0">
                <a:ln>
                  <a:noFill/>
                </a:ln>
                <a:solidFill>
                  <a:schemeClr val="tx1"/>
                </a:solidFill>
                <a:effectLst/>
                <a:uLnTx/>
                <a:uFillTx/>
                <a:latin typeface="Arial" pitchFamily="34" charset="0"/>
                <a:cs typeface="Arial" pitchFamily="34" charset="0"/>
              </a:rPr>
              <a:t>What is Real-Time </a:t>
            </a:r>
          </a:p>
          <a:p>
            <a:pPr marL="742950" marR="0" lvl="0" indent="-285750" algn="l" defTabSz="914400" rtl="0" eaLnBrk="1" fontAlgn="auto" latinLnBrk="0" hangingPunct="1">
              <a:lnSpc>
                <a:spcPct val="150000"/>
              </a:lnSpc>
              <a:spcBef>
                <a:spcPct val="20000"/>
              </a:spcBef>
              <a:spcAft>
                <a:spcPts val="0"/>
              </a:spcAft>
              <a:buClrTx/>
              <a:buSzTx/>
              <a:buFont typeface="Wingdings" panose="05000000000000000000" pitchFamily="2" charset="2"/>
              <a:buChar char="v"/>
              <a:tabLst/>
              <a:defRPr/>
            </a:pPr>
            <a:r>
              <a:rPr lang="en-US" dirty="0" smtClean="0">
                <a:latin typeface="Arial" pitchFamily="34" charset="0"/>
                <a:cs typeface="Arial" pitchFamily="34" charset="0"/>
              </a:rPr>
              <a:t>Introduce on Real-Time Operating System – RTOS</a:t>
            </a:r>
          </a:p>
          <a:p>
            <a:pPr marL="1200150" lvl="1" indent="-285750">
              <a:lnSpc>
                <a:spcPct val="150000"/>
              </a:lnSpc>
              <a:spcBef>
                <a:spcPct val="20000"/>
              </a:spcBef>
              <a:buFont typeface="Courier New" panose="02070309020205020404" pitchFamily="49" charset="0"/>
              <a:buChar char="o"/>
              <a:defRPr/>
            </a:pPr>
            <a:r>
              <a:rPr lang="en-US" dirty="0" smtClean="0">
                <a:latin typeface="Arial" pitchFamily="34" charset="0"/>
                <a:cs typeface="Arial" pitchFamily="34" charset="0"/>
              </a:rPr>
              <a:t>RTOS Kernel</a:t>
            </a:r>
          </a:p>
          <a:p>
            <a:pPr marL="1200150" lvl="1" indent="-285750">
              <a:lnSpc>
                <a:spcPct val="150000"/>
              </a:lnSpc>
              <a:spcBef>
                <a:spcPct val="20000"/>
              </a:spcBef>
              <a:buFont typeface="Courier New" panose="02070309020205020404" pitchFamily="49" charset="0"/>
              <a:buChar char="o"/>
              <a:defRPr/>
            </a:pPr>
            <a:r>
              <a:rPr lang="en-US" dirty="0" smtClean="0">
                <a:latin typeface="Arial" pitchFamily="34" charset="0"/>
                <a:cs typeface="Arial" pitchFamily="34" charset="0"/>
              </a:rPr>
              <a:t>RTOS Tasks and Processes</a:t>
            </a:r>
          </a:p>
          <a:p>
            <a:pPr marL="1200150" lvl="1" indent="-285750">
              <a:lnSpc>
                <a:spcPct val="150000"/>
              </a:lnSpc>
              <a:spcBef>
                <a:spcPct val="20000"/>
              </a:spcBef>
              <a:buFont typeface="Courier New" panose="02070309020205020404" pitchFamily="49" charset="0"/>
              <a:buChar char="o"/>
              <a:defRPr/>
            </a:pPr>
            <a:r>
              <a:rPr lang="en-US" dirty="0" smtClean="0">
                <a:latin typeface="Arial" pitchFamily="34" charset="0"/>
                <a:cs typeface="Arial" pitchFamily="34" charset="0"/>
              </a:rPr>
              <a:t>RTOS Scheduler</a:t>
            </a:r>
          </a:p>
          <a:p>
            <a:pPr marL="1200150" lvl="1" indent="-285750">
              <a:lnSpc>
                <a:spcPct val="150000"/>
              </a:lnSpc>
              <a:spcBef>
                <a:spcPct val="20000"/>
              </a:spcBef>
              <a:buFont typeface="Courier New" panose="02070309020205020404" pitchFamily="49" charset="0"/>
              <a:buChar char="o"/>
              <a:defRPr/>
            </a:pPr>
            <a:r>
              <a:rPr lang="en-US" dirty="0" smtClean="0">
                <a:latin typeface="Arial" pitchFamily="34" charset="0"/>
                <a:cs typeface="Arial" pitchFamily="34" charset="0"/>
              </a:rPr>
              <a:t>RTOS </a:t>
            </a:r>
            <a:r>
              <a:rPr lang="en-US" dirty="0">
                <a:latin typeface="Arial" pitchFamily="34" charset="0"/>
                <a:cs typeface="Arial" pitchFamily="34" charset="0"/>
              </a:rPr>
              <a:t>Non-Preemptive </a:t>
            </a:r>
            <a:r>
              <a:rPr lang="en-US" dirty="0" smtClean="0">
                <a:latin typeface="Arial" pitchFamily="34" charset="0"/>
                <a:cs typeface="Arial" pitchFamily="34" charset="0"/>
              </a:rPr>
              <a:t>Kernel and Preemptive Kernel</a:t>
            </a:r>
          </a:p>
          <a:p>
            <a:pPr marL="742950" indent="-285750">
              <a:lnSpc>
                <a:spcPct val="150000"/>
              </a:lnSpc>
              <a:buFont typeface="Wingdings" panose="05000000000000000000" pitchFamily="2" charset="2"/>
              <a:buChar char="v"/>
            </a:pPr>
            <a:r>
              <a:rPr lang="en-US" altLang="en-US" dirty="0" smtClean="0">
                <a:latin typeface="Arial" pitchFamily="34" charset="0"/>
                <a:cs typeface="Arial" pitchFamily="34" charset="0"/>
              </a:rPr>
              <a:t>Synchronization in RTOS</a:t>
            </a:r>
          </a:p>
          <a:p>
            <a:pPr marL="1200150" lvl="1" indent="-285750">
              <a:lnSpc>
                <a:spcPct val="150000"/>
              </a:lnSpc>
              <a:buFont typeface="Courier New" panose="02070309020205020404" pitchFamily="49" charset="0"/>
              <a:buChar char="o"/>
            </a:pPr>
            <a:r>
              <a:rPr lang="en-US" altLang="en-US" dirty="0" smtClean="0">
                <a:latin typeface="Arial" pitchFamily="34" charset="0"/>
                <a:cs typeface="Arial" pitchFamily="34" charset="0"/>
              </a:rPr>
              <a:t>Semaphore</a:t>
            </a:r>
          </a:p>
          <a:p>
            <a:pPr marL="1200150" lvl="1" indent="-285750">
              <a:lnSpc>
                <a:spcPct val="150000"/>
              </a:lnSpc>
              <a:buFont typeface="Courier New" panose="02070309020205020404" pitchFamily="49" charset="0"/>
              <a:buChar char="o"/>
            </a:pPr>
            <a:r>
              <a:rPr lang="en-US" altLang="en-US" dirty="0" smtClean="0">
                <a:latin typeface="Arial" pitchFamily="34" charset="0"/>
                <a:cs typeface="Arial" pitchFamily="34" charset="0"/>
              </a:rPr>
              <a:t>Event</a:t>
            </a:r>
          </a:p>
          <a:p>
            <a:pPr marL="1200150" lvl="1" indent="-285750">
              <a:lnSpc>
                <a:spcPct val="150000"/>
              </a:lnSpc>
              <a:buFont typeface="Courier New" panose="02070309020205020404" pitchFamily="49" charset="0"/>
              <a:buChar char="o"/>
            </a:pPr>
            <a:r>
              <a:rPr lang="en-US" altLang="en-US" dirty="0" smtClean="0">
                <a:latin typeface="Arial" pitchFamily="34" charset="0"/>
                <a:cs typeface="Arial" pitchFamily="34" charset="0"/>
              </a:rPr>
              <a:t>Message Mailboxes</a:t>
            </a:r>
          </a:p>
          <a:p>
            <a:pPr marL="1200150" lvl="1" indent="-285750">
              <a:lnSpc>
                <a:spcPct val="150000"/>
              </a:lnSpc>
              <a:buFont typeface="Courier New" panose="02070309020205020404" pitchFamily="49" charset="0"/>
              <a:buChar char="o"/>
            </a:pPr>
            <a:r>
              <a:rPr lang="en-US" altLang="en-US" dirty="0" smtClean="0">
                <a:latin typeface="Arial" pitchFamily="34" charset="0"/>
                <a:cs typeface="Arial" pitchFamily="34" charset="0"/>
              </a:rPr>
              <a:t>Message Queue</a:t>
            </a:r>
          </a:p>
          <a:p>
            <a:pPr marL="742950" indent="-285750">
              <a:lnSpc>
                <a:spcPct val="150000"/>
              </a:lnSpc>
              <a:buFont typeface="Wingdings" panose="05000000000000000000" pitchFamily="2" charset="2"/>
              <a:buChar char="v"/>
            </a:pPr>
            <a:r>
              <a:rPr lang="en-US" dirty="0" smtClean="0">
                <a:latin typeface="Arial" pitchFamily="34" charset="0"/>
                <a:cs typeface="Arial" pitchFamily="34" charset="0"/>
              </a:rPr>
              <a:t>Summary</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FontTx/>
              <a:buChar char="-"/>
            </a:pPr>
            <a:endParaRPr lang="en-US" dirty="0"/>
          </a:p>
        </p:txBody>
      </p:sp>
      <p:sp>
        <p:nvSpPr>
          <p:cNvPr id="5" name="Title 1"/>
          <p:cNvSpPr>
            <a:spLocks noGrp="1"/>
          </p:cNvSpPr>
          <p:nvPr>
            <p:ph type="title"/>
          </p:nvPr>
        </p:nvSpPr>
        <p:spPr>
          <a:xfrm>
            <a:off x="428596" y="142852"/>
            <a:ext cx="8229600" cy="1143000"/>
          </a:xfrm>
        </p:spPr>
        <p:txBody>
          <a:bodyPr/>
          <a:lstStyle/>
          <a:p>
            <a:pPr algn="l"/>
            <a:r>
              <a:rPr lang="en-US" b="1" dirty="0" smtClean="0">
                <a:solidFill>
                  <a:schemeClr val="accent6">
                    <a:lumMod val="75000"/>
                  </a:schemeClr>
                </a:solidFill>
                <a:latin typeface="Arial" pitchFamily="34" charset="0"/>
                <a:cs typeface="Arial" pitchFamily="34" charset="0"/>
              </a:rPr>
              <a:t>Table of contents</a:t>
            </a:r>
            <a:endParaRPr lang="en-US" b="1" dirty="0">
              <a:solidFill>
                <a:schemeClr val="accent6">
                  <a:lumMod val="75000"/>
                </a:schemeClr>
              </a:solidFill>
              <a:latin typeface="Arial" pitchFamily="34" charset="0"/>
              <a:cs typeface="Arial" pitchFamily="34" charset="0"/>
            </a:endParaRPr>
          </a:p>
        </p:txBody>
      </p:sp>
      <p:sp>
        <p:nvSpPr>
          <p:cNvPr id="6" name="Content Placeholder 2"/>
          <p:cNvSpPr txBox="1">
            <a:spLocks/>
          </p:cNvSpPr>
          <p:nvPr/>
        </p:nvSpPr>
        <p:spPr>
          <a:xfrm>
            <a:off x="571472" y="1124744"/>
            <a:ext cx="8267728" cy="5376090"/>
          </a:xfrm>
          <a:prstGeom prst="rect">
            <a:avLst/>
          </a:prstGeom>
        </p:spPr>
        <p:txBody>
          <a:bodyPr vert="horz" lIns="91440" tIns="45720" rIns="91440" bIns="45720" rtlCol="0">
            <a:noAutofit/>
          </a:bodyPr>
          <a:lstStyle/>
          <a:p>
            <a:pPr marL="742950" marR="0" lvl="0" indent="-285750" algn="l" defTabSz="914400" rtl="0" eaLnBrk="1" fontAlgn="auto" latinLnBrk="0" hangingPunct="1">
              <a:lnSpc>
                <a:spcPct val="150000"/>
              </a:lnSpc>
              <a:spcBef>
                <a:spcPct val="20000"/>
              </a:spcBef>
              <a:spcAft>
                <a:spcPts val="0"/>
              </a:spcAft>
              <a:buClrTx/>
              <a:buSzTx/>
              <a:buFont typeface="Wingdings" panose="05000000000000000000" pitchFamily="2" charset="2"/>
              <a:buChar char="v"/>
              <a:tabLst/>
              <a:defRPr/>
            </a:pPr>
            <a:r>
              <a:rPr kumimoji="0" lang="en-US" b="1" i="0" u="none" strike="noStrike" kern="1200" cap="none" spc="0" normalizeH="0" noProof="0" dirty="0" smtClean="0">
                <a:ln>
                  <a:noFill/>
                </a:ln>
                <a:solidFill>
                  <a:schemeClr val="bg1">
                    <a:lumMod val="75000"/>
                  </a:schemeClr>
                </a:solidFill>
                <a:effectLst/>
                <a:uLnTx/>
                <a:uFillTx/>
                <a:latin typeface="Arial" pitchFamily="34" charset="0"/>
                <a:cs typeface="Arial" pitchFamily="34" charset="0"/>
              </a:rPr>
              <a:t>What is Real-Time </a:t>
            </a:r>
          </a:p>
          <a:p>
            <a:pPr marL="742950" marR="0" lvl="0" indent="-285750" algn="l" defTabSz="914400" rtl="0" eaLnBrk="1" fontAlgn="auto" latinLnBrk="0" hangingPunct="1">
              <a:lnSpc>
                <a:spcPct val="150000"/>
              </a:lnSpc>
              <a:spcBef>
                <a:spcPct val="20000"/>
              </a:spcBef>
              <a:spcAft>
                <a:spcPts val="0"/>
              </a:spcAft>
              <a:buClrTx/>
              <a:buSzTx/>
              <a:buFont typeface="Wingdings" panose="05000000000000000000" pitchFamily="2" charset="2"/>
              <a:buChar char="v"/>
              <a:tabLst/>
              <a:defRPr/>
            </a:pPr>
            <a:r>
              <a:rPr lang="en-US" dirty="0" smtClean="0">
                <a:solidFill>
                  <a:schemeClr val="bg1">
                    <a:lumMod val="75000"/>
                  </a:schemeClr>
                </a:solidFill>
                <a:latin typeface="Arial" pitchFamily="34" charset="0"/>
                <a:cs typeface="Arial" pitchFamily="34" charset="0"/>
              </a:rPr>
              <a:t>Introduce on Real-Time Operating System – RTOS</a:t>
            </a:r>
          </a:p>
          <a:p>
            <a:pPr marL="1200150" lvl="1" indent="-285750">
              <a:lnSpc>
                <a:spcPct val="150000"/>
              </a:lnSpc>
              <a:spcBef>
                <a:spcPct val="20000"/>
              </a:spcBef>
              <a:buFont typeface="Courier New" panose="02070309020205020404" pitchFamily="49" charset="0"/>
              <a:buChar char="o"/>
              <a:defRPr/>
            </a:pPr>
            <a:r>
              <a:rPr lang="en-US" dirty="0" smtClean="0">
                <a:solidFill>
                  <a:schemeClr val="bg1">
                    <a:lumMod val="75000"/>
                  </a:schemeClr>
                </a:solidFill>
                <a:latin typeface="Arial" pitchFamily="34" charset="0"/>
                <a:cs typeface="Arial" pitchFamily="34" charset="0"/>
              </a:rPr>
              <a:t>RTOS Kernel</a:t>
            </a:r>
          </a:p>
          <a:p>
            <a:pPr marL="1200150" lvl="1" indent="-285750">
              <a:lnSpc>
                <a:spcPct val="150000"/>
              </a:lnSpc>
              <a:spcBef>
                <a:spcPct val="20000"/>
              </a:spcBef>
              <a:buFont typeface="Courier New" panose="02070309020205020404" pitchFamily="49" charset="0"/>
              <a:buChar char="o"/>
              <a:defRPr/>
            </a:pPr>
            <a:r>
              <a:rPr lang="en-US" dirty="0" smtClean="0">
                <a:solidFill>
                  <a:schemeClr val="bg1">
                    <a:lumMod val="75000"/>
                  </a:schemeClr>
                </a:solidFill>
                <a:latin typeface="Arial" pitchFamily="34" charset="0"/>
                <a:cs typeface="Arial" pitchFamily="34" charset="0"/>
              </a:rPr>
              <a:t>RTOS Tasks and Processes</a:t>
            </a:r>
          </a:p>
          <a:p>
            <a:pPr marL="1200150" lvl="1" indent="-285750">
              <a:lnSpc>
                <a:spcPct val="150000"/>
              </a:lnSpc>
              <a:spcBef>
                <a:spcPct val="20000"/>
              </a:spcBef>
              <a:buFont typeface="Courier New" panose="02070309020205020404" pitchFamily="49" charset="0"/>
              <a:buChar char="o"/>
              <a:defRPr/>
            </a:pPr>
            <a:r>
              <a:rPr lang="en-US" dirty="0" smtClean="0">
                <a:solidFill>
                  <a:schemeClr val="bg1">
                    <a:lumMod val="75000"/>
                  </a:schemeClr>
                </a:solidFill>
                <a:latin typeface="Arial" pitchFamily="34" charset="0"/>
                <a:cs typeface="Arial" pitchFamily="34" charset="0"/>
              </a:rPr>
              <a:t>RTOS Scheduler</a:t>
            </a:r>
          </a:p>
          <a:p>
            <a:pPr marL="1200150" lvl="1" indent="-285750">
              <a:lnSpc>
                <a:spcPct val="150000"/>
              </a:lnSpc>
              <a:spcBef>
                <a:spcPct val="20000"/>
              </a:spcBef>
              <a:buFont typeface="Courier New" panose="02070309020205020404" pitchFamily="49" charset="0"/>
              <a:buChar char="o"/>
              <a:defRPr/>
            </a:pPr>
            <a:r>
              <a:rPr lang="en-US" dirty="0" smtClean="0">
                <a:solidFill>
                  <a:schemeClr val="bg1">
                    <a:lumMod val="75000"/>
                  </a:schemeClr>
                </a:solidFill>
                <a:latin typeface="Arial" pitchFamily="34" charset="0"/>
                <a:cs typeface="Arial" pitchFamily="34" charset="0"/>
              </a:rPr>
              <a:t>RTOS </a:t>
            </a:r>
            <a:r>
              <a:rPr lang="en-US" dirty="0">
                <a:solidFill>
                  <a:schemeClr val="bg1">
                    <a:lumMod val="75000"/>
                  </a:schemeClr>
                </a:solidFill>
                <a:latin typeface="Arial" pitchFamily="34" charset="0"/>
                <a:cs typeface="Arial" pitchFamily="34" charset="0"/>
              </a:rPr>
              <a:t>Non-Preemptive </a:t>
            </a:r>
            <a:r>
              <a:rPr lang="en-US" dirty="0" smtClean="0">
                <a:solidFill>
                  <a:schemeClr val="bg1">
                    <a:lumMod val="75000"/>
                  </a:schemeClr>
                </a:solidFill>
                <a:latin typeface="Arial" pitchFamily="34" charset="0"/>
                <a:cs typeface="Arial" pitchFamily="34" charset="0"/>
              </a:rPr>
              <a:t>Kernel and Preemptive Kernel</a:t>
            </a:r>
          </a:p>
          <a:p>
            <a:pPr marL="742950" indent="-285750">
              <a:lnSpc>
                <a:spcPct val="150000"/>
              </a:lnSpc>
              <a:buFont typeface="Wingdings" panose="05000000000000000000" pitchFamily="2" charset="2"/>
              <a:buChar char="v"/>
            </a:pPr>
            <a:r>
              <a:rPr lang="en-US" altLang="en-US" b="1" dirty="0" smtClean="0">
                <a:latin typeface="Arial" pitchFamily="34" charset="0"/>
                <a:cs typeface="Arial" pitchFamily="34" charset="0"/>
              </a:rPr>
              <a:t>Synchronization in RTOS</a:t>
            </a:r>
          </a:p>
          <a:p>
            <a:pPr marL="1200150" lvl="1" indent="-285750">
              <a:lnSpc>
                <a:spcPct val="150000"/>
              </a:lnSpc>
              <a:buFont typeface="Courier New" panose="02070309020205020404" pitchFamily="49" charset="0"/>
              <a:buChar char="o"/>
            </a:pPr>
            <a:r>
              <a:rPr lang="en-US" altLang="en-US" dirty="0">
                <a:latin typeface="Arial" pitchFamily="34" charset="0"/>
                <a:cs typeface="Arial" pitchFamily="34" charset="0"/>
              </a:rPr>
              <a:t>Inter-task Communication and Resource Sharing</a:t>
            </a:r>
          </a:p>
          <a:p>
            <a:pPr marL="1200150" lvl="1" indent="-285750">
              <a:lnSpc>
                <a:spcPct val="150000"/>
              </a:lnSpc>
              <a:buFont typeface="Courier New" panose="02070309020205020404" pitchFamily="49" charset="0"/>
              <a:buChar char="o"/>
            </a:pPr>
            <a:r>
              <a:rPr lang="en-US" altLang="en-US" dirty="0" smtClean="0">
                <a:latin typeface="Arial" pitchFamily="34" charset="0"/>
                <a:cs typeface="Arial" pitchFamily="34" charset="0"/>
              </a:rPr>
              <a:t>Semaphore</a:t>
            </a:r>
          </a:p>
          <a:p>
            <a:pPr marL="1200150" lvl="1" indent="-285750">
              <a:lnSpc>
                <a:spcPct val="150000"/>
              </a:lnSpc>
              <a:buFont typeface="Courier New" panose="02070309020205020404" pitchFamily="49" charset="0"/>
              <a:buChar char="o"/>
            </a:pPr>
            <a:r>
              <a:rPr lang="en-US" altLang="en-US" dirty="0" smtClean="0">
                <a:latin typeface="Arial" pitchFamily="34" charset="0"/>
                <a:cs typeface="Arial" pitchFamily="34" charset="0"/>
              </a:rPr>
              <a:t>Event</a:t>
            </a:r>
          </a:p>
          <a:p>
            <a:pPr marL="1200150" lvl="1" indent="-285750">
              <a:lnSpc>
                <a:spcPct val="150000"/>
              </a:lnSpc>
              <a:buFont typeface="Courier New" panose="02070309020205020404" pitchFamily="49" charset="0"/>
              <a:buChar char="o"/>
            </a:pPr>
            <a:r>
              <a:rPr lang="en-US" altLang="en-US" dirty="0" smtClean="0">
                <a:latin typeface="Arial" pitchFamily="34" charset="0"/>
                <a:cs typeface="Arial" pitchFamily="34" charset="0"/>
              </a:rPr>
              <a:t>Message Mailboxes</a:t>
            </a:r>
          </a:p>
          <a:p>
            <a:pPr marL="1200150" lvl="1" indent="-285750">
              <a:lnSpc>
                <a:spcPct val="150000"/>
              </a:lnSpc>
              <a:buFont typeface="Courier New" panose="02070309020205020404" pitchFamily="49" charset="0"/>
              <a:buChar char="o"/>
            </a:pPr>
            <a:r>
              <a:rPr lang="en-US" altLang="en-US" dirty="0" smtClean="0">
                <a:latin typeface="Arial" pitchFamily="34" charset="0"/>
                <a:cs typeface="Arial" pitchFamily="34" charset="0"/>
              </a:rPr>
              <a:t>Message Queue</a:t>
            </a:r>
          </a:p>
          <a:p>
            <a:pPr marL="742950" indent="-285750">
              <a:lnSpc>
                <a:spcPct val="150000"/>
              </a:lnSpc>
              <a:buFont typeface="Wingdings" panose="05000000000000000000" pitchFamily="2" charset="2"/>
              <a:buChar char="v"/>
            </a:pPr>
            <a:r>
              <a:rPr lang="en-US" dirty="0" smtClean="0">
                <a:solidFill>
                  <a:schemeClr val="bg1">
                    <a:lumMod val="75000"/>
                  </a:schemeClr>
                </a:solidFill>
                <a:latin typeface="Arial" pitchFamily="34" charset="0"/>
                <a:cs typeface="Arial" pitchFamily="34" charset="0"/>
              </a:rPr>
              <a:t>Summary</a:t>
            </a:r>
            <a:endParaRPr lang="en-US" dirty="0">
              <a:solidFill>
                <a:schemeClr val="bg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6258044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Inter-task Communication </a:t>
            </a:r>
            <a:r>
              <a:rPr lang="en-US" sz="4000" dirty="0"/>
              <a:t>and </a:t>
            </a:r>
            <a:r>
              <a:rPr lang="en-US" sz="4000" dirty="0" smtClean="0"/>
              <a:t>Resource Sharing</a:t>
            </a:r>
            <a:endParaRPr lang="en-US" sz="4000" dirty="0"/>
          </a:p>
        </p:txBody>
      </p:sp>
      <p:sp>
        <p:nvSpPr>
          <p:cNvPr id="3" name="Content Placeholder 2"/>
          <p:cNvSpPr>
            <a:spLocks noGrp="1"/>
          </p:cNvSpPr>
          <p:nvPr>
            <p:ph idx="1"/>
          </p:nvPr>
        </p:nvSpPr>
        <p:spPr/>
        <p:txBody>
          <a:bodyPr>
            <a:normAutofit fontScale="70000" lnSpcReduction="20000"/>
          </a:bodyPr>
          <a:lstStyle/>
          <a:p>
            <a:r>
              <a:rPr lang="en-US" altLang="en-US" dirty="0"/>
              <a:t> Multitasking systems must manage sharing data and hardware resources among multiple tasks. The easiest way for tasks to communicate with each other is through shared data structures. </a:t>
            </a:r>
          </a:p>
          <a:p>
            <a:r>
              <a:rPr lang="en-US" altLang="en-US" dirty="0"/>
              <a:t> It is usually </a:t>
            </a:r>
            <a:r>
              <a:rPr lang="en-US" altLang="en-US" dirty="0">
                <a:solidFill>
                  <a:srgbClr val="FF2F2F"/>
                </a:solidFill>
              </a:rPr>
              <a:t>"unsafe" </a:t>
            </a:r>
            <a:r>
              <a:rPr lang="en-US" altLang="en-US" dirty="0"/>
              <a:t>for two tasks to access the same specific data or hardware resource simultaneously. ("Unsafe" means the results are inconsistent or unpredictable, particularly when one task is in the midst of changing a data collection. The view by another task is best done either before any change begins, or after changes are completely finished.) </a:t>
            </a:r>
          </a:p>
          <a:p>
            <a:endParaRPr lang="en-US" altLang="en-US" dirty="0"/>
          </a:p>
          <a:p>
            <a:r>
              <a:rPr lang="en-US" altLang="en-US" dirty="0"/>
              <a:t> There are </a:t>
            </a:r>
            <a:r>
              <a:rPr lang="en-US" altLang="en-US" dirty="0" smtClean="0"/>
              <a:t>few common </a:t>
            </a:r>
            <a:r>
              <a:rPr lang="en-US" altLang="en-US" dirty="0"/>
              <a:t>approaches to resolve this problem:</a:t>
            </a:r>
          </a:p>
          <a:p>
            <a:pPr lvl="1">
              <a:buFont typeface="Arial" pitchFamily="34" charset="0"/>
              <a:buChar char="•"/>
            </a:pPr>
            <a:r>
              <a:rPr lang="en-US" altLang="en-US" dirty="0"/>
              <a:t> </a:t>
            </a:r>
            <a:r>
              <a:rPr lang="en-US" altLang="en-US" dirty="0" smtClean="0"/>
              <a:t>Semaphores</a:t>
            </a:r>
          </a:p>
          <a:p>
            <a:pPr lvl="1">
              <a:buFont typeface="Arial" pitchFamily="34" charset="0"/>
              <a:buChar char="•"/>
            </a:pPr>
            <a:r>
              <a:rPr lang="en-US" altLang="en-US" dirty="0" smtClean="0"/>
              <a:t> Messages</a:t>
            </a:r>
          </a:p>
          <a:p>
            <a:pPr lvl="1">
              <a:buFont typeface="Arial" pitchFamily="34" charset="0"/>
              <a:buChar char="•"/>
            </a:pPr>
            <a:r>
              <a:rPr lang="en-US" altLang="en-US" dirty="0" smtClean="0"/>
              <a:t> Message Queues</a:t>
            </a:r>
          </a:p>
          <a:p>
            <a:pPr lvl="1">
              <a:buFont typeface="Arial" pitchFamily="34" charset="0"/>
              <a:buChar char="•"/>
            </a:pPr>
            <a:r>
              <a:rPr lang="en-US" altLang="en-US" dirty="0"/>
              <a:t> </a:t>
            </a:r>
            <a:r>
              <a:rPr lang="en-US" altLang="en-US" dirty="0" smtClean="0"/>
              <a:t>Message Mailbox</a:t>
            </a:r>
            <a:endParaRPr lang="en-US" altLang="en-US" dirty="0"/>
          </a:p>
          <a:p>
            <a:endParaRPr lang="en-US" dirty="0"/>
          </a:p>
        </p:txBody>
      </p:sp>
    </p:spTree>
    <p:extLst>
      <p:ext uri="{BB962C8B-B14F-4D97-AF65-F5344CB8AC3E}">
        <p14:creationId xmlns:p14="http://schemas.microsoft.com/office/powerpoint/2010/main" val="235929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bwMode="auto">
          <a:xfrm>
            <a:off x="457200" y="274638"/>
            <a:ext cx="6995120" cy="688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b="1" dirty="0" smtClean="0"/>
              <a:t>Semaphores</a:t>
            </a:r>
          </a:p>
        </p:txBody>
      </p:sp>
      <p:sp>
        <p:nvSpPr>
          <p:cNvPr id="32771" name="TextBox 2"/>
          <p:cNvSpPr txBox="1">
            <a:spLocks noChangeArrowheads="1"/>
          </p:cNvSpPr>
          <p:nvPr/>
        </p:nvSpPr>
        <p:spPr bwMode="auto">
          <a:xfrm>
            <a:off x="452438" y="1196752"/>
            <a:ext cx="8513762" cy="477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1600" b="0" dirty="0"/>
              <a:t>A semaphore is a protocol mechanism offered by most multitasking kernels. Semaphores are used to:</a:t>
            </a:r>
          </a:p>
          <a:p>
            <a:pPr algn="l" eaLnBrk="1" hangingPunct="1"/>
            <a:r>
              <a:rPr lang="en-US" altLang="en-US" sz="1600" b="0" dirty="0"/>
              <a:t>	a) control access to a shared resource (mutual exclusion);</a:t>
            </a:r>
          </a:p>
          <a:p>
            <a:pPr algn="l" eaLnBrk="1" hangingPunct="1"/>
            <a:r>
              <a:rPr lang="en-US" altLang="en-US" sz="1600" b="0" dirty="0"/>
              <a:t>	b) signal the occurrence of an event;</a:t>
            </a:r>
          </a:p>
          <a:p>
            <a:pPr algn="l" eaLnBrk="1" hangingPunct="1"/>
            <a:r>
              <a:rPr lang="en-US" altLang="en-US" sz="1600" b="0" dirty="0"/>
              <a:t>	c) allow two tasks to synchronize their activities.</a:t>
            </a:r>
          </a:p>
          <a:p>
            <a:pPr algn="l" eaLnBrk="1" hangingPunct="1"/>
            <a:endParaRPr lang="en-US" altLang="en-US" sz="1600" b="0" dirty="0"/>
          </a:p>
          <a:p>
            <a:pPr algn="l" eaLnBrk="1" hangingPunct="1"/>
            <a:r>
              <a:rPr lang="en-US" altLang="en-US" sz="1600" b="0" dirty="0"/>
              <a:t>A semaphore is a key that your code acquires in order to continue execution. </a:t>
            </a:r>
          </a:p>
          <a:p>
            <a:pPr algn="l" eaLnBrk="1" hangingPunct="1"/>
            <a:r>
              <a:rPr lang="en-US" altLang="en-US" sz="1600" b="0" dirty="0"/>
              <a:t>If the semaphore is already in use, the requesting task is suspended until the semaphore is released by its current owner.</a:t>
            </a:r>
          </a:p>
          <a:p>
            <a:pPr algn="l" eaLnBrk="1" hangingPunct="1"/>
            <a:endParaRPr lang="en-US" altLang="en-US" sz="1600" b="0" dirty="0"/>
          </a:p>
          <a:p>
            <a:pPr algn="l" eaLnBrk="1" hangingPunct="1"/>
            <a:r>
              <a:rPr lang="en-US" altLang="en-US" sz="1600" b="0" dirty="0"/>
              <a:t>There are two types of semaphores: </a:t>
            </a:r>
          </a:p>
          <a:p>
            <a:pPr lvl="2" algn="l" eaLnBrk="1" hangingPunct="1">
              <a:buFont typeface="Arial" pitchFamily="34" charset="0"/>
              <a:buChar char="•"/>
            </a:pPr>
            <a:r>
              <a:rPr lang="en-US" altLang="en-US" sz="1600" b="0" dirty="0"/>
              <a:t> Binary semaphores (</a:t>
            </a:r>
            <a:r>
              <a:rPr lang="en-US" altLang="en-US" sz="1600" b="0" dirty="0" err="1"/>
              <a:t>mutex</a:t>
            </a:r>
            <a:r>
              <a:rPr lang="en-US" altLang="en-US" sz="1600" b="0" dirty="0"/>
              <a:t>) can only take two values: 0 (locked) or 1 (unlocked)</a:t>
            </a:r>
          </a:p>
          <a:p>
            <a:pPr lvl="2" algn="l" eaLnBrk="1" hangingPunct="1">
              <a:buFont typeface="Arial" pitchFamily="34" charset="0"/>
              <a:buChar char="•"/>
            </a:pPr>
            <a:r>
              <a:rPr lang="en-US" altLang="en-US" sz="1600" b="0" dirty="0"/>
              <a:t> Counting semaphore allows values between 0 and 255, 65535 or 4294967295,         depending on whether the semaphore mechanism is implemented using 8, 16 or 32 bits, respectively.</a:t>
            </a:r>
          </a:p>
          <a:p>
            <a:pPr algn="l" eaLnBrk="1" hangingPunct="1"/>
            <a:endParaRPr lang="en-US" altLang="en-US" sz="1600" b="0" dirty="0"/>
          </a:p>
          <a:p>
            <a:pPr algn="l" eaLnBrk="1" hangingPunct="1"/>
            <a:r>
              <a:rPr lang="en-US" altLang="en-US" sz="1600" b="0" dirty="0"/>
              <a:t>Along with the semaphore's value, the kernel also needs to keep track of tasks waiting for the semaphore's availability.</a:t>
            </a:r>
          </a:p>
          <a:p>
            <a:pPr algn="l" eaLnBrk="1" hangingPunct="1"/>
            <a:r>
              <a:rPr lang="en-US" altLang="en-US" sz="1600" b="0" dirty="0"/>
              <a:t>Problems with semaphore based designs are well known: </a:t>
            </a:r>
            <a:r>
              <a:rPr lang="en-US" altLang="en-US" sz="1600" b="0" dirty="0">
                <a:solidFill>
                  <a:srgbClr val="FF2F2F"/>
                </a:solidFill>
              </a:rPr>
              <a:t>priority inversion </a:t>
            </a:r>
            <a:r>
              <a:rPr lang="en-US" altLang="en-US" sz="1600" b="0" dirty="0"/>
              <a:t>and</a:t>
            </a:r>
            <a:r>
              <a:rPr lang="en-US" altLang="en-US" sz="1600" b="0" dirty="0">
                <a:solidFill>
                  <a:srgbClr val="FF2F2F"/>
                </a:solidFill>
              </a:rPr>
              <a:t> deadlocks.</a:t>
            </a:r>
          </a:p>
        </p:txBody>
      </p:sp>
    </p:spTree>
    <p:extLst>
      <p:ext uri="{BB962C8B-B14F-4D97-AF65-F5344CB8AC3E}">
        <p14:creationId xmlns:p14="http://schemas.microsoft.com/office/powerpoint/2010/main" val="1992754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a:off x="4930775" y="5029200"/>
            <a:ext cx="1017588" cy="7239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a:lstStyle/>
          <a:p>
            <a:pPr algn="ctr">
              <a:defRPr/>
            </a:pPr>
            <a:r>
              <a:rPr lang="en-US" sz="1000" dirty="0"/>
              <a:t>Queue</a:t>
            </a:r>
            <a:endParaRPr lang="en-US" sz="1000" dirty="0">
              <a:solidFill>
                <a:schemeClr val="tx1"/>
              </a:solidFill>
            </a:endParaRPr>
          </a:p>
        </p:txBody>
      </p:sp>
      <p:sp>
        <p:nvSpPr>
          <p:cNvPr id="6" name="Rectangle 15"/>
          <p:cNvSpPr>
            <a:spLocks noChangeArrowheads="1"/>
          </p:cNvSpPr>
          <p:nvPr/>
        </p:nvSpPr>
        <p:spPr bwMode="auto">
          <a:xfrm>
            <a:off x="0" y="1273373"/>
            <a:ext cx="9144000" cy="1492250"/>
          </a:xfrm>
          <a:prstGeom prst="rect">
            <a:avLst/>
          </a:prstGeom>
          <a:solidFill>
            <a:schemeClr val="bg1"/>
          </a:solidFill>
          <a:ln w="9525" algn="ctr">
            <a:solidFill>
              <a:schemeClr val="bg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buFont typeface="Arial" pitchFamily="34" charset="0"/>
              <a:buChar char="•"/>
            </a:pPr>
            <a:r>
              <a:rPr lang="en-US" altLang="en-US" b="0"/>
              <a:t>A task desiring the semaphore will perform a WAIT operation. If the semaphore is available (</a:t>
            </a:r>
            <a:r>
              <a:rPr lang="en-US" altLang="en-US" b="0">
                <a:solidFill>
                  <a:srgbClr val="2D14E6"/>
                </a:solidFill>
              </a:rPr>
              <a:t>the semaphore value is greater than 0</a:t>
            </a:r>
            <a:r>
              <a:rPr lang="en-US" altLang="en-US" b="0"/>
              <a:t>), the semaphore value is decremented and the task continues execution. </a:t>
            </a:r>
          </a:p>
          <a:p>
            <a:pPr algn="l" eaLnBrk="1" hangingPunct="1">
              <a:buFont typeface="Arial" pitchFamily="34" charset="0"/>
              <a:buChar char="•"/>
            </a:pPr>
            <a:r>
              <a:rPr lang="en-US" altLang="en-US" b="0"/>
              <a:t> If the semaphore's value is 0, the task performing a WAIT on the semaphore is placed in a waiting list.  </a:t>
            </a:r>
          </a:p>
        </p:txBody>
      </p:sp>
      <p:sp>
        <p:nvSpPr>
          <p:cNvPr id="3379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altLang="en-US" b="1" dirty="0" smtClean="0"/>
              <a:t>Semaphore example</a:t>
            </a:r>
          </a:p>
        </p:txBody>
      </p:sp>
      <p:sp>
        <p:nvSpPr>
          <p:cNvPr id="4" name="TextBox 3"/>
          <p:cNvSpPr txBox="1">
            <a:spLocks noChangeArrowheads="1"/>
          </p:cNvSpPr>
          <p:nvPr/>
        </p:nvSpPr>
        <p:spPr bwMode="auto">
          <a:xfrm>
            <a:off x="0" y="1282898"/>
            <a:ext cx="914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buFont typeface="Arial" pitchFamily="34" charset="0"/>
              <a:buChar char="•"/>
            </a:pPr>
            <a:r>
              <a:rPr lang="en-US" altLang="en-US" sz="1600" b="0"/>
              <a:t> There are generally only three operations that can be performed on a semaphore: </a:t>
            </a:r>
          </a:p>
          <a:p>
            <a:pPr lvl="2" algn="l" eaLnBrk="1" hangingPunct="1">
              <a:buFont typeface="Arial" pitchFamily="34" charset="0"/>
              <a:buChar char="•"/>
            </a:pPr>
            <a:r>
              <a:rPr lang="en-US" altLang="en-US" sz="1600" b="0"/>
              <a:t> INITIALIZE (also called </a:t>
            </a:r>
            <a:r>
              <a:rPr lang="en-US" altLang="en-US" sz="1600" b="0" i="1"/>
              <a:t>CREATE)</a:t>
            </a:r>
          </a:p>
          <a:p>
            <a:pPr lvl="2" algn="l" eaLnBrk="1" hangingPunct="1">
              <a:buFont typeface="Arial" pitchFamily="34" charset="0"/>
              <a:buChar char="•"/>
            </a:pPr>
            <a:r>
              <a:rPr lang="en-US" altLang="en-US" sz="1600" b="0"/>
              <a:t> WAIT (also called </a:t>
            </a:r>
            <a:r>
              <a:rPr lang="en-US" altLang="en-US" sz="1600" b="0" i="1"/>
              <a:t>PEND) </a:t>
            </a:r>
          </a:p>
          <a:p>
            <a:pPr lvl="2" algn="l" eaLnBrk="1" hangingPunct="1">
              <a:buFont typeface="Arial" pitchFamily="34" charset="0"/>
              <a:buChar char="•"/>
            </a:pPr>
            <a:r>
              <a:rPr lang="en-US" altLang="en-US" sz="1600" b="0" i="1"/>
              <a:t> SIGNAL (also called POST).</a:t>
            </a:r>
            <a:r>
              <a:rPr lang="en-US" altLang="en-US" sz="1600" b="0"/>
              <a:t> </a:t>
            </a:r>
          </a:p>
          <a:p>
            <a:pPr algn="l" eaLnBrk="1" hangingPunct="1">
              <a:buFont typeface="Arial" pitchFamily="34" charset="0"/>
              <a:buChar char="•"/>
            </a:pPr>
            <a:r>
              <a:rPr lang="en-US" altLang="en-US" sz="1600" b="0"/>
              <a:t>  The initial value of the semaphore must be provided when the semaphore is initialized. The waiting list of tasks is always initially empty.</a:t>
            </a:r>
            <a:endParaRPr lang="en-US" altLang="en-US" sz="1600" b="0" i="1"/>
          </a:p>
        </p:txBody>
      </p:sp>
      <p:sp>
        <p:nvSpPr>
          <p:cNvPr id="9" name="Rectangle 8"/>
          <p:cNvSpPr>
            <a:spLocks noChangeArrowheads="1"/>
          </p:cNvSpPr>
          <p:nvPr/>
        </p:nvSpPr>
        <p:spPr bwMode="auto">
          <a:xfrm>
            <a:off x="0" y="1267023"/>
            <a:ext cx="886142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buFont typeface="Arial" pitchFamily="34" charset="0"/>
              <a:buChar char="•"/>
            </a:pPr>
            <a:r>
              <a:rPr lang="en-US" altLang="en-US" b="0"/>
              <a:t>Most kernels allow you to specify a timeout; if the semaphore is not available within a certain amount of time, the requesting task is made ready to run and an error code indicating that a timeout has occurred is returned to the caller.</a:t>
            </a:r>
          </a:p>
        </p:txBody>
      </p:sp>
      <p:sp>
        <p:nvSpPr>
          <p:cNvPr id="10" name="TextBox 9"/>
          <p:cNvSpPr txBox="1">
            <a:spLocks noChangeArrowheads="1"/>
          </p:cNvSpPr>
          <p:nvPr/>
        </p:nvSpPr>
        <p:spPr bwMode="auto">
          <a:xfrm>
            <a:off x="0" y="1268611"/>
            <a:ext cx="856138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buFont typeface="Arial" pitchFamily="34" charset="0"/>
              <a:buChar char="•"/>
            </a:pPr>
            <a:r>
              <a:rPr lang="en-US" altLang="en-US" b="0"/>
              <a:t>A task releases a semaphore by performing a SIGNAL operation. If no task is waiting for the semaphore, the semaphore value is simply incremented. </a:t>
            </a:r>
          </a:p>
          <a:p>
            <a:pPr algn="l" eaLnBrk="1" hangingPunct="1">
              <a:buFont typeface="Arial" pitchFamily="34" charset="0"/>
              <a:buChar char="•"/>
            </a:pPr>
            <a:r>
              <a:rPr lang="en-US" altLang="en-US" b="0"/>
              <a:t> If any task is waiting for the semaphore, however, one of the tasks is made ready to run and the semaphore value is not incremented; the key is given to one of the tasks waiting for it. </a:t>
            </a:r>
          </a:p>
        </p:txBody>
      </p:sp>
      <p:sp>
        <p:nvSpPr>
          <p:cNvPr id="11" name="Rectangle 10"/>
          <p:cNvSpPr>
            <a:spLocks noChangeArrowheads="1"/>
          </p:cNvSpPr>
          <p:nvPr/>
        </p:nvSpPr>
        <p:spPr bwMode="auto">
          <a:xfrm>
            <a:off x="0" y="1271786"/>
            <a:ext cx="862647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buFont typeface="Arial" pitchFamily="34" charset="0"/>
              <a:buChar char="•"/>
            </a:pPr>
            <a:r>
              <a:rPr lang="en-US" altLang="en-US" b="0"/>
              <a:t>Depending on the kernel, the task which will receive the semaphore is either:</a:t>
            </a:r>
          </a:p>
          <a:p>
            <a:pPr algn="l" eaLnBrk="1" hangingPunct="1"/>
            <a:r>
              <a:rPr lang="en-US" altLang="en-US" b="0"/>
              <a:t>	a) the highest priority task waiting for the semaphore, or</a:t>
            </a:r>
          </a:p>
          <a:p>
            <a:pPr algn="l" eaLnBrk="1" hangingPunct="1"/>
            <a:r>
              <a:rPr lang="en-US" altLang="en-US" b="0"/>
              <a:t>	b) the first task that requested the semaphore (First In First Out, or FIFO).</a:t>
            </a:r>
          </a:p>
        </p:txBody>
      </p:sp>
      <p:sp>
        <p:nvSpPr>
          <p:cNvPr id="32776" name="Oval 11"/>
          <p:cNvSpPr>
            <a:spLocks noChangeArrowheads="1"/>
          </p:cNvSpPr>
          <p:nvPr/>
        </p:nvSpPr>
        <p:spPr bwMode="auto">
          <a:xfrm>
            <a:off x="1344613" y="2913063"/>
            <a:ext cx="858837" cy="777875"/>
          </a:xfrm>
          <a:prstGeom prst="ellipse">
            <a:avLst/>
          </a:prstGeom>
          <a:solidFill>
            <a:srgbClr val="FFC000"/>
          </a:solidFill>
          <a:ln w="9525" algn="ctr">
            <a:solidFill>
              <a:schemeClr val="tx1"/>
            </a:solidFill>
            <a:round/>
            <a:headEnd/>
            <a:tailEnd/>
          </a:ln>
        </p:spPr>
        <p:txBody>
          <a:bodyPr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400" b="0"/>
              <a:t>Task 1 (H)</a:t>
            </a:r>
          </a:p>
        </p:txBody>
      </p:sp>
      <p:sp>
        <p:nvSpPr>
          <p:cNvPr id="14" name="Snip Single Corner Rectangle 13"/>
          <p:cNvSpPr/>
          <p:nvPr/>
        </p:nvSpPr>
        <p:spPr bwMode="auto">
          <a:xfrm>
            <a:off x="6069013" y="3859213"/>
            <a:ext cx="1366837" cy="600075"/>
          </a:xfrm>
          <a:prstGeom prst="snip1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0800000" scaled="1"/>
            <a:tileRect/>
          </a:gradFill>
          <a:ln w="9525" cap="flat" cmpd="sng" algn="ctr">
            <a:solidFill>
              <a:schemeClr val="tx1"/>
            </a:solidFill>
            <a:prstDash val="solid"/>
            <a:round/>
            <a:headEnd type="none" w="med" len="med"/>
            <a:tailEnd type="none" w="med" len="med"/>
          </a:ln>
          <a:effectLst/>
        </p:spPr>
        <p:txBody>
          <a:bodyPr anchor="ctr"/>
          <a:lstStyle/>
          <a:p>
            <a:pPr algn="ctr">
              <a:defRPr/>
            </a:pPr>
            <a:r>
              <a:rPr lang="en-US" sz="1600" b="0" dirty="0"/>
              <a:t>Resource</a:t>
            </a:r>
          </a:p>
        </p:txBody>
      </p:sp>
      <p:sp>
        <p:nvSpPr>
          <p:cNvPr id="32778" name="Rounded Rectangle 14"/>
          <p:cNvSpPr>
            <a:spLocks noChangeArrowheads="1"/>
          </p:cNvSpPr>
          <p:nvPr/>
        </p:nvSpPr>
        <p:spPr bwMode="auto">
          <a:xfrm>
            <a:off x="3997325" y="3835400"/>
            <a:ext cx="1497013" cy="655638"/>
          </a:xfrm>
          <a:prstGeom prst="roundRect">
            <a:avLst>
              <a:gd name="adj" fmla="val 16667"/>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t="100000"/>
            </a:path>
            <a:tileRect r="-100000" b="-100000"/>
          </a:gradFill>
          <a:ln w="9525" algn="ctr">
            <a:solidFill>
              <a:schemeClr val="tx1"/>
            </a:solidFill>
            <a:round/>
            <a:headEnd/>
            <a:tailEnd/>
          </a:ln>
        </p:spPr>
        <p:txBody>
          <a:bodyPr anchor="ctr"/>
          <a:lstStyle/>
          <a:p>
            <a:pPr algn="ctr">
              <a:defRPr/>
            </a:pPr>
            <a:r>
              <a:rPr lang="en-US" sz="1600" b="0"/>
              <a:t>Driver</a:t>
            </a:r>
          </a:p>
        </p:txBody>
      </p:sp>
      <p:grpSp>
        <p:nvGrpSpPr>
          <p:cNvPr id="2" name="Group 31"/>
          <p:cNvGrpSpPr>
            <a:grpSpLocks/>
          </p:cNvGrpSpPr>
          <p:nvPr/>
        </p:nvGrpSpPr>
        <p:grpSpPr bwMode="auto">
          <a:xfrm>
            <a:off x="4611688" y="4749800"/>
            <a:ext cx="268287" cy="623888"/>
            <a:chOff x="5332652" y="5033246"/>
            <a:chExt cx="267037" cy="623087"/>
          </a:xfrm>
        </p:grpSpPr>
        <p:sp>
          <p:nvSpPr>
            <p:cNvPr id="33828" name="Rectangle 23"/>
            <p:cNvSpPr>
              <a:spLocks noChangeArrowheads="1"/>
            </p:cNvSpPr>
            <p:nvPr/>
          </p:nvSpPr>
          <p:spPr bwMode="auto">
            <a:xfrm>
              <a:off x="5332652" y="5033246"/>
              <a:ext cx="267037" cy="623087"/>
            </a:xfrm>
            <a:prstGeom prst="rect">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33829" name="Oval 16"/>
            <p:cNvSpPr>
              <a:spLocks noChangeArrowheads="1"/>
            </p:cNvSpPr>
            <p:nvPr/>
          </p:nvSpPr>
          <p:spPr bwMode="auto">
            <a:xfrm>
              <a:off x="5389296" y="5097982"/>
              <a:ext cx="137565" cy="145657"/>
            </a:xfrm>
            <a:prstGeom prst="ellipse">
              <a:avLst/>
            </a:prstGeom>
            <a:solidFill>
              <a:srgbClr val="92D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33830" name="Oval 21"/>
            <p:cNvSpPr>
              <a:spLocks noChangeArrowheads="1"/>
            </p:cNvSpPr>
            <p:nvPr/>
          </p:nvSpPr>
          <p:spPr bwMode="auto">
            <a:xfrm>
              <a:off x="5387947" y="5282751"/>
              <a:ext cx="137565" cy="145657"/>
            </a:xfrm>
            <a:prstGeom prst="ellipse">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33831" name="Oval 22"/>
            <p:cNvSpPr>
              <a:spLocks noChangeArrowheads="1"/>
            </p:cNvSpPr>
            <p:nvPr/>
          </p:nvSpPr>
          <p:spPr bwMode="auto">
            <a:xfrm>
              <a:off x="5386599" y="5459427"/>
              <a:ext cx="137565" cy="145657"/>
            </a:xfrm>
            <a:prstGeom prst="ellipse">
              <a:avLst/>
            </a:prstGeom>
            <a:solidFill>
              <a:srgbClr val="FF0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grpSp>
      <p:cxnSp>
        <p:nvCxnSpPr>
          <p:cNvPr id="32780" name="Straight Arrow Connector 33"/>
          <p:cNvCxnSpPr>
            <a:cxnSpLocks noChangeShapeType="1"/>
          </p:cNvCxnSpPr>
          <p:nvPr/>
        </p:nvCxnSpPr>
        <p:spPr bwMode="auto">
          <a:xfrm rot="5400000">
            <a:off x="4616450" y="4621213"/>
            <a:ext cx="258763" cy="1587"/>
          </a:xfrm>
          <a:prstGeom prst="straightConnector1">
            <a:avLst/>
          </a:prstGeom>
          <a:noFill/>
          <a:ln w="9525"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32781" name="Straight Arrow Connector 37"/>
          <p:cNvCxnSpPr>
            <a:cxnSpLocks noChangeShapeType="1"/>
            <a:endCxn id="14" idx="2"/>
          </p:cNvCxnSpPr>
          <p:nvPr/>
        </p:nvCxnSpPr>
        <p:spPr bwMode="auto">
          <a:xfrm flipV="1">
            <a:off x="5494338" y="4159250"/>
            <a:ext cx="574675" cy="4763"/>
          </a:xfrm>
          <a:prstGeom prst="straightConnector1">
            <a:avLst/>
          </a:prstGeom>
          <a:noFill/>
          <a:ln w="9525"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32784" name="Oval 44"/>
          <p:cNvSpPr>
            <a:spLocks noChangeArrowheads="1"/>
          </p:cNvSpPr>
          <p:nvPr/>
        </p:nvSpPr>
        <p:spPr bwMode="auto">
          <a:xfrm>
            <a:off x="1341438" y="3729038"/>
            <a:ext cx="858837" cy="776287"/>
          </a:xfrm>
          <a:prstGeom prst="ellipse">
            <a:avLst/>
          </a:prstGeom>
          <a:solidFill>
            <a:srgbClr val="FFC000"/>
          </a:solidFill>
          <a:ln w="9525" algn="ctr">
            <a:solidFill>
              <a:schemeClr val="tx1"/>
            </a:solidFill>
            <a:round/>
            <a:headEnd/>
            <a:tailEnd/>
          </a:ln>
        </p:spPr>
        <p:txBody>
          <a:bodyPr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400" b="0"/>
              <a:t>Task 2 (M)</a:t>
            </a:r>
          </a:p>
        </p:txBody>
      </p:sp>
      <p:sp>
        <p:nvSpPr>
          <p:cNvPr id="32785" name="Oval 45"/>
          <p:cNvSpPr>
            <a:spLocks noChangeArrowheads="1"/>
          </p:cNvSpPr>
          <p:nvPr/>
        </p:nvSpPr>
        <p:spPr bwMode="auto">
          <a:xfrm>
            <a:off x="1339850" y="4537075"/>
            <a:ext cx="857250" cy="777875"/>
          </a:xfrm>
          <a:prstGeom prst="ellipse">
            <a:avLst/>
          </a:prstGeom>
          <a:solidFill>
            <a:srgbClr val="FFC000"/>
          </a:solidFill>
          <a:ln w="9525" algn="ctr">
            <a:solidFill>
              <a:schemeClr val="tx1"/>
            </a:solidFill>
            <a:round/>
            <a:headEnd/>
            <a:tailEnd/>
          </a:ln>
        </p:spPr>
        <p:txBody>
          <a:bodyPr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400" b="0"/>
              <a:t>Task 3 (L)</a:t>
            </a:r>
          </a:p>
        </p:txBody>
      </p:sp>
      <p:sp>
        <p:nvSpPr>
          <p:cNvPr id="22" name="TextBox 21"/>
          <p:cNvSpPr txBox="1">
            <a:spLocks noChangeArrowheads="1"/>
          </p:cNvSpPr>
          <p:nvPr/>
        </p:nvSpPr>
        <p:spPr bwMode="auto">
          <a:xfrm>
            <a:off x="4857750" y="4754563"/>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r>
              <a:rPr lang="en-US" altLang="en-US" sz="1100"/>
              <a:t>Value:</a:t>
            </a:r>
          </a:p>
        </p:txBody>
      </p:sp>
      <p:sp>
        <p:nvSpPr>
          <p:cNvPr id="28" name="TextBox 27"/>
          <p:cNvSpPr txBox="1">
            <a:spLocks noChangeArrowheads="1"/>
          </p:cNvSpPr>
          <p:nvPr/>
        </p:nvSpPr>
        <p:spPr bwMode="auto">
          <a:xfrm>
            <a:off x="5418138" y="4686300"/>
            <a:ext cx="298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r>
              <a:rPr lang="en-US" altLang="en-US" sz="1600">
                <a:solidFill>
                  <a:srgbClr val="00B050"/>
                </a:solidFill>
              </a:rPr>
              <a:t>1</a:t>
            </a:r>
          </a:p>
        </p:txBody>
      </p:sp>
      <p:sp>
        <p:nvSpPr>
          <p:cNvPr id="29" name="TextBox 28"/>
          <p:cNvSpPr txBox="1"/>
          <p:nvPr/>
        </p:nvSpPr>
        <p:spPr>
          <a:xfrm>
            <a:off x="295275" y="5856288"/>
            <a:ext cx="3057525" cy="338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l">
              <a:defRPr/>
            </a:pPr>
            <a:r>
              <a:rPr lang="en-US" sz="1600" b="0" dirty="0">
                <a:solidFill>
                  <a:schemeClr val="tx1"/>
                </a:solidFill>
              </a:rPr>
              <a:t>Driver initializes the semaphore</a:t>
            </a:r>
          </a:p>
        </p:txBody>
      </p:sp>
      <p:sp>
        <p:nvSpPr>
          <p:cNvPr id="32" name="TextBox 31"/>
          <p:cNvSpPr txBox="1"/>
          <p:nvPr/>
        </p:nvSpPr>
        <p:spPr>
          <a:xfrm>
            <a:off x="293688" y="5861050"/>
            <a:ext cx="8137525" cy="585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l">
              <a:defRPr/>
            </a:pPr>
            <a:r>
              <a:rPr lang="en-US" sz="1600" b="0" dirty="0">
                <a:solidFill>
                  <a:schemeClr val="tx1"/>
                </a:solidFill>
              </a:rPr>
              <a:t>Task 2 requests the resources; Because value is &gt;0, drivers assign the resource to Task2 and decrement the semaphore</a:t>
            </a:r>
          </a:p>
        </p:txBody>
      </p:sp>
      <p:cxnSp>
        <p:nvCxnSpPr>
          <p:cNvPr id="34" name="Straight Arrow Connector 39"/>
          <p:cNvCxnSpPr>
            <a:cxnSpLocks noChangeShapeType="1"/>
          </p:cNvCxnSpPr>
          <p:nvPr/>
        </p:nvCxnSpPr>
        <p:spPr bwMode="auto">
          <a:xfrm>
            <a:off x="2206625" y="4124325"/>
            <a:ext cx="1790700" cy="39688"/>
          </a:xfrm>
          <a:prstGeom prst="straightConnector1">
            <a:avLst/>
          </a:prstGeom>
          <a:ln>
            <a:solidFill>
              <a:srgbClr val="00B050"/>
            </a:solidFill>
            <a:headEnd type="arrow" w="med" len="med"/>
            <a:tailEnd type="arrow" w="med" len="med"/>
          </a:ln>
        </p:spPr>
        <p:style>
          <a:lnRef idx="3">
            <a:schemeClr val="accent2"/>
          </a:lnRef>
          <a:fillRef idx="0">
            <a:schemeClr val="accent2"/>
          </a:fillRef>
          <a:effectRef idx="2">
            <a:schemeClr val="accent2"/>
          </a:effectRef>
          <a:fontRef idx="minor">
            <a:schemeClr val="tx1"/>
          </a:fontRef>
        </p:style>
      </p:cxnSp>
      <p:sp>
        <p:nvSpPr>
          <p:cNvPr id="36" name="TextBox 35"/>
          <p:cNvSpPr txBox="1">
            <a:spLocks noChangeArrowheads="1"/>
          </p:cNvSpPr>
          <p:nvPr/>
        </p:nvSpPr>
        <p:spPr bwMode="auto">
          <a:xfrm>
            <a:off x="5424488" y="4676775"/>
            <a:ext cx="29845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r>
              <a:rPr lang="en-US" altLang="en-US" sz="1600">
                <a:solidFill>
                  <a:srgbClr val="FE0000"/>
                </a:solidFill>
              </a:rPr>
              <a:t>0</a:t>
            </a:r>
          </a:p>
        </p:txBody>
      </p:sp>
      <p:sp>
        <p:nvSpPr>
          <p:cNvPr id="37" name="TextBox 36"/>
          <p:cNvSpPr txBox="1"/>
          <p:nvPr/>
        </p:nvSpPr>
        <p:spPr>
          <a:xfrm>
            <a:off x="292100" y="5861050"/>
            <a:ext cx="8139113" cy="338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l">
              <a:defRPr/>
            </a:pPr>
            <a:r>
              <a:rPr lang="en-US" sz="1600" b="0" dirty="0">
                <a:solidFill>
                  <a:schemeClr val="tx1"/>
                </a:solidFill>
              </a:rPr>
              <a:t>Task 3 requests the resources; Because value is 0, drivers puts Task3 in the waiting list</a:t>
            </a:r>
          </a:p>
        </p:txBody>
      </p:sp>
      <p:sp>
        <p:nvSpPr>
          <p:cNvPr id="38" name="TextBox 37"/>
          <p:cNvSpPr txBox="1"/>
          <p:nvPr/>
        </p:nvSpPr>
        <p:spPr>
          <a:xfrm>
            <a:off x="4927600" y="5219700"/>
            <a:ext cx="1028700" cy="254000"/>
          </a:xfrm>
          <a:prstGeom prst="rect">
            <a:avLst/>
          </a:prstGeom>
          <a:noFill/>
        </p:spPr>
        <p:txBody>
          <a:bodyPr>
            <a:spAutoFit/>
          </a:bodyPr>
          <a:lstStyle/>
          <a:p>
            <a:pPr algn="ctr">
              <a:defRPr/>
            </a:pPr>
            <a:r>
              <a:rPr lang="en-US" sz="1050" dirty="0">
                <a:solidFill>
                  <a:srgbClr val="FE0000"/>
                </a:solidFill>
              </a:rPr>
              <a:t>Task 3 (L)</a:t>
            </a:r>
          </a:p>
        </p:txBody>
      </p:sp>
      <p:cxnSp>
        <p:nvCxnSpPr>
          <p:cNvPr id="40" name="Straight Arrow Connector 39"/>
          <p:cNvCxnSpPr>
            <a:cxnSpLocks noChangeShapeType="1"/>
            <a:stCxn id="32785" idx="6"/>
          </p:cNvCxnSpPr>
          <p:nvPr/>
        </p:nvCxnSpPr>
        <p:spPr bwMode="auto">
          <a:xfrm flipV="1">
            <a:off x="2197100" y="4164013"/>
            <a:ext cx="1800225" cy="762000"/>
          </a:xfrm>
          <a:prstGeom prst="straightConnector1">
            <a:avLst/>
          </a:prstGeom>
          <a:ln>
            <a:solidFill>
              <a:srgbClr val="FF0000"/>
            </a:solidFill>
            <a:headEnd type="arrow" w="med" len="med"/>
            <a:tailEnd type="arrow" w="med" len="med"/>
          </a:ln>
        </p:spPr>
        <p:style>
          <a:lnRef idx="3">
            <a:schemeClr val="accent2"/>
          </a:lnRef>
          <a:fillRef idx="0">
            <a:schemeClr val="accent2"/>
          </a:fillRef>
          <a:effectRef idx="2">
            <a:schemeClr val="accent2"/>
          </a:effectRef>
          <a:fontRef idx="minor">
            <a:schemeClr val="tx1"/>
          </a:fontRef>
        </p:style>
      </p:cxnSp>
      <p:sp>
        <p:nvSpPr>
          <p:cNvPr id="43" name="TextBox 42"/>
          <p:cNvSpPr txBox="1"/>
          <p:nvPr/>
        </p:nvSpPr>
        <p:spPr>
          <a:xfrm>
            <a:off x="307975" y="5867400"/>
            <a:ext cx="8137525" cy="585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l">
              <a:defRPr/>
            </a:pPr>
            <a:r>
              <a:rPr lang="en-US" sz="1600" b="0" dirty="0">
                <a:solidFill>
                  <a:schemeClr val="tx1"/>
                </a:solidFill>
              </a:rPr>
              <a:t>Task 1 requests the resources; Because value is 0, drivers puts Task1 in the waiting list. The queue strategy can be based on priority or FIFO</a:t>
            </a:r>
          </a:p>
        </p:txBody>
      </p:sp>
      <p:sp>
        <p:nvSpPr>
          <p:cNvPr id="44" name="TextBox 43"/>
          <p:cNvSpPr txBox="1"/>
          <p:nvPr/>
        </p:nvSpPr>
        <p:spPr>
          <a:xfrm>
            <a:off x="4935538" y="5437188"/>
            <a:ext cx="1027112" cy="254000"/>
          </a:xfrm>
          <a:prstGeom prst="rect">
            <a:avLst/>
          </a:prstGeom>
          <a:noFill/>
        </p:spPr>
        <p:txBody>
          <a:bodyPr>
            <a:spAutoFit/>
          </a:bodyPr>
          <a:lstStyle/>
          <a:p>
            <a:pPr algn="ctr">
              <a:defRPr/>
            </a:pPr>
            <a:r>
              <a:rPr lang="en-US" sz="1050" dirty="0">
                <a:solidFill>
                  <a:srgbClr val="FE0000"/>
                </a:solidFill>
              </a:rPr>
              <a:t>Task 1 (H)</a:t>
            </a:r>
          </a:p>
        </p:txBody>
      </p:sp>
      <p:cxnSp>
        <p:nvCxnSpPr>
          <p:cNvPr id="45" name="Straight Arrow Connector 44"/>
          <p:cNvCxnSpPr>
            <a:cxnSpLocks noChangeShapeType="1"/>
            <a:stCxn id="32776" idx="6"/>
          </p:cNvCxnSpPr>
          <p:nvPr/>
        </p:nvCxnSpPr>
        <p:spPr bwMode="auto">
          <a:xfrm>
            <a:off x="2203450" y="3302000"/>
            <a:ext cx="1793875" cy="862013"/>
          </a:xfrm>
          <a:prstGeom prst="straightConnector1">
            <a:avLst/>
          </a:prstGeom>
          <a:ln>
            <a:solidFill>
              <a:srgbClr val="FF0000"/>
            </a:solidFill>
            <a:headEnd type="arrow" w="med" len="med"/>
            <a:tailEnd type="arrow" w="med" len="med"/>
          </a:ln>
        </p:spPr>
        <p:style>
          <a:lnRef idx="3">
            <a:schemeClr val="accent2"/>
          </a:lnRef>
          <a:fillRef idx="0">
            <a:schemeClr val="accent2"/>
          </a:fillRef>
          <a:effectRef idx="2">
            <a:schemeClr val="accent2"/>
          </a:effectRef>
          <a:fontRef idx="minor">
            <a:schemeClr val="tx1"/>
          </a:fontRef>
        </p:style>
      </p:cxnSp>
      <p:sp>
        <p:nvSpPr>
          <p:cNvPr id="50" name="TextBox 49"/>
          <p:cNvSpPr txBox="1"/>
          <p:nvPr/>
        </p:nvSpPr>
        <p:spPr>
          <a:xfrm>
            <a:off x="293688" y="5862638"/>
            <a:ext cx="6643687" cy="338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l">
              <a:defRPr/>
            </a:pPr>
            <a:r>
              <a:rPr lang="en-US" sz="1600" b="0" dirty="0">
                <a:solidFill>
                  <a:schemeClr val="tx1"/>
                </a:solidFill>
              </a:rPr>
              <a:t>Task 2 releases the resource. Task 1 (i.e. on priority) gets the resource.</a:t>
            </a:r>
          </a:p>
        </p:txBody>
      </p:sp>
      <p:cxnSp>
        <p:nvCxnSpPr>
          <p:cNvPr id="51" name="Straight Arrow Connector 50"/>
          <p:cNvCxnSpPr>
            <a:cxnSpLocks noChangeShapeType="1"/>
          </p:cNvCxnSpPr>
          <p:nvPr/>
        </p:nvCxnSpPr>
        <p:spPr bwMode="auto">
          <a:xfrm>
            <a:off x="2203450" y="3300413"/>
            <a:ext cx="1792288" cy="862012"/>
          </a:xfrm>
          <a:prstGeom prst="straightConnector1">
            <a:avLst/>
          </a:prstGeom>
          <a:ln>
            <a:solidFill>
              <a:srgbClr val="00B050"/>
            </a:solidFill>
            <a:headEnd type="arrow" w="med" len="med"/>
            <a:tailEnd type="arrow" w="med" len="med"/>
          </a:ln>
        </p:spPr>
        <p:style>
          <a:lnRef idx="3">
            <a:schemeClr val="accent2"/>
          </a:lnRef>
          <a:fillRef idx="0">
            <a:schemeClr val="accent2"/>
          </a:fillRef>
          <a:effectRef idx="2">
            <a:schemeClr val="accent2"/>
          </a:effectRef>
          <a:fontRef idx="minor">
            <a:schemeClr val="tx1"/>
          </a:fontRef>
        </p:style>
      </p:cxnSp>
      <p:sp>
        <p:nvSpPr>
          <p:cNvPr id="52" name="TextBox 51"/>
          <p:cNvSpPr txBox="1"/>
          <p:nvPr/>
        </p:nvSpPr>
        <p:spPr>
          <a:xfrm>
            <a:off x="300038" y="5853113"/>
            <a:ext cx="6383337" cy="338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l">
              <a:defRPr/>
            </a:pPr>
            <a:r>
              <a:rPr lang="en-US" sz="1600" b="0" dirty="0">
                <a:solidFill>
                  <a:schemeClr val="tx1"/>
                </a:solidFill>
              </a:rPr>
              <a:t>Task 1 releases the resource. Task 3 gets the resource. </a:t>
            </a:r>
          </a:p>
        </p:txBody>
      </p:sp>
      <p:cxnSp>
        <p:nvCxnSpPr>
          <p:cNvPr id="53" name="Straight Arrow Connector 52"/>
          <p:cNvCxnSpPr>
            <a:cxnSpLocks noChangeShapeType="1"/>
          </p:cNvCxnSpPr>
          <p:nvPr/>
        </p:nvCxnSpPr>
        <p:spPr bwMode="auto">
          <a:xfrm flipV="1">
            <a:off x="2205038" y="4162425"/>
            <a:ext cx="1798637" cy="762000"/>
          </a:xfrm>
          <a:prstGeom prst="straightConnector1">
            <a:avLst/>
          </a:prstGeom>
          <a:ln>
            <a:solidFill>
              <a:srgbClr val="00B050"/>
            </a:solidFill>
            <a:headEnd type="arrow" w="med" len="med"/>
            <a:tailEnd type="arrow" w="med" len="med"/>
          </a:ln>
        </p:spPr>
        <p:style>
          <a:lnRef idx="3">
            <a:schemeClr val="accent2"/>
          </a:lnRef>
          <a:fillRef idx="0">
            <a:schemeClr val="accent2"/>
          </a:fillRef>
          <a:effectRef idx="2">
            <a:schemeClr val="accent2"/>
          </a:effectRef>
          <a:fontRef idx="minor">
            <a:schemeClr val="tx1"/>
          </a:fontRef>
        </p:style>
      </p:cxnSp>
      <p:sp>
        <p:nvSpPr>
          <p:cNvPr id="55" name="TextBox 54"/>
          <p:cNvSpPr txBox="1"/>
          <p:nvPr/>
        </p:nvSpPr>
        <p:spPr>
          <a:xfrm>
            <a:off x="290513" y="5867400"/>
            <a:ext cx="6384925" cy="585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l">
              <a:defRPr/>
            </a:pPr>
            <a:r>
              <a:rPr lang="en-US" sz="1600" b="0" dirty="0">
                <a:solidFill>
                  <a:schemeClr val="tx1"/>
                </a:solidFill>
              </a:rPr>
              <a:t>Task 3 releases the resource. Because queue is empty value is incremented</a:t>
            </a:r>
          </a:p>
        </p:txBody>
      </p:sp>
    </p:spTree>
    <p:extLst>
      <p:ext uri="{BB962C8B-B14F-4D97-AF65-F5344CB8AC3E}">
        <p14:creationId xmlns:p14="http://schemas.microsoft.com/office/powerpoint/2010/main" val="3382120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3" presetClass="entr" presetSubtype="10" fill="hold" nodeType="withEffect">
                                  <p:stCondLst>
                                    <p:cond delay="0"/>
                                  </p:stCondLst>
                                  <p:childTnLst>
                                    <p:set>
                                      <p:cBhvr>
                                        <p:cTn id="9" dur="1" fill="hold">
                                          <p:stCondLst>
                                            <p:cond delay="0"/>
                                          </p:stCondLst>
                                        </p:cTn>
                                        <p:tgtEl>
                                          <p:spTgt spid="32778"/>
                                        </p:tgtEl>
                                        <p:attrNameLst>
                                          <p:attrName>style.visibility</p:attrName>
                                        </p:attrNameLst>
                                      </p:cBhvr>
                                      <p:to>
                                        <p:strVal val="visible"/>
                                      </p:to>
                                    </p:set>
                                    <p:animEffect transition="in" filter="blinds(horizontal)">
                                      <p:cBhvr>
                                        <p:cTn id="10" dur="500"/>
                                        <p:tgtEl>
                                          <p:spTgt spid="32778"/>
                                        </p:tgtEl>
                                      </p:cBhvr>
                                    </p:animEffect>
                                  </p:childTnLst>
                                </p:cTn>
                              </p:par>
                              <p:par>
                                <p:cTn id="11" presetID="3" presetClass="entr" presetSubtype="10" fill="hold" nodeType="withEffect">
                                  <p:stCondLst>
                                    <p:cond delay="0"/>
                                  </p:stCondLst>
                                  <p:childTnLst>
                                    <p:set>
                                      <p:cBhvr>
                                        <p:cTn id="12" dur="1" fill="hold">
                                          <p:stCondLst>
                                            <p:cond delay="0"/>
                                          </p:stCondLst>
                                        </p:cTn>
                                        <p:tgtEl>
                                          <p:spTgt spid="32780"/>
                                        </p:tgtEl>
                                        <p:attrNameLst>
                                          <p:attrName>style.visibility</p:attrName>
                                        </p:attrNameLst>
                                      </p:cBhvr>
                                      <p:to>
                                        <p:strVal val="visible"/>
                                      </p:to>
                                    </p:set>
                                    <p:animEffect transition="in" filter="blinds(horizontal)">
                                      <p:cBhvr>
                                        <p:cTn id="13" dur="500"/>
                                        <p:tgtEl>
                                          <p:spTgt spid="32780"/>
                                        </p:tgtEl>
                                      </p:cBhvr>
                                    </p:animEffect>
                                  </p:childTnLst>
                                </p:cTn>
                              </p:par>
                              <p:par>
                                <p:cTn id="14" presetID="3" presetClass="entr" presetSubtype="1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par>
                                <p:cTn id="17" presetID="3" presetClass="entr" presetSubtype="10" fill="hold" nodeType="withEffect">
                                  <p:stCondLst>
                                    <p:cond delay="0"/>
                                  </p:stCondLst>
                                  <p:childTnLst>
                                    <p:set>
                                      <p:cBhvr>
                                        <p:cTn id="18" dur="1" fill="hold">
                                          <p:stCondLst>
                                            <p:cond delay="0"/>
                                          </p:stCondLst>
                                        </p:cTn>
                                        <p:tgtEl>
                                          <p:spTgt spid="32781"/>
                                        </p:tgtEl>
                                        <p:attrNameLst>
                                          <p:attrName>style.visibility</p:attrName>
                                        </p:attrNameLst>
                                      </p:cBhvr>
                                      <p:to>
                                        <p:strVal val="visible"/>
                                      </p:to>
                                    </p:set>
                                    <p:animEffect transition="in" filter="blinds(horizontal)">
                                      <p:cBhvr>
                                        <p:cTn id="19" dur="500"/>
                                        <p:tgtEl>
                                          <p:spTgt spid="32781"/>
                                        </p:tgtEl>
                                      </p:cBhvr>
                                    </p:animEffect>
                                  </p:childTnLst>
                                </p:cTn>
                              </p:par>
                              <p:par>
                                <p:cTn id="20" presetID="3" presetClass="entr" presetSubtype="1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par>
                                <p:cTn id="23" presetID="3" presetClass="entr" presetSubtype="1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linds(horizontal)">
                                      <p:cBhvr>
                                        <p:cTn id="25" dur="500"/>
                                        <p:tgtEl>
                                          <p:spTgt spid="29"/>
                                        </p:tgtEl>
                                      </p:cBhvr>
                                    </p:animEffect>
                                  </p:childTnLst>
                                </p:cTn>
                              </p:par>
                              <p:par>
                                <p:cTn id="26" presetID="3" presetClass="entr" presetSubtype="1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linds(horizontal)">
                                      <p:cBhvr>
                                        <p:cTn id="28" dur="500"/>
                                        <p:tgtEl>
                                          <p:spTgt spid="28"/>
                                        </p:tgtEl>
                                      </p:cBhvr>
                                    </p:animEffect>
                                  </p:childTnLst>
                                </p:cTn>
                              </p:par>
                              <p:par>
                                <p:cTn id="29" presetID="6" presetClass="emph" presetSubtype="0" autoRev="1" fill="hold" nodeType="withEffect">
                                  <p:stCondLst>
                                    <p:cond delay="0"/>
                                  </p:stCondLst>
                                  <p:childTnLst>
                                    <p:animScale>
                                      <p:cBhvr>
                                        <p:cTn id="30" dur="2000" fill="hold"/>
                                        <p:tgtEl>
                                          <p:spTgt spid="32778"/>
                                        </p:tgtEl>
                                      </p:cBhvr>
                                      <p:by x="150000" y="150000"/>
                                    </p:animScale>
                                  </p:childTnLst>
                                </p:cTn>
                              </p:par>
                              <p:par>
                                <p:cTn id="31" presetID="6" presetClass="emph" presetSubtype="0" autoRev="1" fill="hold" nodeType="withEffect">
                                  <p:stCondLst>
                                    <p:cond delay="0"/>
                                  </p:stCondLst>
                                  <p:childTnLst>
                                    <p:animScale>
                                      <p:cBhvr>
                                        <p:cTn id="32" dur="2000" fill="hold"/>
                                        <p:tgtEl>
                                          <p:spTgt spid="32780"/>
                                        </p:tgtEl>
                                      </p:cBhvr>
                                      <p:by x="150000" y="150000"/>
                                    </p:animScale>
                                  </p:childTnLst>
                                </p:cTn>
                              </p:par>
                              <p:par>
                                <p:cTn id="33" presetID="6" presetClass="emph" presetSubtype="0" autoRev="1" fill="hold" nodeType="withEffect">
                                  <p:stCondLst>
                                    <p:cond delay="0"/>
                                  </p:stCondLst>
                                  <p:childTnLst>
                                    <p:animScale>
                                      <p:cBhvr>
                                        <p:cTn id="34" dur="2000" fill="hold"/>
                                        <p:tgtEl>
                                          <p:spTgt spid="2"/>
                                        </p:tgtEl>
                                      </p:cBhvr>
                                      <p:by x="150000" y="150000"/>
                                    </p:animScale>
                                  </p:childTnLst>
                                </p:cTn>
                              </p:par>
                              <p:par>
                                <p:cTn id="35" presetID="6" presetClass="emph" presetSubtype="0" autoRev="1" fill="hold" nodeType="withEffect">
                                  <p:stCondLst>
                                    <p:cond delay="0"/>
                                  </p:stCondLst>
                                  <p:childTnLst>
                                    <p:animScale>
                                      <p:cBhvr>
                                        <p:cTn id="36" dur="2000" fill="hold"/>
                                        <p:tgtEl>
                                          <p:spTgt spid="28"/>
                                        </p:tgtEl>
                                      </p:cBhvr>
                                      <p:by x="150000" y="150000"/>
                                    </p:animScale>
                                  </p:childTnLst>
                                </p:cTn>
                              </p:par>
                              <p:par>
                                <p:cTn id="37" presetID="3" presetClass="entr" presetSubtype="1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linds(horizontal)">
                                      <p:cBhvr>
                                        <p:cTn id="39" dur="500"/>
                                        <p:tgtEl>
                                          <p:spTgt spid="24"/>
                                        </p:tgtEl>
                                      </p:cBhvr>
                                    </p:animEffect>
                                  </p:childTnLst>
                                </p:cTn>
                              </p:par>
                              <p:par>
                                <p:cTn id="40" presetID="3" presetClass="entr" presetSubtype="1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linds(horizontal)">
                                      <p:cBhvr>
                                        <p:cTn id="42" dur="500"/>
                                        <p:tgtEl>
                                          <p:spTgt spid="2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xit" presetSubtype="10" fill="hold" grpId="0" nodeType="clickEffect">
                                  <p:stCondLst>
                                    <p:cond delay="0"/>
                                  </p:stCondLst>
                                  <p:childTnLst>
                                    <p:animEffect transition="out" filter="blinds(horizontal)">
                                      <p:cBhvr>
                                        <p:cTn id="46" dur="500"/>
                                        <p:tgtEl>
                                          <p:spTgt spid="29"/>
                                        </p:tgtEl>
                                      </p:cBhvr>
                                    </p:animEffect>
                                    <p:set>
                                      <p:cBhvr>
                                        <p:cTn id="47" dur="1" fill="hold">
                                          <p:stCondLst>
                                            <p:cond delay="499"/>
                                          </p:stCondLst>
                                        </p:cTn>
                                        <p:tgtEl>
                                          <p:spTgt spid="29"/>
                                        </p:tgtEl>
                                        <p:attrNameLst>
                                          <p:attrName>style.visibility</p:attrName>
                                        </p:attrNameLst>
                                      </p:cBhvr>
                                      <p:to>
                                        <p:strVal val="hidden"/>
                                      </p:to>
                                    </p:set>
                                  </p:childTnLst>
                                </p:cTn>
                              </p:par>
                              <p:par>
                                <p:cTn id="48" presetID="3" presetClass="entr" presetSubtype="1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blinds(horizontal)">
                                      <p:cBhvr>
                                        <p:cTn id="50" dur="500"/>
                                        <p:tgtEl>
                                          <p:spTgt spid="32"/>
                                        </p:tgtEl>
                                      </p:cBhvr>
                                    </p:animEffect>
                                  </p:childTnLst>
                                </p:cTn>
                              </p:par>
                              <p:par>
                                <p:cTn id="51" presetID="6" presetClass="emph" presetSubtype="0" autoRev="1" fill="hold" grpId="0" nodeType="withEffect">
                                  <p:stCondLst>
                                    <p:cond delay="0"/>
                                  </p:stCondLst>
                                  <p:childTnLst>
                                    <p:animScale>
                                      <p:cBhvr>
                                        <p:cTn id="52" dur="2000" fill="hold"/>
                                        <p:tgtEl>
                                          <p:spTgt spid="32784"/>
                                        </p:tgtEl>
                                      </p:cBhvr>
                                      <p:by x="150000" y="150000"/>
                                    </p:animScale>
                                  </p:childTnLst>
                                </p:cTn>
                              </p:par>
                            </p:childTnLst>
                          </p:cTn>
                        </p:par>
                        <p:par>
                          <p:cTn id="53" fill="hold" nodeType="afterGroup">
                            <p:stCondLst>
                              <p:cond delay="4000"/>
                            </p:stCondLst>
                            <p:childTnLst>
                              <p:par>
                                <p:cTn id="54" presetID="3" presetClass="entr" presetSubtype="10" fill="hold" nodeType="after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blinds(horizontal)">
                                      <p:cBhvr>
                                        <p:cTn id="56" dur="500"/>
                                        <p:tgtEl>
                                          <p:spTgt spid="34"/>
                                        </p:tgtEl>
                                      </p:cBhvr>
                                    </p:animEffect>
                                  </p:childTnLst>
                                </p:cTn>
                              </p:par>
                            </p:childTnLst>
                          </p:cTn>
                        </p:par>
                        <p:par>
                          <p:cTn id="57" fill="hold" nodeType="afterGroup">
                            <p:stCondLst>
                              <p:cond delay="4500"/>
                            </p:stCondLst>
                            <p:childTnLst>
                              <p:par>
                                <p:cTn id="58" presetID="3" presetClass="exit" presetSubtype="10" fill="hold" grpId="0" nodeType="afterEffect">
                                  <p:stCondLst>
                                    <p:cond delay="0"/>
                                  </p:stCondLst>
                                  <p:childTnLst>
                                    <p:animEffect transition="out" filter="blinds(horizontal)">
                                      <p:cBhvr>
                                        <p:cTn id="59" dur="500"/>
                                        <p:tgtEl>
                                          <p:spTgt spid="28"/>
                                        </p:tgtEl>
                                      </p:cBhvr>
                                    </p:animEffect>
                                    <p:set>
                                      <p:cBhvr>
                                        <p:cTn id="60" dur="1" fill="hold">
                                          <p:stCondLst>
                                            <p:cond delay="499"/>
                                          </p:stCondLst>
                                        </p:cTn>
                                        <p:tgtEl>
                                          <p:spTgt spid="28"/>
                                        </p:tgtEl>
                                        <p:attrNameLst>
                                          <p:attrName>style.visibility</p:attrName>
                                        </p:attrNameLst>
                                      </p:cBhvr>
                                      <p:to>
                                        <p:strVal val="hidden"/>
                                      </p:to>
                                    </p:set>
                                  </p:childTnLst>
                                </p:cTn>
                              </p:par>
                              <p:par>
                                <p:cTn id="61" presetID="3" presetClass="entr" presetSubtype="1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blinds(horizontal)">
                                      <p:cBhvr>
                                        <p:cTn id="63" dur="500"/>
                                        <p:tgtEl>
                                          <p:spTgt spid="3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blinds(horizontal)">
                                      <p:cBhvr>
                                        <p:cTn id="68" dur="500"/>
                                        <p:tgtEl>
                                          <p:spTgt spid="37"/>
                                        </p:tgtEl>
                                      </p:cBhvr>
                                    </p:animEffect>
                                  </p:childTnLst>
                                </p:cTn>
                              </p:par>
                              <p:par>
                                <p:cTn id="69" presetID="3" presetClass="exit" presetSubtype="10" fill="hold" nodeType="withEffect">
                                  <p:stCondLst>
                                    <p:cond delay="0"/>
                                  </p:stCondLst>
                                  <p:childTnLst>
                                    <p:animEffect transition="out" filter="blinds(horizontal)">
                                      <p:cBhvr>
                                        <p:cTn id="70" dur="500"/>
                                        <p:tgtEl>
                                          <p:spTgt spid="32"/>
                                        </p:tgtEl>
                                      </p:cBhvr>
                                    </p:animEffect>
                                    <p:set>
                                      <p:cBhvr>
                                        <p:cTn id="71" dur="1" fill="hold">
                                          <p:stCondLst>
                                            <p:cond delay="499"/>
                                          </p:stCondLst>
                                        </p:cTn>
                                        <p:tgtEl>
                                          <p:spTgt spid="32"/>
                                        </p:tgtEl>
                                        <p:attrNameLst>
                                          <p:attrName>style.visibility</p:attrName>
                                        </p:attrNameLst>
                                      </p:cBhvr>
                                      <p:to>
                                        <p:strVal val="hidden"/>
                                      </p:to>
                                    </p:set>
                                  </p:childTnLst>
                                </p:cTn>
                              </p:par>
                              <p:par>
                                <p:cTn id="72" presetID="6" presetClass="emph" presetSubtype="0" autoRev="1" fill="hold" grpId="0" nodeType="withEffect">
                                  <p:stCondLst>
                                    <p:cond delay="0"/>
                                  </p:stCondLst>
                                  <p:childTnLst>
                                    <p:animScale>
                                      <p:cBhvr>
                                        <p:cTn id="73" dur="2000" fill="hold"/>
                                        <p:tgtEl>
                                          <p:spTgt spid="32785"/>
                                        </p:tgtEl>
                                      </p:cBhvr>
                                      <p:by x="150000" y="150000"/>
                                    </p:animScale>
                                  </p:childTnLst>
                                </p:cTn>
                              </p:par>
                            </p:childTnLst>
                          </p:cTn>
                        </p:par>
                        <p:par>
                          <p:cTn id="74" fill="hold" nodeType="afterGroup">
                            <p:stCondLst>
                              <p:cond delay="4500"/>
                            </p:stCondLst>
                            <p:childTnLst>
                              <p:par>
                                <p:cTn id="75" presetID="3" presetClass="entr" presetSubtype="10" fill="hold" nodeType="after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blinds(horizontal)">
                                      <p:cBhvr>
                                        <p:cTn id="77" dur="500"/>
                                        <p:tgtEl>
                                          <p:spTgt spid="40"/>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blinds(horizontal)">
                                      <p:cBhvr>
                                        <p:cTn id="80" dur="500"/>
                                        <p:tgtEl>
                                          <p:spTgt spid="38"/>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xit" presetSubtype="10" fill="hold" nodeType="clickEffect">
                                  <p:stCondLst>
                                    <p:cond delay="0"/>
                                  </p:stCondLst>
                                  <p:childTnLst>
                                    <p:animEffect transition="out" filter="blinds(horizontal)">
                                      <p:cBhvr>
                                        <p:cTn id="84" dur="500"/>
                                        <p:tgtEl>
                                          <p:spTgt spid="37"/>
                                        </p:tgtEl>
                                      </p:cBhvr>
                                    </p:animEffect>
                                    <p:set>
                                      <p:cBhvr>
                                        <p:cTn id="85" dur="1" fill="hold">
                                          <p:stCondLst>
                                            <p:cond delay="499"/>
                                          </p:stCondLst>
                                        </p:cTn>
                                        <p:tgtEl>
                                          <p:spTgt spid="37"/>
                                        </p:tgtEl>
                                        <p:attrNameLst>
                                          <p:attrName>style.visibility</p:attrName>
                                        </p:attrNameLst>
                                      </p:cBhvr>
                                      <p:to>
                                        <p:strVal val="hidden"/>
                                      </p:to>
                                    </p:set>
                                  </p:childTnLst>
                                </p:cTn>
                              </p:par>
                              <p:par>
                                <p:cTn id="86" presetID="3" presetClass="entr" presetSubtype="10" fill="hold" nodeType="with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blinds(horizontal)">
                                      <p:cBhvr>
                                        <p:cTn id="88" dur="500"/>
                                        <p:tgtEl>
                                          <p:spTgt spid="43"/>
                                        </p:tgtEl>
                                      </p:cBhvr>
                                    </p:animEffect>
                                  </p:childTnLst>
                                </p:cTn>
                              </p:par>
                              <p:par>
                                <p:cTn id="89" presetID="6" presetClass="emph" presetSubtype="0" autoRev="1" fill="hold" grpId="0" nodeType="withEffect">
                                  <p:stCondLst>
                                    <p:cond delay="0"/>
                                  </p:stCondLst>
                                  <p:childTnLst>
                                    <p:animScale>
                                      <p:cBhvr>
                                        <p:cTn id="90" dur="2000" fill="hold"/>
                                        <p:tgtEl>
                                          <p:spTgt spid="32776"/>
                                        </p:tgtEl>
                                      </p:cBhvr>
                                      <p:by x="150000" y="150000"/>
                                    </p:animScale>
                                  </p:childTnLst>
                                </p:cTn>
                              </p:par>
                            </p:childTnLst>
                          </p:cTn>
                        </p:par>
                        <p:par>
                          <p:cTn id="91" fill="hold" nodeType="afterGroup">
                            <p:stCondLst>
                              <p:cond delay="4000"/>
                            </p:stCondLst>
                            <p:childTnLst>
                              <p:par>
                                <p:cTn id="92" presetID="3" presetClass="entr" presetSubtype="10" fill="hold" nodeType="after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blinds(horizontal)">
                                      <p:cBhvr>
                                        <p:cTn id="94" dur="500"/>
                                        <p:tgtEl>
                                          <p:spTgt spid="44"/>
                                        </p:tgtEl>
                                      </p:cBhvr>
                                    </p:animEffect>
                                  </p:childTnLst>
                                </p:cTn>
                              </p:par>
                              <p:par>
                                <p:cTn id="95" presetID="3" presetClass="exit" presetSubtype="10" fill="hold" nodeType="withEffect">
                                  <p:stCondLst>
                                    <p:cond delay="0"/>
                                  </p:stCondLst>
                                  <p:childTnLst>
                                    <p:animEffect transition="out" filter="blinds(horizontal)">
                                      <p:cBhvr>
                                        <p:cTn id="96" dur="500"/>
                                        <p:tgtEl>
                                          <p:spTgt spid="6"/>
                                        </p:tgtEl>
                                      </p:cBhvr>
                                    </p:animEffect>
                                    <p:set>
                                      <p:cBhvr>
                                        <p:cTn id="97" dur="1" fill="hold">
                                          <p:stCondLst>
                                            <p:cond delay="499"/>
                                          </p:stCondLst>
                                        </p:cTn>
                                        <p:tgtEl>
                                          <p:spTgt spid="6"/>
                                        </p:tgtEl>
                                        <p:attrNameLst>
                                          <p:attrName>style.visibility</p:attrName>
                                        </p:attrNameLst>
                                      </p:cBhvr>
                                      <p:to>
                                        <p:strVal val="hidden"/>
                                      </p:to>
                                    </p:set>
                                  </p:childTnLst>
                                </p:cTn>
                              </p:par>
                              <p:par>
                                <p:cTn id="98" presetID="3" presetClass="entr" presetSubtype="10" fill="hold" grpId="0" nodeType="withEffect">
                                  <p:stCondLst>
                                    <p:cond delay="0"/>
                                  </p:stCondLst>
                                  <p:childTnLst>
                                    <p:set>
                                      <p:cBhvr>
                                        <p:cTn id="99" dur="1" fill="hold">
                                          <p:stCondLst>
                                            <p:cond delay="0"/>
                                          </p:stCondLst>
                                        </p:cTn>
                                        <p:tgtEl>
                                          <p:spTgt spid="11"/>
                                        </p:tgtEl>
                                        <p:attrNameLst>
                                          <p:attrName>style.visibility</p:attrName>
                                        </p:attrNameLst>
                                      </p:cBhvr>
                                      <p:to>
                                        <p:strVal val="visible"/>
                                      </p:to>
                                    </p:set>
                                    <p:animEffect transition="in" filter="blinds(horizontal)">
                                      <p:cBhvr>
                                        <p:cTn id="100" dur="500"/>
                                        <p:tgtEl>
                                          <p:spTgt spid="11"/>
                                        </p:tgtEl>
                                      </p:cBhvr>
                                    </p:animEffect>
                                  </p:childTnLst>
                                </p:cTn>
                              </p:par>
                              <p:par>
                                <p:cTn id="101" presetID="3" presetClass="entr" presetSubtype="10" fill="hold" nodeType="withEffect">
                                  <p:stCondLst>
                                    <p:cond delay="0"/>
                                  </p:stCondLst>
                                  <p:childTnLst>
                                    <p:set>
                                      <p:cBhvr>
                                        <p:cTn id="102" dur="1" fill="hold">
                                          <p:stCondLst>
                                            <p:cond delay="0"/>
                                          </p:stCondLst>
                                        </p:cTn>
                                        <p:tgtEl>
                                          <p:spTgt spid="45"/>
                                        </p:tgtEl>
                                        <p:attrNameLst>
                                          <p:attrName>style.visibility</p:attrName>
                                        </p:attrNameLst>
                                      </p:cBhvr>
                                      <p:to>
                                        <p:strVal val="visible"/>
                                      </p:to>
                                    </p:set>
                                    <p:animEffect transition="in" filter="blinds(horizontal)">
                                      <p:cBhvr>
                                        <p:cTn id="103" dur="500"/>
                                        <p:tgtEl>
                                          <p:spTgt spid="45"/>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3" presetClass="entr" presetSubtype="10" fill="hold" nodeType="click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blinds(horizontal)">
                                      <p:cBhvr>
                                        <p:cTn id="108" dur="500"/>
                                        <p:tgtEl>
                                          <p:spTgt spid="9"/>
                                        </p:tgtEl>
                                      </p:cBhvr>
                                    </p:animEffect>
                                  </p:childTnLst>
                                </p:cTn>
                              </p:par>
                              <p:par>
                                <p:cTn id="109" presetID="3" presetClass="exit" presetSubtype="10" fill="hold" grpId="1" nodeType="withEffect">
                                  <p:stCondLst>
                                    <p:cond delay="0"/>
                                  </p:stCondLst>
                                  <p:childTnLst>
                                    <p:animEffect transition="out" filter="blinds(horizontal)">
                                      <p:cBhvr>
                                        <p:cTn id="110" dur="500"/>
                                        <p:tgtEl>
                                          <p:spTgt spid="11"/>
                                        </p:tgtEl>
                                      </p:cBhvr>
                                    </p:animEffect>
                                    <p:set>
                                      <p:cBhvr>
                                        <p:cTn id="111" dur="1" fill="hold">
                                          <p:stCondLst>
                                            <p:cond delay="499"/>
                                          </p:stCondLst>
                                        </p:cTn>
                                        <p:tgtEl>
                                          <p:spTgt spid="11"/>
                                        </p:tgtEl>
                                        <p:attrNameLst>
                                          <p:attrName>style.visibility</p:attrName>
                                        </p:attrNameLst>
                                      </p:cBhvr>
                                      <p:to>
                                        <p:strVal val="hidden"/>
                                      </p:to>
                                    </p:set>
                                  </p:childTnLst>
                                </p:cTn>
                              </p:par>
                              <p:par>
                                <p:cTn id="112" presetID="3" presetClass="exit" presetSubtype="10" fill="hold" nodeType="withEffect">
                                  <p:stCondLst>
                                    <p:cond delay="0"/>
                                  </p:stCondLst>
                                  <p:childTnLst>
                                    <p:animEffect transition="out" filter="blinds(horizontal)">
                                      <p:cBhvr>
                                        <p:cTn id="113" dur="500"/>
                                        <p:tgtEl>
                                          <p:spTgt spid="43"/>
                                        </p:tgtEl>
                                      </p:cBhvr>
                                    </p:animEffect>
                                    <p:set>
                                      <p:cBhvr>
                                        <p:cTn id="114" dur="1" fill="hold">
                                          <p:stCondLst>
                                            <p:cond delay="499"/>
                                          </p:stCondLst>
                                        </p:cTn>
                                        <p:tgtEl>
                                          <p:spTgt spid="43"/>
                                        </p:tgtEl>
                                        <p:attrNameLst>
                                          <p:attrName>style.visibility</p:attrName>
                                        </p:attrNameLst>
                                      </p:cBhvr>
                                      <p:to>
                                        <p:strVal val="hidden"/>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3" presetClass="exit" presetSubtype="10" fill="hold" nodeType="clickEffect">
                                  <p:stCondLst>
                                    <p:cond delay="0"/>
                                  </p:stCondLst>
                                  <p:childTnLst>
                                    <p:animEffect transition="out" filter="blinds(horizontal)">
                                      <p:cBhvr>
                                        <p:cTn id="118" dur="500"/>
                                        <p:tgtEl>
                                          <p:spTgt spid="9"/>
                                        </p:tgtEl>
                                      </p:cBhvr>
                                    </p:animEffect>
                                    <p:set>
                                      <p:cBhvr>
                                        <p:cTn id="119" dur="1" fill="hold">
                                          <p:stCondLst>
                                            <p:cond delay="499"/>
                                          </p:stCondLst>
                                        </p:cTn>
                                        <p:tgtEl>
                                          <p:spTgt spid="9"/>
                                        </p:tgtEl>
                                        <p:attrNameLst>
                                          <p:attrName>style.visibility</p:attrName>
                                        </p:attrNameLst>
                                      </p:cBhvr>
                                      <p:to>
                                        <p:strVal val="hidden"/>
                                      </p:to>
                                    </p:set>
                                  </p:childTnLst>
                                </p:cTn>
                              </p:par>
                              <p:par>
                                <p:cTn id="120" presetID="3" presetClass="entr" presetSubtype="10" fill="hold" nodeType="withEffect">
                                  <p:stCondLst>
                                    <p:cond delay="0"/>
                                  </p:stCondLst>
                                  <p:childTnLst>
                                    <p:set>
                                      <p:cBhvr>
                                        <p:cTn id="121" dur="1" fill="hold">
                                          <p:stCondLst>
                                            <p:cond delay="0"/>
                                          </p:stCondLst>
                                        </p:cTn>
                                        <p:tgtEl>
                                          <p:spTgt spid="10"/>
                                        </p:tgtEl>
                                        <p:attrNameLst>
                                          <p:attrName>style.visibility</p:attrName>
                                        </p:attrNameLst>
                                      </p:cBhvr>
                                      <p:to>
                                        <p:strVal val="visible"/>
                                      </p:to>
                                    </p:set>
                                    <p:animEffect transition="in" filter="blinds(horizontal)">
                                      <p:cBhvr>
                                        <p:cTn id="122" dur="500"/>
                                        <p:tgtEl>
                                          <p:spTgt spid="10"/>
                                        </p:tgtEl>
                                      </p:cBhvr>
                                    </p:animEffect>
                                  </p:childTnLst>
                                </p:cTn>
                              </p:par>
                              <p:par>
                                <p:cTn id="123" presetID="3" presetClass="entr" presetSubtype="10" fill="hold" nodeType="withEffect">
                                  <p:stCondLst>
                                    <p:cond delay="0"/>
                                  </p:stCondLst>
                                  <p:childTnLst>
                                    <p:set>
                                      <p:cBhvr>
                                        <p:cTn id="124" dur="1" fill="hold">
                                          <p:stCondLst>
                                            <p:cond delay="0"/>
                                          </p:stCondLst>
                                        </p:cTn>
                                        <p:tgtEl>
                                          <p:spTgt spid="50"/>
                                        </p:tgtEl>
                                        <p:attrNameLst>
                                          <p:attrName>style.visibility</p:attrName>
                                        </p:attrNameLst>
                                      </p:cBhvr>
                                      <p:to>
                                        <p:strVal val="visible"/>
                                      </p:to>
                                    </p:set>
                                    <p:animEffect transition="in" filter="blinds(horizontal)">
                                      <p:cBhvr>
                                        <p:cTn id="125" dur="500"/>
                                        <p:tgtEl>
                                          <p:spTgt spid="50"/>
                                        </p:tgtEl>
                                      </p:cBhvr>
                                    </p:animEffect>
                                  </p:childTnLst>
                                </p:cTn>
                              </p:par>
                              <p:par>
                                <p:cTn id="126" presetID="3" presetClass="exit" presetSubtype="10" fill="hold" nodeType="withEffect">
                                  <p:stCondLst>
                                    <p:cond delay="0"/>
                                  </p:stCondLst>
                                  <p:childTnLst>
                                    <p:animEffect transition="out" filter="blinds(horizontal)">
                                      <p:cBhvr>
                                        <p:cTn id="127" dur="500"/>
                                        <p:tgtEl>
                                          <p:spTgt spid="45"/>
                                        </p:tgtEl>
                                      </p:cBhvr>
                                    </p:animEffect>
                                    <p:set>
                                      <p:cBhvr>
                                        <p:cTn id="128" dur="1" fill="hold">
                                          <p:stCondLst>
                                            <p:cond delay="499"/>
                                          </p:stCondLst>
                                        </p:cTn>
                                        <p:tgtEl>
                                          <p:spTgt spid="45"/>
                                        </p:tgtEl>
                                        <p:attrNameLst>
                                          <p:attrName>style.visibility</p:attrName>
                                        </p:attrNameLst>
                                      </p:cBhvr>
                                      <p:to>
                                        <p:strVal val="hidden"/>
                                      </p:to>
                                    </p:set>
                                  </p:childTnLst>
                                </p:cTn>
                              </p:par>
                              <p:par>
                                <p:cTn id="129" presetID="3" presetClass="exit" presetSubtype="10" fill="hold" nodeType="withEffect">
                                  <p:stCondLst>
                                    <p:cond delay="0"/>
                                  </p:stCondLst>
                                  <p:childTnLst>
                                    <p:animEffect transition="out" filter="blinds(horizontal)">
                                      <p:cBhvr>
                                        <p:cTn id="130" dur="500"/>
                                        <p:tgtEl>
                                          <p:spTgt spid="34"/>
                                        </p:tgtEl>
                                      </p:cBhvr>
                                    </p:animEffect>
                                    <p:set>
                                      <p:cBhvr>
                                        <p:cTn id="131" dur="1" fill="hold">
                                          <p:stCondLst>
                                            <p:cond delay="499"/>
                                          </p:stCondLst>
                                        </p:cTn>
                                        <p:tgtEl>
                                          <p:spTgt spid="34"/>
                                        </p:tgtEl>
                                        <p:attrNameLst>
                                          <p:attrName>style.visibility</p:attrName>
                                        </p:attrNameLst>
                                      </p:cBhvr>
                                      <p:to>
                                        <p:strVal val="hidden"/>
                                      </p:to>
                                    </p:set>
                                  </p:childTnLst>
                                </p:cTn>
                              </p:par>
                              <p:par>
                                <p:cTn id="132" presetID="3" presetClass="entr" presetSubtype="10" fill="hold" nodeType="withEffect">
                                  <p:stCondLst>
                                    <p:cond delay="0"/>
                                  </p:stCondLst>
                                  <p:childTnLst>
                                    <p:set>
                                      <p:cBhvr>
                                        <p:cTn id="133" dur="1" fill="hold">
                                          <p:stCondLst>
                                            <p:cond delay="0"/>
                                          </p:stCondLst>
                                        </p:cTn>
                                        <p:tgtEl>
                                          <p:spTgt spid="51"/>
                                        </p:tgtEl>
                                        <p:attrNameLst>
                                          <p:attrName>style.visibility</p:attrName>
                                        </p:attrNameLst>
                                      </p:cBhvr>
                                      <p:to>
                                        <p:strVal val="visible"/>
                                      </p:to>
                                    </p:set>
                                    <p:animEffect transition="in" filter="blinds(horizontal)">
                                      <p:cBhvr>
                                        <p:cTn id="134" dur="500"/>
                                        <p:tgtEl>
                                          <p:spTgt spid="51"/>
                                        </p:tgtEl>
                                      </p:cBhvr>
                                    </p:animEffect>
                                  </p:childTnLst>
                                </p:cTn>
                              </p:par>
                              <p:par>
                                <p:cTn id="135" presetID="3" presetClass="exit" presetSubtype="10" fill="hold" grpId="0" nodeType="withEffect">
                                  <p:stCondLst>
                                    <p:cond delay="0"/>
                                  </p:stCondLst>
                                  <p:childTnLst>
                                    <p:animEffect transition="out" filter="blinds(horizontal)">
                                      <p:cBhvr>
                                        <p:cTn id="136" dur="500"/>
                                        <p:tgtEl>
                                          <p:spTgt spid="44"/>
                                        </p:tgtEl>
                                      </p:cBhvr>
                                    </p:animEffect>
                                    <p:set>
                                      <p:cBhvr>
                                        <p:cTn id="137" dur="1" fill="hold">
                                          <p:stCondLst>
                                            <p:cond delay="499"/>
                                          </p:stCondLst>
                                        </p:cTn>
                                        <p:tgtEl>
                                          <p:spTgt spid="44"/>
                                        </p:tgtEl>
                                        <p:attrNameLst>
                                          <p:attrName>style.visibility</p:attrName>
                                        </p:attrNameLst>
                                      </p:cBhvr>
                                      <p:to>
                                        <p:strVal val="hidden"/>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3" presetClass="exit" presetSubtype="10" fill="hold" nodeType="clickEffect">
                                  <p:stCondLst>
                                    <p:cond delay="0"/>
                                  </p:stCondLst>
                                  <p:childTnLst>
                                    <p:animEffect transition="out" filter="blinds(horizontal)">
                                      <p:cBhvr>
                                        <p:cTn id="141" dur="500"/>
                                        <p:tgtEl>
                                          <p:spTgt spid="50"/>
                                        </p:tgtEl>
                                      </p:cBhvr>
                                    </p:animEffect>
                                    <p:set>
                                      <p:cBhvr>
                                        <p:cTn id="142" dur="1" fill="hold">
                                          <p:stCondLst>
                                            <p:cond delay="499"/>
                                          </p:stCondLst>
                                        </p:cTn>
                                        <p:tgtEl>
                                          <p:spTgt spid="50"/>
                                        </p:tgtEl>
                                        <p:attrNameLst>
                                          <p:attrName>style.visibility</p:attrName>
                                        </p:attrNameLst>
                                      </p:cBhvr>
                                      <p:to>
                                        <p:strVal val="hidden"/>
                                      </p:to>
                                    </p:set>
                                  </p:childTnLst>
                                </p:cTn>
                              </p:par>
                              <p:par>
                                <p:cTn id="143" presetID="3" presetClass="entr" presetSubtype="10" fill="hold" nodeType="with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blinds(horizontal)">
                                      <p:cBhvr>
                                        <p:cTn id="145" dur="500"/>
                                        <p:tgtEl>
                                          <p:spTgt spid="52"/>
                                        </p:tgtEl>
                                      </p:cBhvr>
                                    </p:animEffect>
                                  </p:childTnLst>
                                </p:cTn>
                              </p:par>
                              <p:par>
                                <p:cTn id="146" presetID="3" presetClass="exit" presetSubtype="10" fill="hold" nodeType="withEffect">
                                  <p:stCondLst>
                                    <p:cond delay="0"/>
                                  </p:stCondLst>
                                  <p:childTnLst>
                                    <p:animEffect transition="out" filter="blinds(horizontal)">
                                      <p:cBhvr>
                                        <p:cTn id="147" dur="500"/>
                                        <p:tgtEl>
                                          <p:spTgt spid="40"/>
                                        </p:tgtEl>
                                      </p:cBhvr>
                                    </p:animEffect>
                                    <p:set>
                                      <p:cBhvr>
                                        <p:cTn id="148" dur="1" fill="hold">
                                          <p:stCondLst>
                                            <p:cond delay="499"/>
                                          </p:stCondLst>
                                        </p:cTn>
                                        <p:tgtEl>
                                          <p:spTgt spid="40"/>
                                        </p:tgtEl>
                                        <p:attrNameLst>
                                          <p:attrName>style.visibility</p:attrName>
                                        </p:attrNameLst>
                                      </p:cBhvr>
                                      <p:to>
                                        <p:strVal val="hidden"/>
                                      </p:to>
                                    </p:set>
                                  </p:childTnLst>
                                </p:cTn>
                              </p:par>
                              <p:par>
                                <p:cTn id="149" presetID="3" presetClass="entr" presetSubtype="10" fill="hold" nodeType="withEffect">
                                  <p:stCondLst>
                                    <p:cond delay="0"/>
                                  </p:stCondLst>
                                  <p:childTnLst>
                                    <p:set>
                                      <p:cBhvr>
                                        <p:cTn id="150" dur="1" fill="hold">
                                          <p:stCondLst>
                                            <p:cond delay="0"/>
                                          </p:stCondLst>
                                        </p:cTn>
                                        <p:tgtEl>
                                          <p:spTgt spid="53"/>
                                        </p:tgtEl>
                                        <p:attrNameLst>
                                          <p:attrName>style.visibility</p:attrName>
                                        </p:attrNameLst>
                                      </p:cBhvr>
                                      <p:to>
                                        <p:strVal val="visible"/>
                                      </p:to>
                                    </p:set>
                                    <p:animEffect transition="in" filter="blinds(horizontal)">
                                      <p:cBhvr>
                                        <p:cTn id="151" dur="500"/>
                                        <p:tgtEl>
                                          <p:spTgt spid="53"/>
                                        </p:tgtEl>
                                      </p:cBhvr>
                                    </p:animEffect>
                                  </p:childTnLst>
                                </p:cTn>
                              </p:par>
                              <p:par>
                                <p:cTn id="152" presetID="3" presetClass="exit" presetSubtype="10" fill="hold" nodeType="withEffect">
                                  <p:stCondLst>
                                    <p:cond delay="0"/>
                                  </p:stCondLst>
                                  <p:childTnLst>
                                    <p:animEffect transition="out" filter="blinds(horizontal)">
                                      <p:cBhvr>
                                        <p:cTn id="153" dur="500"/>
                                        <p:tgtEl>
                                          <p:spTgt spid="51"/>
                                        </p:tgtEl>
                                      </p:cBhvr>
                                    </p:animEffect>
                                    <p:set>
                                      <p:cBhvr>
                                        <p:cTn id="154" dur="1" fill="hold">
                                          <p:stCondLst>
                                            <p:cond delay="499"/>
                                          </p:stCondLst>
                                        </p:cTn>
                                        <p:tgtEl>
                                          <p:spTgt spid="51"/>
                                        </p:tgtEl>
                                        <p:attrNameLst>
                                          <p:attrName>style.visibility</p:attrName>
                                        </p:attrNameLst>
                                      </p:cBhvr>
                                      <p:to>
                                        <p:strVal val="hidden"/>
                                      </p:to>
                                    </p:set>
                                  </p:childTnLst>
                                </p:cTn>
                              </p:par>
                              <p:par>
                                <p:cTn id="155" presetID="3" presetClass="exit" presetSubtype="10" fill="hold" grpId="1" nodeType="withEffect">
                                  <p:stCondLst>
                                    <p:cond delay="0"/>
                                  </p:stCondLst>
                                  <p:childTnLst>
                                    <p:animEffect transition="out" filter="blinds(horizontal)">
                                      <p:cBhvr>
                                        <p:cTn id="156" dur="500"/>
                                        <p:tgtEl>
                                          <p:spTgt spid="38"/>
                                        </p:tgtEl>
                                      </p:cBhvr>
                                    </p:animEffect>
                                    <p:set>
                                      <p:cBhvr>
                                        <p:cTn id="157" dur="1" fill="hold">
                                          <p:stCondLst>
                                            <p:cond delay="499"/>
                                          </p:stCondLst>
                                        </p:cTn>
                                        <p:tgtEl>
                                          <p:spTgt spid="38"/>
                                        </p:tgtEl>
                                        <p:attrNameLst>
                                          <p:attrName>style.visibility</p:attrName>
                                        </p:attrNameLst>
                                      </p:cBhvr>
                                      <p:to>
                                        <p:strVal val="hidden"/>
                                      </p:to>
                                    </p:se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3" presetClass="entr" presetSubtype="10" fill="hold" nodeType="clickEffect">
                                  <p:stCondLst>
                                    <p:cond delay="0"/>
                                  </p:stCondLst>
                                  <p:childTnLst>
                                    <p:set>
                                      <p:cBhvr>
                                        <p:cTn id="161" dur="1" fill="hold">
                                          <p:stCondLst>
                                            <p:cond delay="0"/>
                                          </p:stCondLst>
                                        </p:cTn>
                                        <p:tgtEl>
                                          <p:spTgt spid="55"/>
                                        </p:tgtEl>
                                        <p:attrNameLst>
                                          <p:attrName>style.visibility</p:attrName>
                                        </p:attrNameLst>
                                      </p:cBhvr>
                                      <p:to>
                                        <p:strVal val="visible"/>
                                      </p:to>
                                    </p:set>
                                    <p:animEffect transition="in" filter="blinds(horizontal)">
                                      <p:cBhvr>
                                        <p:cTn id="162" dur="500"/>
                                        <p:tgtEl>
                                          <p:spTgt spid="55"/>
                                        </p:tgtEl>
                                      </p:cBhvr>
                                    </p:animEffect>
                                  </p:childTnLst>
                                </p:cTn>
                              </p:par>
                              <p:par>
                                <p:cTn id="163" presetID="3" presetClass="exit" presetSubtype="10" fill="hold" nodeType="withEffect">
                                  <p:stCondLst>
                                    <p:cond delay="0"/>
                                  </p:stCondLst>
                                  <p:childTnLst>
                                    <p:animEffect transition="out" filter="blinds(horizontal)">
                                      <p:cBhvr>
                                        <p:cTn id="164" dur="500"/>
                                        <p:tgtEl>
                                          <p:spTgt spid="53"/>
                                        </p:tgtEl>
                                      </p:cBhvr>
                                    </p:animEffect>
                                    <p:set>
                                      <p:cBhvr>
                                        <p:cTn id="165" dur="1" fill="hold">
                                          <p:stCondLst>
                                            <p:cond delay="499"/>
                                          </p:stCondLst>
                                        </p:cTn>
                                        <p:tgtEl>
                                          <p:spTgt spid="53"/>
                                        </p:tgtEl>
                                        <p:attrNameLst>
                                          <p:attrName>style.visibility</p:attrName>
                                        </p:attrNameLst>
                                      </p:cBhvr>
                                      <p:to>
                                        <p:strVal val="hidden"/>
                                      </p:to>
                                    </p:set>
                                  </p:childTnLst>
                                </p:cTn>
                              </p:par>
                              <p:par>
                                <p:cTn id="166" presetID="3" presetClass="exit" presetSubtype="10" fill="hold" grpId="0" nodeType="withEffect">
                                  <p:stCondLst>
                                    <p:cond delay="0"/>
                                  </p:stCondLst>
                                  <p:childTnLst>
                                    <p:animEffect transition="out" filter="blinds(horizontal)">
                                      <p:cBhvr>
                                        <p:cTn id="167" dur="500"/>
                                        <p:tgtEl>
                                          <p:spTgt spid="52"/>
                                        </p:tgtEl>
                                      </p:cBhvr>
                                    </p:animEffect>
                                    <p:set>
                                      <p:cBhvr>
                                        <p:cTn id="168" dur="1" fill="hold">
                                          <p:stCondLst>
                                            <p:cond delay="499"/>
                                          </p:stCondLst>
                                        </p:cTn>
                                        <p:tgtEl>
                                          <p:spTgt spid="52"/>
                                        </p:tgtEl>
                                        <p:attrNameLst>
                                          <p:attrName>style.visibility</p:attrName>
                                        </p:attrNameLst>
                                      </p:cBhvr>
                                      <p:to>
                                        <p:strVal val="hidden"/>
                                      </p:to>
                                    </p:set>
                                  </p:childTnLst>
                                </p:cTn>
                              </p:par>
                              <p:par>
                                <p:cTn id="169" presetID="3" presetClass="exit" presetSubtype="10" fill="hold" grpId="1" nodeType="withEffect">
                                  <p:stCondLst>
                                    <p:cond delay="0"/>
                                  </p:stCondLst>
                                  <p:childTnLst>
                                    <p:animEffect transition="out" filter="blinds(horizontal)">
                                      <p:cBhvr>
                                        <p:cTn id="170" dur="500"/>
                                        <p:tgtEl>
                                          <p:spTgt spid="36"/>
                                        </p:tgtEl>
                                      </p:cBhvr>
                                    </p:animEffect>
                                    <p:set>
                                      <p:cBhvr>
                                        <p:cTn id="171" dur="1" fill="hold">
                                          <p:stCondLst>
                                            <p:cond delay="499"/>
                                          </p:stCondLst>
                                        </p:cTn>
                                        <p:tgtEl>
                                          <p:spTgt spid="36"/>
                                        </p:tgtEl>
                                        <p:attrNameLst>
                                          <p:attrName>style.visibility</p:attrName>
                                        </p:attrNameLst>
                                      </p:cBhvr>
                                      <p:to>
                                        <p:strVal val="hidden"/>
                                      </p:to>
                                    </p:set>
                                  </p:childTnLst>
                                </p:cTn>
                              </p:par>
                              <p:par>
                                <p:cTn id="172" presetID="3" presetClass="entr" presetSubtype="10" fill="hold" nodeType="withEffect">
                                  <p:stCondLst>
                                    <p:cond delay="0"/>
                                  </p:stCondLst>
                                  <p:childTnLst>
                                    <p:set>
                                      <p:cBhvr>
                                        <p:cTn id="173" dur="1" fill="hold">
                                          <p:stCondLst>
                                            <p:cond delay="0"/>
                                          </p:stCondLst>
                                        </p:cTn>
                                        <p:tgtEl>
                                          <p:spTgt spid="28"/>
                                        </p:tgtEl>
                                        <p:attrNameLst>
                                          <p:attrName>style.visibility</p:attrName>
                                        </p:attrNameLst>
                                      </p:cBhvr>
                                      <p:to>
                                        <p:strVal val="visible"/>
                                      </p:to>
                                    </p:set>
                                    <p:animEffect transition="in" filter="blinds(horizontal)">
                                      <p:cBhvr>
                                        <p:cTn id="17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1" grpId="1"/>
      <p:bldP spid="32776" grpId="0" animBg="1"/>
      <p:bldP spid="32784" grpId="0" animBg="1"/>
      <p:bldP spid="32785" grpId="0" animBg="1"/>
      <p:bldP spid="28" grpId="0"/>
      <p:bldP spid="29" grpId="0" animBg="1"/>
      <p:bldP spid="32" grpId="0" animBg="1"/>
      <p:bldP spid="36" grpId="0" animBg="1"/>
      <p:bldP spid="36" grpId="1" animBg="1"/>
      <p:bldP spid="37" grpId="0" animBg="1"/>
      <p:bldP spid="38" grpId="0"/>
      <p:bldP spid="38" grpId="1"/>
      <p:bldP spid="44" grpId="0"/>
      <p:bldP spid="5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7"/>
          <p:cNvSpPr>
            <a:spLocks noChangeArrowheads="1"/>
          </p:cNvSpPr>
          <p:nvPr/>
        </p:nvSpPr>
        <p:spPr bwMode="auto">
          <a:xfrm>
            <a:off x="307975" y="5940822"/>
            <a:ext cx="8697913" cy="122237"/>
          </a:xfrm>
          <a:prstGeom prst="rect">
            <a:avLst/>
          </a:prstGeom>
          <a:solidFill>
            <a:schemeClr val="bg1"/>
          </a:solidFill>
          <a:ln w="9525" algn="ctr">
            <a:solidFill>
              <a:schemeClr val="bg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3" name="Title 1"/>
          <p:cNvSpPr>
            <a:spLocks noGrp="1"/>
          </p:cNvSpPr>
          <p:nvPr>
            <p:ph type="title"/>
          </p:nvPr>
        </p:nvSpPr>
        <p:spPr bwMode="auto">
          <a:xfrm>
            <a:off x="251520" y="260648"/>
            <a:ext cx="8229600" cy="707886"/>
          </a:xfrm>
        </p:spPr>
        <p:txBody>
          <a:bodyPr wrap="square">
            <a:spAutoFit/>
          </a:bodyPr>
          <a:lstStyle/>
          <a:p>
            <a:pPr algn="l">
              <a:defRPr/>
            </a:pPr>
            <a:r>
              <a:rPr lang="en-US" b="1" kern="1200" dirty="0" smtClean="0">
                <a:ea typeface="+mn-ea"/>
                <a:cs typeface="+mn-cs"/>
              </a:rPr>
              <a:t>Counting semaphore example </a:t>
            </a:r>
          </a:p>
        </p:txBody>
      </p:sp>
      <p:sp>
        <p:nvSpPr>
          <p:cNvPr id="4" name="Rectangle 3"/>
          <p:cNvSpPr/>
          <p:nvPr/>
        </p:nvSpPr>
        <p:spPr bwMode="auto">
          <a:xfrm>
            <a:off x="1379538" y="3926284"/>
            <a:ext cx="769937" cy="250825"/>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sz="900" dirty="0" err="1"/>
              <a:t>BufferFree</a:t>
            </a:r>
            <a:endParaRPr lang="en-US" sz="900" dirty="0"/>
          </a:p>
        </p:txBody>
      </p:sp>
      <p:cxnSp>
        <p:nvCxnSpPr>
          <p:cNvPr id="6" name="Straight Arrow Connector 5"/>
          <p:cNvCxnSpPr>
            <a:cxnSpLocks noChangeShapeType="1"/>
          </p:cNvCxnSpPr>
          <p:nvPr/>
        </p:nvCxnSpPr>
        <p:spPr bwMode="auto">
          <a:xfrm flipV="1">
            <a:off x="2149475" y="4040584"/>
            <a:ext cx="654050"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 name="Straight Arrow Connector 7"/>
          <p:cNvCxnSpPr>
            <a:cxnSpLocks noChangeShapeType="1"/>
          </p:cNvCxnSpPr>
          <p:nvPr/>
        </p:nvCxnSpPr>
        <p:spPr bwMode="auto">
          <a:xfrm flipV="1">
            <a:off x="3451225" y="4042172"/>
            <a:ext cx="655638"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Rectangle 8"/>
          <p:cNvSpPr>
            <a:spLocks noChangeArrowheads="1"/>
          </p:cNvSpPr>
          <p:nvPr/>
        </p:nvSpPr>
        <p:spPr bwMode="auto">
          <a:xfrm>
            <a:off x="4114800" y="3888184"/>
            <a:ext cx="639763" cy="884238"/>
          </a:xfrm>
          <a:prstGeom prst="rect">
            <a:avLst/>
          </a:prstGeom>
          <a:gradFill rotWithShape="1">
            <a:gsLst>
              <a:gs pos="0">
                <a:srgbClr val="FF8080"/>
              </a:gs>
              <a:gs pos="50000">
                <a:srgbClr val="FFB3B3"/>
              </a:gs>
              <a:gs pos="100000">
                <a:srgbClr val="FFDADA"/>
              </a:gs>
            </a:gsLst>
            <a:lin ang="5400000" scaled="1"/>
          </a:gra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100"/>
              <a:t>next</a:t>
            </a:r>
          </a:p>
        </p:txBody>
      </p:sp>
      <p:cxnSp>
        <p:nvCxnSpPr>
          <p:cNvPr id="10" name="Straight Arrow Connector 9"/>
          <p:cNvCxnSpPr>
            <a:cxnSpLocks noChangeShapeType="1"/>
          </p:cNvCxnSpPr>
          <p:nvPr/>
        </p:nvCxnSpPr>
        <p:spPr bwMode="auto">
          <a:xfrm flipV="1">
            <a:off x="4754563" y="4032647"/>
            <a:ext cx="655637" cy="476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flipV="1">
            <a:off x="6049963" y="4018359"/>
            <a:ext cx="655637"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 name="Rectangle 12"/>
          <p:cNvSpPr>
            <a:spLocks noChangeArrowheads="1"/>
          </p:cNvSpPr>
          <p:nvPr/>
        </p:nvSpPr>
        <p:spPr bwMode="auto">
          <a:xfrm>
            <a:off x="6713538" y="3880247"/>
            <a:ext cx="639762" cy="884237"/>
          </a:xfrm>
          <a:prstGeom prst="rect">
            <a:avLst/>
          </a:prstGeom>
          <a:gradFill rotWithShape="1">
            <a:gsLst>
              <a:gs pos="0">
                <a:srgbClr val="FF8080"/>
              </a:gs>
              <a:gs pos="50000">
                <a:srgbClr val="FFB3B3"/>
              </a:gs>
              <a:gs pos="100000">
                <a:srgbClr val="FFDADA"/>
              </a:gs>
            </a:gsLst>
            <a:lin ang="5400000" scaled="1"/>
          </a:gra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100"/>
              <a:t>NULL</a:t>
            </a:r>
          </a:p>
        </p:txBody>
      </p:sp>
      <p:sp>
        <p:nvSpPr>
          <p:cNvPr id="15" name="Rectangle 14"/>
          <p:cNvSpPr>
            <a:spLocks noChangeArrowheads="1"/>
          </p:cNvSpPr>
          <p:nvPr/>
        </p:nvSpPr>
        <p:spPr bwMode="auto">
          <a:xfrm>
            <a:off x="250825" y="1206897"/>
            <a:ext cx="8191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b="0"/>
              <a:t>A counting semaphore is used when a resource can be used by more than one task at the same time. For example, a counting semaphore is used in the management of a buffer pool.</a:t>
            </a:r>
          </a:p>
        </p:txBody>
      </p:sp>
      <p:grpSp>
        <p:nvGrpSpPr>
          <p:cNvPr id="2" name="Group 22"/>
          <p:cNvGrpSpPr>
            <a:grpSpLocks/>
          </p:cNvGrpSpPr>
          <p:nvPr/>
        </p:nvGrpSpPr>
        <p:grpSpPr bwMode="auto">
          <a:xfrm>
            <a:off x="223838" y="1206897"/>
            <a:ext cx="8420100" cy="2598737"/>
            <a:chOff x="143568" y="937871"/>
            <a:chExt cx="8419424" cy="2598348"/>
          </a:xfrm>
        </p:grpSpPr>
        <p:grpSp>
          <p:nvGrpSpPr>
            <p:cNvPr id="34854" name="Group 17"/>
            <p:cNvGrpSpPr>
              <a:grpSpLocks/>
            </p:cNvGrpSpPr>
            <p:nvPr/>
          </p:nvGrpSpPr>
          <p:grpSpPr bwMode="auto">
            <a:xfrm>
              <a:off x="371492" y="937871"/>
              <a:ext cx="8191500" cy="2598348"/>
              <a:chOff x="371492" y="937871"/>
              <a:chExt cx="8191500" cy="2545696"/>
            </a:xfrm>
          </p:grpSpPr>
          <p:sp>
            <p:nvSpPr>
              <p:cNvPr id="34858" name="Rectangle 15"/>
              <p:cNvSpPr>
                <a:spLocks noChangeArrowheads="1"/>
              </p:cNvSpPr>
              <p:nvPr/>
            </p:nvSpPr>
            <p:spPr bwMode="auto">
              <a:xfrm>
                <a:off x="371492" y="937871"/>
                <a:ext cx="8191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b="0"/>
                  <a:t>A task would obtain a buffer from the buffer manager by calling BufferRequest()</a:t>
                </a:r>
              </a:p>
              <a:p>
                <a:pPr algn="l" eaLnBrk="1" hangingPunct="1"/>
                <a:r>
                  <a:rPr lang="en-US" altLang="en-US" b="0"/>
                  <a:t>A task will release a buffer to the buffer manager by calling BufferRelease()</a:t>
                </a:r>
              </a:p>
            </p:txBody>
          </p:sp>
          <p:sp>
            <p:nvSpPr>
              <p:cNvPr id="17" name="Rounded Rectangle 16"/>
              <p:cNvSpPr/>
              <p:nvPr/>
            </p:nvSpPr>
            <p:spPr bwMode="auto">
              <a:xfrm>
                <a:off x="1424577" y="1589457"/>
                <a:ext cx="2549320" cy="1894110"/>
              </a:xfrm>
              <a:prstGeom prst="roundRect">
                <a:avLst/>
              </a:prstGeom>
              <a:solidFill>
                <a:schemeClr val="accent3">
                  <a:lumMod val="85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lstStyle/>
              <a:p>
                <a:pPr algn="l">
                  <a:defRPr/>
                </a:pPr>
                <a:r>
                  <a:rPr lang="en-US" sz="1100" dirty="0">
                    <a:solidFill>
                      <a:schemeClr val="tx1"/>
                    </a:solidFill>
                  </a:rPr>
                  <a:t>BUFFER *</a:t>
                </a:r>
                <a:r>
                  <a:rPr lang="en-US" sz="1100" dirty="0" err="1">
                    <a:solidFill>
                      <a:schemeClr val="tx1"/>
                    </a:solidFill>
                  </a:rPr>
                  <a:t>BufferRequest</a:t>
                </a:r>
                <a:r>
                  <a:rPr lang="en-US" sz="1100" dirty="0">
                    <a:solidFill>
                      <a:schemeClr val="tx1"/>
                    </a:solidFill>
                  </a:rPr>
                  <a:t>(void)</a:t>
                </a:r>
              </a:p>
              <a:p>
                <a:pPr algn="l">
                  <a:defRPr/>
                </a:pPr>
                <a:r>
                  <a:rPr lang="en-US" sz="1100" dirty="0">
                    <a:solidFill>
                      <a:schemeClr val="tx1"/>
                    </a:solidFill>
                  </a:rPr>
                  <a:t>{</a:t>
                </a:r>
              </a:p>
              <a:p>
                <a:pPr algn="l">
                  <a:defRPr/>
                </a:pPr>
                <a:r>
                  <a:rPr lang="en-US" sz="1100" dirty="0">
                    <a:solidFill>
                      <a:schemeClr val="tx1"/>
                    </a:solidFill>
                  </a:rPr>
                  <a:t>      BUFFER *</a:t>
                </a:r>
                <a:r>
                  <a:rPr lang="en-US" sz="1100" dirty="0" err="1">
                    <a:solidFill>
                      <a:schemeClr val="tx1"/>
                    </a:solidFill>
                  </a:rPr>
                  <a:t>ptr</a:t>
                </a:r>
                <a:r>
                  <a:rPr lang="en-US" sz="1100" dirty="0">
                    <a:solidFill>
                      <a:schemeClr val="tx1"/>
                    </a:solidFill>
                  </a:rPr>
                  <a:t>;</a:t>
                </a:r>
              </a:p>
              <a:p>
                <a:pPr algn="l">
                  <a:defRPr/>
                </a:pPr>
                <a:r>
                  <a:rPr lang="en-US" sz="1100" dirty="0">
                    <a:solidFill>
                      <a:schemeClr val="tx1"/>
                    </a:solidFill>
                  </a:rPr>
                  <a:t>      </a:t>
                </a:r>
                <a:r>
                  <a:rPr lang="en-US" sz="1100" dirty="0">
                    <a:solidFill>
                      <a:schemeClr val="accent5">
                        <a:lumMod val="50000"/>
                      </a:schemeClr>
                    </a:solidFill>
                  </a:rPr>
                  <a:t>Get a semaphore;</a:t>
                </a:r>
              </a:p>
              <a:p>
                <a:pPr algn="l">
                  <a:defRPr/>
                </a:pPr>
                <a:r>
                  <a:rPr lang="en-US" sz="1100" dirty="0">
                    <a:solidFill>
                      <a:schemeClr val="tx1"/>
                    </a:solidFill>
                  </a:rPr>
                  <a:t>      </a:t>
                </a:r>
                <a:r>
                  <a:rPr lang="en-US" sz="1100" dirty="0">
                    <a:solidFill>
                      <a:srgbClr val="FF0000"/>
                    </a:solidFill>
                  </a:rPr>
                  <a:t>Disable interrupts;</a:t>
                </a:r>
              </a:p>
              <a:p>
                <a:pPr algn="l">
                  <a:defRPr/>
                </a:pPr>
                <a:r>
                  <a:rPr lang="en-US" sz="1100" dirty="0">
                    <a:solidFill>
                      <a:schemeClr val="tx1"/>
                    </a:solidFill>
                  </a:rPr>
                  <a:t>      </a:t>
                </a:r>
                <a:r>
                  <a:rPr lang="en-US" sz="1100" dirty="0" err="1">
                    <a:solidFill>
                      <a:schemeClr val="tx1"/>
                    </a:solidFill>
                  </a:rPr>
                  <a:t>ptr</a:t>
                </a:r>
                <a:r>
                  <a:rPr lang="en-US" sz="1100" dirty="0">
                    <a:solidFill>
                      <a:schemeClr val="tx1"/>
                    </a:solidFill>
                  </a:rPr>
                  <a:t> = </a:t>
                </a:r>
                <a:r>
                  <a:rPr lang="en-US" sz="1100" dirty="0" err="1">
                    <a:solidFill>
                      <a:schemeClr val="tx1"/>
                    </a:solidFill>
                  </a:rPr>
                  <a:t>BufferFree</a:t>
                </a:r>
                <a:r>
                  <a:rPr lang="en-US" sz="1100" dirty="0">
                    <a:solidFill>
                      <a:schemeClr val="tx1"/>
                    </a:solidFill>
                  </a:rPr>
                  <a:t>;</a:t>
                </a:r>
              </a:p>
              <a:p>
                <a:pPr algn="l">
                  <a:defRPr/>
                </a:pPr>
                <a:r>
                  <a:rPr lang="en-US" sz="1100" dirty="0">
                    <a:solidFill>
                      <a:schemeClr val="tx1"/>
                    </a:solidFill>
                  </a:rPr>
                  <a:t>      </a:t>
                </a:r>
                <a:r>
                  <a:rPr lang="en-US" sz="1100" dirty="0" err="1">
                    <a:solidFill>
                      <a:schemeClr val="tx1"/>
                    </a:solidFill>
                  </a:rPr>
                  <a:t>BufferFree</a:t>
                </a:r>
                <a:r>
                  <a:rPr lang="en-US" sz="1100" dirty="0">
                    <a:solidFill>
                      <a:schemeClr val="tx1"/>
                    </a:solidFill>
                  </a:rPr>
                  <a:t> = </a:t>
                </a:r>
                <a:r>
                  <a:rPr lang="en-US" sz="1100" dirty="0" err="1">
                    <a:solidFill>
                      <a:schemeClr val="tx1"/>
                    </a:solidFill>
                  </a:rPr>
                  <a:t>ptr</a:t>
                </a:r>
                <a:r>
                  <a:rPr lang="en-US" sz="1100" dirty="0">
                    <a:solidFill>
                      <a:schemeClr val="tx1"/>
                    </a:solidFill>
                  </a:rPr>
                  <a:t>-&gt;</a:t>
                </a:r>
                <a:r>
                  <a:rPr lang="en-US" sz="1100" dirty="0" err="1">
                    <a:solidFill>
                      <a:schemeClr val="tx1"/>
                    </a:solidFill>
                  </a:rPr>
                  <a:t>BufferNext</a:t>
                </a:r>
                <a:r>
                  <a:rPr lang="en-US" sz="1100" dirty="0">
                    <a:solidFill>
                      <a:schemeClr val="tx1"/>
                    </a:solidFill>
                  </a:rPr>
                  <a:t>;</a:t>
                </a:r>
              </a:p>
              <a:p>
                <a:pPr algn="l">
                  <a:defRPr/>
                </a:pPr>
                <a:r>
                  <a:rPr lang="en-US" sz="1100" dirty="0">
                    <a:solidFill>
                      <a:schemeClr val="tx1"/>
                    </a:solidFill>
                  </a:rPr>
                  <a:t>      </a:t>
                </a:r>
                <a:r>
                  <a:rPr lang="en-US" sz="1100" dirty="0">
                    <a:solidFill>
                      <a:srgbClr val="FF0000"/>
                    </a:solidFill>
                  </a:rPr>
                  <a:t>Enable interrupts;</a:t>
                </a:r>
              </a:p>
              <a:p>
                <a:pPr algn="l">
                  <a:defRPr/>
                </a:pPr>
                <a:r>
                  <a:rPr lang="en-US" sz="1100" dirty="0">
                    <a:solidFill>
                      <a:schemeClr val="tx1"/>
                    </a:solidFill>
                  </a:rPr>
                  <a:t>      return (</a:t>
                </a:r>
                <a:r>
                  <a:rPr lang="en-US" sz="1100" dirty="0" err="1">
                    <a:solidFill>
                      <a:schemeClr val="tx1"/>
                    </a:solidFill>
                  </a:rPr>
                  <a:t>ptr</a:t>
                </a:r>
                <a:r>
                  <a:rPr lang="en-US" sz="1100" dirty="0">
                    <a:solidFill>
                      <a:schemeClr val="tx1"/>
                    </a:solidFill>
                  </a:rPr>
                  <a:t>);</a:t>
                </a:r>
              </a:p>
              <a:p>
                <a:pPr algn="l">
                  <a:defRPr/>
                </a:pPr>
                <a:r>
                  <a:rPr lang="en-US" sz="1100" dirty="0">
                    <a:solidFill>
                      <a:schemeClr val="tx1"/>
                    </a:solidFill>
                  </a:rPr>
                  <a:t>}</a:t>
                </a:r>
              </a:p>
            </p:txBody>
          </p:sp>
        </p:grpSp>
        <p:grpSp>
          <p:nvGrpSpPr>
            <p:cNvPr id="34855" name="Group 19"/>
            <p:cNvGrpSpPr>
              <a:grpSpLocks/>
            </p:cNvGrpSpPr>
            <p:nvPr/>
          </p:nvGrpSpPr>
          <p:grpSpPr bwMode="auto">
            <a:xfrm>
              <a:off x="143568" y="1438229"/>
              <a:ext cx="8191500" cy="1806676"/>
              <a:chOff x="371492" y="937871"/>
              <a:chExt cx="8191500" cy="1806676"/>
            </a:xfrm>
          </p:grpSpPr>
          <p:sp>
            <p:nvSpPr>
              <p:cNvPr id="34856" name="Rectangle 20"/>
              <p:cNvSpPr>
                <a:spLocks noChangeArrowheads="1"/>
              </p:cNvSpPr>
              <p:nvPr/>
            </p:nvSpPr>
            <p:spPr bwMode="auto">
              <a:xfrm>
                <a:off x="371492" y="937871"/>
                <a:ext cx="81915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endParaRPr lang="en-GB" altLang="en-US" b="0"/>
              </a:p>
            </p:txBody>
          </p:sp>
          <p:sp>
            <p:nvSpPr>
              <p:cNvPr id="22" name="Rounded Rectangle 21"/>
              <p:cNvSpPr/>
              <p:nvPr/>
            </p:nvSpPr>
            <p:spPr bwMode="auto">
              <a:xfrm>
                <a:off x="4652635" y="1116861"/>
                <a:ext cx="3173158" cy="1626944"/>
              </a:xfrm>
              <a:prstGeom prst="roundRect">
                <a:avLst/>
              </a:prstGeom>
              <a:solidFill>
                <a:schemeClr val="accent3">
                  <a:lumMod val="85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lstStyle/>
              <a:p>
                <a:pPr algn="l">
                  <a:defRPr/>
                </a:pPr>
                <a:r>
                  <a:rPr lang="en-US" sz="1100" dirty="0">
                    <a:solidFill>
                      <a:schemeClr val="tx1"/>
                    </a:solidFill>
                  </a:rPr>
                  <a:t>void </a:t>
                </a:r>
                <a:r>
                  <a:rPr lang="en-US" sz="1100" dirty="0" err="1">
                    <a:solidFill>
                      <a:schemeClr val="tx1"/>
                    </a:solidFill>
                  </a:rPr>
                  <a:t>BufferRelease</a:t>
                </a:r>
                <a:r>
                  <a:rPr lang="en-US" sz="1100" dirty="0">
                    <a:solidFill>
                      <a:schemeClr val="tx1"/>
                    </a:solidFill>
                  </a:rPr>
                  <a:t>(BUF *</a:t>
                </a:r>
                <a:r>
                  <a:rPr lang="en-US" sz="1100" dirty="0" err="1">
                    <a:solidFill>
                      <a:schemeClr val="tx1"/>
                    </a:solidFill>
                  </a:rPr>
                  <a:t>ptr</a:t>
                </a:r>
                <a:r>
                  <a:rPr lang="en-US" sz="1100" dirty="0">
                    <a:solidFill>
                      <a:schemeClr val="tx1"/>
                    </a:solidFill>
                  </a:rPr>
                  <a:t>)</a:t>
                </a:r>
              </a:p>
              <a:p>
                <a:pPr algn="l">
                  <a:defRPr/>
                </a:pPr>
                <a:r>
                  <a:rPr lang="en-US" sz="1100" dirty="0">
                    <a:solidFill>
                      <a:schemeClr val="tx1"/>
                    </a:solidFill>
                  </a:rPr>
                  <a:t>{</a:t>
                </a:r>
              </a:p>
              <a:p>
                <a:pPr algn="l">
                  <a:defRPr/>
                </a:pPr>
                <a:r>
                  <a:rPr lang="en-US" sz="1100" dirty="0">
                    <a:solidFill>
                      <a:schemeClr val="tx1"/>
                    </a:solidFill>
                  </a:rPr>
                  <a:t>      </a:t>
                </a:r>
                <a:r>
                  <a:rPr lang="en-US" sz="1100" dirty="0">
                    <a:solidFill>
                      <a:srgbClr val="FF0000"/>
                    </a:solidFill>
                  </a:rPr>
                  <a:t>Disable interrupts;</a:t>
                </a:r>
              </a:p>
              <a:p>
                <a:pPr algn="l">
                  <a:defRPr/>
                </a:pPr>
                <a:r>
                  <a:rPr lang="en-US" sz="1100" dirty="0">
                    <a:solidFill>
                      <a:schemeClr val="tx1"/>
                    </a:solidFill>
                  </a:rPr>
                  <a:t>      </a:t>
                </a:r>
                <a:r>
                  <a:rPr lang="en-US" sz="1100" dirty="0" err="1">
                    <a:solidFill>
                      <a:schemeClr val="tx1"/>
                    </a:solidFill>
                  </a:rPr>
                  <a:t>ptr</a:t>
                </a:r>
                <a:r>
                  <a:rPr lang="en-US" sz="1100" dirty="0">
                    <a:solidFill>
                      <a:schemeClr val="tx1"/>
                    </a:solidFill>
                  </a:rPr>
                  <a:t>-&gt;</a:t>
                </a:r>
                <a:r>
                  <a:rPr lang="en-US" sz="1100" dirty="0" err="1">
                    <a:solidFill>
                      <a:schemeClr val="tx1"/>
                    </a:solidFill>
                  </a:rPr>
                  <a:t>BufferNext</a:t>
                </a:r>
                <a:r>
                  <a:rPr lang="en-US" sz="1100" dirty="0">
                    <a:solidFill>
                      <a:schemeClr val="tx1"/>
                    </a:solidFill>
                  </a:rPr>
                  <a:t> = </a:t>
                </a:r>
                <a:r>
                  <a:rPr lang="en-US" sz="1100" dirty="0" err="1">
                    <a:solidFill>
                      <a:schemeClr val="tx1"/>
                    </a:solidFill>
                  </a:rPr>
                  <a:t>BufferFreeList</a:t>
                </a:r>
                <a:r>
                  <a:rPr lang="en-US" sz="1100" dirty="0">
                    <a:solidFill>
                      <a:schemeClr val="tx1"/>
                    </a:solidFill>
                  </a:rPr>
                  <a:t>;</a:t>
                </a:r>
              </a:p>
              <a:p>
                <a:pPr algn="l">
                  <a:defRPr/>
                </a:pPr>
                <a:r>
                  <a:rPr lang="en-US" sz="1100" dirty="0">
                    <a:solidFill>
                      <a:schemeClr val="tx1"/>
                    </a:solidFill>
                  </a:rPr>
                  <a:t>      </a:t>
                </a:r>
                <a:r>
                  <a:rPr lang="en-US" sz="1100" dirty="0" err="1">
                    <a:solidFill>
                      <a:schemeClr val="tx1"/>
                    </a:solidFill>
                  </a:rPr>
                  <a:t>BufferFreeList</a:t>
                </a:r>
                <a:r>
                  <a:rPr lang="en-US" sz="1100" dirty="0">
                    <a:solidFill>
                      <a:schemeClr val="tx1"/>
                    </a:solidFill>
                  </a:rPr>
                  <a:t> = </a:t>
                </a:r>
                <a:r>
                  <a:rPr lang="en-US" sz="1100" dirty="0" err="1">
                    <a:solidFill>
                      <a:schemeClr val="tx1"/>
                    </a:solidFill>
                  </a:rPr>
                  <a:t>ptr</a:t>
                </a:r>
                <a:r>
                  <a:rPr lang="en-US" sz="1100" dirty="0">
                    <a:solidFill>
                      <a:schemeClr val="tx1"/>
                    </a:solidFill>
                  </a:rPr>
                  <a:t>;</a:t>
                </a:r>
              </a:p>
              <a:p>
                <a:pPr algn="l">
                  <a:defRPr/>
                </a:pPr>
                <a:r>
                  <a:rPr lang="en-US" sz="1100" dirty="0">
                    <a:solidFill>
                      <a:srgbClr val="FF0000"/>
                    </a:solidFill>
                  </a:rPr>
                  <a:t>      Enable interrupts;</a:t>
                </a:r>
              </a:p>
              <a:p>
                <a:pPr algn="l">
                  <a:defRPr/>
                </a:pPr>
                <a:r>
                  <a:rPr lang="en-US" sz="1100" dirty="0">
                    <a:solidFill>
                      <a:schemeClr val="tx1"/>
                    </a:solidFill>
                  </a:rPr>
                  <a:t>      </a:t>
                </a:r>
                <a:r>
                  <a:rPr lang="en-US" sz="1100" dirty="0">
                    <a:solidFill>
                      <a:schemeClr val="accent5">
                        <a:lumMod val="50000"/>
                      </a:schemeClr>
                    </a:solidFill>
                  </a:rPr>
                  <a:t>Release semaphore;</a:t>
                </a:r>
              </a:p>
              <a:p>
                <a:pPr algn="l">
                  <a:defRPr/>
                </a:pPr>
                <a:r>
                  <a:rPr lang="en-US" sz="1100" dirty="0">
                    <a:solidFill>
                      <a:schemeClr val="tx1"/>
                    </a:solidFill>
                  </a:rPr>
                  <a:t>}</a:t>
                </a:r>
              </a:p>
            </p:txBody>
          </p:sp>
        </p:grpSp>
      </p:grpSp>
      <p:sp>
        <p:nvSpPr>
          <p:cNvPr id="24" name="Rounded Rectangle 23"/>
          <p:cNvSpPr/>
          <p:nvPr/>
        </p:nvSpPr>
        <p:spPr bwMode="auto">
          <a:xfrm>
            <a:off x="3090863" y="5164534"/>
            <a:ext cx="1238250" cy="242888"/>
          </a:xfrm>
          <a:prstGeom prst="roundRect">
            <a:avLst/>
          </a:prstGeom>
          <a:solidFill>
            <a:schemeClr val="accent3">
              <a:lumMod val="85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lstStyle/>
          <a:p>
            <a:pPr algn="ctr">
              <a:defRPr/>
            </a:pPr>
            <a:r>
              <a:rPr lang="en-US" sz="1100" dirty="0" err="1">
                <a:solidFill>
                  <a:schemeClr val="tx1"/>
                </a:solidFill>
              </a:rPr>
              <a:t>BufferRequest</a:t>
            </a:r>
            <a:endParaRPr lang="en-US" sz="1100" dirty="0"/>
          </a:p>
        </p:txBody>
      </p:sp>
      <p:sp>
        <p:nvSpPr>
          <p:cNvPr id="25" name="Rounded Rectangle 24"/>
          <p:cNvSpPr/>
          <p:nvPr/>
        </p:nvSpPr>
        <p:spPr bwMode="auto">
          <a:xfrm>
            <a:off x="5202238" y="5162947"/>
            <a:ext cx="1238250" cy="242887"/>
          </a:xfrm>
          <a:prstGeom prst="roundRect">
            <a:avLst/>
          </a:prstGeom>
          <a:solidFill>
            <a:schemeClr val="accent3">
              <a:lumMod val="85000"/>
            </a:schemeClr>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a:lstStyle/>
          <a:p>
            <a:pPr algn="ctr">
              <a:defRPr/>
            </a:pPr>
            <a:r>
              <a:rPr lang="en-US" sz="1100" dirty="0" err="1">
                <a:solidFill>
                  <a:schemeClr val="tx1"/>
                </a:solidFill>
              </a:rPr>
              <a:t>BufferRelease</a:t>
            </a:r>
            <a:endParaRPr lang="en-US" sz="1100" dirty="0"/>
          </a:p>
        </p:txBody>
      </p:sp>
      <p:grpSp>
        <p:nvGrpSpPr>
          <p:cNvPr id="11" name="Group 31"/>
          <p:cNvGrpSpPr>
            <a:grpSpLocks/>
          </p:cNvGrpSpPr>
          <p:nvPr/>
        </p:nvGrpSpPr>
        <p:grpSpPr bwMode="auto">
          <a:xfrm>
            <a:off x="4692650" y="5220097"/>
            <a:ext cx="203200" cy="461962"/>
            <a:chOff x="5332652" y="5033246"/>
            <a:chExt cx="267037" cy="623087"/>
          </a:xfrm>
        </p:grpSpPr>
        <p:sp>
          <p:nvSpPr>
            <p:cNvPr id="34850" name="Rectangle 23"/>
            <p:cNvSpPr>
              <a:spLocks noChangeArrowheads="1"/>
            </p:cNvSpPr>
            <p:nvPr/>
          </p:nvSpPr>
          <p:spPr bwMode="auto">
            <a:xfrm>
              <a:off x="5332652" y="5033246"/>
              <a:ext cx="267037" cy="623087"/>
            </a:xfrm>
            <a:prstGeom prst="rect">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34851" name="Oval 16"/>
            <p:cNvSpPr>
              <a:spLocks noChangeArrowheads="1"/>
            </p:cNvSpPr>
            <p:nvPr/>
          </p:nvSpPr>
          <p:spPr bwMode="auto">
            <a:xfrm>
              <a:off x="5389296" y="5097982"/>
              <a:ext cx="137565" cy="145657"/>
            </a:xfrm>
            <a:prstGeom prst="ellipse">
              <a:avLst/>
            </a:prstGeom>
            <a:solidFill>
              <a:srgbClr val="92D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34852" name="Oval 21"/>
            <p:cNvSpPr>
              <a:spLocks noChangeArrowheads="1"/>
            </p:cNvSpPr>
            <p:nvPr/>
          </p:nvSpPr>
          <p:spPr bwMode="auto">
            <a:xfrm>
              <a:off x="5387947" y="5282751"/>
              <a:ext cx="137565" cy="145657"/>
            </a:xfrm>
            <a:prstGeom prst="ellipse">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34853" name="Oval 22"/>
            <p:cNvSpPr>
              <a:spLocks noChangeArrowheads="1"/>
            </p:cNvSpPr>
            <p:nvPr/>
          </p:nvSpPr>
          <p:spPr bwMode="auto">
            <a:xfrm>
              <a:off x="5386599" y="5459427"/>
              <a:ext cx="137565" cy="145657"/>
            </a:xfrm>
            <a:prstGeom prst="ellipse">
              <a:avLst/>
            </a:prstGeom>
            <a:solidFill>
              <a:srgbClr val="FF0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grpSp>
      <p:sp>
        <p:nvSpPr>
          <p:cNvPr id="32" name="Oval 11"/>
          <p:cNvSpPr>
            <a:spLocks noChangeArrowheads="1"/>
          </p:cNvSpPr>
          <p:nvPr/>
        </p:nvSpPr>
        <p:spPr bwMode="auto">
          <a:xfrm>
            <a:off x="3384550" y="6094809"/>
            <a:ext cx="858838" cy="777875"/>
          </a:xfrm>
          <a:prstGeom prst="ellipse">
            <a:avLst/>
          </a:prstGeom>
          <a:solidFill>
            <a:srgbClr val="FFC000"/>
          </a:solidFill>
          <a:ln w="9525" algn="ctr">
            <a:solidFill>
              <a:schemeClr val="tx1"/>
            </a:solidFill>
            <a:round/>
            <a:headEnd/>
            <a:tailEnd/>
          </a:ln>
        </p:spPr>
        <p:txBody>
          <a:bodyPr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400" b="0"/>
              <a:t>Task 1</a:t>
            </a:r>
          </a:p>
        </p:txBody>
      </p:sp>
      <p:sp>
        <p:nvSpPr>
          <p:cNvPr id="33" name="Oval 44"/>
          <p:cNvSpPr>
            <a:spLocks noChangeArrowheads="1"/>
          </p:cNvSpPr>
          <p:nvPr/>
        </p:nvSpPr>
        <p:spPr bwMode="auto">
          <a:xfrm>
            <a:off x="5354638" y="6109097"/>
            <a:ext cx="858837" cy="776287"/>
          </a:xfrm>
          <a:prstGeom prst="ellipse">
            <a:avLst/>
          </a:prstGeom>
          <a:solidFill>
            <a:srgbClr val="FFC000"/>
          </a:solidFill>
          <a:ln w="9525" algn="ctr">
            <a:solidFill>
              <a:schemeClr val="tx1"/>
            </a:solidFill>
            <a:round/>
            <a:headEnd/>
            <a:tailEnd/>
          </a:ln>
        </p:spPr>
        <p:txBody>
          <a:bodyPr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400" b="0"/>
              <a:t>Task 2</a:t>
            </a:r>
          </a:p>
        </p:txBody>
      </p:sp>
      <p:sp>
        <p:nvSpPr>
          <p:cNvPr id="34" name="TextBox 33"/>
          <p:cNvSpPr txBox="1">
            <a:spLocks noChangeArrowheads="1"/>
          </p:cNvSpPr>
          <p:nvPr/>
        </p:nvSpPr>
        <p:spPr bwMode="auto">
          <a:xfrm>
            <a:off x="4638675" y="4921647"/>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r>
              <a:rPr lang="en-US" altLang="en-US">
                <a:solidFill>
                  <a:srgbClr val="00B050"/>
                </a:solidFill>
              </a:rPr>
              <a:t>4</a:t>
            </a:r>
          </a:p>
        </p:txBody>
      </p:sp>
      <p:cxnSp>
        <p:nvCxnSpPr>
          <p:cNvPr id="36" name="Straight Arrow Connector 35"/>
          <p:cNvCxnSpPr/>
          <p:nvPr/>
        </p:nvCxnSpPr>
        <p:spPr bwMode="auto">
          <a:xfrm flipV="1">
            <a:off x="4264025" y="5480447"/>
            <a:ext cx="1352550" cy="849312"/>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cxnSp>
        <p:nvCxnSpPr>
          <p:cNvPr id="39" name="Straight Arrow Connector 38"/>
          <p:cNvCxnSpPr/>
          <p:nvPr/>
        </p:nvCxnSpPr>
        <p:spPr bwMode="auto">
          <a:xfrm rot="16200000" flipH="1">
            <a:off x="3293269" y="5779691"/>
            <a:ext cx="606425" cy="7937"/>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cxnSp>
        <p:nvCxnSpPr>
          <p:cNvPr id="43" name="Straight Arrow Connector 42"/>
          <p:cNvCxnSpPr/>
          <p:nvPr/>
        </p:nvCxnSpPr>
        <p:spPr bwMode="auto">
          <a:xfrm>
            <a:off x="3924300" y="5528072"/>
            <a:ext cx="1368425" cy="809625"/>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cxnSp>
        <p:nvCxnSpPr>
          <p:cNvPr id="46" name="Straight Arrow Connector 45"/>
          <p:cNvCxnSpPr/>
          <p:nvPr/>
        </p:nvCxnSpPr>
        <p:spPr bwMode="auto">
          <a:xfrm rot="16200000" flipV="1">
            <a:off x="5530850" y="5750322"/>
            <a:ext cx="574675" cy="0"/>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55" name="Rectangle 54"/>
          <p:cNvSpPr>
            <a:spLocks noChangeArrowheads="1"/>
          </p:cNvSpPr>
          <p:nvPr/>
        </p:nvSpPr>
        <p:spPr bwMode="auto">
          <a:xfrm>
            <a:off x="5408613" y="3919934"/>
            <a:ext cx="639762" cy="882650"/>
          </a:xfrm>
          <a:prstGeom prst="rect">
            <a:avLst/>
          </a:prstGeom>
          <a:gradFill rotWithShape="1">
            <a:gsLst>
              <a:gs pos="0">
                <a:srgbClr val="FF8080"/>
              </a:gs>
              <a:gs pos="50000">
                <a:srgbClr val="FFB3B3"/>
              </a:gs>
              <a:gs pos="100000">
                <a:srgbClr val="FFDADA"/>
              </a:gs>
            </a:gsLst>
            <a:lin ang="5400000" scaled="1"/>
          </a:gra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100"/>
              <a:t>next</a:t>
            </a:r>
          </a:p>
        </p:txBody>
      </p:sp>
      <p:sp>
        <p:nvSpPr>
          <p:cNvPr id="57" name="TextBox 56"/>
          <p:cNvSpPr txBox="1">
            <a:spLocks noChangeArrowheads="1"/>
          </p:cNvSpPr>
          <p:nvPr/>
        </p:nvSpPr>
        <p:spPr bwMode="auto">
          <a:xfrm>
            <a:off x="4621213" y="4920059"/>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r>
              <a:rPr lang="en-US" altLang="en-US">
                <a:solidFill>
                  <a:srgbClr val="00B050"/>
                </a:solidFill>
              </a:rPr>
              <a:t>3</a:t>
            </a:r>
          </a:p>
        </p:txBody>
      </p:sp>
      <p:sp>
        <p:nvSpPr>
          <p:cNvPr id="58" name="TextBox 57"/>
          <p:cNvSpPr txBox="1">
            <a:spLocks noChangeArrowheads="1"/>
          </p:cNvSpPr>
          <p:nvPr/>
        </p:nvSpPr>
        <p:spPr bwMode="auto">
          <a:xfrm>
            <a:off x="4643438" y="4926409"/>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r>
              <a:rPr lang="en-US" altLang="en-US">
                <a:solidFill>
                  <a:srgbClr val="00B050"/>
                </a:solidFill>
              </a:rPr>
              <a:t>2</a:t>
            </a:r>
          </a:p>
        </p:txBody>
      </p:sp>
      <p:sp>
        <p:nvSpPr>
          <p:cNvPr id="59" name="TextBox 58"/>
          <p:cNvSpPr txBox="1">
            <a:spLocks noChangeArrowheads="1"/>
          </p:cNvSpPr>
          <p:nvPr/>
        </p:nvSpPr>
        <p:spPr bwMode="auto">
          <a:xfrm>
            <a:off x="4611688" y="4926409"/>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r>
              <a:rPr lang="en-US" altLang="en-US">
                <a:solidFill>
                  <a:srgbClr val="00B050"/>
                </a:solidFill>
              </a:rPr>
              <a:t>1</a:t>
            </a:r>
          </a:p>
        </p:txBody>
      </p:sp>
      <p:sp>
        <p:nvSpPr>
          <p:cNvPr id="60" name="TextBox 59"/>
          <p:cNvSpPr txBox="1">
            <a:spLocks noChangeArrowheads="1"/>
          </p:cNvSpPr>
          <p:nvPr/>
        </p:nvSpPr>
        <p:spPr bwMode="auto">
          <a:xfrm>
            <a:off x="4643438" y="4926409"/>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r>
              <a:rPr lang="en-US" altLang="en-US">
                <a:solidFill>
                  <a:srgbClr val="FF0000"/>
                </a:solidFill>
              </a:rPr>
              <a:t>0</a:t>
            </a:r>
          </a:p>
        </p:txBody>
      </p:sp>
      <p:sp>
        <p:nvSpPr>
          <p:cNvPr id="62" name="Rectangle 61"/>
          <p:cNvSpPr>
            <a:spLocks noChangeArrowheads="1"/>
          </p:cNvSpPr>
          <p:nvPr/>
        </p:nvSpPr>
        <p:spPr bwMode="auto">
          <a:xfrm>
            <a:off x="4122738" y="3886597"/>
            <a:ext cx="639762" cy="884237"/>
          </a:xfrm>
          <a:prstGeom prst="rect">
            <a:avLst/>
          </a:prstGeom>
          <a:gradFill rotWithShape="1">
            <a:gsLst>
              <a:gs pos="0">
                <a:srgbClr val="FF8080"/>
              </a:gs>
              <a:gs pos="50000">
                <a:srgbClr val="FFB3B3"/>
              </a:gs>
              <a:gs pos="100000">
                <a:srgbClr val="FFDADA"/>
              </a:gs>
            </a:gsLst>
            <a:lin ang="5400000" scaled="1"/>
          </a:gra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100"/>
              <a:t>NULL</a:t>
            </a:r>
          </a:p>
        </p:txBody>
      </p:sp>
      <p:sp>
        <p:nvSpPr>
          <p:cNvPr id="63" name="Rectangle 62"/>
          <p:cNvSpPr>
            <a:spLocks noChangeArrowheads="1"/>
          </p:cNvSpPr>
          <p:nvPr/>
        </p:nvSpPr>
        <p:spPr bwMode="auto">
          <a:xfrm>
            <a:off x="5408613" y="3911997"/>
            <a:ext cx="639762" cy="884237"/>
          </a:xfrm>
          <a:prstGeom prst="rect">
            <a:avLst/>
          </a:prstGeom>
          <a:gradFill rotWithShape="1">
            <a:gsLst>
              <a:gs pos="0">
                <a:srgbClr val="FF8080"/>
              </a:gs>
              <a:gs pos="50000">
                <a:srgbClr val="FFB3B3"/>
              </a:gs>
              <a:gs pos="100000">
                <a:srgbClr val="FFDADA"/>
              </a:gs>
            </a:gsLst>
            <a:lin ang="5400000" scaled="1"/>
          </a:gra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100"/>
              <a:t>NULL</a:t>
            </a:r>
          </a:p>
        </p:txBody>
      </p:sp>
      <p:sp>
        <p:nvSpPr>
          <p:cNvPr id="65" name="TextBox 64"/>
          <p:cNvSpPr txBox="1">
            <a:spLocks noChangeArrowheads="1"/>
          </p:cNvSpPr>
          <p:nvPr/>
        </p:nvSpPr>
        <p:spPr bwMode="auto">
          <a:xfrm>
            <a:off x="2746375" y="3824684"/>
            <a:ext cx="663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r>
              <a:rPr lang="en-US" altLang="en-US" sz="1400"/>
              <a:t>NULL</a:t>
            </a:r>
          </a:p>
        </p:txBody>
      </p:sp>
      <p:sp>
        <p:nvSpPr>
          <p:cNvPr id="66" name="Rectangle 65"/>
          <p:cNvSpPr>
            <a:spLocks noChangeArrowheads="1"/>
          </p:cNvSpPr>
          <p:nvPr/>
        </p:nvSpPr>
        <p:spPr bwMode="auto">
          <a:xfrm>
            <a:off x="2817813" y="3877072"/>
            <a:ext cx="641350" cy="884237"/>
          </a:xfrm>
          <a:prstGeom prst="rect">
            <a:avLst/>
          </a:prstGeom>
          <a:gradFill rotWithShape="1">
            <a:gsLst>
              <a:gs pos="0">
                <a:srgbClr val="FF8080"/>
              </a:gs>
              <a:gs pos="50000">
                <a:srgbClr val="FFB3B3"/>
              </a:gs>
              <a:gs pos="100000">
                <a:srgbClr val="FFDADA"/>
              </a:gs>
            </a:gsLst>
            <a:lin ang="5400000" scaled="1"/>
          </a:gra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100"/>
              <a:t>next</a:t>
            </a:r>
          </a:p>
        </p:txBody>
      </p:sp>
      <p:sp>
        <p:nvSpPr>
          <p:cNvPr id="67" name="Rectangle 66"/>
          <p:cNvSpPr>
            <a:spLocks noChangeArrowheads="1"/>
          </p:cNvSpPr>
          <p:nvPr/>
        </p:nvSpPr>
        <p:spPr bwMode="auto">
          <a:xfrm>
            <a:off x="2817813" y="3886597"/>
            <a:ext cx="639762" cy="882650"/>
          </a:xfrm>
          <a:prstGeom prst="rect">
            <a:avLst/>
          </a:prstGeom>
          <a:gradFill rotWithShape="1">
            <a:gsLst>
              <a:gs pos="0">
                <a:srgbClr val="FF8080"/>
              </a:gs>
              <a:gs pos="50000">
                <a:srgbClr val="FFB3B3"/>
              </a:gs>
              <a:gs pos="100000">
                <a:srgbClr val="FFDADA"/>
              </a:gs>
            </a:gsLst>
            <a:lin ang="5400000" scaled="1"/>
          </a:gra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100"/>
              <a:t>NULL</a:t>
            </a:r>
          </a:p>
        </p:txBody>
      </p:sp>
      <p:cxnSp>
        <p:nvCxnSpPr>
          <p:cNvPr id="69" name="Straight Arrow Connector 68"/>
          <p:cNvCxnSpPr>
            <a:cxnSpLocks noChangeShapeType="1"/>
          </p:cNvCxnSpPr>
          <p:nvPr/>
        </p:nvCxnSpPr>
        <p:spPr bwMode="auto">
          <a:xfrm flipV="1">
            <a:off x="2122488" y="4046934"/>
            <a:ext cx="1979612"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682730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1"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blinds(horizontal)">
                                      <p:cBhvr>
                                        <p:cTn id="18" dur="500"/>
                                        <p:tgtEl>
                                          <p:spTgt spid="34"/>
                                        </p:tgtEl>
                                      </p:cBhvr>
                                    </p:animEffect>
                                  </p:childTnLst>
                                </p:cTn>
                              </p:par>
                              <p:par>
                                <p:cTn id="19" presetID="3" presetClass="entr" presetSubtype="10" fill="hold" grpId="3"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blinds(horizontal)">
                                      <p:cBhvr>
                                        <p:cTn id="21" dur="500"/>
                                        <p:tgtEl>
                                          <p:spTgt spid="32"/>
                                        </p:tgtEl>
                                      </p:cBhvr>
                                    </p:animEffect>
                                  </p:childTnLst>
                                </p:cTn>
                              </p:par>
                              <p:par>
                                <p:cTn id="22" presetID="3" presetClass="entr" presetSubtype="1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linds(horizontal)">
                                      <p:cBhvr>
                                        <p:cTn id="24" dur="500"/>
                                        <p:tgtEl>
                                          <p:spTgt spid="36"/>
                                        </p:tgtEl>
                                      </p:cBhvr>
                                    </p:animEffect>
                                  </p:childTnLst>
                                </p:cTn>
                              </p:par>
                              <p:par>
                                <p:cTn id="25" presetID="3" presetClass="entr" presetSubtype="1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blinds(horizontal)">
                                      <p:cBhvr>
                                        <p:cTn id="27" dur="500"/>
                                        <p:tgtEl>
                                          <p:spTgt spid="43"/>
                                        </p:tgtEl>
                                      </p:cBhvr>
                                    </p:animEffect>
                                  </p:childTnLst>
                                </p:cTn>
                              </p:par>
                              <p:par>
                                <p:cTn id="28" presetID="3" presetClass="entr" presetSubtype="10" fill="hold" grpId="2"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blinds(horizontal)">
                                      <p:cBhvr>
                                        <p:cTn id="30" dur="500"/>
                                        <p:tgtEl>
                                          <p:spTgt spid="33"/>
                                        </p:tgtEl>
                                      </p:cBhvr>
                                    </p:animEffect>
                                  </p:childTnLst>
                                </p:cTn>
                              </p:par>
                              <p:par>
                                <p:cTn id="31" presetID="3" presetClass="entr" presetSubtype="10" fill="hold"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blinds(horizontal)">
                                      <p:cBhvr>
                                        <p:cTn id="33" dur="500"/>
                                        <p:tgtEl>
                                          <p:spTgt spid="46"/>
                                        </p:tgtEl>
                                      </p:cBhvr>
                                    </p:animEffect>
                                  </p:childTnLst>
                                </p:cTn>
                              </p:par>
                              <p:par>
                                <p:cTn id="34" presetID="3" presetClass="entr" presetSubtype="10" fill="hold"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blinds(horizontal)">
                                      <p:cBhvr>
                                        <p:cTn id="36" dur="500"/>
                                        <p:tgtEl>
                                          <p:spTgt spid="3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blinds(horizontal)">
                                      <p:cBhvr>
                                        <p:cTn id="39" dur="1000"/>
                                        <p:tgtEl>
                                          <p:spTgt spid="65"/>
                                        </p:tgtEl>
                                      </p:cBhvr>
                                    </p:animEffect>
                                  </p:childTnLst>
                                </p:cTn>
                              </p:par>
                              <p:par>
                                <p:cTn id="40" presetID="3" presetClass="entr" presetSubtype="10" fill="hold" grpId="1"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linds(horizontal)">
                                      <p:cBhvr>
                                        <p:cTn id="42" dur="500"/>
                                        <p:tgtEl>
                                          <p:spTgt spid="25"/>
                                        </p:tgtEl>
                                      </p:cBhvr>
                                    </p:animEffect>
                                  </p:childTnLst>
                                </p:cTn>
                              </p:par>
                              <p:par>
                                <p:cTn id="43" presetID="3" presetClass="entr" presetSubtype="10" fill="hold" grpId="2"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linds(horizontal)">
                                      <p:cBhvr>
                                        <p:cTn id="45" dur="500"/>
                                        <p:tgtEl>
                                          <p:spTgt spid="24"/>
                                        </p:tgtEl>
                                      </p:cBhvr>
                                    </p:animEffect>
                                  </p:childTnLst>
                                </p:cTn>
                              </p:par>
                              <p:par>
                                <p:cTn id="46" presetID="3" presetClass="entr" presetSubtype="10"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blinds(horizontal)">
                                      <p:cBhvr>
                                        <p:cTn id="48" dur="500"/>
                                        <p:tgtEl>
                                          <p:spTgt spid="6"/>
                                        </p:tgtEl>
                                      </p:cBhvr>
                                    </p:animEffect>
                                  </p:childTnLst>
                                </p:cTn>
                              </p:par>
                              <p:par>
                                <p:cTn id="49" presetID="3" presetClass="entr" presetSubtype="10"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blinds(horizontal)">
                                      <p:cBhvr>
                                        <p:cTn id="51" dur="500"/>
                                        <p:tgtEl>
                                          <p:spTgt spid="1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6" presetClass="emph" presetSubtype="0" autoRev="1" fill="hold" grpId="0" nodeType="clickEffect">
                                  <p:stCondLst>
                                    <p:cond delay="0"/>
                                  </p:stCondLst>
                                  <p:childTnLst>
                                    <p:animScale>
                                      <p:cBhvr>
                                        <p:cTn id="55" dur="500" fill="hold"/>
                                        <p:tgtEl>
                                          <p:spTgt spid="32"/>
                                        </p:tgtEl>
                                      </p:cBhvr>
                                      <p:by x="150000" y="150000"/>
                                    </p:animScale>
                                  </p:childTnLst>
                                </p:cTn>
                              </p:par>
                              <p:par>
                                <p:cTn id="56" presetID="6" presetClass="emph" presetSubtype="0" autoRev="1" fill="hold" grpId="0" nodeType="withEffect">
                                  <p:stCondLst>
                                    <p:cond delay="0"/>
                                  </p:stCondLst>
                                  <p:childTnLst>
                                    <p:animScale>
                                      <p:cBhvr>
                                        <p:cTn id="57" dur="500" fill="hold"/>
                                        <p:tgtEl>
                                          <p:spTgt spid="24"/>
                                        </p:tgtEl>
                                      </p:cBhvr>
                                      <p:by x="150000" y="150000"/>
                                    </p:animScale>
                                  </p:childTnLst>
                                </p:cTn>
                              </p:par>
                            </p:childTnLst>
                          </p:cTn>
                        </p:par>
                        <p:par>
                          <p:cTn id="58" fill="hold" nodeType="afterGroup">
                            <p:stCondLst>
                              <p:cond delay="1000"/>
                            </p:stCondLst>
                            <p:childTnLst>
                              <p:par>
                                <p:cTn id="59" presetID="3" presetClass="exit" presetSubtype="10" fill="hold" grpId="1" nodeType="afterEffect">
                                  <p:stCondLst>
                                    <p:cond delay="0"/>
                                  </p:stCondLst>
                                  <p:childTnLst>
                                    <p:animEffect transition="out" filter="blinds(horizontal)">
                                      <p:cBhvr>
                                        <p:cTn id="60" dur="500"/>
                                        <p:tgtEl>
                                          <p:spTgt spid="65"/>
                                        </p:tgtEl>
                                      </p:cBhvr>
                                    </p:animEffect>
                                    <p:set>
                                      <p:cBhvr>
                                        <p:cTn id="61" dur="1" fill="hold">
                                          <p:stCondLst>
                                            <p:cond delay="499"/>
                                          </p:stCondLst>
                                        </p:cTn>
                                        <p:tgtEl>
                                          <p:spTgt spid="65"/>
                                        </p:tgtEl>
                                        <p:attrNameLst>
                                          <p:attrName>style.visibility</p:attrName>
                                        </p:attrNameLst>
                                      </p:cBhvr>
                                      <p:to>
                                        <p:strVal val="hidden"/>
                                      </p:to>
                                    </p:set>
                                  </p:childTnLst>
                                </p:cTn>
                              </p:par>
                              <p:par>
                                <p:cTn id="62" presetID="3" presetClass="entr" presetSubtype="10" fill="hold"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blinds(horizontal)">
                                      <p:cBhvr>
                                        <p:cTn id="64" dur="500"/>
                                        <p:tgtEl>
                                          <p:spTgt spid="39"/>
                                        </p:tgtEl>
                                      </p:cBhvr>
                                    </p:animEffect>
                                  </p:childTnLst>
                                </p:cTn>
                              </p:par>
                              <p:par>
                                <p:cTn id="65" presetID="6" presetClass="emph" presetSubtype="0" autoRev="1" fill="hold" nodeType="withEffect">
                                  <p:stCondLst>
                                    <p:cond delay="0"/>
                                  </p:stCondLst>
                                  <p:childTnLst>
                                    <p:animScale>
                                      <p:cBhvr>
                                        <p:cTn id="66" dur="500" fill="hold"/>
                                        <p:tgtEl>
                                          <p:spTgt spid="39"/>
                                        </p:tgtEl>
                                      </p:cBhvr>
                                      <p:by x="150000" y="150000"/>
                                    </p:animScale>
                                  </p:childTnLst>
                                </p:cTn>
                              </p:par>
                              <p:par>
                                <p:cTn id="67" presetID="3" presetClass="exit" presetSubtype="10" fill="hold" grpId="0" nodeType="withEffect">
                                  <p:stCondLst>
                                    <p:cond delay="0"/>
                                  </p:stCondLst>
                                  <p:childTnLst>
                                    <p:animEffect transition="out" filter="blinds(horizontal)">
                                      <p:cBhvr>
                                        <p:cTn id="68" dur="500"/>
                                        <p:tgtEl>
                                          <p:spTgt spid="34"/>
                                        </p:tgtEl>
                                      </p:cBhvr>
                                    </p:animEffect>
                                    <p:set>
                                      <p:cBhvr>
                                        <p:cTn id="69" dur="1" fill="hold">
                                          <p:stCondLst>
                                            <p:cond delay="499"/>
                                          </p:stCondLst>
                                        </p:cTn>
                                        <p:tgtEl>
                                          <p:spTgt spid="34"/>
                                        </p:tgtEl>
                                        <p:attrNameLst>
                                          <p:attrName>style.visibility</p:attrName>
                                        </p:attrNameLst>
                                      </p:cBhvr>
                                      <p:to>
                                        <p:strVal val="hidden"/>
                                      </p:to>
                                    </p:set>
                                  </p:childTnLst>
                                </p:cTn>
                              </p:par>
                              <p:par>
                                <p:cTn id="70" presetID="3" presetClass="entr" presetSubtype="1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blinds(horizontal)">
                                      <p:cBhvr>
                                        <p:cTn id="72" dur="500"/>
                                        <p:tgtEl>
                                          <p:spTgt spid="57"/>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67"/>
                                        </p:tgtEl>
                                        <p:attrNameLst>
                                          <p:attrName>style.visibility</p:attrName>
                                        </p:attrNameLst>
                                      </p:cBhvr>
                                      <p:to>
                                        <p:strVal val="visible"/>
                                      </p:to>
                                    </p:set>
                                    <p:animEffect transition="in" filter="blinds(horizontal)">
                                      <p:cBhvr>
                                        <p:cTn id="75" dur="500"/>
                                        <p:tgtEl>
                                          <p:spTgt spid="67"/>
                                        </p:tgtEl>
                                      </p:cBhvr>
                                    </p:animEffect>
                                  </p:childTnLst>
                                </p:cTn>
                              </p:par>
                              <p:par>
                                <p:cTn id="76" presetID="3" presetClass="entr" presetSubtype="10" fill="hold" nodeType="withEffect">
                                  <p:stCondLst>
                                    <p:cond delay="0"/>
                                  </p:stCondLst>
                                  <p:childTnLst>
                                    <p:set>
                                      <p:cBhvr>
                                        <p:cTn id="77" dur="1" fill="hold">
                                          <p:stCondLst>
                                            <p:cond delay="0"/>
                                          </p:stCondLst>
                                        </p:cTn>
                                        <p:tgtEl>
                                          <p:spTgt spid="6"/>
                                        </p:tgtEl>
                                        <p:attrNameLst>
                                          <p:attrName>style.visibility</p:attrName>
                                        </p:attrNameLst>
                                      </p:cBhvr>
                                      <p:to>
                                        <p:strVal val="visible"/>
                                      </p:to>
                                    </p:set>
                                    <p:animEffect transition="in" filter="blinds(horizontal)">
                                      <p:cBhvr>
                                        <p:cTn id="78" dur="500"/>
                                        <p:tgtEl>
                                          <p:spTgt spid="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6" presetClass="emph" presetSubtype="0" autoRev="1" fill="hold" grpId="0" nodeType="clickEffect">
                                  <p:stCondLst>
                                    <p:cond delay="0"/>
                                  </p:stCondLst>
                                  <p:childTnLst>
                                    <p:animScale>
                                      <p:cBhvr>
                                        <p:cTn id="82" dur="500" fill="hold"/>
                                        <p:tgtEl>
                                          <p:spTgt spid="33"/>
                                        </p:tgtEl>
                                      </p:cBhvr>
                                      <p:by x="150000" y="150000"/>
                                    </p:animScale>
                                  </p:childTnLst>
                                </p:cTn>
                              </p:par>
                              <p:par>
                                <p:cTn id="83" presetID="6" presetClass="emph" presetSubtype="0" autoRev="1" fill="hold" grpId="3" nodeType="withEffect">
                                  <p:stCondLst>
                                    <p:cond delay="0"/>
                                  </p:stCondLst>
                                  <p:childTnLst>
                                    <p:animScale>
                                      <p:cBhvr>
                                        <p:cTn id="84" dur="2000" fill="hold"/>
                                        <p:tgtEl>
                                          <p:spTgt spid="24"/>
                                        </p:tgtEl>
                                      </p:cBhvr>
                                      <p:by x="150000" y="150000"/>
                                    </p:animScale>
                                  </p:childTnLst>
                                </p:cTn>
                              </p:par>
                            </p:childTnLst>
                          </p:cTn>
                        </p:par>
                        <p:par>
                          <p:cTn id="85" fill="hold" nodeType="afterGroup">
                            <p:stCondLst>
                              <p:cond delay="4000"/>
                            </p:stCondLst>
                            <p:childTnLst>
                              <p:par>
                                <p:cTn id="86" presetID="3" presetClass="exit" presetSubtype="10" fill="hold" grpId="1" nodeType="afterEffect">
                                  <p:stCondLst>
                                    <p:cond delay="0"/>
                                  </p:stCondLst>
                                  <p:childTnLst>
                                    <p:animEffect transition="out" filter="blinds(horizontal)">
                                      <p:cBhvr>
                                        <p:cTn id="87" dur="500"/>
                                        <p:tgtEl>
                                          <p:spTgt spid="67"/>
                                        </p:tgtEl>
                                      </p:cBhvr>
                                    </p:animEffect>
                                    <p:set>
                                      <p:cBhvr>
                                        <p:cTn id="88" dur="1" fill="hold">
                                          <p:stCondLst>
                                            <p:cond delay="499"/>
                                          </p:stCondLst>
                                        </p:cTn>
                                        <p:tgtEl>
                                          <p:spTgt spid="67"/>
                                        </p:tgtEl>
                                        <p:attrNameLst>
                                          <p:attrName>style.visibility</p:attrName>
                                        </p:attrNameLst>
                                      </p:cBhvr>
                                      <p:to>
                                        <p:strVal val="hidden"/>
                                      </p:to>
                                    </p:set>
                                  </p:childTnLst>
                                </p:cTn>
                              </p:par>
                              <p:par>
                                <p:cTn id="89" presetID="3" presetClass="entr" presetSubtype="10" fill="hold" nodeType="withEffect">
                                  <p:stCondLst>
                                    <p:cond delay="0"/>
                                  </p:stCondLst>
                                  <p:childTnLst>
                                    <p:set>
                                      <p:cBhvr>
                                        <p:cTn id="90" dur="1" fill="hold">
                                          <p:stCondLst>
                                            <p:cond delay="0"/>
                                          </p:stCondLst>
                                        </p:cTn>
                                        <p:tgtEl>
                                          <p:spTgt spid="43"/>
                                        </p:tgtEl>
                                        <p:attrNameLst>
                                          <p:attrName>style.visibility</p:attrName>
                                        </p:attrNameLst>
                                      </p:cBhvr>
                                      <p:to>
                                        <p:strVal val="visible"/>
                                      </p:to>
                                    </p:set>
                                    <p:animEffect transition="in" filter="blinds(horizontal)">
                                      <p:cBhvr>
                                        <p:cTn id="91" dur="500"/>
                                        <p:tgtEl>
                                          <p:spTgt spid="43"/>
                                        </p:tgtEl>
                                      </p:cBhvr>
                                    </p:animEffect>
                                  </p:childTnLst>
                                </p:cTn>
                              </p:par>
                              <p:par>
                                <p:cTn id="92" presetID="6" presetClass="emph" presetSubtype="0" autoRev="1" fill="hold" nodeType="withEffect">
                                  <p:stCondLst>
                                    <p:cond delay="0"/>
                                  </p:stCondLst>
                                  <p:childTnLst>
                                    <p:animScale>
                                      <p:cBhvr>
                                        <p:cTn id="93" dur="500" fill="hold"/>
                                        <p:tgtEl>
                                          <p:spTgt spid="43"/>
                                        </p:tgtEl>
                                      </p:cBhvr>
                                      <p:by x="150000" y="150000"/>
                                    </p:animScale>
                                  </p:childTnLst>
                                </p:cTn>
                              </p:par>
                              <p:par>
                                <p:cTn id="94" presetID="3" presetClass="entr" presetSubtype="10" fill="hold" grpId="0" nodeType="withEffect">
                                  <p:stCondLst>
                                    <p:cond delay="0"/>
                                  </p:stCondLst>
                                  <p:childTnLst>
                                    <p:set>
                                      <p:cBhvr>
                                        <p:cTn id="95" dur="1" fill="hold">
                                          <p:stCondLst>
                                            <p:cond delay="0"/>
                                          </p:stCondLst>
                                        </p:cTn>
                                        <p:tgtEl>
                                          <p:spTgt spid="66"/>
                                        </p:tgtEl>
                                        <p:attrNameLst>
                                          <p:attrName>style.visibility</p:attrName>
                                        </p:attrNameLst>
                                      </p:cBhvr>
                                      <p:to>
                                        <p:strVal val="visible"/>
                                      </p:to>
                                    </p:set>
                                    <p:animEffect transition="in" filter="blinds(horizontal)">
                                      <p:cBhvr>
                                        <p:cTn id="96" dur="500"/>
                                        <p:tgtEl>
                                          <p:spTgt spid="66"/>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62"/>
                                        </p:tgtEl>
                                        <p:attrNameLst>
                                          <p:attrName>style.visibility</p:attrName>
                                        </p:attrNameLst>
                                      </p:cBhvr>
                                      <p:to>
                                        <p:strVal val="visible"/>
                                      </p:to>
                                    </p:set>
                                    <p:animEffect transition="in" filter="blinds(horizontal)">
                                      <p:cBhvr>
                                        <p:cTn id="99" dur="500"/>
                                        <p:tgtEl>
                                          <p:spTgt spid="62"/>
                                        </p:tgtEl>
                                      </p:cBhvr>
                                    </p:animEffect>
                                  </p:childTnLst>
                                </p:cTn>
                              </p:par>
                              <p:par>
                                <p:cTn id="100" presetID="3" presetClass="exit" presetSubtype="10" fill="hold" grpId="1" nodeType="withEffect">
                                  <p:stCondLst>
                                    <p:cond delay="0"/>
                                  </p:stCondLst>
                                  <p:childTnLst>
                                    <p:animEffect transition="out" filter="blinds(horizontal)">
                                      <p:cBhvr>
                                        <p:cTn id="101" dur="500"/>
                                        <p:tgtEl>
                                          <p:spTgt spid="57"/>
                                        </p:tgtEl>
                                      </p:cBhvr>
                                    </p:animEffect>
                                    <p:set>
                                      <p:cBhvr>
                                        <p:cTn id="102" dur="1" fill="hold">
                                          <p:stCondLst>
                                            <p:cond delay="499"/>
                                          </p:stCondLst>
                                        </p:cTn>
                                        <p:tgtEl>
                                          <p:spTgt spid="57"/>
                                        </p:tgtEl>
                                        <p:attrNameLst>
                                          <p:attrName>style.visibility</p:attrName>
                                        </p:attrNameLst>
                                      </p:cBhvr>
                                      <p:to>
                                        <p:strVal val="hidden"/>
                                      </p:to>
                                    </p:set>
                                  </p:childTnLst>
                                </p:cTn>
                              </p:par>
                              <p:par>
                                <p:cTn id="103" presetID="3" presetClass="entr" presetSubtype="10" fill="hold" grpId="0" nodeType="withEffect">
                                  <p:stCondLst>
                                    <p:cond delay="0"/>
                                  </p:stCondLst>
                                  <p:childTnLst>
                                    <p:set>
                                      <p:cBhvr>
                                        <p:cTn id="104" dur="1" fill="hold">
                                          <p:stCondLst>
                                            <p:cond delay="0"/>
                                          </p:stCondLst>
                                        </p:cTn>
                                        <p:tgtEl>
                                          <p:spTgt spid="58"/>
                                        </p:tgtEl>
                                        <p:attrNameLst>
                                          <p:attrName>style.visibility</p:attrName>
                                        </p:attrNameLst>
                                      </p:cBhvr>
                                      <p:to>
                                        <p:strVal val="visible"/>
                                      </p:to>
                                    </p:set>
                                    <p:animEffect transition="in" filter="blinds(horizontal)">
                                      <p:cBhvr>
                                        <p:cTn id="105" dur="500"/>
                                        <p:tgtEl>
                                          <p:spTgt spid="58"/>
                                        </p:tgtEl>
                                      </p:cBhvr>
                                    </p:animEffect>
                                  </p:childTnLst>
                                </p:cTn>
                              </p:par>
                              <p:par>
                                <p:cTn id="106" presetID="3" presetClass="entr" presetSubtype="10" fill="hold" nodeType="withEffect">
                                  <p:stCondLst>
                                    <p:cond delay="0"/>
                                  </p:stCondLst>
                                  <p:childTnLst>
                                    <p:set>
                                      <p:cBhvr>
                                        <p:cTn id="107" dur="1" fill="hold">
                                          <p:stCondLst>
                                            <p:cond delay="0"/>
                                          </p:stCondLst>
                                        </p:cTn>
                                        <p:tgtEl>
                                          <p:spTgt spid="8"/>
                                        </p:tgtEl>
                                        <p:attrNameLst>
                                          <p:attrName>style.visibility</p:attrName>
                                        </p:attrNameLst>
                                      </p:cBhvr>
                                      <p:to>
                                        <p:strVal val="visible"/>
                                      </p:to>
                                    </p:set>
                                    <p:animEffect transition="in" filter="blinds(horizontal)">
                                      <p:cBhvr>
                                        <p:cTn id="108" dur="500"/>
                                        <p:tgtEl>
                                          <p:spTgt spid="8"/>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6" presetClass="emph" presetSubtype="0" autoRev="1" fill="hold" grpId="1" nodeType="clickEffect">
                                  <p:stCondLst>
                                    <p:cond delay="0"/>
                                  </p:stCondLst>
                                  <p:childTnLst>
                                    <p:animScale>
                                      <p:cBhvr>
                                        <p:cTn id="112" dur="1000" fill="hold"/>
                                        <p:tgtEl>
                                          <p:spTgt spid="32"/>
                                        </p:tgtEl>
                                      </p:cBhvr>
                                      <p:by x="150000" y="150000"/>
                                    </p:animScale>
                                  </p:childTnLst>
                                </p:cTn>
                              </p:par>
                              <p:par>
                                <p:cTn id="113" presetID="6" presetClass="emph" presetSubtype="0" autoRev="1" fill="hold" grpId="1" nodeType="withEffect">
                                  <p:stCondLst>
                                    <p:cond delay="0"/>
                                  </p:stCondLst>
                                  <p:childTnLst>
                                    <p:animScale>
                                      <p:cBhvr>
                                        <p:cTn id="114" dur="1000" fill="hold"/>
                                        <p:tgtEl>
                                          <p:spTgt spid="24"/>
                                        </p:tgtEl>
                                      </p:cBhvr>
                                      <p:by x="150000" y="150000"/>
                                    </p:animScale>
                                  </p:childTnLst>
                                </p:cTn>
                              </p:par>
                            </p:childTnLst>
                          </p:cTn>
                        </p:par>
                        <p:par>
                          <p:cTn id="115" fill="hold" nodeType="afterGroup">
                            <p:stCondLst>
                              <p:cond delay="2000"/>
                            </p:stCondLst>
                            <p:childTnLst>
                              <p:par>
                                <p:cTn id="116" presetID="3" presetClass="exit" presetSubtype="10" fill="hold" grpId="1" nodeType="afterEffect">
                                  <p:stCondLst>
                                    <p:cond delay="0"/>
                                  </p:stCondLst>
                                  <p:childTnLst>
                                    <p:animEffect transition="out" filter="blinds(horizontal)">
                                      <p:cBhvr>
                                        <p:cTn id="117" dur="500"/>
                                        <p:tgtEl>
                                          <p:spTgt spid="62"/>
                                        </p:tgtEl>
                                      </p:cBhvr>
                                    </p:animEffect>
                                    <p:set>
                                      <p:cBhvr>
                                        <p:cTn id="118" dur="1" fill="hold">
                                          <p:stCondLst>
                                            <p:cond delay="499"/>
                                          </p:stCondLst>
                                        </p:cTn>
                                        <p:tgtEl>
                                          <p:spTgt spid="62"/>
                                        </p:tgtEl>
                                        <p:attrNameLst>
                                          <p:attrName>style.visibility</p:attrName>
                                        </p:attrNameLst>
                                      </p:cBhvr>
                                      <p:to>
                                        <p:strVal val="hidden"/>
                                      </p:to>
                                    </p:set>
                                  </p:childTnLst>
                                </p:cTn>
                              </p:par>
                              <p:par>
                                <p:cTn id="119" presetID="3" presetClass="entr" presetSubtype="10" fill="hold" nodeType="withEffect">
                                  <p:stCondLst>
                                    <p:cond delay="0"/>
                                  </p:stCondLst>
                                  <p:childTnLst>
                                    <p:set>
                                      <p:cBhvr>
                                        <p:cTn id="120" dur="1" fill="hold">
                                          <p:stCondLst>
                                            <p:cond delay="0"/>
                                          </p:stCondLst>
                                        </p:cTn>
                                        <p:tgtEl>
                                          <p:spTgt spid="10"/>
                                        </p:tgtEl>
                                        <p:attrNameLst>
                                          <p:attrName>style.visibility</p:attrName>
                                        </p:attrNameLst>
                                      </p:cBhvr>
                                      <p:to>
                                        <p:strVal val="visible"/>
                                      </p:to>
                                    </p:set>
                                    <p:animEffect transition="in" filter="blinds(horizontal)">
                                      <p:cBhvr>
                                        <p:cTn id="121" dur="500"/>
                                        <p:tgtEl>
                                          <p:spTgt spid="10"/>
                                        </p:tgtEl>
                                      </p:cBhvr>
                                    </p:animEffect>
                                  </p:childTnLst>
                                </p:cTn>
                              </p:par>
                              <p:par>
                                <p:cTn id="122" presetID="6" presetClass="emph" presetSubtype="0" autoRev="1" fill="hold" nodeType="withEffect">
                                  <p:stCondLst>
                                    <p:cond delay="0"/>
                                  </p:stCondLst>
                                  <p:childTnLst>
                                    <p:animScale>
                                      <p:cBhvr>
                                        <p:cTn id="123" dur="1000" fill="hold"/>
                                        <p:tgtEl>
                                          <p:spTgt spid="39"/>
                                        </p:tgtEl>
                                      </p:cBhvr>
                                      <p:by x="150000" y="150000"/>
                                    </p:animScale>
                                  </p:childTnLst>
                                </p:cTn>
                              </p:par>
                              <p:par>
                                <p:cTn id="124" presetID="3" presetClass="entr" presetSubtype="10" fill="hold" grpId="0" nodeType="withEffect">
                                  <p:stCondLst>
                                    <p:cond delay="0"/>
                                  </p:stCondLst>
                                  <p:childTnLst>
                                    <p:set>
                                      <p:cBhvr>
                                        <p:cTn id="125" dur="1" fill="hold">
                                          <p:stCondLst>
                                            <p:cond delay="0"/>
                                          </p:stCondLst>
                                        </p:cTn>
                                        <p:tgtEl>
                                          <p:spTgt spid="9"/>
                                        </p:tgtEl>
                                        <p:attrNameLst>
                                          <p:attrName>style.visibility</p:attrName>
                                        </p:attrNameLst>
                                      </p:cBhvr>
                                      <p:to>
                                        <p:strVal val="visible"/>
                                      </p:to>
                                    </p:set>
                                    <p:animEffect transition="in" filter="blinds(horizontal)">
                                      <p:cBhvr>
                                        <p:cTn id="126" dur="500"/>
                                        <p:tgtEl>
                                          <p:spTgt spid="9"/>
                                        </p:tgtEl>
                                      </p:cBhvr>
                                    </p:animEffect>
                                  </p:childTnLst>
                                </p:cTn>
                              </p:par>
                              <p:par>
                                <p:cTn id="127" presetID="3" presetClass="entr" presetSubtype="10" fill="hold" grpId="0" nodeType="withEffect">
                                  <p:stCondLst>
                                    <p:cond delay="0"/>
                                  </p:stCondLst>
                                  <p:childTnLst>
                                    <p:set>
                                      <p:cBhvr>
                                        <p:cTn id="128" dur="1" fill="hold">
                                          <p:stCondLst>
                                            <p:cond delay="0"/>
                                          </p:stCondLst>
                                        </p:cTn>
                                        <p:tgtEl>
                                          <p:spTgt spid="63"/>
                                        </p:tgtEl>
                                        <p:attrNameLst>
                                          <p:attrName>style.visibility</p:attrName>
                                        </p:attrNameLst>
                                      </p:cBhvr>
                                      <p:to>
                                        <p:strVal val="visible"/>
                                      </p:to>
                                    </p:set>
                                    <p:animEffect transition="in" filter="blinds(horizontal)">
                                      <p:cBhvr>
                                        <p:cTn id="129" dur="500"/>
                                        <p:tgtEl>
                                          <p:spTgt spid="63"/>
                                        </p:tgtEl>
                                      </p:cBhvr>
                                    </p:animEffect>
                                  </p:childTnLst>
                                </p:cTn>
                              </p:par>
                              <p:par>
                                <p:cTn id="130" presetID="3" presetClass="exit" presetSubtype="10" fill="hold" grpId="1" nodeType="withEffect">
                                  <p:stCondLst>
                                    <p:cond delay="0"/>
                                  </p:stCondLst>
                                  <p:childTnLst>
                                    <p:animEffect transition="out" filter="blinds(horizontal)">
                                      <p:cBhvr>
                                        <p:cTn id="131" dur="500"/>
                                        <p:tgtEl>
                                          <p:spTgt spid="58"/>
                                        </p:tgtEl>
                                      </p:cBhvr>
                                    </p:animEffect>
                                    <p:set>
                                      <p:cBhvr>
                                        <p:cTn id="132" dur="1" fill="hold">
                                          <p:stCondLst>
                                            <p:cond delay="499"/>
                                          </p:stCondLst>
                                        </p:cTn>
                                        <p:tgtEl>
                                          <p:spTgt spid="58"/>
                                        </p:tgtEl>
                                        <p:attrNameLst>
                                          <p:attrName>style.visibility</p:attrName>
                                        </p:attrNameLst>
                                      </p:cBhvr>
                                      <p:to>
                                        <p:strVal val="hidden"/>
                                      </p:to>
                                    </p:set>
                                  </p:childTnLst>
                                </p:cTn>
                              </p:par>
                              <p:par>
                                <p:cTn id="133" presetID="3" presetClass="entr" presetSubtype="10" fill="hold" grpId="0" nodeType="withEffect">
                                  <p:stCondLst>
                                    <p:cond delay="0"/>
                                  </p:stCondLst>
                                  <p:childTnLst>
                                    <p:set>
                                      <p:cBhvr>
                                        <p:cTn id="134" dur="1" fill="hold">
                                          <p:stCondLst>
                                            <p:cond delay="0"/>
                                          </p:stCondLst>
                                        </p:cTn>
                                        <p:tgtEl>
                                          <p:spTgt spid="59"/>
                                        </p:tgtEl>
                                        <p:attrNameLst>
                                          <p:attrName>style.visibility</p:attrName>
                                        </p:attrNameLst>
                                      </p:cBhvr>
                                      <p:to>
                                        <p:strVal val="visible"/>
                                      </p:to>
                                    </p:set>
                                    <p:animEffect transition="in" filter="blinds(horizontal)">
                                      <p:cBhvr>
                                        <p:cTn id="135" dur="500"/>
                                        <p:tgtEl>
                                          <p:spTgt spid="59"/>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6" presetClass="emph" presetSubtype="0" autoRev="1" fill="hold" grpId="1" nodeType="clickEffect">
                                  <p:stCondLst>
                                    <p:cond delay="0"/>
                                  </p:stCondLst>
                                  <p:childTnLst>
                                    <p:animScale>
                                      <p:cBhvr>
                                        <p:cTn id="139" dur="1000" fill="hold"/>
                                        <p:tgtEl>
                                          <p:spTgt spid="33"/>
                                        </p:tgtEl>
                                      </p:cBhvr>
                                      <p:by x="150000" y="150000"/>
                                    </p:animScale>
                                  </p:childTnLst>
                                </p:cTn>
                              </p:par>
                              <p:par>
                                <p:cTn id="140" presetID="6" presetClass="emph" presetSubtype="0" autoRev="1" fill="hold" grpId="4" nodeType="withEffect">
                                  <p:stCondLst>
                                    <p:cond delay="0"/>
                                  </p:stCondLst>
                                  <p:childTnLst>
                                    <p:animScale>
                                      <p:cBhvr>
                                        <p:cTn id="141" dur="2000" fill="hold"/>
                                        <p:tgtEl>
                                          <p:spTgt spid="24"/>
                                        </p:tgtEl>
                                      </p:cBhvr>
                                      <p:by x="150000" y="150000"/>
                                    </p:animScale>
                                  </p:childTnLst>
                                </p:cTn>
                              </p:par>
                            </p:childTnLst>
                          </p:cTn>
                        </p:par>
                        <p:par>
                          <p:cTn id="142" fill="hold" nodeType="afterGroup">
                            <p:stCondLst>
                              <p:cond delay="4000"/>
                            </p:stCondLst>
                            <p:childTnLst>
                              <p:par>
                                <p:cTn id="143" presetID="3" presetClass="exit" presetSubtype="10" fill="hold" grpId="1" nodeType="afterEffect">
                                  <p:stCondLst>
                                    <p:cond delay="0"/>
                                  </p:stCondLst>
                                  <p:childTnLst>
                                    <p:animEffect transition="out" filter="blinds(horizontal)">
                                      <p:cBhvr>
                                        <p:cTn id="144" dur="500"/>
                                        <p:tgtEl>
                                          <p:spTgt spid="63"/>
                                        </p:tgtEl>
                                      </p:cBhvr>
                                    </p:animEffect>
                                    <p:set>
                                      <p:cBhvr>
                                        <p:cTn id="145" dur="1" fill="hold">
                                          <p:stCondLst>
                                            <p:cond delay="499"/>
                                          </p:stCondLst>
                                        </p:cTn>
                                        <p:tgtEl>
                                          <p:spTgt spid="63"/>
                                        </p:tgtEl>
                                        <p:attrNameLst>
                                          <p:attrName>style.visibility</p:attrName>
                                        </p:attrNameLst>
                                      </p:cBhvr>
                                      <p:to>
                                        <p:strVal val="hidden"/>
                                      </p:to>
                                    </p:set>
                                  </p:childTnLst>
                                </p:cTn>
                              </p:par>
                              <p:par>
                                <p:cTn id="146" presetID="6" presetClass="emph" presetSubtype="0" autoRev="1" fill="hold" nodeType="withEffect">
                                  <p:stCondLst>
                                    <p:cond delay="0"/>
                                  </p:stCondLst>
                                  <p:childTnLst>
                                    <p:animScale>
                                      <p:cBhvr>
                                        <p:cTn id="147" dur="1000" fill="hold"/>
                                        <p:tgtEl>
                                          <p:spTgt spid="43"/>
                                        </p:tgtEl>
                                      </p:cBhvr>
                                      <p:by x="150000" y="150000"/>
                                    </p:animScale>
                                  </p:childTnLst>
                                </p:cTn>
                              </p:par>
                              <p:par>
                                <p:cTn id="148" presetID="3" presetClass="entr" presetSubtype="10" fill="hold" grpId="0" nodeType="withEffect">
                                  <p:stCondLst>
                                    <p:cond delay="0"/>
                                  </p:stCondLst>
                                  <p:childTnLst>
                                    <p:set>
                                      <p:cBhvr>
                                        <p:cTn id="149" dur="1" fill="hold">
                                          <p:stCondLst>
                                            <p:cond delay="0"/>
                                          </p:stCondLst>
                                        </p:cTn>
                                        <p:tgtEl>
                                          <p:spTgt spid="55"/>
                                        </p:tgtEl>
                                        <p:attrNameLst>
                                          <p:attrName>style.visibility</p:attrName>
                                        </p:attrNameLst>
                                      </p:cBhvr>
                                      <p:to>
                                        <p:strVal val="visible"/>
                                      </p:to>
                                    </p:set>
                                    <p:animEffect transition="in" filter="blinds(horizontal)">
                                      <p:cBhvr>
                                        <p:cTn id="150" dur="500"/>
                                        <p:tgtEl>
                                          <p:spTgt spid="55"/>
                                        </p:tgtEl>
                                      </p:cBhvr>
                                    </p:animEffect>
                                  </p:childTnLst>
                                </p:cTn>
                              </p:par>
                              <p:par>
                                <p:cTn id="151" presetID="3" presetClass="entr" presetSubtype="10" fill="hold" grpId="0" nodeType="withEffect">
                                  <p:stCondLst>
                                    <p:cond delay="0"/>
                                  </p:stCondLst>
                                  <p:childTnLst>
                                    <p:set>
                                      <p:cBhvr>
                                        <p:cTn id="152" dur="1" fill="hold">
                                          <p:stCondLst>
                                            <p:cond delay="0"/>
                                          </p:stCondLst>
                                        </p:cTn>
                                        <p:tgtEl>
                                          <p:spTgt spid="13"/>
                                        </p:tgtEl>
                                        <p:attrNameLst>
                                          <p:attrName>style.visibility</p:attrName>
                                        </p:attrNameLst>
                                      </p:cBhvr>
                                      <p:to>
                                        <p:strVal val="visible"/>
                                      </p:to>
                                    </p:set>
                                    <p:animEffect transition="in" filter="blinds(horizontal)">
                                      <p:cBhvr>
                                        <p:cTn id="153" dur="500"/>
                                        <p:tgtEl>
                                          <p:spTgt spid="13"/>
                                        </p:tgtEl>
                                      </p:cBhvr>
                                    </p:animEffect>
                                  </p:childTnLst>
                                </p:cTn>
                              </p:par>
                              <p:par>
                                <p:cTn id="154" presetID="3" presetClass="entr" presetSubtype="10" fill="hold" nodeType="withEffect">
                                  <p:stCondLst>
                                    <p:cond delay="0"/>
                                  </p:stCondLst>
                                  <p:childTnLst>
                                    <p:set>
                                      <p:cBhvr>
                                        <p:cTn id="155" dur="1" fill="hold">
                                          <p:stCondLst>
                                            <p:cond delay="0"/>
                                          </p:stCondLst>
                                        </p:cTn>
                                        <p:tgtEl>
                                          <p:spTgt spid="12"/>
                                        </p:tgtEl>
                                        <p:attrNameLst>
                                          <p:attrName>style.visibility</p:attrName>
                                        </p:attrNameLst>
                                      </p:cBhvr>
                                      <p:to>
                                        <p:strVal val="visible"/>
                                      </p:to>
                                    </p:set>
                                    <p:animEffect transition="in" filter="blinds(horizontal)">
                                      <p:cBhvr>
                                        <p:cTn id="156" dur="500"/>
                                        <p:tgtEl>
                                          <p:spTgt spid="12"/>
                                        </p:tgtEl>
                                      </p:cBhvr>
                                    </p:animEffect>
                                  </p:childTnLst>
                                </p:cTn>
                              </p:par>
                              <p:par>
                                <p:cTn id="157" presetID="3" presetClass="exit" presetSubtype="10" fill="hold" grpId="1" nodeType="withEffect">
                                  <p:stCondLst>
                                    <p:cond delay="0"/>
                                  </p:stCondLst>
                                  <p:childTnLst>
                                    <p:animEffect transition="out" filter="blinds(horizontal)">
                                      <p:cBhvr>
                                        <p:cTn id="158" dur="500"/>
                                        <p:tgtEl>
                                          <p:spTgt spid="59"/>
                                        </p:tgtEl>
                                      </p:cBhvr>
                                    </p:animEffect>
                                    <p:set>
                                      <p:cBhvr>
                                        <p:cTn id="159" dur="1" fill="hold">
                                          <p:stCondLst>
                                            <p:cond delay="499"/>
                                          </p:stCondLst>
                                        </p:cTn>
                                        <p:tgtEl>
                                          <p:spTgt spid="59"/>
                                        </p:tgtEl>
                                        <p:attrNameLst>
                                          <p:attrName>style.visibility</p:attrName>
                                        </p:attrNameLst>
                                      </p:cBhvr>
                                      <p:to>
                                        <p:strVal val="hidden"/>
                                      </p:to>
                                    </p:set>
                                  </p:childTnLst>
                                </p:cTn>
                              </p:par>
                              <p:par>
                                <p:cTn id="160" presetID="3" presetClass="entr" presetSubtype="10" fill="hold" grpId="0" nodeType="withEffect">
                                  <p:stCondLst>
                                    <p:cond delay="0"/>
                                  </p:stCondLst>
                                  <p:childTnLst>
                                    <p:set>
                                      <p:cBhvr>
                                        <p:cTn id="161" dur="1" fill="hold">
                                          <p:stCondLst>
                                            <p:cond delay="0"/>
                                          </p:stCondLst>
                                        </p:cTn>
                                        <p:tgtEl>
                                          <p:spTgt spid="60"/>
                                        </p:tgtEl>
                                        <p:attrNameLst>
                                          <p:attrName>style.visibility</p:attrName>
                                        </p:attrNameLst>
                                      </p:cBhvr>
                                      <p:to>
                                        <p:strVal val="visible"/>
                                      </p:to>
                                    </p:set>
                                    <p:animEffect transition="in" filter="blinds(horizontal)">
                                      <p:cBhvr>
                                        <p:cTn id="162" dur="500"/>
                                        <p:tgtEl>
                                          <p:spTgt spid="60"/>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6" presetClass="emph" presetSubtype="0" autoRev="1" fill="hold" grpId="2" nodeType="clickEffect">
                                  <p:stCondLst>
                                    <p:cond delay="0"/>
                                  </p:stCondLst>
                                  <p:childTnLst>
                                    <p:animScale>
                                      <p:cBhvr>
                                        <p:cTn id="166" dur="500" fill="hold"/>
                                        <p:tgtEl>
                                          <p:spTgt spid="32"/>
                                        </p:tgtEl>
                                      </p:cBhvr>
                                      <p:by x="150000" y="150000"/>
                                    </p:animScale>
                                  </p:childTnLst>
                                </p:cTn>
                              </p:par>
                              <p:par>
                                <p:cTn id="167" presetID="6" presetClass="emph" presetSubtype="0" autoRev="1" fill="hold" nodeType="withEffect">
                                  <p:stCondLst>
                                    <p:cond delay="0"/>
                                  </p:stCondLst>
                                  <p:childTnLst>
                                    <p:animScale>
                                      <p:cBhvr>
                                        <p:cTn id="168" dur="2000" fill="hold"/>
                                        <p:tgtEl>
                                          <p:spTgt spid="36"/>
                                        </p:tgtEl>
                                      </p:cBhvr>
                                      <p:by x="150000" y="150000"/>
                                    </p:animScale>
                                  </p:childTnLst>
                                </p:cTn>
                              </p:par>
                            </p:childTnLst>
                          </p:cTn>
                        </p:par>
                        <p:par>
                          <p:cTn id="169" fill="hold" nodeType="afterGroup">
                            <p:stCondLst>
                              <p:cond delay="4000"/>
                            </p:stCondLst>
                            <p:childTnLst>
                              <p:par>
                                <p:cTn id="170" presetID="6" presetClass="emph" presetSubtype="0" autoRev="1" fill="hold" grpId="0" nodeType="afterEffect">
                                  <p:stCondLst>
                                    <p:cond delay="0"/>
                                  </p:stCondLst>
                                  <p:childTnLst>
                                    <p:animScale>
                                      <p:cBhvr>
                                        <p:cTn id="171" dur="1000" fill="hold"/>
                                        <p:tgtEl>
                                          <p:spTgt spid="25"/>
                                        </p:tgtEl>
                                      </p:cBhvr>
                                      <p:by x="150000" y="150000"/>
                                    </p:animScale>
                                  </p:childTnLst>
                                </p:cTn>
                              </p:par>
                              <p:par>
                                <p:cTn id="172" presetID="6" presetClass="emph" presetSubtype="0" fill="hold" grpId="1" nodeType="withEffect">
                                  <p:stCondLst>
                                    <p:cond delay="0"/>
                                  </p:stCondLst>
                                  <p:childTnLst>
                                    <p:animScale>
                                      <p:cBhvr>
                                        <p:cTn id="173" dur="500" fill="hold"/>
                                        <p:tgtEl>
                                          <p:spTgt spid="66"/>
                                        </p:tgtEl>
                                      </p:cBhvr>
                                      <p:by x="150000" y="150000"/>
                                    </p:animScale>
                                  </p:childTnLst>
                                </p:cTn>
                              </p:par>
                              <p:par>
                                <p:cTn id="174" presetID="3" presetClass="exit" presetSubtype="10" fill="hold" nodeType="withEffect">
                                  <p:stCondLst>
                                    <p:cond delay="0"/>
                                  </p:stCondLst>
                                  <p:childTnLst>
                                    <p:animEffect transition="out" filter="blinds(horizontal)">
                                      <p:cBhvr>
                                        <p:cTn id="175" dur="500"/>
                                        <p:tgtEl>
                                          <p:spTgt spid="60"/>
                                        </p:tgtEl>
                                      </p:cBhvr>
                                    </p:animEffect>
                                    <p:set>
                                      <p:cBhvr>
                                        <p:cTn id="176" dur="1" fill="hold">
                                          <p:stCondLst>
                                            <p:cond delay="499"/>
                                          </p:stCondLst>
                                        </p:cTn>
                                        <p:tgtEl>
                                          <p:spTgt spid="60"/>
                                        </p:tgtEl>
                                        <p:attrNameLst>
                                          <p:attrName>style.visibility</p:attrName>
                                        </p:attrNameLst>
                                      </p:cBhvr>
                                      <p:to>
                                        <p:strVal val="hidden"/>
                                      </p:to>
                                    </p:set>
                                  </p:childTnLst>
                                </p:cTn>
                              </p:par>
                              <p:par>
                                <p:cTn id="177" presetID="3" presetClass="exit" presetSubtype="10" fill="hold" nodeType="withEffect">
                                  <p:stCondLst>
                                    <p:cond delay="0"/>
                                  </p:stCondLst>
                                  <p:childTnLst>
                                    <p:animEffect transition="out" filter="blinds(horizontal)">
                                      <p:cBhvr>
                                        <p:cTn id="178" dur="500"/>
                                        <p:tgtEl>
                                          <p:spTgt spid="8"/>
                                        </p:tgtEl>
                                      </p:cBhvr>
                                    </p:animEffect>
                                    <p:set>
                                      <p:cBhvr>
                                        <p:cTn id="179" dur="1" fill="hold">
                                          <p:stCondLst>
                                            <p:cond delay="499"/>
                                          </p:stCondLst>
                                        </p:cTn>
                                        <p:tgtEl>
                                          <p:spTgt spid="8"/>
                                        </p:tgtEl>
                                        <p:attrNameLst>
                                          <p:attrName>style.visibility</p:attrName>
                                        </p:attrNameLst>
                                      </p:cBhvr>
                                      <p:to>
                                        <p:strVal val="hidden"/>
                                      </p:to>
                                    </p:set>
                                  </p:childTnLst>
                                </p:cTn>
                              </p:par>
                              <p:par>
                                <p:cTn id="180" presetID="3" presetClass="entr" presetSubtype="10" fill="hold" nodeType="withEffect">
                                  <p:stCondLst>
                                    <p:cond delay="0"/>
                                  </p:stCondLst>
                                  <p:childTnLst>
                                    <p:set>
                                      <p:cBhvr>
                                        <p:cTn id="181" dur="1" fill="hold">
                                          <p:stCondLst>
                                            <p:cond delay="0"/>
                                          </p:stCondLst>
                                        </p:cTn>
                                        <p:tgtEl>
                                          <p:spTgt spid="59"/>
                                        </p:tgtEl>
                                        <p:attrNameLst>
                                          <p:attrName>style.visibility</p:attrName>
                                        </p:attrNameLst>
                                      </p:cBhvr>
                                      <p:to>
                                        <p:strVal val="visible"/>
                                      </p:to>
                                    </p:set>
                                    <p:animEffect transition="in" filter="blinds(horizontal)">
                                      <p:cBhvr>
                                        <p:cTn id="182" dur="500"/>
                                        <p:tgtEl>
                                          <p:spTgt spid="59"/>
                                        </p:tgtEl>
                                      </p:cBhvr>
                                    </p:animEffect>
                                  </p:childTnLst>
                                </p:cTn>
                              </p:par>
                              <p:par>
                                <p:cTn id="183" presetID="3" presetClass="exit" presetSubtype="10" fill="hold" nodeType="withEffect">
                                  <p:stCondLst>
                                    <p:cond delay="0"/>
                                  </p:stCondLst>
                                  <p:childTnLst>
                                    <p:animEffect transition="out" filter="blinds(horizontal)">
                                      <p:cBhvr>
                                        <p:cTn id="184" dur="500"/>
                                        <p:tgtEl>
                                          <p:spTgt spid="66"/>
                                        </p:tgtEl>
                                      </p:cBhvr>
                                    </p:animEffect>
                                    <p:set>
                                      <p:cBhvr>
                                        <p:cTn id="185" dur="1" fill="hold">
                                          <p:stCondLst>
                                            <p:cond delay="499"/>
                                          </p:stCondLst>
                                        </p:cTn>
                                        <p:tgtEl>
                                          <p:spTgt spid="66"/>
                                        </p:tgtEl>
                                        <p:attrNameLst>
                                          <p:attrName>style.visibility</p:attrName>
                                        </p:attrNameLst>
                                      </p:cBhvr>
                                      <p:to>
                                        <p:strVal val="hidden"/>
                                      </p:to>
                                    </p:set>
                                  </p:childTnLst>
                                </p:cTn>
                              </p:par>
                              <p:par>
                                <p:cTn id="186" presetID="3" presetClass="exit" presetSubtype="10" fill="hold" nodeType="withEffect">
                                  <p:stCondLst>
                                    <p:cond delay="0"/>
                                  </p:stCondLst>
                                  <p:childTnLst>
                                    <p:animEffect transition="out" filter="blinds(horizontal)">
                                      <p:cBhvr>
                                        <p:cTn id="187" dur="500"/>
                                        <p:tgtEl>
                                          <p:spTgt spid="6"/>
                                        </p:tgtEl>
                                      </p:cBhvr>
                                    </p:animEffect>
                                    <p:set>
                                      <p:cBhvr>
                                        <p:cTn id="188" dur="1" fill="hold">
                                          <p:stCondLst>
                                            <p:cond delay="499"/>
                                          </p:stCondLst>
                                        </p:cTn>
                                        <p:tgtEl>
                                          <p:spTgt spid="6"/>
                                        </p:tgtEl>
                                        <p:attrNameLst>
                                          <p:attrName>style.visibility</p:attrName>
                                        </p:attrNameLst>
                                      </p:cBhvr>
                                      <p:to>
                                        <p:strVal val="hidden"/>
                                      </p:to>
                                    </p:set>
                                  </p:childTnLst>
                                </p:cTn>
                              </p:par>
                              <p:par>
                                <p:cTn id="189" presetID="3" presetClass="entr" presetSubtype="10" fill="hold" nodeType="withEffect">
                                  <p:stCondLst>
                                    <p:cond delay="0"/>
                                  </p:stCondLst>
                                  <p:childTnLst>
                                    <p:set>
                                      <p:cBhvr>
                                        <p:cTn id="190" dur="1" fill="hold">
                                          <p:stCondLst>
                                            <p:cond delay="0"/>
                                          </p:stCondLst>
                                        </p:cTn>
                                        <p:tgtEl>
                                          <p:spTgt spid="69"/>
                                        </p:tgtEl>
                                        <p:attrNameLst>
                                          <p:attrName>style.visibility</p:attrName>
                                        </p:attrNameLst>
                                      </p:cBhvr>
                                      <p:to>
                                        <p:strVal val="visible"/>
                                      </p:to>
                                    </p:set>
                                    <p:animEffect transition="in" filter="blinds(horizontal)">
                                      <p:cBhvr>
                                        <p:cTn id="19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3" grpId="0" animBg="1"/>
      <p:bldP spid="15" grpId="0"/>
      <p:bldP spid="24" grpId="0" animBg="1"/>
      <p:bldP spid="24" grpId="1" animBg="1"/>
      <p:bldP spid="24" grpId="2" animBg="1"/>
      <p:bldP spid="24" grpId="3" animBg="1"/>
      <p:bldP spid="24" grpId="4" animBg="1"/>
      <p:bldP spid="25" grpId="0" animBg="1"/>
      <p:bldP spid="25" grpId="1" animBg="1"/>
      <p:bldP spid="32" grpId="0" animBg="1"/>
      <p:bldP spid="32" grpId="1" animBg="1"/>
      <p:bldP spid="32" grpId="2" animBg="1"/>
      <p:bldP spid="32" grpId="3" animBg="1"/>
      <p:bldP spid="33" grpId="0" animBg="1"/>
      <p:bldP spid="33" grpId="1" animBg="1"/>
      <p:bldP spid="33" grpId="2" animBg="1"/>
      <p:bldP spid="34" grpId="0"/>
      <p:bldP spid="34" grpId="1"/>
      <p:bldP spid="55" grpId="0" animBg="1"/>
      <p:bldP spid="57" grpId="0"/>
      <p:bldP spid="57" grpId="1"/>
      <p:bldP spid="58" grpId="0"/>
      <p:bldP spid="58" grpId="1"/>
      <p:bldP spid="59" grpId="0"/>
      <p:bldP spid="59" grpId="1"/>
      <p:bldP spid="60" grpId="0"/>
      <p:bldP spid="62" grpId="0" animBg="1"/>
      <p:bldP spid="62" grpId="1" animBg="1"/>
      <p:bldP spid="63" grpId="0" animBg="1"/>
      <p:bldP spid="63" grpId="1" animBg="1"/>
      <p:bldP spid="65" grpId="0"/>
      <p:bldP spid="65" grpId="1"/>
      <p:bldP spid="66" grpId="0" animBg="1"/>
      <p:bldP spid="66" grpId="1" animBg="1"/>
      <p:bldP spid="67" grpId="0" animBg="1"/>
      <p:bldP spid="67"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bwMode="auto">
          <a:xfrm>
            <a:off x="395536" y="346646"/>
            <a:ext cx="6995120" cy="99412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altLang="en-US" sz="3200" b="1" dirty="0" smtClean="0"/>
              <a:t>Semaphores are often overused</a:t>
            </a:r>
          </a:p>
        </p:txBody>
      </p:sp>
      <p:sp>
        <p:nvSpPr>
          <p:cNvPr id="35843" name="Rectangle 2"/>
          <p:cNvSpPr>
            <a:spLocks noChangeArrowheads="1"/>
          </p:cNvSpPr>
          <p:nvPr/>
        </p:nvSpPr>
        <p:spPr bwMode="auto">
          <a:xfrm>
            <a:off x="300038" y="1384300"/>
            <a:ext cx="8462962"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2800" b="0"/>
              <a:t>The use of a semaphore to access a simple shared variable is overkill in most situations. </a:t>
            </a:r>
          </a:p>
          <a:p>
            <a:pPr algn="l" eaLnBrk="1" hangingPunct="1"/>
            <a:endParaRPr lang="en-US" altLang="en-US" sz="2800" b="0"/>
          </a:p>
          <a:p>
            <a:pPr algn="l" eaLnBrk="1" hangingPunct="1"/>
            <a:r>
              <a:rPr lang="en-US" altLang="en-US" sz="2800" b="0"/>
              <a:t>The overhead involved in acquiring and releasing the semaphore can consume valuable time. You can do the job just as efficiently by disabling and enabling interrupts</a:t>
            </a:r>
          </a:p>
        </p:txBody>
      </p:sp>
    </p:spTree>
    <p:extLst>
      <p:ext uri="{BB962C8B-B14F-4D97-AF65-F5344CB8AC3E}">
        <p14:creationId xmlns:p14="http://schemas.microsoft.com/office/powerpoint/2010/main" val="3433804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t>Priority Inversion</a:t>
            </a:r>
          </a:p>
        </p:txBody>
      </p:sp>
      <p:sp>
        <p:nvSpPr>
          <p:cNvPr id="36867" name="Rectangle 2"/>
          <p:cNvSpPr>
            <a:spLocks noChangeArrowheads="1"/>
          </p:cNvSpPr>
          <p:nvPr/>
        </p:nvSpPr>
        <p:spPr bwMode="auto">
          <a:xfrm>
            <a:off x="198438" y="1167507"/>
            <a:ext cx="86709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b="0"/>
              <a:t>Priority inversion is a problem in real-time systems and occurs mostly when you use a real-time kernel.</a:t>
            </a:r>
          </a:p>
        </p:txBody>
      </p:sp>
      <p:sp>
        <p:nvSpPr>
          <p:cNvPr id="36868" name="Rectangle 3"/>
          <p:cNvSpPr>
            <a:spLocks noChangeArrowheads="1"/>
          </p:cNvSpPr>
          <p:nvPr/>
        </p:nvSpPr>
        <p:spPr bwMode="auto">
          <a:xfrm>
            <a:off x="266700" y="1930424"/>
            <a:ext cx="84804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b="0"/>
              <a:t>In </a:t>
            </a:r>
            <a:r>
              <a:rPr lang="en-US" altLang="en-US"/>
              <a:t>priority inversion</a:t>
            </a:r>
            <a:r>
              <a:rPr lang="en-US" altLang="en-US" b="0"/>
              <a:t>, a high priority task waits because a low priority task has a semaphore. A typical solution is to have the task that has a semaphore run at (inherit) the priority of the highest waiting task. But this simplistic approach fails when there are multiple levels of waiting (A waits for a binary semaphore locked by B, which waits for a binary semaphore locked by C). Handling multiple levels of inheritance without introducing instability in cycles is not straightforward.</a:t>
            </a:r>
            <a:r>
              <a:rPr lang="en-US" altLang="en-US"/>
              <a:t> </a:t>
            </a:r>
          </a:p>
        </p:txBody>
      </p:sp>
      <p:sp>
        <p:nvSpPr>
          <p:cNvPr id="5" name="TextBox 4"/>
          <p:cNvSpPr txBox="1">
            <a:spLocks noChangeArrowheads="1"/>
          </p:cNvSpPr>
          <p:nvPr/>
        </p:nvSpPr>
        <p:spPr bwMode="auto">
          <a:xfrm>
            <a:off x="222250" y="3978299"/>
            <a:ext cx="1270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a:t>Task 1 (H)</a:t>
            </a:r>
          </a:p>
        </p:txBody>
      </p:sp>
      <p:sp>
        <p:nvSpPr>
          <p:cNvPr id="6" name="TextBox 5"/>
          <p:cNvSpPr txBox="1">
            <a:spLocks noChangeArrowheads="1"/>
          </p:cNvSpPr>
          <p:nvPr/>
        </p:nvSpPr>
        <p:spPr bwMode="auto">
          <a:xfrm>
            <a:off x="228600" y="4606949"/>
            <a:ext cx="1295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a:t>Task 2 (M)</a:t>
            </a:r>
          </a:p>
        </p:txBody>
      </p:sp>
      <p:sp>
        <p:nvSpPr>
          <p:cNvPr id="7" name="TextBox 6"/>
          <p:cNvSpPr txBox="1">
            <a:spLocks noChangeArrowheads="1"/>
          </p:cNvSpPr>
          <p:nvPr/>
        </p:nvSpPr>
        <p:spPr bwMode="auto">
          <a:xfrm>
            <a:off x="234950" y="5253062"/>
            <a:ext cx="1244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a:t>Task 3 (L)</a:t>
            </a:r>
          </a:p>
        </p:txBody>
      </p:sp>
      <p:sp>
        <p:nvSpPr>
          <p:cNvPr id="11" name="Rectangle 10"/>
          <p:cNvSpPr>
            <a:spLocks noChangeArrowheads="1"/>
          </p:cNvSpPr>
          <p:nvPr/>
        </p:nvSpPr>
        <p:spPr bwMode="auto">
          <a:xfrm>
            <a:off x="1627188" y="5386412"/>
            <a:ext cx="823912" cy="209550"/>
          </a:xfrm>
          <a:prstGeom prst="rect">
            <a:avLst/>
          </a:prstGeom>
          <a:solidFill>
            <a:srgbClr val="00B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12" name="Rectangle 11"/>
          <p:cNvSpPr/>
          <p:nvPr/>
        </p:nvSpPr>
        <p:spPr bwMode="auto">
          <a:xfrm>
            <a:off x="1625600" y="4729187"/>
            <a:ext cx="825500" cy="20955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a:lstStyle/>
          <a:p>
            <a:pPr>
              <a:defRPr/>
            </a:pPr>
            <a:r>
              <a:rPr lang="en-US" sz="800" b="0" dirty="0"/>
              <a:t>Waiting event</a:t>
            </a:r>
          </a:p>
        </p:txBody>
      </p:sp>
      <p:sp>
        <p:nvSpPr>
          <p:cNvPr id="13" name="Rectangle 12"/>
          <p:cNvSpPr/>
          <p:nvPr/>
        </p:nvSpPr>
        <p:spPr bwMode="auto">
          <a:xfrm>
            <a:off x="1633538" y="4105299"/>
            <a:ext cx="825500" cy="211138"/>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a:lstStyle/>
          <a:p>
            <a:pPr>
              <a:defRPr/>
            </a:pPr>
            <a:r>
              <a:rPr lang="en-US" sz="700" b="0" dirty="0"/>
              <a:t>Waiting event</a:t>
            </a:r>
          </a:p>
        </p:txBody>
      </p:sp>
      <p:sp>
        <p:nvSpPr>
          <p:cNvPr id="14" name="TextBox 13"/>
          <p:cNvSpPr txBox="1"/>
          <p:nvPr/>
        </p:nvSpPr>
        <p:spPr>
          <a:xfrm>
            <a:off x="296863" y="5895999"/>
            <a:ext cx="6870700" cy="338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defRPr/>
            </a:pPr>
            <a:r>
              <a:rPr lang="en-US" sz="1600" b="0" dirty="0">
                <a:solidFill>
                  <a:schemeClr val="tx1"/>
                </a:solidFill>
              </a:rPr>
              <a:t>Task 3 is running. It has acquired a semaphore to use a shared resources</a:t>
            </a:r>
          </a:p>
        </p:txBody>
      </p:sp>
      <p:sp>
        <p:nvSpPr>
          <p:cNvPr id="15" name="Oval 14"/>
          <p:cNvSpPr>
            <a:spLocks noChangeArrowheads="1"/>
          </p:cNvSpPr>
          <p:nvPr/>
        </p:nvSpPr>
        <p:spPr bwMode="auto">
          <a:xfrm>
            <a:off x="1933575" y="5126062"/>
            <a:ext cx="211138" cy="195262"/>
          </a:xfrm>
          <a:prstGeom prst="ellipse">
            <a:avLst/>
          </a:prstGeom>
          <a:solidFill>
            <a:srgbClr val="92D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16" name="Rectangle 15"/>
          <p:cNvSpPr>
            <a:spLocks noChangeArrowheads="1"/>
          </p:cNvSpPr>
          <p:nvPr/>
        </p:nvSpPr>
        <p:spPr bwMode="auto">
          <a:xfrm>
            <a:off x="2451100" y="4105299"/>
            <a:ext cx="493713" cy="211138"/>
          </a:xfrm>
          <a:prstGeom prst="rect">
            <a:avLst/>
          </a:prstGeom>
          <a:solidFill>
            <a:srgbClr val="00B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17" name="TextBox 16"/>
          <p:cNvSpPr txBox="1"/>
          <p:nvPr/>
        </p:nvSpPr>
        <p:spPr>
          <a:xfrm>
            <a:off x="304800" y="5894412"/>
            <a:ext cx="5413375" cy="338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l">
              <a:defRPr/>
            </a:pPr>
            <a:r>
              <a:rPr lang="en-US" sz="1600" b="0" dirty="0">
                <a:solidFill>
                  <a:schemeClr val="tx1"/>
                </a:solidFill>
              </a:rPr>
              <a:t>Task 1 preempts task 3 and tries to obtain the semaphore</a:t>
            </a:r>
          </a:p>
        </p:txBody>
      </p:sp>
      <p:sp>
        <p:nvSpPr>
          <p:cNvPr id="18" name="Rectangle 17"/>
          <p:cNvSpPr/>
          <p:nvPr/>
        </p:nvSpPr>
        <p:spPr bwMode="auto">
          <a:xfrm>
            <a:off x="2449513" y="4727599"/>
            <a:ext cx="495300" cy="20955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19" name="Rectangle 18"/>
          <p:cNvSpPr>
            <a:spLocks noChangeArrowheads="1"/>
          </p:cNvSpPr>
          <p:nvPr/>
        </p:nvSpPr>
        <p:spPr bwMode="auto">
          <a:xfrm>
            <a:off x="2449513" y="5383237"/>
            <a:ext cx="495300" cy="209550"/>
          </a:xfrm>
          <a:prstGeom prst="rect">
            <a:avLst/>
          </a:prstGeom>
          <a:solidFill>
            <a:srgbClr val="FFC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500"/>
              <a:t>suspend</a:t>
            </a:r>
          </a:p>
        </p:txBody>
      </p:sp>
      <p:sp>
        <p:nvSpPr>
          <p:cNvPr id="20" name="Oval 19"/>
          <p:cNvSpPr>
            <a:spLocks noChangeArrowheads="1"/>
          </p:cNvSpPr>
          <p:nvPr/>
        </p:nvSpPr>
        <p:spPr bwMode="auto">
          <a:xfrm>
            <a:off x="2806700" y="3846537"/>
            <a:ext cx="209550" cy="195262"/>
          </a:xfrm>
          <a:prstGeom prst="ellipse">
            <a:avLst/>
          </a:prstGeom>
          <a:solidFill>
            <a:srgbClr val="FE0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22" name="Rectangle 21"/>
          <p:cNvSpPr>
            <a:spLocks noChangeArrowheads="1"/>
          </p:cNvSpPr>
          <p:nvPr/>
        </p:nvSpPr>
        <p:spPr bwMode="auto">
          <a:xfrm>
            <a:off x="2927350" y="5387999"/>
            <a:ext cx="1225550" cy="198438"/>
          </a:xfrm>
          <a:prstGeom prst="rect">
            <a:avLst/>
          </a:prstGeom>
          <a:solidFill>
            <a:srgbClr val="00B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23" name="Rectangle 22"/>
          <p:cNvSpPr/>
          <p:nvPr/>
        </p:nvSpPr>
        <p:spPr bwMode="auto">
          <a:xfrm>
            <a:off x="2927350" y="4727599"/>
            <a:ext cx="1223963" cy="20955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a:lstStyle/>
          <a:p>
            <a:pPr>
              <a:defRPr/>
            </a:pPr>
            <a:endParaRPr lang="en-US">
              <a:solidFill>
                <a:schemeClr val="bg1"/>
              </a:solidFill>
            </a:endParaRPr>
          </a:p>
        </p:txBody>
      </p:sp>
      <p:sp>
        <p:nvSpPr>
          <p:cNvPr id="24" name="Rectangle 23"/>
          <p:cNvSpPr>
            <a:spLocks noChangeArrowheads="1"/>
          </p:cNvSpPr>
          <p:nvPr/>
        </p:nvSpPr>
        <p:spPr bwMode="auto">
          <a:xfrm>
            <a:off x="2935288" y="4108474"/>
            <a:ext cx="1192212" cy="211138"/>
          </a:xfrm>
          <a:prstGeom prst="rect">
            <a:avLst/>
          </a:prstGeom>
          <a:solidFill>
            <a:srgbClr val="FFC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800" b="0"/>
              <a:t>Waiting semaphore</a:t>
            </a:r>
          </a:p>
        </p:txBody>
      </p:sp>
      <p:sp>
        <p:nvSpPr>
          <p:cNvPr id="25" name="Rectangle 24"/>
          <p:cNvSpPr>
            <a:spLocks noChangeArrowheads="1"/>
          </p:cNvSpPr>
          <p:nvPr/>
        </p:nvSpPr>
        <p:spPr bwMode="auto">
          <a:xfrm>
            <a:off x="6478588" y="5383237"/>
            <a:ext cx="1225550" cy="209550"/>
          </a:xfrm>
          <a:prstGeom prst="rect">
            <a:avLst/>
          </a:prstGeom>
          <a:solidFill>
            <a:srgbClr val="FFC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100" b="0"/>
              <a:t>suspended</a:t>
            </a:r>
          </a:p>
        </p:txBody>
      </p:sp>
      <p:sp>
        <p:nvSpPr>
          <p:cNvPr id="26" name="Rectangle 25"/>
          <p:cNvSpPr/>
          <p:nvPr/>
        </p:nvSpPr>
        <p:spPr bwMode="auto">
          <a:xfrm>
            <a:off x="6486525" y="4733949"/>
            <a:ext cx="1223963" cy="211138"/>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a:lstStyle/>
          <a:p>
            <a:pPr>
              <a:defRPr/>
            </a:pPr>
            <a:endParaRPr lang="en-US">
              <a:solidFill>
                <a:schemeClr val="bg1"/>
              </a:solidFill>
            </a:endParaRPr>
          </a:p>
        </p:txBody>
      </p:sp>
      <p:sp>
        <p:nvSpPr>
          <p:cNvPr id="27" name="Rectangle 26"/>
          <p:cNvSpPr>
            <a:spLocks noChangeArrowheads="1"/>
          </p:cNvSpPr>
          <p:nvPr/>
        </p:nvSpPr>
        <p:spPr bwMode="auto">
          <a:xfrm>
            <a:off x="6494463" y="4111649"/>
            <a:ext cx="1223962" cy="209550"/>
          </a:xfrm>
          <a:prstGeom prst="rect">
            <a:avLst/>
          </a:prstGeom>
          <a:solidFill>
            <a:srgbClr val="00B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28" name="Oval 27"/>
          <p:cNvSpPr>
            <a:spLocks noChangeArrowheads="1"/>
          </p:cNvSpPr>
          <p:nvPr/>
        </p:nvSpPr>
        <p:spPr bwMode="auto">
          <a:xfrm>
            <a:off x="6383338" y="3798912"/>
            <a:ext cx="209550" cy="193675"/>
          </a:xfrm>
          <a:prstGeom prst="ellipse">
            <a:avLst/>
          </a:prstGeom>
          <a:solidFill>
            <a:srgbClr val="92D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30" name="Oval 29"/>
          <p:cNvSpPr/>
          <p:nvPr/>
        </p:nvSpPr>
        <p:spPr bwMode="auto">
          <a:xfrm>
            <a:off x="6375400" y="5053037"/>
            <a:ext cx="209550" cy="193675"/>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32" name="Rectangle 31"/>
          <p:cNvSpPr>
            <a:spLocks noChangeArrowheads="1"/>
          </p:cNvSpPr>
          <p:nvPr/>
        </p:nvSpPr>
        <p:spPr bwMode="auto">
          <a:xfrm>
            <a:off x="4106863" y="4729187"/>
            <a:ext cx="1223962" cy="211137"/>
          </a:xfrm>
          <a:prstGeom prst="rect">
            <a:avLst/>
          </a:prstGeom>
          <a:solidFill>
            <a:srgbClr val="00B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33" name="Rectangle 32"/>
          <p:cNvSpPr>
            <a:spLocks noChangeArrowheads="1"/>
          </p:cNvSpPr>
          <p:nvPr/>
        </p:nvSpPr>
        <p:spPr bwMode="auto">
          <a:xfrm>
            <a:off x="4114800" y="4111649"/>
            <a:ext cx="1192213" cy="209550"/>
          </a:xfrm>
          <a:prstGeom prst="rect">
            <a:avLst/>
          </a:prstGeom>
          <a:solidFill>
            <a:srgbClr val="FFC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800" b="0"/>
              <a:t>Waiting semaphore</a:t>
            </a:r>
          </a:p>
        </p:txBody>
      </p:sp>
      <p:sp>
        <p:nvSpPr>
          <p:cNvPr id="34" name="Rectangle 33"/>
          <p:cNvSpPr>
            <a:spLocks noChangeArrowheads="1"/>
          </p:cNvSpPr>
          <p:nvPr/>
        </p:nvSpPr>
        <p:spPr bwMode="auto">
          <a:xfrm>
            <a:off x="4138613" y="5389587"/>
            <a:ext cx="1225550" cy="198437"/>
          </a:xfrm>
          <a:prstGeom prst="rect">
            <a:avLst/>
          </a:prstGeom>
          <a:solidFill>
            <a:srgbClr val="FFC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100" b="0"/>
              <a:t>suspended</a:t>
            </a:r>
          </a:p>
        </p:txBody>
      </p:sp>
      <p:sp>
        <p:nvSpPr>
          <p:cNvPr id="35" name="Rectangle 34"/>
          <p:cNvSpPr>
            <a:spLocks noChangeArrowheads="1"/>
          </p:cNvSpPr>
          <p:nvPr/>
        </p:nvSpPr>
        <p:spPr bwMode="auto">
          <a:xfrm>
            <a:off x="5297488" y="5383237"/>
            <a:ext cx="1223962" cy="209550"/>
          </a:xfrm>
          <a:prstGeom prst="rect">
            <a:avLst/>
          </a:prstGeom>
          <a:solidFill>
            <a:srgbClr val="00B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36" name="Rectangle 35"/>
          <p:cNvSpPr/>
          <p:nvPr/>
        </p:nvSpPr>
        <p:spPr bwMode="auto">
          <a:xfrm>
            <a:off x="5295900" y="4733949"/>
            <a:ext cx="1225550" cy="211138"/>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a:lstStyle/>
          <a:p>
            <a:pPr>
              <a:defRPr/>
            </a:pPr>
            <a:endParaRPr lang="en-US">
              <a:solidFill>
                <a:schemeClr val="bg1"/>
              </a:solidFill>
            </a:endParaRPr>
          </a:p>
        </p:txBody>
      </p:sp>
      <p:sp>
        <p:nvSpPr>
          <p:cNvPr id="37" name="Rectangle 36"/>
          <p:cNvSpPr>
            <a:spLocks noChangeArrowheads="1"/>
          </p:cNvSpPr>
          <p:nvPr/>
        </p:nvSpPr>
        <p:spPr bwMode="auto">
          <a:xfrm>
            <a:off x="5303838" y="4111649"/>
            <a:ext cx="1192212" cy="209550"/>
          </a:xfrm>
          <a:prstGeom prst="rect">
            <a:avLst/>
          </a:prstGeom>
          <a:solidFill>
            <a:srgbClr val="FFC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800" b="0"/>
              <a:t>Waiting semaphore</a:t>
            </a:r>
          </a:p>
        </p:txBody>
      </p:sp>
      <p:cxnSp>
        <p:nvCxnSpPr>
          <p:cNvPr id="41" name="Straight Arrow Connector 40"/>
          <p:cNvCxnSpPr>
            <a:cxnSpLocks noChangeShapeType="1"/>
          </p:cNvCxnSpPr>
          <p:nvPr/>
        </p:nvCxnSpPr>
        <p:spPr bwMode="auto">
          <a:xfrm>
            <a:off x="2936875" y="4543449"/>
            <a:ext cx="3536950" cy="1588"/>
          </a:xfrm>
          <a:prstGeom prst="straightConnector1">
            <a:avLst/>
          </a:prstGeom>
          <a:noFill/>
          <a:ln w="57150" algn="ctr">
            <a:solidFill>
              <a:srgbClr val="FF0000"/>
            </a:solidFill>
            <a:prstDash val="sysDash"/>
            <a:round/>
            <a:headEnd type="arrow" w="med" len="med"/>
            <a:tailEnd type="arrow" w="med" len="med"/>
          </a:ln>
          <a:extLst>
            <a:ext uri="{909E8E84-426E-40DD-AFC4-6F175D3DCCD1}">
              <a14:hiddenFill xmlns:a14="http://schemas.microsoft.com/office/drawing/2010/main">
                <a:noFill/>
              </a14:hiddenFill>
            </a:ext>
          </a:extLst>
        </p:spPr>
      </p:cxnSp>
      <p:sp>
        <p:nvSpPr>
          <p:cNvPr id="42" name="TextBox 41"/>
          <p:cNvSpPr txBox="1">
            <a:spLocks noChangeArrowheads="1"/>
          </p:cNvSpPr>
          <p:nvPr/>
        </p:nvSpPr>
        <p:spPr bwMode="auto">
          <a:xfrm>
            <a:off x="3733800" y="4268812"/>
            <a:ext cx="18748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600">
                <a:solidFill>
                  <a:srgbClr val="FF0000"/>
                </a:solidFill>
              </a:rPr>
              <a:t>Priority Inversion</a:t>
            </a:r>
          </a:p>
        </p:txBody>
      </p:sp>
      <p:sp>
        <p:nvSpPr>
          <p:cNvPr id="43" name="TextBox 42"/>
          <p:cNvSpPr txBox="1"/>
          <p:nvPr/>
        </p:nvSpPr>
        <p:spPr>
          <a:xfrm>
            <a:off x="293688" y="5897587"/>
            <a:ext cx="2725737" cy="33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l">
              <a:defRPr/>
            </a:pPr>
            <a:r>
              <a:rPr lang="en-US" sz="1600" b="0" dirty="0">
                <a:solidFill>
                  <a:srgbClr val="FF0000"/>
                </a:solidFill>
              </a:rPr>
              <a:t>Here is the priority inversion</a:t>
            </a:r>
          </a:p>
        </p:txBody>
      </p:sp>
      <p:sp>
        <p:nvSpPr>
          <p:cNvPr id="39" name="TextBox 38"/>
          <p:cNvSpPr txBox="1"/>
          <p:nvPr/>
        </p:nvSpPr>
        <p:spPr>
          <a:xfrm>
            <a:off x="296863" y="5888062"/>
            <a:ext cx="3101975" cy="33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l">
              <a:defRPr/>
            </a:pPr>
            <a:r>
              <a:rPr lang="en-US" sz="1600" b="0" dirty="0">
                <a:solidFill>
                  <a:schemeClr val="tx1"/>
                </a:solidFill>
              </a:rPr>
              <a:t>Task 2 ends;  Task 3 is resumed</a:t>
            </a:r>
          </a:p>
        </p:txBody>
      </p:sp>
      <p:sp>
        <p:nvSpPr>
          <p:cNvPr id="38" name="TextBox 37"/>
          <p:cNvSpPr txBox="1"/>
          <p:nvPr/>
        </p:nvSpPr>
        <p:spPr>
          <a:xfrm>
            <a:off x="301625" y="5889649"/>
            <a:ext cx="5372100" cy="33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l">
              <a:defRPr/>
            </a:pPr>
            <a:r>
              <a:rPr lang="en-US" sz="1600" b="0" dirty="0">
                <a:solidFill>
                  <a:schemeClr val="tx1"/>
                </a:solidFill>
              </a:rPr>
              <a:t>Task 2 executes;  Task 3 is preempted, Task 1 still waiting</a:t>
            </a:r>
          </a:p>
        </p:txBody>
      </p:sp>
      <p:sp>
        <p:nvSpPr>
          <p:cNvPr id="29" name="TextBox 28"/>
          <p:cNvSpPr txBox="1"/>
          <p:nvPr/>
        </p:nvSpPr>
        <p:spPr>
          <a:xfrm>
            <a:off x="301625" y="5883299"/>
            <a:ext cx="5600700" cy="338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l">
              <a:defRPr/>
            </a:pPr>
            <a:r>
              <a:rPr lang="en-US" sz="1600" b="0" dirty="0">
                <a:solidFill>
                  <a:schemeClr val="tx1"/>
                </a:solidFill>
              </a:rPr>
              <a:t>Task 3 release the semaphore; Task 1 can now be resumed</a:t>
            </a:r>
          </a:p>
        </p:txBody>
      </p:sp>
      <p:sp>
        <p:nvSpPr>
          <p:cNvPr id="21" name="TextBox 20"/>
          <p:cNvSpPr txBox="1"/>
          <p:nvPr/>
        </p:nvSpPr>
        <p:spPr>
          <a:xfrm>
            <a:off x="295275" y="5892824"/>
            <a:ext cx="6429375" cy="338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l">
              <a:defRPr/>
            </a:pPr>
            <a:r>
              <a:rPr lang="en-US" sz="1600" b="0" dirty="0">
                <a:solidFill>
                  <a:schemeClr val="tx1"/>
                </a:solidFill>
              </a:rPr>
              <a:t>Because Task 1 has the semaphore the Kernel switch back to Task 3</a:t>
            </a:r>
          </a:p>
        </p:txBody>
      </p:sp>
    </p:spTree>
    <p:extLst>
      <p:ext uri="{BB962C8B-B14F-4D97-AF65-F5344CB8AC3E}">
        <p14:creationId xmlns:p14="http://schemas.microsoft.com/office/powerpoint/2010/main" val="36817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linds(horizontal)">
                                      <p:cBhvr>
                                        <p:cTn id="33" dur="500"/>
                                        <p:tgtEl>
                                          <p:spTgt spid="16"/>
                                        </p:tgtEl>
                                      </p:cBhvr>
                                    </p:animEffect>
                                  </p:childTnLst>
                                </p:cTn>
                              </p:par>
                              <p:par>
                                <p:cTn id="34" presetID="3" presetClass="exit" presetSubtype="10" fill="hold" grpId="1" nodeType="withEffect">
                                  <p:stCondLst>
                                    <p:cond delay="0"/>
                                  </p:stCondLst>
                                  <p:childTnLst>
                                    <p:animEffect transition="out" filter="blinds(horizontal)">
                                      <p:cBhvr>
                                        <p:cTn id="35" dur="500"/>
                                        <p:tgtEl>
                                          <p:spTgt spid="14"/>
                                        </p:tgtEl>
                                      </p:cBhvr>
                                    </p:animEffect>
                                    <p:set>
                                      <p:cBhvr>
                                        <p:cTn id="36" dur="1" fill="hold">
                                          <p:stCondLst>
                                            <p:cond delay="499"/>
                                          </p:stCondLst>
                                        </p:cTn>
                                        <p:tgtEl>
                                          <p:spTgt spid="14"/>
                                        </p:tgtEl>
                                        <p:attrNameLst>
                                          <p:attrName>style.visibility</p:attrName>
                                        </p:attrNameLst>
                                      </p:cBhvr>
                                      <p:to>
                                        <p:strVal val="hidden"/>
                                      </p:to>
                                    </p:set>
                                  </p:childTnLst>
                                </p:cTn>
                              </p:par>
                              <p:par>
                                <p:cTn id="37" presetID="3" presetClass="entr" presetSubtype="10" fill="hold" grpId="1"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linds(horizontal)">
                                      <p:cBhvr>
                                        <p:cTn id="42" dur="500"/>
                                        <p:tgtEl>
                                          <p:spTgt spid="18"/>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blinds(horizontal)">
                                      <p:cBhvr>
                                        <p:cTn id="45" dur="500"/>
                                        <p:tgtEl>
                                          <p:spTgt spid="1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blinds(horizontal)">
                                      <p:cBhvr>
                                        <p:cTn id="50" dur="500"/>
                                        <p:tgtEl>
                                          <p:spTgt spid="2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blinds(horizontal)">
                                      <p:cBhvr>
                                        <p:cTn id="55" dur="500"/>
                                        <p:tgtEl>
                                          <p:spTgt spid="21"/>
                                        </p:tgtEl>
                                      </p:cBhvr>
                                    </p:animEffect>
                                  </p:childTnLst>
                                </p:cTn>
                              </p:par>
                              <p:par>
                                <p:cTn id="56" presetID="3" presetClass="exit" presetSubtype="10" fill="hold" grpId="0" nodeType="withEffect">
                                  <p:stCondLst>
                                    <p:cond delay="0"/>
                                  </p:stCondLst>
                                  <p:childTnLst>
                                    <p:animEffect transition="out" filter="blinds(horizontal)">
                                      <p:cBhvr>
                                        <p:cTn id="57" dur="500"/>
                                        <p:tgtEl>
                                          <p:spTgt spid="17"/>
                                        </p:tgtEl>
                                      </p:cBhvr>
                                    </p:animEffect>
                                    <p:set>
                                      <p:cBhvr>
                                        <p:cTn id="58" dur="1" fill="hold">
                                          <p:stCondLst>
                                            <p:cond delay="499"/>
                                          </p:stCondLst>
                                        </p:cTn>
                                        <p:tgtEl>
                                          <p:spTgt spid="17"/>
                                        </p:tgtEl>
                                        <p:attrNameLst>
                                          <p:attrName>style.visibility</p:attrName>
                                        </p:attrNameLst>
                                      </p:cBhvr>
                                      <p:to>
                                        <p:strVal val="hidden"/>
                                      </p:to>
                                    </p:set>
                                  </p:childTnLst>
                                </p:cTn>
                              </p:par>
                              <p:par>
                                <p:cTn id="59" presetID="3" presetClass="entr" presetSubtype="1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blinds(horizontal)">
                                      <p:cBhvr>
                                        <p:cTn id="61" dur="500"/>
                                        <p:tgtEl>
                                          <p:spTgt spid="22"/>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blinds(horizontal)">
                                      <p:cBhvr>
                                        <p:cTn id="64" dur="500"/>
                                        <p:tgtEl>
                                          <p:spTgt spid="23"/>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linds(horizontal)">
                                      <p:cBhvr>
                                        <p:cTn id="67" dur="500"/>
                                        <p:tgtEl>
                                          <p:spTgt spid="2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linds(horizontal)">
                                      <p:cBhvr>
                                        <p:cTn id="72" dur="500"/>
                                        <p:tgtEl>
                                          <p:spTgt spid="33"/>
                                        </p:tgtEl>
                                      </p:cBhvr>
                                    </p:animEffect>
                                  </p:childTnLst>
                                </p:cTn>
                              </p:par>
                              <p:par>
                                <p:cTn id="73" presetID="3" presetClass="entr" presetSubtype="10" fill="hold" grpId="1"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blinds(horizontal)">
                                      <p:cBhvr>
                                        <p:cTn id="75" dur="500"/>
                                        <p:tgtEl>
                                          <p:spTgt spid="38"/>
                                        </p:tgtEl>
                                      </p:cBhvr>
                                    </p:animEffect>
                                  </p:childTnLst>
                                </p:cTn>
                              </p:par>
                              <p:par>
                                <p:cTn id="76" presetID="3" presetClass="exit" presetSubtype="10" fill="hold" grpId="1" nodeType="withEffect">
                                  <p:stCondLst>
                                    <p:cond delay="0"/>
                                  </p:stCondLst>
                                  <p:childTnLst>
                                    <p:animEffect transition="out" filter="blinds(horizontal)">
                                      <p:cBhvr>
                                        <p:cTn id="77" dur="500"/>
                                        <p:tgtEl>
                                          <p:spTgt spid="21"/>
                                        </p:tgtEl>
                                      </p:cBhvr>
                                    </p:animEffect>
                                    <p:set>
                                      <p:cBhvr>
                                        <p:cTn id="78" dur="1" fill="hold">
                                          <p:stCondLst>
                                            <p:cond delay="499"/>
                                          </p:stCondLst>
                                        </p:cTn>
                                        <p:tgtEl>
                                          <p:spTgt spid="21"/>
                                        </p:tgtEl>
                                        <p:attrNameLst>
                                          <p:attrName>style.visibility</p:attrName>
                                        </p:attrNameLst>
                                      </p:cBhvr>
                                      <p:to>
                                        <p:strVal val="hidden"/>
                                      </p:to>
                                    </p:set>
                                  </p:childTnLst>
                                </p:cTn>
                              </p:par>
                              <p:par>
                                <p:cTn id="79" presetID="3" presetClass="entr" presetSubtype="10" fill="hold" grpId="0" nodeType="with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blinds(horizontal)">
                                      <p:cBhvr>
                                        <p:cTn id="81" dur="500"/>
                                        <p:tgtEl>
                                          <p:spTgt spid="32"/>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blinds(horizontal)">
                                      <p:cBhvr>
                                        <p:cTn id="84" dur="500"/>
                                        <p:tgtEl>
                                          <p:spTgt spid="34"/>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37"/>
                                        </p:tgtEl>
                                        <p:attrNameLst>
                                          <p:attrName>style.visibility</p:attrName>
                                        </p:attrNameLst>
                                      </p:cBhvr>
                                      <p:to>
                                        <p:strVal val="visible"/>
                                      </p:to>
                                    </p:set>
                                    <p:animEffect transition="in" filter="blinds(horizontal)">
                                      <p:cBhvr>
                                        <p:cTn id="89" dur="500"/>
                                        <p:tgtEl>
                                          <p:spTgt spid="37"/>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blinds(horizontal)">
                                      <p:cBhvr>
                                        <p:cTn id="92" dur="500"/>
                                        <p:tgtEl>
                                          <p:spTgt spid="36"/>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blinds(horizontal)">
                                      <p:cBhvr>
                                        <p:cTn id="95" dur="500"/>
                                        <p:tgtEl>
                                          <p:spTgt spid="35"/>
                                        </p:tgtEl>
                                      </p:cBhvr>
                                    </p:animEffect>
                                  </p:childTnLst>
                                </p:cTn>
                              </p:par>
                              <p:par>
                                <p:cTn id="96" presetID="3" presetClass="entr" presetSubtype="10" fill="hold" grpId="1" nodeType="with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blinds(horizontal)">
                                      <p:cBhvr>
                                        <p:cTn id="98" dur="500"/>
                                        <p:tgtEl>
                                          <p:spTgt spid="39"/>
                                        </p:tgtEl>
                                      </p:cBhvr>
                                    </p:animEffect>
                                  </p:childTnLst>
                                </p:cTn>
                              </p:par>
                              <p:par>
                                <p:cTn id="99" presetID="3" presetClass="exit" presetSubtype="10" fill="hold" grpId="0" nodeType="withEffect">
                                  <p:stCondLst>
                                    <p:cond delay="0"/>
                                  </p:stCondLst>
                                  <p:childTnLst>
                                    <p:animEffect transition="out" filter="blinds(horizontal)">
                                      <p:cBhvr>
                                        <p:cTn id="100" dur="500"/>
                                        <p:tgtEl>
                                          <p:spTgt spid="38"/>
                                        </p:tgtEl>
                                      </p:cBhvr>
                                    </p:animEffect>
                                    <p:set>
                                      <p:cBhvr>
                                        <p:cTn id="101" dur="1" fill="hold">
                                          <p:stCondLst>
                                            <p:cond delay="499"/>
                                          </p:stCondLst>
                                        </p:cTn>
                                        <p:tgtEl>
                                          <p:spTgt spid="38"/>
                                        </p:tgtEl>
                                        <p:attrNameLst>
                                          <p:attrName>style.visibility</p:attrName>
                                        </p:attrNameLst>
                                      </p:cBhvr>
                                      <p:to>
                                        <p:strVal val="hidden"/>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28"/>
                                        </p:tgtEl>
                                        <p:attrNameLst>
                                          <p:attrName>style.visibility</p:attrName>
                                        </p:attrNameLst>
                                      </p:cBhvr>
                                      <p:to>
                                        <p:strVal val="visible"/>
                                      </p:to>
                                    </p:set>
                                    <p:animEffect transition="in" filter="blinds(horizontal)">
                                      <p:cBhvr>
                                        <p:cTn id="106" dur="500"/>
                                        <p:tgtEl>
                                          <p:spTgt spid="28"/>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blinds(horizontal)">
                                      <p:cBhvr>
                                        <p:cTn id="109" dur="500"/>
                                        <p:tgtEl>
                                          <p:spTgt spid="30"/>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29"/>
                                        </p:tgtEl>
                                        <p:attrNameLst>
                                          <p:attrName>style.visibility</p:attrName>
                                        </p:attrNameLst>
                                      </p:cBhvr>
                                      <p:to>
                                        <p:strVal val="visible"/>
                                      </p:to>
                                    </p:set>
                                    <p:animEffect transition="in" filter="blinds(horizontal)">
                                      <p:cBhvr>
                                        <p:cTn id="112" dur="500"/>
                                        <p:tgtEl>
                                          <p:spTgt spid="29"/>
                                        </p:tgtEl>
                                      </p:cBhvr>
                                    </p:animEffect>
                                  </p:childTnLst>
                                </p:cTn>
                              </p:par>
                              <p:par>
                                <p:cTn id="113" presetID="3" presetClass="exit" presetSubtype="10" fill="hold" grpId="0" nodeType="withEffect">
                                  <p:stCondLst>
                                    <p:cond delay="0"/>
                                  </p:stCondLst>
                                  <p:childTnLst>
                                    <p:animEffect transition="out" filter="blinds(horizontal)">
                                      <p:cBhvr>
                                        <p:cTn id="114" dur="500"/>
                                        <p:tgtEl>
                                          <p:spTgt spid="39"/>
                                        </p:tgtEl>
                                      </p:cBhvr>
                                    </p:animEffect>
                                    <p:set>
                                      <p:cBhvr>
                                        <p:cTn id="115" dur="1" fill="hold">
                                          <p:stCondLst>
                                            <p:cond delay="499"/>
                                          </p:stCondLst>
                                        </p:cTn>
                                        <p:tgtEl>
                                          <p:spTgt spid="39"/>
                                        </p:tgtEl>
                                        <p:attrNameLst>
                                          <p:attrName>style.visibility</p:attrName>
                                        </p:attrNameLst>
                                      </p:cBhvr>
                                      <p:to>
                                        <p:strVal val="hidden"/>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27"/>
                                        </p:tgtEl>
                                        <p:attrNameLst>
                                          <p:attrName>style.visibility</p:attrName>
                                        </p:attrNameLst>
                                      </p:cBhvr>
                                      <p:to>
                                        <p:strVal val="visible"/>
                                      </p:to>
                                    </p:set>
                                    <p:animEffect transition="in" filter="blinds(horizontal)">
                                      <p:cBhvr>
                                        <p:cTn id="120" dur="500"/>
                                        <p:tgtEl>
                                          <p:spTgt spid="27"/>
                                        </p:tgtEl>
                                      </p:cBhvr>
                                    </p:animEffect>
                                  </p:childTnLst>
                                </p:cTn>
                              </p:par>
                              <p:par>
                                <p:cTn id="121" presetID="3" presetClass="exit" presetSubtype="10" fill="hold" grpId="1" nodeType="withEffect">
                                  <p:stCondLst>
                                    <p:cond delay="0"/>
                                  </p:stCondLst>
                                  <p:childTnLst>
                                    <p:animEffect transition="out" filter="blinds(horizontal)">
                                      <p:cBhvr>
                                        <p:cTn id="122" dur="500"/>
                                        <p:tgtEl>
                                          <p:spTgt spid="29"/>
                                        </p:tgtEl>
                                      </p:cBhvr>
                                    </p:animEffect>
                                    <p:set>
                                      <p:cBhvr>
                                        <p:cTn id="123" dur="1" fill="hold">
                                          <p:stCondLst>
                                            <p:cond delay="499"/>
                                          </p:stCondLst>
                                        </p:cTn>
                                        <p:tgtEl>
                                          <p:spTgt spid="29"/>
                                        </p:tgtEl>
                                        <p:attrNameLst>
                                          <p:attrName>style.visibility</p:attrName>
                                        </p:attrNameLst>
                                      </p:cBhvr>
                                      <p:to>
                                        <p:strVal val="hidden"/>
                                      </p:to>
                                    </p:set>
                                  </p:childTnLst>
                                </p:cTn>
                              </p:par>
                              <p:par>
                                <p:cTn id="124" presetID="3" presetClass="entr" presetSubtype="10" fill="hold" grpId="0" nodeType="withEffect">
                                  <p:stCondLst>
                                    <p:cond delay="0"/>
                                  </p:stCondLst>
                                  <p:childTnLst>
                                    <p:set>
                                      <p:cBhvr>
                                        <p:cTn id="125" dur="1" fill="hold">
                                          <p:stCondLst>
                                            <p:cond delay="0"/>
                                          </p:stCondLst>
                                        </p:cTn>
                                        <p:tgtEl>
                                          <p:spTgt spid="26"/>
                                        </p:tgtEl>
                                        <p:attrNameLst>
                                          <p:attrName>style.visibility</p:attrName>
                                        </p:attrNameLst>
                                      </p:cBhvr>
                                      <p:to>
                                        <p:strVal val="visible"/>
                                      </p:to>
                                    </p:set>
                                    <p:animEffect transition="in" filter="blinds(horizontal)">
                                      <p:cBhvr>
                                        <p:cTn id="126" dur="500"/>
                                        <p:tgtEl>
                                          <p:spTgt spid="26"/>
                                        </p:tgtEl>
                                      </p:cBhvr>
                                    </p:animEffect>
                                  </p:childTnLst>
                                </p:cTn>
                              </p:par>
                              <p:par>
                                <p:cTn id="127" presetID="3" presetClass="entr" presetSubtype="1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Effect transition="in" filter="blinds(horizontal)">
                                      <p:cBhvr>
                                        <p:cTn id="129" dur="500"/>
                                        <p:tgtEl>
                                          <p:spTgt spid="25"/>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42"/>
                                        </p:tgtEl>
                                        <p:attrNameLst>
                                          <p:attrName>style.visibility</p:attrName>
                                        </p:attrNameLst>
                                      </p:cBhvr>
                                      <p:to>
                                        <p:strVal val="visible"/>
                                      </p:to>
                                    </p:set>
                                    <p:animEffect transition="in" filter="blinds(horizontal)">
                                      <p:cBhvr>
                                        <p:cTn id="132" dur="500"/>
                                        <p:tgtEl>
                                          <p:spTgt spid="42"/>
                                        </p:tgtEl>
                                      </p:cBhvr>
                                    </p:animEffect>
                                  </p:childTnLst>
                                </p:cTn>
                              </p:par>
                              <p:par>
                                <p:cTn id="133" presetID="3" presetClass="entr" presetSubtype="10" fill="hold" nodeType="withEffect">
                                  <p:stCondLst>
                                    <p:cond delay="0"/>
                                  </p:stCondLst>
                                  <p:childTnLst>
                                    <p:set>
                                      <p:cBhvr>
                                        <p:cTn id="134" dur="1" fill="hold">
                                          <p:stCondLst>
                                            <p:cond delay="0"/>
                                          </p:stCondLst>
                                        </p:cTn>
                                        <p:tgtEl>
                                          <p:spTgt spid="41"/>
                                        </p:tgtEl>
                                        <p:attrNameLst>
                                          <p:attrName>style.visibility</p:attrName>
                                        </p:attrNameLst>
                                      </p:cBhvr>
                                      <p:to>
                                        <p:strVal val="visible"/>
                                      </p:to>
                                    </p:set>
                                    <p:animEffect transition="in" filter="blinds(horizontal)">
                                      <p:cBhvr>
                                        <p:cTn id="135" dur="500"/>
                                        <p:tgtEl>
                                          <p:spTgt spid="41"/>
                                        </p:tgtEl>
                                      </p:cBhvr>
                                    </p:animEffect>
                                  </p:childTnLst>
                                </p:cTn>
                              </p:par>
                              <p:par>
                                <p:cTn id="136" presetID="3" presetClass="entr" presetSubtype="10" fill="hold" grpId="0" nodeType="withEffect">
                                  <p:stCondLst>
                                    <p:cond delay="0"/>
                                  </p:stCondLst>
                                  <p:childTnLst>
                                    <p:set>
                                      <p:cBhvr>
                                        <p:cTn id="137" dur="1" fill="hold">
                                          <p:stCondLst>
                                            <p:cond delay="0"/>
                                          </p:stCondLst>
                                        </p:cTn>
                                        <p:tgtEl>
                                          <p:spTgt spid="43"/>
                                        </p:tgtEl>
                                        <p:attrNameLst>
                                          <p:attrName>style.visibility</p:attrName>
                                        </p:attrNameLst>
                                      </p:cBhvr>
                                      <p:to>
                                        <p:strVal val="visible"/>
                                      </p:to>
                                    </p:set>
                                    <p:animEffect transition="in" filter="blinds(horizontal)">
                                      <p:cBhvr>
                                        <p:cTn id="13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1" grpId="0" animBg="1"/>
      <p:bldP spid="12" grpId="0" animBg="1"/>
      <p:bldP spid="13" grpId="0" animBg="1"/>
      <p:bldP spid="14" grpId="0" animBg="1"/>
      <p:bldP spid="14" grpId="1" animBg="1"/>
      <p:bldP spid="15" grpId="0" animBg="1"/>
      <p:bldP spid="16" grpId="0" animBg="1"/>
      <p:bldP spid="17" grpId="0" animBg="1"/>
      <p:bldP spid="17" grpId="1" animBg="1"/>
      <p:bldP spid="18" grpId="0" animBg="1"/>
      <p:bldP spid="19" grpId="0" animBg="1"/>
      <p:bldP spid="20" grpId="0" animBg="1"/>
      <p:bldP spid="22" grpId="0" animBg="1"/>
      <p:bldP spid="23" grpId="0" animBg="1"/>
      <p:bldP spid="24" grpId="0" animBg="1"/>
      <p:bldP spid="25" grpId="0" animBg="1"/>
      <p:bldP spid="26" grpId="0" animBg="1"/>
      <p:bldP spid="27" grpId="0" animBg="1"/>
      <p:bldP spid="28" grpId="0" animBg="1"/>
      <p:bldP spid="30" grpId="0" animBg="1"/>
      <p:bldP spid="32" grpId="0" animBg="1"/>
      <p:bldP spid="33" grpId="0" animBg="1"/>
      <p:bldP spid="34" grpId="0" animBg="1"/>
      <p:bldP spid="35" grpId="0" animBg="1"/>
      <p:bldP spid="36" grpId="0" animBg="1"/>
      <p:bldP spid="37" grpId="0" animBg="1"/>
      <p:bldP spid="42" grpId="0"/>
      <p:bldP spid="43" grpId="0" animBg="1"/>
      <p:bldP spid="39" grpId="0" animBg="1"/>
      <p:bldP spid="39" grpId="1" animBg="1"/>
      <p:bldP spid="38" grpId="0" animBg="1"/>
      <p:bldP spid="38" grpId="1" animBg="1"/>
      <p:bldP spid="29" grpId="0" animBg="1"/>
      <p:bldP spid="29" grpId="1" animBg="1"/>
      <p:bldP spid="21" grpId="0" animBg="1"/>
      <p:bldP spid="21"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t>Priority Inversion</a:t>
            </a:r>
          </a:p>
        </p:txBody>
      </p:sp>
      <p:sp>
        <p:nvSpPr>
          <p:cNvPr id="37891" name="Rectangle 2"/>
          <p:cNvSpPr>
            <a:spLocks noChangeArrowheads="1"/>
          </p:cNvSpPr>
          <p:nvPr/>
        </p:nvSpPr>
        <p:spPr bwMode="auto">
          <a:xfrm>
            <a:off x="198438" y="1357313"/>
            <a:ext cx="86709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b="0"/>
              <a:t>You can correct this situation by raising the priority of Task 3 (above the priority of the other tasks competing for the resource) for the time Task3 is accessing the resource and restore the original priority level when the task is finished.</a:t>
            </a:r>
          </a:p>
        </p:txBody>
      </p:sp>
      <p:sp>
        <p:nvSpPr>
          <p:cNvPr id="5" name="TextBox 4"/>
          <p:cNvSpPr txBox="1">
            <a:spLocks noChangeArrowheads="1"/>
          </p:cNvSpPr>
          <p:nvPr/>
        </p:nvSpPr>
        <p:spPr bwMode="auto">
          <a:xfrm>
            <a:off x="269875" y="2711450"/>
            <a:ext cx="1270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a:t>Task 1 (H)</a:t>
            </a:r>
          </a:p>
        </p:txBody>
      </p:sp>
      <p:sp>
        <p:nvSpPr>
          <p:cNvPr id="6" name="TextBox 5"/>
          <p:cNvSpPr txBox="1">
            <a:spLocks noChangeArrowheads="1"/>
          </p:cNvSpPr>
          <p:nvPr/>
        </p:nvSpPr>
        <p:spPr bwMode="auto">
          <a:xfrm>
            <a:off x="276225" y="3340100"/>
            <a:ext cx="1296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a:t>Task 2 (M)</a:t>
            </a:r>
          </a:p>
        </p:txBody>
      </p:sp>
      <p:sp>
        <p:nvSpPr>
          <p:cNvPr id="7" name="TextBox 6"/>
          <p:cNvSpPr txBox="1">
            <a:spLocks noChangeArrowheads="1"/>
          </p:cNvSpPr>
          <p:nvPr/>
        </p:nvSpPr>
        <p:spPr bwMode="auto">
          <a:xfrm>
            <a:off x="284163" y="3986213"/>
            <a:ext cx="1244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a:t>Task 3 (L)</a:t>
            </a:r>
          </a:p>
        </p:txBody>
      </p:sp>
      <p:sp>
        <p:nvSpPr>
          <p:cNvPr id="11" name="Rectangle 10"/>
          <p:cNvSpPr>
            <a:spLocks noChangeArrowheads="1"/>
          </p:cNvSpPr>
          <p:nvPr/>
        </p:nvSpPr>
        <p:spPr bwMode="auto">
          <a:xfrm>
            <a:off x="1674813" y="4119563"/>
            <a:ext cx="825500" cy="209550"/>
          </a:xfrm>
          <a:prstGeom prst="rect">
            <a:avLst/>
          </a:prstGeom>
          <a:solidFill>
            <a:srgbClr val="00B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12" name="Rectangle 11"/>
          <p:cNvSpPr/>
          <p:nvPr/>
        </p:nvSpPr>
        <p:spPr bwMode="auto">
          <a:xfrm>
            <a:off x="1673225" y="3462338"/>
            <a:ext cx="825500" cy="20955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a:lstStyle/>
          <a:p>
            <a:pPr>
              <a:defRPr/>
            </a:pPr>
            <a:endParaRPr lang="en-US" sz="800" b="0" dirty="0"/>
          </a:p>
        </p:txBody>
      </p:sp>
      <p:sp>
        <p:nvSpPr>
          <p:cNvPr id="13" name="Rectangle 12"/>
          <p:cNvSpPr/>
          <p:nvPr/>
        </p:nvSpPr>
        <p:spPr bwMode="auto">
          <a:xfrm>
            <a:off x="1681163" y="2838450"/>
            <a:ext cx="825500" cy="211138"/>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a:lstStyle/>
          <a:p>
            <a:pPr>
              <a:defRPr/>
            </a:pPr>
            <a:endParaRPr lang="en-US" sz="700" b="0" dirty="0"/>
          </a:p>
        </p:txBody>
      </p:sp>
      <p:sp>
        <p:nvSpPr>
          <p:cNvPr id="14" name="TextBox 13"/>
          <p:cNvSpPr txBox="1"/>
          <p:nvPr/>
        </p:nvSpPr>
        <p:spPr>
          <a:xfrm>
            <a:off x="488950" y="5543550"/>
            <a:ext cx="5384800" cy="338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defRPr/>
            </a:pPr>
            <a:r>
              <a:rPr lang="en-US" sz="1600" b="0" dirty="0">
                <a:solidFill>
                  <a:schemeClr val="tx1"/>
                </a:solidFill>
              </a:rPr>
              <a:t>Task 2 is ready to execute but has lower priority of Task 3</a:t>
            </a:r>
          </a:p>
        </p:txBody>
      </p:sp>
      <p:sp>
        <p:nvSpPr>
          <p:cNvPr id="15" name="Oval 14"/>
          <p:cNvSpPr>
            <a:spLocks noChangeArrowheads="1"/>
          </p:cNvSpPr>
          <p:nvPr/>
        </p:nvSpPr>
        <p:spPr bwMode="auto">
          <a:xfrm>
            <a:off x="1982788" y="3859213"/>
            <a:ext cx="209550" cy="195262"/>
          </a:xfrm>
          <a:prstGeom prst="ellipse">
            <a:avLst/>
          </a:prstGeom>
          <a:solidFill>
            <a:srgbClr val="92D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16" name="Rectangle 15"/>
          <p:cNvSpPr>
            <a:spLocks noChangeArrowheads="1"/>
          </p:cNvSpPr>
          <p:nvPr/>
        </p:nvSpPr>
        <p:spPr bwMode="auto">
          <a:xfrm>
            <a:off x="2498725" y="2838450"/>
            <a:ext cx="495300" cy="211138"/>
          </a:xfrm>
          <a:prstGeom prst="rect">
            <a:avLst/>
          </a:prstGeom>
          <a:solidFill>
            <a:srgbClr val="00B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17" name="TextBox 16"/>
          <p:cNvSpPr txBox="1"/>
          <p:nvPr/>
        </p:nvSpPr>
        <p:spPr>
          <a:xfrm>
            <a:off x="474663" y="5534025"/>
            <a:ext cx="5413375" cy="58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l">
              <a:defRPr/>
            </a:pPr>
            <a:r>
              <a:rPr lang="en-US" sz="1600" b="0" dirty="0">
                <a:solidFill>
                  <a:schemeClr val="tx1"/>
                </a:solidFill>
              </a:rPr>
              <a:t>Task 1 preempts task 3 and tries to obtain the semaphore</a:t>
            </a:r>
          </a:p>
          <a:p>
            <a:pPr algn="l">
              <a:defRPr/>
            </a:pPr>
            <a:r>
              <a:rPr lang="en-US" sz="1600" b="0" dirty="0">
                <a:solidFill>
                  <a:schemeClr val="tx1"/>
                </a:solidFill>
              </a:rPr>
              <a:t>Task 3 priority is raised at the priority of Task 1</a:t>
            </a:r>
          </a:p>
        </p:txBody>
      </p:sp>
      <p:sp>
        <p:nvSpPr>
          <p:cNvPr id="18" name="Rectangle 17"/>
          <p:cNvSpPr/>
          <p:nvPr/>
        </p:nvSpPr>
        <p:spPr bwMode="auto">
          <a:xfrm>
            <a:off x="2497138" y="3460750"/>
            <a:ext cx="495300" cy="20955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19" name="Rectangle 18"/>
          <p:cNvSpPr>
            <a:spLocks noChangeArrowheads="1"/>
          </p:cNvSpPr>
          <p:nvPr/>
        </p:nvSpPr>
        <p:spPr bwMode="auto">
          <a:xfrm>
            <a:off x="2497138" y="4116388"/>
            <a:ext cx="495300" cy="209550"/>
          </a:xfrm>
          <a:prstGeom prst="rect">
            <a:avLst/>
          </a:prstGeom>
          <a:solidFill>
            <a:srgbClr val="FFC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500"/>
              <a:t>suspend</a:t>
            </a:r>
          </a:p>
        </p:txBody>
      </p:sp>
      <p:sp>
        <p:nvSpPr>
          <p:cNvPr id="20" name="Oval 19"/>
          <p:cNvSpPr>
            <a:spLocks noChangeArrowheads="1"/>
          </p:cNvSpPr>
          <p:nvPr/>
        </p:nvSpPr>
        <p:spPr bwMode="auto">
          <a:xfrm>
            <a:off x="2855913" y="2579688"/>
            <a:ext cx="209550" cy="195262"/>
          </a:xfrm>
          <a:prstGeom prst="ellipse">
            <a:avLst/>
          </a:prstGeom>
          <a:solidFill>
            <a:srgbClr val="FE0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22" name="Rectangle 21"/>
          <p:cNvSpPr>
            <a:spLocks noChangeArrowheads="1"/>
          </p:cNvSpPr>
          <p:nvPr/>
        </p:nvSpPr>
        <p:spPr bwMode="auto">
          <a:xfrm>
            <a:off x="2976563" y="4121150"/>
            <a:ext cx="1223962" cy="198438"/>
          </a:xfrm>
          <a:prstGeom prst="rect">
            <a:avLst/>
          </a:prstGeom>
          <a:solidFill>
            <a:srgbClr val="00B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23" name="Rectangle 22"/>
          <p:cNvSpPr/>
          <p:nvPr/>
        </p:nvSpPr>
        <p:spPr bwMode="auto">
          <a:xfrm>
            <a:off x="2974975" y="3460750"/>
            <a:ext cx="1225550" cy="20955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a:lstStyle/>
          <a:p>
            <a:pPr>
              <a:defRPr/>
            </a:pPr>
            <a:endParaRPr lang="en-US">
              <a:solidFill>
                <a:schemeClr val="bg1"/>
              </a:solidFill>
            </a:endParaRPr>
          </a:p>
        </p:txBody>
      </p:sp>
      <p:sp>
        <p:nvSpPr>
          <p:cNvPr id="24" name="Rectangle 23"/>
          <p:cNvSpPr>
            <a:spLocks noChangeArrowheads="1"/>
          </p:cNvSpPr>
          <p:nvPr/>
        </p:nvSpPr>
        <p:spPr bwMode="auto">
          <a:xfrm>
            <a:off x="2982913" y="2841625"/>
            <a:ext cx="1192212" cy="211138"/>
          </a:xfrm>
          <a:prstGeom prst="rect">
            <a:avLst/>
          </a:prstGeom>
          <a:solidFill>
            <a:srgbClr val="FFC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800" b="0"/>
              <a:t>Waiting semaphore</a:t>
            </a:r>
          </a:p>
        </p:txBody>
      </p:sp>
      <p:sp>
        <p:nvSpPr>
          <p:cNvPr id="25" name="Rectangle 24"/>
          <p:cNvSpPr>
            <a:spLocks noChangeArrowheads="1"/>
          </p:cNvSpPr>
          <p:nvPr/>
        </p:nvSpPr>
        <p:spPr bwMode="auto">
          <a:xfrm>
            <a:off x="5410200" y="4108450"/>
            <a:ext cx="1225550" cy="209550"/>
          </a:xfrm>
          <a:prstGeom prst="rect">
            <a:avLst/>
          </a:prstGeom>
          <a:solidFill>
            <a:srgbClr val="FFC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800" b="0"/>
              <a:t>suspended</a:t>
            </a:r>
          </a:p>
        </p:txBody>
      </p:sp>
      <p:sp>
        <p:nvSpPr>
          <p:cNvPr id="26" name="Rectangle 25"/>
          <p:cNvSpPr/>
          <p:nvPr/>
        </p:nvSpPr>
        <p:spPr bwMode="auto">
          <a:xfrm>
            <a:off x="6591300" y="2844800"/>
            <a:ext cx="1290638" cy="20955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a:lstStyle/>
          <a:p>
            <a:pPr>
              <a:defRPr/>
            </a:pPr>
            <a:endParaRPr lang="en-US">
              <a:solidFill>
                <a:schemeClr val="bg1"/>
              </a:solidFill>
            </a:endParaRPr>
          </a:p>
        </p:txBody>
      </p:sp>
      <p:sp>
        <p:nvSpPr>
          <p:cNvPr id="27" name="Rectangle 26"/>
          <p:cNvSpPr>
            <a:spLocks noChangeArrowheads="1"/>
          </p:cNvSpPr>
          <p:nvPr/>
        </p:nvSpPr>
        <p:spPr bwMode="auto">
          <a:xfrm>
            <a:off x="5368925" y="2844800"/>
            <a:ext cx="1223963" cy="209550"/>
          </a:xfrm>
          <a:prstGeom prst="rect">
            <a:avLst/>
          </a:prstGeom>
          <a:solidFill>
            <a:srgbClr val="00B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28" name="Oval 27"/>
          <p:cNvSpPr>
            <a:spLocks noChangeArrowheads="1"/>
          </p:cNvSpPr>
          <p:nvPr/>
        </p:nvSpPr>
        <p:spPr bwMode="auto">
          <a:xfrm>
            <a:off x="5241925" y="2524125"/>
            <a:ext cx="211138" cy="193675"/>
          </a:xfrm>
          <a:prstGeom prst="ellipse">
            <a:avLst/>
          </a:prstGeom>
          <a:solidFill>
            <a:srgbClr val="92D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30" name="Oval 29"/>
          <p:cNvSpPr/>
          <p:nvPr/>
        </p:nvSpPr>
        <p:spPr bwMode="auto">
          <a:xfrm>
            <a:off x="5275263" y="3859213"/>
            <a:ext cx="209550" cy="193675"/>
          </a:xfrm>
          <a:prstGeom prst="ellipse">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32" name="Rectangle 31"/>
          <p:cNvSpPr>
            <a:spLocks noChangeArrowheads="1"/>
          </p:cNvSpPr>
          <p:nvPr/>
        </p:nvSpPr>
        <p:spPr bwMode="auto">
          <a:xfrm>
            <a:off x="4187825" y="4110038"/>
            <a:ext cx="1223963" cy="211137"/>
          </a:xfrm>
          <a:prstGeom prst="rect">
            <a:avLst/>
          </a:prstGeom>
          <a:solidFill>
            <a:srgbClr val="00B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33" name="Rectangle 32"/>
          <p:cNvSpPr>
            <a:spLocks noChangeArrowheads="1"/>
          </p:cNvSpPr>
          <p:nvPr/>
        </p:nvSpPr>
        <p:spPr bwMode="auto">
          <a:xfrm>
            <a:off x="4164013" y="2844800"/>
            <a:ext cx="1192212" cy="209550"/>
          </a:xfrm>
          <a:prstGeom prst="rect">
            <a:avLst/>
          </a:prstGeom>
          <a:solidFill>
            <a:srgbClr val="FFC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800" b="0"/>
              <a:t>Waiting semaphore</a:t>
            </a:r>
          </a:p>
        </p:txBody>
      </p:sp>
      <p:sp>
        <p:nvSpPr>
          <p:cNvPr id="34" name="Rectangle 33"/>
          <p:cNvSpPr>
            <a:spLocks noChangeArrowheads="1"/>
          </p:cNvSpPr>
          <p:nvPr/>
        </p:nvSpPr>
        <p:spPr bwMode="auto">
          <a:xfrm>
            <a:off x="4203700" y="3467100"/>
            <a:ext cx="1177925" cy="214313"/>
          </a:xfrm>
          <a:prstGeom prst="rect">
            <a:avLst/>
          </a:prstGeom>
          <a:solidFill>
            <a:srgbClr val="FFC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800" b="0"/>
              <a:t>suspended</a:t>
            </a:r>
          </a:p>
        </p:txBody>
      </p:sp>
      <p:sp>
        <p:nvSpPr>
          <p:cNvPr id="35" name="Rectangle 34"/>
          <p:cNvSpPr>
            <a:spLocks noChangeArrowheads="1"/>
          </p:cNvSpPr>
          <p:nvPr/>
        </p:nvSpPr>
        <p:spPr bwMode="auto">
          <a:xfrm>
            <a:off x="6567488" y="3460750"/>
            <a:ext cx="1298575" cy="209550"/>
          </a:xfrm>
          <a:prstGeom prst="rect">
            <a:avLst/>
          </a:prstGeom>
          <a:solidFill>
            <a:srgbClr val="00B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36" name="Rectangle 35"/>
          <p:cNvSpPr>
            <a:spLocks noChangeArrowheads="1"/>
          </p:cNvSpPr>
          <p:nvPr/>
        </p:nvSpPr>
        <p:spPr bwMode="auto">
          <a:xfrm>
            <a:off x="5381625" y="3467100"/>
            <a:ext cx="1187450" cy="211138"/>
          </a:xfrm>
          <a:prstGeom prst="rect">
            <a:avLst/>
          </a:prstGeom>
          <a:solidFill>
            <a:srgbClr val="FFC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800" b="0"/>
              <a:t>suspended</a:t>
            </a:r>
          </a:p>
        </p:txBody>
      </p:sp>
      <p:cxnSp>
        <p:nvCxnSpPr>
          <p:cNvPr id="41" name="Straight Arrow Connector 40"/>
          <p:cNvCxnSpPr>
            <a:cxnSpLocks noChangeShapeType="1"/>
          </p:cNvCxnSpPr>
          <p:nvPr/>
        </p:nvCxnSpPr>
        <p:spPr bwMode="auto">
          <a:xfrm>
            <a:off x="2994025" y="3325813"/>
            <a:ext cx="2379663" cy="15875"/>
          </a:xfrm>
          <a:prstGeom prst="straightConnector1">
            <a:avLst/>
          </a:prstGeom>
          <a:noFill/>
          <a:ln w="57150" algn="ctr">
            <a:solidFill>
              <a:srgbClr val="FF0000"/>
            </a:solidFill>
            <a:prstDash val="sysDash"/>
            <a:round/>
            <a:headEnd type="arrow" w="med" len="med"/>
            <a:tailEnd type="arrow" w="med" len="med"/>
          </a:ln>
          <a:extLst>
            <a:ext uri="{909E8E84-426E-40DD-AFC4-6F175D3DCCD1}">
              <a14:hiddenFill xmlns:a14="http://schemas.microsoft.com/office/drawing/2010/main">
                <a:noFill/>
              </a14:hiddenFill>
            </a:ext>
          </a:extLst>
        </p:spPr>
      </p:cxnSp>
      <p:sp>
        <p:nvSpPr>
          <p:cNvPr id="42" name="TextBox 41"/>
          <p:cNvSpPr txBox="1">
            <a:spLocks noChangeArrowheads="1"/>
          </p:cNvSpPr>
          <p:nvPr/>
        </p:nvSpPr>
        <p:spPr bwMode="auto">
          <a:xfrm>
            <a:off x="2997200" y="2994025"/>
            <a:ext cx="13430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100">
                <a:solidFill>
                  <a:srgbClr val="FF0000"/>
                </a:solidFill>
              </a:rPr>
              <a:t>Priority Inversion</a:t>
            </a:r>
          </a:p>
        </p:txBody>
      </p:sp>
      <p:sp>
        <p:nvSpPr>
          <p:cNvPr id="43" name="TextBox 42"/>
          <p:cNvSpPr txBox="1"/>
          <p:nvPr/>
        </p:nvSpPr>
        <p:spPr>
          <a:xfrm>
            <a:off x="479425" y="5529263"/>
            <a:ext cx="7931150" cy="338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l">
              <a:defRPr/>
            </a:pPr>
            <a:r>
              <a:rPr lang="en-US" sz="1600" b="0" dirty="0">
                <a:solidFill>
                  <a:srgbClr val="FF0000"/>
                </a:solidFill>
              </a:rPr>
              <a:t>Here is the priority inversion, shorter than before and limited only to shared resources</a:t>
            </a:r>
          </a:p>
        </p:txBody>
      </p:sp>
      <p:sp>
        <p:nvSpPr>
          <p:cNvPr id="40" name="TextBox 39"/>
          <p:cNvSpPr txBox="1">
            <a:spLocks noChangeArrowheads="1"/>
          </p:cNvSpPr>
          <p:nvPr/>
        </p:nvSpPr>
        <p:spPr bwMode="auto">
          <a:xfrm>
            <a:off x="282575" y="3984625"/>
            <a:ext cx="127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a:solidFill>
                  <a:srgbClr val="FF0000"/>
                </a:solidFill>
              </a:rPr>
              <a:t>Task 3 (H)</a:t>
            </a:r>
          </a:p>
        </p:txBody>
      </p:sp>
      <p:sp>
        <p:nvSpPr>
          <p:cNvPr id="44" name="Rectangle 43"/>
          <p:cNvSpPr>
            <a:spLocks noChangeArrowheads="1"/>
          </p:cNvSpPr>
          <p:nvPr/>
        </p:nvSpPr>
        <p:spPr bwMode="auto">
          <a:xfrm>
            <a:off x="6638925" y="4114800"/>
            <a:ext cx="1225550" cy="211138"/>
          </a:xfrm>
          <a:prstGeom prst="rect">
            <a:avLst/>
          </a:prstGeom>
          <a:solidFill>
            <a:srgbClr val="FFC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800" b="0"/>
              <a:t>suspended</a:t>
            </a:r>
          </a:p>
        </p:txBody>
      </p:sp>
      <p:sp>
        <p:nvSpPr>
          <p:cNvPr id="45" name="Rectangle 44"/>
          <p:cNvSpPr>
            <a:spLocks noChangeArrowheads="1"/>
          </p:cNvSpPr>
          <p:nvPr/>
        </p:nvSpPr>
        <p:spPr bwMode="auto">
          <a:xfrm>
            <a:off x="7864475" y="4117975"/>
            <a:ext cx="825500" cy="209550"/>
          </a:xfrm>
          <a:prstGeom prst="rect">
            <a:avLst/>
          </a:prstGeom>
          <a:solidFill>
            <a:srgbClr val="00B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46" name="Rectangle 45"/>
          <p:cNvSpPr/>
          <p:nvPr/>
        </p:nvSpPr>
        <p:spPr bwMode="auto">
          <a:xfrm>
            <a:off x="7862888" y="3460750"/>
            <a:ext cx="825500" cy="209550"/>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a:lstStyle/>
          <a:p>
            <a:pPr>
              <a:defRPr/>
            </a:pPr>
            <a:endParaRPr lang="en-US" sz="800" b="0" dirty="0"/>
          </a:p>
        </p:txBody>
      </p:sp>
      <p:sp>
        <p:nvSpPr>
          <p:cNvPr id="47" name="Rectangle 46"/>
          <p:cNvSpPr/>
          <p:nvPr/>
        </p:nvSpPr>
        <p:spPr bwMode="auto">
          <a:xfrm>
            <a:off x="7870825" y="2836863"/>
            <a:ext cx="825500" cy="211137"/>
          </a:xfrm>
          <a:prstGeom prst="rect">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a:lstStyle/>
          <a:p>
            <a:pPr>
              <a:defRPr/>
            </a:pPr>
            <a:endParaRPr lang="en-US" sz="700" b="0" dirty="0"/>
          </a:p>
        </p:txBody>
      </p:sp>
      <p:sp>
        <p:nvSpPr>
          <p:cNvPr id="50" name="TextBox 49"/>
          <p:cNvSpPr txBox="1"/>
          <p:nvPr/>
        </p:nvSpPr>
        <p:spPr>
          <a:xfrm>
            <a:off x="481013" y="5526088"/>
            <a:ext cx="7980362" cy="338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defRPr/>
            </a:pPr>
            <a:r>
              <a:rPr lang="en-US" sz="1600" b="0" dirty="0">
                <a:solidFill>
                  <a:schemeClr val="tx1"/>
                </a:solidFill>
              </a:rPr>
              <a:t>Task 3 releases the semaphore and is put back to low priority. Task 1 is than executed</a:t>
            </a:r>
          </a:p>
        </p:txBody>
      </p:sp>
      <p:sp>
        <p:nvSpPr>
          <p:cNvPr id="51" name="TextBox 50"/>
          <p:cNvSpPr txBox="1"/>
          <p:nvPr/>
        </p:nvSpPr>
        <p:spPr>
          <a:xfrm>
            <a:off x="485775" y="5535613"/>
            <a:ext cx="7542213" cy="338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US" sz="1600" b="0" dirty="0">
                <a:solidFill>
                  <a:schemeClr val="tx1"/>
                </a:solidFill>
              </a:rPr>
              <a:t>Task 3 ends and Task 2 is now executed. When Task 2 ends Task 3 is executed</a:t>
            </a:r>
          </a:p>
        </p:txBody>
      </p:sp>
    </p:spTree>
    <p:extLst>
      <p:ext uri="{BB962C8B-B14F-4D97-AF65-F5344CB8AC3E}">
        <p14:creationId xmlns:p14="http://schemas.microsoft.com/office/powerpoint/2010/main" val="2635204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linds(horizontal)">
                                      <p:cBhvr>
                                        <p:cTn id="28" dur="500"/>
                                        <p:tgtEl>
                                          <p:spTgt spid="1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linds(horizontal)">
                                      <p:cBhvr>
                                        <p:cTn id="34" dur="500"/>
                                        <p:tgtEl>
                                          <p:spTgt spid="1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linds(horizontal)">
                                      <p:cBhvr>
                                        <p:cTn id="37" dur="500"/>
                                        <p:tgtEl>
                                          <p:spTgt spid="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blinds(horizontal)">
                                      <p:cBhvr>
                                        <p:cTn id="45" dur="500"/>
                                        <p:tgtEl>
                                          <p:spTgt spid="40"/>
                                        </p:tgtEl>
                                      </p:cBhvr>
                                    </p:animEffect>
                                  </p:childTnLst>
                                </p:cTn>
                              </p:par>
                              <p:par>
                                <p:cTn id="46" presetID="3" presetClass="exit" presetSubtype="10" fill="hold" grpId="1" nodeType="withEffect">
                                  <p:stCondLst>
                                    <p:cond delay="0"/>
                                  </p:stCondLst>
                                  <p:childTnLst>
                                    <p:animEffect transition="out" filter="blinds(horizontal)">
                                      <p:cBhvr>
                                        <p:cTn id="47" dur="500"/>
                                        <p:tgtEl>
                                          <p:spTgt spid="7"/>
                                        </p:tgtEl>
                                      </p:cBhvr>
                                    </p:animEffect>
                                    <p:set>
                                      <p:cBhvr>
                                        <p:cTn id="48" dur="1" fill="hold">
                                          <p:stCondLst>
                                            <p:cond delay="499"/>
                                          </p:stCondLst>
                                        </p:cTn>
                                        <p:tgtEl>
                                          <p:spTgt spid="7"/>
                                        </p:tgtEl>
                                        <p:attrNameLst>
                                          <p:attrName>style.visibility</p:attrName>
                                        </p:attrNameLst>
                                      </p:cBhvr>
                                      <p:to>
                                        <p:strVal val="hidden"/>
                                      </p:to>
                                    </p:set>
                                  </p:childTnLst>
                                </p:cTn>
                              </p:par>
                              <p:par>
                                <p:cTn id="49" presetID="3" presetClass="entr" presetSubtype="1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blinds(horizontal)">
                                      <p:cBhvr>
                                        <p:cTn id="51" dur="500"/>
                                        <p:tgtEl>
                                          <p:spTgt spid="24"/>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blinds(horizontal)">
                                      <p:cBhvr>
                                        <p:cTn id="54" dur="500"/>
                                        <p:tgtEl>
                                          <p:spTgt spid="23"/>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blinds(horizontal)">
                                      <p:cBhvr>
                                        <p:cTn id="57" dur="500"/>
                                        <p:tgtEl>
                                          <p:spTgt spid="2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blinds(horizontal)">
                                      <p:cBhvr>
                                        <p:cTn id="62" dur="500"/>
                                        <p:tgtEl>
                                          <p:spTgt spid="14"/>
                                        </p:tgtEl>
                                      </p:cBhvr>
                                    </p:animEffect>
                                  </p:childTnLst>
                                </p:cTn>
                              </p:par>
                              <p:par>
                                <p:cTn id="63" presetID="3" presetClass="entr" presetSubtype="10" fill="hold"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blinds(horizontal)">
                                      <p:cBhvr>
                                        <p:cTn id="65" dur="500"/>
                                        <p:tgtEl>
                                          <p:spTgt spid="32"/>
                                        </p:tgtEl>
                                      </p:cBhvr>
                                    </p:animEffect>
                                  </p:childTnLst>
                                </p:cTn>
                              </p:par>
                              <p:par>
                                <p:cTn id="66" presetID="3" presetClass="entr" presetSubtype="10" fill="hold" nodeType="with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blinds(horizontal)">
                                      <p:cBhvr>
                                        <p:cTn id="68" dur="500"/>
                                        <p:tgtEl>
                                          <p:spTgt spid="34"/>
                                        </p:tgtEl>
                                      </p:cBhvr>
                                    </p:animEffect>
                                  </p:childTnLst>
                                </p:cTn>
                              </p:par>
                              <p:par>
                                <p:cTn id="69" presetID="3" presetClass="entr" presetSubtype="10" fill="hold" nodeType="with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blinds(horizontal)">
                                      <p:cBhvr>
                                        <p:cTn id="71" dur="500"/>
                                        <p:tgtEl>
                                          <p:spTgt spid="33"/>
                                        </p:tgtEl>
                                      </p:cBhvr>
                                    </p:animEffect>
                                  </p:childTnLst>
                                </p:cTn>
                              </p:par>
                              <p:par>
                                <p:cTn id="72" presetID="3" presetClass="exit" presetSubtype="10" fill="hold" grpId="1" nodeType="withEffect">
                                  <p:stCondLst>
                                    <p:cond delay="0"/>
                                  </p:stCondLst>
                                  <p:childTnLst>
                                    <p:animEffect transition="out" filter="blinds(horizontal)">
                                      <p:cBhvr>
                                        <p:cTn id="73" dur="500"/>
                                        <p:tgtEl>
                                          <p:spTgt spid="17"/>
                                        </p:tgtEl>
                                      </p:cBhvr>
                                    </p:animEffect>
                                    <p:set>
                                      <p:cBhvr>
                                        <p:cTn id="74" dur="1" fill="hold">
                                          <p:stCondLst>
                                            <p:cond delay="499"/>
                                          </p:stCondLst>
                                        </p:cTn>
                                        <p:tgtEl>
                                          <p:spTgt spid="17"/>
                                        </p:tgtEl>
                                        <p:attrNameLst>
                                          <p:attrName>style.visibility</p:attrName>
                                        </p:attrNameLst>
                                      </p:cBhvr>
                                      <p:to>
                                        <p:strVal val="hidden"/>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blinds(horizontal)">
                                      <p:cBhvr>
                                        <p:cTn id="79" dur="500"/>
                                        <p:tgtEl>
                                          <p:spTgt spid="25"/>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blinds(horizontal)">
                                      <p:cBhvr>
                                        <p:cTn id="82" dur="500"/>
                                        <p:tgtEl>
                                          <p:spTgt spid="27"/>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blinds(horizontal)">
                                      <p:cBhvr>
                                        <p:cTn id="85" dur="500"/>
                                        <p:tgtEl>
                                          <p:spTgt spid="28"/>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blinds(horizontal)">
                                      <p:cBhvr>
                                        <p:cTn id="88" dur="500"/>
                                        <p:tgtEl>
                                          <p:spTgt spid="30"/>
                                        </p:tgtEl>
                                      </p:cBhvr>
                                    </p:animEffect>
                                  </p:childTnLst>
                                </p:cTn>
                              </p:par>
                              <p:par>
                                <p:cTn id="89" presetID="3" presetClass="exit" presetSubtype="10" fill="hold" nodeType="withEffect">
                                  <p:stCondLst>
                                    <p:cond delay="0"/>
                                  </p:stCondLst>
                                  <p:childTnLst>
                                    <p:animEffect transition="out" filter="blinds(horizontal)">
                                      <p:cBhvr>
                                        <p:cTn id="90" dur="500"/>
                                        <p:tgtEl>
                                          <p:spTgt spid="14"/>
                                        </p:tgtEl>
                                      </p:cBhvr>
                                    </p:animEffect>
                                    <p:set>
                                      <p:cBhvr>
                                        <p:cTn id="91" dur="1" fill="hold">
                                          <p:stCondLst>
                                            <p:cond delay="499"/>
                                          </p:stCondLst>
                                        </p:cTn>
                                        <p:tgtEl>
                                          <p:spTgt spid="14"/>
                                        </p:tgtEl>
                                        <p:attrNameLst>
                                          <p:attrName>style.visibility</p:attrName>
                                        </p:attrNameLst>
                                      </p:cBhvr>
                                      <p:to>
                                        <p:strVal val="hidden"/>
                                      </p:to>
                                    </p:set>
                                  </p:childTnLst>
                                </p:cTn>
                              </p:par>
                              <p:par>
                                <p:cTn id="92" presetID="3" presetClass="entr" presetSubtype="10" fill="hold" nodeType="with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blinds(horizontal)">
                                      <p:cBhvr>
                                        <p:cTn id="94" dur="500"/>
                                        <p:tgtEl>
                                          <p:spTgt spid="50"/>
                                        </p:tgtEl>
                                      </p:cBhvr>
                                    </p:animEffect>
                                  </p:childTnLst>
                                </p:cTn>
                              </p:par>
                              <p:par>
                                <p:cTn id="95" presetID="3" presetClass="entr" presetSubtype="10" fill="hold" nodeType="with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blinds(horizontal)">
                                      <p:cBhvr>
                                        <p:cTn id="97" dur="500"/>
                                        <p:tgtEl>
                                          <p:spTgt spid="36"/>
                                        </p:tgtEl>
                                      </p:cBhvr>
                                    </p:animEffect>
                                  </p:childTnLst>
                                </p:cTn>
                              </p:par>
                              <p:par>
                                <p:cTn id="98" presetID="3" presetClass="exit" presetSubtype="10" fill="hold" grpId="1" nodeType="withEffect">
                                  <p:stCondLst>
                                    <p:cond delay="0"/>
                                  </p:stCondLst>
                                  <p:childTnLst>
                                    <p:animEffect transition="out" filter="blinds(horizontal)">
                                      <p:cBhvr>
                                        <p:cTn id="99" dur="500"/>
                                        <p:tgtEl>
                                          <p:spTgt spid="40"/>
                                        </p:tgtEl>
                                      </p:cBhvr>
                                    </p:animEffect>
                                    <p:set>
                                      <p:cBhvr>
                                        <p:cTn id="100" dur="1" fill="hold">
                                          <p:stCondLst>
                                            <p:cond delay="499"/>
                                          </p:stCondLst>
                                        </p:cTn>
                                        <p:tgtEl>
                                          <p:spTgt spid="40"/>
                                        </p:tgtEl>
                                        <p:attrNameLst>
                                          <p:attrName>style.visibility</p:attrName>
                                        </p:attrNameLst>
                                      </p:cBhvr>
                                      <p:to>
                                        <p:strVal val="hidden"/>
                                      </p:to>
                                    </p:set>
                                  </p:childTnLst>
                                </p:cTn>
                              </p:par>
                              <p:par>
                                <p:cTn id="101" presetID="3" presetClass="entr" presetSubtype="10" fill="hold" grpId="2" nodeType="withEffect">
                                  <p:stCondLst>
                                    <p:cond delay="0"/>
                                  </p:stCondLst>
                                  <p:childTnLst>
                                    <p:set>
                                      <p:cBhvr>
                                        <p:cTn id="102" dur="1" fill="hold">
                                          <p:stCondLst>
                                            <p:cond delay="0"/>
                                          </p:stCondLst>
                                        </p:cTn>
                                        <p:tgtEl>
                                          <p:spTgt spid="7"/>
                                        </p:tgtEl>
                                        <p:attrNameLst>
                                          <p:attrName>style.visibility</p:attrName>
                                        </p:attrNameLst>
                                      </p:cBhvr>
                                      <p:to>
                                        <p:strVal val="visible"/>
                                      </p:to>
                                    </p:set>
                                    <p:animEffect transition="in" filter="blinds(horizontal)">
                                      <p:cBhvr>
                                        <p:cTn id="103" dur="500"/>
                                        <p:tgtEl>
                                          <p:spTgt spid="7"/>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3" presetClass="entr" presetSubtype="10" fill="hold" nodeType="click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blinds(horizontal)">
                                      <p:cBhvr>
                                        <p:cTn id="108" dur="500"/>
                                        <p:tgtEl>
                                          <p:spTgt spid="35"/>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51"/>
                                        </p:tgtEl>
                                        <p:attrNameLst>
                                          <p:attrName>style.visibility</p:attrName>
                                        </p:attrNameLst>
                                      </p:cBhvr>
                                      <p:to>
                                        <p:strVal val="visible"/>
                                      </p:to>
                                    </p:set>
                                    <p:animEffect transition="in" filter="blinds(horizontal)">
                                      <p:cBhvr>
                                        <p:cTn id="111" dur="500"/>
                                        <p:tgtEl>
                                          <p:spTgt spid="51"/>
                                        </p:tgtEl>
                                      </p:cBhvr>
                                    </p:animEffect>
                                  </p:childTnLst>
                                </p:cTn>
                              </p:par>
                              <p:par>
                                <p:cTn id="112" presetID="3" presetClass="exit" presetSubtype="10" fill="hold" grpId="0" nodeType="withEffect">
                                  <p:stCondLst>
                                    <p:cond delay="0"/>
                                  </p:stCondLst>
                                  <p:childTnLst>
                                    <p:animEffect transition="out" filter="blinds(horizontal)">
                                      <p:cBhvr>
                                        <p:cTn id="113" dur="500"/>
                                        <p:tgtEl>
                                          <p:spTgt spid="50"/>
                                        </p:tgtEl>
                                      </p:cBhvr>
                                    </p:animEffect>
                                    <p:set>
                                      <p:cBhvr>
                                        <p:cTn id="114" dur="1" fill="hold">
                                          <p:stCondLst>
                                            <p:cond delay="499"/>
                                          </p:stCondLst>
                                        </p:cTn>
                                        <p:tgtEl>
                                          <p:spTgt spid="50"/>
                                        </p:tgtEl>
                                        <p:attrNameLst>
                                          <p:attrName>style.visibility</p:attrName>
                                        </p:attrNameLst>
                                      </p:cBhvr>
                                      <p:to>
                                        <p:strVal val="hidden"/>
                                      </p:to>
                                    </p:set>
                                  </p:childTnLst>
                                </p:cTn>
                              </p:par>
                              <p:par>
                                <p:cTn id="115" presetID="3" presetClass="entr" presetSubtype="10" fill="hold" nodeType="withEffect">
                                  <p:stCondLst>
                                    <p:cond delay="0"/>
                                  </p:stCondLst>
                                  <p:childTnLst>
                                    <p:set>
                                      <p:cBhvr>
                                        <p:cTn id="116" dur="1" fill="hold">
                                          <p:stCondLst>
                                            <p:cond delay="0"/>
                                          </p:stCondLst>
                                        </p:cTn>
                                        <p:tgtEl>
                                          <p:spTgt spid="46"/>
                                        </p:tgtEl>
                                        <p:attrNameLst>
                                          <p:attrName>style.visibility</p:attrName>
                                        </p:attrNameLst>
                                      </p:cBhvr>
                                      <p:to>
                                        <p:strVal val="visible"/>
                                      </p:to>
                                    </p:set>
                                    <p:animEffect transition="in" filter="blinds(horizontal)">
                                      <p:cBhvr>
                                        <p:cTn id="117" dur="500"/>
                                        <p:tgtEl>
                                          <p:spTgt spid="46"/>
                                        </p:tgtEl>
                                      </p:cBhvr>
                                    </p:animEffect>
                                  </p:childTnLst>
                                </p:cTn>
                              </p:par>
                              <p:par>
                                <p:cTn id="118" presetID="3" presetClass="entr" presetSubtype="10" fill="hold" nodeType="withEffect">
                                  <p:stCondLst>
                                    <p:cond delay="0"/>
                                  </p:stCondLst>
                                  <p:childTnLst>
                                    <p:set>
                                      <p:cBhvr>
                                        <p:cTn id="119" dur="1" fill="hold">
                                          <p:stCondLst>
                                            <p:cond delay="0"/>
                                          </p:stCondLst>
                                        </p:cTn>
                                        <p:tgtEl>
                                          <p:spTgt spid="45"/>
                                        </p:tgtEl>
                                        <p:attrNameLst>
                                          <p:attrName>style.visibility</p:attrName>
                                        </p:attrNameLst>
                                      </p:cBhvr>
                                      <p:to>
                                        <p:strVal val="visible"/>
                                      </p:to>
                                    </p:set>
                                    <p:animEffect transition="in" filter="blinds(horizontal)">
                                      <p:cBhvr>
                                        <p:cTn id="120" dur="500"/>
                                        <p:tgtEl>
                                          <p:spTgt spid="45"/>
                                        </p:tgtEl>
                                      </p:cBhvr>
                                    </p:animEffect>
                                  </p:childTnLst>
                                </p:cTn>
                              </p:par>
                              <p:par>
                                <p:cTn id="121" presetID="3" presetClass="entr" presetSubtype="10" fill="hold" nodeType="withEffect">
                                  <p:stCondLst>
                                    <p:cond delay="0"/>
                                  </p:stCondLst>
                                  <p:childTnLst>
                                    <p:set>
                                      <p:cBhvr>
                                        <p:cTn id="122" dur="1" fill="hold">
                                          <p:stCondLst>
                                            <p:cond delay="0"/>
                                          </p:stCondLst>
                                        </p:cTn>
                                        <p:tgtEl>
                                          <p:spTgt spid="44"/>
                                        </p:tgtEl>
                                        <p:attrNameLst>
                                          <p:attrName>style.visibility</p:attrName>
                                        </p:attrNameLst>
                                      </p:cBhvr>
                                      <p:to>
                                        <p:strVal val="visible"/>
                                      </p:to>
                                    </p:set>
                                    <p:animEffect transition="in" filter="blinds(horizontal)">
                                      <p:cBhvr>
                                        <p:cTn id="123" dur="500"/>
                                        <p:tgtEl>
                                          <p:spTgt spid="44"/>
                                        </p:tgtEl>
                                      </p:cBhvr>
                                    </p:animEffect>
                                  </p:childTnLst>
                                </p:cTn>
                              </p:par>
                              <p:par>
                                <p:cTn id="124" presetID="3" presetClass="entr" presetSubtype="10" fill="hold" nodeType="withEffect">
                                  <p:stCondLst>
                                    <p:cond delay="0"/>
                                  </p:stCondLst>
                                  <p:childTnLst>
                                    <p:set>
                                      <p:cBhvr>
                                        <p:cTn id="125" dur="1" fill="hold">
                                          <p:stCondLst>
                                            <p:cond delay="0"/>
                                          </p:stCondLst>
                                        </p:cTn>
                                        <p:tgtEl>
                                          <p:spTgt spid="26"/>
                                        </p:tgtEl>
                                        <p:attrNameLst>
                                          <p:attrName>style.visibility</p:attrName>
                                        </p:attrNameLst>
                                      </p:cBhvr>
                                      <p:to>
                                        <p:strVal val="visible"/>
                                      </p:to>
                                    </p:set>
                                    <p:animEffect transition="in" filter="blinds(horizontal)">
                                      <p:cBhvr>
                                        <p:cTn id="126" dur="500"/>
                                        <p:tgtEl>
                                          <p:spTgt spid="26"/>
                                        </p:tgtEl>
                                      </p:cBhvr>
                                    </p:animEffect>
                                  </p:childTnLst>
                                </p:cTn>
                              </p:par>
                              <p:par>
                                <p:cTn id="127" presetID="3" presetClass="entr" presetSubtype="10" fill="hold" nodeType="withEffect">
                                  <p:stCondLst>
                                    <p:cond delay="0"/>
                                  </p:stCondLst>
                                  <p:childTnLst>
                                    <p:set>
                                      <p:cBhvr>
                                        <p:cTn id="128" dur="1" fill="hold">
                                          <p:stCondLst>
                                            <p:cond delay="0"/>
                                          </p:stCondLst>
                                        </p:cTn>
                                        <p:tgtEl>
                                          <p:spTgt spid="47"/>
                                        </p:tgtEl>
                                        <p:attrNameLst>
                                          <p:attrName>style.visibility</p:attrName>
                                        </p:attrNameLst>
                                      </p:cBhvr>
                                      <p:to>
                                        <p:strVal val="visible"/>
                                      </p:to>
                                    </p:set>
                                    <p:animEffect transition="in" filter="blinds(horizontal)">
                                      <p:cBhvr>
                                        <p:cTn id="129" dur="500"/>
                                        <p:tgtEl>
                                          <p:spTgt spid="47"/>
                                        </p:tgtEl>
                                      </p:cBhvr>
                                    </p:animEffect>
                                  </p:childTnLst>
                                </p:cTn>
                              </p:par>
                              <p:par>
                                <p:cTn id="130" presetID="3" presetClass="entr" presetSubtype="10" fill="hold" nodeType="withEffect">
                                  <p:stCondLst>
                                    <p:cond delay="0"/>
                                  </p:stCondLst>
                                  <p:childTnLst>
                                    <p:set>
                                      <p:cBhvr>
                                        <p:cTn id="131" dur="1" fill="hold">
                                          <p:stCondLst>
                                            <p:cond delay="0"/>
                                          </p:stCondLst>
                                        </p:cTn>
                                        <p:tgtEl>
                                          <p:spTgt spid="50"/>
                                        </p:tgtEl>
                                        <p:attrNameLst>
                                          <p:attrName>style.visibility</p:attrName>
                                        </p:attrNameLst>
                                      </p:cBhvr>
                                      <p:to>
                                        <p:strVal val="visible"/>
                                      </p:to>
                                    </p:set>
                                    <p:animEffect transition="in" filter="blinds(horizontal)">
                                      <p:cBhvr>
                                        <p:cTn id="132" dur="500"/>
                                        <p:tgtEl>
                                          <p:spTgt spid="50"/>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43"/>
                                        </p:tgtEl>
                                        <p:attrNameLst>
                                          <p:attrName>style.visibility</p:attrName>
                                        </p:attrNameLst>
                                      </p:cBhvr>
                                      <p:to>
                                        <p:strVal val="visible"/>
                                      </p:to>
                                    </p:set>
                                    <p:animEffect transition="in" filter="blinds(horizontal)">
                                      <p:cBhvr>
                                        <p:cTn id="137" dur="500"/>
                                        <p:tgtEl>
                                          <p:spTgt spid="43"/>
                                        </p:tgtEl>
                                      </p:cBhvr>
                                    </p:animEffect>
                                  </p:childTnLst>
                                </p:cTn>
                              </p:par>
                              <p:par>
                                <p:cTn id="138" presetID="3" presetClass="entr" presetSubtype="10" fill="hold" nodeType="withEffect">
                                  <p:stCondLst>
                                    <p:cond delay="0"/>
                                  </p:stCondLst>
                                  <p:childTnLst>
                                    <p:set>
                                      <p:cBhvr>
                                        <p:cTn id="139" dur="1" fill="hold">
                                          <p:stCondLst>
                                            <p:cond delay="0"/>
                                          </p:stCondLst>
                                        </p:cTn>
                                        <p:tgtEl>
                                          <p:spTgt spid="41"/>
                                        </p:tgtEl>
                                        <p:attrNameLst>
                                          <p:attrName>style.visibility</p:attrName>
                                        </p:attrNameLst>
                                      </p:cBhvr>
                                      <p:to>
                                        <p:strVal val="visible"/>
                                      </p:to>
                                    </p:set>
                                    <p:animEffect transition="in" filter="blinds(horizontal)">
                                      <p:cBhvr>
                                        <p:cTn id="140" dur="500"/>
                                        <p:tgtEl>
                                          <p:spTgt spid="41"/>
                                        </p:tgtEl>
                                      </p:cBhvr>
                                    </p:animEffect>
                                  </p:childTnLst>
                                </p:cTn>
                              </p:par>
                              <p:par>
                                <p:cTn id="141" presetID="3" presetClass="entr" presetSubtype="10" fill="hold" grpId="0" nodeType="withEffect">
                                  <p:stCondLst>
                                    <p:cond delay="0"/>
                                  </p:stCondLst>
                                  <p:childTnLst>
                                    <p:set>
                                      <p:cBhvr>
                                        <p:cTn id="142" dur="1" fill="hold">
                                          <p:stCondLst>
                                            <p:cond delay="0"/>
                                          </p:stCondLst>
                                        </p:cTn>
                                        <p:tgtEl>
                                          <p:spTgt spid="42"/>
                                        </p:tgtEl>
                                        <p:attrNameLst>
                                          <p:attrName>style.visibility</p:attrName>
                                        </p:attrNameLst>
                                      </p:cBhvr>
                                      <p:to>
                                        <p:strVal val="visible"/>
                                      </p:to>
                                    </p:set>
                                    <p:animEffect transition="in" filter="blinds(horizontal)">
                                      <p:cBhvr>
                                        <p:cTn id="143" dur="500"/>
                                        <p:tgtEl>
                                          <p:spTgt spid="42"/>
                                        </p:tgtEl>
                                      </p:cBhvr>
                                    </p:animEffect>
                                  </p:childTnLst>
                                </p:cTn>
                              </p:par>
                              <p:par>
                                <p:cTn id="144" presetID="3" presetClass="exit" presetSubtype="10" fill="hold" grpId="1" nodeType="withEffect">
                                  <p:stCondLst>
                                    <p:cond delay="0"/>
                                  </p:stCondLst>
                                  <p:childTnLst>
                                    <p:animEffect transition="out" filter="blinds(horizontal)">
                                      <p:cBhvr>
                                        <p:cTn id="145" dur="500"/>
                                        <p:tgtEl>
                                          <p:spTgt spid="51"/>
                                        </p:tgtEl>
                                      </p:cBhvr>
                                    </p:animEffect>
                                    <p:set>
                                      <p:cBhvr>
                                        <p:cTn id="146" dur="1" fill="hold">
                                          <p:stCondLst>
                                            <p:cond delay="4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7" grpId="1"/>
      <p:bldP spid="7" grpId="2"/>
      <p:bldP spid="11" grpId="0" animBg="1"/>
      <p:bldP spid="12" grpId="0" animBg="1"/>
      <p:bldP spid="13" grpId="0" animBg="1"/>
      <p:bldP spid="15" grpId="0" animBg="1"/>
      <p:bldP spid="16" grpId="0" animBg="1"/>
      <p:bldP spid="17" grpId="0" animBg="1"/>
      <p:bldP spid="17" grpId="1" animBg="1"/>
      <p:bldP spid="18" grpId="0" animBg="1"/>
      <p:bldP spid="19" grpId="0" animBg="1"/>
      <p:bldP spid="20" grpId="0" animBg="1"/>
      <p:bldP spid="22" grpId="0" animBg="1"/>
      <p:bldP spid="23" grpId="0" animBg="1"/>
      <p:bldP spid="24" grpId="0" animBg="1"/>
      <p:bldP spid="25" grpId="0" animBg="1"/>
      <p:bldP spid="27" grpId="0" animBg="1"/>
      <p:bldP spid="28" grpId="0" animBg="1"/>
      <p:bldP spid="30" grpId="0" animBg="1"/>
      <p:bldP spid="42" grpId="0"/>
      <p:bldP spid="43" grpId="0" animBg="1"/>
      <p:bldP spid="40" grpId="0"/>
      <p:bldP spid="40" grpId="1"/>
      <p:bldP spid="50" grpId="0" animBg="1"/>
      <p:bldP spid="51" grpId="0" animBg="1"/>
      <p:bldP spid="51"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bwMode="auto">
          <a:xfrm>
            <a:off x="457200" y="274638"/>
            <a:ext cx="8229600" cy="939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altLang="en-US" b="1" dirty="0" smtClean="0"/>
              <a:t>Deadlock </a:t>
            </a:r>
          </a:p>
        </p:txBody>
      </p:sp>
      <p:sp>
        <p:nvSpPr>
          <p:cNvPr id="38915" name="TextBox 3"/>
          <p:cNvSpPr txBox="1">
            <a:spLocks noChangeArrowheads="1"/>
          </p:cNvSpPr>
          <p:nvPr/>
        </p:nvSpPr>
        <p:spPr bwMode="auto">
          <a:xfrm>
            <a:off x="550863" y="1060450"/>
            <a:ext cx="8212137" cy="455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1600" b="0"/>
              <a:t>A deadlock, also called a </a:t>
            </a:r>
            <a:r>
              <a:rPr lang="en-US" altLang="en-US" sz="1600" b="0" i="1"/>
              <a:t>deadly embrace, is a situation in which two tasks are each unknowingly waiting for resources </a:t>
            </a:r>
            <a:r>
              <a:rPr lang="en-US" altLang="en-US" sz="1600" b="0"/>
              <a:t>held by each other. If task T1 has exclusive access to resource R1 and task T2 has exclusive access to resource R2, then if T1 needs exclusive access to R2 and T2 needs exclusive access to R1, neither task can continue. </a:t>
            </a:r>
          </a:p>
          <a:p>
            <a:pPr algn="l" eaLnBrk="1" hangingPunct="1"/>
            <a:endParaRPr lang="en-US" altLang="en-US" sz="1600" b="0"/>
          </a:p>
          <a:p>
            <a:pPr algn="l" eaLnBrk="1" hangingPunct="1"/>
            <a:r>
              <a:rPr lang="en-US" altLang="en-US" sz="1600" b="0"/>
              <a:t>The simplest way to avoid a deadlock is for tasks to:</a:t>
            </a:r>
          </a:p>
          <a:p>
            <a:pPr algn="l" eaLnBrk="1" hangingPunct="1"/>
            <a:r>
              <a:rPr lang="en-US" altLang="en-US" sz="1600" b="0"/>
              <a:t>	a) acquire all resources before proceeding,</a:t>
            </a:r>
          </a:p>
          <a:p>
            <a:pPr algn="l" eaLnBrk="1" hangingPunct="1"/>
            <a:r>
              <a:rPr lang="en-US" altLang="en-US" sz="1600" b="0"/>
              <a:t>	b) acquire the resources in the same order, and</a:t>
            </a:r>
          </a:p>
          <a:p>
            <a:pPr algn="l" eaLnBrk="1" hangingPunct="1"/>
            <a:r>
              <a:rPr lang="en-US" altLang="en-US" sz="1600" b="0"/>
              <a:t>	c) release the resources in the reverse order.</a:t>
            </a:r>
          </a:p>
          <a:p>
            <a:pPr algn="l" eaLnBrk="1" hangingPunct="1"/>
            <a:r>
              <a:rPr lang="en-US" altLang="en-US" sz="1600" b="0"/>
              <a:t>	</a:t>
            </a:r>
            <a:r>
              <a:rPr lang="en-US" altLang="en-US" sz="1600" b="0">
                <a:solidFill>
                  <a:srgbClr val="FF0000"/>
                </a:solidFill>
              </a:rPr>
              <a:t>Most kernels allow you to specify a timeout when acquiring a semaphore. This feature allows a deadlock to be broken.</a:t>
            </a:r>
          </a:p>
          <a:p>
            <a:pPr algn="l" eaLnBrk="1" hangingPunct="1"/>
            <a:r>
              <a:rPr lang="en-US" altLang="en-US" sz="1600" b="0"/>
              <a:t>If the semaphore is not available within a certain amount of time, the task requesting the resource will resume execution. </a:t>
            </a:r>
          </a:p>
          <a:p>
            <a:pPr algn="l" eaLnBrk="1" hangingPunct="1"/>
            <a:r>
              <a:rPr lang="en-US" altLang="en-US" sz="1600" b="0"/>
              <a:t>Some form of error code must be returned to the task to notify it that a timeout has occurred. A return error code prevents the task from thinking it has obtained to the resource. </a:t>
            </a:r>
          </a:p>
          <a:p>
            <a:pPr algn="l" eaLnBrk="1" hangingPunct="1"/>
            <a:r>
              <a:rPr lang="en-US" altLang="en-US" sz="1600" b="0"/>
              <a:t>Deadlocks generally occur in large multitasking</a:t>
            </a:r>
          </a:p>
          <a:p>
            <a:pPr algn="l" eaLnBrk="1" hangingPunct="1"/>
            <a:r>
              <a:rPr lang="en-US" altLang="en-US" sz="1600" b="0"/>
              <a:t>systems and are not generally encountered in embedded systems.</a:t>
            </a:r>
          </a:p>
        </p:txBody>
      </p:sp>
    </p:spTree>
    <p:extLst>
      <p:ext uri="{BB962C8B-B14F-4D97-AF65-F5344CB8AC3E}">
        <p14:creationId xmlns:p14="http://schemas.microsoft.com/office/powerpoint/2010/main" val="3944878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altLang="en-US" b="1" dirty="0" smtClean="0"/>
              <a:t>Task Synchronization</a:t>
            </a:r>
          </a:p>
        </p:txBody>
      </p:sp>
      <p:sp>
        <p:nvSpPr>
          <p:cNvPr id="39939" name="TextBox 2"/>
          <p:cNvSpPr txBox="1">
            <a:spLocks noChangeArrowheads="1"/>
          </p:cNvSpPr>
          <p:nvPr/>
        </p:nvSpPr>
        <p:spPr bwMode="auto">
          <a:xfrm>
            <a:off x="195263" y="1229643"/>
            <a:ext cx="8682037"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1600" b="0"/>
              <a:t>A task can be synchronized with an ISR, or another task when no data is being exchanged, by using a semaphore </a:t>
            </a:r>
          </a:p>
          <a:p>
            <a:pPr algn="l" eaLnBrk="1" hangingPunct="1"/>
            <a:endParaRPr lang="en-US" altLang="en-US" sz="1600" b="0"/>
          </a:p>
          <a:p>
            <a:pPr algn="l" eaLnBrk="1" hangingPunct="1"/>
            <a:r>
              <a:rPr lang="en-US" altLang="en-US" sz="1600" b="0"/>
              <a:t>Note that, in this case, the semaphore is drawn as a flag, to indicate that it is used to signal the occurrence of an event (rather than to ensure mutual exclusion, in which case it would be drawn as a key). </a:t>
            </a:r>
          </a:p>
          <a:p>
            <a:pPr algn="l" eaLnBrk="1" hangingPunct="1"/>
            <a:endParaRPr lang="en-US" altLang="en-US" sz="1600" b="0"/>
          </a:p>
          <a:p>
            <a:pPr algn="l" eaLnBrk="1" hangingPunct="1"/>
            <a:r>
              <a:rPr lang="en-US" altLang="en-US" sz="1600" b="0"/>
              <a:t>When used as a </a:t>
            </a:r>
            <a:r>
              <a:rPr lang="en-US" altLang="en-US" sz="1600" b="0">
                <a:solidFill>
                  <a:srgbClr val="FF0000"/>
                </a:solidFill>
              </a:rPr>
              <a:t>synchronization mechanism, the semaphore is initialized to 0.</a:t>
            </a:r>
          </a:p>
          <a:p>
            <a:pPr algn="l" eaLnBrk="1" hangingPunct="1"/>
            <a:endParaRPr lang="en-US" altLang="en-US" sz="1600" b="0"/>
          </a:p>
          <a:p>
            <a:pPr algn="l" eaLnBrk="1" hangingPunct="1"/>
            <a:r>
              <a:rPr lang="en-US" altLang="en-US" sz="1600" b="0"/>
              <a:t>A task initiates an I/O operation and then waits for the semaphore.</a:t>
            </a:r>
          </a:p>
          <a:p>
            <a:pPr algn="l" eaLnBrk="1" hangingPunct="1"/>
            <a:endParaRPr lang="en-US" altLang="en-US" sz="1600" b="0"/>
          </a:p>
          <a:p>
            <a:pPr algn="l" eaLnBrk="1" hangingPunct="1"/>
            <a:r>
              <a:rPr lang="en-US" altLang="en-US" sz="1600" b="0"/>
              <a:t>When the I/O operation is complete, an ISR (or another task) signals the semaphore and the task is resumed.</a:t>
            </a:r>
          </a:p>
          <a:p>
            <a:pPr algn="l" eaLnBrk="1" hangingPunct="1"/>
            <a:endParaRPr lang="en-US" altLang="en-US" sz="1600" b="0"/>
          </a:p>
          <a:p>
            <a:pPr algn="l" eaLnBrk="1" hangingPunct="1"/>
            <a:r>
              <a:rPr lang="en-US" altLang="en-US" sz="1600" b="0"/>
              <a:t>If the kernel supports counting semaphores, the semaphore would accumulate events that have not yet been processed.</a:t>
            </a:r>
          </a:p>
        </p:txBody>
      </p:sp>
      <p:sp>
        <p:nvSpPr>
          <p:cNvPr id="39940" name="Oval 4"/>
          <p:cNvSpPr>
            <a:spLocks noChangeArrowheads="1"/>
          </p:cNvSpPr>
          <p:nvPr/>
        </p:nvSpPr>
        <p:spPr bwMode="auto">
          <a:xfrm>
            <a:off x="3154363" y="5317455"/>
            <a:ext cx="677862" cy="631825"/>
          </a:xfrm>
          <a:prstGeom prst="ellipse">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000"/>
              <a:t>Task</a:t>
            </a:r>
          </a:p>
        </p:txBody>
      </p:sp>
      <p:sp>
        <p:nvSpPr>
          <p:cNvPr id="39941" name="Rounded Rectangle 5"/>
          <p:cNvSpPr>
            <a:spLocks noChangeArrowheads="1"/>
          </p:cNvSpPr>
          <p:nvPr/>
        </p:nvSpPr>
        <p:spPr bwMode="auto">
          <a:xfrm>
            <a:off x="944563" y="5401593"/>
            <a:ext cx="777875" cy="381000"/>
          </a:xfrm>
          <a:prstGeom prst="roundRect">
            <a:avLst>
              <a:gd name="adj" fmla="val 16667"/>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a:t>ISR</a:t>
            </a:r>
          </a:p>
        </p:txBody>
      </p:sp>
      <p:grpSp>
        <p:nvGrpSpPr>
          <p:cNvPr id="39942" name="Group 31"/>
          <p:cNvGrpSpPr>
            <a:grpSpLocks/>
          </p:cNvGrpSpPr>
          <p:nvPr/>
        </p:nvGrpSpPr>
        <p:grpSpPr bwMode="auto">
          <a:xfrm>
            <a:off x="2338388" y="5361905"/>
            <a:ext cx="203200" cy="461963"/>
            <a:chOff x="5332652" y="5033246"/>
            <a:chExt cx="267037" cy="623087"/>
          </a:xfrm>
        </p:grpSpPr>
        <p:sp>
          <p:nvSpPr>
            <p:cNvPr id="39958" name="Rectangle 23"/>
            <p:cNvSpPr>
              <a:spLocks noChangeArrowheads="1"/>
            </p:cNvSpPr>
            <p:nvPr/>
          </p:nvSpPr>
          <p:spPr bwMode="auto">
            <a:xfrm>
              <a:off x="5332652" y="5033246"/>
              <a:ext cx="267037" cy="623087"/>
            </a:xfrm>
            <a:prstGeom prst="rect">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39959" name="Oval 16"/>
            <p:cNvSpPr>
              <a:spLocks noChangeArrowheads="1"/>
            </p:cNvSpPr>
            <p:nvPr/>
          </p:nvSpPr>
          <p:spPr bwMode="auto">
            <a:xfrm>
              <a:off x="5389296" y="5097982"/>
              <a:ext cx="137565" cy="145657"/>
            </a:xfrm>
            <a:prstGeom prst="ellipse">
              <a:avLst/>
            </a:prstGeom>
            <a:solidFill>
              <a:srgbClr val="92D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39960" name="Oval 21"/>
            <p:cNvSpPr>
              <a:spLocks noChangeArrowheads="1"/>
            </p:cNvSpPr>
            <p:nvPr/>
          </p:nvSpPr>
          <p:spPr bwMode="auto">
            <a:xfrm>
              <a:off x="5387947" y="5282751"/>
              <a:ext cx="137565" cy="145657"/>
            </a:xfrm>
            <a:prstGeom prst="ellipse">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39961" name="Oval 22"/>
            <p:cNvSpPr>
              <a:spLocks noChangeArrowheads="1"/>
            </p:cNvSpPr>
            <p:nvPr/>
          </p:nvSpPr>
          <p:spPr bwMode="auto">
            <a:xfrm>
              <a:off x="5386599" y="5459427"/>
              <a:ext cx="137565" cy="145657"/>
            </a:xfrm>
            <a:prstGeom prst="ellipse">
              <a:avLst/>
            </a:prstGeom>
            <a:solidFill>
              <a:srgbClr val="FF0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grpSp>
      <p:cxnSp>
        <p:nvCxnSpPr>
          <p:cNvPr id="39943" name="Straight Arrow Connector 12"/>
          <p:cNvCxnSpPr>
            <a:cxnSpLocks noChangeShapeType="1"/>
            <a:stCxn id="39941" idx="3"/>
            <a:endCxn id="39958" idx="1"/>
          </p:cNvCxnSpPr>
          <p:nvPr/>
        </p:nvCxnSpPr>
        <p:spPr bwMode="auto">
          <a:xfrm>
            <a:off x="1722438" y="5592093"/>
            <a:ext cx="61595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944" name="Straight Arrow Connector 14"/>
          <p:cNvCxnSpPr>
            <a:cxnSpLocks noChangeShapeType="1"/>
          </p:cNvCxnSpPr>
          <p:nvPr/>
        </p:nvCxnSpPr>
        <p:spPr bwMode="auto">
          <a:xfrm>
            <a:off x="2544763" y="5600030"/>
            <a:ext cx="61595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9945" name="TextBox 15"/>
          <p:cNvSpPr txBox="1">
            <a:spLocks noChangeArrowheads="1"/>
          </p:cNvSpPr>
          <p:nvPr/>
        </p:nvSpPr>
        <p:spPr bwMode="auto">
          <a:xfrm>
            <a:off x="1762125" y="5339680"/>
            <a:ext cx="6477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1200"/>
              <a:t>Signal</a:t>
            </a:r>
          </a:p>
        </p:txBody>
      </p:sp>
      <p:sp>
        <p:nvSpPr>
          <p:cNvPr id="39946" name="TextBox 16"/>
          <p:cNvSpPr txBox="1">
            <a:spLocks noChangeArrowheads="1"/>
          </p:cNvSpPr>
          <p:nvPr/>
        </p:nvSpPr>
        <p:spPr bwMode="auto">
          <a:xfrm>
            <a:off x="2600325" y="5622255"/>
            <a:ext cx="5048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1200"/>
              <a:t>Wait</a:t>
            </a:r>
          </a:p>
        </p:txBody>
      </p:sp>
      <p:sp>
        <p:nvSpPr>
          <p:cNvPr id="39947" name="Oval 17"/>
          <p:cNvSpPr>
            <a:spLocks noChangeArrowheads="1"/>
          </p:cNvSpPr>
          <p:nvPr/>
        </p:nvSpPr>
        <p:spPr bwMode="auto">
          <a:xfrm>
            <a:off x="4945063" y="5317455"/>
            <a:ext cx="685800" cy="625475"/>
          </a:xfrm>
          <a:prstGeom prst="ellipse">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000"/>
              <a:t>Task  X</a:t>
            </a:r>
          </a:p>
        </p:txBody>
      </p:sp>
      <p:grpSp>
        <p:nvGrpSpPr>
          <p:cNvPr id="39948" name="Group 31"/>
          <p:cNvGrpSpPr>
            <a:grpSpLocks/>
          </p:cNvGrpSpPr>
          <p:nvPr/>
        </p:nvGrpSpPr>
        <p:grpSpPr bwMode="auto">
          <a:xfrm>
            <a:off x="6254750" y="5400005"/>
            <a:ext cx="203200" cy="461963"/>
            <a:chOff x="5332652" y="5033246"/>
            <a:chExt cx="267037" cy="623087"/>
          </a:xfrm>
        </p:grpSpPr>
        <p:sp>
          <p:nvSpPr>
            <p:cNvPr id="39954" name="Rectangle 23"/>
            <p:cNvSpPr>
              <a:spLocks noChangeArrowheads="1"/>
            </p:cNvSpPr>
            <p:nvPr/>
          </p:nvSpPr>
          <p:spPr bwMode="auto">
            <a:xfrm>
              <a:off x="5332652" y="5033246"/>
              <a:ext cx="267037" cy="623087"/>
            </a:xfrm>
            <a:prstGeom prst="rect">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39955" name="Oval 16"/>
            <p:cNvSpPr>
              <a:spLocks noChangeArrowheads="1"/>
            </p:cNvSpPr>
            <p:nvPr/>
          </p:nvSpPr>
          <p:spPr bwMode="auto">
            <a:xfrm>
              <a:off x="5389296" y="5097982"/>
              <a:ext cx="137565" cy="145657"/>
            </a:xfrm>
            <a:prstGeom prst="ellipse">
              <a:avLst/>
            </a:prstGeom>
            <a:solidFill>
              <a:srgbClr val="92D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39956" name="Oval 21"/>
            <p:cNvSpPr>
              <a:spLocks noChangeArrowheads="1"/>
            </p:cNvSpPr>
            <p:nvPr/>
          </p:nvSpPr>
          <p:spPr bwMode="auto">
            <a:xfrm>
              <a:off x="5387947" y="5282751"/>
              <a:ext cx="137565" cy="145657"/>
            </a:xfrm>
            <a:prstGeom prst="ellipse">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39957" name="Oval 22"/>
            <p:cNvSpPr>
              <a:spLocks noChangeArrowheads="1"/>
            </p:cNvSpPr>
            <p:nvPr/>
          </p:nvSpPr>
          <p:spPr bwMode="auto">
            <a:xfrm>
              <a:off x="5386599" y="5459427"/>
              <a:ext cx="137565" cy="145657"/>
            </a:xfrm>
            <a:prstGeom prst="ellipse">
              <a:avLst/>
            </a:prstGeom>
            <a:solidFill>
              <a:srgbClr val="FF0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grpSp>
      <p:cxnSp>
        <p:nvCxnSpPr>
          <p:cNvPr id="39949" name="Straight Arrow Connector 24"/>
          <p:cNvCxnSpPr>
            <a:cxnSpLocks noChangeShapeType="1"/>
          </p:cNvCxnSpPr>
          <p:nvPr/>
        </p:nvCxnSpPr>
        <p:spPr bwMode="auto">
          <a:xfrm>
            <a:off x="5630863" y="5660355"/>
            <a:ext cx="61595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950" name="Straight Arrow Connector 25"/>
          <p:cNvCxnSpPr>
            <a:cxnSpLocks noChangeShapeType="1"/>
          </p:cNvCxnSpPr>
          <p:nvPr/>
        </p:nvCxnSpPr>
        <p:spPr bwMode="auto">
          <a:xfrm>
            <a:off x="6461125" y="5638130"/>
            <a:ext cx="61595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9951" name="Oval 29"/>
          <p:cNvSpPr>
            <a:spLocks noChangeArrowheads="1"/>
          </p:cNvSpPr>
          <p:nvPr/>
        </p:nvSpPr>
        <p:spPr bwMode="auto">
          <a:xfrm>
            <a:off x="7086600" y="5325393"/>
            <a:ext cx="685800" cy="623887"/>
          </a:xfrm>
          <a:prstGeom prst="ellipse">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000"/>
              <a:t>Task  Y</a:t>
            </a:r>
          </a:p>
        </p:txBody>
      </p:sp>
      <p:sp>
        <p:nvSpPr>
          <p:cNvPr id="39952" name="TextBox 30"/>
          <p:cNvSpPr txBox="1">
            <a:spLocks noChangeArrowheads="1"/>
          </p:cNvSpPr>
          <p:nvPr/>
        </p:nvSpPr>
        <p:spPr bwMode="auto">
          <a:xfrm>
            <a:off x="5648325" y="5363493"/>
            <a:ext cx="647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1200"/>
              <a:t>Signal</a:t>
            </a:r>
          </a:p>
        </p:txBody>
      </p:sp>
      <p:sp>
        <p:nvSpPr>
          <p:cNvPr id="39953" name="TextBox 31"/>
          <p:cNvSpPr txBox="1">
            <a:spLocks noChangeArrowheads="1"/>
          </p:cNvSpPr>
          <p:nvPr/>
        </p:nvSpPr>
        <p:spPr bwMode="auto">
          <a:xfrm>
            <a:off x="6486525" y="5644480"/>
            <a:ext cx="5048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1200"/>
              <a:t>Wait</a:t>
            </a:r>
          </a:p>
        </p:txBody>
      </p:sp>
    </p:spTree>
    <p:extLst>
      <p:ext uri="{BB962C8B-B14F-4D97-AF65-F5344CB8AC3E}">
        <p14:creationId xmlns:p14="http://schemas.microsoft.com/office/powerpoint/2010/main" val="205332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FontTx/>
              <a:buChar char="-"/>
            </a:pPr>
            <a:endParaRPr lang="en-US" dirty="0"/>
          </a:p>
        </p:txBody>
      </p:sp>
      <p:sp>
        <p:nvSpPr>
          <p:cNvPr id="5" name="Title 1"/>
          <p:cNvSpPr>
            <a:spLocks noGrp="1"/>
          </p:cNvSpPr>
          <p:nvPr>
            <p:ph type="title"/>
          </p:nvPr>
        </p:nvSpPr>
        <p:spPr>
          <a:xfrm>
            <a:off x="428596" y="142852"/>
            <a:ext cx="8229600" cy="1143000"/>
          </a:xfrm>
        </p:spPr>
        <p:txBody>
          <a:bodyPr/>
          <a:lstStyle/>
          <a:p>
            <a:pPr algn="l"/>
            <a:r>
              <a:rPr lang="en-US" b="1" dirty="0" smtClean="0">
                <a:solidFill>
                  <a:schemeClr val="accent6">
                    <a:lumMod val="75000"/>
                  </a:schemeClr>
                </a:solidFill>
                <a:latin typeface="Arial" pitchFamily="34" charset="0"/>
                <a:cs typeface="Arial" pitchFamily="34" charset="0"/>
              </a:rPr>
              <a:t>Table of contents</a:t>
            </a:r>
            <a:endParaRPr lang="en-US" b="1" dirty="0">
              <a:solidFill>
                <a:schemeClr val="accent6">
                  <a:lumMod val="75000"/>
                </a:schemeClr>
              </a:solidFill>
              <a:latin typeface="Arial" pitchFamily="34" charset="0"/>
              <a:cs typeface="Arial" pitchFamily="34" charset="0"/>
            </a:endParaRPr>
          </a:p>
        </p:txBody>
      </p:sp>
      <p:sp>
        <p:nvSpPr>
          <p:cNvPr id="6" name="Content Placeholder 2"/>
          <p:cNvSpPr txBox="1">
            <a:spLocks/>
          </p:cNvSpPr>
          <p:nvPr/>
        </p:nvSpPr>
        <p:spPr>
          <a:xfrm>
            <a:off x="571472" y="1124744"/>
            <a:ext cx="8267728" cy="5376090"/>
          </a:xfrm>
          <a:prstGeom prst="rect">
            <a:avLst/>
          </a:prstGeom>
        </p:spPr>
        <p:txBody>
          <a:bodyPr vert="horz" lIns="91440" tIns="45720" rIns="91440" bIns="45720" rtlCol="0">
            <a:noAutofit/>
          </a:bodyPr>
          <a:lstStyle/>
          <a:p>
            <a:pPr marL="742950" marR="0" lvl="0" indent="-285750" algn="l" defTabSz="914400" rtl="0" eaLnBrk="1" fontAlgn="auto" latinLnBrk="0" hangingPunct="1">
              <a:lnSpc>
                <a:spcPct val="150000"/>
              </a:lnSpc>
              <a:spcBef>
                <a:spcPct val="20000"/>
              </a:spcBef>
              <a:spcAft>
                <a:spcPts val="0"/>
              </a:spcAft>
              <a:buClrTx/>
              <a:buSzTx/>
              <a:buFont typeface="Wingdings" panose="05000000000000000000" pitchFamily="2" charset="2"/>
              <a:buChar char="v"/>
              <a:tabLst/>
              <a:defRPr/>
            </a:pPr>
            <a:r>
              <a:rPr kumimoji="0" lang="en-US" b="1" i="0" u="none" strike="noStrike" kern="1200" cap="none" spc="0" normalizeH="0" noProof="0" dirty="0" smtClean="0">
                <a:ln>
                  <a:noFill/>
                </a:ln>
                <a:solidFill>
                  <a:schemeClr val="tx1"/>
                </a:solidFill>
                <a:effectLst/>
                <a:uLnTx/>
                <a:uFillTx/>
                <a:latin typeface="Arial" pitchFamily="34" charset="0"/>
                <a:cs typeface="Arial" pitchFamily="34" charset="0"/>
              </a:rPr>
              <a:t>What is Real-Time </a:t>
            </a:r>
          </a:p>
          <a:p>
            <a:pPr marL="742950" marR="0" lvl="0" indent="-285750" algn="l" defTabSz="914400" rtl="0" eaLnBrk="1" fontAlgn="auto" latinLnBrk="0" hangingPunct="1">
              <a:lnSpc>
                <a:spcPct val="150000"/>
              </a:lnSpc>
              <a:spcBef>
                <a:spcPct val="20000"/>
              </a:spcBef>
              <a:spcAft>
                <a:spcPts val="0"/>
              </a:spcAft>
              <a:buClrTx/>
              <a:buSzTx/>
              <a:buFont typeface="Wingdings" panose="05000000000000000000" pitchFamily="2" charset="2"/>
              <a:buChar char="v"/>
              <a:tabLst/>
              <a:defRPr/>
            </a:pPr>
            <a:r>
              <a:rPr lang="en-US" dirty="0" smtClean="0">
                <a:solidFill>
                  <a:schemeClr val="bg1">
                    <a:lumMod val="75000"/>
                  </a:schemeClr>
                </a:solidFill>
                <a:latin typeface="Arial" pitchFamily="34" charset="0"/>
                <a:cs typeface="Arial" pitchFamily="34" charset="0"/>
              </a:rPr>
              <a:t>Introduce on Real-Time Operating System – RTOS</a:t>
            </a:r>
          </a:p>
          <a:p>
            <a:pPr marL="1200150" lvl="1" indent="-285750">
              <a:lnSpc>
                <a:spcPct val="150000"/>
              </a:lnSpc>
              <a:spcBef>
                <a:spcPct val="20000"/>
              </a:spcBef>
              <a:buFont typeface="Courier New" panose="02070309020205020404" pitchFamily="49" charset="0"/>
              <a:buChar char="o"/>
              <a:defRPr/>
            </a:pPr>
            <a:r>
              <a:rPr lang="en-US" dirty="0" smtClean="0">
                <a:solidFill>
                  <a:schemeClr val="bg1">
                    <a:lumMod val="75000"/>
                  </a:schemeClr>
                </a:solidFill>
                <a:latin typeface="Arial" pitchFamily="34" charset="0"/>
                <a:cs typeface="Arial" pitchFamily="34" charset="0"/>
              </a:rPr>
              <a:t>RTOS Kernel</a:t>
            </a:r>
          </a:p>
          <a:p>
            <a:pPr marL="1200150" lvl="1" indent="-285750">
              <a:lnSpc>
                <a:spcPct val="150000"/>
              </a:lnSpc>
              <a:spcBef>
                <a:spcPct val="20000"/>
              </a:spcBef>
              <a:buFont typeface="Courier New" panose="02070309020205020404" pitchFamily="49" charset="0"/>
              <a:buChar char="o"/>
              <a:defRPr/>
            </a:pPr>
            <a:r>
              <a:rPr lang="en-US" dirty="0" smtClean="0">
                <a:solidFill>
                  <a:schemeClr val="bg1">
                    <a:lumMod val="75000"/>
                  </a:schemeClr>
                </a:solidFill>
                <a:latin typeface="Arial" pitchFamily="34" charset="0"/>
                <a:cs typeface="Arial" pitchFamily="34" charset="0"/>
              </a:rPr>
              <a:t>RTOS Tasks and Processes</a:t>
            </a:r>
          </a:p>
          <a:p>
            <a:pPr marL="1200150" lvl="1" indent="-285750">
              <a:lnSpc>
                <a:spcPct val="150000"/>
              </a:lnSpc>
              <a:spcBef>
                <a:spcPct val="20000"/>
              </a:spcBef>
              <a:buFont typeface="Courier New" panose="02070309020205020404" pitchFamily="49" charset="0"/>
              <a:buChar char="o"/>
              <a:defRPr/>
            </a:pPr>
            <a:r>
              <a:rPr lang="en-US" dirty="0" smtClean="0">
                <a:solidFill>
                  <a:schemeClr val="bg1">
                    <a:lumMod val="75000"/>
                  </a:schemeClr>
                </a:solidFill>
                <a:latin typeface="Arial" pitchFamily="34" charset="0"/>
                <a:cs typeface="Arial" pitchFamily="34" charset="0"/>
              </a:rPr>
              <a:t>RTOS Scheduler</a:t>
            </a:r>
          </a:p>
          <a:p>
            <a:pPr marL="1200150" lvl="1" indent="-285750">
              <a:lnSpc>
                <a:spcPct val="150000"/>
              </a:lnSpc>
              <a:spcBef>
                <a:spcPct val="20000"/>
              </a:spcBef>
              <a:buFont typeface="Courier New" panose="02070309020205020404" pitchFamily="49" charset="0"/>
              <a:buChar char="o"/>
              <a:defRPr/>
            </a:pPr>
            <a:r>
              <a:rPr lang="en-US" dirty="0" smtClean="0">
                <a:solidFill>
                  <a:schemeClr val="bg1">
                    <a:lumMod val="75000"/>
                  </a:schemeClr>
                </a:solidFill>
                <a:latin typeface="Arial" pitchFamily="34" charset="0"/>
                <a:cs typeface="Arial" pitchFamily="34" charset="0"/>
              </a:rPr>
              <a:t>RTOS </a:t>
            </a:r>
            <a:r>
              <a:rPr lang="en-US" dirty="0">
                <a:solidFill>
                  <a:schemeClr val="bg1">
                    <a:lumMod val="75000"/>
                  </a:schemeClr>
                </a:solidFill>
                <a:latin typeface="Arial" pitchFamily="34" charset="0"/>
                <a:cs typeface="Arial" pitchFamily="34" charset="0"/>
              </a:rPr>
              <a:t>Non-Preemptive </a:t>
            </a:r>
            <a:r>
              <a:rPr lang="en-US" dirty="0" smtClean="0">
                <a:solidFill>
                  <a:schemeClr val="bg1">
                    <a:lumMod val="75000"/>
                  </a:schemeClr>
                </a:solidFill>
                <a:latin typeface="Arial" pitchFamily="34" charset="0"/>
                <a:cs typeface="Arial" pitchFamily="34" charset="0"/>
              </a:rPr>
              <a:t>Kernel and Preemptive Kernel</a:t>
            </a:r>
          </a:p>
          <a:p>
            <a:pPr marL="742950" indent="-285750">
              <a:lnSpc>
                <a:spcPct val="150000"/>
              </a:lnSpc>
              <a:buFont typeface="Wingdings" panose="05000000000000000000" pitchFamily="2" charset="2"/>
              <a:buChar char="v"/>
            </a:pPr>
            <a:r>
              <a:rPr lang="en-US" altLang="en-US" dirty="0" smtClean="0">
                <a:solidFill>
                  <a:schemeClr val="bg1">
                    <a:lumMod val="75000"/>
                  </a:schemeClr>
                </a:solidFill>
                <a:latin typeface="Arial" pitchFamily="34" charset="0"/>
                <a:cs typeface="Arial" pitchFamily="34" charset="0"/>
              </a:rPr>
              <a:t>Synchronization in RTOS</a:t>
            </a:r>
          </a:p>
          <a:p>
            <a:pPr marL="1200150" lvl="1" indent="-285750">
              <a:lnSpc>
                <a:spcPct val="150000"/>
              </a:lnSpc>
              <a:buFont typeface="Courier New" panose="02070309020205020404" pitchFamily="49" charset="0"/>
              <a:buChar char="o"/>
            </a:pPr>
            <a:r>
              <a:rPr lang="en-US" altLang="en-US" dirty="0" smtClean="0">
                <a:solidFill>
                  <a:schemeClr val="bg1">
                    <a:lumMod val="75000"/>
                  </a:schemeClr>
                </a:solidFill>
                <a:latin typeface="Arial" pitchFamily="34" charset="0"/>
                <a:cs typeface="Arial" pitchFamily="34" charset="0"/>
              </a:rPr>
              <a:t>Semaphore</a:t>
            </a:r>
          </a:p>
          <a:p>
            <a:pPr marL="1200150" lvl="1" indent="-285750">
              <a:lnSpc>
                <a:spcPct val="150000"/>
              </a:lnSpc>
              <a:buFont typeface="Courier New" panose="02070309020205020404" pitchFamily="49" charset="0"/>
              <a:buChar char="o"/>
            </a:pPr>
            <a:r>
              <a:rPr lang="en-US" altLang="en-US" dirty="0" smtClean="0">
                <a:solidFill>
                  <a:schemeClr val="bg1">
                    <a:lumMod val="75000"/>
                  </a:schemeClr>
                </a:solidFill>
                <a:latin typeface="Arial" pitchFamily="34" charset="0"/>
                <a:cs typeface="Arial" pitchFamily="34" charset="0"/>
              </a:rPr>
              <a:t>Event</a:t>
            </a:r>
          </a:p>
          <a:p>
            <a:pPr marL="1200150" lvl="1" indent="-285750">
              <a:lnSpc>
                <a:spcPct val="150000"/>
              </a:lnSpc>
              <a:buFont typeface="Courier New" panose="02070309020205020404" pitchFamily="49" charset="0"/>
              <a:buChar char="o"/>
            </a:pPr>
            <a:r>
              <a:rPr lang="en-US" altLang="en-US" dirty="0" smtClean="0">
                <a:solidFill>
                  <a:schemeClr val="bg1">
                    <a:lumMod val="75000"/>
                  </a:schemeClr>
                </a:solidFill>
                <a:latin typeface="Arial" pitchFamily="34" charset="0"/>
                <a:cs typeface="Arial" pitchFamily="34" charset="0"/>
              </a:rPr>
              <a:t>Message Mailboxes</a:t>
            </a:r>
          </a:p>
          <a:p>
            <a:pPr marL="1200150" lvl="1" indent="-285750">
              <a:lnSpc>
                <a:spcPct val="150000"/>
              </a:lnSpc>
              <a:buFont typeface="Courier New" panose="02070309020205020404" pitchFamily="49" charset="0"/>
              <a:buChar char="o"/>
            </a:pPr>
            <a:r>
              <a:rPr lang="en-US" altLang="en-US" dirty="0" smtClean="0">
                <a:solidFill>
                  <a:schemeClr val="bg1">
                    <a:lumMod val="75000"/>
                  </a:schemeClr>
                </a:solidFill>
                <a:latin typeface="Arial" pitchFamily="34" charset="0"/>
                <a:cs typeface="Arial" pitchFamily="34" charset="0"/>
              </a:rPr>
              <a:t>Message Queue</a:t>
            </a:r>
          </a:p>
          <a:p>
            <a:pPr marL="742950" indent="-285750">
              <a:lnSpc>
                <a:spcPct val="150000"/>
              </a:lnSpc>
              <a:buFont typeface="Wingdings" panose="05000000000000000000" pitchFamily="2" charset="2"/>
              <a:buChar char="v"/>
            </a:pPr>
            <a:r>
              <a:rPr lang="en-US" dirty="0" smtClean="0">
                <a:solidFill>
                  <a:schemeClr val="bg1">
                    <a:lumMod val="75000"/>
                  </a:schemeClr>
                </a:solidFill>
                <a:latin typeface="Arial" pitchFamily="34" charset="0"/>
                <a:cs typeface="Arial" pitchFamily="34" charset="0"/>
              </a:rPr>
              <a:t>Summary</a:t>
            </a:r>
            <a:endParaRPr lang="en-US" dirty="0">
              <a:solidFill>
                <a:schemeClr val="bg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10617678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Oval 2"/>
          <p:cNvSpPr>
            <a:spLocks noChangeArrowheads="1"/>
          </p:cNvSpPr>
          <p:nvPr/>
        </p:nvSpPr>
        <p:spPr bwMode="auto">
          <a:xfrm>
            <a:off x="373063" y="3200400"/>
            <a:ext cx="685800" cy="625475"/>
          </a:xfrm>
          <a:prstGeom prst="ellipse">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000"/>
              <a:t>Task  1</a:t>
            </a:r>
          </a:p>
        </p:txBody>
      </p:sp>
      <p:grpSp>
        <p:nvGrpSpPr>
          <p:cNvPr id="40963" name="Group 31"/>
          <p:cNvGrpSpPr>
            <a:grpSpLocks/>
          </p:cNvGrpSpPr>
          <p:nvPr/>
        </p:nvGrpSpPr>
        <p:grpSpPr bwMode="auto">
          <a:xfrm>
            <a:off x="1804988" y="2430463"/>
            <a:ext cx="203200" cy="460375"/>
            <a:chOff x="5332652" y="5033246"/>
            <a:chExt cx="267037" cy="623087"/>
          </a:xfrm>
        </p:grpSpPr>
        <p:sp>
          <p:nvSpPr>
            <p:cNvPr id="40982" name="Rectangle 23"/>
            <p:cNvSpPr>
              <a:spLocks noChangeArrowheads="1"/>
            </p:cNvSpPr>
            <p:nvPr/>
          </p:nvSpPr>
          <p:spPr bwMode="auto">
            <a:xfrm>
              <a:off x="5332652" y="5033246"/>
              <a:ext cx="267037" cy="623087"/>
            </a:xfrm>
            <a:prstGeom prst="rect">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40983" name="Oval 16"/>
            <p:cNvSpPr>
              <a:spLocks noChangeArrowheads="1"/>
            </p:cNvSpPr>
            <p:nvPr/>
          </p:nvSpPr>
          <p:spPr bwMode="auto">
            <a:xfrm>
              <a:off x="5389296" y="5097982"/>
              <a:ext cx="137565" cy="145657"/>
            </a:xfrm>
            <a:prstGeom prst="ellipse">
              <a:avLst/>
            </a:prstGeom>
            <a:solidFill>
              <a:srgbClr val="92D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40984" name="Oval 21"/>
            <p:cNvSpPr>
              <a:spLocks noChangeArrowheads="1"/>
            </p:cNvSpPr>
            <p:nvPr/>
          </p:nvSpPr>
          <p:spPr bwMode="auto">
            <a:xfrm>
              <a:off x="5387947" y="5282751"/>
              <a:ext cx="137565" cy="145657"/>
            </a:xfrm>
            <a:prstGeom prst="ellipse">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40985" name="Oval 22"/>
            <p:cNvSpPr>
              <a:spLocks noChangeArrowheads="1"/>
            </p:cNvSpPr>
            <p:nvPr/>
          </p:nvSpPr>
          <p:spPr bwMode="auto">
            <a:xfrm>
              <a:off x="5386599" y="5459427"/>
              <a:ext cx="137565" cy="145657"/>
            </a:xfrm>
            <a:prstGeom prst="ellipse">
              <a:avLst/>
            </a:prstGeom>
            <a:solidFill>
              <a:srgbClr val="FF0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grpSp>
      <p:cxnSp>
        <p:nvCxnSpPr>
          <p:cNvPr id="40964" name="Straight Arrow Connector 8"/>
          <p:cNvCxnSpPr>
            <a:cxnSpLocks noChangeShapeType="1"/>
            <a:stCxn id="40962" idx="7"/>
          </p:cNvCxnSpPr>
          <p:nvPr/>
        </p:nvCxnSpPr>
        <p:spPr bwMode="auto">
          <a:xfrm rot="5400000" flipH="1" flipV="1">
            <a:off x="1066006" y="2553494"/>
            <a:ext cx="631825" cy="84613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65" name="Straight Arrow Connector 9"/>
          <p:cNvCxnSpPr>
            <a:cxnSpLocks noChangeShapeType="1"/>
            <a:endCxn id="40966" idx="1"/>
          </p:cNvCxnSpPr>
          <p:nvPr/>
        </p:nvCxnSpPr>
        <p:spPr bwMode="auto">
          <a:xfrm>
            <a:off x="2008188" y="2660650"/>
            <a:ext cx="706437" cy="6159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0966" name="Oval 12"/>
          <p:cNvSpPr>
            <a:spLocks noChangeArrowheads="1"/>
          </p:cNvSpPr>
          <p:nvPr/>
        </p:nvSpPr>
        <p:spPr bwMode="auto">
          <a:xfrm>
            <a:off x="2613025" y="3184525"/>
            <a:ext cx="685800" cy="625475"/>
          </a:xfrm>
          <a:prstGeom prst="ellipse">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000"/>
              <a:t>Task  2</a:t>
            </a:r>
          </a:p>
        </p:txBody>
      </p:sp>
      <p:grpSp>
        <p:nvGrpSpPr>
          <p:cNvPr id="40967" name="Group 31"/>
          <p:cNvGrpSpPr>
            <a:grpSpLocks/>
          </p:cNvGrpSpPr>
          <p:nvPr/>
        </p:nvGrpSpPr>
        <p:grpSpPr bwMode="auto">
          <a:xfrm>
            <a:off x="1774825" y="4090988"/>
            <a:ext cx="201613" cy="461962"/>
            <a:chOff x="5332652" y="5033246"/>
            <a:chExt cx="267037" cy="623087"/>
          </a:xfrm>
        </p:grpSpPr>
        <p:sp>
          <p:nvSpPr>
            <p:cNvPr id="40978" name="Rectangle 23"/>
            <p:cNvSpPr>
              <a:spLocks noChangeArrowheads="1"/>
            </p:cNvSpPr>
            <p:nvPr/>
          </p:nvSpPr>
          <p:spPr bwMode="auto">
            <a:xfrm>
              <a:off x="5332652" y="5033246"/>
              <a:ext cx="267037" cy="623087"/>
            </a:xfrm>
            <a:prstGeom prst="rect">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40979" name="Oval 16"/>
            <p:cNvSpPr>
              <a:spLocks noChangeArrowheads="1"/>
            </p:cNvSpPr>
            <p:nvPr/>
          </p:nvSpPr>
          <p:spPr bwMode="auto">
            <a:xfrm>
              <a:off x="5389296" y="5097982"/>
              <a:ext cx="137565" cy="145657"/>
            </a:xfrm>
            <a:prstGeom prst="ellipse">
              <a:avLst/>
            </a:prstGeom>
            <a:solidFill>
              <a:srgbClr val="92D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40980" name="Oval 21"/>
            <p:cNvSpPr>
              <a:spLocks noChangeArrowheads="1"/>
            </p:cNvSpPr>
            <p:nvPr/>
          </p:nvSpPr>
          <p:spPr bwMode="auto">
            <a:xfrm>
              <a:off x="5387947" y="5282751"/>
              <a:ext cx="137565" cy="145657"/>
            </a:xfrm>
            <a:prstGeom prst="ellipse">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40981" name="Oval 22"/>
            <p:cNvSpPr>
              <a:spLocks noChangeArrowheads="1"/>
            </p:cNvSpPr>
            <p:nvPr/>
          </p:nvSpPr>
          <p:spPr bwMode="auto">
            <a:xfrm>
              <a:off x="5386599" y="5459427"/>
              <a:ext cx="137565" cy="145657"/>
            </a:xfrm>
            <a:prstGeom prst="ellipse">
              <a:avLst/>
            </a:prstGeom>
            <a:solidFill>
              <a:srgbClr val="FF0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grpSp>
      <p:cxnSp>
        <p:nvCxnSpPr>
          <p:cNvPr id="40968" name="Straight Arrow Connector 20"/>
          <p:cNvCxnSpPr>
            <a:cxnSpLocks noChangeShapeType="1"/>
            <a:stCxn id="40966" idx="3"/>
          </p:cNvCxnSpPr>
          <p:nvPr/>
        </p:nvCxnSpPr>
        <p:spPr bwMode="auto">
          <a:xfrm rot="5400000">
            <a:off x="2043907" y="3650456"/>
            <a:ext cx="603250" cy="7381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69" name="Straight Arrow Connector 21"/>
          <p:cNvCxnSpPr>
            <a:cxnSpLocks noChangeShapeType="1"/>
            <a:endCxn id="40962" idx="5"/>
          </p:cNvCxnSpPr>
          <p:nvPr/>
        </p:nvCxnSpPr>
        <p:spPr bwMode="auto">
          <a:xfrm rot="10800000">
            <a:off x="958850" y="3733800"/>
            <a:ext cx="815975" cy="5873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097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altLang="en-US" b="1" dirty="0" smtClean="0"/>
              <a:t>Task Synchronization</a:t>
            </a:r>
          </a:p>
        </p:txBody>
      </p:sp>
      <p:sp>
        <p:nvSpPr>
          <p:cNvPr id="40971" name="Rectangle 32"/>
          <p:cNvSpPr>
            <a:spLocks noChangeArrowheads="1"/>
          </p:cNvSpPr>
          <p:nvPr/>
        </p:nvSpPr>
        <p:spPr bwMode="auto">
          <a:xfrm>
            <a:off x="274638" y="1079500"/>
            <a:ext cx="8610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b="0"/>
              <a:t>Two tasks can synchronize their activities by using two semaphores</a:t>
            </a:r>
          </a:p>
        </p:txBody>
      </p:sp>
      <p:sp>
        <p:nvSpPr>
          <p:cNvPr id="34" name="Rectangle 33"/>
          <p:cNvSpPr/>
          <p:nvPr/>
        </p:nvSpPr>
        <p:spPr>
          <a:xfrm>
            <a:off x="3946525" y="1541463"/>
            <a:ext cx="4846638" cy="224790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gn="l">
              <a:defRPr/>
            </a:pPr>
            <a:r>
              <a:rPr lang="en-US" sz="1400" b="0" dirty="0"/>
              <a:t>Task1()</a:t>
            </a:r>
          </a:p>
          <a:p>
            <a:pPr algn="l">
              <a:defRPr/>
            </a:pPr>
            <a:r>
              <a:rPr lang="en-US" sz="1400" b="0" dirty="0"/>
              <a:t>{</a:t>
            </a:r>
          </a:p>
          <a:p>
            <a:pPr algn="l">
              <a:defRPr/>
            </a:pPr>
            <a:r>
              <a:rPr lang="en-US" sz="1400" b="0" dirty="0"/>
              <a:t>	while  (true) </a:t>
            </a:r>
          </a:p>
          <a:p>
            <a:pPr algn="l">
              <a:defRPr/>
            </a:pPr>
            <a:r>
              <a:rPr lang="en-US" sz="1400" b="0" dirty="0"/>
              <a:t>	{</a:t>
            </a:r>
          </a:p>
          <a:p>
            <a:pPr algn="l">
              <a:defRPr/>
            </a:pPr>
            <a:r>
              <a:rPr lang="en-US" sz="1400" b="0" dirty="0"/>
              <a:t>		operations;</a:t>
            </a:r>
          </a:p>
          <a:p>
            <a:pPr algn="l">
              <a:defRPr/>
            </a:pPr>
            <a:r>
              <a:rPr lang="en-US" sz="1400" b="0" dirty="0"/>
              <a:t>	                   </a:t>
            </a:r>
            <a:r>
              <a:rPr lang="en-US" sz="1400" b="0" dirty="0">
                <a:solidFill>
                  <a:srgbClr val="2D14E6"/>
                </a:solidFill>
              </a:rPr>
              <a:t>signal</a:t>
            </a:r>
            <a:r>
              <a:rPr lang="en-US" sz="1400" b="0" dirty="0"/>
              <a:t> task #2; </a:t>
            </a:r>
          </a:p>
          <a:p>
            <a:pPr algn="l">
              <a:defRPr/>
            </a:pPr>
            <a:r>
              <a:rPr lang="en-US" sz="1400" b="0" dirty="0"/>
              <a:t>		</a:t>
            </a:r>
            <a:r>
              <a:rPr lang="en-US" sz="1400" b="0" dirty="0">
                <a:solidFill>
                  <a:srgbClr val="2D14E6"/>
                </a:solidFill>
              </a:rPr>
              <a:t>wait</a:t>
            </a:r>
            <a:r>
              <a:rPr lang="en-US" sz="1400" b="0" dirty="0"/>
              <a:t> for signal from task #2; </a:t>
            </a:r>
          </a:p>
          <a:p>
            <a:pPr algn="l">
              <a:defRPr/>
            </a:pPr>
            <a:r>
              <a:rPr lang="en-US" sz="1400" b="0" dirty="0"/>
              <a:t>		continue operation;</a:t>
            </a:r>
          </a:p>
          <a:p>
            <a:pPr algn="l">
              <a:defRPr/>
            </a:pPr>
            <a:r>
              <a:rPr lang="en-US" sz="1400" b="0" dirty="0"/>
              <a:t>	}</a:t>
            </a:r>
          </a:p>
          <a:p>
            <a:pPr algn="l">
              <a:defRPr/>
            </a:pPr>
            <a:r>
              <a:rPr lang="en-US" sz="1400" b="0" dirty="0"/>
              <a:t>}</a:t>
            </a:r>
          </a:p>
        </p:txBody>
      </p:sp>
      <p:sp>
        <p:nvSpPr>
          <p:cNvPr id="35" name="Rectangle 34"/>
          <p:cNvSpPr/>
          <p:nvPr/>
        </p:nvSpPr>
        <p:spPr>
          <a:xfrm>
            <a:off x="3940175" y="3881438"/>
            <a:ext cx="4845050" cy="2246312"/>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lgn="l">
              <a:defRPr/>
            </a:pPr>
            <a:r>
              <a:rPr lang="en-US" sz="1400" b="0" dirty="0"/>
              <a:t>Task2()</a:t>
            </a:r>
          </a:p>
          <a:p>
            <a:pPr algn="l">
              <a:defRPr/>
            </a:pPr>
            <a:r>
              <a:rPr lang="en-US" sz="1400" b="0" dirty="0"/>
              <a:t>{</a:t>
            </a:r>
          </a:p>
          <a:p>
            <a:pPr algn="l">
              <a:defRPr/>
            </a:pPr>
            <a:r>
              <a:rPr lang="en-US" sz="1400" b="0" dirty="0"/>
              <a:t>	while  (true) </a:t>
            </a:r>
          </a:p>
          <a:p>
            <a:pPr algn="l">
              <a:defRPr/>
            </a:pPr>
            <a:r>
              <a:rPr lang="en-US" sz="1400" b="0" dirty="0"/>
              <a:t>	{</a:t>
            </a:r>
          </a:p>
          <a:p>
            <a:pPr algn="l">
              <a:defRPr/>
            </a:pPr>
            <a:r>
              <a:rPr lang="en-US" sz="1400" b="0" dirty="0"/>
              <a:t>		operations;</a:t>
            </a:r>
          </a:p>
          <a:p>
            <a:pPr algn="l">
              <a:defRPr/>
            </a:pPr>
            <a:r>
              <a:rPr lang="en-US" sz="1400" b="0" dirty="0"/>
              <a:t>	                  </a:t>
            </a:r>
            <a:r>
              <a:rPr lang="en-US" sz="1400" b="0" dirty="0">
                <a:solidFill>
                  <a:srgbClr val="00B050"/>
                </a:solidFill>
              </a:rPr>
              <a:t> signal </a:t>
            </a:r>
            <a:r>
              <a:rPr lang="en-US" sz="1400" b="0" dirty="0"/>
              <a:t>task #1; </a:t>
            </a:r>
          </a:p>
          <a:p>
            <a:pPr algn="l">
              <a:defRPr/>
            </a:pPr>
            <a:r>
              <a:rPr lang="en-US" sz="1400" b="0" dirty="0"/>
              <a:t>		</a:t>
            </a:r>
            <a:r>
              <a:rPr lang="en-US" sz="1400" b="0" dirty="0">
                <a:solidFill>
                  <a:srgbClr val="00B050"/>
                </a:solidFill>
              </a:rPr>
              <a:t>wait</a:t>
            </a:r>
            <a:r>
              <a:rPr lang="en-US" sz="1400" b="0" dirty="0"/>
              <a:t> for signal from task #1; </a:t>
            </a:r>
          </a:p>
          <a:p>
            <a:pPr algn="l">
              <a:defRPr/>
            </a:pPr>
            <a:r>
              <a:rPr lang="en-US" sz="1400" b="0" dirty="0"/>
              <a:t>		continue operation;</a:t>
            </a:r>
          </a:p>
          <a:p>
            <a:pPr algn="l">
              <a:defRPr/>
            </a:pPr>
            <a:r>
              <a:rPr lang="en-US" sz="1400" b="0" dirty="0"/>
              <a:t>	}</a:t>
            </a:r>
          </a:p>
          <a:p>
            <a:pPr algn="l">
              <a:defRPr/>
            </a:pPr>
            <a:r>
              <a:rPr lang="en-US" sz="1400" b="0" dirty="0"/>
              <a:t>}</a:t>
            </a:r>
          </a:p>
        </p:txBody>
      </p:sp>
      <p:sp>
        <p:nvSpPr>
          <p:cNvPr id="40974" name="TextBox 35"/>
          <p:cNvSpPr txBox="1">
            <a:spLocks noChangeArrowheads="1"/>
          </p:cNvSpPr>
          <p:nvPr/>
        </p:nvSpPr>
        <p:spPr bwMode="auto">
          <a:xfrm>
            <a:off x="779463" y="2697163"/>
            <a:ext cx="6477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1200">
                <a:solidFill>
                  <a:srgbClr val="2D14E6"/>
                </a:solidFill>
              </a:rPr>
              <a:t>Signal</a:t>
            </a:r>
          </a:p>
        </p:txBody>
      </p:sp>
      <p:sp>
        <p:nvSpPr>
          <p:cNvPr id="40975" name="TextBox 36"/>
          <p:cNvSpPr txBox="1">
            <a:spLocks noChangeArrowheads="1"/>
          </p:cNvSpPr>
          <p:nvPr/>
        </p:nvSpPr>
        <p:spPr bwMode="auto">
          <a:xfrm>
            <a:off x="2341563" y="2667000"/>
            <a:ext cx="5048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1200">
                <a:solidFill>
                  <a:srgbClr val="00B050"/>
                </a:solidFill>
              </a:rPr>
              <a:t>Wait</a:t>
            </a:r>
          </a:p>
        </p:txBody>
      </p:sp>
      <p:sp>
        <p:nvSpPr>
          <p:cNvPr id="40976" name="TextBox 37"/>
          <p:cNvSpPr txBox="1">
            <a:spLocks noChangeArrowheads="1"/>
          </p:cNvSpPr>
          <p:nvPr/>
        </p:nvSpPr>
        <p:spPr bwMode="auto">
          <a:xfrm>
            <a:off x="2333625" y="4038600"/>
            <a:ext cx="647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1200">
                <a:solidFill>
                  <a:srgbClr val="00B050"/>
                </a:solidFill>
              </a:rPr>
              <a:t>Signal</a:t>
            </a:r>
          </a:p>
        </p:txBody>
      </p:sp>
      <p:sp>
        <p:nvSpPr>
          <p:cNvPr id="40977" name="TextBox 38"/>
          <p:cNvSpPr txBox="1">
            <a:spLocks noChangeArrowheads="1"/>
          </p:cNvSpPr>
          <p:nvPr/>
        </p:nvSpPr>
        <p:spPr bwMode="auto">
          <a:xfrm>
            <a:off x="939800" y="4098925"/>
            <a:ext cx="5032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1200">
                <a:solidFill>
                  <a:srgbClr val="2D14E6"/>
                </a:solidFill>
              </a:rPr>
              <a:t>Wait</a:t>
            </a:r>
          </a:p>
        </p:txBody>
      </p:sp>
    </p:spTree>
    <p:extLst>
      <p:ext uri="{BB962C8B-B14F-4D97-AF65-F5344CB8AC3E}">
        <p14:creationId xmlns:p14="http://schemas.microsoft.com/office/powerpoint/2010/main" val="3121330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2"/>
          <p:cNvSpPr>
            <a:spLocks noChangeArrowheads="1"/>
          </p:cNvSpPr>
          <p:nvPr/>
        </p:nvSpPr>
        <p:spPr bwMode="auto">
          <a:xfrm>
            <a:off x="284163" y="5702300"/>
            <a:ext cx="8699500" cy="122238"/>
          </a:xfrm>
          <a:prstGeom prst="rect">
            <a:avLst/>
          </a:prstGeom>
          <a:solidFill>
            <a:schemeClr val="bg1"/>
          </a:solidFill>
          <a:ln w="9525" algn="ctr">
            <a:solidFill>
              <a:schemeClr val="bg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41987" name="Title 1"/>
          <p:cNvSpPr>
            <a:spLocks noGrp="1"/>
          </p:cNvSpPr>
          <p:nvPr>
            <p:ph type="title"/>
          </p:nvPr>
        </p:nvSpPr>
        <p:spPr bwMode="auto">
          <a:xfrm>
            <a:off x="457200" y="274638"/>
            <a:ext cx="8229600" cy="800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altLang="en-US" b="1" dirty="0" smtClean="0"/>
              <a:t>Event Flags</a:t>
            </a:r>
          </a:p>
        </p:txBody>
      </p:sp>
      <p:grpSp>
        <p:nvGrpSpPr>
          <p:cNvPr id="41988" name="Group 53"/>
          <p:cNvGrpSpPr>
            <a:grpSpLocks/>
          </p:cNvGrpSpPr>
          <p:nvPr/>
        </p:nvGrpSpPr>
        <p:grpSpPr bwMode="auto">
          <a:xfrm>
            <a:off x="465138" y="1135063"/>
            <a:ext cx="8251825" cy="4524375"/>
            <a:chOff x="274320" y="1127760"/>
            <a:chExt cx="8252460" cy="4524315"/>
          </a:xfrm>
        </p:grpSpPr>
        <p:sp>
          <p:nvSpPr>
            <p:cNvPr id="41990" name="TextBox 2"/>
            <p:cNvSpPr txBox="1">
              <a:spLocks noChangeArrowheads="1"/>
            </p:cNvSpPr>
            <p:nvPr/>
          </p:nvSpPr>
          <p:spPr bwMode="auto">
            <a:xfrm>
              <a:off x="274320" y="1127760"/>
              <a:ext cx="825246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1600" b="0"/>
                <a:t>Event flags are used when a task needs to synchronize with the occurrence of multiple events. </a:t>
              </a:r>
            </a:p>
            <a:p>
              <a:pPr algn="l" eaLnBrk="1" hangingPunct="1"/>
              <a:r>
                <a:rPr lang="en-US" altLang="en-US" sz="1600" b="0"/>
                <a:t>The task can be synchronized when any of the events have occurred. </a:t>
              </a:r>
            </a:p>
            <a:p>
              <a:pPr algn="l" eaLnBrk="1" hangingPunct="1"/>
              <a:r>
                <a:rPr lang="en-US" altLang="en-US" sz="1600" b="0"/>
                <a:t>This is called </a:t>
              </a:r>
              <a:r>
                <a:rPr lang="en-US" altLang="en-US" sz="1600" b="0" i="1"/>
                <a:t>disjunctive synchronization (logical OR). </a:t>
              </a:r>
            </a:p>
            <a:p>
              <a:pPr algn="l" eaLnBrk="1" hangingPunct="1"/>
              <a:endParaRPr lang="en-US" altLang="en-US" sz="1600" b="0" i="1"/>
            </a:p>
            <a:p>
              <a:pPr algn="l" eaLnBrk="1" hangingPunct="1"/>
              <a:endParaRPr lang="en-US" altLang="en-US" sz="1600" b="0" i="1"/>
            </a:p>
            <a:p>
              <a:pPr algn="l" eaLnBrk="1" hangingPunct="1"/>
              <a:endParaRPr lang="en-US" altLang="en-US" sz="1600" b="0" i="1"/>
            </a:p>
            <a:p>
              <a:pPr algn="l" eaLnBrk="1" hangingPunct="1"/>
              <a:endParaRPr lang="en-US" altLang="en-US" sz="1600" b="0" i="1"/>
            </a:p>
            <a:p>
              <a:pPr algn="l" eaLnBrk="1" hangingPunct="1"/>
              <a:endParaRPr lang="en-US" altLang="en-US" sz="1600" b="0" i="1"/>
            </a:p>
            <a:p>
              <a:pPr algn="l" eaLnBrk="1" hangingPunct="1"/>
              <a:r>
                <a:rPr lang="en-US" altLang="en-US" sz="1600" b="0" i="1"/>
                <a:t>A task </a:t>
              </a:r>
              <a:r>
                <a:rPr lang="en-US" altLang="en-US" sz="1600" b="0"/>
                <a:t>can also be synchronized when all events have occurred. This is called </a:t>
              </a:r>
              <a:r>
                <a:rPr lang="en-US" altLang="en-US" sz="1600" b="0" i="1"/>
                <a:t>conjunctive synchronization (logical AND).</a:t>
              </a:r>
            </a:p>
            <a:p>
              <a:pPr algn="l" eaLnBrk="1" hangingPunct="1"/>
              <a:endParaRPr lang="en-US" altLang="en-US" sz="1600" b="0" i="1"/>
            </a:p>
            <a:p>
              <a:pPr algn="l" eaLnBrk="1" hangingPunct="1"/>
              <a:endParaRPr lang="en-US" altLang="en-US" sz="1600" b="0" i="1"/>
            </a:p>
            <a:p>
              <a:pPr algn="l" eaLnBrk="1" hangingPunct="1"/>
              <a:endParaRPr lang="en-US" altLang="en-US" sz="1600" b="0" i="1"/>
            </a:p>
            <a:p>
              <a:pPr algn="l" eaLnBrk="1" hangingPunct="1"/>
              <a:endParaRPr lang="en-US" altLang="en-US" sz="1600" b="0" i="1"/>
            </a:p>
            <a:p>
              <a:pPr algn="l" eaLnBrk="1" hangingPunct="1"/>
              <a:endParaRPr lang="en-US" altLang="en-US" sz="1600" b="0"/>
            </a:p>
            <a:p>
              <a:pPr algn="l" eaLnBrk="1" hangingPunct="1"/>
              <a:r>
                <a:rPr lang="en-US" altLang="en-US" sz="1600" b="0"/>
                <a:t>Kernels supporting event flags offer services to SET event flags, CLEAR event flags, and WAIT for event flags (conjunctively or disjunctively). </a:t>
              </a:r>
            </a:p>
          </p:txBody>
        </p:sp>
        <p:grpSp>
          <p:nvGrpSpPr>
            <p:cNvPr id="41991" name="Group 51"/>
            <p:cNvGrpSpPr>
              <a:grpSpLocks/>
            </p:cNvGrpSpPr>
            <p:nvPr/>
          </p:nvGrpSpPr>
          <p:grpSpPr bwMode="auto">
            <a:xfrm>
              <a:off x="2385060" y="2331720"/>
              <a:ext cx="4297680" cy="975360"/>
              <a:chOff x="1851660" y="1981200"/>
              <a:chExt cx="4297680" cy="975360"/>
            </a:xfrm>
          </p:grpSpPr>
          <p:sp>
            <p:nvSpPr>
              <p:cNvPr id="42012" name="Rounded Rectangle 4"/>
              <p:cNvSpPr>
                <a:spLocks noChangeArrowheads="1"/>
              </p:cNvSpPr>
              <p:nvPr/>
            </p:nvSpPr>
            <p:spPr bwMode="auto">
              <a:xfrm>
                <a:off x="1882140" y="1981200"/>
                <a:ext cx="670560" cy="259080"/>
              </a:xfrm>
              <a:prstGeom prst="roundRect">
                <a:avLst>
                  <a:gd name="adj" fmla="val 16667"/>
                </a:avLst>
              </a:prstGeom>
              <a:solidFill>
                <a:schemeClr val="accent1"/>
              </a:solidFill>
              <a:ln w="9525" algn="ctr">
                <a:solidFill>
                  <a:schemeClr val="tx1"/>
                </a:solidFill>
                <a:prstDash val="dashDot"/>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400"/>
                  <a:t>ISR</a:t>
                </a:r>
              </a:p>
            </p:txBody>
          </p:sp>
          <p:grpSp>
            <p:nvGrpSpPr>
              <p:cNvPr id="42013" name="Group 18"/>
              <p:cNvGrpSpPr>
                <a:grpSpLocks/>
              </p:cNvGrpSpPr>
              <p:nvPr/>
            </p:nvGrpSpPr>
            <p:grpSpPr bwMode="auto">
              <a:xfrm>
                <a:off x="4078624" y="2103120"/>
                <a:ext cx="2070716" cy="632460"/>
                <a:chOff x="4078624" y="2103120"/>
                <a:chExt cx="2070716" cy="632460"/>
              </a:xfrm>
            </p:grpSpPr>
            <p:sp>
              <p:nvSpPr>
                <p:cNvPr id="42020" name="Oval 3"/>
                <p:cNvSpPr>
                  <a:spLocks noChangeArrowheads="1"/>
                </p:cNvSpPr>
                <p:nvPr/>
              </p:nvSpPr>
              <p:spPr bwMode="auto">
                <a:xfrm>
                  <a:off x="5471160" y="2103120"/>
                  <a:ext cx="678180" cy="632460"/>
                </a:xfrm>
                <a:prstGeom prst="ellipse">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000"/>
                    <a:t>Task</a:t>
                  </a:r>
                </a:p>
              </p:txBody>
            </p:sp>
            <p:grpSp>
              <p:nvGrpSpPr>
                <p:cNvPr id="42021" name="Group 31"/>
                <p:cNvGrpSpPr>
                  <a:grpSpLocks/>
                </p:cNvGrpSpPr>
                <p:nvPr/>
              </p:nvGrpSpPr>
              <p:grpSpPr bwMode="auto">
                <a:xfrm>
                  <a:off x="4654509" y="2147941"/>
                  <a:ext cx="203073" cy="461470"/>
                  <a:chOff x="5332652" y="5033246"/>
                  <a:chExt cx="267037" cy="623087"/>
                </a:xfrm>
              </p:grpSpPr>
              <p:sp>
                <p:nvSpPr>
                  <p:cNvPr id="42025" name="Rectangle 23"/>
                  <p:cNvSpPr>
                    <a:spLocks noChangeArrowheads="1"/>
                  </p:cNvSpPr>
                  <p:nvPr/>
                </p:nvSpPr>
                <p:spPr bwMode="auto">
                  <a:xfrm>
                    <a:off x="5332652" y="5033246"/>
                    <a:ext cx="267037" cy="623087"/>
                  </a:xfrm>
                  <a:prstGeom prst="rect">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42026" name="Oval 16"/>
                  <p:cNvSpPr>
                    <a:spLocks noChangeArrowheads="1"/>
                  </p:cNvSpPr>
                  <p:nvPr/>
                </p:nvSpPr>
                <p:spPr bwMode="auto">
                  <a:xfrm>
                    <a:off x="5389296" y="5097982"/>
                    <a:ext cx="137565" cy="145657"/>
                  </a:xfrm>
                  <a:prstGeom prst="ellipse">
                    <a:avLst/>
                  </a:prstGeom>
                  <a:solidFill>
                    <a:srgbClr val="92D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42027" name="Oval 21"/>
                  <p:cNvSpPr>
                    <a:spLocks noChangeArrowheads="1"/>
                  </p:cNvSpPr>
                  <p:nvPr/>
                </p:nvSpPr>
                <p:spPr bwMode="auto">
                  <a:xfrm>
                    <a:off x="5387947" y="5282751"/>
                    <a:ext cx="137565" cy="145657"/>
                  </a:xfrm>
                  <a:prstGeom prst="ellipse">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42028" name="Oval 22"/>
                  <p:cNvSpPr>
                    <a:spLocks noChangeArrowheads="1"/>
                  </p:cNvSpPr>
                  <p:nvPr/>
                </p:nvSpPr>
                <p:spPr bwMode="auto">
                  <a:xfrm>
                    <a:off x="5386599" y="5459427"/>
                    <a:ext cx="137565" cy="145657"/>
                  </a:xfrm>
                  <a:prstGeom prst="ellipse">
                    <a:avLst/>
                  </a:prstGeom>
                  <a:solidFill>
                    <a:srgbClr val="FF0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grpSp>
            <p:cxnSp>
              <p:nvCxnSpPr>
                <p:cNvPr id="42022" name="Straight Arrow Connector 11"/>
                <p:cNvCxnSpPr>
                  <a:cxnSpLocks noChangeShapeType="1"/>
                </p:cNvCxnSpPr>
                <p:nvPr/>
              </p:nvCxnSpPr>
              <p:spPr bwMode="auto">
                <a:xfrm>
                  <a:off x="4861560" y="2385060"/>
                  <a:ext cx="615909" cy="123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2023" name="TextBox 12"/>
                <p:cNvSpPr txBox="1">
                  <a:spLocks noChangeArrowheads="1"/>
                </p:cNvSpPr>
                <p:nvPr/>
              </p:nvSpPr>
              <p:spPr bwMode="auto">
                <a:xfrm>
                  <a:off x="4078624" y="2125980"/>
                  <a:ext cx="6479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1200"/>
                    <a:t>Signal</a:t>
                  </a:r>
                </a:p>
              </p:txBody>
            </p:sp>
            <p:sp>
              <p:nvSpPr>
                <p:cNvPr id="42024" name="TextBox 13"/>
                <p:cNvSpPr txBox="1">
                  <a:spLocks noChangeArrowheads="1"/>
                </p:cNvSpPr>
                <p:nvPr/>
              </p:nvSpPr>
              <p:spPr bwMode="auto">
                <a:xfrm>
                  <a:off x="4916824" y="2407920"/>
                  <a:ext cx="5043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1200"/>
                    <a:t>Wait</a:t>
                  </a:r>
                </a:p>
              </p:txBody>
            </p:sp>
          </p:grpSp>
          <p:sp>
            <p:nvSpPr>
              <p:cNvPr id="42014" name="Oval 15"/>
              <p:cNvSpPr>
                <a:spLocks noChangeArrowheads="1"/>
              </p:cNvSpPr>
              <p:nvPr/>
            </p:nvSpPr>
            <p:spPr bwMode="auto">
              <a:xfrm>
                <a:off x="1851660" y="2316480"/>
                <a:ext cx="685800" cy="640080"/>
              </a:xfrm>
              <a:prstGeom prst="ellipse">
                <a:avLst/>
              </a:prstGeom>
              <a:solidFill>
                <a:schemeClr val="accent1"/>
              </a:solidFill>
              <a:ln w="9525" algn="ctr">
                <a:solidFill>
                  <a:schemeClr val="tx1"/>
                </a:solidFill>
                <a:prstDash val="dashDot"/>
                <a:round/>
                <a:headEnd/>
                <a:tailEnd/>
              </a:ln>
            </p:spPr>
            <p:txBody>
              <a:bodyPr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r>
                  <a:rPr lang="en-US" altLang="en-US" sz="800"/>
                  <a:t>Tasks</a:t>
                </a:r>
              </a:p>
            </p:txBody>
          </p:sp>
          <p:sp>
            <p:nvSpPr>
              <p:cNvPr id="42015" name="Flowchart: Stored Data 16"/>
              <p:cNvSpPr>
                <a:spLocks noChangeArrowheads="1"/>
              </p:cNvSpPr>
              <p:nvPr/>
            </p:nvSpPr>
            <p:spPr bwMode="auto">
              <a:xfrm rot="10800000">
                <a:off x="3238500" y="2148840"/>
                <a:ext cx="800100" cy="449580"/>
              </a:xfrm>
              <a:prstGeom prst="flowChartOnlineStorage">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cxnSp>
            <p:nvCxnSpPr>
              <p:cNvPr id="42016" name="Straight Arrow Connector 20"/>
              <p:cNvCxnSpPr>
                <a:cxnSpLocks noChangeShapeType="1"/>
              </p:cNvCxnSpPr>
              <p:nvPr/>
            </p:nvCxnSpPr>
            <p:spPr bwMode="auto">
              <a:xfrm>
                <a:off x="2674620" y="2202180"/>
                <a:ext cx="55626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17" name="Straight Arrow Connector 22"/>
              <p:cNvCxnSpPr>
                <a:cxnSpLocks noChangeShapeType="1"/>
              </p:cNvCxnSpPr>
              <p:nvPr/>
            </p:nvCxnSpPr>
            <p:spPr bwMode="auto">
              <a:xfrm>
                <a:off x="2705100" y="2331720"/>
                <a:ext cx="525780" cy="762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18" name="Straight Arrow Connector 24"/>
              <p:cNvCxnSpPr>
                <a:cxnSpLocks noChangeShapeType="1"/>
              </p:cNvCxnSpPr>
              <p:nvPr/>
            </p:nvCxnSpPr>
            <p:spPr bwMode="auto">
              <a:xfrm>
                <a:off x="2689860" y="2446020"/>
                <a:ext cx="54102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19" name="Straight Arrow Connector 26"/>
              <p:cNvCxnSpPr>
                <a:cxnSpLocks noChangeShapeType="1"/>
              </p:cNvCxnSpPr>
              <p:nvPr/>
            </p:nvCxnSpPr>
            <p:spPr bwMode="auto">
              <a:xfrm>
                <a:off x="2697480" y="2560320"/>
                <a:ext cx="54102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41992" name="Group 50"/>
            <p:cNvGrpSpPr>
              <a:grpSpLocks/>
            </p:cNvGrpSpPr>
            <p:nvPr/>
          </p:nvGrpSpPr>
          <p:grpSpPr bwMode="auto">
            <a:xfrm>
              <a:off x="2438400" y="4053840"/>
              <a:ext cx="4297680" cy="975360"/>
              <a:chOff x="1905000" y="3703320"/>
              <a:chExt cx="4297680" cy="975360"/>
            </a:xfrm>
          </p:grpSpPr>
          <p:cxnSp>
            <p:nvCxnSpPr>
              <p:cNvPr id="41993" name="Straight Arrow Connector 31"/>
              <p:cNvCxnSpPr>
                <a:cxnSpLocks noChangeShapeType="1"/>
              </p:cNvCxnSpPr>
              <p:nvPr/>
            </p:nvCxnSpPr>
            <p:spPr bwMode="auto">
              <a:xfrm>
                <a:off x="4091940" y="4099560"/>
                <a:ext cx="615909" cy="123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41994" name="Group 49"/>
              <p:cNvGrpSpPr>
                <a:grpSpLocks/>
              </p:cNvGrpSpPr>
              <p:nvPr/>
            </p:nvGrpSpPr>
            <p:grpSpPr bwMode="auto">
              <a:xfrm>
                <a:off x="1905000" y="3703320"/>
                <a:ext cx="4297680" cy="975360"/>
                <a:chOff x="1859280" y="4427220"/>
                <a:chExt cx="4297680" cy="975360"/>
              </a:xfrm>
            </p:grpSpPr>
            <p:sp>
              <p:nvSpPr>
                <p:cNvPr id="41995" name="Rounded Rectangle 30"/>
                <p:cNvSpPr>
                  <a:spLocks noChangeArrowheads="1"/>
                </p:cNvSpPr>
                <p:nvPr/>
              </p:nvSpPr>
              <p:spPr bwMode="auto">
                <a:xfrm>
                  <a:off x="1889760" y="4427220"/>
                  <a:ext cx="670560" cy="259080"/>
                </a:xfrm>
                <a:prstGeom prst="roundRect">
                  <a:avLst>
                    <a:gd name="adj" fmla="val 16667"/>
                  </a:avLst>
                </a:prstGeom>
                <a:solidFill>
                  <a:schemeClr val="accent1"/>
                </a:solidFill>
                <a:ln w="9525" algn="ctr">
                  <a:solidFill>
                    <a:schemeClr val="tx1"/>
                  </a:solidFill>
                  <a:prstDash val="dashDot"/>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400"/>
                    <a:t>ISR</a:t>
                  </a:r>
                </a:p>
              </p:txBody>
            </p:sp>
            <p:grpSp>
              <p:nvGrpSpPr>
                <p:cNvPr id="41996" name="Group 32"/>
                <p:cNvGrpSpPr>
                  <a:grpSpLocks/>
                </p:cNvGrpSpPr>
                <p:nvPr/>
              </p:nvGrpSpPr>
              <p:grpSpPr bwMode="auto">
                <a:xfrm>
                  <a:off x="4086244" y="4549140"/>
                  <a:ext cx="2070716" cy="632460"/>
                  <a:chOff x="4078624" y="2103120"/>
                  <a:chExt cx="2070716" cy="632460"/>
                </a:xfrm>
              </p:grpSpPr>
              <p:sp>
                <p:nvSpPr>
                  <p:cNvPr id="42003" name="Oval 33"/>
                  <p:cNvSpPr>
                    <a:spLocks noChangeArrowheads="1"/>
                  </p:cNvSpPr>
                  <p:nvPr/>
                </p:nvSpPr>
                <p:spPr bwMode="auto">
                  <a:xfrm>
                    <a:off x="5471160" y="2103120"/>
                    <a:ext cx="678180" cy="632460"/>
                  </a:xfrm>
                  <a:prstGeom prst="ellipse">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000"/>
                      <a:t>Task</a:t>
                    </a:r>
                  </a:p>
                </p:txBody>
              </p:sp>
              <p:grpSp>
                <p:nvGrpSpPr>
                  <p:cNvPr id="42004" name="Group 31"/>
                  <p:cNvGrpSpPr>
                    <a:grpSpLocks/>
                  </p:cNvGrpSpPr>
                  <p:nvPr/>
                </p:nvGrpSpPr>
                <p:grpSpPr bwMode="auto">
                  <a:xfrm>
                    <a:off x="4654509" y="2147941"/>
                    <a:ext cx="203073" cy="461470"/>
                    <a:chOff x="5332652" y="5033246"/>
                    <a:chExt cx="267037" cy="623087"/>
                  </a:xfrm>
                </p:grpSpPr>
                <p:sp>
                  <p:nvSpPr>
                    <p:cNvPr id="42008" name="Rectangle 23"/>
                    <p:cNvSpPr>
                      <a:spLocks noChangeArrowheads="1"/>
                    </p:cNvSpPr>
                    <p:nvPr/>
                  </p:nvSpPr>
                  <p:spPr bwMode="auto">
                    <a:xfrm>
                      <a:off x="5332652" y="5033246"/>
                      <a:ext cx="267037" cy="623087"/>
                    </a:xfrm>
                    <a:prstGeom prst="rect">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42009" name="Oval 16"/>
                    <p:cNvSpPr>
                      <a:spLocks noChangeArrowheads="1"/>
                    </p:cNvSpPr>
                    <p:nvPr/>
                  </p:nvSpPr>
                  <p:spPr bwMode="auto">
                    <a:xfrm>
                      <a:off x="5389296" y="5097982"/>
                      <a:ext cx="137565" cy="145657"/>
                    </a:xfrm>
                    <a:prstGeom prst="ellipse">
                      <a:avLst/>
                    </a:prstGeom>
                    <a:solidFill>
                      <a:srgbClr val="92D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42010" name="Oval 21"/>
                    <p:cNvSpPr>
                      <a:spLocks noChangeArrowheads="1"/>
                    </p:cNvSpPr>
                    <p:nvPr/>
                  </p:nvSpPr>
                  <p:spPr bwMode="auto">
                    <a:xfrm>
                      <a:off x="5387947" y="5282751"/>
                      <a:ext cx="137565" cy="145657"/>
                    </a:xfrm>
                    <a:prstGeom prst="ellipse">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42011" name="Oval 22"/>
                    <p:cNvSpPr>
                      <a:spLocks noChangeArrowheads="1"/>
                    </p:cNvSpPr>
                    <p:nvPr/>
                  </p:nvSpPr>
                  <p:spPr bwMode="auto">
                    <a:xfrm>
                      <a:off x="5386599" y="5459427"/>
                      <a:ext cx="137565" cy="145657"/>
                    </a:xfrm>
                    <a:prstGeom prst="ellipse">
                      <a:avLst/>
                    </a:prstGeom>
                    <a:solidFill>
                      <a:srgbClr val="FF0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grpSp>
              <p:cxnSp>
                <p:nvCxnSpPr>
                  <p:cNvPr id="42005" name="Straight Arrow Connector 35"/>
                  <p:cNvCxnSpPr>
                    <a:cxnSpLocks noChangeShapeType="1"/>
                  </p:cNvCxnSpPr>
                  <p:nvPr/>
                </p:nvCxnSpPr>
                <p:spPr bwMode="auto">
                  <a:xfrm>
                    <a:off x="4861560" y="2385060"/>
                    <a:ext cx="615909" cy="123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2006" name="TextBox 36"/>
                  <p:cNvSpPr txBox="1">
                    <a:spLocks noChangeArrowheads="1"/>
                  </p:cNvSpPr>
                  <p:nvPr/>
                </p:nvSpPr>
                <p:spPr bwMode="auto">
                  <a:xfrm>
                    <a:off x="4078624" y="2125980"/>
                    <a:ext cx="64793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1200"/>
                      <a:t>Signal</a:t>
                    </a:r>
                  </a:p>
                </p:txBody>
              </p:sp>
              <p:sp>
                <p:nvSpPr>
                  <p:cNvPr id="42007" name="TextBox 37"/>
                  <p:cNvSpPr txBox="1">
                    <a:spLocks noChangeArrowheads="1"/>
                  </p:cNvSpPr>
                  <p:nvPr/>
                </p:nvSpPr>
                <p:spPr bwMode="auto">
                  <a:xfrm>
                    <a:off x="4916824" y="2407920"/>
                    <a:ext cx="5043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1200"/>
                      <a:t>Wait</a:t>
                    </a:r>
                  </a:p>
                </p:txBody>
              </p:sp>
            </p:grpSp>
            <p:sp>
              <p:nvSpPr>
                <p:cNvPr id="41997" name="Oval 42"/>
                <p:cNvSpPr>
                  <a:spLocks noChangeArrowheads="1"/>
                </p:cNvSpPr>
                <p:nvPr/>
              </p:nvSpPr>
              <p:spPr bwMode="auto">
                <a:xfrm>
                  <a:off x="1859280" y="4762500"/>
                  <a:ext cx="685800" cy="640080"/>
                </a:xfrm>
                <a:prstGeom prst="ellipse">
                  <a:avLst/>
                </a:prstGeom>
                <a:solidFill>
                  <a:schemeClr val="accent1"/>
                </a:solidFill>
                <a:ln w="9525" algn="ctr">
                  <a:solidFill>
                    <a:schemeClr val="tx1"/>
                  </a:solidFill>
                  <a:prstDash val="dashDot"/>
                  <a:round/>
                  <a:headEnd/>
                  <a:tailEnd/>
                </a:ln>
              </p:spPr>
              <p:txBody>
                <a:bodyPr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r>
                    <a:rPr lang="en-US" altLang="en-US" sz="800"/>
                    <a:t>Tasks</a:t>
                  </a:r>
                </a:p>
              </p:txBody>
            </p:sp>
            <p:cxnSp>
              <p:nvCxnSpPr>
                <p:cNvPr id="41998" name="Straight Arrow Connector 44"/>
                <p:cNvCxnSpPr>
                  <a:cxnSpLocks noChangeShapeType="1"/>
                </p:cNvCxnSpPr>
                <p:nvPr/>
              </p:nvCxnSpPr>
              <p:spPr bwMode="auto">
                <a:xfrm>
                  <a:off x="2682240" y="4648200"/>
                  <a:ext cx="55626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999" name="Straight Arrow Connector 45"/>
                <p:cNvCxnSpPr>
                  <a:cxnSpLocks noChangeShapeType="1"/>
                </p:cNvCxnSpPr>
                <p:nvPr/>
              </p:nvCxnSpPr>
              <p:spPr bwMode="auto">
                <a:xfrm>
                  <a:off x="2712720" y="4777740"/>
                  <a:ext cx="525780" cy="762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00" name="Straight Arrow Connector 46"/>
                <p:cNvCxnSpPr>
                  <a:cxnSpLocks noChangeShapeType="1"/>
                </p:cNvCxnSpPr>
                <p:nvPr/>
              </p:nvCxnSpPr>
              <p:spPr bwMode="auto">
                <a:xfrm>
                  <a:off x="2697480" y="4892040"/>
                  <a:ext cx="54102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01" name="Straight Arrow Connector 47"/>
                <p:cNvCxnSpPr>
                  <a:cxnSpLocks noChangeShapeType="1"/>
                </p:cNvCxnSpPr>
                <p:nvPr/>
              </p:nvCxnSpPr>
              <p:spPr bwMode="auto">
                <a:xfrm>
                  <a:off x="2705100" y="5006340"/>
                  <a:ext cx="54102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2002" name="Flowchart: Delay 48"/>
                <p:cNvSpPr>
                  <a:spLocks noChangeArrowheads="1"/>
                </p:cNvSpPr>
                <p:nvPr/>
              </p:nvSpPr>
              <p:spPr bwMode="auto">
                <a:xfrm>
                  <a:off x="3253740" y="4594860"/>
                  <a:ext cx="784860" cy="449580"/>
                </a:xfrm>
                <a:prstGeom prst="flowChartDelay">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grpSp>
        </p:grpSp>
      </p:grpSp>
      <p:cxnSp>
        <p:nvCxnSpPr>
          <p:cNvPr id="41989" name="Straight Arrow Connector 55"/>
          <p:cNvCxnSpPr>
            <a:cxnSpLocks noChangeShapeType="1"/>
          </p:cNvCxnSpPr>
          <p:nvPr/>
        </p:nvCxnSpPr>
        <p:spPr bwMode="auto">
          <a:xfrm>
            <a:off x="4784725" y="2759075"/>
            <a:ext cx="58737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39893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411163" y="1389063"/>
            <a:ext cx="8351837"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b="0"/>
              <a:t>Depending on the kernel, a group consists of 8, 16 or 32 events (mostly 32-bits, though). </a:t>
            </a:r>
          </a:p>
          <a:p>
            <a:pPr algn="l" eaLnBrk="1" hangingPunct="1"/>
            <a:endParaRPr lang="en-US" altLang="en-US" b="0"/>
          </a:p>
          <a:p>
            <a:pPr algn="l" eaLnBrk="1" hangingPunct="1"/>
            <a:r>
              <a:rPr lang="en-US" altLang="en-US" b="0"/>
              <a:t>Tasks and ISRs can set or clear any event in a group. </a:t>
            </a:r>
          </a:p>
          <a:p>
            <a:pPr algn="l" eaLnBrk="1" hangingPunct="1"/>
            <a:endParaRPr lang="en-US" altLang="en-US" b="0"/>
          </a:p>
          <a:p>
            <a:pPr algn="l" eaLnBrk="1" hangingPunct="1"/>
            <a:r>
              <a:rPr lang="en-US" altLang="en-US" b="0"/>
              <a:t>A task is resumed when all the events it requires are satisfied. The evaluation of which task will be resumed is performed when a new set of events occurs.</a:t>
            </a:r>
          </a:p>
        </p:txBody>
      </p:sp>
      <p:sp>
        <p:nvSpPr>
          <p:cNvPr id="43011" name="Rounded Rectangle 4"/>
          <p:cNvSpPr>
            <a:spLocks noChangeArrowheads="1"/>
          </p:cNvSpPr>
          <p:nvPr/>
        </p:nvSpPr>
        <p:spPr bwMode="auto">
          <a:xfrm>
            <a:off x="1536700" y="3748088"/>
            <a:ext cx="669925" cy="260350"/>
          </a:xfrm>
          <a:prstGeom prst="roundRect">
            <a:avLst>
              <a:gd name="adj" fmla="val 16667"/>
            </a:avLst>
          </a:prstGeom>
          <a:solidFill>
            <a:schemeClr val="accent1"/>
          </a:solidFill>
          <a:ln w="9525" algn="ctr">
            <a:solidFill>
              <a:schemeClr val="tx1"/>
            </a:solidFill>
            <a:prstDash val="dashDot"/>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400"/>
              <a:t>ISR</a:t>
            </a:r>
          </a:p>
        </p:txBody>
      </p:sp>
      <p:sp>
        <p:nvSpPr>
          <p:cNvPr id="43012" name="Oval 3"/>
          <p:cNvSpPr>
            <a:spLocks noChangeArrowheads="1"/>
          </p:cNvSpPr>
          <p:nvPr/>
        </p:nvSpPr>
        <p:spPr bwMode="auto">
          <a:xfrm>
            <a:off x="6430963" y="3787775"/>
            <a:ext cx="677862" cy="631825"/>
          </a:xfrm>
          <a:prstGeom prst="ellipse">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000"/>
              <a:t>Task X</a:t>
            </a:r>
          </a:p>
        </p:txBody>
      </p:sp>
      <p:grpSp>
        <p:nvGrpSpPr>
          <p:cNvPr id="43013" name="Group 31"/>
          <p:cNvGrpSpPr>
            <a:grpSpLocks/>
          </p:cNvGrpSpPr>
          <p:nvPr/>
        </p:nvGrpSpPr>
        <p:grpSpPr bwMode="auto">
          <a:xfrm>
            <a:off x="5614988" y="3832225"/>
            <a:ext cx="203200" cy="461963"/>
            <a:chOff x="5332652" y="5033246"/>
            <a:chExt cx="267037" cy="623087"/>
          </a:xfrm>
        </p:grpSpPr>
        <p:sp>
          <p:nvSpPr>
            <p:cNvPr id="43060" name="Rectangle 23"/>
            <p:cNvSpPr>
              <a:spLocks noChangeArrowheads="1"/>
            </p:cNvSpPr>
            <p:nvPr/>
          </p:nvSpPr>
          <p:spPr bwMode="auto">
            <a:xfrm>
              <a:off x="5332652" y="5033246"/>
              <a:ext cx="267037" cy="623087"/>
            </a:xfrm>
            <a:prstGeom prst="rect">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43061" name="Oval 16"/>
            <p:cNvSpPr>
              <a:spLocks noChangeArrowheads="1"/>
            </p:cNvSpPr>
            <p:nvPr/>
          </p:nvSpPr>
          <p:spPr bwMode="auto">
            <a:xfrm>
              <a:off x="5389296" y="5097982"/>
              <a:ext cx="137565" cy="145657"/>
            </a:xfrm>
            <a:prstGeom prst="ellipse">
              <a:avLst/>
            </a:prstGeom>
            <a:solidFill>
              <a:srgbClr val="92D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43062" name="Oval 21"/>
            <p:cNvSpPr>
              <a:spLocks noChangeArrowheads="1"/>
            </p:cNvSpPr>
            <p:nvPr/>
          </p:nvSpPr>
          <p:spPr bwMode="auto">
            <a:xfrm>
              <a:off x="5387947" y="5282751"/>
              <a:ext cx="137565" cy="145657"/>
            </a:xfrm>
            <a:prstGeom prst="ellipse">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43063" name="Oval 22"/>
            <p:cNvSpPr>
              <a:spLocks noChangeArrowheads="1"/>
            </p:cNvSpPr>
            <p:nvPr/>
          </p:nvSpPr>
          <p:spPr bwMode="auto">
            <a:xfrm>
              <a:off x="5386599" y="5459427"/>
              <a:ext cx="137565" cy="145657"/>
            </a:xfrm>
            <a:prstGeom prst="ellipse">
              <a:avLst/>
            </a:prstGeom>
            <a:solidFill>
              <a:srgbClr val="FF0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grpSp>
      <p:cxnSp>
        <p:nvCxnSpPr>
          <p:cNvPr id="43014" name="Straight Arrow Connector 11"/>
          <p:cNvCxnSpPr>
            <a:cxnSpLocks noChangeShapeType="1"/>
          </p:cNvCxnSpPr>
          <p:nvPr/>
        </p:nvCxnSpPr>
        <p:spPr bwMode="auto">
          <a:xfrm>
            <a:off x="5821363" y="4068763"/>
            <a:ext cx="61595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3015" name="TextBox 15"/>
          <p:cNvSpPr txBox="1">
            <a:spLocks noChangeArrowheads="1"/>
          </p:cNvSpPr>
          <p:nvPr/>
        </p:nvSpPr>
        <p:spPr bwMode="auto">
          <a:xfrm>
            <a:off x="5038725" y="3810000"/>
            <a:ext cx="647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1200"/>
              <a:t>Signal</a:t>
            </a:r>
          </a:p>
        </p:txBody>
      </p:sp>
      <p:sp>
        <p:nvSpPr>
          <p:cNvPr id="43016" name="TextBox 16"/>
          <p:cNvSpPr txBox="1">
            <a:spLocks noChangeArrowheads="1"/>
          </p:cNvSpPr>
          <p:nvPr/>
        </p:nvSpPr>
        <p:spPr bwMode="auto">
          <a:xfrm>
            <a:off x="5876925" y="4092575"/>
            <a:ext cx="5048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1200"/>
              <a:t>Wait</a:t>
            </a:r>
          </a:p>
        </p:txBody>
      </p:sp>
      <p:sp>
        <p:nvSpPr>
          <p:cNvPr id="43017" name="Oval 6"/>
          <p:cNvSpPr>
            <a:spLocks noChangeArrowheads="1"/>
          </p:cNvSpPr>
          <p:nvPr/>
        </p:nvSpPr>
        <p:spPr bwMode="auto">
          <a:xfrm>
            <a:off x="606425" y="3519488"/>
            <a:ext cx="685800" cy="641350"/>
          </a:xfrm>
          <a:prstGeom prst="ellipse">
            <a:avLst/>
          </a:prstGeom>
          <a:solidFill>
            <a:schemeClr val="accent1"/>
          </a:solidFill>
          <a:ln w="9525" algn="ctr">
            <a:solidFill>
              <a:schemeClr val="tx1"/>
            </a:solidFill>
            <a:prstDash val="dashDot"/>
            <a:round/>
            <a:headEnd/>
            <a:tailEnd/>
          </a:ln>
        </p:spPr>
        <p:txBody>
          <a:bodyPr anchor="ct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r>
              <a:rPr lang="en-US" altLang="en-US" sz="800"/>
              <a:t>Tasks</a:t>
            </a:r>
          </a:p>
        </p:txBody>
      </p:sp>
      <p:sp>
        <p:nvSpPr>
          <p:cNvPr id="43018" name="Flowchart: Stored Data 7"/>
          <p:cNvSpPr>
            <a:spLocks noChangeArrowheads="1"/>
          </p:cNvSpPr>
          <p:nvPr/>
        </p:nvSpPr>
        <p:spPr bwMode="auto">
          <a:xfrm rot="10800000">
            <a:off x="4198938" y="3832225"/>
            <a:ext cx="800100" cy="450850"/>
          </a:xfrm>
          <a:prstGeom prst="flowChartOnlineStorage">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cxnSp>
        <p:nvCxnSpPr>
          <p:cNvPr id="43019" name="Straight Arrow Connector 8"/>
          <p:cNvCxnSpPr>
            <a:cxnSpLocks noChangeShapeType="1"/>
          </p:cNvCxnSpPr>
          <p:nvPr/>
        </p:nvCxnSpPr>
        <p:spPr bwMode="auto">
          <a:xfrm>
            <a:off x="3635375" y="3886200"/>
            <a:ext cx="55562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020" name="Straight Arrow Connector 9"/>
          <p:cNvCxnSpPr>
            <a:cxnSpLocks noChangeShapeType="1"/>
          </p:cNvCxnSpPr>
          <p:nvPr/>
        </p:nvCxnSpPr>
        <p:spPr bwMode="auto">
          <a:xfrm>
            <a:off x="3665538" y="4016375"/>
            <a:ext cx="525462" cy="63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021" name="Straight Arrow Connector 10"/>
          <p:cNvCxnSpPr>
            <a:cxnSpLocks noChangeShapeType="1"/>
          </p:cNvCxnSpPr>
          <p:nvPr/>
        </p:nvCxnSpPr>
        <p:spPr bwMode="auto">
          <a:xfrm>
            <a:off x="3649663" y="4130675"/>
            <a:ext cx="541337"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022" name="Straight Arrow Connector 11"/>
          <p:cNvCxnSpPr>
            <a:cxnSpLocks noChangeShapeType="1"/>
          </p:cNvCxnSpPr>
          <p:nvPr/>
        </p:nvCxnSpPr>
        <p:spPr bwMode="auto">
          <a:xfrm>
            <a:off x="3657600" y="4244975"/>
            <a:ext cx="54133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023" name="Straight Arrow Connector 22"/>
          <p:cNvCxnSpPr>
            <a:cxnSpLocks noChangeShapeType="1"/>
          </p:cNvCxnSpPr>
          <p:nvPr/>
        </p:nvCxnSpPr>
        <p:spPr bwMode="auto">
          <a:xfrm>
            <a:off x="5021263" y="4098925"/>
            <a:ext cx="563562"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3024" name="Oval 23"/>
          <p:cNvSpPr>
            <a:spLocks noChangeArrowheads="1"/>
          </p:cNvSpPr>
          <p:nvPr/>
        </p:nvSpPr>
        <p:spPr bwMode="auto">
          <a:xfrm>
            <a:off x="6416675" y="5067300"/>
            <a:ext cx="677863" cy="631825"/>
          </a:xfrm>
          <a:prstGeom prst="ellipse">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000"/>
              <a:t>TaskY</a:t>
            </a:r>
          </a:p>
        </p:txBody>
      </p:sp>
      <p:cxnSp>
        <p:nvCxnSpPr>
          <p:cNvPr id="43025" name="Straight Arrow Connector 25"/>
          <p:cNvCxnSpPr>
            <a:cxnSpLocks noChangeShapeType="1"/>
          </p:cNvCxnSpPr>
          <p:nvPr/>
        </p:nvCxnSpPr>
        <p:spPr bwMode="auto">
          <a:xfrm>
            <a:off x="5807075" y="5349875"/>
            <a:ext cx="61595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3026" name="TextBox 27"/>
          <p:cNvSpPr txBox="1">
            <a:spLocks noChangeArrowheads="1"/>
          </p:cNvSpPr>
          <p:nvPr/>
        </p:nvSpPr>
        <p:spPr bwMode="auto">
          <a:xfrm>
            <a:off x="5861050" y="5372100"/>
            <a:ext cx="5048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1200"/>
              <a:t>Wait</a:t>
            </a:r>
          </a:p>
        </p:txBody>
      </p:sp>
      <p:cxnSp>
        <p:nvCxnSpPr>
          <p:cNvPr id="43027" name="Straight Arrow Connector 29"/>
          <p:cNvCxnSpPr>
            <a:cxnSpLocks noChangeShapeType="1"/>
          </p:cNvCxnSpPr>
          <p:nvPr/>
        </p:nvCxnSpPr>
        <p:spPr bwMode="auto">
          <a:xfrm>
            <a:off x="3627438" y="5013325"/>
            <a:ext cx="55562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028" name="Straight Arrow Connector 30"/>
          <p:cNvCxnSpPr>
            <a:cxnSpLocks noChangeShapeType="1"/>
          </p:cNvCxnSpPr>
          <p:nvPr/>
        </p:nvCxnSpPr>
        <p:spPr bwMode="auto">
          <a:xfrm>
            <a:off x="3657600" y="5143500"/>
            <a:ext cx="525463" cy="793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029" name="Straight Arrow Connector 31"/>
          <p:cNvCxnSpPr>
            <a:cxnSpLocks noChangeShapeType="1"/>
          </p:cNvCxnSpPr>
          <p:nvPr/>
        </p:nvCxnSpPr>
        <p:spPr bwMode="auto">
          <a:xfrm>
            <a:off x="3641725" y="5257800"/>
            <a:ext cx="54133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030" name="Straight Arrow Connector 32"/>
          <p:cNvCxnSpPr>
            <a:cxnSpLocks noChangeShapeType="1"/>
          </p:cNvCxnSpPr>
          <p:nvPr/>
        </p:nvCxnSpPr>
        <p:spPr bwMode="auto">
          <a:xfrm>
            <a:off x="3649663" y="5372100"/>
            <a:ext cx="541337"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3031" name="Flowchart: Delay 41"/>
          <p:cNvSpPr>
            <a:spLocks noChangeArrowheads="1"/>
          </p:cNvSpPr>
          <p:nvPr/>
        </p:nvSpPr>
        <p:spPr bwMode="auto">
          <a:xfrm>
            <a:off x="4206875" y="4953000"/>
            <a:ext cx="784225" cy="517525"/>
          </a:xfrm>
          <a:prstGeom prst="flowChartDelay">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grpSp>
        <p:nvGrpSpPr>
          <p:cNvPr id="43032" name="Group 31"/>
          <p:cNvGrpSpPr>
            <a:grpSpLocks/>
          </p:cNvGrpSpPr>
          <p:nvPr/>
        </p:nvGrpSpPr>
        <p:grpSpPr bwMode="auto">
          <a:xfrm>
            <a:off x="5599113" y="5119688"/>
            <a:ext cx="203200" cy="461962"/>
            <a:chOff x="5332652" y="5033246"/>
            <a:chExt cx="267037" cy="623087"/>
          </a:xfrm>
        </p:grpSpPr>
        <p:sp>
          <p:nvSpPr>
            <p:cNvPr id="43056" name="Rectangle 23"/>
            <p:cNvSpPr>
              <a:spLocks noChangeArrowheads="1"/>
            </p:cNvSpPr>
            <p:nvPr/>
          </p:nvSpPr>
          <p:spPr bwMode="auto">
            <a:xfrm>
              <a:off x="5332652" y="5033246"/>
              <a:ext cx="267037" cy="623087"/>
            </a:xfrm>
            <a:prstGeom prst="rect">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43057" name="Oval 16"/>
            <p:cNvSpPr>
              <a:spLocks noChangeArrowheads="1"/>
            </p:cNvSpPr>
            <p:nvPr/>
          </p:nvSpPr>
          <p:spPr bwMode="auto">
            <a:xfrm>
              <a:off x="5389296" y="5097982"/>
              <a:ext cx="137565" cy="145657"/>
            </a:xfrm>
            <a:prstGeom prst="ellipse">
              <a:avLst/>
            </a:prstGeom>
            <a:solidFill>
              <a:srgbClr val="92D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43058" name="Oval 21"/>
            <p:cNvSpPr>
              <a:spLocks noChangeArrowheads="1"/>
            </p:cNvSpPr>
            <p:nvPr/>
          </p:nvSpPr>
          <p:spPr bwMode="auto">
            <a:xfrm>
              <a:off x="5387947" y="5282751"/>
              <a:ext cx="137565" cy="145657"/>
            </a:xfrm>
            <a:prstGeom prst="ellipse">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43059" name="Oval 22"/>
            <p:cNvSpPr>
              <a:spLocks noChangeArrowheads="1"/>
            </p:cNvSpPr>
            <p:nvPr/>
          </p:nvSpPr>
          <p:spPr bwMode="auto">
            <a:xfrm>
              <a:off x="5386599" y="5459427"/>
              <a:ext cx="137565" cy="145657"/>
            </a:xfrm>
            <a:prstGeom prst="ellipse">
              <a:avLst/>
            </a:prstGeom>
            <a:solidFill>
              <a:srgbClr val="FF00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grpSp>
      <p:sp>
        <p:nvSpPr>
          <p:cNvPr id="43033" name="TextBox 47"/>
          <p:cNvSpPr txBox="1">
            <a:spLocks noChangeArrowheads="1"/>
          </p:cNvSpPr>
          <p:nvPr/>
        </p:nvSpPr>
        <p:spPr bwMode="auto">
          <a:xfrm>
            <a:off x="5022850" y="5097463"/>
            <a:ext cx="6492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1200"/>
              <a:t>Signal</a:t>
            </a:r>
          </a:p>
        </p:txBody>
      </p:sp>
      <p:cxnSp>
        <p:nvCxnSpPr>
          <p:cNvPr id="43034" name="Straight Arrow Connector 48"/>
          <p:cNvCxnSpPr>
            <a:cxnSpLocks noChangeShapeType="1"/>
          </p:cNvCxnSpPr>
          <p:nvPr/>
        </p:nvCxnSpPr>
        <p:spPr bwMode="auto">
          <a:xfrm>
            <a:off x="5006975" y="5387975"/>
            <a:ext cx="563563"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3035" name="Rectangle 49"/>
          <p:cNvSpPr>
            <a:spLocks noChangeArrowheads="1"/>
          </p:cNvSpPr>
          <p:nvPr/>
        </p:nvSpPr>
        <p:spPr bwMode="auto">
          <a:xfrm>
            <a:off x="244475" y="4518025"/>
            <a:ext cx="152400" cy="176213"/>
          </a:xfrm>
          <a:prstGeom prst="rect">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solidFill>
                <a:srgbClr val="2D14E6"/>
              </a:solidFill>
            </a:endParaRPr>
          </a:p>
        </p:txBody>
      </p:sp>
      <p:sp>
        <p:nvSpPr>
          <p:cNvPr id="43036" name="Rectangle 50"/>
          <p:cNvSpPr>
            <a:spLocks noChangeArrowheads="1"/>
          </p:cNvSpPr>
          <p:nvPr/>
        </p:nvSpPr>
        <p:spPr bwMode="auto">
          <a:xfrm>
            <a:off x="396875" y="4518025"/>
            <a:ext cx="152400" cy="176213"/>
          </a:xfrm>
          <a:prstGeom prst="rect">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solidFill>
                <a:srgbClr val="2D14E6"/>
              </a:solidFill>
            </a:endParaRPr>
          </a:p>
        </p:txBody>
      </p:sp>
      <p:sp>
        <p:nvSpPr>
          <p:cNvPr id="43037" name="Rectangle 51"/>
          <p:cNvSpPr>
            <a:spLocks noChangeArrowheads="1"/>
          </p:cNvSpPr>
          <p:nvPr/>
        </p:nvSpPr>
        <p:spPr bwMode="auto">
          <a:xfrm>
            <a:off x="549275" y="4518025"/>
            <a:ext cx="152400" cy="176213"/>
          </a:xfrm>
          <a:prstGeom prst="rect">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solidFill>
                <a:srgbClr val="2D14E6"/>
              </a:solidFill>
            </a:endParaRPr>
          </a:p>
        </p:txBody>
      </p:sp>
      <p:sp>
        <p:nvSpPr>
          <p:cNvPr id="43038" name="Rectangle 52"/>
          <p:cNvSpPr>
            <a:spLocks noChangeArrowheads="1"/>
          </p:cNvSpPr>
          <p:nvPr/>
        </p:nvSpPr>
        <p:spPr bwMode="auto">
          <a:xfrm>
            <a:off x="701675" y="4518025"/>
            <a:ext cx="152400" cy="176213"/>
          </a:xfrm>
          <a:prstGeom prst="rect">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solidFill>
                <a:srgbClr val="2D14E6"/>
              </a:solidFill>
            </a:endParaRPr>
          </a:p>
        </p:txBody>
      </p:sp>
      <p:sp>
        <p:nvSpPr>
          <p:cNvPr id="43039" name="Rectangle 53"/>
          <p:cNvSpPr>
            <a:spLocks noChangeArrowheads="1"/>
          </p:cNvSpPr>
          <p:nvPr/>
        </p:nvSpPr>
        <p:spPr bwMode="auto">
          <a:xfrm>
            <a:off x="854075" y="4518025"/>
            <a:ext cx="152400" cy="176213"/>
          </a:xfrm>
          <a:prstGeom prst="rect">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solidFill>
                <a:srgbClr val="2D14E6"/>
              </a:solidFill>
            </a:endParaRPr>
          </a:p>
        </p:txBody>
      </p:sp>
      <p:sp>
        <p:nvSpPr>
          <p:cNvPr id="43040" name="Rectangle 54"/>
          <p:cNvSpPr>
            <a:spLocks noChangeArrowheads="1"/>
          </p:cNvSpPr>
          <p:nvPr/>
        </p:nvSpPr>
        <p:spPr bwMode="auto">
          <a:xfrm>
            <a:off x="1006475" y="4518025"/>
            <a:ext cx="152400" cy="176213"/>
          </a:xfrm>
          <a:prstGeom prst="rect">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solidFill>
                <a:srgbClr val="2D14E6"/>
              </a:solidFill>
            </a:endParaRPr>
          </a:p>
        </p:txBody>
      </p:sp>
      <p:sp>
        <p:nvSpPr>
          <p:cNvPr id="43041" name="Rectangle 55"/>
          <p:cNvSpPr>
            <a:spLocks noChangeArrowheads="1"/>
          </p:cNvSpPr>
          <p:nvPr/>
        </p:nvSpPr>
        <p:spPr bwMode="auto">
          <a:xfrm>
            <a:off x="1158875" y="4518025"/>
            <a:ext cx="152400" cy="176213"/>
          </a:xfrm>
          <a:prstGeom prst="rect">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solidFill>
                <a:srgbClr val="2D14E6"/>
              </a:solidFill>
            </a:endParaRPr>
          </a:p>
        </p:txBody>
      </p:sp>
      <p:sp>
        <p:nvSpPr>
          <p:cNvPr id="43042" name="Rectangle 56"/>
          <p:cNvSpPr>
            <a:spLocks noChangeArrowheads="1"/>
          </p:cNvSpPr>
          <p:nvPr/>
        </p:nvSpPr>
        <p:spPr bwMode="auto">
          <a:xfrm>
            <a:off x="1311275" y="4518025"/>
            <a:ext cx="152400" cy="176213"/>
          </a:xfrm>
          <a:prstGeom prst="rect">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solidFill>
                <a:srgbClr val="2D14E6"/>
              </a:solidFill>
            </a:endParaRPr>
          </a:p>
        </p:txBody>
      </p:sp>
      <p:sp>
        <p:nvSpPr>
          <p:cNvPr id="43043" name="Rectangle 57"/>
          <p:cNvSpPr>
            <a:spLocks noChangeArrowheads="1"/>
          </p:cNvSpPr>
          <p:nvPr/>
        </p:nvSpPr>
        <p:spPr bwMode="auto">
          <a:xfrm>
            <a:off x="1463675" y="4518025"/>
            <a:ext cx="152400" cy="176213"/>
          </a:xfrm>
          <a:prstGeom prst="rect">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solidFill>
                <a:srgbClr val="2D14E6"/>
              </a:solidFill>
            </a:endParaRPr>
          </a:p>
        </p:txBody>
      </p:sp>
      <p:sp>
        <p:nvSpPr>
          <p:cNvPr id="43044" name="Rectangle 58"/>
          <p:cNvSpPr>
            <a:spLocks noChangeArrowheads="1"/>
          </p:cNvSpPr>
          <p:nvPr/>
        </p:nvSpPr>
        <p:spPr bwMode="auto">
          <a:xfrm>
            <a:off x="1616075" y="4518025"/>
            <a:ext cx="152400" cy="176213"/>
          </a:xfrm>
          <a:prstGeom prst="rect">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solidFill>
                <a:srgbClr val="2D14E6"/>
              </a:solidFill>
            </a:endParaRPr>
          </a:p>
        </p:txBody>
      </p:sp>
      <p:sp>
        <p:nvSpPr>
          <p:cNvPr id="43045" name="Rectangle 59"/>
          <p:cNvSpPr>
            <a:spLocks noChangeArrowheads="1"/>
          </p:cNvSpPr>
          <p:nvPr/>
        </p:nvSpPr>
        <p:spPr bwMode="auto">
          <a:xfrm>
            <a:off x="1768475" y="4518025"/>
            <a:ext cx="152400" cy="176213"/>
          </a:xfrm>
          <a:prstGeom prst="rect">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solidFill>
                <a:srgbClr val="2D14E6"/>
              </a:solidFill>
            </a:endParaRPr>
          </a:p>
        </p:txBody>
      </p:sp>
      <p:sp>
        <p:nvSpPr>
          <p:cNvPr id="43046" name="Rectangle 60"/>
          <p:cNvSpPr>
            <a:spLocks noChangeArrowheads="1"/>
          </p:cNvSpPr>
          <p:nvPr/>
        </p:nvSpPr>
        <p:spPr bwMode="auto">
          <a:xfrm>
            <a:off x="1920875" y="4518025"/>
            <a:ext cx="152400" cy="176213"/>
          </a:xfrm>
          <a:prstGeom prst="rect">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solidFill>
                <a:srgbClr val="2D14E6"/>
              </a:solidFill>
            </a:endParaRPr>
          </a:p>
        </p:txBody>
      </p:sp>
      <p:sp>
        <p:nvSpPr>
          <p:cNvPr id="43047" name="Rectangle 61"/>
          <p:cNvSpPr>
            <a:spLocks noChangeArrowheads="1"/>
          </p:cNvSpPr>
          <p:nvPr/>
        </p:nvSpPr>
        <p:spPr bwMode="auto">
          <a:xfrm>
            <a:off x="2073275" y="4518025"/>
            <a:ext cx="152400" cy="176213"/>
          </a:xfrm>
          <a:prstGeom prst="rect">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solidFill>
                <a:srgbClr val="2D14E6"/>
              </a:solidFill>
            </a:endParaRPr>
          </a:p>
        </p:txBody>
      </p:sp>
      <p:sp>
        <p:nvSpPr>
          <p:cNvPr id="43048" name="Rectangle 62"/>
          <p:cNvSpPr>
            <a:spLocks noChangeArrowheads="1"/>
          </p:cNvSpPr>
          <p:nvPr/>
        </p:nvSpPr>
        <p:spPr bwMode="auto">
          <a:xfrm>
            <a:off x="2225675" y="4518025"/>
            <a:ext cx="152400" cy="176213"/>
          </a:xfrm>
          <a:prstGeom prst="rect">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solidFill>
                <a:srgbClr val="2D14E6"/>
              </a:solidFill>
            </a:endParaRPr>
          </a:p>
        </p:txBody>
      </p:sp>
      <p:sp>
        <p:nvSpPr>
          <p:cNvPr id="43049" name="Rectangle 63"/>
          <p:cNvSpPr>
            <a:spLocks noChangeArrowheads="1"/>
          </p:cNvSpPr>
          <p:nvPr/>
        </p:nvSpPr>
        <p:spPr bwMode="auto">
          <a:xfrm>
            <a:off x="2378075" y="4518025"/>
            <a:ext cx="152400" cy="176213"/>
          </a:xfrm>
          <a:prstGeom prst="rect">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solidFill>
                <a:srgbClr val="2D14E6"/>
              </a:solidFill>
            </a:endParaRPr>
          </a:p>
        </p:txBody>
      </p:sp>
      <p:sp>
        <p:nvSpPr>
          <p:cNvPr id="43050" name="Rectangle 64"/>
          <p:cNvSpPr>
            <a:spLocks noChangeArrowheads="1"/>
          </p:cNvSpPr>
          <p:nvPr/>
        </p:nvSpPr>
        <p:spPr bwMode="auto">
          <a:xfrm>
            <a:off x="2530475" y="4518025"/>
            <a:ext cx="152400" cy="176213"/>
          </a:xfrm>
          <a:prstGeom prst="rect">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solidFill>
                <a:srgbClr val="2D14E6"/>
              </a:solidFill>
            </a:endParaRPr>
          </a:p>
        </p:txBody>
      </p:sp>
      <p:cxnSp>
        <p:nvCxnSpPr>
          <p:cNvPr id="43051" name="Elbow Connector 66"/>
          <p:cNvCxnSpPr>
            <a:cxnSpLocks noChangeShapeType="1"/>
            <a:stCxn id="43050" idx="3"/>
          </p:cNvCxnSpPr>
          <p:nvPr/>
        </p:nvCxnSpPr>
        <p:spPr bwMode="auto">
          <a:xfrm>
            <a:off x="2682875" y="4606925"/>
            <a:ext cx="952500" cy="574675"/>
          </a:xfrm>
          <a:prstGeom prst="bentConnector3">
            <a:avLst>
              <a:gd name="adj1" fmla="val 50000"/>
            </a:avLst>
          </a:prstGeom>
          <a:noFill/>
          <a:ln w="57150" algn="ctr">
            <a:solidFill>
              <a:srgbClr val="2D14E6"/>
            </a:solidFill>
            <a:round/>
            <a:headEnd/>
            <a:tailEnd type="arrow" w="med" len="med"/>
          </a:ln>
          <a:extLst>
            <a:ext uri="{909E8E84-426E-40DD-AFC4-6F175D3DCCD1}">
              <a14:hiddenFill xmlns:a14="http://schemas.microsoft.com/office/drawing/2010/main">
                <a:noFill/>
              </a14:hiddenFill>
            </a:ext>
          </a:extLst>
        </p:spPr>
      </p:cxnSp>
      <p:cxnSp>
        <p:nvCxnSpPr>
          <p:cNvPr id="43052" name="Elbow Connector 74"/>
          <p:cNvCxnSpPr>
            <a:cxnSpLocks noChangeShapeType="1"/>
            <a:stCxn id="43050" idx="3"/>
          </p:cNvCxnSpPr>
          <p:nvPr/>
        </p:nvCxnSpPr>
        <p:spPr bwMode="auto">
          <a:xfrm flipV="1">
            <a:off x="2682875" y="4030663"/>
            <a:ext cx="952500" cy="576262"/>
          </a:xfrm>
          <a:prstGeom prst="bentConnector3">
            <a:avLst>
              <a:gd name="adj1" fmla="val 50000"/>
            </a:avLst>
          </a:prstGeom>
          <a:noFill/>
          <a:ln w="57150" algn="ctr">
            <a:solidFill>
              <a:srgbClr val="2D14E6"/>
            </a:solidFill>
            <a:round/>
            <a:headEnd/>
            <a:tailEnd type="arrow" w="med" len="med"/>
          </a:ln>
          <a:extLst>
            <a:ext uri="{909E8E84-426E-40DD-AFC4-6F175D3DCCD1}">
              <a14:hiddenFill xmlns:a14="http://schemas.microsoft.com/office/drawing/2010/main">
                <a:noFill/>
              </a14:hiddenFill>
            </a:ext>
          </a:extLst>
        </p:spPr>
      </p:cxnSp>
      <p:sp>
        <p:nvSpPr>
          <p:cNvPr id="43053" name="TextBox 77"/>
          <p:cNvSpPr txBox="1">
            <a:spLocks noChangeArrowheads="1"/>
          </p:cNvSpPr>
          <p:nvPr/>
        </p:nvSpPr>
        <p:spPr bwMode="auto">
          <a:xfrm>
            <a:off x="631825" y="4705350"/>
            <a:ext cx="15938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r>
              <a:rPr lang="en-US" altLang="en-US" sz="1200">
                <a:solidFill>
                  <a:srgbClr val="2D14E6"/>
                </a:solidFill>
              </a:rPr>
              <a:t>Event (8-16-32 bits)</a:t>
            </a:r>
          </a:p>
        </p:txBody>
      </p:sp>
      <p:sp>
        <p:nvSpPr>
          <p:cNvPr id="43054" name="Down Arrow 80"/>
          <p:cNvSpPr>
            <a:spLocks noChangeArrowheads="1"/>
          </p:cNvSpPr>
          <p:nvPr/>
        </p:nvSpPr>
        <p:spPr bwMode="auto">
          <a:xfrm>
            <a:off x="1263650" y="4130675"/>
            <a:ext cx="317500" cy="363538"/>
          </a:xfrm>
          <a:prstGeom prst="downArrow">
            <a:avLst>
              <a:gd name="adj1" fmla="val 50000"/>
              <a:gd name="adj2" fmla="val 49940"/>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4305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altLang="en-US" b="1" dirty="0" smtClean="0"/>
              <a:t>Event Flags</a:t>
            </a:r>
          </a:p>
        </p:txBody>
      </p:sp>
    </p:spTree>
    <p:extLst>
      <p:ext uri="{BB962C8B-B14F-4D97-AF65-F5344CB8AC3E}">
        <p14:creationId xmlns:p14="http://schemas.microsoft.com/office/powerpoint/2010/main" val="3335250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altLang="en-US" b="1" dirty="0" smtClean="0"/>
              <a:t>Message Mailboxes</a:t>
            </a:r>
          </a:p>
        </p:txBody>
      </p:sp>
      <p:sp>
        <p:nvSpPr>
          <p:cNvPr id="44035" name="TextBox 2"/>
          <p:cNvSpPr txBox="1">
            <a:spLocks noChangeArrowheads="1"/>
          </p:cNvSpPr>
          <p:nvPr/>
        </p:nvSpPr>
        <p:spPr bwMode="auto">
          <a:xfrm>
            <a:off x="479425" y="1058863"/>
            <a:ext cx="82296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1400" b="0"/>
              <a:t>Messages can be sent to a task through kernel services. </a:t>
            </a:r>
          </a:p>
          <a:p>
            <a:pPr algn="l" eaLnBrk="1" hangingPunct="1"/>
            <a:endParaRPr lang="en-US" altLang="en-US" sz="1400" b="0"/>
          </a:p>
          <a:p>
            <a:pPr algn="l" eaLnBrk="1" hangingPunct="1"/>
            <a:r>
              <a:rPr lang="en-US" altLang="en-US" sz="1400" b="0"/>
              <a:t>A Message Mailbox, also called a message exchange, is typically a pointer size variable. Through a service provided by the kernel, a task or an ISR can deposit a message (the pointer) into this mailbox. </a:t>
            </a:r>
          </a:p>
          <a:p>
            <a:pPr algn="l" eaLnBrk="1" hangingPunct="1"/>
            <a:endParaRPr lang="en-US" altLang="en-US" sz="1400" b="0"/>
          </a:p>
          <a:p>
            <a:pPr algn="l" eaLnBrk="1" hangingPunct="1"/>
            <a:r>
              <a:rPr lang="en-US" altLang="en-US" sz="1400" b="0"/>
              <a:t>Similarly, one or more tasks can receive messages through a service provided by the kernel.</a:t>
            </a:r>
          </a:p>
          <a:p>
            <a:pPr algn="l" eaLnBrk="1" hangingPunct="1"/>
            <a:r>
              <a:rPr lang="en-US" altLang="en-US" sz="1400" b="0"/>
              <a:t>Both the sending task and receiving task will agree as to what the pointer is actually pointing to.</a:t>
            </a:r>
          </a:p>
          <a:p>
            <a:pPr algn="l" eaLnBrk="1" hangingPunct="1"/>
            <a:endParaRPr lang="en-US" altLang="en-US" sz="1400" b="0"/>
          </a:p>
          <a:p>
            <a:pPr algn="l" eaLnBrk="1" hangingPunct="1"/>
            <a:r>
              <a:rPr lang="en-US" altLang="en-US" sz="1400" b="0"/>
              <a:t>A waiting list is associated with each mailbox in case more than one task desires to receive messages through the mailbox. </a:t>
            </a:r>
          </a:p>
          <a:p>
            <a:pPr algn="l" eaLnBrk="1" hangingPunct="1"/>
            <a:endParaRPr lang="en-US" altLang="en-US" sz="1400" b="0"/>
          </a:p>
          <a:p>
            <a:pPr algn="l" eaLnBrk="1" hangingPunct="1"/>
            <a:r>
              <a:rPr lang="en-US" altLang="en-US" sz="1400" b="0"/>
              <a:t>A task desiring to receive a message from an empty mailbox will be suspended and placed on the waiting list until a message is received. </a:t>
            </a:r>
          </a:p>
          <a:p>
            <a:pPr algn="l" eaLnBrk="1" hangingPunct="1"/>
            <a:endParaRPr lang="en-US" altLang="en-US" sz="1400" b="0"/>
          </a:p>
          <a:p>
            <a:pPr algn="l" eaLnBrk="1" hangingPunct="1"/>
            <a:r>
              <a:rPr lang="en-US" altLang="en-US" sz="1400" b="0"/>
              <a:t>Typically, the kernel will allow the task waiting for a message to specify a timeout. If a message is not received before the timeout expires, the requesting task is made ready-to-run and an error code (indicating that a timeout has occurred) is returned to it. </a:t>
            </a:r>
          </a:p>
          <a:p>
            <a:pPr algn="l" eaLnBrk="1" hangingPunct="1"/>
            <a:endParaRPr lang="en-US" altLang="en-US" sz="1400" b="0"/>
          </a:p>
          <a:p>
            <a:pPr algn="l" eaLnBrk="1" hangingPunct="1"/>
            <a:r>
              <a:rPr lang="en-US" altLang="en-US" sz="1400" b="0"/>
              <a:t>When a message is deposited into the mailbox, either the highest priority task waiting for the message is given the message (called </a:t>
            </a:r>
            <a:r>
              <a:rPr lang="en-US" altLang="en-US" sz="1400" b="0" i="1"/>
              <a:t>priority-based) or the first task to request a </a:t>
            </a:r>
            <a:r>
              <a:rPr lang="en-US" altLang="en-US" sz="1400" b="0"/>
              <a:t>message is given the message (called </a:t>
            </a:r>
            <a:r>
              <a:rPr lang="en-US" altLang="en-US" sz="1400" b="0" i="1"/>
              <a:t>First-In-First-Out, or FIFO). </a:t>
            </a:r>
          </a:p>
          <a:p>
            <a:pPr algn="l" eaLnBrk="1" hangingPunct="1"/>
            <a:endParaRPr lang="en-US" altLang="en-US" sz="1400" b="0" i="1"/>
          </a:p>
        </p:txBody>
      </p:sp>
    </p:spTree>
    <p:extLst>
      <p:ext uri="{BB962C8B-B14F-4D97-AF65-F5344CB8AC3E}">
        <p14:creationId xmlns:p14="http://schemas.microsoft.com/office/powerpoint/2010/main" val="3381562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t>Message Mailboxes</a:t>
            </a:r>
          </a:p>
        </p:txBody>
      </p:sp>
      <p:sp>
        <p:nvSpPr>
          <p:cNvPr id="45059" name="TextBox 2"/>
          <p:cNvSpPr txBox="1">
            <a:spLocks noChangeArrowheads="1"/>
          </p:cNvSpPr>
          <p:nvPr/>
        </p:nvSpPr>
        <p:spPr bwMode="auto">
          <a:xfrm>
            <a:off x="457200" y="960438"/>
            <a:ext cx="83058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b="0"/>
              <a:t>Kernel services are typically provided to:</a:t>
            </a:r>
          </a:p>
          <a:p>
            <a:pPr algn="l" eaLnBrk="1" hangingPunct="1"/>
            <a:r>
              <a:rPr lang="en-US" altLang="en-US" b="0"/>
              <a:t>a) Initialize the contents of a mailbox. The mailbox may or may not initially contain a message.</a:t>
            </a:r>
          </a:p>
          <a:p>
            <a:pPr algn="l" eaLnBrk="1" hangingPunct="1"/>
            <a:r>
              <a:rPr lang="en-US" altLang="en-US" b="0"/>
              <a:t>b) Deposit a message into the mailbox (POST).</a:t>
            </a:r>
          </a:p>
          <a:p>
            <a:pPr algn="l" eaLnBrk="1" hangingPunct="1"/>
            <a:r>
              <a:rPr lang="en-US" altLang="en-US" b="0"/>
              <a:t>c) Wait for a message to be deposited into the mailbox (PEND).</a:t>
            </a:r>
          </a:p>
          <a:p>
            <a:pPr algn="l" eaLnBrk="1" hangingPunct="1"/>
            <a:r>
              <a:rPr lang="en-US" altLang="en-US" b="0"/>
              <a:t>d) Get a message from a mailbox, if one is present, but not suspend the caller if the mailbox is empty (ACCEPT). If the mailbox contains a message, the message is extracted from the mailbox. A return code is used to notify the caller about the outcome of the call.</a:t>
            </a:r>
          </a:p>
          <a:p>
            <a:pPr algn="l" eaLnBrk="1" hangingPunct="1"/>
            <a:r>
              <a:rPr lang="en-US" altLang="en-US" b="0"/>
              <a:t>Message mailboxes can also be used to simulate binary semaphores. A message in the mailbox indicates that the resource is available while an empty mailbox indicates that the resource is already in use by another task.</a:t>
            </a:r>
          </a:p>
        </p:txBody>
      </p:sp>
      <p:sp>
        <p:nvSpPr>
          <p:cNvPr id="45060" name="Oval 3"/>
          <p:cNvSpPr>
            <a:spLocks noChangeArrowheads="1"/>
          </p:cNvSpPr>
          <p:nvPr/>
        </p:nvSpPr>
        <p:spPr bwMode="auto">
          <a:xfrm>
            <a:off x="3040063" y="4800600"/>
            <a:ext cx="685800" cy="625475"/>
          </a:xfrm>
          <a:prstGeom prst="ellipse">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000"/>
              <a:t>Task  X</a:t>
            </a:r>
          </a:p>
        </p:txBody>
      </p:sp>
      <p:cxnSp>
        <p:nvCxnSpPr>
          <p:cNvPr id="45061" name="Straight Arrow Connector 9"/>
          <p:cNvCxnSpPr>
            <a:cxnSpLocks noChangeShapeType="1"/>
            <a:endCxn id="15" idx="1"/>
          </p:cNvCxnSpPr>
          <p:nvPr/>
        </p:nvCxnSpPr>
        <p:spPr bwMode="auto">
          <a:xfrm flipV="1">
            <a:off x="3725863" y="5132388"/>
            <a:ext cx="663575" cy="1111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5062" name="Straight Arrow Connector 10"/>
          <p:cNvCxnSpPr>
            <a:cxnSpLocks noChangeShapeType="1"/>
          </p:cNvCxnSpPr>
          <p:nvPr/>
        </p:nvCxnSpPr>
        <p:spPr bwMode="auto">
          <a:xfrm>
            <a:off x="4556125" y="5121275"/>
            <a:ext cx="615950"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5063" name="Oval 11"/>
          <p:cNvSpPr>
            <a:spLocks noChangeArrowheads="1"/>
          </p:cNvSpPr>
          <p:nvPr/>
        </p:nvSpPr>
        <p:spPr bwMode="auto">
          <a:xfrm>
            <a:off x="5181600" y="4808538"/>
            <a:ext cx="685800" cy="623887"/>
          </a:xfrm>
          <a:prstGeom prst="ellipse">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000"/>
              <a:t>Task  Y</a:t>
            </a:r>
          </a:p>
        </p:txBody>
      </p:sp>
      <p:sp>
        <p:nvSpPr>
          <p:cNvPr id="45064" name="TextBox 12"/>
          <p:cNvSpPr txBox="1">
            <a:spLocks noChangeArrowheads="1"/>
          </p:cNvSpPr>
          <p:nvPr/>
        </p:nvSpPr>
        <p:spPr bwMode="auto">
          <a:xfrm>
            <a:off x="3743325" y="4846638"/>
            <a:ext cx="517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1200"/>
              <a:t>Post</a:t>
            </a:r>
          </a:p>
        </p:txBody>
      </p:sp>
      <p:sp>
        <p:nvSpPr>
          <p:cNvPr id="45065" name="TextBox 13"/>
          <p:cNvSpPr txBox="1">
            <a:spLocks noChangeArrowheads="1"/>
          </p:cNvSpPr>
          <p:nvPr/>
        </p:nvSpPr>
        <p:spPr bwMode="auto">
          <a:xfrm>
            <a:off x="4581525" y="5127625"/>
            <a:ext cx="5619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1200"/>
              <a:t>Pend</a:t>
            </a:r>
          </a:p>
        </p:txBody>
      </p:sp>
      <p:sp>
        <p:nvSpPr>
          <p:cNvPr id="15" name="Rectangle 14"/>
          <p:cNvSpPr/>
          <p:nvPr/>
        </p:nvSpPr>
        <p:spPr bwMode="auto">
          <a:xfrm>
            <a:off x="4389438" y="4556125"/>
            <a:ext cx="204787" cy="1150938"/>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sz="900" dirty="0"/>
              <a:t>mailbox</a:t>
            </a:r>
          </a:p>
        </p:txBody>
      </p:sp>
      <p:sp>
        <p:nvSpPr>
          <p:cNvPr id="45067" name="Isosceles Triangle 17"/>
          <p:cNvSpPr>
            <a:spLocks noChangeArrowheads="1"/>
          </p:cNvSpPr>
          <p:nvPr/>
        </p:nvSpPr>
        <p:spPr bwMode="auto">
          <a:xfrm>
            <a:off x="4716463" y="4808538"/>
            <a:ext cx="190500" cy="182562"/>
          </a:xfrm>
          <a:prstGeom prst="triangle">
            <a:avLst>
              <a:gd name="adj" fmla="val 50000"/>
            </a:avLst>
          </a:prstGeom>
          <a:solidFill>
            <a:srgbClr val="92D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45068" name="Isosceles Triangle 19"/>
          <p:cNvSpPr>
            <a:spLocks noChangeArrowheads="1"/>
          </p:cNvSpPr>
          <p:nvPr/>
        </p:nvSpPr>
        <p:spPr bwMode="auto">
          <a:xfrm rot="10800000">
            <a:off x="4716463" y="4625975"/>
            <a:ext cx="190500" cy="182563"/>
          </a:xfrm>
          <a:prstGeom prst="triangle">
            <a:avLst>
              <a:gd name="adj" fmla="val 50000"/>
            </a:avLst>
          </a:prstGeom>
          <a:solidFill>
            <a:srgbClr val="92D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21" name="TextBox 20"/>
          <p:cNvSpPr txBox="1"/>
          <p:nvPr/>
        </p:nvSpPr>
        <p:spPr>
          <a:xfrm>
            <a:off x="4779963" y="4670425"/>
            <a:ext cx="342900" cy="261938"/>
          </a:xfrm>
          <a:prstGeom prst="rect">
            <a:avLst/>
          </a:prstGeom>
          <a:noFill/>
        </p:spPr>
        <p:txBody>
          <a:bodyPr wrap="none">
            <a:spAutoFit/>
          </a:bodyPr>
          <a:lstStyle/>
          <a:p>
            <a:pPr>
              <a:defRPr/>
            </a:pPr>
            <a:r>
              <a:rPr lang="en-US" sz="1050" dirty="0"/>
              <a:t>20</a:t>
            </a:r>
          </a:p>
        </p:txBody>
      </p:sp>
    </p:spTree>
    <p:extLst>
      <p:ext uri="{BB962C8B-B14F-4D97-AF65-F5344CB8AC3E}">
        <p14:creationId xmlns:p14="http://schemas.microsoft.com/office/powerpoint/2010/main" val="304691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altLang="en-US" b="1" i="1" dirty="0" smtClean="0"/>
              <a:t>Message Queues</a:t>
            </a:r>
            <a:endParaRPr lang="en-US" altLang="en-US" b="1" dirty="0" smtClean="0"/>
          </a:p>
        </p:txBody>
      </p:sp>
      <p:sp>
        <p:nvSpPr>
          <p:cNvPr id="46083" name="TextBox 2"/>
          <p:cNvSpPr txBox="1">
            <a:spLocks noChangeArrowheads="1"/>
          </p:cNvSpPr>
          <p:nvPr/>
        </p:nvSpPr>
        <p:spPr bwMode="auto">
          <a:xfrm>
            <a:off x="579438" y="1189062"/>
            <a:ext cx="8183562" cy="360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1200" b="0"/>
              <a:t>A message queue is used to send one or more messages to a task. A message queue is basically an array of mailboxes.</a:t>
            </a:r>
          </a:p>
          <a:p>
            <a:pPr algn="l" eaLnBrk="1" hangingPunct="1"/>
            <a:endParaRPr lang="en-US" altLang="en-US" sz="1200" b="0"/>
          </a:p>
          <a:p>
            <a:pPr algn="l" eaLnBrk="1" hangingPunct="1"/>
            <a:r>
              <a:rPr lang="en-US" altLang="en-US" sz="1200" b="0"/>
              <a:t>Through a service provided by the kernel, a task or an ISR can deposit a message (the pointer) into a message queue.</a:t>
            </a:r>
          </a:p>
          <a:p>
            <a:pPr algn="l" eaLnBrk="1" hangingPunct="1"/>
            <a:endParaRPr lang="en-US" altLang="en-US" sz="1200" b="0"/>
          </a:p>
          <a:p>
            <a:pPr algn="l" eaLnBrk="1" hangingPunct="1"/>
            <a:r>
              <a:rPr lang="en-US" altLang="en-US" sz="1200" b="0"/>
              <a:t>Similarly, one or more tasks can receive messages through a service provided by the kernel. Both the sending task and receiving task will agree as to what the pointer is actually pointing to. </a:t>
            </a:r>
          </a:p>
          <a:p>
            <a:pPr algn="l" eaLnBrk="1" hangingPunct="1"/>
            <a:endParaRPr lang="en-US" altLang="en-US" sz="1200" b="0"/>
          </a:p>
          <a:p>
            <a:pPr algn="l" eaLnBrk="1" hangingPunct="1"/>
            <a:r>
              <a:rPr lang="en-US" altLang="en-US" sz="1200" b="0"/>
              <a:t>Generally, the first message inserted in the queue will be the first message extracted from the queue (FIFO).</a:t>
            </a:r>
          </a:p>
          <a:p>
            <a:pPr algn="l" eaLnBrk="1" hangingPunct="1"/>
            <a:endParaRPr lang="en-US" altLang="en-US" sz="1200" b="0"/>
          </a:p>
          <a:p>
            <a:pPr algn="l" eaLnBrk="1" hangingPunct="1"/>
            <a:r>
              <a:rPr lang="en-US" altLang="en-US" sz="1200" b="0"/>
              <a:t> As with the mailbox, a waiting list is associated with each message queue in case more than one task is to receive</a:t>
            </a:r>
          </a:p>
          <a:p>
            <a:pPr algn="l" eaLnBrk="1" hangingPunct="1"/>
            <a:r>
              <a:rPr lang="en-US" altLang="en-US" sz="1200" b="0"/>
              <a:t>messages through the queue. </a:t>
            </a:r>
          </a:p>
          <a:p>
            <a:pPr algn="l" eaLnBrk="1" hangingPunct="1"/>
            <a:r>
              <a:rPr lang="en-US" altLang="en-US" sz="1200" b="0"/>
              <a:t>A task desiring to receive a message from an empty queue will be suspended and placed on the waiting list until a message is received. Typically, the kernel will allow the task waiting for a message to specify a timeout. </a:t>
            </a:r>
          </a:p>
          <a:p>
            <a:pPr algn="l" eaLnBrk="1" hangingPunct="1"/>
            <a:r>
              <a:rPr lang="en-US" altLang="en-US" sz="1200" b="0"/>
              <a:t>If a message is not received before the timeout expires, the requesting task is made ready-to-run and an error</a:t>
            </a:r>
          </a:p>
          <a:p>
            <a:pPr algn="l" eaLnBrk="1" hangingPunct="1"/>
            <a:r>
              <a:rPr lang="en-US" altLang="en-US" sz="1200" b="0"/>
              <a:t>code (indicating a timeout occurred) is returned to it. </a:t>
            </a:r>
          </a:p>
          <a:p>
            <a:pPr algn="l" eaLnBrk="1" hangingPunct="1"/>
            <a:endParaRPr lang="en-US" altLang="en-US" sz="1200" b="0"/>
          </a:p>
          <a:p>
            <a:pPr algn="l" eaLnBrk="1" hangingPunct="1"/>
            <a:r>
              <a:rPr lang="en-US" altLang="en-US" sz="1200" b="0"/>
              <a:t>When a message is deposited into the queue, either the highest priority task or the first task to wait for the message will be given the message. </a:t>
            </a:r>
          </a:p>
        </p:txBody>
      </p:sp>
      <p:sp>
        <p:nvSpPr>
          <p:cNvPr id="46084" name="Oval 3"/>
          <p:cNvSpPr>
            <a:spLocks noChangeArrowheads="1"/>
          </p:cNvSpPr>
          <p:nvPr/>
        </p:nvSpPr>
        <p:spPr bwMode="auto">
          <a:xfrm>
            <a:off x="2484438" y="4938737"/>
            <a:ext cx="685800" cy="625475"/>
          </a:xfrm>
          <a:prstGeom prst="ellipse">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000"/>
              <a:t>Task  X</a:t>
            </a:r>
          </a:p>
        </p:txBody>
      </p:sp>
      <p:cxnSp>
        <p:nvCxnSpPr>
          <p:cNvPr id="46085" name="Straight Arrow Connector 4"/>
          <p:cNvCxnSpPr>
            <a:cxnSpLocks noChangeShapeType="1"/>
            <a:endCxn id="10" idx="1"/>
          </p:cNvCxnSpPr>
          <p:nvPr/>
        </p:nvCxnSpPr>
        <p:spPr bwMode="auto">
          <a:xfrm flipV="1">
            <a:off x="3170238" y="5270525"/>
            <a:ext cx="661987" cy="1111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6086" name="Straight Arrow Connector 5"/>
          <p:cNvCxnSpPr>
            <a:cxnSpLocks noChangeShapeType="1"/>
            <a:stCxn id="19" idx="3"/>
          </p:cNvCxnSpPr>
          <p:nvPr/>
        </p:nvCxnSpPr>
        <p:spPr bwMode="auto">
          <a:xfrm flipV="1">
            <a:off x="5257800" y="5259412"/>
            <a:ext cx="692150" cy="1111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6087" name="Oval 6"/>
          <p:cNvSpPr>
            <a:spLocks noChangeArrowheads="1"/>
          </p:cNvSpPr>
          <p:nvPr/>
        </p:nvSpPr>
        <p:spPr bwMode="auto">
          <a:xfrm>
            <a:off x="5959475" y="4946675"/>
            <a:ext cx="685800" cy="623887"/>
          </a:xfrm>
          <a:prstGeom prst="ellipse">
            <a:avLst/>
          </a:prstGeom>
          <a:solidFill>
            <a:schemeClr val="accent1"/>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000"/>
              <a:t>Task  Y</a:t>
            </a:r>
          </a:p>
        </p:txBody>
      </p:sp>
      <p:sp>
        <p:nvSpPr>
          <p:cNvPr id="46088" name="TextBox 7"/>
          <p:cNvSpPr txBox="1">
            <a:spLocks noChangeArrowheads="1"/>
          </p:cNvSpPr>
          <p:nvPr/>
        </p:nvSpPr>
        <p:spPr bwMode="auto">
          <a:xfrm>
            <a:off x="3187700" y="4984775"/>
            <a:ext cx="517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1200"/>
              <a:t>Post</a:t>
            </a:r>
          </a:p>
        </p:txBody>
      </p:sp>
      <p:sp>
        <p:nvSpPr>
          <p:cNvPr id="46089" name="TextBox 8"/>
          <p:cNvSpPr txBox="1">
            <a:spLocks noChangeArrowheads="1"/>
          </p:cNvSpPr>
          <p:nvPr/>
        </p:nvSpPr>
        <p:spPr bwMode="auto">
          <a:xfrm>
            <a:off x="5359400" y="5265762"/>
            <a:ext cx="5603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1200"/>
              <a:t>Pend</a:t>
            </a:r>
          </a:p>
        </p:txBody>
      </p:sp>
      <p:sp>
        <p:nvSpPr>
          <p:cNvPr id="10" name="Rectangle 9"/>
          <p:cNvSpPr/>
          <p:nvPr/>
        </p:nvSpPr>
        <p:spPr bwMode="auto">
          <a:xfrm>
            <a:off x="3832225" y="4694262"/>
            <a:ext cx="206375" cy="1150938"/>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sz="900" dirty="0"/>
          </a:p>
        </p:txBody>
      </p:sp>
      <p:sp>
        <p:nvSpPr>
          <p:cNvPr id="46091" name="Isosceles Triangle 10"/>
          <p:cNvSpPr>
            <a:spLocks noChangeArrowheads="1"/>
          </p:cNvSpPr>
          <p:nvPr/>
        </p:nvSpPr>
        <p:spPr bwMode="auto">
          <a:xfrm>
            <a:off x="5494338" y="4946675"/>
            <a:ext cx="190500" cy="182562"/>
          </a:xfrm>
          <a:prstGeom prst="triangle">
            <a:avLst>
              <a:gd name="adj" fmla="val 50000"/>
            </a:avLst>
          </a:prstGeom>
          <a:solidFill>
            <a:srgbClr val="92D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46092" name="Isosceles Triangle 11"/>
          <p:cNvSpPr>
            <a:spLocks noChangeArrowheads="1"/>
          </p:cNvSpPr>
          <p:nvPr/>
        </p:nvSpPr>
        <p:spPr bwMode="auto">
          <a:xfrm rot="10800000">
            <a:off x="5494338" y="4764112"/>
            <a:ext cx="190500" cy="182563"/>
          </a:xfrm>
          <a:prstGeom prst="triangle">
            <a:avLst>
              <a:gd name="adj" fmla="val 50000"/>
            </a:avLst>
          </a:prstGeom>
          <a:solidFill>
            <a:srgbClr val="92D05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13" name="TextBox 12"/>
          <p:cNvSpPr txBox="1"/>
          <p:nvPr/>
        </p:nvSpPr>
        <p:spPr>
          <a:xfrm>
            <a:off x="5640388" y="4808562"/>
            <a:ext cx="258762" cy="254000"/>
          </a:xfrm>
          <a:prstGeom prst="rect">
            <a:avLst/>
          </a:prstGeom>
          <a:noFill/>
        </p:spPr>
        <p:txBody>
          <a:bodyPr wrap="none">
            <a:spAutoFit/>
          </a:bodyPr>
          <a:lstStyle/>
          <a:p>
            <a:pPr>
              <a:defRPr/>
            </a:pPr>
            <a:r>
              <a:rPr lang="en-US" sz="1050" dirty="0"/>
              <a:t>5</a:t>
            </a:r>
          </a:p>
        </p:txBody>
      </p:sp>
      <p:sp>
        <p:nvSpPr>
          <p:cNvPr id="14" name="Rectangle 13"/>
          <p:cNvSpPr/>
          <p:nvPr/>
        </p:nvSpPr>
        <p:spPr bwMode="auto">
          <a:xfrm>
            <a:off x="4038600" y="4694262"/>
            <a:ext cx="206375" cy="1150938"/>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sz="900" dirty="0"/>
          </a:p>
        </p:txBody>
      </p:sp>
      <p:sp>
        <p:nvSpPr>
          <p:cNvPr id="15" name="Rectangle 14"/>
          <p:cNvSpPr/>
          <p:nvPr/>
        </p:nvSpPr>
        <p:spPr bwMode="auto">
          <a:xfrm>
            <a:off x="4237038" y="4694262"/>
            <a:ext cx="204787" cy="1150938"/>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sz="900" dirty="0"/>
          </a:p>
        </p:txBody>
      </p:sp>
      <p:sp>
        <p:nvSpPr>
          <p:cNvPr id="16" name="Rectangle 15"/>
          <p:cNvSpPr/>
          <p:nvPr/>
        </p:nvSpPr>
        <p:spPr bwMode="auto">
          <a:xfrm>
            <a:off x="4441825" y="4694262"/>
            <a:ext cx="206375" cy="1150938"/>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sz="900" dirty="0"/>
          </a:p>
        </p:txBody>
      </p:sp>
      <p:sp>
        <p:nvSpPr>
          <p:cNvPr id="17" name="Rectangle 16"/>
          <p:cNvSpPr/>
          <p:nvPr/>
        </p:nvSpPr>
        <p:spPr bwMode="auto">
          <a:xfrm>
            <a:off x="4648200" y="4694262"/>
            <a:ext cx="206375" cy="1150938"/>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sz="900" dirty="0"/>
          </a:p>
        </p:txBody>
      </p:sp>
      <p:sp>
        <p:nvSpPr>
          <p:cNvPr id="18" name="Rectangle 17"/>
          <p:cNvSpPr/>
          <p:nvPr/>
        </p:nvSpPr>
        <p:spPr bwMode="auto">
          <a:xfrm>
            <a:off x="4846638" y="4694262"/>
            <a:ext cx="204787" cy="1150938"/>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sz="900" dirty="0"/>
          </a:p>
        </p:txBody>
      </p:sp>
      <p:sp>
        <p:nvSpPr>
          <p:cNvPr id="19" name="Rectangle 18"/>
          <p:cNvSpPr/>
          <p:nvPr/>
        </p:nvSpPr>
        <p:spPr bwMode="auto">
          <a:xfrm>
            <a:off x="5051425" y="4694262"/>
            <a:ext cx="206375" cy="1150938"/>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sz="900" dirty="0"/>
          </a:p>
        </p:txBody>
      </p:sp>
      <p:sp>
        <p:nvSpPr>
          <p:cNvPr id="46100" name="TextBox 19"/>
          <p:cNvSpPr txBox="1">
            <a:spLocks noChangeArrowheads="1"/>
          </p:cNvSpPr>
          <p:nvPr/>
        </p:nvSpPr>
        <p:spPr bwMode="auto">
          <a:xfrm>
            <a:off x="4075113" y="5869012"/>
            <a:ext cx="903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r>
              <a:rPr lang="en-US" altLang="en-US"/>
              <a:t>Queue</a:t>
            </a:r>
          </a:p>
        </p:txBody>
      </p:sp>
    </p:spTree>
    <p:extLst>
      <p:ext uri="{BB962C8B-B14F-4D97-AF65-F5344CB8AC3E}">
        <p14:creationId xmlns:p14="http://schemas.microsoft.com/office/powerpoint/2010/main" val="526897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t>Interrupt responses</a:t>
            </a:r>
          </a:p>
        </p:txBody>
      </p:sp>
      <p:sp>
        <p:nvSpPr>
          <p:cNvPr id="47107" name="TextBox 2"/>
          <p:cNvSpPr txBox="1">
            <a:spLocks noChangeArrowheads="1"/>
          </p:cNvSpPr>
          <p:nvPr/>
        </p:nvSpPr>
        <p:spPr bwMode="auto">
          <a:xfrm>
            <a:off x="174625" y="973138"/>
            <a:ext cx="87709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i="1">
                <a:solidFill>
                  <a:srgbClr val="2D14E6"/>
                </a:solidFill>
              </a:rPr>
              <a:t>Interrupt Latency</a:t>
            </a:r>
          </a:p>
          <a:p>
            <a:pPr algn="ctr" eaLnBrk="1" hangingPunct="1"/>
            <a:r>
              <a:rPr lang="en-US" altLang="en-US" b="0"/>
              <a:t>Maximum amount of time interrupts are disabled </a:t>
            </a:r>
          </a:p>
          <a:p>
            <a:pPr algn="ctr" eaLnBrk="1" hangingPunct="1"/>
            <a:r>
              <a:rPr lang="en-US" altLang="en-US" b="0"/>
              <a:t>+</a:t>
            </a:r>
          </a:p>
          <a:p>
            <a:pPr algn="ctr" eaLnBrk="1" hangingPunct="1"/>
            <a:r>
              <a:rPr lang="en-US" altLang="en-US" b="0"/>
              <a:t>Time to start executing the first instruction in the ISR</a:t>
            </a:r>
          </a:p>
        </p:txBody>
      </p:sp>
      <p:sp>
        <p:nvSpPr>
          <p:cNvPr id="47108" name="TextBox 3"/>
          <p:cNvSpPr txBox="1">
            <a:spLocks noChangeArrowheads="1"/>
          </p:cNvSpPr>
          <p:nvPr/>
        </p:nvSpPr>
        <p:spPr bwMode="auto">
          <a:xfrm>
            <a:off x="212725" y="2390775"/>
            <a:ext cx="8770938"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600" i="1">
                <a:solidFill>
                  <a:srgbClr val="2D14E6"/>
                </a:solidFill>
              </a:rPr>
              <a:t>Interrupt Response for </a:t>
            </a:r>
            <a:r>
              <a:rPr lang="en-US" altLang="en-US" sz="1600">
                <a:solidFill>
                  <a:srgbClr val="2D14E6"/>
                </a:solidFill>
              </a:rPr>
              <a:t>foreground/background system and Non-preemptive kernel</a:t>
            </a:r>
            <a:endParaRPr lang="en-US" altLang="en-US" sz="1600" i="1">
              <a:solidFill>
                <a:srgbClr val="2D14E6"/>
              </a:solidFill>
            </a:endParaRPr>
          </a:p>
          <a:p>
            <a:pPr algn="ctr" eaLnBrk="1" hangingPunct="1"/>
            <a:r>
              <a:rPr lang="en-US" altLang="en-US" b="0"/>
              <a:t>Interrupt latency </a:t>
            </a:r>
          </a:p>
          <a:p>
            <a:pPr algn="ctr" eaLnBrk="1" hangingPunct="1"/>
            <a:r>
              <a:rPr lang="en-US" altLang="en-US" b="0"/>
              <a:t>+</a:t>
            </a:r>
          </a:p>
          <a:p>
            <a:pPr algn="ctr" eaLnBrk="1" hangingPunct="1"/>
            <a:r>
              <a:rPr lang="en-US" altLang="en-US" b="0"/>
              <a:t>Time to save the CPU's context</a:t>
            </a:r>
          </a:p>
        </p:txBody>
      </p:sp>
      <p:sp>
        <p:nvSpPr>
          <p:cNvPr id="47109" name="TextBox 4"/>
          <p:cNvSpPr txBox="1">
            <a:spLocks noChangeArrowheads="1"/>
          </p:cNvSpPr>
          <p:nvPr/>
        </p:nvSpPr>
        <p:spPr bwMode="auto">
          <a:xfrm>
            <a:off x="190500" y="3702050"/>
            <a:ext cx="8770938"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i="1">
                <a:solidFill>
                  <a:srgbClr val="2D14E6"/>
                </a:solidFill>
              </a:rPr>
              <a:t>Interrupt Response for </a:t>
            </a:r>
            <a:r>
              <a:rPr lang="en-US" altLang="en-US">
                <a:solidFill>
                  <a:srgbClr val="2D14E6"/>
                </a:solidFill>
              </a:rPr>
              <a:t>Preemptive kernel</a:t>
            </a:r>
            <a:endParaRPr lang="en-US" altLang="en-US" i="1">
              <a:solidFill>
                <a:srgbClr val="2D14E6"/>
              </a:solidFill>
            </a:endParaRPr>
          </a:p>
          <a:p>
            <a:pPr algn="ctr" eaLnBrk="1" hangingPunct="1"/>
            <a:r>
              <a:rPr lang="en-US" altLang="en-US" b="0"/>
              <a:t>Interrupt latency </a:t>
            </a:r>
          </a:p>
          <a:p>
            <a:pPr algn="ctr" eaLnBrk="1" hangingPunct="1"/>
            <a:r>
              <a:rPr lang="en-US" altLang="en-US" b="0"/>
              <a:t>+</a:t>
            </a:r>
          </a:p>
          <a:p>
            <a:pPr algn="ctr" eaLnBrk="1" hangingPunct="1"/>
            <a:r>
              <a:rPr lang="en-US" altLang="en-US" b="0"/>
              <a:t>Time to save the CPU's context</a:t>
            </a:r>
          </a:p>
          <a:p>
            <a:pPr algn="ctr" eaLnBrk="1" hangingPunct="1"/>
            <a:r>
              <a:rPr lang="en-US" altLang="en-US" b="0"/>
              <a:t>+</a:t>
            </a:r>
          </a:p>
          <a:p>
            <a:pPr algn="ctr" eaLnBrk="1" hangingPunct="1"/>
            <a:r>
              <a:rPr lang="en-US" altLang="en-US" b="0"/>
              <a:t>Execution time of the kernel ISR entry function</a:t>
            </a:r>
          </a:p>
        </p:txBody>
      </p:sp>
    </p:spTree>
    <p:extLst>
      <p:ext uri="{BB962C8B-B14F-4D97-AF65-F5344CB8AC3E}">
        <p14:creationId xmlns:p14="http://schemas.microsoft.com/office/powerpoint/2010/main" val="1738541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t>Interrupt Recovery</a:t>
            </a:r>
          </a:p>
        </p:txBody>
      </p:sp>
      <p:sp>
        <p:nvSpPr>
          <p:cNvPr id="48131" name="TextBox 2"/>
          <p:cNvSpPr txBox="1">
            <a:spLocks noChangeArrowheads="1"/>
          </p:cNvSpPr>
          <p:nvPr/>
        </p:nvSpPr>
        <p:spPr bwMode="auto">
          <a:xfrm>
            <a:off x="206375" y="1416050"/>
            <a:ext cx="876935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600" i="1">
                <a:solidFill>
                  <a:srgbClr val="2D14E6"/>
                </a:solidFill>
              </a:rPr>
              <a:t>Interrupt Recovery for </a:t>
            </a:r>
            <a:r>
              <a:rPr lang="en-US" altLang="en-US" sz="1600">
                <a:solidFill>
                  <a:srgbClr val="2D14E6"/>
                </a:solidFill>
              </a:rPr>
              <a:t>foreground/background system and Non-preemptive kernel</a:t>
            </a:r>
            <a:endParaRPr lang="en-US" altLang="en-US" sz="1600" i="1">
              <a:solidFill>
                <a:srgbClr val="2D14E6"/>
              </a:solidFill>
            </a:endParaRPr>
          </a:p>
          <a:p>
            <a:pPr algn="ctr" eaLnBrk="1" hangingPunct="1"/>
            <a:r>
              <a:rPr lang="en-US" altLang="en-US" b="0"/>
              <a:t>Time to restore the CPU's context </a:t>
            </a:r>
          </a:p>
          <a:p>
            <a:pPr algn="ctr" eaLnBrk="1" hangingPunct="1"/>
            <a:r>
              <a:rPr lang="en-US" altLang="en-US" b="0"/>
              <a:t>+</a:t>
            </a:r>
          </a:p>
          <a:p>
            <a:pPr algn="ctr" eaLnBrk="1" hangingPunct="1"/>
            <a:r>
              <a:rPr lang="en-US" altLang="en-US" b="0"/>
              <a:t>Time to execute the return from interrupt instruction</a:t>
            </a:r>
          </a:p>
        </p:txBody>
      </p:sp>
      <p:sp>
        <p:nvSpPr>
          <p:cNvPr id="48132" name="TextBox 3"/>
          <p:cNvSpPr txBox="1">
            <a:spLocks noChangeArrowheads="1"/>
          </p:cNvSpPr>
          <p:nvPr/>
        </p:nvSpPr>
        <p:spPr bwMode="auto">
          <a:xfrm>
            <a:off x="190500" y="3259138"/>
            <a:ext cx="8770938"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i="1">
                <a:solidFill>
                  <a:srgbClr val="2D14E6"/>
                </a:solidFill>
              </a:rPr>
              <a:t>Interrupt Recovery for </a:t>
            </a:r>
            <a:r>
              <a:rPr lang="en-US" altLang="en-US">
                <a:solidFill>
                  <a:srgbClr val="2D14E6"/>
                </a:solidFill>
              </a:rPr>
              <a:t>Preemptive kernel</a:t>
            </a:r>
            <a:endParaRPr lang="en-US" altLang="en-US" i="1">
              <a:solidFill>
                <a:srgbClr val="2D14E6"/>
              </a:solidFill>
            </a:endParaRPr>
          </a:p>
          <a:p>
            <a:pPr algn="ctr" eaLnBrk="1" hangingPunct="1"/>
            <a:r>
              <a:rPr lang="en-US" altLang="en-US" b="0"/>
              <a:t>Time to determine if a higher priority task is ready </a:t>
            </a:r>
          </a:p>
          <a:p>
            <a:pPr algn="ctr" eaLnBrk="1" hangingPunct="1"/>
            <a:r>
              <a:rPr lang="en-US" altLang="en-US" b="0"/>
              <a:t>+</a:t>
            </a:r>
          </a:p>
          <a:p>
            <a:pPr algn="ctr" eaLnBrk="1" hangingPunct="1"/>
            <a:r>
              <a:rPr lang="en-US" altLang="en-US" b="0"/>
              <a:t>Time to restore the CPU's context of the highest priority task </a:t>
            </a:r>
          </a:p>
          <a:p>
            <a:pPr algn="ctr" eaLnBrk="1" hangingPunct="1"/>
            <a:r>
              <a:rPr lang="en-US" altLang="en-US" b="0"/>
              <a:t>+</a:t>
            </a:r>
          </a:p>
          <a:p>
            <a:pPr algn="ctr" eaLnBrk="1" hangingPunct="1"/>
            <a:r>
              <a:rPr lang="en-US" altLang="en-US" b="0"/>
              <a:t>Time to execute the return from interrupt instruction</a:t>
            </a:r>
          </a:p>
        </p:txBody>
      </p:sp>
    </p:spTree>
    <p:extLst>
      <p:ext uri="{BB962C8B-B14F-4D97-AF65-F5344CB8AC3E}">
        <p14:creationId xmlns:p14="http://schemas.microsoft.com/office/powerpoint/2010/main" val="2426803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r>
              <a:rPr lang="en-US" altLang="en-US" sz="2400" b="1" dirty="0" smtClean="0"/>
              <a:t>Interrupt latency, response, and recovery on </a:t>
            </a:r>
            <a:br>
              <a:rPr lang="en-US" altLang="en-US" sz="2400" b="1" dirty="0" smtClean="0"/>
            </a:br>
            <a:r>
              <a:rPr lang="en-US" altLang="en-US" sz="2400" b="1" dirty="0" smtClean="0"/>
              <a:t>preemptive kernel</a:t>
            </a:r>
          </a:p>
        </p:txBody>
      </p:sp>
      <p:sp>
        <p:nvSpPr>
          <p:cNvPr id="3" name="Rectangle 2"/>
          <p:cNvSpPr/>
          <p:nvPr/>
        </p:nvSpPr>
        <p:spPr bwMode="auto">
          <a:xfrm>
            <a:off x="32368" y="1950181"/>
            <a:ext cx="1464659" cy="32368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ctr">
              <a:defRPr/>
            </a:pPr>
            <a:r>
              <a:rPr lang="en-US" sz="1400" dirty="0">
                <a:solidFill>
                  <a:schemeClr val="tx1"/>
                </a:solidFill>
              </a:rPr>
              <a:t>Task 2 (L)</a:t>
            </a:r>
          </a:p>
        </p:txBody>
      </p:sp>
      <p:sp>
        <p:nvSpPr>
          <p:cNvPr id="49158" name="Lightning Bolt 3"/>
          <p:cNvSpPr>
            <a:spLocks noChangeArrowheads="1"/>
          </p:cNvSpPr>
          <p:nvPr/>
        </p:nvSpPr>
        <p:spPr bwMode="auto">
          <a:xfrm>
            <a:off x="88900" y="1408113"/>
            <a:ext cx="331788" cy="541337"/>
          </a:xfrm>
          <a:prstGeom prst="lightningBolt">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cxnSp>
        <p:nvCxnSpPr>
          <p:cNvPr id="6" name="Straight Connector 5"/>
          <p:cNvCxnSpPr/>
          <p:nvPr/>
        </p:nvCxnSpPr>
        <p:spPr bwMode="auto">
          <a:xfrm rot="16200000" flipH="1">
            <a:off x="-1055687" y="3670300"/>
            <a:ext cx="2936875" cy="15875"/>
          </a:xfrm>
          <a:prstGeom prst="line">
            <a:avLst/>
          </a:prstGeom>
          <a:ln>
            <a:prstDash val="sysDash"/>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7" name="Straight Connector 6"/>
          <p:cNvCxnSpPr/>
          <p:nvPr/>
        </p:nvCxnSpPr>
        <p:spPr bwMode="auto">
          <a:xfrm rot="16200000" flipH="1">
            <a:off x="-114300" y="3543301"/>
            <a:ext cx="3228975" cy="25400"/>
          </a:xfrm>
          <a:prstGeom prst="line">
            <a:avLst/>
          </a:prstGeom>
          <a:ln>
            <a:prstDash val="sysDash"/>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bwMode="auto">
          <a:xfrm>
            <a:off x="461963" y="3722688"/>
            <a:ext cx="1019175" cy="1587"/>
          </a:xfrm>
          <a:prstGeom prst="straightConnector1">
            <a:avLst/>
          </a:prstGeom>
          <a:ln>
            <a:solidFill>
              <a:srgbClr val="FF0000"/>
            </a:solidFill>
            <a:prstDash val="sysDot"/>
            <a:headEnd type="arrow"/>
            <a:tailEnd type="arrow"/>
          </a:ln>
        </p:spPr>
        <p:style>
          <a:lnRef idx="3">
            <a:schemeClr val="accent6"/>
          </a:lnRef>
          <a:fillRef idx="0">
            <a:schemeClr val="accent6"/>
          </a:fillRef>
          <a:effectRef idx="2">
            <a:schemeClr val="accent6"/>
          </a:effectRef>
          <a:fontRef idx="minor">
            <a:schemeClr val="tx1"/>
          </a:fontRef>
        </p:style>
      </p:cxnSp>
      <p:sp>
        <p:nvSpPr>
          <p:cNvPr id="11" name="TextBox 10"/>
          <p:cNvSpPr txBox="1">
            <a:spLocks noChangeArrowheads="1"/>
          </p:cNvSpPr>
          <p:nvPr/>
        </p:nvSpPr>
        <p:spPr bwMode="auto">
          <a:xfrm>
            <a:off x="396875" y="3787775"/>
            <a:ext cx="10985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100">
                <a:solidFill>
                  <a:srgbClr val="FF0000"/>
                </a:solidFill>
              </a:rPr>
              <a:t>Interrupt latency</a:t>
            </a:r>
          </a:p>
        </p:txBody>
      </p:sp>
      <p:sp>
        <p:nvSpPr>
          <p:cNvPr id="12" name="Rectangle 11"/>
          <p:cNvSpPr/>
          <p:nvPr/>
        </p:nvSpPr>
        <p:spPr bwMode="auto">
          <a:xfrm>
            <a:off x="1505120" y="2281957"/>
            <a:ext cx="1319002" cy="372233"/>
          </a:xfrm>
          <a:prstGeom prst="rect">
            <a:avLst/>
          </a:prstGeom>
          <a:solidFill>
            <a:srgbClr val="FFC00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lstStyle/>
          <a:p>
            <a:pPr algn="ctr">
              <a:defRPr/>
            </a:pPr>
            <a:r>
              <a:rPr lang="en-US" sz="900" dirty="0">
                <a:solidFill>
                  <a:schemeClr val="tx1"/>
                </a:solidFill>
              </a:rPr>
              <a:t>CPU context saved in Task2 stack</a:t>
            </a:r>
          </a:p>
        </p:txBody>
      </p:sp>
      <p:sp>
        <p:nvSpPr>
          <p:cNvPr id="13" name="Rectangle 12"/>
          <p:cNvSpPr/>
          <p:nvPr/>
        </p:nvSpPr>
        <p:spPr bwMode="auto">
          <a:xfrm>
            <a:off x="2830865" y="2636657"/>
            <a:ext cx="1319002" cy="372233"/>
          </a:xfrm>
          <a:prstGeom prst="rect">
            <a:avLst/>
          </a:prstGeom>
          <a:solidFill>
            <a:srgbClr val="FFC00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lstStyle/>
          <a:p>
            <a:pPr algn="ctr">
              <a:defRPr/>
            </a:pPr>
            <a:r>
              <a:rPr lang="en-US" sz="900" dirty="0">
                <a:solidFill>
                  <a:schemeClr val="tx1"/>
                </a:solidFill>
              </a:rPr>
              <a:t>Kernel ISR entry function</a:t>
            </a:r>
          </a:p>
        </p:txBody>
      </p:sp>
      <p:cxnSp>
        <p:nvCxnSpPr>
          <p:cNvPr id="17" name="Straight Connector 16"/>
          <p:cNvCxnSpPr/>
          <p:nvPr/>
        </p:nvCxnSpPr>
        <p:spPr bwMode="auto">
          <a:xfrm rot="16200000" flipH="1">
            <a:off x="2546350" y="3549651"/>
            <a:ext cx="3228975" cy="25400"/>
          </a:xfrm>
          <a:prstGeom prst="line">
            <a:avLst/>
          </a:prstGeom>
          <a:ln>
            <a:prstDash val="sysDash"/>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bwMode="auto">
          <a:xfrm flipV="1">
            <a:off x="427038" y="4378325"/>
            <a:ext cx="3740150" cy="6350"/>
          </a:xfrm>
          <a:prstGeom prst="straightConnector1">
            <a:avLst/>
          </a:prstGeom>
          <a:ln>
            <a:solidFill>
              <a:srgbClr val="FF0000"/>
            </a:solidFill>
            <a:prstDash val="sysDot"/>
            <a:headEnd type="arrow"/>
            <a:tailEnd type="arrow"/>
          </a:ln>
        </p:spPr>
        <p:style>
          <a:lnRef idx="3">
            <a:schemeClr val="accent6"/>
          </a:lnRef>
          <a:fillRef idx="0">
            <a:schemeClr val="accent6"/>
          </a:fillRef>
          <a:effectRef idx="2">
            <a:schemeClr val="accent6"/>
          </a:effectRef>
          <a:fontRef idx="minor">
            <a:schemeClr val="tx1"/>
          </a:fontRef>
        </p:style>
      </p:cxnSp>
      <p:sp>
        <p:nvSpPr>
          <p:cNvPr id="19" name="TextBox 18"/>
          <p:cNvSpPr txBox="1">
            <a:spLocks noChangeArrowheads="1"/>
          </p:cNvSpPr>
          <p:nvPr/>
        </p:nvSpPr>
        <p:spPr bwMode="auto">
          <a:xfrm>
            <a:off x="363538" y="4459288"/>
            <a:ext cx="38195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100">
                <a:solidFill>
                  <a:srgbClr val="FF0000"/>
                </a:solidFill>
              </a:rPr>
              <a:t>Interrupt response</a:t>
            </a:r>
          </a:p>
        </p:txBody>
      </p:sp>
      <p:sp>
        <p:nvSpPr>
          <p:cNvPr id="21" name="Rectangle 20"/>
          <p:cNvSpPr/>
          <p:nvPr/>
        </p:nvSpPr>
        <p:spPr bwMode="auto">
          <a:xfrm>
            <a:off x="4172795" y="2999449"/>
            <a:ext cx="1319002" cy="26164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ctr">
              <a:defRPr/>
            </a:pPr>
            <a:r>
              <a:rPr lang="en-US" sz="1200" dirty="0">
                <a:solidFill>
                  <a:schemeClr val="tx1"/>
                </a:solidFill>
              </a:rPr>
              <a:t>ISR code</a:t>
            </a:r>
          </a:p>
        </p:txBody>
      </p:sp>
      <p:cxnSp>
        <p:nvCxnSpPr>
          <p:cNvPr id="23" name="Straight Connector 22"/>
          <p:cNvCxnSpPr/>
          <p:nvPr/>
        </p:nvCxnSpPr>
        <p:spPr bwMode="auto">
          <a:xfrm rot="16200000" flipH="1">
            <a:off x="3879850" y="3579813"/>
            <a:ext cx="3230563" cy="26987"/>
          </a:xfrm>
          <a:prstGeom prst="line">
            <a:avLst/>
          </a:prstGeom>
          <a:ln>
            <a:prstDash val="sysDash"/>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4" name="Rectangle 23"/>
          <p:cNvSpPr/>
          <p:nvPr/>
        </p:nvSpPr>
        <p:spPr bwMode="auto">
          <a:xfrm>
            <a:off x="5507980" y="3250303"/>
            <a:ext cx="1192225" cy="372233"/>
          </a:xfrm>
          <a:prstGeom prst="rect">
            <a:avLst/>
          </a:prstGeom>
          <a:solidFill>
            <a:srgbClr val="FFC00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lstStyle/>
          <a:p>
            <a:pPr algn="ctr">
              <a:defRPr/>
            </a:pPr>
            <a:r>
              <a:rPr lang="en-US" sz="900" dirty="0">
                <a:solidFill>
                  <a:schemeClr val="tx1"/>
                </a:solidFill>
              </a:rPr>
              <a:t>Kernel ISR exit function</a:t>
            </a:r>
          </a:p>
        </p:txBody>
      </p:sp>
      <p:sp>
        <p:nvSpPr>
          <p:cNvPr id="25" name="Rectangle 24"/>
          <p:cNvSpPr/>
          <p:nvPr/>
        </p:nvSpPr>
        <p:spPr bwMode="auto">
          <a:xfrm>
            <a:off x="6715042" y="3631979"/>
            <a:ext cx="1279888" cy="372233"/>
          </a:xfrm>
          <a:prstGeom prst="rect">
            <a:avLst/>
          </a:prstGeom>
          <a:solidFill>
            <a:srgbClr val="FFC00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lstStyle/>
          <a:p>
            <a:pPr algn="ctr">
              <a:defRPr/>
            </a:pPr>
            <a:r>
              <a:rPr lang="en-US" sz="800" dirty="0">
                <a:solidFill>
                  <a:schemeClr val="tx1"/>
                </a:solidFill>
              </a:rPr>
              <a:t>CPU context restored from Task1 stack</a:t>
            </a:r>
          </a:p>
        </p:txBody>
      </p:sp>
      <p:sp>
        <p:nvSpPr>
          <p:cNvPr id="26" name="Cloud Callout 10"/>
          <p:cNvSpPr>
            <a:spLocks noChangeArrowheads="1"/>
          </p:cNvSpPr>
          <p:nvPr/>
        </p:nvSpPr>
        <p:spPr bwMode="auto">
          <a:xfrm>
            <a:off x="5284788" y="2128838"/>
            <a:ext cx="1609725" cy="808037"/>
          </a:xfrm>
          <a:prstGeom prst="cloudCallout">
            <a:avLst>
              <a:gd name="adj1" fmla="val -65347"/>
              <a:gd name="adj2" fmla="val 42500"/>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900"/>
              <a:t>ISR makes higher priority task ready to execute</a:t>
            </a:r>
          </a:p>
        </p:txBody>
      </p:sp>
      <p:sp>
        <p:nvSpPr>
          <p:cNvPr id="27" name="Rectangle 26"/>
          <p:cNvSpPr/>
          <p:nvPr/>
        </p:nvSpPr>
        <p:spPr bwMode="auto">
          <a:xfrm>
            <a:off x="8019208" y="3979934"/>
            <a:ext cx="987228" cy="30075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ctr">
              <a:defRPr/>
            </a:pPr>
            <a:r>
              <a:rPr lang="en-US" sz="1100" dirty="0">
                <a:solidFill>
                  <a:schemeClr val="tx1"/>
                </a:solidFill>
              </a:rPr>
              <a:t>Task 1 (H)</a:t>
            </a:r>
          </a:p>
        </p:txBody>
      </p:sp>
      <p:cxnSp>
        <p:nvCxnSpPr>
          <p:cNvPr id="28" name="Straight Connector 27"/>
          <p:cNvCxnSpPr/>
          <p:nvPr/>
        </p:nvCxnSpPr>
        <p:spPr bwMode="auto">
          <a:xfrm rot="16200000" flipH="1">
            <a:off x="6387307" y="3547269"/>
            <a:ext cx="3230562" cy="25400"/>
          </a:xfrm>
          <a:prstGeom prst="line">
            <a:avLst/>
          </a:prstGeom>
          <a:ln>
            <a:prstDash val="sysDash"/>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p:nvPr/>
        </p:nvCxnSpPr>
        <p:spPr bwMode="auto">
          <a:xfrm>
            <a:off x="5502275" y="4402138"/>
            <a:ext cx="2474913" cy="14287"/>
          </a:xfrm>
          <a:prstGeom prst="straightConnector1">
            <a:avLst/>
          </a:prstGeom>
          <a:ln>
            <a:solidFill>
              <a:srgbClr val="FF0000"/>
            </a:solidFill>
            <a:prstDash val="sysDot"/>
            <a:headEnd type="arrow"/>
            <a:tailEnd type="arrow"/>
          </a:ln>
        </p:spPr>
        <p:style>
          <a:lnRef idx="3">
            <a:schemeClr val="accent6"/>
          </a:lnRef>
          <a:fillRef idx="0">
            <a:schemeClr val="accent6"/>
          </a:fillRef>
          <a:effectRef idx="2">
            <a:schemeClr val="accent6"/>
          </a:effectRef>
          <a:fontRef idx="minor">
            <a:schemeClr val="tx1"/>
          </a:fontRef>
        </p:style>
      </p:cxnSp>
      <p:sp>
        <p:nvSpPr>
          <p:cNvPr id="31" name="TextBox 30"/>
          <p:cNvSpPr txBox="1">
            <a:spLocks noChangeArrowheads="1"/>
          </p:cNvSpPr>
          <p:nvPr/>
        </p:nvSpPr>
        <p:spPr bwMode="auto">
          <a:xfrm>
            <a:off x="5510213" y="4487863"/>
            <a:ext cx="25003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100">
                <a:solidFill>
                  <a:srgbClr val="FF0000"/>
                </a:solidFill>
              </a:rPr>
              <a:t>Interrupt recovery</a:t>
            </a:r>
          </a:p>
        </p:txBody>
      </p:sp>
      <p:sp>
        <p:nvSpPr>
          <p:cNvPr id="33" name="Rectangle 32"/>
          <p:cNvSpPr/>
          <p:nvPr/>
        </p:nvSpPr>
        <p:spPr bwMode="auto">
          <a:xfrm>
            <a:off x="1497013" y="4305300"/>
            <a:ext cx="6505575" cy="1552575"/>
          </a:xfrm>
          <a:prstGeom prst="rect">
            <a:avLst/>
          </a:prstGeom>
          <a:solidFill>
            <a:schemeClr val="accent2">
              <a:lumMod val="40000"/>
              <a:lumOff val="60000"/>
              <a:alpha val="47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en-US" sz="13800" dirty="0">
                <a:solidFill>
                  <a:srgbClr val="2D14E6"/>
                </a:solidFill>
              </a:rPr>
              <a:t>ISR</a:t>
            </a:r>
          </a:p>
        </p:txBody>
      </p:sp>
      <p:sp>
        <p:nvSpPr>
          <p:cNvPr id="34" name="Rectangle 33"/>
          <p:cNvSpPr/>
          <p:nvPr/>
        </p:nvSpPr>
        <p:spPr>
          <a:xfrm>
            <a:off x="1092426" y="4280686"/>
            <a:ext cx="7606512" cy="193899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b="100000"/>
            </a:path>
            <a:tileRect t="-100000" r="-100000"/>
          </a:gradFill>
        </p:spPr>
        <p:style>
          <a:lnRef idx="1">
            <a:schemeClr val="accent5"/>
          </a:lnRef>
          <a:fillRef idx="1002">
            <a:schemeClr val="lt1"/>
          </a:fillRef>
          <a:effectRef idx="2">
            <a:schemeClr val="accent5"/>
          </a:effectRef>
          <a:fontRef idx="minor">
            <a:schemeClr val="lt1"/>
          </a:fontRef>
        </p:style>
        <p:txBody>
          <a:bodyPr>
            <a:spAutoFit/>
          </a:bodyPr>
          <a:lstStyle/>
          <a:p>
            <a:pPr algn="l">
              <a:buFont typeface="Arial" pitchFamily="34" charset="0"/>
              <a:buChar char="•"/>
              <a:defRPr/>
            </a:pPr>
            <a:r>
              <a:rPr lang="en-US" sz="1200" b="0" dirty="0">
                <a:solidFill>
                  <a:schemeClr val="tx1"/>
                </a:solidFill>
              </a:rPr>
              <a:t> While ISRs should be as short as possible, there are no absolute limits on the amount of time for an ISR. </a:t>
            </a:r>
          </a:p>
          <a:p>
            <a:pPr algn="l">
              <a:buFont typeface="Arial" pitchFamily="34" charset="0"/>
              <a:buChar char="•"/>
              <a:defRPr/>
            </a:pPr>
            <a:r>
              <a:rPr lang="en-US" sz="1200" b="0" dirty="0">
                <a:solidFill>
                  <a:schemeClr val="tx1"/>
                </a:solidFill>
              </a:rPr>
              <a:t> If the ISR's code is the most important code that needs to run at any given time, then it could be as long as it needs to be. </a:t>
            </a:r>
          </a:p>
          <a:p>
            <a:pPr algn="l">
              <a:buFont typeface="Arial" pitchFamily="34" charset="0"/>
              <a:buChar char="•"/>
              <a:defRPr/>
            </a:pPr>
            <a:r>
              <a:rPr lang="en-US" sz="1200" b="0" dirty="0">
                <a:solidFill>
                  <a:schemeClr val="tx1"/>
                </a:solidFill>
              </a:rPr>
              <a:t> In most cases, however, the ISR should recognize the interrupt, obtain data/status from the interrupting device, and signal a task which will perform the actual processing. </a:t>
            </a:r>
          </a:p>
          <a:p>
            <a:pPr algn="l">
              <a:buFont typeface="Arial" pitchFamily="34" charset="0"/>
              <a:buChar char="•"/>
              <a:defRPr/>
            </a:pPr>
            <a:r>
              <a:rPr lang="en-US" sz="1200" b="0" dirty="0">
                <a:solidFill>
                  <a:schemeClr val="tx1"/>
                </a:solidFill>
              </a:rPr>
              <a:t> You should also consider whether the overhead involved in signaling a task is more than the processing of the interrupt. Signaling a task from an ISR (i.e. through a semaphore, a mailbox, or a queue) requires some processing time. If processing of your interrupt requires less than the time required to signal a task, you should consider processing the interrupt in the ISR itself and possibly enable interrupts to allow higher priority interrupts to be recognized and serviced.</a:t>
            </a:r>
          </a:p>
        </p:txBody>
      </p:sp>
      <p:cxnSp>
        <p:nvCxnSpPr>
          <p:cNvPr id="36" name="Straight Arrow Connector 35"/>
          <p:cNvCxnSpPr/>
          <p:nvPr/>
        </p:nvCxnSpPr>
        <p:spPr bwMode="auto">
          <a:xfrm>
            <a:off x="396875" y="1554163"/>
            <a:ext cx="8302625" cy="7937"/>
          </a:xfrm>
          <a:prstGeom prst="straightConnector1">
            <a:avLst/>
          </a:prstGeom>
          <a:ln>
            <a:solidFill>
              <a:srgbClr val="2D14E6"/>
            </a:solidFill>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49194" name="TextBox 36"/>
          <p:cNvSpPr txBox="1">
            <a:spLocks noChangeArrowheads="1"/>
          </p:cNvSpPr>
          <p:nvPr/>
        </p:nvSpPr>
        <p:spPr bwMode="auto">
          <a:xfrm>
            <a:off x="7386638" y="1254125"/>
            <a:ext cx="73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r>
              <a:rPr lang="en-US" altLang="en-US">
                <a:solidFill>
                  <a:srgbClr val="2D14E6"/>
                </a:solidFill>
              </a:rPr>
              <a:t>TIME</a:t>
            </a:r>
          </a:p>
        </p:txBody>
      </p:sp>
    </p:spTree>
    <p:extLst>
      <p:ext uri="{BB962C8B-B14F-4D97-AF65-F5344CB8AC3E}">
        <p14:creationId xmlns:p14="http://schemas.microsoft.com/office/powerpoint/2010/main" val="2581495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3" presetClass="entr" presetSubtype="1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par>
                                <p:cTn id="32" presetID="3" presetClass="entr" presetSubtype="1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linds(horizontal)">
                                      <p:cBhvr>
                                        <p:cTn id="34" dur="500"/>
                                        <p:tgtEl>
                                          <p:spTgt spid="18"/>
                                        </p:tgtEl>
                                      </p:cBhvr>
                                    </p:animEffect>
                                  </p:childTnLst>
                                </p:cTn>
                              </p:par>
                              <p:par>
                                <p:cTn id="35" presetID="3" presetClass="entr" presetSubtype="1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linds(horizontal)">
                                      <p:cBhvr>
                                        <p:cTn id="37" dur="500"/>
                                        <p:tgtEl>
                                          <p:spTgt spid="17"/>
                                        </p:tgtEl>
                                      </p:cBhvr>
                                    </p:animEffect>
                                  </p:childTnLst>
                                </p:cTn>
                              </p:par>
                              <p:par>
                                <p:cTn id="38" presetID="3" presetClass="entr" presetSubtype="1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linds(horizontal)">
                                      <p:cBhvr>
                                        <p:cTn id="40" dur="500"/>
                                        <p:tgtEl>
                                          <p:spTgt spid="2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blinds(horizontal)">
                                      <p:cBhvr>
                                        <p:cTn id="45" dur="500"/>
                                        <p:tgtEl>
                                          <p:spTgt spid="2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blinds(horizontal)">
                                      <p:cBhvr>
                                        <p:cTn id="50" dur="500"/>
                                        <p:tgtEl>
                                          <p:spTgt spid="2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blinds(horizontal)">
                                      <p:cBhvr>
                                        <p:cTn id="55" dur="500"/>
                                        <p:tgtEl>
                                          <p:spTgt spid="2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blinds(horizontal)">
                                      <p:cBhvr>
                                        <p:cTn id="60" dur="500"/>
                                        <p:tgtEl>
                                          <p:spTgt spid="29"/>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blinds(horizontal)">
                                      <p:cBhvr>
                                        <p:cTn id="63" dur="500"/>
                                        <p:tgtEl>
                                          <p:spTgt spid="31"/>
                                        </p:tgtEl>
                                      </p:cBhvr>
                                    </p:animEffect>
                                  </p:childTnLst>
                                </p:cTn>
                              </p:par>
                              <p:par>
                                <p:cTn id="64" presetID="3" presetClass="entr" presetSubtype="10" fill="hold"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blinds(horizontal)">
                                      <p:cBhvr>
                                        <p:cTn id="66" dur="500"/>
                                        <p:tgtEl>
                                          <p:spTgt spid="27"/>
                                        </p:tgtEl>
                                      </p:cBhvr>
                                    </p:animEffect>
                                  </p:childTnLst>
                                </p:cTn>
                              </p:par>
                              <p:par>
                                <p:cTn id="67" presetID="3" presetClass="entr" presetSubtype="10" fill="hold"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blinds(horizontal)">
                                      <p:cBhvr>
                                        <p:cTn id="69" dur="500"/>
                                        <p:tgtEl>
                                          <p:spTgt spid="28"/>
                                        </p:tgtEl>
                                      </p:cBhvr>
                                    </p:animEffect>
                                  </p:childTnLst>
                                </p:cTn>
                              </p:par>
                              <p:par>
                                <p:cTn id="70" presetID="3" presetClass="entr" presetSubtype="10" fill="hold"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blinds(horizontal)">
                                      <p:cBhvr>
                                        <p:cTn id="72" dur="500"/>
                                        <p:tgtEl>
                                          <p:spTgt spid="2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3"/>
                                        </p:tgtEl>
                                        <p:attrNameLst>
                                          <p:attrName>style.visibility</p:attrName>
                                        </p:attrNameLst>
                                      </p:cBhvr>
                                      <p:to>
                                        <p:strVal val="visible"/>
                                      </p:to>
                                    </p:set>
                                    <p:anim calcmode="lin" valueType="num">
                                      <p:cBhvr additive="base">
                                        <p:cTn id="77" dur="500" fill="hold"/>
                                        <p:tgtEl>
                                          <p:spTgt spid="33"/>
                                        </p:tgtEl>
                                        <p:attrNameLst>
                                          <p:attrName>ppt_x</p:attrName>
                                        </p:attrNameLst>
                                      </p:cBhvr>
                                      <p:tavLst>
                                        <p:tav tm="0">
                                          <p:val>
                                            <p:strVal val="#ppt_x"/>
                                          </p:val>
                                        </p:tav>
                                        <p:tav tm="100000">
                                          <p:val>
                                            <p:strVal val="#ppt_x"/>
                                          </p:val>
                                        </p:tav>
                                      </p:tavLst>
                                    </p:anim>
                                    <p:anim calcmode="lin" valueType="num">
                                      <p:cBhvr additive="base">
                                        <p:cTn id="7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nodeType="click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blinds(horizontal)">
                                      <p:cBhvr>
                                        <p:cTn id="8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26" grpId="0" animBg="1"/>
      <p:bldP spid="31" grpId="0"/>
      <p:bldP spid="3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52"/>
          <p:cNvSpPr>
            <a:spLocks noChangeArrowheads="1"/>
          </p:cNvSpPr>
          <p:nvPr/>
        </p:nvSpPr>
        <p:spPr bwMode="auto">
          <a:xfrm>
            <a:off x="284163" y="5702300"/>
            <a:ext cx="8699500" cy="122238"/>
          </a:xfrm>
          <a:prstGeom prst="rect">
            <a:avLst/>
          </a:prstGeom>
          <a:solidFill>
            <a:schemeClr val="bg1"/>
          </a:solidFill>
          <a:ln w="9525" algn="ctr">
            <a:solidFill>
              <a:schemeClr val="bg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50179" name="Title 1"/>
          <p:cNvSpPr>
            <a:spLocks noGrp="1"/>
          </p:cNvSpPr>
          <p:nvPr>
            <p:ph type="title"/>
          </p:nvPr>
        </p:nvSpPr>
        <p:spPr bwMode="auto">
          <a:xfrm>
            <a:off x="457200" y="274638"/>
            <a:ext cx="6716713" cy="712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altLang="en-US" sz="2800" b="1" dirty="0" smtClean="0"/>
              <a:t>Clock Tick - the system's heartbeat </a:t>
            </a:r>
          </a:p>
        </p:txBody>
      </p:sp>
      <p:sp>
        <p:nvSpPr>
          <p:cNvPr id="3" name="TextBox 2"/>
          <p:cNvSpPr txBox="1"/>
          <p:nvPr/>
        </p:nvSpPr>
        <p:spPr>
          <a:xfrm>
            <a:off x="331788" y="971550"/>
            <a:ext cx="8391525" cy="2030413"/>
          </a:xfrm>
          <a:prstGeom prst="rect">
            <a:avLst/>
          </a:prstGeom>
          <a:noFill/>
        </p:spPr>
        <p:txBody>
          <a:bodyPr>
            <a:spAutoFit/>
          </a:bodyPr>
          <a:lstStyle/>
          <a:p>
            <a:pPr algn="l">
              <a:defRPr/>
            </a:pPr>
            <a:r>
              <a:rPr lang="en-US" sz="1400" b="0" dirty="0"/>
              <a:t>A </a:t>
            </a:r>
            <a:r>
              <a:rPr lang="en-US" sz="1400" b="0" i="1" dirty="0"/>
              <a:t>clock tick is a special interrupt that occurs periodically. The </a:t>
            </a:r>
            <a:r>
              <a:rPr lang="en-US" sz="1400" b="0" dirty="0"/>
              <a:t>time between interrupts is application specific and is generally between 1 and 20 </a:t>
            </a:r>
            <a:r>
              <a:rPr lang="en-US" sz="1400" b="0" dirty="0" err="1"/>
              <a:t>mS.</a:t>
            </a:r>
            <a:r>
              <a:rPr lang="en-US" sz="1400" b="0" dirty="0"/>
              <a:t> </a:t>
            </a:r>
          </a:p>
          <a:p>
            <a:pPr algn="l">
              <a:defRPr/>
            </a:pPr>
            <a:r>
              <a:rPr lang="en-US" sz="1400" b="0" dirty="0"/>
              <a:t>The clock tick interrupt </a:t>
            </a:r>
            <a:r>
              <a:rPr lang="en-US" sz="1400" b="0" u="sng" dirty="0">
                <a:solidFill>
                  <a:schemeClr val="accent5">
                    <a:lumMod val="50000"/>
                  </a:schemeClr>
                </a:solidFill>
              </a:rPr>
              <a:t>allows a kernel to delay tasks for an integral number of clock ticks</a:t>
            </a:r>
            <a:r>
              <a:rPr lang="en-US" sz="1400" b="0" dirty="0">
                <a:solidFill>
                  <a:srgbClr val="FF0000"/>
                </a:solidFill>
              </a:rPr>
              <a:t> </a:t>
            </a:r>
            <a:r>
              <a:rPr lang="en-US" sz="1400" b="0" dirty="0"/>
              <a:t>and to provide timeouts when tasks are waiting for events to occur. </a:t>
            </a:r>
          </a:p>
          <a:p>
            <a:pPr algn="l">
              <a:defRPr/>
            </a:pPr>
            <a:r>
              <a:rPr lang="en-US" sz="1400" b="0" dirty="0">
                <a:solidFill>
                  <a:srgbClr val="FF0000"/>
                </a:solidFill>
              </a:rPr>
              <a:t>The faster the tick rate, the higher the overhead imposed on the system</a:t>
            </a:r>
            <a:r>
              <a:rPr lang="en-US" sz="1400" b="0" dirty="0"/>
              <a:t>.</a:t>
            </a:r>
          </a:p>
          <a:p>
            <a:pPr algn="l">
              <a:defRPr/>
            </a:pPr>
            <a:r>
              <a:rPr lang="en-US" sz="1400" b="0" dirty="0"/>
              <a:t>All kernels allow tasks to be delayed for a certain number of clock ticks. </a:t>
            </a:r>
          </a:p>
          <a:p>
            <a:pPr algn="l">
              <a:defRPr/>
            </a:pPr>
            <a:r>
              <a:rPr lang="en-US" sz="1400" b="0" dirty="0"/>
              <a:t>The resolution of delayed tasks is 1 clock tick, however, this does not mean that its accuracy is 1 clock tick.</a:t>
            </a:r>
          </a:p>
          <a:p>
            <a:pPr algn="l">
              <a:defRPr/>
            </a:pPr>
            <a:r>
              <a:rPr lang="en-US" sz="1400" b="0" dirty="0"/>
              <a:t>This will thus cause the execution of the task to </a:t>
            </a:r>
            <a:r>
              <a:rPr lang="en-US" sz="1400" b="0" i="1" dirty="0"/>
              <a:t>jitter.</a:t>
            </a:r>
            <a:endParaRPr lang="en-US" sz="1400" b="0" dirty="0"/>
          </a:p>
        </p:txBody>
      </p:sp>
      <p:cxnSp>
        <p:nvCxnSpPr>
          <p:cNvPr id="6" name="Straight Arrow Connector 5"/>
          <p:cNvCxnSpPr/>
          <p:nvPr/>
        </p:nvCxnSpPr>
        <p:spPr bwMode="auto">
          <a:xfrm>
            <a:off x="404813" y="3244850"/>
            <a:ext cx="8302625" cy="7938"/>
          </a:xfrm>
          <a:prstGeom prst="straightConnector1">
            <a:avLst/>
          </a:prstGeom>
          <a:ln>
            <a:solidFill>
              <a:srgbClr val="7030A0"/>
            </a:solidFill>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50182" name="TextBox 6"/>
          <p:cNvSpPr txBox="1">
            <a:spLocks noChangeArrowheads="1"/>
          </p:cNvSpPr>
          <p:nvPr/>
        </p:nvSpPr>
        <p:spPr bwMode="auto">
          <a:xfrm>
            <a:off x="7394575" y="2944813"/>
            <a:ext cx="736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r>
              <a:rPr lang="en-US" altLang="en-US">
                <a:solidFill>
                  <a:srgbClr val="CC0000"/>
                </a:solidFill>
              </a:rPr>
              <a:t>TIME</a:t>
            </a:r>
          </a:p>
        </p:txBody>
      </p:sp>
      <p:sp>
        <p:nvSpPr>
          <p:cNvPr id="50183" name="TextBox 7"/>
          <p:cNvSpPr txBox="1">
            <a:spLocks noChangeArrowheads="1"/>
          </p:cNvSpPr>
          <p:nvPr/>
        </p:nvSpPr>
        <p:spPr bwMode="auto">
          <a:xfrm>
            <a:off x="130175" y="3835400"/>
            <a:ext cx="887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r>
              <a:rPr lang="en-US" altLang="en-US" sz="1400">
                <a:solidFill>
                  <a:srgbClr val="2D14E6"/>
                </a:solidFill>
              </a:rPr>
              <a:t>Tick ISR</a:t>
            </a:r>
          </a:p>
        </p:txBody>
      </p:sp>
      <p:sp>
        <p:nvSpPr>
          <p:cNvPr id="50184" name="Rectangle 10"/>
          <p:cNvSpPr>
            <a:spLocks noChangeArrowheads="1"/>
          </p:cNvSpPr>
          <p:nvPr/>
        </p:nvSpPr>
        <p:spPr bwMode="auto">
          <a:xfrm>
            <a:off x="1214438" y="3868738"/>
            <a:ext cx="215900" cy="314325"/>
          </a:xfrm>
          <a:prstGeom prst="rect">
            <a:avLst/>
          </a:prstGeom>
          <a:solidFill>
            <a:srgbClr val="00B050"/>
          </a:solidFill>
          <a:ln w="9525" algn="ctr">
            <a:solidFill>
              <a:srgbClr val="00B050"/>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50185" name="Rectangle 13"/>
          <p:cNvSpPr>
            <a:spLocks noChangeArrowheads="1"/>
          </p:cNvSpPr>
          <p:nvPr/>
        </p:nvSpPr>
        <p:spPr bwMode="auto">
          <a:xfrm>
            <a:off x="2846388" y="3865563"/>
            <a:ext cx="214312" cy="315912"/>
          </a:xfrm>
          <a:prstGeom prst="rect">
            <a:avLst/>
          </a:prstGeom>
          <a:solidFill>
            <a:srgbClr val="00B050"/>
          </a:solidFill>
          <a:ln w="9525" algn="ctr">
            <a:solidFill>
              <a:srgbClr val="00B050"/>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50186" name="Rectangle 17"/>
          <p:cNvSpPr>
            <a:spLocks noChangeArrowheads="1"/>
          </p:cNvSpPr>
          <p:nvPr/>
        </p:nvSpPr>
        <p:spPr bwMode="auto">
          <a:xfrm>
            <a:off x="4448175" y="3865563"/>
            <a:ext cx="215900" cy="315912"/>
          </a:xfrm>
          <a:prstGeom prst="rect">
            <a:avLst/>
          </a:prstGeom>
          <a:solidFill>
            <a:srgbClr val="00B050"/>
          </a:solidFill>
          <a:ln w="9525" algn="ctr">
            <a:solidFill>
              <a:srgbClr val="00B050"/>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50187" name="Rectangle 19"/>
          <p:cNvSpPr>
            <a:spLocks noChangeArrowheads="1"/>
          </p:cNvSpPr>
          <p:nvPr/>
        </p:nvSpPr>
        <p:spPr bwMode="auto">
          <a:xfrm>
            <a:off x="6081713" y="3863975"/>
            <a:ext cx="215900" cy="315913"/>
          </a:xfrm>
          <a:prstGeom prst="rect">
            <a:avLst/>
          </a:prstGeom>
          <a:solidFill>
            <a:srgbClr val="00B050"/>
          </a:solidFill>
          <a:ln w="9525" algn="ctr">
            <a:solidFill>
              <a:srgbClr val="00B050"/>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50188" name="Rectangle 22"/>
          <p:cNvSpPr>
            <a:spLocks noChangeArrowheads="1"/>
          </p:cNvSpPr>
          <p:nvPr/>
        </p:nvSpPr>
        <p:spPr bwMode="auto">
          <a:xfrm>
            <a:off x="7713663" y="3862388"/>
            <a:ext cx="215900" cy="315912"/>
          </a:xfrm>
          <a:prstGeom prst="rect">
            <a:avLst/>
          </a:prstGeom>
          <a:solidFill>
            <a:srgbClr val="00B050"/>
          </a:solidFill>
          <a:ln w="9525" algn="ctr">
            <a:solidFill>
              <a:srgbClr val="00B050"/>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cxnSp>
        <p:nvCxnSpPr>
          <p:cNvPr id="50189" name="Straight Connector 25"/>
          <p:cNvCxnSpPr>
            <a:cxnSpLocks noChangeShapeType="1"/>
          </p:cNvCxnSpPr>
          <p:nvPr/>
        </p:nvCxnSpPr>
        <p:spPr bwMode="auto">
          <a:xfrm flipV="1">
            <a:off x="793750" y="4175125"/>
            <a:ext cx="8237538" cy="15875"/>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50190" name="TextBox 29"/>
          <p:cNvSpPr txBox="1">
            <a:spLocks noChangeArrowheads="1"/>
          </p:cNvSpPr>
          <p:nvPr/>
        </p:nvSpPr>
        <p:spPr bwMode="auto">
          <a:xfrm>
            <a:off x="131763" y="3405188"/>
            <a:ext cx="9572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r>
              <a:rPr lang="en-US" altLang="en-US" sz="1400">
                <a:solidFill>
                  <a:srgbClr val="2D14E6"/>
                </a:solidFill>
              </a:rPr>
              <a:t>Tick time</a:t>
            </a:r>
          </a:p>
        </p:txBody>
      </p:sp>
      <p:cxnSp>
        <p:nvCxnSpPr>
          <p:cNvPr id="50191" name="Straight Connector 40"/>
          <p:cNvCxnSpPr>
            <a:cxnSpLocks noChangeShapeType="1"/>
          </p:cNvCxnSpPr>
          <p:nvPr/>
        </p:nvCxnSpPr>
        <p:spPr bwMode="auto">
          <a:xfrm flipV="1">
            <a:off x="792163" y="3786188"/>
            <a:ext cx="8237537" cy="15875"/>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42" name="Straight Arrow Connector 41"/>
          <p:cNvCxnSpPr/>
          <p:nvPr/>
        </p:nvCxnSpPr>
        <p:spPr bwMode="auto">
          <a:xfrm>
            <a:off x="1222375" y="3600450"/>
            <a:ext cx="1622425" cy="17463"/>
          </a:xfrm>
          <a:prstGeom prst="straightConnector1">
            <a:avLst/>
          </a:prstGeom>
          <a:ln>
            <a:solidFill>
              <a:srgbClr val="FF0000"/>
            </a:solidFill>
            <a:prstDash val="sysDot"/>
            <a:headEnd type="arrow"/>
            <a:tailEnd type="arrow"/>
          </a:ln>
        </p:spPr>
        <p:style>
          <a:lnRef idx="3">
            <a:schemeClr val="accent6"/>
          </a:lnRef>
          <a:fillRef idx="0">
            <a:schemeClr val="accent6"/>
          </a:fillRef>
          <a:effectRef idx="2">
            <a:schemeClr val="accent6"/>
          </a:effectRef>
          <a:fontRef idx="minor">
            <a:schemeClr val="tx1"/>
          </a:fontRef>
        </p:style>
      </p:cxnSp>
      <p:sp>
        <p:nvSpPr>
          <p:cNvPr id="50193" name="TextBox 42"/>
          <p:cNvSpPr txBox="1">
            <a:spLocks noChangeArrowheads="1"/>
          </p:cNvSpPr>
          <p:nvPr/>
        </p:nvSpPr>
        <p:spPr bwMode="auto">
          <a:xfrm>
            <a:off x="1366838" y="3228975"/>
            <a:ext cx="14335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100">
                <a:solidFill>
                  <a:srgbClr val="FF0000"/>
                </a:solidFill>
              </a:rPr>
              <a:t>5 mS</a:t>
            </a:r>
          </a:p>
        </p:txBody>
      </p:sp>
      <p:sp>
        <p:nvSpPr>
          <p:cNvPr id="46" name="TextBox 45"/>
          <p:cNvSpPr txBox="1"/>
          <p:nvPr/>
        </p:nvSpPr>
        <p:spPr>
          <a:xfrm>
            <a:off x="0" y="4181475"/>
            <a:ext cx="1000125" cy="577850"/>
          </a:xfrm>
          <a:prstGeom prst="rect">
            <a:avLst/>
          </a:prstGeom>
          <a:noFill/>
        </p:spPr>
        <p:txBody>
          <a:bodyPr>
            <a:spAutoFit/>
          </a:bodyPr>
          <a:lstStyle/>
          <a:p>
            <a:pPr>
              <a:defRPr/>
            </a:pPr>
            <a:r>
              <a:rPr lang="en-US" sz="1050" dirty="0">
                <a:solidFill>
                  <a:srgbClr val="2D14E6"/>
                </a:solidFill>
              </a:rPr>
              <a:t>Higher priority tasks</a:t>
            </a:r>
          </a:p>
        </p:txBody>
      </p:sp>
      <p:sp>
        <p:nvSpPr>
          <p:cNvPr id="47" name="Rectangle 46"/>
          <p:cNvSpPr/>
          <p:nvPr/>
        </p:nvSpPr>
        <p:spPr bwMode="auto">
          <a:xfrm>
            <a:off x="1430338" y="4191000"/>
            <a:ext cx="390525" cy="509588"/>
          </a:xfrm>
          <a:prstGeom prst="rect">
            <a:avLst/>
          </a:prstGeom>
          <a:solidFill>
            <a:schemeClr val="accent5">
              <a:lumMod val="75000"/>
            </a:schemeClr>
          </a:solidFill>
          <a:ln w="9525" cap="flat" cmpd="sng" algn="ctr">
            <a:solidFill>
              <a:srgbClr val="00B050"/>
            </a:solidFill>
            <a:prstDash val="solid"/>
            <a:round/>
            <a:headEnd type="none" w="med" len="med"/>
            <a:tailEnd type="none" w="med" len="med"/>
          </a:ln>
          <a:effectLst/>
        </p:spPr>
        <p:txBody>
          <a:bodyPr/>
          <a:lstStyle/>
          <a:p>
            <a:pPr>
              <a:defRPr/>
            </a:pPr>
            <a:endParaRPr lang="en-US"/>
          </a:p>
        </p:txBody>
      </p:sp>
      <p:sp>
        <p:nvSpPr>
          <p:cNvPr id="48" name="Rectangle 47"/>
          <p:cNvSpPr/>
          <p:nvPr/>
        </p:nvSpPr>
        <p:spPr bwMode="auto">
          <a:xfrm>
            <a:off x="3054350" y="4200525"/>
            <a:ext cx="263525" cy="496888"/>
          </a:xfrm>
          <a:prstGeom prst="rect">
            <a:avLst/>
          </a:prstGeom>
          <a:solidFill>
            <a:schemeClr val="accent5">
              <a:lumMod val="75000"/>
            </a:schemeClr>
          </a:solidFill>
          <a:ln w="9525" cap="flat" cmpd="sng" algn="ctr">
            <a:solidFill>
              <a:srgbClr val="00B050"/>
            </a:solidFill>
            <a:prstDash val="solid"/>
            <a:round/>
            <a:headEnd type="none" w="med" len="med"/>
            <a:tailEnd type="none" w="med" len="med"/>
          </a:ln>
          <a:effectLst/>
        </p:spPr>
        <p:txBody>
          <a:bodyPr/>
          <a:lstStyle/>
          <a:p>
            <a:pPr>
              <a:defRPr/>
            </a:pPr>
            <a:endParaRPr lang="en-US"/>
          </a:p>
        </p:txBody>
      </p:sp>
      <p:sp>
        <p:nvSpPr>
          <p:cNvPr id="49" name="Rectangle 48"/>
          <p:cNvSpPr/>
          <p:nvPr/>
        </p:nvSpPr>
        <p:spPr bwMode="auto">
          <a:xfrm>
            <a:off x="4657725" y="4183063"/>
            <a:ext cx="779463" cy="519112"/>
          </a:xfrm>
          <a:prstGeom prst="rect">
            <a:avLst/>
          </a:prstGeom>
          <a:solidFill>
            <a:schemeClr val="accent5">
              <a:lumMod val="75000"/>
            </a:schemeClr>
          </a:solidFill>
          <a:ln w="9525" cap="flat" cmpd="sng" algn="ctr">
            <a:solidFill>
              <a:srgbClr val="00B050"/>
            </a:solidFill>
            <a:prstDash val="solid"/>
            <a:round/>
            <a:headEnd type="none" w="med" len="med"/>
            <a:tailEnd type="none" w="med" len="med"/>
          </a:ln>
          <a:effectLst/>
        </p:spPr>
        <p:txBody>
          <a:bodyPr/>
          <a:lstStyle/>
          <a:p>
            <a:pPr>
              <a:defRPr/>
            </a:pPr>
            <a:endParaRPr lang="en-US"/>
          </a:p>
        </p:txBody>
      </p:sp>
      <p:sp>
        <p:nvSpPr>
          <p:cNvPr id="50" name="Rectangle 49"/>
          <p:cNvSpPr/>
          <p:nvPr/>
        </p:nvSpPr>
        <p:spPr bwMode="auto">
          <a:xfrm>
            <a:off x="6281738" y="4183063"/>
            <a:ext cx="895350" cy="512762"/>
          </a:xfrm>
          <a:prstGeom prst="rect">
            <a:avLst/>
          </a:prstGeom>
          <a:solidFill>
            <a:schemeClr val="accent5">
              <a:lumMod val="75000"/>
            </a:schemeClr>
          </a:solidFill>
          <a:ln w="9525" cap="flat" cmpd="sng" algn="ctr">
            <a:solidFill>
              <a:srgbClr val="00B050"/>
            </a:solidFill>
            <a:prstDash val="solid"/>
            <a:round/>
            <a:headEnd type="none" w="med" len="med"/>
            <a:tailEnd type="none" w="med" len="med"/>
          </a:ln>
          <a:effectLst/>
        </p:spPr>
        <p:txBody>
          <a:bodyPr/>
          <a:lstStyle/>
          <a:p>
            <a:pPr>
              <a:defRPr/>
            </a:pPr>
            <a:endParaRPr lang="en-US"/>
          </a:p>
        </p:txBody>
      </p:sp>
      <p:sp>
        <p:nvSpPr>
          <p:cNvPr id="51" name="Rectangle 50"/>
          <p:cNvSpPr/>
          <p:nvPr/>
        </p:nvSpPr>
        <p:spPr bwMode="auto">
          <a:xfrm>
            <a:off x="7939088" y="4175125"/>
            <a:ext cx="938212" cy="519113"/>
          </a:xfrm>
          <a:prstGeom prst="rect">
            <a:avLst/>
          </a:prstGeom>
          <a:solidFill>
            <a:schemeClr val="accent5">
              <a:lumMod val="75000"/>
            </a:schemeClr>
          </a:solidFill>
          <a:ln w="9525" cap="flat" cmpd="sng" algn="ctr">
            <a:solidFill>
              <a:srgbClr val="00B050"/>
            </a:solidFill>
            <a:prstDash val="solid"/>
            <a:round/>
            <a:headEnd type="none" w="med" len="med"/>
            <a:tailEnd type="none" w="med" len="med"/>
          </a:ln>
          <a:effectLst/>
        </p:spPr>
        <p:txBody>
          <a:bodyPr/>
          <a:lstStyle/>
          <a:p>
            <a:pPr>
              <a:defRPr/>
            </a:pPr>
            <a:endParaRPr lang="en-US"/>
          </a:p>
        </p:txBody>
      </p:sp>
      <p:cxnSp>
        <p:nvCxnSpPr>
          <p:cNvPr id="50200" name="Straight Connector 51"/>
          <p:cNvCxnSpPr>
            <a:cxnSpLocks noChangeShapeType="1"/>
          </p:cNvCxnSpPr>
          <p:nvPr/>
        </p:nvCxnSpPr>
        <p:spPr bwMode="auto">
          <a:xfrm flipV="1">
            <a:off x="774700" y="4692650"/>
            <a:ext cx="8239125" cy="15875"/>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0201" name="Straight Connector 53"/>
          <p:cNvCxnSpPr>
            <a:cxnSpLocks noChangeShapeType="1"/>
          </p:cNvCxnSpPr>
          <p:nvPr/>
        </p:nvCxnSpPr>
        <p:spPr bwMode="auto">
          <a:xfrm rot="5400000">
            <a:off x="-380206" y="4976019"/>
            <a:ext cx="3163887" cy="9525"/>
          </a:xfrm>
          <a:prstGeom prst="line">
            <a:avLst/>
          </a:prstGeom>
          <a:noFill/>
          <a:ln w="19050" algn="ctr">
            <a:solidFill>
              <a:srgbClr val="FF0000"/>
            </a:solidFill>
            <a:prstDash val="dashDot"/>
            <a:round/>
            <a:headEnd/>
            <a:tailEnd/>
          </a:ln>
          <a:extLst>
            <a:ext uri="{909E8E84-426E-40DD-AFC4-6F175D3DCCD1}">
              <a14:hiddenFill xmlns:a14="http://schemas.microsoft.com/office/drawing/2010/main">
                <a:noFill/>
              </a14:hiddenFill>
            </a:ext>
          </a:extLst>
        </p:spPr>
      </p:cxnSp>
      <p:cxnSp>
        <p:nvCxnSpPr>
          <p:cNvPr id="50202" name="Straight Connector 56"/>
          <p:cNvCxnSpPr>
            <a:cxnSpLocks noChangeShapeType="1"/>
          </p:cNvCxnSpPr>
          <p:nvPr/>
        </p:nvCxnSpPr>
        <p:spPr bwMode="auto">
          <a:xfrm rot="5400000">
            <a:off x="1262063" y="4960937"/>
            <a:ext cx="3132138" cy="23813"/>
          </a:xfrm>
          <a:prstGeom prst="line">
            <a:avLst/>
          </a:prstGeom>
          <a:noFill/>
          <a:ln w="19050" algn="ctr">
            <a:solidFill>
              <a:srgbClr val="FF0000"/>
            </a:solidFill>
            <a:prstDash val="dashDot"/>
            <a:round/>
            <a:headEnd/>
            <a:tailEnd/>
          </a:ln>
          <a:extLst>
            <a:ext uri="{909E8E84-426E-40DD-AFC4-6F175D3DCCD1}">
              <a14:hiddenFill xmlns:a14="http://schemas.microsoft.com/office/drawing/2010/main">
                <a:noFill/>
              </a14:hiddenFill>
            </a:ext>
          </a:extLst>
        </p:spPr>
      </p:cxnSp>
      <p:cxnSp>
        <p:nvCxnSpPr>
          <p:cNvPr id="50203" name="Straight Connector 57"/>
          <p:cNvCxnSpPr>
            <a:cxnSpLocks noChangeShapeType="1"/>
          </p:cNvCxnSpPr>
          <p:nvPr/>
        </p:nvCxnSpPr>
        <p:spPr bwMode="auto">
          <a:xfrm rot="5400000">
            <a:off x="2859882" y="4956968"/>
            <a:ext cx="3124200" cy="23813"/>
          </a:xfrm>
          <a:prstGeom prst="line">
            <a:avLst/>
          </a:prstGeom>
          <a:noFill/>
          <a:ln w="19050" algn="ctr">
            <a:solidFill>
              <a:srgbClr val="FF0000"/>
            </a:solidFill>
            <a:prstDash val="dashDot"/>
            <a:round/>
            <a:headEnd/>
            <a:tailEnd/>
          </a:ln>
          <a:extLst>
            <a:ext uri="{909E8E84-426E-40DD-AFC4-6F175D3DCCD1}">
              <a14:hiddenFill xmlns:a14="http://schemas.microsoft.com/office/drawing/2010/main">
                <a:noFill/>
              </a14:hiddenFill>
            </a:ext>
          </a:extLst>
        </p:spPr>
      </p:cxnSp>
      <p:cxnSp>
        <p:nvCxnSpPr>
          <p:cNvPr id="50204" name="Straight Connector 59"/>
          <p:cNvCxnSpPr>
            <a:cxnSpLocks noChangeShapeType="1"/>
          </p:cNvCxnSpPr>
          <p:nvPr/>
        </p:nvCxnSpPr>
        <p:spPr bwMode="auto">
          <a:xfrm rot="5400000">
            <a:off x="6213475" y="4895851"/>
            <a:ext cx="2987675" cy="6350"/>
          </a:xfrm>
          <a:prstGeom prst="line">
            <a:avLst/>
          </a:prstGeom>
          <a:noFill/>
          <a:ln w="19050" algn="ctr">
            <a:solidFill>
              <a:srgbClr val="FF0000"/>
            </a:solidFill>
            <a:prstDash val="dashDot"/>
            <a:round/>
            <a:headEnd/>
            <a:tailEnd/>
          </a:ln>
          <a:extLst>
            <a:ext uri="{909E8E84-426E-40DD-AFC4-6F175D3DCCD1}">
              <a14:hiddenFill xmlns:a14="http://schemas.microsoft.com/office/drawing/2010/main">
                <a:noFill/>
              </a14:hiddenFill>
            </a:ext>
          </a:extLst>
        </p:spPr>
      </p:cxnSp>
      <p:sp>
        <p:nvSpPr>
          <p:cNvPr id="61" name="TextBox 60"/>
          <p:cNvSpPr txBox="1"/>
          <p:nvPr/>
        </p:nvSpPr>
        <p:spPr>
          <a:xfrm>
            <a:off x="201613" y="4941888"/>
            <a:ext cx="798512" cy="415925"/>
          </a:xfrm>
          <a:prstGeom prst="rect">
            <a:avLst/>
          </a:prstGeom>
          <a:noFill/>
        </p:spPr>
        <p:txBody>
          <a:bodyPr>
            <a:spAutoFit/>
          </a:bodyPr>
          <a:lstStyle/>
          <a:p>
            <a:pPr>
              <a:defRPr/>
            </a:pPr>
            <a:r>
              <a:rPr lang="en-US" sz="1050" dirty="0">
                <a:solidFill>
                  <a:srgbClr val="2D14E6"/>
                </a:solidFill>
              </a:rPr>
              <a:t>Delayed task</a:t>
            </a:r>
          </a:p>
        </p:txBody>
      </p:sp>
      <p:sp>
        <p:nvSpPr>
          <p:cNvPr id="50206" name="Rectangle 61"/>
          <p:cNvSpPr>
            <a:spLocks noChangeArrowheads="1"/>
          </p:cNvSpPr>
          <p:nvPr/>
        </p:nvSpPr>
        <p:spPr bwMode="auto">
          <a:xfrm>
            <a:off x="1827213" y="4710113"/>
            <a:ext cx="615950" cy="644525"/>
          </a:xfrm>
          <a:prstGeom prst="rect">
            <a:avLst/>
          </a:prstGeom>
          <a:solidFill>
            <a:srgbClr val="FFC000"/>
          </a:solidFill>
          <a:ln w="9525" algn="ctr">
            <a:solidFill>
              <a:srgbClr val="FFC000"/>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cxnSp>
        <p:nvCxnSpPr>
          <p:cNvPr id="50207" name="Straight Connector 66"/>
          <p:cNvCxnSpPr>
            <a:cxnSpLocks noChangeShapeType="1"/>
          </p:cNvCxnSpPr>
          <p:nvPr/>
        </p:nvCxnSpPr>
        <p:spPr bwMode="auto">
          <a:xfrm flipV="1">
            <a:off x="774700" y="5346700"/>
            <a:ext cx="8239125" cy="15875"/>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50208" name="Line Callout 1 67"/>
          <p:cNvSpPr>
            <a:spLocks/>
          </p:cNvSpPr>
          <p:nvPr/>
        </p:nvSpPr>
        <p:spPr bwMode="auto">
          <a:xfrm>
            <a:off x="647700" y="5640388"/>
            <a:ext cx="1019175" cy="193675"/>
          </a:xfrm>
          <a:prstGeom prst="borderCallout1">
            <a:avLst>
              <a:gd name="adj1" fmla="val -142889"/>
              <a:gd name="adj2" fmla="val 175000"/>
              <a:gd name="adj3" fmla="val 18056"/>
              <a:gd name="adj4" fmla="val 102935"/>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600"/>
              <a:t>Call to 1 tick delay</a:t>
            </a:r>
          </a:p>
        </p:txBody>
      </p:sp>
      <p:sp>
        <p:nvSpPr>
          <p:cNvPr id="50209" name="Rectangle 69"/>
          <p:cNvSpPr>
            <a:spLocks noChangeArrowheads="1"/>
          </p:cNvSpPr>
          <p:nvPr/>
        </p:nvSpPr>
        <p:spPr bwMode="auto">
          <a:xfrm>
            <a:off x="3322638" y="4716463"/>
            <a:ext cx="407987" cy="644525"/>
          </a:xfrm>
          <a:prstGeom prst="rect">
            <a:avLst/>
          </a:prstGeom>
          <a:solidFill>
            <a:srgbClr val="FFC000"/>
          </a:solidFill>
          <a:ln w="9525" algn="ctr">
            <a:solidFill>
              <a:srgbClr val="FFC000"/>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50210" name="Line Callout 1 70"/>
          <p:cNvSpPr>
            <a:spLocks/>
          </p:cNvSpPr>
          <p:nvPr/>
        </p:nvSpPr>
        <p:spPr bwMode="auto">
          <a:xfrm>
            <a:off x="2101850" y="5646738"/>
            <a:ext cx="1020763" cy="193675"/>
          </a:xfrm>
          <a:prstGeom prst="borderCallout1">
            <a:avLst>
              <a:gd name="adj1" fmla="val -147056"/>
              <a:gd name="adj2" fmla="val 158333"/>
              <a:gd name="adj3" fmla="val 18056"/>
              <a:gd name="adj4" fmla="val 102935"/>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600"/>
              <a:t>Call to 1 tick delay</a:t>
            </a:r>
          </a:p>
        </p:txBody>
      </p:sp>
      <p:sp>
        <p:nvSpPr>
          <p:cNvPr id="50211" name="Rectangle 71"/>
          <p:cNvSpPr>
            <a:spLocks noChangeArrowheads="1"/>
          </p:cNvSpPr>
          <p:nvPr/>
        </p:nvSpPr>
        <p:spPr bwMode="auto">
          <a:xfrm>
            <a:off x="5454650" y="4699000"/>
            <a:ext cx="808038" cy="644525"/>
          </a:xfrm>
          <a:prstGeom prst="rect">
            <a:avLst/>
          </a:prstGeom>
          <a:solidFill>
            <a:srgbClr val="FFC000"/>
          </a:solidFill>
          <a:ln w="9525" algn="ctr">
            <a:solidFill>
              <a:srgbClr val="FFC000"/>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50212" name="Line Callout 1 72"/>
          <p:cNvSpPr>
            <a:spLocks/>
          </p:cNvSpPr>
          <p:nvPr/>
        </p:nvSpPr>
        <p:spPr bwMode="auto">
          <a:xfrm>
            <a:off x="4367213" y="5629275"/>
            <a:ext cx="1019175" cy="193675"/>
          </a:xfrm>
          <a:prstGeom prst="borderCallout1">
            <a:avLst>
              <a:gd name="adj1" fmla="val -138722"/>
              <a:gd name="adj2" fmla="val 186111"/>
              <a:gd name="adj3" fmla="val 18056"/>
              <a:gd name="adj4" fmla="val 102935"/>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600"/>
              <a:t>Call to 1 tick delay</a:t>
            </a:r>
          </a:p>
        </p:txBody>
      </p:sp>
      <p:sp>
        <p:nvSpPr>
          <p:cNvPr id="50213" name="Rectangle 73"/>
          <p:cNvSpPr>
            <a:spLocks noChangeArrowheads="1"/>
          </p:cNvSpPr>
          <p:nvPr/>
        </p:nvSpPr>
        <p:spPr bwMode="auto">
          <a:xfrm>
            <a:off x="8877300" y="4691063"/>
            <a:ext cx="266700" cy="644525"/>
          </a:xfrm>
          <a:prstGeom prst="rect">
            <a:avLst/>
          </a:prstGeom>
          <a:solidFill>
            <a:srgbClr val="FFC000"/>
          </a:solidFill>
          <a:ln w="9525" algn="ctr">
            <a:solidFill>
              <a:srgbClr val="FFC000"/>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eaLnBrk="1" hangingPunct="1"/>
            <a:endParaRPr lang="en-GB" altLang="en-US"/>
          </a:p>
        </p:txBody>
      </p:sp>
      <p:sp>
        <p:nvSpPr>
          <p:cNvPr id="50214" name="Line Callout 1 74"/>
          <p:cNvSpPr>
            <a:spLocks/>
          </p:cNvSpPr>
          <p:nvPr/>
        </p:nvSpPr>
        <p:spPr bwMode="auto">
          <a:xfrm>
            <a:off x="7126288" y="5637213"/>
            <a:ext cx="1019175" cy="193675"/>
          </a:xfrm>
          <a:prstGeom prst="borderCallout1">
            <a:avLst>
              <a:gd name="adj1" fmla="val -147056"/>
              <a:gd name="adj2" fmla="val 167856"/>
              <a:gd name="adj3" fmla="val 18056"/>
              <a:gd name="adj4" fmla="val 102935"/>
            </a:avLst>
          </a:prstGeom>
          <a:solidFill>
            <a:srgbClr val="FFFF00"/>
          </a:solidFill>
          <a:ln w="9525" algn="ctr">
            <a:solidFill>
              <a:schemeClr val="tx1"/>
            </a:solidFill>
            <a:round/>
            <a:headEnd/>
            <a:tailEnd/>
          </a:ln>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l" eaLnBrk="1" hangingPunct="1"/>
            <a:r>
              <a:rPr lang="en-US" altLang="en-US" sz="600"/>
              <a:t>Call to 1 tick delay</a:t>
            </a:r>
          </a:p>
        </p:txBody>
      </p:sp>
      <p:cxnSp>
        <p:nvCxnSpPr>
          <p:cNvPr id="50215" name="Straight Connector 76"/>
          <p:cNvCxnSpPr>
            <a:cxnSpLocks noChangeShapeType="1"/>
          </p:cNvCxnSpPr>
          <p:nvPr/>
        </p:nvCxnSpPr>
        <p:spPr bwMode="auto">
          <a:xfrm rot="5400000">
            <a:off x="975519" y="5547519"/>
            <a:ext cx="1708150" cy="1588"/>
          </a:xfrm>
          <a:prstGeom prst="line">
            <a:avLst/>
          </a:prstGeom>
          <a:noFill/>
          <a:ln w="12700" algn="ctr">
            <a:solidFill>
              <a:srgbClr val="2D14E6"/>
            </a:solidFill>
            <a:prstDash val="sysDot"/>
            <a:round/>
            <a:headEnd/>
            <a:tailEnd/>
          </a:ln>
          <a:extLst>
            <a:ext uri="{909E8E84-426E-40DD-AFC4-6F175D3DCCD1}">
              <a14:hiddenFill xmlns:a14="http://schemas.microsoft.com/office/drawing/2010/main">
                <a:noFill/>
              </a14:hiddenFill>
            </a:ext>
          </a:extLst>
        </p:spPr>
      </p:cxnSp>
      <p:cxnSp>
        <p:nvCxnSpPr>
          <p:cNvPr id="50216" name="Straight Connector 77"/>
          <p:cNvCxnSpPr>
            <a:cxnSpLocks noChangeShapeType="1"/>
          </p:cNvCxnSpPr>
          <p:nvPr/>
        </p:nvCxnSpPr>
        <p:spPr bwMode="auto">
          <a:xfrm rot="5400000">
            <a:off x="2471738" y="5578475"/>
            <a:ext cx="1706562" cy="1588"/>
          </a:xfrm>
          <a:prstGeom prst="line">
            <a:avLst/>
          </a:prstGeom>
          <a:noFill/>
          <a:ln w="12700" algn="ctr">
            <a:solidFill>
              <a:srgbClr val="2D14E6"/>
            </a:solidFill>
            <a:prstDash val="sysDot"/>
            <a:round/>
            <a:headEnd/>
            <a:tailEnd/>
          </a:ln>
          <a:extLst>
            <a:ext uri="{909E8E84-426E-40DD-AFC4-6F175D3DCCD1}">
              <a14:hiddenFill xmlns:a14="http://schemas.microsoft.com/office/drawing/2010/main">
                <a:noFill/>
              </a14:hiddenFill>
            </a:ext>
          </a:extLst>
        </p:spPr>
      </p:cxnSp>
      <p:cxnSp>
        <p:nvCxnSpPr>
          <p:cNvPr id="50217" name="Straight Connector 78"/>
          <p:cNvCxnSpPr>
            <a:cxnSpLocks noChangeShapeType="1"/>
          </p:cNvCxnSpPr>
          <p:nvPr/>
        </p:nvCxnSpPr>
        <p:spPr bwMode="auto">
          <a:xfrm rot="16200000" flipV="1">
            <a:off x="4625182" y="5555456"/>
            <a:ext cx="1671638" cy="3175"/>
          </a:xfrm>
          <a:prstGeom prst="line">
            <a:avLst/>
          </a:prstGeom>
          <a:noFill/>
          <a:ln w="12700" algn="ctr">
            <a:solidFill>
              <a:srgbClr val="2D14E6"/>
            </a:solidFill>
            <a:prstDash val="sysDot"/>
            <a:round/>
            <a:headEnd/>
            <a:tailEnd/>
          </a:ln>
          <a:extLst>
            <a:ext uri="{909E8E84-426E-40DD-AFC4-6F175D3DCCD1}">
              <a14:hiddenFill xmlns:a14="http://schemas.microsoft.com/office/drawing/2010/main">
                <a:noFill/>
              </a14:hiddenFill>
            </a:ext>
          </a:extLst>
        </p:spPr>
      </p:cxnSp>
      <p:cxnSp>
        <p:nvCxnSpPr>
          <p:cNvPr id="50218" name="Straight Connector 79"/>
          <p:cNvCxnSpPr>
            <a:cxnSpLocks noChangeShapeType="1"/>
          </p:cNvCxnSpPr>
          <p:nvPr/>
        </p:nvCxnSpPr>
        <p:spPr bwMode="auto">
          <a:xfrm rot="5400000">
            <a:off x="8020844" y="5552281"/>
            <a:ext cx="1708150" cy="1588"/>
          </a:xfrm>
          <a:prstGeom prst="line">
            <a:avLst/>
          </a:prstGeom>
          <a:noFill/>
          <a:ln w="12700" algn="ctr">
            <a:solidFill>
              <a:srgbClr val="2D14E6"/>
            </a:solidFill>
            <a:prstDash val="sysDot"/>
            <a:round/>
            <a:headEnd/>
            <a:tailEnd/>
          </a:ln>
          <a:extLst>
            <a:ext uri="{909E8E84-426E-40DD-AFC4-6F175D3DCCD1}">
              <a14:hiddenFill xmlns:a14="http://schemas.microsoft.com/office/drawing/2010/main">
                <a:noFill/>
              </a14:hiddenFill>
            </a:ext>
          </a:extLst>
        </p:spPr>
      </p:cxnSp>
      <p:cxnSp>
        <p:nvCxnSpPr>
          <p:cNvPr id="81" name="Straight Arrow Connector 80"/>
          <p:cNvCxnSpPr/>
          <p:nvPr/>
        </p:nvCxnSpPr>
        <p:spPr bwMode="auto">
          <a:xfrm>
            <a:off x="1843088" y="5954713"/>
            <a:ext cx="1490662" cy="17462"/>
          </a:xfrm>
          <a:prstGeom prst="straightConnector1">
            <a:avLst/>
          </a:prstGeom>
          <a:ln>
            <a:solidFill>
              <a:srgbClr val="2D14E6"/>
            </a:solidFill>
            <a:prstDash val="sysDot"/>
            <a:headEnd type="arrow"/>
            <a:tailEnd type="arrow"/>
          </a:ln>
        </p:spPr>
        <p:style>
          <a:lnRef idx="3">
            <a:schemeClr val="accent6"/>
          </a:lnRef>
          <a:fillRef idx="0">
            <a:schemeClr val="accent6"/>
          </a:fillRef>
          <a:effectRef idx="2">
            <a:schemeClr val="accent6"/>
          </a:effectRef>
          <a:fontRef idx="minor">
            <a:schemeClr val="tx1"/>
          </a:fontRef>
        </p:style>
      </p:cxnSp>
      <p:sp>
        <p:nvSpPr>
          <p:cNvPr id="50220" name="TextBox 81"/>
          <p:cNvSpPr txBox="1">
            <a:spLocks noChangeArrowheads="1"/>
          </p:cNvSpPr>
          <p:nvPr/>
        </p:nvSpPr>
        <p:spPr bwMode="auto">
          <a:xfrm>
            <a:off x="2038350" y="6051550"/>
            <a:ext cx="14319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100">
                <a:solidFill>
                  <a:srgbClr val="2D14E6"/>
                </a:solidFill>
              </a:rPr>
              <a:t>4 mS</a:t>
            </a:r>
          </a:p>
        </p:txBody>
      </p:sp>
      <p:cxnSp>
        <p:nvCxnSpPr>
          <p:cNvPr id="84" name="Straight Arrow Connector 83"/>
          <p:cNvCxnSpPr/>
          <p:nvPr/>
        </p:nvCxnSpPr>
        <p:spPr bwMode="auto">
          <a:xfrm flipV="1">
            <a:off x="3333750" y="5972175"/>
            <a:ext cx="2120900" cy="7938"/>
          </a:xfrm>
          <a:prstGeom prst="straightConnector1">
            <a:avLst/>
          </a:prstGeom>
          <a:ln>
            <a:solidFill>
              <a:srgbClr val="2D14E6"/>
            </a:solidFill>
            <a:prstDash val="sysDot"/>
            <a:headEnd type="arrow"/>
            <a:tailEnd type="arrow"/>
          </a:ln>
        </p:spPr>
        <p:style>
          <a:lnRef idx="3">
            <a:schemeClr val="accent6"/>
          </a:lnRef>
          <a:fillRef idx="0">
            <a:schemeClr val="accent6"/>
          </a:fillRef>
          <a:effectRef idx="2">
            <a:schemeClr val="accent6"/>
          </a:effectRef>
          <a:fontRef idx="minor">
            <a:schemeClr val="tx1"/>
          </a:fontRef>
        </p:style>
      </p:cxnSp>
      <p:sp>
        <p:nvSpPr>
          <p:cNvPr id="50222" name="TextBox 84"/>
          <p:cNvSpPr txBox="1">
            <a:spLocks noChangeArrowheads="1"/>
          </p:cNvSpPr>
          <p:nvPr/>
        </p:nvSpPr>
        <p:spPr bwMode="auto">
          <a:xfrm>
            <a:off x="3387725" y="6034088"/>
            <a:ext cx="19939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100">
                <a:solidFill>
                  <a:srgbClr val="2D14E6"/>
                </a:solidFill>
              </a:rPr>
              <a:t>7 mS</a:t>
            </a:r>
          </a:p>
        </p:txBody>
      </p:sp>
      <p:cxnSp>
        <p:nvCxnSpPr>
          <p:cNvPr id="88" name="Straight Arrow Connector 87"/>
          <p:cNvCxnSpPr/>
          <p:nvPr/>
        </p:nvCxnSpPr>
        <p:spPr bwMode="auto">
          <a:xfrm flipV="1">
            <a:off x="5478463" y="5948363"/>
            <a:ext cx="3390900" cy="23812"/>
          </a:xfrm>
          <a:prstGeom prst="straightConnector1">
            <a:avLst/>
          </a:prstGeom>
          <a:ln>
            <a:solidFill>
              <a:srgbClr val="2D14E6"/>
            </a:solidFill>
            <a:prstDash val="sysDot"/>
            <a:headEnd type="arrow"/>
            <a:tailEnd type="arrow"/>
          </a:ln>
        </p:spPr>
        <p:style>
          <a:lnRef idx="3">
            <a:schemeClr val="accent6"/>
          </a:lnRef>
          <a:fillRef idx="0">
            <a:schemeClr val="accent6"/>
          </a:fillRef>
          <a:effectRef idx="2">
            <a:schemeClr val="accent6"/>
          </a:effectRef>
          <a:fontRef idx="minor">
            <a:schemeClr val="tx1"/>
          </a:fontRef>
        </p:style>
      </p:cxnSp>
      <p:sp>
        <p:nvSpPr>
          <p:cNvPr id="50224" name="TextBox 88"/>
          <p:cNvSpPr txBox="1">
            <a:spLocks noChangeArrowheads="1"/>
          </p:cNvSpPr>
          <p:nvPr/>
        </p:nvSpPr>
        <p:spPr bwMode="auto">
          <a:xfrm>
            <a:off x="5857875" y="6011863"/>
            <a:ext cx="246062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algn="r" eaLnBrk="0" fontAlgn="base" hangingPunct="0">
              <a:spcBef>
                <a:spcPct val="0"/>
              </a:spcBef>
              <a:spcAft>
                <a:spcPct val="0"/>
              </a:spcAft>
              <a:defRPr b="1">
                <a:solidFill>
                  <a:schemeClr val="tx1"/>
                </a:solidFill>
                <a:latin typeface="Arial" pitchFamily="34" charset="0"/>
              </a:defRPr>
            </a:lvl6pPr>
            <a:lvl7pPr marL="2971800" indent="-228600" algn="r" eaLnBrk="0" fontAlgn="base" hangingPunct="0">
              <a:spcBef>
                <a:spcPct val="0"/>
              </a:spcBef>
              <a:spcAft>
                <a:spcPct val="0"/>
              </a:spcAft>
              <a:defRPr b="1">
                <a:solidFill>
                  <a:schemeClr val="tx1"/>
                </a:solidFill>
                <a:latin typeface="Arial" pitchFamily="34" charset="0"/>
              </a:defRPr>
            </a:lvl7pPr>
            <a:lvl8pPr marL="3429000" indent="-228600" algn="r" eaLnBrk="0" fontAlgn="base" hangingPunct="0">
              <a:spcBef>
                <a:spcPct val="0"/>
              </a:spcBef>
              <a:spcAft>
                <a:spcPct val="0"/>
              </a:spcAft>
              <a:defRPr b="1">
                <a:solidFill>
                  <a:schemeClr val="tx1"/>
                </a:solidFill>
                <a:latin typeface="Arial" pitchFamily="34" charset="0"/>
              </a:defRPr>
            </a:lvl8pPr>
            <a:lvl9pPr marL="3886200" indent="-228600" algn="r" eaLnBrk="0" fontAlgn="base" hangingPunct="0">
              <a:spcBef>
                <a:spcPct val="0"/>
              </a:spcBef>
              <a:spcAft>
                <a:spcPct val="0"/>
              </a:spcAft>
              <a:defRPr b="1">
                <a:solidFill>
                  <a:schemeClr val="tx1"/>
                </a:solidFill>
                <a:latin typeface="Arial" pitchFamily="34" charset="0"/>
              </a:defRPr>
            </a:lvl9pPr>
          </a:lstStyle>
          <a:p>
            <a:pPr algn="ctr" eaLnBrk="1" hangingPunct="1"/>
            <a:r>
              <a:rPr lang="en-US" altLang="en-US" sz="1100">
                <a:solidFill>
                  <a:srgbClr val="2D14E6"/>
                </a:solidFill>
              </a:rPr>
              <a:t>11 mS</a:t>
            </a:r>
          </a:p>
        </p:txBody>
      </p:sp>
      <p:cxnSp>
        <p:nvCxnSpPr>
          <p:cNvPr id="50225" name="Straight Connector 58"/>
          <p:cNvCxnSpPr>
            <a:cxnSpLocks noChangeShapeType="1"/>
          </p:cNvCxnSpPr>
          <p:nvPr/>
        </p:nvCxnSpPr>
        <p:spPr bwMode="auto">
          <a:xfrm rot="5400000">
            <a:off x="4525963" y="4948238"/>
            <a:ext cx="3092450" cy="6350"/>
          </a:xfrm>
          <a:prstGeom prst="line">
            <a:avLst/>
          </a:prstGeom>
          <a:noFill/>
          <a:ln w="19050" algn="ctr">
            <a:solidFill>
              <a:srgbClr val="FF0000"/>
            </a:solidFill>
            <a:prstDash val="dashDot"/>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805314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latin typeface="Arial" pitchFamily="34" charset="0"/>
                <a:cs typeface="Arial" pitchFamily="34" charset="0"/>
              </a:rPr>
              <a:t>Real-Time Applications</a:t>
            </a:r>
            <a:endParaRPr lang="en-US" dirty="0"/>
          </a:p>
        </p:txBody>
      </p:sp>
      <p:sp>
        <p:nvSpPr>
          <p:cNvPr id="3" name="Content Placeholder 2"/>
          <p:cNvSpPr>
            <a:spLocks noGrp="1"/>
          </p:cNvSpPr>
          <p:nvPr>
            <p:ph idx="1"/>
          </p:nvPr>
        </p:nvSpPr>
        <p:spPr>
          <a:xfrm>
            <a:off x="457200" y="1600200"/>
            <a:ext cx="4042792" cy="4525963"/>
          </a:xfrm>
        </p:spPr>
        <p:txBody>
          <a:bodyPr>
            <a:noAutofit/>
          </a:bodyPr>
          <a:lstStyle/>
          <a:p>
            <a:pPr>
              <a:buFont typeface="Wingdings" panose="05000000000000000000" pitchFamily="2" charset="2"/>
              <a:buChar char="Ø"/>
            </a:pPr>
            <a:r>
              <a:rPr lang="en-US" altLang="en-US" sz="2800" dirty="0"/>
              <a:t>Process control:</a:t>
            </a:r>
          </a:p>
          <a:p>
            <a:pPr lvl="1"/>
            <a:r>
              <a:rPr lang="en-US" altLang="en-US" sz="1600" dirty="0" smtClean="0"/>
              <a:t>Food processing</a:t>
            </a:r>
          </a:p>
          <a:p>
            <a:pPr lvl="1"/>
            <a:r>
              <a:rPr lang="en-US" altLang="en-US" sz="1600" dirty="0" smtClean="0"/>
              <a:t>Chemical </a:t>
            </a:r>
            <a:r>
              <a:rPr lang="en-US" altLang="en-US" sz="1600" dirty="0"/>
              <a:t>plants</a:t>
            </a:r>
          </a:p>
          <a:p>
            <a:pPr>
              <a:buFont typeface="Wingdings" panose="05000000000000000000" pitchFamily="2" charset="2"/>
              <a:buChar char="Ø"/>
            </a:pPr>
            <a:r>
              <a:rPr lang="en-US" altLang="en-US" sz="2800" dirty="0"/>
              <a:t>Automotive:</a:t>
            </a:r>
          </a:p>
          <a:p>
            <a:pPr lvl="1"/>
            <a:r>
              <a:rPr lang="en-US" altLang="en-US" sz="1600" dirty="0" smtClean="0"/>
              <a:t>Engine </a:t>
            </a:r>
            <a:r>
              <a:rPr lang="en-US" altLang="en-US" sz="1600" dirty="0"/>
              <a:t>controls</a:t>
            </a:r>
          </a:p>
          <a:p>
            <a:pPr lvl="1"/>
            <a:r>
              <a:rPr lang="en-US" altLang="en-US" sz="1600" dirty="0" smtClean="0"/>
              <a:t>Anti-lock </a:t>
            </a:r>
            <a:r>
              <a:rPr lang="en-US" altLang="en-US" sz="1600" dirty="0"/>
              <a:t>braking systems</a:t>
            </a:r>
          </a:p>
          <a:p>
            <a:pPr>
              <a:buFont typeface="Wingdings" panose="05000000000000000000" pitchFamily="2" charset="2"/>
              <a:buChar char="Ø"/>
            </a:pPr>
            <a:r>
              <a:rPr lang="en-US" altLang="en-US" sz="2800" dirty="0"/>
              <a:t>Office automation:</a:t>
            </a:r>
          </a:p>
          <a:p>
            <a:pPr lvl="1"/>
            <a:r>
              <a:rPr lang="en-US" altLang="en-US" sz="1600" dirty="0" smtClean="0"/>
              <a:t>FAX </a:t>
            </a:r>
            <a:r>
              <a:rPr lang="en-US" altLang="en-US" sz="1600" dirty="0"/>
              <a:t>machines</a:t>
            </a:r>
          </a:p>
          <a:p>
            <a:pPr lvl="1"/>
            <a:r>
              <a:rPr lang="en-US" altLang="en-US" sz="1600" dirty="0" smtClean="0"/>
              <a:t>Copiers</a:t>
            </a:r>
            <a:endParaRPr lang="en-US" altLang="en-US" sz="1600" dirty="0"/>
          </a:p>
          <a:p>
            <a:pPr>
              <a:buFont typeface="Wingdings" panose="05000000000000000000" pitchFamily="2" charset="2"/>
              <a:buChar char="Ø"/>
            </a:pPr>
            <a:r>
              <a:rPr lang="en-US" altLang="en-US" sz="2800" dirty="0"/>
              <a:t>Computer peripherals:</a:t>
            </a:r>
          </a:p>
          <a:p>
            <a:pPr lvl="1"/>
            <a:r>
              <a:rPr lang="en-US" altLang="en-US" sz="1600" dirty="0" smtClean="0"/>
              <a:t>Printers</a:t>
            </a:r>
            <a:endParaRPr lang="en-US" altLang="en-US" sz="1600" dirty="0"/>
          </a:p>
          <a:p>
            <a:pPr lvl="1"/>
            <a:r>
              <a:rPr lang="en-US" altLang="en-US" sz="1600" dirty="0" smtClean="0"/>
              <a:t>Terminals</a:t>
            </a:r>
            <a:endParaRPr lang="en-US" altLang="en-US" sz="1600" dirty="0"/>
          </a:p>
          <a:p>
            <a:pPr lvl="1"/>
            <a:r>
              <a:rPr lang="en-US" altLang="en-US" sz="1600" dirty="0" smtClean="0"/>
              <a:t>Scanners</a:t>
            </a:r>
            <a:endParaRPr lang="en-US" altLang="en-US" sz="1600" dirty="0"/>
          </a:p>
          <a:p>
            <a:pPr lvl="1"/>
            <a:r>
              <a:rPr lang="en-US" altLang="en-US" sz="1600" dirty="0" smtClean="0"/>
              <a:t>Modems</a:t>
            </a:r>
            <a:endParaRPr lang="en-US" altLang="en-US" sz="1600" dirty="0"/>
          </a:p>
        </p:txBody>
      </p:sp>
      <p:sp>
        <p:nvSpPr>
          <p:cNvPr id="17" name="Content Placeholder 2"/>
          <p:cNvSpPr txBox="1">
            <a:spLocks/>
          </p:cNvSpPr>
          <p:nvPr/>
        </p:nvSpPr>
        <p:spPr>
          <a:xfrm>
            <a:off x="4499992" y="1600200"/>
            <a:ext cx="4330824"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altLang="en-US" sz="2800" dirty="0" smtClean="0"/>
              <a:t>Robots</a:t>
            </a:r>
          </a:p>
          <a:p>
            <a:pPr>
              <a:buFont typeface="Wingdings" panose="05000000000000000000" pitchFamily="2" charset="2"/>
              <a:buChar char="Ø"/>
            </a:pPr>
            <a:r>
              <a:rPr lang="en-US" altLang="en-US" sz="2800" dirty="0" smtClean="0"/>
              <a:t>Aerospace:</a:t>
            </a:r>
          </a:p>
          <a:p>
            <a:pPr lvl="1"/>
            <a:r>
              <a:rPr lang="en-US" altLang="en-US" sz="1600" dirty="0" smtClean="0"/>
              <a:t>Flight management systems</a:t>
            </a:r>
          </a:p>
          <a:p>
            <a:pPr lvl="1"/>
            <a:r>
              <a:rPr lang="en-US" altLang="en-US" sz="1600" dirty="0" smtClean="0"/>
              <a:t>Weapons systems</a:t>
            </a:r>
          </a:p>
          <a:p>
            <a:pPr lvl="1"/>
            <a:r>
              <a:rPr lang="en-US" altLang="en-US" sz="1600" dirty="0" smtClean="0"/>
              <a:t>Jet engine controls</a:t>
            </a:r>
          </a:p>
          <a:p>
            <a:pPr>
              <a:buFont typeface="Wingdings" panose="05000000000000000000" pitchFamily="2" charset="2"/>
              <a:buChar char="Ø"/>
            </a:pPr>
            <a:r>
              <a:rPr lang="en-US" altLang="en-US" sz="2800" dirty="0" smtClean="0"/>
              <a:t>Domestic:</a:t>
            </a:r>
          </a:p>
          <a:p>
            <a:pPr lvl="1"/>
            <a:r>
              <a:rPr lang="en-US" altLang="en-US" sz="1600" dirty="0" smtClean="0"/>
              <a:t>Microwave ovens</a:t>
            </a:r>
          </a:p>
          <a:p>
            <a:pPr lvl="1"/>
            <a:r>
              <a:rPr lang="en-US" altLang="en-US" sz="1600" dirty="0" smtClean="0"/>
              <a:t>Dishwashers</a:t>
            </a:r>
          </a:p>
          <a:p>
            <a:pPr lvl="1"/>
            <a:r>
              <a:rPr lang="en-US" altLang="en-US" sz="1600" dirty="0" smtClean="0"/>
              <a:t>Washing machines</a:t>
            </a:r>
          </a:p>
          <a:p>
            <a:pPr lvl="1"/>
            <a:r>
              <a:rPr lang="en-US" altLang="en-US" sz="1600" dirty="0" smtClean="0"/>
              <a:t>Thermostats</a:t>
            </a:r>
            <a:endParaRPr lang="en-US" altLang="en-US" sz="1600" dirty="0"/>
          </a:p>
        </p:txBody>
      </p:sp>
    </p:spTree>
    <p:extLst>
      <p:ext uri="{BB962C8B-B14F-4D97-AF65-F5344CB8AC3E}">
        <p14:creationId xmlns:p14="http://schemas.microsoft.com/office/powerpoint/2010/main" val="26874141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Real-time application is targeted on application with deadline must be predicted</a:t>
            </a:r>
          </a:p>
          <a:p>
            <a:r>
              <a:rPr lang="en-US" dirty="0" smtClean="0"/>
              <a:t>Real-time Operating System – RTOS is an Embedded OS designed for Real-time application usage</a:t>
            </a:r>
          </a:p>
          <a:p>
            <a:r>
              <a:rPr lang="en-US" dirty="0" smtClean="0"/>
              <a:t>There are few concepts related to RTOS: Tasks/Processes, non-preemptive and preemptive kernel</a:t>
            </a:r>
          </a:p>
          <a:p>
            <a:r>
              <a:rPr lang="en-US" dirty="0" smtClean="0"/>
              <a:t>There are multiple ways to synchronize and inter-process communication in RTOS</a:t>
            </a:r>
          </a:p>
          <a:p>
            <a:pPr lvl="1"/>
            <a:r>
              <a:rPr lang="en-US" dirty="0" smtClean="0"/>
              <a:t>Semaphore</a:t>
            </a:r>
          </a:p>
          <a:p>
            <a:pPr lvl="1"/>
            <a:r>
              <a:rPr lang="en-US" dirty="0" smtClean="0"/>
              <a:t>Event</a:t>
            </a:r>
            <a:endParaRPr lang="en-US" dirty="0"/>
          </a:p>
          <a:p>
            <a:pPr lvl="1"/>
            <a:r>
              <a:rPr lang="en-US" dirty="0" smtClean="0"/>
              <a:t>Message Queue</a:t>
            </a:r>
          </a:p>
          <a:p>
            <a:pPr lvl="1"/>
            <a:r>
              <a:rPr lang="en-US" dirty="0" smtClean="0"/>
              <a:t>Message Mailbox</a:t>
            </a:r>
            <a:endParaRPr lang="en-US" dirty="0"/>
          </a:p>
        </p:txBody>
      </p:sp>
    </p:spTree>
    <p:extLst>
      <p:ext uri="{BB962C8B-B14F-4D97-AF65-F5344CB8AC3E}">
        <p14:creationId xmlns:p14="http://schemas.microsoft.com/office/powerpoint/2010/main" val="29707804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5656" y="2636912"/>
            <a:ext cx="8229600" cy="4525963"/>
          </a:xfrm>
        </p:spPr>
        <p:txBody>
          <a:bodyPr/>
          <a:lstStyle/>
          <a:p>
            <a:pPr>
              <a:buNone/>
            </a:pPr>
            <a:r>
              <a:rPr lang="en-US" dirty="0" smtClean="0"/>
              <a:t>Thanks for your attention !</a:t>
            </a:r>
            <a:endParaRPr lang="en-US" dirty="0"/>
          </a:p>
        </p:txBody>
      </p:sp>
      <p:sp>
        <p:nvSpPr>
          <p:cNvPr id="5" name="Title 1"/>
          <p:cNvSpPr>
            <a:spLocks noGrp="1"/>
          </p:cNvSpPr>
          <p:nvPr>
            <p:ph type="title"/>
          </p:nvPr>
        </p:nvSpPr>
        <p:spPr>
          <a:xfrm>
            <a:off x="395536" y="0"/>
            <a:ext cx="8229600" cy="1143000"/>
          </a:xfrm>
        </p:spPr>
        <p:txBody>
          <a:bodyPr/>
          <a:lstStyle/>
          <a:p>
            <a:pPr algn="l"/>
            <a:r>
              <a:rPr lang="en-US" b="1" dirty="0" smtClean="0">
                <a:solidFill>
                  <a:schemeClr val="accent6">
                    <a:lumMod val="75000"/>
                  </a:schemeClr>
                </a:solidFill>
                <a:latin typeface="Arial" pitchFamily="34" charset="0"/>
                <a:cs typeface="Arial" pitchFamily="34" charset="0"/>
              </a:rPr>
              <a:t>Question &amp; Answer</a:t>
            </a:r>
            <a:endParaRPr lang="en-US" b="1" dirty="0">
              <a:solidFill>
                <a:schemeClr val="accent6">
                  <a:lumMod val="75000"/>
                </a:schemeClr>
              </a:solidFill>
              <a:latin typeface="Arial" pitchFamily="34" charset="0"/>
              <a:cs typeface="Arial" pitchFamily="34" charset="0"/>
            </a:endParaRP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4270388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smtClean="0"/>
              <a:t>This course including </a:t>
            </a:r>
            <a:r>
              <a:rPr lang="en-US" b="1" dirty="0" smtClean="0"/>
              <a:t>Lecture Presentations</a:t>
            </a:r>
            <a:r>
              <a:rPr lang="en-US" dirty="0" smtClean="0"/>
              <a:t>, </a:t>
            </a:r>
            <a:r>
              <a:rPr lang="en-US" b="1" dirty="0" smtClean="0"/>
              <a:t>Quiz</a:t>
            </a:r>
            <a:r>
              <a:rPr lang="en-US" dirty="0" smtClean="0"/>
              <a:t>, </a:t>
            </a:r>
            <a:r>
              <a:rPr lang="en-US" b="1" dirty="0" smtClean="0"/>
              <a:t>Mock Project</a:t>
            </a:r>
            <a:r>
              <a:rPr lang="en-US" dirty="0" smtClean="0"/>
              <a:t>, </a:t>
            </a:r>
            <a:r>
              <a:rPr lang="en-US" b="1" dirty="0" smtClean="0"/>
              <a:t>Syllabus</a:t>
            </a:r>
            <a:r>
              <a:rPr lang="en-US" dirty="0" smtClean="0"/>
              <a:t>, </a:t>
            </a:r>
            <a:r>
              <a:rPr lang="en-US" b="1" dirty="0" smtClean="0"/>
              <a:t>Assignments</a:t>
            </a:r>
            <a:r>
              <a:rPr lang="en-US" dirty="0" smtClean="0"/>
              <a:t>, </a:t>
            </a:r>
            <a:r>
              <a:rPr lang="en-US" b="1" dirty="0" smtClean="0"/>
              <a:t>Answers</a:t>
            </a:r>
            <a:r>
              <a:rPr lang="en-US" dirty="0" smtClean="0"/>
              <a:t> are </a:t>
            </a:r>
            <a:r>
              <a:rPr lang="en-US" dirty="0"/>
              <a:t>copyright by FPT Software </a:t>
            </a:r>
            <a:r>
              <a:rPr lang="en-US" dirty="0" smtClean="0"/>
              <a:t>Corporation.</a:t>
            </a:r>
          </a:p>
          <a:p>
            <a:pPr algn="just"/>
            <a:r>
              <a:rPr lang="en-US" dirty="0" smtClean="0"/>
              <a:t>This course also uses some information from external  sources and non-confidential training document from Freescale, those materials comply with the original source licenses.</a:t>
            </a:r>
            <a:endParaRPr lang="en-US" dirty="0"/>
          </a:p>
        </p:txBody>
      </p:sp>
      <p:sp>
        <p:nvSpPr>
          <p:cNvPr id="5" name="Title 1"/>
          <p:cNvSpPr>
            <a:spLocks noGrp="1"/>
          </p:cNvSpPr>
          <p:nvPr>
            <p:ph type="title"/>
          </p:nvPr>
        </p:nvSpPr>
        <p:spPr>
          <a:xfrm>
            <a:off x="428596" y="1644"/>
            <a:ext cx="8229600" cy="1143000"/>
          </a:xfrm>
        </p:spPr>
        <p:txBody>
          <a:bodyPr/>
          <a:lstStyle/>
          <a:p>
            <a:pPr algn="l"/>
            <a:r>
              <a:rPr lang="en-US" b="1" dirty="0" smtClean="0">
                <a:solidFill>
                  <a:schemeClr val="accent6">
                    <a:lumMod val="75000"/>
                  </a:schemeClr>
                </a:solidFill>
                <a:latin typeface="Arial" pitchFamily="34" charset="0"/>
                <a:cs typeface="Arial" pitchFamily="34" charset="0"/>
              </a:rPr>
              <a:t>Copyright</a:t>
            </a:r>
            <a:endParaRPr lang="en-US" b="1" dirty="0">
              <a:solidFill>
                <a:schemeClr val="accent6">
                  <a:lumMod val="75000"/>
                </a:schemeClr>
              </a:solidFill>
              <a:latin typeface="Arial" pitchFamily="34" charset="0"/>
              <a:cs typeface="Arial" pitchFamily="34" charset="0"/>
            </a:endParaRPr>
          </a:p>
        </p:txBody>
      </p:sp>
      <p:sp>
        <p:nvSpPr>
          <p:cNvPr id="4" name="Content Placeholder 2"/>
          <p:cNvSpPr txBox="1">
            <a:spLocks/>
          </p:cNvSpPr>
          <p:nvPr/>
        </p:nvSpPr>
        <p:spPr>
          <a:xfrm>
            <a:off x="500034" y="1357298"/>
            <a:ext cx="8372476" cy="4706951"/>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 name="Content Placeholder 5" descr="2logo-01.png"/>
          <p:cNvPicPr>
            <a:picLocks noChangeAspect="1"/>
          </p:cNvPicPr>
          <p:nvPr/>
        </p:nvPicPr>
        <p:blipFill>
          <a:blip r:embed="rId3" cstate="print"/>
          <a:stretch>
            <a:fillRect/>
          </a:stretch>
        </p:blipFill>
        <p:spPr>
          <a:xfrm>
            <a:off x="7172341" y="0"/>
            <a:ext cx="1971659" cy="983396"/>
          </a:xfrm>
          <a:prstGeom prst="rect">
            <a:avLst/>
          </a:prstGeom>
        </p:spPr>
      </p:pic>
      <p:sp>
        <p:nvSpPr>
          <p:cNvPr id="2" name="Slide Number Placeholder 1"/>
          <p:cNvSpPr>
            <a:spLocks noGrp="1"/>
          </p:cNvSpPr>
          <p:nvPr>
            <p:ph type="sldNum" sz="quarter" idx="12"/>
          </p:nvPr>
        </p:nvSpPr>
        <p:spPr/>
        <p:txBody>
          <a:bodyPr/>
          <a:lstStyle/>
          <a:p>
            <a:fld id="{ACD21DFA-696B-4992-A28D-DC51D9892BA0}" type="slidenum">
              <a:rPr lang="en-US" smtClean="0"/>
              <a:pPr/>
              <a:t>52</a:t>
            </a:fld>
            <a:endParaRPr lang="en-US"/>
          </a:p>
        </p:txBody>
      </p:sp>
    </p:spTree>
    <p:extLst>
      <p:ext uri="{BB962C8B-B14F-4D97-AF65-F5344CB8AC3E}">
        <p14:creationId xmlns:p14="http://schemas.microsoft.com/office/powerpoint/2010/main" val="948677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Arial" pitchFamily="34" charset="0"/>
                <a:cs typeface="Arial" pitchFamily="34" charset="0"/>
              </a:rPr>
              <a:t>What is </a:t>
            </a:r>
            <a:r>
              <a:rPr lang="en-US" dirty="0" smtClean="0">
                <a:latin typeface="Arial" pitchFamily="34" charset="0"/>
                <a:cs typeface="Arial" pitchFamily="34" charset="0"/>
              </a:rPr>
              <a:t>Real-Time</a:t>
            </a:r>
            <a:endParaRPr lang="en-US" dirty="0"/>
          </a:p>
        </p:txBody>
      </p:sp>
      <p:sp>
        <p:nvSpPr>
          <p:cNvPr id="3" name="Content Placeholder 2"/>
          <p:cNvSpPr>
            <a:spLocks noGrp="1"/>
          </p:cNvSpPr>
          <p:nvPr>
            <p:ph idx="1"/>
          </p:nvPr>
        </p:nvSpPr>
        <p:spPr/>
        <p:txBody>
          <a:bodyPr>
            <a:noAutofit/>
          </a:bodyPr>
          <a:lstStyle/>
          <a:p>
            <a:r>
              <a:rPr lang="en-US" altLang="en-US" sz="2000" dirty="0"/>
              <a:t> If a task must be completed within a given time, it is said to be a real-time task</a:t>
            </a:r>
          </a:p>
          <a:p>
            <a:endParaRPr lang="es-MX" altLang="en-US" sz="2000" dirty="0"/>
          </a:p>
          <a:p>
            <a:r>
              <a:rPr lang="en-GB" altLang="en-US" sz="2000" dirty="0"/>
              <a:t> The correct result of a real time system depends on:</a:t>
            </a:r>
          </a:p>
          <a:p>
            <a:pPr lvl="1"/>
            <a:r>
              <a:rPr lang="en-GB" altLang="en-US" sz="1800" dirty="0"/>
              <a:t>a correct answer/reaction to a stimuli</a:t>
            </a:r>
          </a:p>
          <a:p>
            <a:pPr lvl="1"/>
            <a:r>
              <a:rPr lang="en-GB" altLang="en-US" sz="1800" dirty="0"/>
              <a:t>a point of time, when the result will be delivered</a:t>
            </a:r>
          </a:p>
          <a:p>
            <a:pPr lvl="1"/>
            <a:endParaRPr lang="en-GB" altLang="en-US" sz="1800" dirty="0"/>
          </a:p>
          <a:p>
            <a:r>
              <a:rPr lang="es-MX" altLang="en-US" sz="2000" dirty="0"/>
              <a:t> </a:t>
            </a:r>
            <a:r>
              <a:rPr lang="de-DE" altLang="en-US" sz="2000" dirty="0"/>
              <a:t>Type of real time systems</a:t>
            </a:r>
          </a:p>
          <a:p>
            <a:pPr lvl="2"/>
            <a:r>
              <a:rPr lang="de-DE" altLang="en-US" sz="1600" dirty="0"/>
              <a:t> </a:t>
            </a:r>
            <a:r>
              <a:rPr lang="de-DE" altLang="en-US" sz="1600" dirty="0">
                <a:solidFill>
                  <a:srgbClr val="FF9999"/>
                </a:solidFill>
              </a:rPr>
              <a:t>hard</a:t>
            </a:r>
            <a:r>
              <a:rPr lang="de-DE" altLang="en-US" sz="1600" dirty="0"/>
              <a:t> real time</a:t>
            </a:r>
          </a:p>
          <a:p>
            <a:pPr lvl="2"/>
            <a:r>
              <a:rPr lang="de-DE" altLang="en-US" sz="1600" dirty="0"/>
              <a:t> </a:t>
            </a:r>
            <a:r>
              <a:rPr lang="de-DE" altLang="en-US" sz="1600" dirty="0">
                <a:solidFill>
                  <a:srgbClr val="99CCFF"/>
                </a:solidFill>
              </a:rPr>
              <a:t>soft</a:t>
            </a:r>
            <a:r>
              <a:rPr lang="de-DE" altLang="en-US" sz="1600" dirty="0"/>
              <a:t> real </a:t>
            </a:r>
            <a:r>
              <a:rPr lang="de-DE" altLang="en-US" sz="1600" dirty="0" smtClean="0"/>
              <a:t>time</a:t>
            </a:r>
            <a:endParaRPr lang="en-US" sz="1600" dirty="0"/>
          </a:p>
        </p:txBody>
      </p:sp>
      <p:grpSp>
        <p:nvGrpSpPr>
          <p:cNvPr id="4" name="Group 16"/>
          <p:cNvGrpSpPr>
            <a:grpSpLocks/>
          </p:cNvGrpSpPr>
          <p:nvPr/>
        </p:nvGrpSpPr>
        <p:grpSpPr bwMode="auto">
          <a:xfrm>
            <a:off x="4700588" y="3667125"/>
            <a:ext cx="3848100" cy="2813050"/>
            <a:chOff x="3016" y="1797"/>
            <a:chExt cx="2424" cy="1772"/>
          </a:xfrm>
        </p:grpSpPr>
        <p:sp>
          <p:nvSpPr>
            <p:cNvPr id="5" name="Line 4"/>
            <p:cNvSpPr>
              <a:spLocks noChangeShapeType="1"/>
            </p:cNvSpPr>
            <p:nvPr/>
          </p:nvSpPr>
          <p:spPr bwMode="auto">
            <a:xfrm flipV="1">
              <a:off x="3439" y="1817"/>
              <a:ext cx="0" cy="149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 name="Text Box 5"/>
            <p:cNvSpPr txBox="1">
              <a:spLocks noChangeArrowheads="1"/>
            </p:cNvSpPr>
            <p:nvPr/>
          </p:nvSpPr>
          <p:spPr bwMode="auto">
            <a:xfrm>
              <a:off x="5104" y="3319"/>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2000"/>
                <a:t>time</a:t>
              </a:r>
              <a:endParaRPr lang="en-US" altLang="en-US" sz="2400"/>
            </a:p>
          </p:txBody>
        </p:sp>
        <p:sp>
          <p:nvSpPr>
            <p:cNvPr id="7" name="Line 6"/>
            <p:cNvSpPr>
              <a:spLocks noChangeShapeType="1"/>
            </p:cNvSpPr>
            <p:nvPr/>
          </p:nvSpPr>
          <p:spPr bwMode="auto">
            <a:xfrm flipH="1">
              <a:off x="4496" y="1807"/>
              <a:ext cx="0" cy="1494"/>
            </a:xfrm>
            <a:prstGeom prst="line">
              <a:avLst/>
            </a:prstGeom>
            <a:noFill/>
            <a:ln w="3810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7"/>
            <p:cNvSpPr>
              <a:spLocks noChangeShapeType="1"/>
            </p:cNvSpPr>
            <p:nvPr/>
          </p:nvSpPr>
          <p:spPr bwMode="auto">
            <a:xfrm flipV="1">
              <a:off x="3447" y="3255"/>
              <a:ext cx="875" cy="48"/>
            </a:xfrm>
            <a:prstGeom prst="line">
              <a:avLst/>
            </a:prstGeom>
            <a:noFill/>
            <a:ln w="38100">
              <a:solidFill>
                <a:srgbClr val="FF99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Freeform 8"/>
            <p:cNvSpPr>
              <a:spLocks/>
            </p:cNvSpPr>
            <p:nvPr/>
          </p:nvSpPr>
          <p:spPr bwMode="auto">
            <a:xfrm>
              <a:off x="4274" y="3029"/>
              <a:ext cx="229" cy="231"/>
            </a:xfrm>
            <a:custGeom>
              <a:avLst/>
              <a:gdLst>
                <a:gd name="T0" fmla="*/ 0 w 229"/>
                <a:gd name="T1" fmla="*/ 231 h 231"/>
                <a:gd name="T2" fmla="*/ 39 w 229"/>
                <a:gd name="T3" fmla="*/ 227 h 231"/>
                <a:gd name="T4" fmla="*/ 72 w 229"/>
                <a:gd name="T5" fmla="*/ 218 h 231"/>
                <a:gd name="T6" fmla="*/ 105 w 229"/>
                <a:gd name="T7" fmla="*/ 212 h 231"/>
                <a:gd name="T8" fmla="*/ 132 w 229"/>
                <a:gd name="T9" fmla="*/ 206 h 231"/>
                <a:gd name="T10" fmla="*/ 150 w 229"/>
                <a:gd name="T11" fmla="*/ 198 h 231"/>
                <a:gd name="T12" fmla="*/ 162 w 229"/>
                <a:gd name="T13" fmla="*/ 186 h 231"/>
                <a:gd name="T14" fmla="*/ 183 w 229"/>
                <a:gd name="T15" fmla="*/ 162 h 231"/>
                <a:gd name="T16" fmla="*/ 195 w 229"/>
                <a:gd name="T17" fmla="*/ 138 h 231"/>
                <a:gd name="T18" fmla="*/ 207 w 229"/>
                <a:gd name="T19" fmla="*/ 105 h 231"/>
                <a:gd name="T20" fmla="*/ 213 w 229"/>
                <a:gd name="T21" fmla="*/ 86 h 231"/>
                <a:gd name="T22" fmla="*/ 219 w 229"/>
                <a:gd name="T23" fmla="*/ 45 h 231"/>
                <a:gd name="T24" fmla="*/ 228 w 229"/>
                <a:gd name="T25" fmla="*/ 14 h 231"/>
                <a:gd name="T26" fmla="*/ 229 w 229"/>
                <a:gd name="T27" fmla="*/ 0 h 23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9"/>
                <a:gd name="T43" fmla="*/ 0 h 231"/>
                <a:gd name="T44" fmla="*/ 229 w 229"/>
                <a:gd name="T45" fmla="*/ 231 h 23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9" h="231">
                  <a:moveTo>
                    <a:pt x="0" y="231"/>
                  </a:moveTo>
                  <a:cubicBezTo>
                    <a:pt x="13" y="230"/>
                    <a:pt x="26" y="228"/>
                    <a:pt x="39" y="227"/>
                  </a:cubicBezTo>
                  <a:cubicBezTo>
                    <a:pt x="51" y="225"/>
                    <a:pt x="60" y="220"/>
                    <a:pt x="72" y="218"/>
                  </a:cubicBezTo>
                  <a:cubicBezTo>
                    <a:pt x="81" y="214"/>
                    <a:pt x="95" y="213"/>
                    <a:pt x="105" y="212"/>
                  </a:cubicBezTo>
                  <a:cubicBezTo>
                    <a:pt x="114" y="209"/>
                    <a:pt x="123" y="208"/>
                    <a:pt x="132" y="206"/>
                  </a:cubicBezTo>
                  <a:cubicBezTo>
                    <a:pt x="138" y="203"/>
                    <a:pt x="144" y="202"/>
                    <a:pt x="150" y="198"/>
                  </a:cubicBezTo>
                  <a:cubicBezTo>
                    <a:pt x="155" y="194"/>
                    <a:pt x="156" y="189"/>
                    <a:pt x="162" y="186"/>
                  </a:cubicBezTo>
                  <a:cubicBezTo>
                    <a:pt x="168" y="178"/>
                    <a:pt x="175" y="167"/>
                    <a:pt x="183" y="162"/>
                  </a:cubicBezTo>
                  <a:cubicBezTo>
                    <a:pt x="188" y="155"/>
                    <a:pt x="192" y="146"/>
                    <a:pt x="195" y="138"/>
                  </a:cubicBezTo>
                  <a:cubicBezTo>
                    <a:pt x="197" y="126"/>
                    <a:pt x="201" y="116"/>
                    <a:pt x="207" y="105"/>
                  </a:cubicBezTo>
                  <a:cubicBezTo>
                    <a:pt x="208" y="99"/>
                    <a:pt x="210" y="92"/>
                    <a:pt x="213" y="86"/>
                  </a:cubicBezTo>
                  <a:cubicBezTo>
                    <a:pt x="216" y="72"/>
                    <a:pt x="216" y="59"/>
                    <a:pt x="219" y="45"/>
                  </a:cubicBezTo>
                  <a:cubicBezTo>
                    <a:pt x="220" y="34"/>
                    <a:pt x="221" y="23"/>
                    <a:pt x="228" y="14"/>
                  </a:cubicBezTo>
                  <a:cubicBezTo>
                    <a:pt x="229" y="1"/>
                    <a:pt x="229" y="6"/>
                    <a:pt x="229" y="0"/>
                  </a:cubicBezTo>
                </a:path>
              </a:pathLst>
            </a:custGeom>
            <a:noFill/>
            <a:ln w="38100">
              <a:solidFill>
                <a:srgbClr val="FF99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 name="Line 9"/>
            <p:cNvSpPr>
              <a:spLocks noChangeShapeType="1"/>
            </p:cNvSpPr>
            <p:nvPr/>
          </p:nvSpPr>
          <p:spPr bwMode="auto">
            <a:xfrm flipV="1">
              <a:off x="3447" y="2431"/>
              <a:ext cx="1773" cy="4"/>
            </a:xfrm>
            <a:prstGeom prst="line">
              <a:avLst/>
            </a:prstGeom>
            <a:noFill/>
            <a:ln w="3810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0"/>
            <p:cNvSpPr>
              <a:spLocks noChangeShapeType="1"/>
            </p:cNvSpPr>
            <p:nvPr/>
          </p:nvSpPr>
          <p:spPr bwMode="auto">
            <a:xfrm>
              <a:off x="4504" y="1999"/>
              <a:ext cx="0" cy="1032"/>
            </a:xfrm>
            <a:prstGeom prst="line">
              <a:avLst/>
            </a:prstGeom>
            <a:noFill/>
            <a:ln w="38100">
              <a:solidFill>
                <a:srgbClr val="FF99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1"/>
            <p:cNvSpPr>
              <a:spLocks noChangeShapeType="1"/>
            </p:cNvSpPr>
            <p:nvPr/>
          </p:nvSpPr>
          <p:spPr bwMode="auto">
            <a:xfrm flipV="1">
              <a:off x="3447" y="3251"/>
              <a:ext cx="432" cy="48"/>
            </a:xfrm>
            <a:prstGeom prst="line">
              <a:avLst/>
            </a:prstGeom>
            <a:noFill/>
            <a:ln w="38100">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Freeform 12"/>
            <p:cNvSpPr>
              <a:spLocks/>
            </p:cNvSpPr>
            <p:nvPr/>
          </p:nvSpPr>
          <p:spPr bwMode="auto">
            <a:xfrm>
              <a:off x="3873" y="2430"/>
              <a:ext cx="1175" cy="824"/>
            </a:xfrm>
            <a:custGeom>
              <a:avLst/>
              <a:gdLst>
                <a:gd name="T0" fmla="*/ 0 w 1680"/>
                <a:gd name="T1" fmla="*/ 824 h 824"/>
                <a:gd name="T2" fmla="*/ 192 w 1680"/>
                <a:gd name="T3" fmla="*/ 776 h 824"/>
                <a:gd name="T4" fmla="*/ 432 w 1680"/>
                <a:gd name="T5" fmla="*/ 632 h 824"/>
                <a:gd name="T6" fmla="*/ 576 w 1680"/>
                <a:gd name="T7" fmla="*/ 440 h 824"/>
                <a:gd name="T8" fmla="*/ 768 w 1680"/>
                <a:gd name="T9" fmla="*/ 152 h 824"/>
                <a:gd name="T10" fmla="*/ 960 w 1680"/>
                <a:gd name="T11" fmla="*/ 56 h 824"/>
                <a:gd name="T12" fmla="*/ 1296 w 1680"/>
                <a:gd name="T13" fmla="*/ 8 h 824"/>
                <a:gd name="T14" fmla="*/ 1680 w 1680"/>
                <a:gd name="T15" fmla="*/ 8 h 824"/>
                <a:gd name="T16" fmla="*/ 0 60000 65536"/>
                <a:gd name="T17" fmla="*/ 0 60000 65536"/>
                <a:gd name="T18" fmla="*/ 0 60000 65536"/>
                <a:gd name="T19" fmla="*/ 0 60000 65536"/>
                <a:gd name="T20" fmla="*/ 0 60000 65536"/>
                <a:gd name="T21" fmla="*/ 0 60000 65536"/>
                <a:gd name="T22" fmla="*/ 0 60000 65536"/>
                <a:gd name="T23" fmla="*/ 0 60000 65536"/>
                <a:gd name="T24" fmla="*/ 0 w 1680"/>
                <a:gd name="T25" fmla="*/ 0 h 824"/>
                <a:gd name="T26" fmla="*/ 1680 w 1680"/>
                <a:gd name="T27" fmla="*/ 824 h 8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80" h="824">
                  <a:moveTo>
                    <a:pt x="0" y="824"/>
                  </a:moveTo>
                  <a:cubicBezTo>
                    <a:pt x="60" y="816"/>
                    <a:pt x="120" y="808"/>
                    <a:pt x="192" y="776"/>
                  </a:cubicBezTo>
                  <a:cubicBezTo>
                    <a:pt x="264" y="744"/>
                    <a:pt x="368" y="688"/>
                    <a:pt x="432" y="632"/>
                  </a:cubicBezTo>
                  <a:cubicBezTo>
                    <a:pt x="496" y="576"/>
                    <a:pt x="520" y="520"/>
                    <a:pt x="576" y="440"/>
                  </a:cubicBezTo>
                  <a:cubicBezTo>
                    <a:pt x="632" y="360"/>
                    <a:pt x="704" y="216"/>
                    <a:pt x="768" y="152"/>
                  </a:cubicBezTo>
                  <a:cubicBezTo>
                    <a:pt x="832" y="88"/>
                    <a:pt x="872" y="80"/>
                    <a:pt x="960" y="56"/>
                  </a:cubicBezTo>
                  <a:cubicBezTo>
                    <a:pt x="1048" y="32"/>
                    <a:pt x="1176" y="16"/>
                    <a:pt x="1296" y="8"/>
                  </a:cubicBezTo>
                  <a:cubicBezTo>
                    <a:pt x="1416" y="0"/>
                    <a:pt x="1548" y="4"/>
                    <a:pt x="1680" y="8"/>
                  </a:cubicBezTo>
                </a:path>
              </a:pathLst>
            </a:custGeom>
            <a:noFill/>
            <a:ln w="38100">
              <a:solidFill>
                <a:srgbClr val="99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Text Box 13"/>
            <p:cNvSpPr txBox="1">
              <a:spLocks noChangeArrowheads="1"/>
            </p:cNvSpPr>
            <p:nvPr/>
          </p:nvSpPr>
          <p:spPr bwMode="auto">
            <a:xfrm>
              <a:off x="3016" y="1797"/>
              <a:ext cx="4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altLang="en-US" sz="2000">
                  <a:latin typeface="Times New Roman" pitchFamily="18" charset="0"/>
                </a:rPr>
                <a:t>cost</a:t>
              </a:r>
              <a:endParaRPr lang="en-US" altLang="en-US" sz="2400">
                <a:latin typeface="Times New Roman" pitchFamily="18" charset="0"/>
              </a:endParaRPr>
            </a:p>
          </p:txBody>
        </p:sp>
        <p:sp>
          <p:nvSpPr>
            <p:cNvPr id="15" name="Line 14"/>
            <p:cNvSpPr>
              <a:spLocks noChangeShapeType="1"/>
            </p:cNvSpPr>
            <p:nvPr/>
          </p:nvSpPr>
          <p:spPr bwMode="auto">
            <a:xfrm flipV="1">
              <a:off x="3439" y="3303"/>
              <a:ext cx="179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Text Box 15"/>
            <p:cNvSpPr txBox="1">
              <a:spLocks noChangeArrowheads="1"/>
            </p:cNvSpPr>
            <p:nvPr/>
          </p:nvSpPr>
          <p:spPr bwMode="auto">
            <a:xfrm>
              <a:off x="4160" y="3319"/>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spcBef>
                  <a:spcPct val="50000"/>
                </a:spcBef>
              </a:pPr>
              <a:r>
                <a:rPr lang="en-US" altLang="en-US" sz="2000"/>
                <a:t>deadline</a:t>
              </a:r>
              <a:endParaRPr lang="en-US" altLang="en-US" sz="2400"/>
            </a:p>
          </p:txBody>
        </p:sp>
      </p:grpSp>
    </p:spTree>
    <p:extLst>
      <p:ext uri="{BB962C8B-B14F-4D97-AF65-F5344CB8AC3E}">
        <p14:creationId xmlns:p14="http://schemas.microsoft.com/office/powerpoint/2010/main" val="2640868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real-time systems</a:t>
            </a:r>
            <a:endParaRPr lang="en-US" dirty="0"/>
          </a:p>
        </p:txBody>
      </p:sp>
      <p:sp>
        <p:nvSpPr>
          <p:cNvPr id="3" name="Content Placeholder 2"/>
          <p:cNvSpPr>
            <a:spLocks noGrp="1"/>
          </p:cNvSpPr>
          <p:nvPr>
            <p:ph idx="1"/>
          </p:nvPr>
        </p:nvSpPr>
        <p:spPr/>
        <p:txBody>
          <a:bodyPr/>
          <a:lstStyle/>
          <a:p>
            <a:pPr>
              <a:buSzPct val="60000"/>
              <a:buFont typeface="Wingdings" pitchFamily="2" charset="2"/>
              <a:buChar char="q"/>
              <a:defRPr/>
            </a:pPr>
            <a:r>
              <a:rPr lang="en-US" altLang="zh-TW" sz="2800" dirty="0"/>
              <a:t>Most real-time systems do not provide the features found in a standard desktop system.</a:t>
            </a:r>
          </a:p>
          <a:p>
            <a:pPr>
              <a:buSzPct val="60000"/>
              <a:buFont typeface="Wingdings" pitchFamily="2" charset="2"/>
              <a:buChar char="q"/>
              <a:defRPr/>
            </a:pPr>
            <a:r>
              <a:rPr lang="en-US" altLang="zh-TW" sz="2800" dirty="0"/>
              <a:t>Reasons include</a:t>
            </a:r>
          </a:p>
          <a:p>
            <a:pPr lvl="1">
              <a:buFont typeface="Wingdings" pitchFamily="2" charset="2"/>
              <a:buChar char="ü"/>
              <a:defRPr/>
            </a:pPr>
            <a:r>
              <a:rPr lang="en-US" altLang="zh-TW" sz="2400" dirty="0">
                <a:sym typeface="Symbol" pitchFamily="18" charset="2"/>
              </a:rPr>
              <a:t>Real-time systems are typically single-purpose.</a:t>
            </a:r>
          </a:p>
          <a:p>
            <a:pPr lvl="1">
              <a:buFont typeface="Wingdings" pitchFamily="2" charset="2"/>
              <a:buChar char="ü"/>
              <a:defRPr/>
            </a:pPr>
            <a:r>
              <a:rPr lang="en-US" altLang="zh-TW" sz="2400" dirty="0">
                <a:sym typeface="Symbol" pitchFamily="18" charset="2"/>
              </a:rPr>
              <a:t>Real-time systems often do not require interfacing with a user.</a:t>
            </a:r>
          </a:p>
          <a:p>
            <a:pPr lvl="1">
              <a:buFont typeface="Wingdings" pitchFamily="2" charset="2"/>
              <a:buChar char="ü"/>
              <a:defRPr/>
            </a:pPr>
            <a:r>
              <a:rPr lang="en-US" altLang="zh-TW" sz="2400" dirty="0">
                <a:sym typeface="Symbol" pitchFamily="18" charset="2"/>
              </a:rPr>
              <a:t>Features found in a desktop PC require more substantial hardware than what is typically available in a real-time system.</a:t>
            </a:r>
            <a:endParaRPr lang="en-US" altLang="zh-TW" sz="2400" dirty="0"/>
          </a:p>
          <a:p>
            <a:endParaRPr lang="en-US" dirty="0"/>
          </a:p>
        </p:txBody>
      </p:sp>
    </p:spTree>
    <p:extLst>
      <p:ext uri="{BB962C8B-B14F-4D97-AF65-F5344CB8AC3E}">
        <p14:creationId xmlns:p14="http://schemas.microsoft.com/office/powerpoint/2010/main" val="1721980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 Real-Time System</a:t>
            </a:r>
          </a:p>
        </p:txBody>
      </p:sp>
      <p:sp>
        <p:nvSpPr>
          <p:cNvPr id="3" name="Content Placeholder 2"/>
          <p:cNvSpPr>
            <a:spLocks noGrp="1"/>
          </p:cNvSpPr>
          <p:nvPr>
            <p:ph idx="1"/>
          </p:nvPr>
        </p:nvSpPr>
        <p:spPr/>
        <p:txBody>
          <a:bodyPr/>
          <a:lstStyle/>
          <a:p>
            <a:pPr>
              <a:buSzPct val="60000"/>
              <a:buFont typeface="Wingdings" pitchFamily="2" charset="2"/>
              <a:buChar char="q"/>
              <a:defRPr/>
            </a:pPr>
            <a:r>
              <a:rPr lang="en-US" altLang="zh-TW" sz="2800" dirty="0"/>
              <a:t>Timing is critical and deadline cannot be missed</a:t>
            </a:r>
          </a:p>
          <a:p>
            <a:pPr lvl="1">
              <a:buFont typeface="Wingdings" pitchFamily="2" charset="2"/>
              <a:buChar char="ü"/>
              <a:defRPr/>
            </a:pPr>
            <a:r>
              <a:rPr lang="en-US" altLang="zh-TW" sz="2400" dirty="0"/>
              <a:t>If the failure to meet the deadline is considered to be a fatal fault</a:t>
            </a:r>
          </a:p>
          <a:p>
            <a:pPr>
              <a:buSzPct val="60000"/>
              <a:buFont typeface="Wingdings" pitchFamily="2" charset="2"/>
              <a:buChar char="q"/>
              <a:defRPr/>
            </a:pPr>
            <a:r>
              <a:rPr lang="en-US" altLang="zh-TW" sz="2800" dirty="0"/>
              <a:t>Examples:</a:t>
            </a:r>
          </a:p>
          <a:p>
            <a:pPr lvl="1">
              <a:buFont typeface="Wingdings" pitchFamily="2" charset="2"/>
              <a:buChar char="ü"/>
              <a:defRPr/>
            </a:pPr>
            <a:r>
              <a:rPr lang="en-US" altLang="zh-TW" sz="2400" dirty="0"/>
              <a:t>Nuclear reactors</a:t>
            </a:r>
          </a:p>
          <a:p>
            <a:pPr lvl="1">
              <a:buFont typeface="Wingdings" pitchFamily="2" charset="2"/>
              <a:buChar char="ü"/>
              <a:defRPr/>
            </a:pPr>
            <a:r>
              <a:rPr lang="en-US" altLang="zh-TW" sz="2400" dirty="0"/>
              <a:t>Flight controller</a:t>
            </a:r>
          </a:p>
          <a:p>
            <a:pPr lvl="1">
              <a:buFont typeface="Wingdings" pitchFamily="2" charset="2"/>
              <a:buChar char="ü"/>
              <a:defRPr/>
            </a:pPr>
            <a:r>
              <a:rPr lang="en-US" altLang="zh-TW" sz="2400" dirty="0"/>
              <a:t>Air bag deployment</a:t>
            </a:r>
          </a:p>
          <a:p>
            <a:pPr lvl="1">
              <a:buFont typeface="Wingdings" pitchFamily="2" charset="2"/>
              <a:buChar char="ü"/>
              <a:defRPr/>
            </a:pPr>
            <a:r>
              <a:rPr lang="en-US" altLang="zh-TW" sz="2400" dirty="0"/>
              <a:t>Anti-lock brakes</a:t>
            </a:r>
          </a:p>
          <a:p>
            <a:pPr lvl="1">
              <a:buFont typeface="Wingdings" pitchFamily="2" charset="2"/>
              <a:buChar char="ü"/>
              <a:defRPr/>
            </a:pPr>
            <a:endParaRPr lang="en-US" altLang="zh-TW" sz="2400" dirty="0"/>
          </a:p>
          <a:p>
            <a:endParaRPr lang="en-US" dirty="0"/>
          </a:p>
        </p:txBody>
      </p:sp>
    </p:spTree>
    <p:extLst>
      <p:ext uri="{BB962C8B-B14F-4D97-AF65-F5344CB8AC3E}">
        <p14:creationId xmlns:p14="http://schemas.microsoft.com/office/powerpoint/2010/main" val="3124265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 Real-Time </a:t>
            </a:r>
            <a:r>
              <a:rPr lang="en-US" dirty="0"/>
              <a:t>System</a:t>
            </a:r>
          </a:p>
        </p:txBody>
      </p:sp>
      <p:sp>
        <p:nvSpPr>
          <p:cNvPr id="3" name="Content Placeholder 2"/>
          <p:cNvSpPr>
            <a:spLocks noGrp="1"/>
          </p:cNvSpPr>
          <p:nvPr>
            <p:ph idx="1"/>
          </p:nvPr>
        </p:nvSpPr>
        <p:spPr/>
        <p:txBody>
          <a:bodyPr>
            <a:normAutofit lnSpcReduction="10000"/>
          </a:bodyPr>
          <a:lstStyle/>
          <a:p>
            <a:pPr>
              <a:lnSpc>
                <a:spcPct val="90000"/>
              </a:lnSpc>
              <a:buSzPct val="60000"/>
              <a:buFont typeface="Wingdings" pitchFamily="2" charset="2"/>
              <a:buChar char="q"/>
              <a:defRPr/>
            </a:pPr>
            <a:r>
              <a:rPr lang="en-US" altLang="zh-TW" sz="2400" dirty="0"/>
              <a:t>A miss of timing constraints is undesirable. However, a few misses do not serious harm</a:t>
            </a:r>
          </a:p>
          <a:p>
            <a:pPr lvl="1">
              <a:lnSpc>
                <a:spcPct val="90000"/>
              </a:lnSpc>
              <a:buFont typeface="Wingdings" pitchFamily="2" charset="2"/>
              <a:buChar char="ü"/>
              <a:defRPr/>
            </a:pPr>
            <a:r>
              <a:rPr lang="en-US" altLang="zh-TW" sz="2400" dirty="0"/>
              <a:t>The timing requirements are often specified in probability terms</a:t>
            </a:r>
          </a:p>
          <a:p>
            <a:pPr lvl="1">
              <a:lnSpc>
                <a:spcPct val="90000"/>
              </a:lnSpc>
              <a:buFont typeface="Wingdings" pitchFamily="2" charset="2"/>
              <a:buChar char="ü"/>
              <a:defRPr/>
            </a:pPr>
            <a:r>
              <a:rPr lang="en-US" altLang="zh-TW" sz="2400" dirty="0"/>
              <a:t>The time constraints are guaranteed on a statistical basis</a:t>
            </a:r>
          </a:p>
          <a:p>
            <a:pPr>
              <a:lnSpc>
                <a:spcPct val="90000"/>
              </a:lnSpc>
              <a:buSzPct val="60000"/>
              <a:buFont typeface="Wingdings" pitchFamily="2" charset="2"/>
              <a:buChar char="q"/>
              <a:defRPr/>
            </a:pPr>
            <a:r>
              <a:rPr lang="en-US" altLang="zh-TW" sz="2400" dirty="0"/>
              <a:t>Examples:</a:t>
            </a:r>
          </a:p>
          <a:p>
            <a:pPr lvl="1">
              <a:lnSpc>
                <a:spcPct val="90000"/>
              </a:lnSpc>
              <a:buFont typeface="Wingdings" pitchFamily="2" charset="2"/>
              <a:buChar char="ü"/>
              <a:defRPr/>
            </a:pPr>
            <a:r>
              <a:rPr lang="en-US" altLang="zh-TW" sz="2400" dirty="0"/>
              <a:t>Multimedia Streaming</a:t>
            </a:r>
          </a:p>
          <a:p>
            <a:pPr lvl="1">
              <a:lnSpc>
                <a:spcPct val="90000"/>
              </a:lnSpc>
              <a:buFont typeface="Wingdings" pitchFamily="2" charset="2"/>
              <a:buChar char="ü"/>
              <a:defRPr/>
            </a:pPr>
            <a:r>
              <a:rPr lang="en-US" altLang="zh-TW" sz="2400" dirty="0"/>
              <a:t>Electronic games</a:t>
            </a:r>
          </a:p>
          <a:p>
            <a:pPr lvl="1">
              <a:lnSpc>
                <a:spcPct val="90000"/>
              </a:lnSpc>
              <a:buFont typeface="Wingdings" pitchFamily="2" charset="2"/>
              <a:buChar char="ü"/>
              <a:defRPr/>
            </a:pPr>
            <a:r>
              <a:rPr lang="en-US" altLang="zh-TW" sz="2400" dirty="0"/>
              <a:t>Quality-of-Service (</a:t>
            </a:r>
            <a:r>
              <a:rPr lang="en-US" altLang="zh-TW" sz="2400" dirty="0" err="1"/>
              <a:t>QoS</a:t>
            </a:r>
            <a:r>
              <a:rPr lang="en-US" altLang="zh-TW" sz="2400" dirty="0"/>
              <a:t>) guarantees</a:t>
            </a:r>
          </a:p>
          <a:p>
            <a:pPr lvl="1">
              <a:lnSpc>
                <a:spcPct val="90000"/>
              </a:lnSpc>
              <a:buFont typeface="Wingdings" pitchFamily="2" charset="2"/>
              <a:buChar char="ü"/>
              <a:defRPr/>
            </a:pPr>
            <a:r>
              <a:rPr lang="en-US" altLang="zh-TW" sz="2400" dirty="0"/>
              <a:t>Automatic teller machine (ATM)</a:t>
            </a:r>
          </a:p>
          <a:p>
            <a:pPr lvl="2">
              <a:lnSpc>
                <a:spcPct val="90000"/>
              </a:lnSpc>
              <a:buFont typeface="Wingdings" pitchFamily="2" charset="2"/>
              <a:buChar char="§"/>
              <a:defRPr/>
            </a:pPr>
            <a:r>
              <a:rPr lang="en-US" altLang="zh-TW" dirty="0"/>
              <a:t>If the ATM takes 30 seconds longer than the ideal, the user still won’t walk away</a:t>
            </a:r>
          </a:p>
          <a:p>
            <a:endParaRPr lang="en-US" dirty="0"/>
          </a:p>
        </p:txBody>
      </p:sp>
    </p:spTree>
    <p:extLst>
      <p:ext uri="{BB962C8B-B14F-4D97-AF65-F5344CB8AC3E}">
        <p14:creationId xmlns:p14="http://schemas.microsoft.com/office/powerpoint/2010/main" val="8523492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e3a1cf56a5a4a9275d2ee6fb5b81e67f6ee1e0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926</TotalTime>
  <Words>5802</Words>
  <Application>Microsoft Office PowerPoint</Application>
  <PresentationFormat>On-screen Show (4:3)</PresentationFormat>
  <Paragraphs>820</Paragraphs>
  <Slides>52</Slides>
  <Notes>21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2" baseType="lpstr">
      <vt:lpstr>新細明體</vt:lpstr>
      <vt:lpstr>Arial</vt:lpstr>
      <vt:lpstr>Calibri</vt:lpstr>
      <vt:lpstr>Comic Sans MS</vt:lpstr>
      <vt:lpstr>Courier New</vt:lpstr>
      <vt:lpstr>Symbol</vt:lpstr>
      <vt:lpstr>Times New Roman</vt:lpstr>
      <vt:lpstr>Wingdings</vt:lpstr>
      <vt:lpstr>Office Theme</vt:lpstr>
      <vt:lpstr>Visio</vt:lpstr>
      <vt:lpstr>LECTURE 9: introduce to basic real-time applications and RTOS</vt:lpstr>
      <vt:lpstr>Learning Goals</vt:lpstr>
      <vt:lpstr>Table of contents</vt:lpstr>
      <vt:lpstr>Table of contents</vt:lpstr>
      <vt:lpstr>Real-Time Applications</vt:lpstr>
      <vt:lpstr>What is Real-Time</vt:lpstr>
      <vt:lpstr>Features of real-time systems</vt:lpstr>
      <vt:lpstr>Hard Real-Time System</vt:lpstr>
      <vt:lpstr>Soft Real-Time System</vt:lpstr>
      <vt:lpstr>Real Time Operating Systems</vt:lpstr>
      <vt:lpstr>PowerPoint Presentation</vt:lpstr>
      <vt:lpstr>Table of contents</vt:lpstr>
      <vt:lpstr>PowerPoint Presentation</vt:lpstr>
      <vt:lpstr>PowerPoint Presentation</vt:lpstr>
      <vt:lpstr>PowerPoint Presentation</vt:lpstr>
      <vt:lpstr>PowerPoint Presentation</vt:lpstr>
      <vt:lpstr>Embedded Operating Systems</vt:lpstr>
      <vt:lpstr>Real-Time Operating System – RTOS</vt:lpstr>
      <vt:lpstr>Why use an RTOS?</vt:lpstr>
      <vt:lpstr>RTOS Design Philosophies</vt:lpstr>
      <vt:lpstr>RTOS Kernel</vt:lpstr>
      <vt:lpstr>RTOS Task and Processes</vt:lpstr>
      <vt:lpstr>RTOS Task and Processes (cont.)</vt:lpstr>
      <vt:lpstr>RTOS Context Switching</vt:lpstr>
      <vt:lpstr>RTOS Scheduler</vt:lpstr>
      <vt:lpstr>RTOS Scheduler (cont.)</vt:lpstr>
      <vt:lpstr>RTOS Scheduler (cont.)</vt:lpstr>
      <vt:lpstr>RTOS Non-Preemptive Kernel</vt:lpstr>
      <vt:lpstr>RTOS Preemptive Kernel </vt:lpstr>
      <vt:lpstr>Table of contents</vt:lpstr>
      <vt:lpstr>Inter-task Communication and Resource Sharing</vt:lpstr>
      <vt:lpstr>Semaphores</vt:lpstr>
      <vt:lpstr>Semaphore example</vt:lpstr>
      <vt:lpstr>Counting semaphore example </vt:lpstr>
      <vt:lpstr>Semaphores are often overused</vt:lpstr>
      <vt:lpstr>Priority Inversion</vt:lpstr>
      <vt:lpstr>Priority Inversion</vt:lpstr>
      <vt:lpstr>Deadlock </vt:lpstr>
      <vt:lpstr>Task Synchronization</vt:lpstr>
      <vt:lpstr>Task Synchronization</vt:lpstr>
      <vt:lpstr>Event Flags</vt:lpstr>
      <vt:lpstr>Event Flags</vt:lpstr>
      <vt:lpstr>Message Mailboxes</vt:lpstr>
      <vt:lpstr>Message Mailboxes</vt:lpstr>
      <vt:lpstr>Message Queues</vt:lpstr>
      <vt:lpstr>Interrupt responses</vt:lpstr>
      <vt:lpstr>Interrupt Recovery</vt:lpstr>
      <vt:lpstr>Interrupt latency, response, and recovery on  preemptive kernel</vt:lpstr>
      <vt:lpstr>Clock Tick - the system's heartbeat </vt:lpstr>
      <vt:lpstr>Summary</vt:lpstr>
      <vt:lpstr>Question &amp; Answer</vt:lpstr>
      <vt:lpstr>Copyright</vt:lpstr>
    </vt:vector>
  </TitlesOfParts>
  <Company>CO.IT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linhTTK</dc:creator>
  <cp:lastModifiedBy>Tran Duc Hong (FSU1.BU16)</cp:lastModifiedBy>
  <cp:revision>170</cp:revision>
  <dcterms:created xsi:type="dcterms:W3CDTF">2014-05-08T08:09:05Z</dcterms:created>
  <dcterms:modified xsi:type="dcterms:W3CDTF">2014-09-19T02:43:20Z</dcterms:modified>
</cp:coreProperties>
</file>