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6" r:id="rId5"/>
    <p:sldId id="268" r:id="rId6"/>
    <p:sldId id="271" r:id="rId7"/>
    <p:sldId id="274" r:id="rId8"/>
    <p:sldId id="277" r:id="rId9"/>
    <p:sldId id="281" r:id="rId10"/>
    <p:sldId id="288" r:id="rId11"/>
    <p:sldId id="294" r:id="rId12"/>
    <p:sldId id="290" r:id="rId13"/>
    <p:sldId id="29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74" autoAdjust="0"/>
  </p:normalViewPr>
  <p:slideViewPr>
    <p:cSldViewPr snapToGrid="0" showGuides="1">
      <p:cViewPr varScale="1">
        <p:scale>
          <a:sx n="100" d="100"/>
          <a:sy n="100" d="100"/>
        </p:scale>
        <p:origin x="102" y="42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02.12.2022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02.12.2022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25985" cy="2876204"/>
          </a:xfrm>
        </p:spPr>
        <p:txBody>
          <a:bodyPr/>
          <a:lstStyle/>
          <a:p>
            <a:r>
              <a:rPr lang="vi-VN" dirty="0" smtClean="0"/>
              <a:t>PHẦN MỀM QUẢN LÝ KHO BÓNG ĐÈN</a:t>
            </a:r>
            <a:endParaRPr lang="ru-RU" dirty="0"/>
          </a:p>
        </p:txBody>
      </p:sp>
      <p:pic>
        <p:nvPicPr>
          <p:cNvPr id="12" name="Picture Placeholder 11" descr="Beautiful cliff sea town on sunset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/>
          <a:srcRect l="14573" r="421"/>
          <a:stretch/>
        </p:blipFill>
        <p:spPr>
          <a:xfrm>
            <a:off x="4614953" y="0"/>
            <a:ext cx="7585924" cy="6046491"/>
          </a:xfr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7294" y="2630979"/>
            <a:ext cx="1807312" cy="490450"/>
          </a:xfrm>
          <a:noFill/>
        </p:spPr>
        <p:txBody>
          <a:bodyPr/>
          <a:lstStyle/>
          <a:p>
            <a:r>
              <a:rPr lang="vi-VN" dirty="0" smtClean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35000">
                      <a:schemeClr val="accent1">
                        <a:lumMod val="60000"/>
                        <a:lumOff val="40000"/>
                      </a:schemeClr>
                    </a:gs>
                    <a:gs pos="69000">
                      <a:schemeClr val="accent2">
                        <a:lumMod val="60000"/>
                        <a:lumOff val="40000"/>
                      </a:schemeClr>
                    </a:gs>
                    <a:gs pos="97000">
                      <a:schemeClr val="accent3">
                        <a:lumMod val="60000"/>
                        <a:lumOff val="40000"/>
                      </a:schemeClr>
                    </a:gs>
                  </a:gsLst>
                  <a:lin ang="0" scaled="0"/>
                </a:gradFill>
              </a:rPr>
              <a:t>(Nhóm 8)</a:t>
            </a:r>
            <a:endParaRPr lang="ru-RU" dirty="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35000">
                    <a:schemeClr val="accent1">
                      <a:lumMod val="60000"/>
                      <a:lumOff val="40000"/>
                    </a:schemeClr>
                  </a:gs>
                  <a:gs pos="69000">
                    <a:schemeClr val="accent2">
                      <a:lumMod val="60000"/>
                      <a:lumOff val="40000"/>
                    </a:schemeClr>
                  </a:gs>
                  <a:gs pos="97000">
                    <a:schemeClr val="accent3">
                      <a:lumMod val="60000"/>
                      <a:lumOff val="40000"/>
                    </a:schemeClr>
                  </a:gs>
                </a:gsLst>
                <a:lin ang="0" scaled="0"/>
              </a:gra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540" y="4275330"/>
            <a:ext cx="6126480" cy="2463706"/>
          </a:xfrm>
        </p:spPr>
        <p:txBody>
          <a:bodyPr/>
          <a:lstStyle/>
          <a:p>
            <a:r>
              <a:rPr lang="vi-VN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Thành viên nhóm :</a:t>
            </a:r>
          </a:p>
          <a:p>
            <a:r>
              <a:rPr lang="vi-VN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Lâm Tuấn Kiệt (nhóm trưởng)</a:t>
            </a:r>
          </a:p>
          <a:p>
            <a:r>
              <a:rPr lang="vi-VN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Phạm Bảo Nghiêm</a:t>
            </a:r>
          </a:p>
          <a:p>
            <a:r>
              <a:rPr lang="vi-VN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Bùi Trọng Tân</a:t>
            </a:r>
            <a:br>
              <a:rPr lang="vi-VN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  <p:bldP spid="6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251875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800" b="1" dirty="0" smtClean="0"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74000">
                      <a:schemeClr val="accent1">
                        <a:lumMod val="60000"/>
                        <a:lumOff val="40000"/>
                      </a:schemeClr>
                    </a:gs>
                    <a:gs pos="3700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0" scaled="0"/>
                </a:gradFill>
              </a:rPr>
              <a:t>Cảm ơn thầy và các bạn đã lắng nghe</a:t>
            </a:r>
            <a:endParaRPr lang="vi-VN" sz="4800" b="1" dirty="0"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74000">
                    <a:schemeClr val="accent1">
                      <a:lumMod val="60000"/>
                      <a:lumOff val="40000"/>
                    </a:schemeClr>
                  </a:gs>
                  <a:gs pos="37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8829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0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400" dirty="0" smtClean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35000">
                      <a:schemeClr val="accent3">
                        <a:lumMod val="60000"/>
                        <a:lumOff val="40000"/>
                      </a:schemeClr>
                    </a:gs>
                    <a:gs pos="69000">
                      <a:schemeClr val="accent3">
                        <a:lumMod val="75000"/>
                      </a:schemeClr>
                    </a:gs>
                    <a:gs pos="97000">
                      <a:schemeClr val="accent1">
                        <a:lumMod val="60000"/>
                        <a:lumOff val="40000"/>
                      </a:schemeClr>
                    </a:gs>
                  </a:gsLst>
                  <a:lin ang="10800000" scaled="0"/>
                </a:gradFill>
              </a:rPr>
              <a:t> Phần I : Sơ đồ Cơ sở dữ liệu</a:t>
            </a:r>
            <a:endParaRPr lang="vi-VN" sz="4400" dirty="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35000">
                    <a:schemeClr val="accent3">
                      <a:lumMod val="60000"/>
                      <a:lumOff val="40000"/>
                    </a:schemeClr>
                  </a:gs>
                  <a:gs pos="69000">
                    <a:schemeClr val="accent3">
                      <a:lumMod val="75000"/>
                    </a:schemeClr>
                  </a:gs>
                  <a:gs pos="97000">
                    <a:schemeClr val="accent1">
                      <a:lumMod val="60000"/>
                      <a:lumOff val="40000"/>
                    </a:schemeClr>
                  </a:gs>
                </a:gsLst>
                <a:lin ang="10800000" scaled="0"/>
              </a:gra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252" y="986604"/>
            <a:ext cx="7501618" cy="524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2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0" y="0"/>
            <a:ext cx="10557164" cy="706582"/>
          </a:xfrm>
        </p:spPr>
        <p:txBody>
          <a:bodyPr/>
          <a:lstStyle/>
          <a:p>
            <a:r>
              <a:rPr lang="vi-VN" dirty="0" smtClean="0"/>
              <a:t> 1. Chức năng chung – Đăng Nhập</a:t>
            </a:r>
            <a:endParaRPr lang="vi-VN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84" y="1812173"/>
            <a:ext cx="5695238" cy="47715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891" y="2325862"/>
            <a:ext cx="2476190" cy="114285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033218" y="1812173"/>
            <a:ext cx="426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35000">
                      <a:schemeClr val="accent3">
                        <a:lumMod val="60000"/>
                        <a:lumOff val="40000"/>
                      </a:schemeClr>
                    </a:gs>
                    <a:gs pos="69000">
                      <a:schemeClr val="accent3">
                        <a:lumMod val="60000"/>
                        <a:lumOff val="40000"/>
                      </a:schemeClr>
                    </a:gs>
                    <a:gs pos="97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0"/>
                </a:gradFill>
              </a:rPr>
              <a:t> </a:t>
            </a:r>
            <a:r>
              <a:rPr lang="vi-VN" sz="2400" b="1" dirty="0" smtClean="0"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35000">
                      <a:schemeClr val="accent3">
                        <a:lumMod val="60000"/>
                        <a:lumOff val="40000"/>
                      </a:schemeClr>
                    </a:gs>
                    <a:gs pos="69000">
                      <a:schemeClr val="accent3">
                        <a:lumMod val="60000"/>
                        <a:lumOff val="40000"/>
                      </a:schemeClr>
                    </a:gs>
                    <a:gs pos="97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0"/>
                </a:gradFill>
              </a:rPr>
              <a:t>Nếu đăng nhập thất bại :</a:t>
            </a:r>
            <a:endParaRPr lang="vi-VN" sz="2400" b="1" dirty="0"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35000">
                    <a:schemeClr val="accent3">
                      <a:lumMod val="60000"/>
                      <a:lumOff val="40000"/>
                    </a:schemeClr>
                  </a:gs>
                  <a:gs pos="69000">
                    <a:schemeClr val="accent3">
                      <a:lumMod val="60000"/>
                      <a:lumOff val="40000"/>
                    </a:schemeClr>
                  </a:gs>
                  <a:gs pos="97000">
                    <a:schemeClr val="accent3">
                      <a:lumMod val="60000"/>
                      <a:lumOff val="40000"/>
                    </a:schemeClr>
                  </a:gs>
                </a:gsLst>
                <a:lin ang="10800000" scaled="0"/>
              </a:gra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92305" y="3736260"/>
            <a:ext cx="4842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35000">
                      <a:schemeClr val="accent3">
                        <a:lumMod val="60000"/>
                        <a:lumOff val="40000"/>
                      </a:schemeClr>
                    </a:gs>
                    <a:gs pos="69000">
                      <a:schemeClr val="accent3">
                        <a:lumMod val="60000"/>
                        <a:lumOff val="40000"/>
                      </a:schemeClr>
                    </a:gs>
                    <a:gs pos="97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0"/>
                </a:gradFill>
              </a:rPr>
              <a:t> </a:t>
            </a:r>
            <a:r>
              <a:rPr lang="vi-VN" sz="2400" b="1" dirty="0" smtClean="0"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35000">
                      <a:schemeClr val="accent3">
                        <a:lumMod val="60000"/>
                        <a:lumOff val="40000"/>
                      </a:schemeClr>
                    </a:gs>
                    <a:gs pos="69000">
                      <a:schemeClr val="accent3">
                        <a:lumMod val="60000"/>
                        <a:lumOff val="40000"/>
                      </a:schemeClr>
                    </a:gs>
                    <a:gs pos="97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0"/>
                </a:gradFill>
              </a:rPr>
              <a:t>Nếu click vào quên mật khẩu :</a:t>
            </a:r>
            <a:endParaRPr lang="vi-VN" sz="2400" b="1" dirty="0"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35000">
                    <a:schemeClr val="accent3">
                      <a:lumMod val="60000"/>
                      <a:lumOff val="40000"/>
                    </a:schemeClr>
                  </a:gs>
                  <a:gs pos="69000">
                    <a:schemeClr val="accent3">
                      <a:lumMod val="60000"/>
                      <a:lumOff val="40000"/>
                    </a:schemeClr>
                  </a:gs>
                  <a:gs pos="97000">
                    <a:schemeClr val="accent3">
                      <a:lumMod val="60000"/>
                      <a:lumOff val="40000"/>
                    </a:schemeClr>
                  </a:gs>
                </a:gsLst>
                <a:lin ang="10800000" scaled="0"/>
              </a:gra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252749" y="5270269"/>
            <a:ext cx="565267" cy="5403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63142" y="5702531"/>
            <a:ext cx="172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Nút đăng nhập</a:t>
            </a:r>
            <a:endParaRPr lang="vi-V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438996" y="5270269"/>
            <a:ext cx="290946" cy="6169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02103" y="5718817"/>
            <a:ext cx="224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Nút quên mật khẩu</a:t>
            </a:r>
            <a:endParaRPr lang="vi-V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" r="2729"/>
          <a:stretch/>
        </p:blipFill>
        <p:spPr>
          <a:xfrm>
            <a:off x="7182196" y="4340392"/>
            <a:ext cx="3200400" cy="2204129"/>
          </a:xfrm>
          <a:prstGeom prst="rect">
            <a:avLst/>
          </a:prstGeom>
        </p:spPr>
      </p:pic>
      <p:sp>
        <p:nvSpPr>
          <p:cNvPr id="15" name="Title 13"/>
          <p:cNvSpPr txBox="1">
            <a:spLocks/>
          </p:cNvSpPr>
          <p:nvPr/>
        </p:nvSpPr>
        <p:spPr>
          <a:xfrm>
            <a:off x="0" y="0"/>
            <a:ext cx="10557164" cy="706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vi-VN" dirty="0" smtClean="0"/>
              <a:t>Phần II : Các chức năng của phần mềm</a:t>
            </a:r>
            <a:endParaRPr lang="vi-VN" dirty="0"/>
          </a:p>
        </p:txBody>
      </p:sp>
      <p:sp>
        <p:nvSpPr>
          <p:cNvPr id="16" name="TextBox 15"/>
          <p:cNvSpPr txBox="1"/>
          <p:nvPr/>
        </p:nvSpPr>
        <p:spPr>
          <a:xfrm>
            <a:off x="6891901" y="2011678"/>
            <a:ext cx="426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35000">
                      <a:schemeClr val="accent3">
                        <a:lumMod val="60000"/>
                        <a:lumOff val="40000"/>
                      </a:schemeClr>
                    </a:gs>
                    <a:gs pos="69000">
                      <a:schemeClr val="accent3">
                        <a:lumMod val="60000"/>
                        <a:lumOff val="40000"/>
                      </a:schemeClr>
                    </a:gs>
                    <a:gs pos="97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0"/>
                </a:gradFill>
              </a:rPr>
              <a:t> </a:t>
            </a:r>
            <a:r>
              <a:rPr lang="vi-VN" sz="2400" b="1" dirty="0" smtClean="0"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35000">
                      <a:schemeClr val="accent3">
                        <a:lumMod val="60000"/>
                        <a:lumOff val="40000"/>
                      </a:schemeClr>
                    </a:gs>
                    <a:gs pos="69000">
                      <a:schemeClr val="accent3">
                        <a:lumMod val="60000"/>
                        <a:lumOff val="40000"/>
                      </a:schemeClr>
                    </a:gs>
                    <a:gs pos="97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0"/>
                </a:gradFill>
              </a:rPr>
              <a:t>Nếu xác thực thành công :</a:t>
            </a:r>
            <a:endParaRPr lang="vi-VN" sz="2400" b="1" dirty="0"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35000">
                    <a:schemeClr val="accent3">
                      <a:lumMod val="60000"/>
                      <a:lumOff val="40000"/>
                    </a:schemeClr>
                  </a:gs>
                  <a:gs pos="69000">
                    <a:schemeClr val="accent3">
                      <a:lumMod val="60000"/>
                      <a:lumOff val="40000"/>
                    </a:schemeClr>
                  </a:gs>
                  <a:gs pos="97000">
                    <a:schemeClr val="accent3">
                      <a:lumMod val="60000"/>
                      <a:lumOff val="40000"/>
                    </a:schemeClr>
                  </a:gs>
                </a:gsLst>
                <a:lin ang="10800000" scaled="0"/>
              </a:gra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7" r="4648" b="3326"/>
          <a:stretch/>
        </p:blipFill>
        <p:spPr>
          <a:xfrm>
            <a:off x="7059636" y="2506590"/>
            <a:ext cx="3248146" cy="169133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" t="7212" r="4207" b="7192"/>
          <a:stretch/>
        </p:blipFill>
        <p:spPr>
          <a:xfrm>
            <a:off x="7059636" y="5047541"/>
            <a:ext cx="3248146" cy="153613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891900" y="4483329"/>
            <a:ext cx="4264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35000">
                      <a:schemeClr val="accent3">
                        <a:lumMod val="60000"/>
                        <a:lumOff val="40000"/>
                      </a:schemeClr>
                    </a:gs>
                    <a:gs pos="69000">
                      <a:schemeClr val="accent3">
                        <a:lumMod val="60000"/>
                        <a:lumOff val="40000"/>
                      </a:schemeClr>
                    </a:gs>
                    <a:gs pos="97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0"/>
                </a:gradFill>
              </a:rPr>
              <a:t> </a:t>
            </a:r>
            <a:r>
              <a:rPr lang="vi-VN" sz="2400" b="1" dirty="0" smtClean="0"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35000">
                      <a:schemeClr val="accent3">
                        <a:lumMod val="60000"/>
                        <a:lumOff val="40000"/>
                      </a:schemeClr>
                    </a:gs>
                    <a:gs pos="69000">
                      <a:schemeClr val="accent3">
                        <a:lumMod val="60000"/>
                        <a:lumOff val="40000"/>
                      </a:schemeClr>
                    </a:gs>
                    <a:gs pos="97000">
                      <a:schemeClr val="accent3">
                        <a:lumMod val="60000"/>
                        <a:lumOff val="40000"/>
                      </a:schemeClr>
                    </a:gs>
                  </a:gsLst>
                  <a:lin ang="10800000" scaled="0"/>
                </a:gradFill>
              </a:rPr>
              <a:t>Nếu xác thực thất bại :</a:t>
            </a:r>
            <a:endParaRPr lang="vi-VN" sz="2400" b="1" dirty="0"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35000">
                    <a:schemeClr val="accent3">
                      <a:lumMod val="60000"/>
                      <a:lumOff val="40000"/>
                    </a:schemeClr>
                  </a:gs>
                  <a:gs pos="69000">
                    <a:schemeClr val="accent3">
                      <a:lumMod val="60000"/>
                      <a:lumOff val="40000"/>
                    </a:schemeClr>
                  </a:gs>
                  <a:gs pos="97000">
                    <a:schemeClr val="accent3">
                      <a:lumMod val="60000"/>
                      <a:lumOff val="40000"/>
                    </a:schemeClr>
                  </a:gs>
                </a:gsLst>
                <a:lin ang="108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25956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19" grpId="1"/>
      <p:bldP spid="20" grpId="0"/>
      <p:bldP spid="20" grpId="1"/>
      <p:bldP spid="25" grpId="0"/>
      <p:bldP spid="30" grpId="0"/>
      <p:bldP spid="15" grpId="0"/>
      <p:bldP spid="15" grpId="1"/>
      <p:bldP spid="16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8022" y="178839"/>
            <a:ext cx="5570915" cy="945498"/>
          </a:xfrm>
        </p:spPr>
        <p:txBody>
          <a:bodyPr>
            <a:normAutofit/>
          </a:bodyPr>
          <a:lstStyle/>
          <a:p>
            <a:r>
              <a:rPr lang="vi-VN" dirty="0" smtClean="0">
                <a:latin typeface="+mn-lt"/>
              </a:rPr>
              <a:t>1.Chức năng chung – </a:t>
            </a:r>
            <a:endParaRPr lang="vi-VN" dirty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2" t="1482" r="8923" b="2083"/>
          <a:stretch/>
        </p:blipFill>
        <p:spPr>
          <a:xfrm>
            <a:off x="838198" y="1689570"/>
            <a:ext cx="1521600" cy="20283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" t="357" r="2781" b="1577"/>
          <a:stretch/>
        </p:blipFill>
        <p:spPr>
          <a:xfrm>
            <a:off x="4813069" y="1689570"/>
            <a:ext cx="4339244" cy="4828916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2218990" y="1770612"/>
            <a:ext cx="2743708" cy="473824"/>
          </a:xfrm>
          <a:prstGeom prst="straightConnector1">
            <a:avLst/>
          </a:prstGeom>
          <a:ln w="53975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38198" y="941163"/>
            <a:ext cx="24352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4000" b="1" dirty="0"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ea typeface="+mj-ea"/>
                <a:cs typeface="+mj-cs"/>
              </a:rPr>
              <a:t>tài khoản</a:t>
            </a:r>
            <a:endParaRPr lang="vi-VN" dirty="0"/>
          </a:p>
        </p:txBody>
      </p:sp>
      <p:sp>
        <p:nvSpPr>
          <p:cNvPr id="15" name="Rectangle 14"/>
          <p:cNvSpPr/>
          <p:nvPr/>
        </p:nvSpPr>
        <p:spPr>
          <a:xfrm>
            <a:off x="5694610" y="297645"/>
            <a:ext cx="53415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4000" b="1" dirty="0"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ea typeface="+mj-ea"/>
                <a:cs typeface="+mj-cs"/>
              </a:rPr>
              <a:t>Xem và cập thông tin</a:t>
            </a:r>
            <a:endParaRPr lang="vi-VN" dirty="0"/>
          </a:p>
        </p:txBody>
      </p:sp>
      <p:sp>
        <p:nvSpPr>
          <p:cNvPr id="2" name="Oval 1"/>
          <p:cNvSpPr/>
          <p:nvPr/>
        </p:nvSpPr>
        <p:spPr>
          <a:xfrm>
            <a:off x="1662546" y="2161309"/>
            <a:ext cx="174567" cy="166254"/>
          </a:xfrm>
          <a:prstGeom prst="ellipse">
            <a:avLst/>
          </a:prstGeom>
          <a:solidFill>
            <a:srgbClr val="197DCE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vi-VN" dirty="0"/>
          </a:p>
        </p:txBody>
      </p:sp>
      <p:sp>
        <p:nvSpPr>
          <p:cNvPr id="10" name="Oval 9"/>
          <p:cNvSpPr/>
          <p:nvPr/>
        </p:nvSpPr>
        <p:spPr>
          <a:xfrm>
            <a:off x="1656862" y="2537469"/>
            <a:ext cx="174567" cy="166254"/>
          </a:xfrm>
          <a:prstGeom prst="ellipse">
            <a:avLst/>
          </a:prstGeom>
          <a:solidFill>
            <a:srgbClr val="197DCE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vi-VN" dirty="0"/>
          </a:p>
        </p:txBody>
      </p:sp>
      <p:sp>
        <p:nvSpPr>
          <p:cNvPr id="11" name="Rectangle 10"/>
          <p:cNvSpPr/>
          <p:nvPr/>
        </p:nvSpPr>
        <p:spPr>
          <a:xfrm>
            <a:off x="5749116" y="297645"/>
            <a:ext cx="34050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4000" b="1" dirty="0"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ea typeface="+mj-ea"/>
                <a:cs typeface="+mj-cs"/>
              </a:rPr>
              <a:t>Đổi mật khẩu</a:t>
            </a:r>
            <a:endParaRPr lang="vi-V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" t="783" b="1477"/>
          <a:stretch/>
        </p:blipFill>
        <p:spPr>
          <a:xfrm>
            <a:off x="4555375" y="1689570"/>
            <a:ext cx="4138549" cy="3890357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2071396" y="1821504"/>
            <a:ext cx="2576776" cy="766639"/>
          </a:xfrm>
          <a:prstGeom prst="straightConnector1">
            <a:avLst/>
          </a:prstGeom>
          <a:ln w="53975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656861" y="2856465"/>
            <a:ext cx="174567" cy="166254"/>
          </a:xfrm>
          <a:prstGeom prst="ellipse">
            <a:avLst/>
          </a:prstGeom>
          <a:solidFill>
            <a:srgbClr val="197DCE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vi-VN" dirty="0"/>
          </a:p>
        </p:txBody>
      </p:sp>
      <p:pic>
        <p:nvPicPr>
          <p:cNvPr id="17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9" r="1626" b="1281"/>
          <a:stretch/>
        </p:blipFill>
        <p:spPr>
          <a:xfrm>
            <a:off x="3808586" y="1689570"/>
            <a:ext cx="5027843" cy="4231180"/>
          </a:xfrm>
        </p:spPr>
      </p:pic>
      <p:cxnSp>
        <p:nvCxnSpPr>
          <p:cNvPr id="18" name="Straight Arrow Connector 17"/>
          <p:cNvCxnSpPr/>
          <p:nvPr/>
        </p:nvCxnSpPr>
        <p:spPr>
          <a:xfrm flipV="1">
            <a:off x="1862051" y="1753985"/>
            <a:ext cx="2019993" cy="1163782"/>
          </a:xfrm>
          <a:prstGeom prst="straightConnector1">
            <a:avLst/>
          </a:prstGeom>
          <a:ln w="53975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49116" y="285722"/>
            <a:ext cx="25458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4000" b="1" dirty="0"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ea typeface="+mj-ea"/>
                <a:cs typeface="+mj-cs"/>
              </a:rPr>
              <a:t>Kho hàng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4362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  <p:bldP spid="2" grpId="0" animBg="1"/>
      <p:bldP spid="2" grpId="1" animBg="1"/>
      <p:bldP spid="10" grpId="0" animBg="1"/>
      <p:bldP spid="10" grpId="1" animBg="1"/>
      <p:bldP spid="11" grpId="0"/>
      <p:bldP spid="11" grpId="1"/>
      <p:bldP spid="16" grpId="0" animBg="1"/>
      <p:bldP spid="16" grpId="1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8" t="2360" r="8923" b="2075"/>
          <a:stretch/>
        </p:blipFill>
        <p:spPr>
          <a:xfrm>
            <a:off x="838198" y="1689570"/>
            <a:ext cx="1529912" cy="2019994"/>
          </a:xfrm>
          <a:prstGeom prst="rect">
            <a:avLst/>
          </a:prstGeom>
        </p:spPr>
      </p:pic>
      <p:pic>
        <p:nvPicPr>
          <p:cNvPr id="12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" t="825" r="785" b="1043"/>
          <a:stretch/>
        </p:blipFill>
        <p:spPr>
          <a:xfrm>
            <a:off x="3507971" y="1689570"/>
            <a:ext cx="5403273" cy="4862946"/>
          </a:xfrm>
        </p:spPr>
      </p:pic>
      <p:cxnSp>
        <p:nvCxnSpPr>
          <p:cNvPr id="13" name="Straight Arrow Connector 12"/>
          <p:cNvCxnSpPr/>
          <p:nvPr/>
        </p:nvCxnSpPr>
        <p:spPr>
          <a:xfrm flipH="1">
            <a:off x="1180407" y="1961804"/>
            <a:ext cx="2427317" cy="8312"/>
          </a:xfrm>
          <a:prstGeom prst="straightConnector1">
            <a:avLst/>
          </a:prstGeom>
          <a:ln w="53975" cmpd="sng">
            <a:solidFill>
              <a:schemeClr val="accent1">
                <a:alpha val="40000"/>
              </a:schemeClr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749116" y="285722"/>
            <a:ext cx="44839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4000" b="1" dirty="0" smtClean="0"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ea typeface="+mj-ea"/>
                <a:cs typeface="+mj-cs"/>
              </a:rPr>
              <a:t>Quản lý nhập </a:t>
            </a:r>
            <a:r>
              <a:rPr lang="vi-VN" sz="4000" b="1" dirty="0"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ea typeface="+mj-ea"/>
                <a:cs typeface="+mj-cs"/>
              </a:rPr>
              <a:t>k</a:t>
            </a:r>
            <a:r>
              <a:rPr lang="vi-VN" sz="4000" b="1" dirty="0" smtClean="0"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ea typeface="+mj-ea"/>
                <a:cs typeface="+mj-cs"/>
              </a:rPr>
              <a:t>ho</a:t>
            </a:r>
            <a:endParaRPr lang="vi-VN" dirty="0"/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488022" y="178839"/>
            <a:ext cx="5569878" cy="945498"/>
          </a:xfrm>
        </p:spPr>
        <p:txBody>
          <a:bodyPr>
            <a:normAutofit/>
          </a:bodyPr>
          <a:lstStyle/>
          <a:p>
            <a:r>
              <a:rPr lang="vi-VN" dirty="0" smtClean="0">
                <a:latin typeface="+mn-lt"/>
              </a:rPr>
              <a:t>1.Chức năng chung – </a:t>
            </a:r>
            <a:endParaRPr lang="vi-VN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687" y="1683608"/>
            <a:ext cx="2930235" cy="3667171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4871258" y="1853738"/>
            <a:ext cx="1978429" cy="1097280"/>
          </a:xfrm>
          <a:prstGeom prst="straightConnector1">
            <a:avLst/>
          </a:prstGeom>
          <a:ln w="53975" cmpd="sng">
            <a:solidFill>
              <a:schemeClr val="accent3">
                <a:lumMod val="60000"/>
                <a:lumOff val="40000"/>
                <a:alpha val="95000"/>
              </a:schemeClr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749116" y="279760"/>
            <a:ext cx="57054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4000" b="1" dirty="0" smtClean="0"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36000">
                      <a:schemeClr val="accent3">
                        <a:lumMod val="75000"/>
                      </a:schemeClr>
                    </a:gs>
                    <a:gs pos="67000">
                      <a:schemeClr val="tx2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0" scaled="0"/>
                </a:gradFill>
                <a:ea typeface="+mj-ea"/>
                <a:cs typeface="+mj-cs"/>
              </a:rPr>
              <a:t>Nhập hàng bằng phiếu</a:t>
            </a:r>
            <a:endParaRPr lang="vi-VN" dirty="0"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36000">
                    <a:schemeClr val="accent3">
                      <a:lumMod val="75000"/>
                    </a:schemeClr>
                  </a:gs>
                  <a:gs pos="67000">
                    <a:schemeClr val="tx2">
                      <a:lumMod val="40000"/>
                      <a:lumOff val="60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0" scaled="0"/>
              </a:gra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152208" y="2867891"/>
            <a:ext cx="174567" cy="16625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vi-VN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" b="1682"/>
          <a:stretch/>
        </p:blipFill>
        <p:spPr>
          <a:xfrm>
            <a:off x="7257010" y="2062448"/>
            <a:ext cx="4722333" cy="3349137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5710844" y="3374967"/>
            <a:ext cx="1936865" cy="8313"/>
          </a:xfrm>
          <a:prstGeom prst="straightConnector1">
            <a:avLst/>
          </a:prstGeom>
          <a:ln w="53975" cmpd="sng">
            <a:solidFill>
              <a:schemeClr val="accent3">
                <a:lumMod val="60000"/>
                <a:lumOff val="40000"/>
                <a:alpha val="95000"/>
              </a:schemeClr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/>
          <p:cNvSpPr/>
          <p:nvPr/>
        </p:nvSpPr>
        <p:spPr>
          <a:xfrm>
            <a:off x="4946073" y="3217025"/>
            <a:ext cx="599703" cy="315884"/>
          </a:xfrm>
          <a:prstGeom prst="rightBrace">
            <a:avLst>
              <a:gd name="adj1" fmla="val 51923"/>
              <a:gd name="adj2" fmla="val 50000"/>
            </a:avLst>
          </a:prstGeom>
          <a:ln w="47625">
            <a:solidFill>
              <a:schemeClr val="accent3">
                <a:lumMod val="60000"/>
                <a:lumOff val="40000"/>
              </a:schemeClr>
            </a:solidFill>
          </a:ln>
          <a:effectLst>
            <a:glow>
              <a:schemeClr val="accent3">
                <a:lumMod val="60000"/>
                <a:lumOff val="40000"/>
                <a:alpha val="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effectLst>
                <a:glow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49116" y="285722"/>
            <a:ext cx="43140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4000" b="1" smtClean="0"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36000">
                      <a:schemeClr val="accent3">
                        <a:lumMod val="75000"/>
                      </a:schemeClr>
                    </a:gs>
                    <a:gs pos="67000">
                      <a:schemeClr val="tx2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0" scaled="0"/>
                </a:gradFill>
                <a:ea typeface="+mj-ea"/>
                <a:cs typeface="+mj-cs"/>
              </a:rPr>
              <a:t>Nhập bằng Excel</a:t>
            </a:r>
            <a:endParaRPr lang="vi-VN" dirty="0"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36000">
                    <a:schemeClr val="accent3">
                      <a:lumMod val="75000"/>
                    </a:schemeClr>
                  </a:gs>
                  <a:gs pos="67000">
                    <a:schemeClr val="tx2">
                      <a:lumMod val="40000"/>
                      <a:lumOff val="60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0" scaled="0"/>
              </a:gra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603154" y="3142211"/>
            <a:ext cx="174567" cy="166254"/>
          </a:xfrm>
          <a:prstGeom prst="ellipse">
            <a:avLst/>
          </a:prstGeom>
          <a:solidFill>
            <a:srgbClr val="197DCE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vi-VN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" r="1374"/>
          <a:stretch/>
        </p:blipFill>
        <p:spPr>
          <a:xfrm>
            <a:off x="3566159" y="1689570"/>
            <a:ext cx="5336771" cy="4961679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2094807" y="1800225"/>
            <a:ext cx="1471352" cy="1425114"/>
          </a:xfrm>
          <a:prstGeom prst="straightConnector1">
            <a:avLst/>
          </a:prstGeom>
          <a:ln w="53975" cmpd="sng">
            <a:solidFill>
              <a:schemeClr val="accent1">
                <a:alpha val="40000"/>
              </a:schemeClr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6995" y="440880"/>
            <a:ext cx="4176122" cy="4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4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07407E-6 L -0.2194 -0.0009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77" y="-4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2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250"/>
                            </p:stCondLst>
                            <p:childTnLst>
                              <p:par>
                                <p:cTn id="96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25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5" grpId="0"/>
      <p:bldP spid="15" grpId="1"/>
      <p:bldP spid="16" grpId="0" animBg="1"/>
      <p:bldP spid="16" grpId="1" animBg="1"/>
      <p:bldP spid="19" grpId="0" animBg="1"/>
      <p:bldP spid="19" grpId="1" animBg="1"/>
      <p:bldP spid="20" grpId="0"/>
      <p:bldP spid="20" grpId="1"/>
      <p:bldP spid="21" grpId="0" animBg="1"/>
      <p:bldP spid="2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2" t="2389" r="12380" b="4056"/>
          <a:stretch/>
        </p:blipFill>
        <p:spPr>
          <a:xfrm>
            <a:off x="881150" y="1687485"/>
            <a:ext cx="1579418" cy="1953491"/>
          </a:xfrm>
          <a:prstGeom prst="rect">
            <a:avLst/>
          </a:prstGeom>
        </p:spPr>
      </p:pic>
      <p:sp>
        <p:nvSpPr>
          <p:cNvPr id="8" name="Title 4"/>
          <p:cNvSpPr txBox="1">
            <a:spLocks/>
          </p:cNvSpPr>
          <p:nvPr/>
        </p:nvSpPr>
        <p:spPr>
          <a:xfrm>
            <a:off x="838198" y="331582"/>
            <a:ext cx="5554289" cy="945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vi-VN" dirty="0" smtClean="0">
                <a:latin typeface="+mn-lt"/>
              </a:rPr>
              <a:t>1.Chức năng chung –</a:t>
            </a:r>
            <a:endParaRPr lang="vi-VN" dirty="0"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969" y="520842"/>
            <a:ext cx="4054191" cy="5669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" r="1367"/>
          <a:stretch/>
        </p:blipFill>
        <p:spPr>
          <a:xfrm>
            <a:off x="3599411" y="1687485"/>
            <a:ext cx="5336771" cy="493239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1230284" y="1945178"/>
            <a:ext cx="2477193" cy="16626"/>
          </a:xfrm>
          <a:prstGeom prst="straightConnector1">
            <a:avLst/>
          </a:prstGeom>
          <a:ln w="53975" cmpd="sng">
            <a:solidFill>
              <a:schemeClr val="accent1">
                <a:alpha val="40000"/>
              </a:schemeClr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" t="888" r="1326" b="1223"/>
          <a:stretch/>
        </p:blipFill>
        <p:spPr>
          <a:xfrm>
            <a:off x="6853308" y="1679172"/>
            <a:ext cx="4219245" cy="4871256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4729942" y="1820487"/>
            <a:ext cx="2269374" cy="1105594"/>
          </a:xfrm>
          <a:prstGeom prst="straightConnector1">
            <a:avLst/>
          </a:prstGeom>
          <a:ln w="53975" cmpd="sng">
            <a:solidFill>
              <a:schemeClr val="accent3">
                <a:lumMod val="60000"/>
                <a:lumOff val="40000"/>
                <a:alpha val="40000"/>
              </a:schemeClr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131426" y="2842954"/>
            <a:ext cx="174567" cy="16625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vi-VN" dirty="0"/>
          </a:p>
        </p:txBody>
      </p:sp>
      <p:sp>
        <p:nvSpPr>
          <p:cNvPr id="2" name="TextBox 1"/>
          <p:cNvSpPr txBox="1"/>
          <p:nvPr/>
        </p:nvSpPr>
        <p:spPr>
          <a:xfrm>
            <a:off x="6111774" y="465046"/>
            <a:ext cx="4960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dirty="0" smtClean="0">
                <a:gradFill>
                  <a:gsLst>
                    <a:gs pos="0">
                      <a:schemeClr val="tx2">
                        <a:lumMod val="40000"/>
                        <a:lumOff val="60000"/>
                      </a:schemeClr>
                    </a:gs>
                    <a:gs pos="41000">
                      <a:schemeClr val="tx2">
                        <a:lumMod val="60000"/>
                        <a:lumOff val="40000"/>
                      </a:schemeClr>
                    </a:gs>
                    <a:gs pos="7000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0" scaled="0"/>
                </a:gradFill>
              </a:rPr>
              <a:t>Xuất bằng phiếu</a:t>
            </a:r>
            <a:endParaRPr lang="vi-VN" sz="4000" b="1" dirty="0">
              <a:gradFill>
                <a:gsLst>
                  <a:gs pos="0">
                    <a:schemeClr val="tx2">
                      <a:lumMod val="40000"/>
                      <a:lumOff val="60000"/>
                    </a:schemeClr>
                  </a:gs>
                  <a:gs pos="41000">
                    <a:schemeClr val="tx2">
                      <a:lumMod val="60000"/>
                      <a:lumOff val="40000"/>
                    </a:schemeClr>
                  </a:gs>
                  <a:gs pos="7000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0" scaled="0"/>
              </a:gra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50676" y="1953491"/>
            <a:ext cx="560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Khi xuất hàng bằng phiếu có thể sinh ra lỗi như :</a:t>
            </a:r>
            <a:endParaRPr lang="vi-VN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/>
          <a:srcRect t="1994"/>
          <a:stretch/>
        </p:blipFill>
        <p:spPr>
          <a:xfrm>
            <a:off x="7401986" y="2485505"/>
            <a:ext cx="3123809" cy="14000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1986" y="4335696"/>
            <a:ext cx="3123809" cy="142857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111773" y="450387"/>
            <a:ext cx="4960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dirty="0" smtClean="0">
                <a:gradFill>
                  <a:gsLst>
                    <a:gs pos="0">
                      <a:schemeClr val="tx2">
                        <a:lumMod val="40000"/>
                        <a:lumOff val="60000"/>
                      </a:schemeClr>
                    </a:gs>
                    <a:gs pos="41000">
                      <a:schemeClr val="tx2">
                        <a:lumMod val="60000"/>
                        <a:lumOff val="40000"/>
                      </a:schemeClr>
                    </a:gs>
                    <a:gs pos="7000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0" scaled="0"/>
                </a:gradFill>
              </a:rPr>
              <a:t>Xuất bằng Excel</a:t>
            </a:r>
            <a:endParaRPr lang="vi-VN" sz="4000" b="1" dirty="0">
              <a:gradFill>
                <a:gsLst>
                  <a:gs pos="0">
                    <a:schemeClr val="tx2">
                      <a:lumMod val="40000"/>
                      <a:lumOff val="60000"/>
                    </a:schemeClr>
                  </a:gs>
                  <a:gs pos="41000">
                    <a:schemeClr val="tx2">
                      <a:lumMod val="60000"/>
                      <a:lumOff val="40000"/>
                    </a:schemeClr>
                  </a:gs>
                  <a:gs pos="7000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0" scaled="0"/>
              </a:gra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" b="1682"/>
          <a:stretch/>
        </p:blipFill>
        <p:spPr>
          <a:xfrm>
            <a:off x="7292484" y="1679171"/>
            <a:ext cx="4722333" cy="3349137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V="1">
            <a:off x="4912822" y="1837116"/>
            <a:ext cx="2534835" cy="1712419"/>
          </a:xfrm>
          <a:prstGeom prst="straightConnector1">
            <a:avLst/>
          </a:prstGeom>
          <a:ln w="53975" cmpd="sng">
            <a:solidFill>
              <a:schemeClr val="accent3">
                <a:lumMod val="60000"/>
                <a:lumOff val="40000"/>
                <a:alpha val="95000"/>
              </a:schemeClr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846320" y="3192087"/>
            <a:ext cx="631767" cy="16626"/>
          </a:xfrm>
          <a:prstGeom prst="line">
            <a:avLst/>
          </a:prstGeom>
          <a:ln w="476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08865" y="2094807"/>
            <a:ext cx="5054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 </a:t>
            </a:r>
            <a:r>
              <a:rPr lang="vi-VN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Nếu trong quá trình xuất bằng excel có sản phẩm lỗi :</a:t>
            </a:r>
            <a:endParaRPr lang="vi-VN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5" t="4927" r="2669" b="5279"/>
          <a:stretch/>
        </p:blipFill>
        <p:spPr>
          <a:xfrm>
            <a:off x="7502236" y="2837450"/>
            <a:ext cx="3067396" cy="137574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11529" y="1687485"/>
            <a:ext cx="5383089" cy="4961171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2061556" y="1762298"/>
            <a:ext cx="1571106" cy="1496292"/>
          </a:xfrm>
          <a:prstGeom prst="straightConnector1">
            <a:avLst/>
          </a:prstGeom>
          <a:ln w="53975" cmpd="sng">
            <a:solidFill>
              <a:schemeClr val="accent1">
                <a:alpha val="40000"/>
              </a:schemeClr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11773" y="475316"/>
            <a:ext cx="4960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smtClean="0">
                <a:gradFill>
                  <a:gsLst>
                    <a:gs pos="0">
                      <a:schemeClr val="tx2">
                        <a:lumMod val="40000"/>
                        <a:lumOff val="60000"/>
                      </a:schemeClr>
                    </a:gs>
                    <a:gs pos="41000">
                      <a:schemeClr val="tx2">
                        <a:lumMod val="60000"/>
                        <a:lumOff val="40000"/>
                      </a:schemeClr>
                    </a:gs>
                    <a:gs pos="7000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0" scaled="0"/>
                </a:gradFill>
              </a:rPr>
              <a:t>Lịch sử xuất hàng</a:t>
            </a:r>
            <a:endParaRPr lang="vi-VN" sz="4000" b="1" dirty="0">
              <a:gradFill>
                <a:gsLst>
                  <a:gs pos="0">
                    <a:schemeClr val="tx2">
                      <a:lumMod val="40000"/>
                      <a:lumOff val="60000"/>
                    </a:schemeClr>
                  </a:gs>
                  <a:gs pos="41000">
                    <a:schemeClr val="tx2">
                      <a:lumMod val="60000"/>
                      <a:lumOff val="40000"/>
                    </a:schemeClr>
                  </a:gs>
                  <a:gs pos="7000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0" scaled="0"/>
              </a:gra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53122" y="3092336"/>
            <a:ext cx="174567" cy="166254"/>
          </a:xfrm>
          <a:prstGeom prst="ellipse">
            <a:avLst/>
          </a:prstGeom>
          <a:solidFill>
            <a:srgbClr val="197DCE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vi-V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1"/>
          <a:srcRect l="15267" t="21332" r="13740" b="11838"/>
          <a:stretch/>
        </p:blipFill>
        <p:spPr>
          <a:xfrm>
            <a:off x="8680650" y="5357446"/>
            <a:ext cx="885825" cy="1156068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H="1">
            <a:off x="9105900" y="4410075"/>
            <a:ext cx="9525" cy="618233"/>
          </a:xfrm>
          <a:prstGeom prst="straightConnector1">
            <a:avLst/>
          </a:prstGeom>
          <a:ln w="508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308123" y="4410075"/>
            <a:ext cx="2157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Xuất ra file sản phẩm bị lỗi</a:t>
            </a:r>
            <a:endParaRPr lang="vi-VN" sz="20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14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-0.22578 -0.0027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89" y="-13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000"/>
                            </p:stCondLst>
                            <p:childTnLst>
                              <p:par>
                                <p:cTn id="1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500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350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" grpId="0"/>
      <p:bldP spid="2" grpId="1"/>
      <p:bldP spid="13" grpId="0"/>
      <p:bldP spid="13" grpId="1"/>
      <p:bldP spid="16" grpId="0"/>
      <p:bldP spid="16" grpId="1"/>
      <p:bldP spid="20" grpId="0"/>
      <p:bldP spid="20" grpId="1"/>
      <p:bldP spid="24" grpId="0"/>
      <p:bldP spid="25" grpId="0" animBg="1"/>
      <p:bldP spid="25" grpId="1" animBg="1"/>
      <p:bldP spid="27" grpId="0"/>
      <p:bldP spid="2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-4488"/>
            <a:ext cx="6648450" cy="945498"/>
          </a:xfrm>
        </p:spPr>
        <p:txBody>
          <a:bodyPr>
            <a:normAutofit/>
          </a:bodyPr>
          <a:lstStyle/>
          <a:p>
            <a:r>
              <a:rPr lang="vi-VN" dirty="0" smtClean="0">
                <a:latin typeface="+mn-lt"/>
              </a:rPr>
              <a:t>2. Chức năng của Admin –</a:t>
            </a:r>
            <a:endParaRPr lang="vi-VN" dirty="0">
              <a:latin typeface="+mn-lt"/>
            </a:endParaRP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" t="514" r="745" b="1247"/>
          <a:stretch/>
        </p:blipFill>
        <p:spPr>
          <a:xfrm>
            <a:off x="3348643" y="1712423"/>
            <a:ext cx="6625245" cy="4588626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" t="831" r="3770" b="2154"/>
          <a:stretch/>
        </p:blipFill>
        <p:spPr>
          <a:xfrm>
            <a:off x="838200" y="1712423"/>
            <a:ext cx="1654234" cy="3341717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2019993" y="1970116"/>
            <a:ext cx="1471355" cy="99754"/>
          </a:xfrm>
          <a:prstGeom prst="straightConnector1">
            <a:avLst/>
          </a:prstGeom>
          <a:ln w="53975" cmpd="sng">
            <a:solidFill>
              <a:schemeClr val="accent1">
                <a:alpha val="72000"/>
              </a:schemeClr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552" y="248786"/>
            <a:ext cx="2292295" cy="438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260" y="805463"/>
            <a:ext cx="3548180" cy="347502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3491348" y="1986743"/>
            <a:ext cx="174567" cy="166254"/>
          </a:xfrm>
          <a:prstGeom prst="ellipse">
            <a:avLst/>
          </a:prstGeom>
          <a:solidFill>
            <a:srgbClr val="197DCE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vi-VN" dirty="0"/>
          </a:p>
        </p:txBody>
      </p:sp>
      <p:sp>
        <p:nvSpPr>
          <p:cNvPr id="10" name="Rectangle 9"/>
          <p:cNvSpPr/>
          <p:nvPr/>
        </p:nvSpPr>
        <p:spPr>
          <a:xfrm>
            <a:off x="6514119" y="114318"/>
            <a:ext cx="39453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4000" b="1" dirty="0"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ea typeface="+mj-ea"/>
                <a:cs typeface="+mj-cs"/>
              </a:rPr>
              <a:t>Thêm tài khoản</a:t>
            </a:r>
            <a:endParaRPr lang="vi-VN" dirty="0"/>
          </a:p>
        </p:txBody>
      </p:sp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" t="716" r="915" b="1869"/>
          <a:stretch/>
        </p:blipFill>
        <p:spPr>
          <a:xfrm>
            <a:off x="4476750" y="1743075"/>
            <a:ext cx="4105275" cy="417195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2319251" y="1787236"/>
            <a:ext cx="2252749" cy="997528"/>
          </a:xfrm>
          <a:prstGeom prst="straightConnector1">
            <a:avLst/>
          </a:prstGeom>
          <a:ln w="53975" cmpd="sng">
            <a:solidFill>
              <a:schemeClr val="accent1">
                <a:alpha val="72000"/>
              </a:schemeClr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87217" y="2701637"/>
            <a:ext cx="174567" cy="166254"/>
          </a:xfrm>
          <a:prstGeom prst="ellipse">
            <a:avLst/>
          </a:prstGeom>
          <a:solidFill>
            <a:srgbClr val="197DCE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vi-VN" dirty="0"/>
          </a:p>
        </p:txBody>
      </p:sp>
      <p:pic>
        <p:nvPicPr>
          <p:cNvPr id="14" name="Content Placeholder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429" y="1712421"/>
            <a:ext cx="5091935" cy="505312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2161309" y="1778924"/>
            <a:ext cx="1596044" cy="1729049"/>
          </a:xfrm>
          <a:prstGeom prst="straightConnector1">
            <a:avLst/>
          </a:prstGeom>
          <a:ln w="53975" cmpd="sng">
            <a:solidFill>
              <a:schemeClr val="accent1">
                <a:alpha val="72000"/>
              </a:schemeClr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687217" y="3427349"/>
            <a:ext cx="174567" cy="166254"/>
          </a:xfrm>
          <a:prstGeom prst="ellipse">
            <a:avLst/>
          </a:prstGeom>
          <a:solidFill>
            <a:srgbClr val="197DCE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vi-VN" dirty="0"/>
          </a:p>
        </p:txBody>
      </p:sp>
      <p:sp>
        <p:nvSpPr>
          <p:cNvPr id="17" name="Rectangle 16"/>
          <p:cNvSpPr/>
          <p:nvPr/>
        </p:nvSpPr>
        <p:spPr>
          <a:xfrm>
            <a:off x="6415070" y="72193"/>
            <a:ext cx="4626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4000" b="1" dirty="0"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ea typeface="+mj-ea"/>
                <a:cs typeface="+mj-cs"/>
              </a:rPr>
              <a:t>Quản lý kho hàng </a:t>
            </a:r>
            <a:endParaRPr lang="vi-VN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6" t="1307" r="4245" b="2227"/>
          <a:stretch/>
        </p:blipFill>
        <p:spPr>
          <a:xfrm>
            <a:off x="550505" y="1800808"/>
            <a:ext cx="1735495" cy="242596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 flipV="1">
            <a:off x="1968759" y="1959430"/>
            <a:ext cx="1791478" cy="27990"/>
          </a:xfrm>
          <a:prstGeom prst="straightConnector1">
            <a:avLst/>
          </a:prstGeom>
          <a:ln w="53975" cmpd="sng">
            <a:solidFill>
              <a:schemeClr val="accent3">
                <a:lumMod val="40000"/>
                <a:lumOff val="60000"/>
                <a:alpha val="58000"/>
              </a:schemeClr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5" t="9924" r="7750" b="5186"/>
          <a:stretch/>
        </p:blipFill>
        <p:spPr>
          <a:xfrm>
            <a:off x="550505" y="4875574"/>
            <a:ext cx="1870364" cy="160435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>
            <a:off x="838200" y="2027239"/>
            <a:ext cx="3295261" cy="2993648"/>
          </a:xfrm>
          <a:prstGeom prst="straightConnector1">
            <a:avLst/>
          </a:prstGeom>
          <a:ln w="53975" cmpd="sng">
            <a:solidFill>
              <a:schemeClr val="accent3">
                <a:lumMod val="60000"/>
                <a:lumOff val="40000"/>
                <a:alpha val="53000"/>
              </a:schemeClr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440" y="3414203"/>
            <a:ext cx="2766300" cy="111261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7232073" y="3524064"/>
            <a:ext cx="2186247" cy="446447"/>
          </a:xfrm>
          <a:prstGeom prst="straightConnector1">
            <a:avLst/>
          </a:prstGeom>
          <a:ln w="53975" cmpd="sng">
            <a:solidFill>
              <a:schemeClr val="accent3">
                <a:lumMod val="60000"/>
                <a:lumOff val="40000"/>
                <a:alpha val="58000"/>
              </a:schemeClr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86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75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75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25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425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9" grpId="1" animBg="1"/>
      <p:bldP spid="10" grpId="0"/>
      <p:bldP spid="10" grpId="1"/>
      <p:bldP spid="13" grpId="0" animBg="1"/>
      <p:bldP spid="13" grpId="1" animBg="1"/>
      <p:bldP spid="13" grpId="2" animBg="1"/>
      <p:bldP spid="16" grpId="0" animBg="1"/>
      <p:bldP spid="16" grpId="1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7701"/>
            <a:ext cx="6867525" cy="945498"/>
          </a:xfrm>
        </p:spPr>
        <p:txBody>
          <a:bodyPr>
            <a:normAutofit/>
          </a:bodyPr>
          <a:lstStyle/>
          <a:p>
            <a:r>
              <a:rPr lang="vi-VN" dirty="0" smtClean="0">
                <a:latin typeface="+mn-lt"/>
              </a:rPr>
              <a:t>2. Chức năng của Admin – </a:t>
            </a:r>
            <a:endParaRPr lang="vi-VN" dirty="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" t="831" r="3770" b="2154"/>
          <a:stretch/>
        </p:blipFill>
        <p:spPr>
          <a:xfrm>
            <a:off x="838200" y="1712422"/>
            <a:ext cx="1654234" cy="3341717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5" r="709" b="-955"/>
          <a:stretch/>
        </p:blipFill>
        <p:spPr>
          <a:xfrm>
            <a:off x="3507919" y="1712422"/>
            <a:ext cx="5037565" cy="4351338"/>
          </a:xfrm>
        </p:spPr>
      </p:pic>
      <p:cxnSp>
        <p:nvCxnSpPr>
          <p:cNvPr id="4" name="Straight Arrow Connector 3"/>
          <p:cNvCxnSpPr/>
          <p:nvPr/>
        </p:nvCxnSpPr>
        <p:spPr>
          <a:xfrm flipV="1">
            <a:off x="2202873" y="1746495"/>
            <a:ext cx="1446414" cy="2085672"/>
          </a:xfrm>
          <a:prstGeom prst="straightConnector1">
            <a:avLst/>
          </a:prstGeom>
          <a:ln w="53975" cmpd="sng">
            <a:solidFill>
              <a:schemeClr val="accent1">
                <a:alpha val="72000"/>
              </a:schemeClr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776947" y="3749040"/>
            <a:ext cx="174567" cy="166254"/>
          </a:xfrm>
          <a:prstGeom prst="ellipse">
            <a:avLst/>
          </a:prstGeom>
          <a:solidFill>
            <a:srgbClr val="197DCE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vi-VN" dirty="0"/>
          </a:p>
        </p:txBody>
      </p:sp>
      <p:sp>
        <p:nvSpPr>
          <p:cNvPr id="2" name="Rectangle 1"/>
          <p:cNvSpPr/>
          <p:nvPr/>
        </p:nvSpPr>
        <p:spPr>
          <a:xfrm>
            <a:off x="6468756" y="136507"/>
            <a:ext cx="41706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4000" b="1" dirty="0"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ea typeface="+mj-ea"/>
                <a:cs typeface="+mj-cs"/>
              </a:rPr>
              <a:t>Quản lý </a:t>
            </a:r>
            <a:r>
              <a:rPr lang="vi-VN" sz="4000" b="1" dirty="0" smtClean="0">
                <a:gradFill>
                  <a:gsLst>
                    <a:gs pos="0">
                      <a:srgbClr val="008EDC"/>
                    </a:gs>
                    <a:gs pos="100000">
                      <a:srgbClr val="D30F64"/>
                    </a:gs>
                  </a:gsLst>
                  <a:lin ang="0" scaled="1"/>
                </a:gradFill>
                <a:ea typeface="+mj-ea"/>
                <a:cs typeface="+mj-cs"/>
              </a:rPr>
              <a:t>lịch sử </a:t>
            </a:r>
            <a:endParaRPr lang="vi-VN" dirty="0"/>
          </a:p>
        </p:txBody>
      </p:sp>
      <p:sp>
        <p:nvSpPr>
          <p:cNvPr id="3" name="TextBox 2"/>
          <p:cNvSpPr txBox="1"/>
          <p:nvPr/>
        </p:nvSpPr>
        <p:spPr>
          <a:xfrm>
            <a:off x="104774" y="704850"/>
            <a:ext cx="2679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dirty="0" smtClean="0">
                <a:gradFill>
                  <a:gsLst>
                    <a:gs pos="0">
                      <a:schemeClr val="tx2">
                        <a:lumMod val="40000"/>
                        <a:lumOff val="60000"/>
                      </a:schemeClr>
                    </a:gs>
                    <a:gs pos="41000">
                      <a:schemeClr val="tx2">
                        <a:lumMod val="60000"/>
                        <a:lumOff val="40000"/>
                      </a:schemeClr>
                    </a:gs>
                    <a:gs pos="70000">
                      <a:schemeClr val="accent3">
                        <a:lumMod val="75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0" scaled="0"/>
                </a:gradFill>
              </a:rPr>
              <a:t>Kho hàng</a:t>
            </a:r>
            <a:endParaRPr lang="vi-VN" sz="4000" b="1" dirty="0">
              <a:gradFill>
                <a:gsLst>
                  <a:gs pos="0">
                    <a:schemeClr val="tx2">
                      <a:lumMod val="40000"/>
                      <a:lumOff val="60000"/>
                    </a:schemeClr>
                  </a:gs>
                  <a:gs pos="41000">
                    <a:schemeClr val="tx2">
                      <a:lumMod val="60000"/>
                      <a:lumOff val="40000"/>
                    </a:schemeClr>
                  </a:gs>
                  <a:gs pos="7000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0" scaled="0"/>
              </a:gra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" r="3559" b="5129"/>
          <a:stretch/>
        </p:blipFill>
        <p:spPr>
          <a:xfrm>
            <a:off x="822960" y="1712422"/>
            <a:ext cx="1720735" cy="188698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1155469" y="1862051"/>
            <a:ext cx="2527069" cy="182880"/>
          </a:xfrm>
          <a:prstGeom prst="straightConnector1">
            <a:avLst/>
          </a:prstGeom>
          <a:ln w="53975" cmpd="sng">
            <a:solidFill>
              <a:schemeClr val="accent3">
                <a:lumMod val="60000"/>
                <a:lumOff val="40000"/>
                <a:alpha val="72000"/>
              </a:schemeClr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"/>
          <a:stretch/>
        </p:blipFill>
        <p:spPr>
          <a:xfrm>
            <a:off x="9268691" y="2471241"/>
            <a:ext cx="2806931" cy="2256339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8454044" y="2426701"/>
            <a:ext cx="906087" cy="92338"/>
          </a:xfrm>
          <a:prstGeom prst="straightConnector1">
            <a:avLst/>
          </a:prstGeom>
          <a:ln w="53975" cmpd="sng">
            <a:solidFill>
              <a:schemeClr val="accent3">
                <a:lumMod val="60000"/>
                <a:lumOff val="40000"/>
                <a:alpha val="72000"/>
              </a:schemeClr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8454044" y="2655916"/>
            <a:ext cx="906087" cy="1599328"/>
          </a:xfrm>
          <a:prstGeom prst="straightConnector1">
            <a:avLst/>
          </a:prstGeom>
          <a:ln w="53975" cmpd="sng">
            <a:solidFill>
              <a:schemeClr val="accent3">
                <a:lumMod val="60000"/>
                <a:lumOff val="40000"/>
                <a:alpha val="72000"/>
              </a:schemeClr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26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6667500" cy="945498"/>
          </a:xfrm>
        </p:spPr>
        <p:txBody>
          <a:bodyPr>
            <a:normAutofit/>
          </a:bodyPr>
          <a:lstStyle/>
          <a:p>
            <a:r>
              <a:rPr lang="vi-VN" dirty="0" smtClean="0">
                <a:latin typeface="+mn-lt"/>
              </a:rPr>
              <a:t>2. Chức năng của Admin –</a:t>
            </a:r>
            <a:endParaRPr lang="vi-VN" dirty="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" t="831" r="3770" b="2154"/>
          <a:stretch/>
        </p:blipFill>
        <p:spPr>
          <a:xfrm>
            <a:off x="838200" y="1712422"/>
            <a:ext cx="1654234" cy="33417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" t="884" r="473" b="1367"/>
          <a:stretch/>
        </p:blipFill>
        <p:spPr>
          <a:xfrm>
            <a:off x="3458096" y="1712422"/>
            <a:ext cx="7747462" cy="4688378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2352501" y="1862051"/>
            <a:ext cx="1321724" cy="2460571"/>
          </a:xfrm>
          <a:prstGeom prst="straightConnector1">
            <a:avLst/>
          </a:prstGeom>
          <a:ln w="53975" cmpd="sng">
            <a:solidFill>
              <a:schemeClr val="accent1">
                <a:alpha val="50000"/>
              </a:schemeClr>
            </a:solidFill>
            <a:tailEnd type="triangle"/>
          </a:ln>
          <a:effectLst>
            <a:glow>
              <a:schemeClr val="accent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1811835" y="4147374"/>
            <a:ext cx="391376" cy="350495"/>
          </a:xfrm>
          <a:prstGeom prst="rightBrace">
            <a:avLst/>
          </a:prstGeom>
          <a:ln w="47625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700" y="618392"/>
            <a:ext cx="3152775" cy="393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459" y="1151489"/>
            <a:ext cx="3017782" cy="3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3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024DF7-0783-4549-86B7-A48B29FBA9C2}">
  <ds:schemaRefs>
    <ds:schemaRef ds:uri="http://schemas.microsoft.com/office/2006/documentManagement/types"/>
    <ds:schemaRef ds:uri="http://schemas.microsoft.com/sharepoint/v3"/>
    <ds:schemaRef ds:uri="6dc4bcd6-49db-4c07-9060-8acfc67cef9f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dcmitype/"/>
    <ds:schemaRef ds:uri="fb0879af-3eba-417a-a55a-ffe6dcd6ca77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0</TotalTime>
  <Words>212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Office Theme</vt:lpstr>
      <vt:lpstr>PHẦN MỀM QUẢN LÝ KHO BÓNG ĐÈN</vt:lpstr>
      <vt:lpstr>PowerPoint Presentation</vt:lpstr>
      <vt:lpstr> 1. Chức năng chung – Đăng Nhập</vt:lpstr>
      <vt:lpstr>1.Chức năng chung – </vt:lpstr>
      <vt:lpstr>1.Chức năng chung – </vt:lpstr>
      <vt:lpstr>PowerPoint Presentation</vt:lpstr>
      <vt:lpstr>2. Chức năng của Admin –</vt:lpstr>
      <vt:lpstr>2. Chức năng của Admin – </vt:lpstr>
      <vt:lpstr>2. Chức năng của Admin –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2022-11-24T15:32:57Z</dcterms:created>
  <dcterms:modified xsi:type="dcterms:W3CDTF">2022-12-02T13:42:14Z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