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11887200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66" d="100"/>
          <a:sy n="66" d="100"/>
        </p:scale>
        <p:origin x="1416" y="-24"/>
      </p:cViewPr>
      <p:guideLst>
        <p:guide orient="horz" pos="374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4525" y="1173163"/>
            <a:ext cx="324802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4525" y="1173163"/>
            <a:ext cx="3248025" cy="316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92746"/>
            <a:ext cx="10363200" cy="2548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736080"/>
            <a:ext cx="8534400" cy="303784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056640"/>
            <a:ext cx="2590800" cy="950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56640"/>
            <a:ext cx="7569200" cy="950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7638634"/>
            <a:ext cx="10363200" cy="23609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5038305"/>
            <a:ext cx="10363200" cy="260032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434080"/>
            <a:ext cx="5080000" cy="7132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3434080"/>
            <a:ext cx="5080000" cy="7132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039"/>
            <a:ext cx="10972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660862"/>
            <a:ext cx="5386917" cy="11089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3769783"/>
            <a:ext cx="5386917" cy="68488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660862"/>
            <a:ext cx="5389033" cy="11089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3769783"/>
            <a:ext cx="5389033" cy="68488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73287"/>
            <a:ext cx="4011084" cy="20142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473296"/>
            <a:ext cx="6815667" cy="101453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487514"/>
            <a:ext cx="4011084" cy="813117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8321040"/>
            <a:ext cx="7315200" cy="9823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62143"/>
            <a:ext cx="7315200" cy="713232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9303386"/>
            <a:ext cx="7315200" cy="1395094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6640"/>
            <a:ext cx="10363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434080"/>
            <a:ext cx="10363200" cy="713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10830560"/>
            <a:ext cx="254000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10830560"/>
            <a:ext cx="386080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10830560"/>
            <a:ext cx="254000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37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801590" y="2718484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</a:t>
            </a:r>
            <a:r>
              <a:rPr lang="en-US" sz="1600" u="sng" dirty="0"/>
              <a:t>53</a:t>
            </a:r>
            <a:r>
              <a:rPr lang="en-US" sz="1600" dirty="0"/>
              <a:t> 13 10 138 109 </a:t>
            </a:r>
            <a:r>
              <a:rPr lang="en-US" sz="1600" u="sng" dirty="0"/>
              <a:t>49</a:t>
            </a:r>
            <a:r>
              <a:rPr lang="en-US" sz="1600" dirty="0"/>
              <a:t> </a:t>
            </a:r>
            <a:r>
              <a:rPr lang="en-US" sz="1600" u="sng" dirty="0"/>
              <a:t>174</a:t>
            </a:r>
            <a:r>
              <a:rPr lang="en-US" sz="1600" dirty="0"/>
              <a:t> </a:t>
            </a:r>
            <a:r>
              <a:rPr lang="en-US" sz="1600" u="sng" dirty="0"/>
              <a:t>26</a:t>
            </a:r>
            <a:r>
              <a:rPr lang="en-US" sz="1600" dirty="0"/>
              <a:t>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p</a:t>
            </a:r>
            <a:r>
              <a:rPr lang="en-US" sz="1600" baseline="-25000" dirty="0"/>
              <a:t>k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4572004" y="2433640"/>
            <a:ext cx="1765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54200" y="3531511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891" indent="-342891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1816558" y="4457022"/>
            <a:ext cx="2408239" cy="267856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4669538" y="4154712"/>
            <a:ext cx="1277937" cy="32911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45010" y="4438410"/>
            <a:ext cx="784626" cy="3046988"/>
            <a:chOff x="5763486" y="1746270"/>
            <a:chExt cx="784625" cy="3046987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6" y="1746270"/>
              <a:ext cx="364201" cy="304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6600637" y="3518656"/>
            <a:ext cx="371567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891" indent="-342891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891" indent="-342891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6750908" y="42581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913334" y="4518283"/>
            <a:ext cx="690120" cy="2362185"/>
            <a:chOff x="5853252" y="1746270"/>
            <a:chExt cx="690120" cy="2362184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2" y="1746270"/>
              <a:ext cx="274434" cy="236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CAD660-9848-471D-AC64-763F687D6A7F}"/>
              </a:ext>
            </a:extLst>
          </p:cNvPr>
          <p:cNvSpPr txBox="1"/>
          <p:nvPr/>
        </p:nvSpPr>
        <p:spPr>
          <a:xfrm>
            <a:off x="1816558" y="1498679"/>
            <a:ext cx="505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Jose A. Valdivia Rojas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F41176-4003-4974-B4DE-1230A711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17883"/>
              </p:ext>
            </p:extLst>
          </p:nvPr>
        </p:nvGraphicFramePr>
        <p:xfrm>
          <a:off x="1705679" y="662940"/>
          <a:ext cx="8933292" cy="1056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96">
                  <a:extLst>
                    <a:ext uri="{9D8B030D-6E8A-4147-A177-3AD203B41FA5}">
                      <a16:colId xmlns:a16="http://schemas.microsoft.com/office/drawing/2014/main" val="1629816867"/>
                    </a:ext>
                  </a:extLst>
                </a:gridCol>
                <a:gridCol w="2063110">
                  <a:extLst>
                    <a:ext uri="{9D8B030D-6E8A-4147-A177-3AD203B41FA5}">
                      <a16:colId xmlns:a16="http://schemas.microsoft.com/office/drawing/2014/main" val="1933812777"/>
                    </a:ext>
                  </a:extLst>
                </a:gridCol>
                <a:gridCol w="1542537">
                  <a:extLst>
                    <a:ext uri="{9D8B030D-6E8A-4147-A177-3AD203B41FA5}">
                      <a16:colId xmlns:a16="http://schemas.microsoft.com/office/drawing/2014/main" val="2643415452"/>
                    </a:ext>
                  </a:extLst>
                </a:gridCol>
                <a:gridCol w="2240028">
                  <a:extLst>
                    <a:ext uri="{9D8B030D-6E8A-4147-A177-3AD203B41FA5}">
                      <a16:colId xmlns:a16="http://schemas.microsoft.com/office/drawing/2014/main" val="3008321260"/>
                    </a:ext>
                  </a:extLst>
                </a:gridCol>
                <a:gridCol w="2132721">
                  <a:extLst>
                    <a:ext uri="{9D8B030D-6E8A-4147-A177-3AD203B41FA5}">
                      <a16:colId xmlns:a16="http://schemas.microsoft.com/office/drawing/2014/main" val="9486356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ip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offset(</a:t>
                      </a:r>
                      <a:r>
                        <a:rPr lang="en-US" sz="1900" dirty="0" err="1"/>
                        <a:t>q%n</a:t>
                      </a:r>
                      <a:r>
                        <a:rPr lang="en-US" sz="19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Array[ </a:t>
                      </a:r>
                      <a:r>
                        <a:rPr lang="en-US" sz="1900" dirty="0" err="1"/>
                        <a:t>ip</a:t>
                      </a:r>
                      <a:r>
                        <a:rPr lang="en-US" sz="19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764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A[1]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73990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trike="sngStrike" dirty="0"/>
                        <a:t>1</a:t>
                      </a:r>
                    </a:p>
                    <a:p>
                      <a:r>
                        <a:rPr lang="en-US" sz="1900" strike="noStrike" dirty="0"/>
                        <a:t>(1+4)%13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  <a:p>
                      <a:r>
                        <a:rPr lang="en-US" sz="1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  <a:p>
                      <a:r>
                        <a:rPr lang="en-US" sz="1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A[5] = 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391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A[0]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742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 </a:t>
                      </a:r>
                      <a:r>
                        <a:rPr lang="en-US" sz="19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900" dirty="0"/>
                        <a:t>4k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A[10]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36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A[8] =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60931"/>
                  </a:ext>
                </a:extLst>
              </a:tr>
              <a:tr h="3276600">
                <a:tc>
                  <a:txBody>
                    <a:bodyPr/>
                    <a:lstStyle/>
                    <a:p>
                      <a:r>
                        <a:rPr lang="en-US" sz="19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trike="sngStrike" dirty="0"/>
                        <a:t>5</a:t>
                      </a:r>
                    </a:p>
                    <a:p>
                      <a:r>
                        <a:rPr lang="en-US" sz="1900" strike="noStrike" dirty="0"/>
                        <a:t>(5+8)%13 = </a:t>
                      </a:r>
                      <a:r>
                        <a:rPr lang="en-US" sz="1900" strike="sngStrike" dirty="0"/>
                        <a:t>0</a:t>
                      </a:r>
                    </a:p>
                    <a:p>
                      <a:r>
                        <a:rPr lang="en-US" sz="1900" strike="noStrike" dirty="0"/>
                        <a:t>(0+8)%13= </a:t>
                      </a:r>
                      <a:r>
                        <a:rPr lang="en-US" sz="1900" strike="sngStrike" dirty="0"/>
                        <a:t>8</a:t>
                      </a:r>
                      <a:r>
                        <a:rPr lang="en-US" sz="1900" strike="noStrike" dirty="0"/>
                        <a:t> </a:t>
                      </a:r>
                    </a:p>
                    <a:p>
                      <a:r>
                        <a:rPr lang="en-US" sz="1900" strike="noStrike" dirty="0"/>
                        <a:t>(8+8)%13 = </a:t>
                      </a:r>
                      <a:r>
                        <a:rPr lang="en-US" sz="1900" strike="sngStrike" dirty="0"/>
                        <a:t>3</a:t>
                      </a:r>
                      <a:r>
                        <a:rPr lang="en-US" sz="1900" strike="noStrike" dirty="0"/>
                        <a:t> </a:t>
                      </a:r>
                    </a:p>
                    <a:p>
                      <a:r>
                        <a:rPr lang="en-US" sz="1900" strike="noStrike" dirty="0"/>
                        <a:t>(3+8)%13 = </a:t>
                      </a:r>
                      <a:r>
                        <a:rPr lang="en-US" sz="1900" strike="sngStrike" dirty="0"/>
                        <a:t>11</a:t>
                      </a:r>
                    </a:p>
                    <a:p>
                      <a:r>
                        <a:rPr lang="en-US" sz="1900" strike="noStrike" dirty="0"/>
                        <a:t>(11+8)%13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There is collision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There is collision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A[6] = 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90184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r>
                        <a:rPr lang="en-US" sz="19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u="none" strike="sngStrike" dirty="0"/>
                        <a:t>10</a:t>
                      </a:r>
                    </a:p>
                    <a:p>
                      <a:r>
                        <a:rPr lang="en-US" sz="1900" u="none" strike="noStrike" dirty="0"/>
                        <a:t>(10+3)%13= </a:t>
                      </a:r>
                      <a:r>
                        <a:rPr lang="en-US" sz="1900" u="none" strike="sngStrike" dirty="0"/>
                        <a:t>0</a:t>
                      </a:r>
                    </a:p>
                    <a:p>
                      <a:r>
                        <a:rPr lang="en-US" sz="1900" u="none" strike="noStrike" dirty="0"/>
                        <a:t>(0+3)%13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A[3] = 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85843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trike="sngStrike" dirty="0"/>
                        <a:t>5</a:t>
                      </a:r>
                    </a:p>
                    <a:p>
                      <a:r>
                        <a:rPr lang="en-US" sz="1900" strike="noStrike" dirty="0"/>
                        <a:t>(5+19)%13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 </a:t>
                      </a:r>
                      <a:r>
                        <a:rPr lang="en-US" sz="1900" dirty="0">
                          <a:sym typeface="Wingdings" panose="05000000000000000000" pitchFamily="2" charset="2"/>
                        </a:rPr>
                        <a:t> 4k + 3 = 19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A[11] = 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52704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trike="sngStrike" dirty="0"/>
                        <a:t>0</a:t>
                      </a:r>
                    </a:p>
                    <a:p>
                      <a:r>
                        <a:rPr lang="en-US" sz="1900" strike="noStrike" dirty="0"/>
                        <a:t>(0+2) % 13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A[2] =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809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trike="sngStrike" dirty="0"/>
                        <a:t>11 </a:t>
                      </a:r>
                      <a:endParaRPr lang="en-US" sz="1900" strike="noStrike" dirty="0"/>
                    </a:p>
                    <a:p>
                      <a:r>
                        <a:rPr lang="en-US" sz="1900" strike="noStrike" dirty="0"/>
                        <a:t>(11+1)%13 = 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There is collision</a:t>
                      </a:r>
                    </a:p>
                    <a:p>
                      <a:r>
                        <a:rPr lang="en-US" sz="1900" dirty="0"/>
                        <a:t>A[12] 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3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37598A-2246-4461-90C1-E47B89FF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1960"/>
              </p:ext>
            </p:extLst>
          </p:nvPr>
        </p:nvGraphicFramePr>
        <p:xfrm>
          <a:off x="1262743" y="783770"/>
          <a:ext cx="8606975" cy="1011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229570722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9878250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3807983"/>
                    </a:ext>
                  </a:extLst>
                </a:gridCol>
                <a:gridCol w="2647409">
                  <a:extLst>
                    <a:ext uri="{9D8B030D-6E8A-4147-A177-3AD203B41FA5}">
                      <a16:colId xmlns:a16="http://schemas.microsoft.com/office/drawing/2014/main" val="2140506416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2242465922"/>
                    </a:ext>
                  </a:extLst>
                </a:gridCol>
              </a:tblGrid>
              <a:tr h="7503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</a:t>
                      </a:r>
                      <a:r>
                        <a:rPr lang="en-US" dirty="0" err="1"/>
                        <a:t>q%n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Array[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6471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A[7]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80282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A[3] = 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11638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3</a:t>
                      </a:r>
                    </a:p>
                    <a:p>
                      <a:r>
                        <a:rPr lang="en-US" strike="noStrike" dirty="0"/>
                        <a:t>(3+1)%10=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Collision</a:t>
                      </a:r>
                    </a:p>
                    <a:p>
                      <a:r>
                        <a:rPr lang="en-US" dirty="0"/>
                        <a:t>A[4]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49637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4k + 3 =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A[0]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75255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A[8] =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60940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4k + 3 =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A[9] = 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31983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9</a:t>
                      </a:r>
                    </a:p>
                    <a:p>
                      <a:r>
                        <a:rPr lang="en-US" strike="noStrike" dirty="0"/>
                        <a:t>(9+4)%10 = </a:t>
                      </a:r>
                      <a:r>
                        <a:rPr lang="en-US" strike="sngStrike" dirty="0"/>
                        <a:t>3 </a:t>
                      </a:r>
                      <a:endParaRPr lang="en-US" strike="noStrike" dirty="0"/>
                    </a:p>
                    <a:p>
                      <a:r>
                        <a:rPr lang="en-US" strike="noStrike" dirty="0"/>
                        <a:t>(3+4)%10 = </a:t>
                      </a:r>
                      <a:r>
                        <a:rPr lang="en-US" strike="sngStrike" dirty="0"/>
                        <a:t>7 </a:t>
                      </a:r>
                      <a:endParaRPr lang="en-US" strike="noStrike" dirty="0"/>
                    </a:p>
                    <a:p>
                      <a:r>
                        <a:rPr lang="en-US" strike="noStrike" dirty="0"/>
                        <a:t>(7+4)%10 = 1 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Collision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r>
                        <a:rPr lang="en-US" dirty="0"/>
                        <a:t>A[1] = 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59718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4</a:t>
                      </a:r>
                    </a:p>
                    <a:p>
                      <a:r>
                        <a:rPr lang="en-US" strike="noStrike" dirty="0"/>
                        <a:t>(4+7)%10 = </a:t>
                      </a:r>
                      <a:r>
                        <a:rPr lang="en-US" strike="sngStrike" dirty="0"/>
                        <a:t>1</a:t>
                      </a:r>
                    </a:p>
                    <a:p>
                      <a:r>
                        <a:rPr lang="en-US" strike="noStrike" dirty="0"/>
                        <a:t>(1+7)%10 = </a:t>
                      </a:r>
                      <a:r>
                        <a:rPr lang="en-US" strike="sngStrike" dirty="0"/>
                        <a:t>8</a:t>
                      </a:r>
                    </a:p>
                    <a:p>
                      <a:r>
                        <a:rPr lang="en-US" strike="noStrike" dirty="0"/>
                        <a:t>(8+7)%10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r>
                        <a:rPr lang="en-US" dirty="0"/>
                        <a:t>A[5] = 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0617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A[6] =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96324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4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noStrike" dirty="0"/>
                        <a:t>(4+2)%10 = </a:t>
                      </a:r>
                      <a:r>
                        <a:rPr lang="en-US" strike="sngStrike" dirty="0"/>
                        <a:t>6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noStrike" dirty="0"/>
                        <a:t>(6+2)%10 = </a:t>
                      </a:r>
                      <a:r>
                        <a:rPr lang="en-US" strike="sngStrike" dirty="0"/>
                        <a:t>8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noStrike" dirty="0"/>
                        <a:t>(8+2)%10 = </a:t>
                      </a:r>
                      <a:r>
                        <a:rPr lang="en-US" strike="sngStrike" dirty="0"/>
                        <a:t>0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noStrike" dirty="0"/>
                        <a:t>(0+2)%10 =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Collision</a:t>
                      </a:r>
                    </a:p>
                    <a:p>
                      <a:r>
                        <a:rPr lang="en-US" dirty="0"/>
                        <a:t>A[2] 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1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276600" y="41148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72200" y="4114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724400" y="4114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620000" y="41148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2766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724400" y="4191002"/>
            <a:ext cx="1600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248400" y="4191002"/>
            <a:ext cx="13628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3581402" y="4191003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3352805" y="3733803"/>
            <a:ext cx="41184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3276600" y="6705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3276600" y="5715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276600" y="6172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3276600" y="7696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3276600" y="7162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3565529" y="5319719"/>
            <a:ext cx="4924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3565530" y="5776915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3565072" y="634524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3581406" y="6802440"/>
            <a:ext cx="1980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3581406" y="725964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3599322" y="7801657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2362205" y="2971802"/>
            <a:ext cx="3350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66BE5-283F-4A87-850F-7D56D5F13967}"/>
              </a:ext>
            </a:extLst>
          </p:cNvPr>
          <p:cNvSpPr txBox="1"/>
          <p:nvPr/>
        </p:nvSpPr>
        <p:spPr>
          <a:xfrm>
            <a:off x="4759599" y="5731180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0+1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310EF-3E20-49E4-8F3B-FE82565B0E28}"/>
              </a:ext>
            </a:extLst>
          </p:cNvPr>
          <p:cNvSpPr txBox="1"/>
          <p:nvPr/>
        </p:nvSpPr>
        <p:spPr>
          <a:xfrm>
            <a:off x="4759599" y="6203609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5+1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86BF94-0644-4132-A85D-6841D95BAC32}"/>
              </a:ext>
            </a:extLst>
          </p:cNvPr>
          <p:cNvSpPr txBox="1"/>
          <p:nvPr/>
        </p:nvSpPr>
        <p:spPr>
          <a:xfrm>
            <a:off x="4724399" y="6740888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2+1=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BBC09E-FB69-4379-8796-D3A009D3E737}"/>
              </a:ext>
            </a:extLst>
          </p:cNvPr>
          <p:cNvSpPr txBox="1"/>
          <p:nvPr/>
        </p:nvSpPr>
        <p:spPr>
          <a:xfrm>
            <a:off x="4746871" y="7222404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1+1 =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53767-7E45-4496-96B3-E27D75D9FAED}"/>
              </a:ext>
            </a:extLst>
          </p:cNvPr>
          <p:cNvSpPr txBox="1"/>
          <p:nvPr/>
        </p:nvSpPr>
        <p:spPr>
          <a:xfrm>
            <a:off x="4746871" y="7758430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1+1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6765E-3918-43A2-BD03-6396E532CD6F}"/>
              </a:ext>
            </a:extLst>
          </p:cNvPr>
          <p:cNvSpPr txBox="1"/>
          <p:nvPr/>
        </p:nvSpPr>
        <p:spPr>
          <a:xfrm>
            <a:off x="6207394" y="5237168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C9A5E8-CA54-4F35-BB9F-778B5364EE80}"/>
              </a:ext>
            </a:extLst>
          </p:cNvPr>
          <p:cNvSpPr txBox="1"/>
          <p:nvPr/>
        </p:nvSpPr>
        <p:spPr>
          <a:xfrm>
            <a:off x="6207394" y="5719680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E7791-E12C-417E-8F30-CE6F6587BF95}"/>
              </a:ext>
            </a:extLst>
          </p:cNvPr>
          <p:cNvSpPr txBox="1"/>
          <p:nvPr/>
        </p:nvSpPr>
        <p:spPr>
          <a:xfrm>
            <a:off x="6210025" y="6172420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1A21DA-EFCA-4A4C-B0F5-BAF6AD6EA59F}"/>
              </a:ext>
            </a:extLst>
          </p:cNvPr>
          <p:cNvSpPr txBox="1"/>
          <p:nvPr/>
        </p:nvSpPr>
        <p:spPr>
          <a:xfrm>
            <a:off x="6248401" y="6714744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15A11-3ABF-4D24-80C4-8503AC1214B7}"/>
              </a:ext>
            </a:extLst>
          </p:cNvPr>
          <p:cNvSpPr txBox="1"/>
          <p:nvPr/>
        </p:nvSpPr>
        <p:spPr>
          <a:xfrm>
            <a:off x="6207394" y="7194796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79DD4-718F-4069-B29D-E67BCE2A4BA5}"/>
              </a:ext>
            </a:extLst>
          </p:cNvPr>
          <p:cNvSpPr txBox="1"/>
          <p:nvPr/>
        </p:nvSpPr>
        <p:spPr>
          <a:xfrm>
            <a:off x="6174835" y="7778040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4C43F8-94E3-43BF-AF05-B31ECECAA1E3}"/>
              </a:ext>
            </a:extLst>
          </p:cNvPr>
          <p:cNvSpPr txBox="1"/>
          <p:nvPr/>
        </p:nvSpPr>
        <p:spPr>
          <a:xfrm>
            <a:off x="4791878" y="5272702"/>
            <a:ext cx="13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1+1 =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697</Words>
  <Application>Microsoft Office PowerPoint</Application>
  <PresentationFormat>Custom</PresentationFormat>
  <Paragraphs>251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Valdivia Rojas, Jose A</cp:lastModifiedBy>
  <cp:revision>60</cp:revision>
  <cp:lastPrinted>2015-10-07T21:36:22Z</cp:lastPrinted>
  <dcterms:created xsi:type="dcterms:W3CDTF">2003-12-08T11:02:30Z</dcterms:created>
  <dcterms:modified xsi:type="dcterms:W3CDTF">2021-10-08T01:13:46Z</dcterms:modified>
</cp:coreProperties>
</file>