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9"/>
  </p:notesMasterIdLst>
  <p:handoutMasterIdLst>
    <p:handoutMasterId r:id="rId30"/>
  </p:handoutMasterIdLst>
  <p:sldIdLst>
    <p:sldId id="257" r:id="rId5"/>
    <p:sldId id="258" r:id="rId6"/>
    <p:sldId id="268" r:id="rId7"/>
    <p:sldId id="269" r:id="rId8"/>
    <p:sldId id="272" r:id="rId9"/>
    <p:sldId id="273" r:id="rId10"/>
    <p:sldId id="275" r:id="rId11"/>
    <p:sldId id="274" r:id="rId12"/>
    <p:sldId id="276" r:id="rId13"/>
    <p:sldId id="277"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27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25F"/>
    <a:srgbClr val="30012D"/>
    <a:srgbClr val="1C0017"/>
    <a:srgbClr val="871AA4"/>
    <a:srgbClr val="C9B031"/>
    <a:srgbClr val="B69F2C"/>
    <a:srgbClr val="6AAD41"/>
    <a:srgbClr val="2C567A"/>
    <a:srgbClr val="0D1D51"/>
    <a:srgbClr val="0072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59419" autoAdjust="0"/>
  </p:normalViewPr>
  <p:slideViewPr>
    <p:cSldViewPr snapToGrid="0" showGuides="1">
      <p:cViewPr varScale="1">
        <p:scale>
          <a:sx n="64" d="100"/>
          <a:sy n="64" d="100"/>
        </p:scale>
        <p:origin x="354" y="7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5/28/2020</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5/28/2020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2985530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perform bivariate test and investigate the mean difference, we use T-Test and ANOVA as we see fit. In conducting T-Test, Welch’s method is preferable to Student’s, since it does not assume standard deviation and sample size similarity between two groups. Instead, Welch’s method calculates a pooled variance based on both imputed groups, hence providing a more robust estimation of statistical significance.</a:t>
            </a:r>
          </a:p>
          <a:p>
            <a:endParaRPr lang="en-US" dirty="0"/>
          </a:p>
          <a:p>
            <a:r>
              <a:rPr lang="en-US" dirty="0"/>
              <a:t>With p-value &lt; 0.25, imputed variables will then estimate DASS-21 score using a GLM, Generalized Linear Model. In designing GLM, we used Gaussian family with identity link function. We set the square-root transformed DASS-21 score as a response variable.</a:t>
            </a:r>
          </a:p>
          <a:p>
            <a:endParaRPr lang="en-US" dirty="0"/>
          </a:p>
          <a:p>
            <a:r>
              <a:rPr lang="en-US" dirty="0"/>
              <a:t>To assess multicollinearity, we employed Variable Inflation Factor calculation, where we considered value below 5 as having no colinear relationships.</a:t>
            </a:r>
          </a:p>
          <a:p>
            <a:endParaRPr lang="en-US" dirty="0"/>
          </a:p>
          <a:p>
            <a:r>
              <a:rPr lang="en-US" dirty="0"/>
              <a:t>Lastly, we used Harrison-McCabe test to determine homogeneity for its robustness in preventing False Detection Rate, especially in a large sample size.</a:t>
            </a:r>
          </a:p>
        </p:txBody>
      </p:sp>
      <p:sp>
        <p:nvSpPr>
          <p:cNvPr id="4" name="Slide Number Placeholder 3"/>
          <p:cNvSpPr>
            <a:spLocks noGrp="1"/>
          </p:cNvSpPr>
          <p:nvPr>
            <p:ph type="sldNum" sz="quarter" idx="10"/>
          </p:nvPr>
        </p:nvSpPr>
        <p:spPr/>
        <p:txBody>
          <a:bodyPr/>
          <a:lstStyle/>
          <a:p>
            <a:fld id="{6336304E-FDE3-4B4F-A3B7-EBE87F3FA5E2}" type="slidenum">
              <a:rPr lang="en-US" smtClean="0"/>
              <a:t>10</a:t>
            </a:fld>
            <a:endParaRPr lang="en-US"/>
          </a:p>
        </p:txBody>
      </p:sp>
    </p:spTree>
    <p:extLst>
      <p:ext uri="{BB962C8B-B14F-4D97-AF65-F5344CB8AC3E}">
        <p14:creationId xmlns:p14="http://schemas.microsoft.com/office/powerpoint/2010/main" val="2846588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shall begin examining our results by evaluating the demographic data, followed an overview of DASS-21 score, and how it associates with independent variables. Finally, we will see how the multiple regression demonstrate its usefulness in estimating DASS-21 score.</a:t>
            </a:r>
          </a:p>
        </p:txBody>
      </p:sp>
      <p:sp>
        <p:nvSpPr>
          <p:cNvPr id="4" name="Slide Number Placeholder 3"/>
          <p:cNvSpPr>
            <a:spLocks noGrp="1"/>
          </p:cNvSpPr>
          <p:nvPr>
            <p:ph type="sldNum" sz="quarter" idx="10"/>
          </p:nvPr>
        </p:nvSpPr>
        <p:spPr/>
        <p:txBody>
          <a:bodyPr/>
          <a:lstStyle/>
          <a:p>
            <a:fld id="{6336304E-FDE3-4B4F-A3B7-EBE87F3FA5E2}" type="slidenum">
              <a:rPr lang="en-US" smtClean="0"/>
              <a:t>11</a:t>
            </a:fld>
            <a:endParaRPr lang="en-US"/>
          </a:p>
        </p:txBody>
      </p:sp>
    </p:spTree>
    <p:extLst>
      <p:ext uri="{BB962C8B-B14F-4D97-AF65-F5344CB8AC3E}">
        <p14:creationId xmlns:p14="http://schemas.microsoft.com/office/powerpoint/2010/main" val="105189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total, we acquired slightly over 2,000 participants, with 824 males and 1205 females. In average, participants reported to spend at most three hours outside. The age median was 32, ranged from 18 to 81 years old.</a:t>
            </a:r>
          </a:p>
          <a:p>
            <a:endParaRPr lang="en-US" dirty="0"/>
          </a:p>
          <a:p>
            <a:r>
              <a:rPr lang="en-US" dirty="0"/>
              <a:t>About 22% of the participants has low educational background, 55% with moderate, and 22% with high.</a:t>
            </a:r>
          </a:p>
        </p:txBody>
      </p:sp>
      <p:sp>
        <p:nvSpPr>
          <p:cNvPr id="4" name="Slide Number Placeholder 3"/>
          <p:cNvSpPr>
            <a:spLocks noGrp="1"/>
          </p:cNvSpPr>
          <p:nvPr>
            <p:ph type="sldNum" sz="quarter" idx="10"/>
          </p:nvPr>
        </p:nvSpPr>
        <p:spPr/>
        <p:txBody>
          <a:bodyPr/>
          <a:lstStyle/>
          <a:p>
            <a:fld id="{6336304E-FDE3-4B4F-A3B7-EBE87F3FA5E2}" type="slidenum">
              <a:rPr lang="en-US" smtClean="0"/>
              <a:t>12</a:t>
            </a:fld>
            <a:endParaRPr lang="en-US"/>
          </a:p>
        </p:txBody>
      </p:sp>
    </p:spTree>
    <p:extLst>
      <p:ext uri="{BB962C8B-B14F-4D97-AF65-F5344CB8AC3E}">
        <p14:creationId xmlns:p14="http://schemas.microsoft.com/office/powerpoint/2010/main" val="2173602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Urban residents in the Greater Jakarta Area perceived mild distress to none at all, indicated by low DASS-21 score. Among all participants, about 24% reported at least mild anxiety, and only a minority had worse than moderate level of depression, anxiety, and distress.</a:t>
            </a:r>
          </a:p>
        </p:txBody>
      </p:sp>
      <p:sp>
        <p:nvSpPr>
          <p:cNvPr id="4" name="Slide Number Placeholder 3"/>
          <p:cNvSpPr>
            <a:spLocks noGrp="1"/>
          </p:cNvSpPr>
          <p:nvPr>
            <p:ph type="sldNum" sz="quarter" idx="10"/>
          </p:nvPr>
        </p:nvSpPr>
        <p:spPr/>
        <p:txBody>
          <a:bodyPr/>
          <a:lstStyle/>
          <a:p>
            <a:fld id="{6336304E-FDE3-4B4F-A3B7-EBE87F3FA5E2}" type="slidenum">
              <a:rPr lang="en-US" smtClean="0"/>
              <a:t>13</a:t>
            </a:fld>
            <a:endParaRPr lang="en-US"/>
          </a:p>
        </p:txBody>
      </p:sp>
    </p:spTree>
    <p:extLst>
      <p:ext uri="{BB962C8B-B14F-4D97-AF65-F5344CB8AC3E}">
        <p14:creationId xmlns:p14="http://schemas.microsoft.com/office/powerpoint/2010/main" val="693511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next three slides, we will focus on an overview of DASS-21 score mean differences. We will later discuss the rationale behind such differences.</a:t>
            </a:r>
          </a:p>
          <a:p>
            <a:endParaRPr lang="en-US" dirty="0"/>
          </a:p>
          <a:p>
            <a:r>
              <a:rPr lang="en-US" dirty="0"/>
              <a:t>We demonstrated different DASS-21 score among participants, where females perceived a greater degree of distress during pandemic compared to males. The mean difference is consistent among all DASS-21 components, thus consequently its total score.</a:t>
            </a:r>
          </a:p>
        </p:txBody>
      </p:sp>
      <p:sp>
        <p:nvSpPr>
          <p:cNvPr id="4" name="Slide Number Placeholder 3"/>
          <p:cNvSpPr>
            <a:spLocks noGrp="1"/>
          </p:cNvSpPr>
          <p:nvPr>
            <p:ph type="sldNum" sz="quarter" idx="10"/>
          </p:nvPr>
        </p:nvSpPr>
        <p:spPr/>
        <p:txBody>
          <a:bodyPr/>
          <a:lstStyle/>
          <a:p>
            <a:fld id="{6336304E-FDE3-4B4F-A3B7-EBE87F3FA5E2}" type="slidenum">
              <a:rPr lang="en-US" smtClean="0"/>
              <a:t>14</a:t>
            </a:fld>
            <a:endParaRPr lang="en-US"/>
          </a:p>
        </p:txBody>
      </p:sp>
    </p:spTree>
    <p:extLst>
      <p:ext uri="{BB962C8B-B14F-4D97-AF65-F5344CB8AC3E}">
        <p14:creationId xmlns:p14="http://schemas.microsoft.com/office/powerpoint/2010/main" val="1805113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grouping the respondents based on their education strata, it appears people of higher education level displayed a lower tendency of having psychological distress. Performing a </a:t>
            </a:r>
            <a:r>
              <a:rPr lang="en-US" dirty="0" err="1"/>
              <a:t>posthoc</a:t>
            </a:r>
            <a:r>
              <a:rPr lang="en-US" dirty="0"/>
              <a:t> test using Tukey’s Honest Significance Difference revealed significant differences between high to low, and high to moderate pairwise comparison.</a:t>
            </a:r>
          </a:p>
          <a:p>
            <a:endParaRPr lang="en-US" dirty="0"/>
          </a:p>
          <a:p>
            <a:r>
              <a:rPr lang="en-US" dirty="0"/>
              <a:t>Obtained mean in subject with high education level was 6.86, 9.1 in moderate, and 8.64 in low.</a:t>
            </a:r>
          </a:p>
        </p:txBody>
      </p:sp>
      <p:sp>
        <p:nvSpPr>
          <p:cNvPr id="4" name="Slide Number Placeholder 3"/>
          <p:cNvSpPr>
            <a:spLocks noGrp="1"/>
          </p:cNvSpPr>
          <p:nvPr>
            <p:ph type="sldNum" sz="quarter" idx="10"/>
          </p:nvPr>
        </p:nvSpPr>
        <p:spPr/>
        <p:txBody>
          <a:bodyPr/>
          <a:lstStyle/>
          <a:p>
            <a:fld id="{6336304E-FDE3-4B4F-A3B7-EBE87F3FA5E2}" type="slidenum">
              <a:rPr lang="en-US" smtClean="0"/>
              <a:t>15</a:t>
            </a:fld>
            <a:endParaRPr lang="en-US"/>
          </a:p>
        </p:txBody>
      </p:sp>
    </p:spTree>
    <p:extLst>
      <p:ext uri="{BB962C8B-B14F-4D97-AF65-F5344CB8AC3E}">
        <p14:creationId xmlns:p14="http://schemas.microsoft.com/office/powerpoint/2010/main" val="24560936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classify participants based on their respective productive age, we observed lower psychological distress in mature and elderly groups. Tukey’s HSD yielded pairwise differences for prime to early, mature to early, elderly to early, mature to prime, and elderly to prime. However, no significant pairwise difference between elderly and mature group.</a:t>
            </a:r>
          </a:p>
        </p:txBody>
      </p:sp>
      <p:sp>
        <p:nvSpPr>
          <p:cNvPr id="4" name="Slide Number Placeholder 3"/>
          <p:cNvSpPr>
            <a:spLocks noGrp="1"/>
          </p:cNvSpPr>
          <p:nvPr>
            <p:ph type="sldNum" sz="quarter" idx="10"/>
          </p:nvPr>
        </p:nvSpPr>
        <p:spPr/>
        <p:txBody>
          <a:bodyPr/>
          <a:lstStyle/>
          <a:p>
            <a:fld id="{6336304E-FDE3-4B4F-A3B7-EBE87F3FA5E2}" type="slidenum">
              <a:rPr lang="en-US" smtClean="0"/>
              <a:t>16</a:t>
            </a:fld>
            <a:endParaRPr lang="en-US"/>
          </a:p>
        </p:txBody>
      </p:sp>
    </p:spTree>
    <p:extLst>
      <p:ext uri="{BB962C8B-B14F-4D97-AF65-F5344CB8AC3E}">
        <p14:creationId xmlns:p14="http://schemas.microsoft.com/office/powerpoint/2010/main" val="14276842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consider our GLM model as having a good fit, denoted by low VIF and non-significant HMC score. Statistically non-significant Harrison McCabe implies homogeneity of residual variances. Significant findings are consistent in male, prime, mature, elderly age group, and moderate education level.</a:t>
            </a:r>
          </a:p>
          <a:p>
            <a:endParaRPr lang="en-US" dirty="0"/>
          </a:p>
          <a:p>
            <a:r>
              <a:rPr lang="en-US" dirty="0"/>
              <a:t>Interpreting the intercepts, males tend to have lower psychological distress, while age groups older than early working age displayed lower psychological distress, and people of moderate education level has higher stress level.</a:t>
            </a:r>
          </a:p>
          <a:p>
            <a:endParaRPr lang="en-US" dirty="0"/>
          </a:p>
          <a:p>
            <a:r>
              <a:rPr lang="en-US" dirty="0"/>
              <a:t>Imputing the model into ANOVA revealed significant differences in sex, age, and education level.</a:t>
            </a:r>
          </a:p>
        </p:txBody>
      </p:sp>
      <p:sp>
        <p:nvSpPr>
          <p:cNvPr id="4" name="Slide Number Placeholder 3"/>
          <p:cNvSpPr>
            <a:spLocks noGrp="1"/>
          </p:cNvSpPr>
          <p:nvPr>
            <p:ph type="sldNum" sz="quarter" idx="10"/>
          </p:nvPr>
        </p:nvSpPr>
        <p:spPr/>
        <p:txBody>
          <a:bodyPr/>
          <a:lstStyle/>
          <a:p>
            <a:fld id="{6336304E-FDE3-4B4F-A3B7-EBE87F3FA5E2}" type="slidenum">
              <a:rPr lang="en-US" smtClean="0"/>
              <a:t>17</a:t>
            </a:fld>
            <a:endParaRPr lang="en-US"/>
          </a:p>
        </p:txBody>
      </p:sp>
    </p:spTree>
    <p:extLst>
      <p:ext uri="{BB962C8B-B14F-4D97-AF65-F5344CB8AC3E}">
        <p14:creationId xmlns:p14="http://schemas.microsoft.com/office/powerpoint/2010/main" val="42690362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reviewing the results, there are compelling evidence on how subject background influence psychological distress. However, how do they come so? We shall discuss the importance of sex dimorphism, socio-demographic status, and age in estimating DASS-21 score.</a:t>
            </a:r>
          </a:p>
        </p:txBody>
      </p:sp>
      <p:sp>
        <p:nvSpPr>
          <p:cNvPr id="4" name="Slide Number Placeholder 3"/>
          <p:cNvSpPr>
            <a:spLocks noGrp="1"/>
          </p:cNvSpPr>
          <p:nvPr>
            <p:ph type="sldNum" sz="quarter" idx="10"/>
          </p:nvPr>
        </p:nvSpPr>
        <p:spPr/>
        <p:txBody>
          <a:bodyPr/>
          <a:lstStyle/>
          <a:p>
            <a:fld id="{6336304E-FDE3-4B4F-A3B7-EBE87F3FA5E2}" type="slidenum">
              <a:rPr lang="en-US" smtClean="0"/>
              <a:t>18</a:t>
            </a:fld>
            <a:endParaRPr lang="en-US"/>
          </a:p>
        </p:txBody>
      </p:sp>
    </p:spTree>
    <p:extLst>
      <p:ext uri="{BB962C8B-B14F-4D97-AF65-F5344CB8AC3E}">
        <p14:creationId xmlns:p14="http://schemas.microsoft.com/office/powerpoint/2010/main" val="2088343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denoted higher psychological distress in females. Previous studies highlighted sex dimorphism in perceiving distress. Females are more likely to re-experience adversity and having a hyper-arousal.</a:t>
            </a:r>
          </a:p>
          <a:p>
            <a:endParaRPr lang="en-US" dirty="0"/>
          </a:p>
          <a:p>
            <a:r>
              <a:rPr lang="en-US" dirty="0"/>
              <a:t>Biologically speaking, if we’d consider the hypothalamus – pituitary – adrenal axis in regulating stress, a previous investigation reported higher cortisol productions in female following acute stress. It is accountable to differences in gonadal endocrine activity in regulating adrenocorticoid release.</a:t>
            </a:r>
          </a:p>
          <a:p>
            <a:endParaRPr lang="en-US" dirty="0"/>
          </a:p>
          <a:p>
            <a:r>
              <a:rPr lang="en-US" dirty="0"/>
              <a:t>Psychologically, higher distress in females is also inherently related to how females, compared to males, cope with a perceived distress. Females incline to depend on social and spiritual belief support, while males to a distractive coping mechanism.</a:t>
            </a:r>
          </a:p>
          <a:p>
            <a:endParaRPr lang="en-US" dirty="0"/>
          </a:p>
          <a:p>
            <a:r>
              <a:rPr lang="en-US" dirty="0"/>
              <a:t>Furthermore, Males also have a tendency of displaying externalizing disorder as compared to females, either as a distractive habit (such as smoking or drinking) or physical and psychological abuse. Coherently, females and children are more likely to receive gender-based violence.</a:t>
            </a:r>
          </a:p>
          <a:p>
            <a:endParaRPr lang="en-US" dirty="0"/>
          </a:p>
          <a:p>
            <a:r>
              <a:rPr lang="en-US" dirty="0"/>
              <a:t>Both in developed and developing countries, females also work longer compared to males, approximately 30 and 50 minutes more for developed and developing countries, respectively.</a:t>
            </a:r>
          </a:p>
        </p:txBody>
      </p:sp>
      <p:sp>
        <p:nvSpPr>
          <p:cNvPr id="4" name="Slide Number Placeholder 3"/>
          <p:cNvSpPr>
            <a:spLocks noGrp="1"/>
          </p:cNvSpPr>
          <p:nvPr>
            <p:ph type="sldNum" sz="quarter" idx="10"/>
          </p:nvPr>
        </p:nvSpPr>
        <p:spPr/>
        <p:txBody>
          <a:bodyPr/>
          <a:lstStyle/>
          <a:p>
            <a:fld id="{6336304E-FDE3-4B4F-A3B7-EBE87F3FA5E2}" type="slidenum">
              <a:rPr lang="en-US" smtClean="0"/>
              <a:t>19</a:t>
            </a:fld>
            <a:endParaRPr lang="en-US"/>
          </a:p>
        </p:txBody>
      </p:sp>
    </p:spTree>
    <p:extLst>
      <p:ext uri="{BB962C8B-B14F-4D97-AF65-F5344CB8AC3E}">
        <p14:creationId xmlns:p14="http://schemas.microsoft.com/office/powerpoint/2010/main" val="3487520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evening, I hope you can hear my voice just fine. My name is Aly Lamuri and today I’m excited about disclosing our findings on &lt;&lt;read title&gt;&gt;. We conducted this study in collaboration with the Department of Psychiatry and Department of Internal Medicine from University of Indonesia.</a:t>
            </a:r>
          </a:p>
          <a:p>
            <a:endParaRPr lang="en-US" dirty="0"/>
          </a:p>
          <a:p>
            <a:r>
              <a:rPr lang="en-US" dirty="0"/>
              <a:t>I’m currently working in a research institute, and if you have further enquiry please don’t hesitate to contact my email. We plan to share our data through Mendeley and will welcome any collaboration in such regards.</a:t>
            </a:r>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31797957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Previous studies suggested lower psychological distress in well-educated subjects. It is in relation with an impaired disease comprehension among subjects of lower education level. Moreover, education also determines depression and anxiety risk. Thus, it becomes a part of our duty as a community to reach and educate subjects of lower socioeconomic segment.</a:t>
            </a:r>
          </a:p>
          <a:p>
            <a:endParaRPr lang="en-US" dirty="0"/>
          </a:p>
          <a:p>
            <a:r>
              <a:rPr lang="en-US" dirty="0"/>
              <a:t>There are intervening variables in considering education impacts on psychological wellbeing, including: &lt;&lt;read the list&gt;&gt;</a:t>
            </a:r>
          </a:p>
        </p:txBody>
      </p:sp>
      <p:sp>
        <p:nvSpPr>
          <p:cNvPr id="4" name="Slide Number Placeholder 3"/>
          <p:cNvSpPr>
            <a:spLocks noGrp="1"/>
          </p:cNvSpPr>
          <p:nvPr>
            <p:ph type="sldNum" sz="quarter" idx="10"/>
          </p:nvPr>
        </p:nvSpPr>
        <p:spPr/>
        <p:txBody>
          <a:bodyPr/>
          <a:lstStyle/>
          <a:p>
            <a:fld id="{6336304E-FDE3-4B4F-A3B7-EBE87F3FA5E2}" type="slidenum">
              <a:rPr lang="en-US" smtClean="0"/>
              <a:t>20</a:t>
            </a:fld>
            <a:endParaRPr lang="en-US"/>
          </a:p>
        </p:txBody>
      </p:sp>
    </p:spTree>
    <p:extLst>
      <p:ext uri="{BB962C8B-B14F-4D97-AF65-F5344CB8AC3E}">
        <p14:creationId xmlns:p14="http://schemas.microsoft.com/office/powerpoint/2010/main" val="18753017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findings showed lower distress among older participants. It is not in agreement with previous studies, which demonstrated higher suicide rate among elderly after SARS pandemic in Hong Kong. In current pandemic, increased distress also reported in infected older adults.</a:t>
            </a:r>
          </a:p>
          <a:p>
            <a:endParaRPr lang="en-US" dirty="0"/>
          </a:p>
          <a:p>
            <a:r>
              <a:rPr lang="en-US" dirty="0"/>
              <a:t>Why does our findings differ? We do have several rationales on this regard.</a:t>
            </a:r>
          </a:p>
          <a:p>
            <a:endParaRPr lang="en-US" dirty="0"/>
          </a:p>
          <a:p>
            <a:r>
              <a:rPr lang="en-US" dirty="0"/>
              <a:t>Differences in our findings may happen due to cultural and demographic differences. A study by Cheung et al. only considered suicide count as an indicator of increased distress, which may not allow direct generalization for psychological wellbeing.</a:t>
            </a:r>
          </a:p>
          <a:p>
            <a:endParaRPr lang="en-US" dirty="0"/>
          </a:p>
          <a:p>
            <a:r>
              <a:rPr lang="en-US" dirty="0"/>
              <a:t>Meanwhile, an investigation by Lima et al. only looked for infected subjects and compared how age determine the distress level. Therefore, even though there are higher reported cases of distress among infected older subjects, it does not completely reflect how the general population will behave.</a:t>
            </a:r>
          </a:p>
          <a:p>
            <a:endParaRPr lang="en-US" dirty="0"/>
          </a:p>
          <a:p>
            <a:r>
              <a:rPr lang="en-US" dirty="0"/>
              <a:t>If we would consider Maslow’s hierarchy of needs, younger and productive subjects perceive more distress due to constrained and unstable socioeconomic condition.</a:t>
            </a:r>
          </a:p>
          <a:p>
            <a:endParaRPr lang="en-US" dirty="0"/>
          </a:p>
          <a:p>
            <a:r>
              <a:rPr lang="en-US" dirty="0"/>
              <a:t>Furthermore, we could argue based on Erik Erikson psychosocial development phase, where younger adults regard social interactions as love and intimacy. Therefore, imposed self-quarantine is potentially perceived as burdensome distress.</a:t>
            </a:r>
          </a:p>
        </p:txBody>
      </p:sp>
      <p:sp>
        <p:nvSpPr>
          <p:cNvPr id="4" name="Slide Number Placeholder 3"/>
          <p:cNvSpPr>
            <a:spLocks noGrp="1"/>
          </p:cNvSpPr>
          <p:nvPr>
            <p:ph type="sldNum" sz="quarter" idx="10"/>
          </p:nvPr>
        </p:nvSpPr>
        <p:spPr/>
        <p:txBody>
          <a:bodyPr/>
          <a:lstStyle/>
          <a:p>
            <a:fld id="{6336304E-FDE3-4B4F-A3B7-EBE87F3FA5E2}" type="slidenum">
              <a:rPr lang="en-US" smtClean="0"/>
              <a:t>21</a:t>
            </a:fld>
            <a:endParaRPr lang="en-US"/>
          </a:p>
        </p:txBody>
      </p:sp>
    </p:spTree>
    <p:extLst>
      <p:ext uri="{BB962C8B-B14F-4D97-AF65-F5344CB8AC3E}">
        <p14:creationId xmlns:p14="http://schemas.microsoft.com/office/powerpoint/2010/main" val="3710974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we obtained 2,000 participants in this study, our design still suffer from a non-probability sampling. It may not fully represent subjects of lower socioeconomic status. We also addressed potential intervening variables in causing psychological distress.</a:t>
            </a:r>
          </a:p>
        </p:txBody>
      </p:sp>
      <p:sp>
        <p:nvSpPr>
          <p:cNvPr id="4" name="Slide Number Placeholder 3"/>
          <p:cNvSpPr>
            <a:spLocks noGrp="1"/>
          </p:cNvSpPr>
          <p:nvPr>
            <p:ph type="sldNum" sz="quarter" idx="10"/>
          </p:nvPr>
        </p:nvSpPr>
        <p:spPr/>
        <p:txBody>
          <a:bodyPr/>
          <a:lstStyle/>
          <a:p>
            <a:fld id="{6336304E-FDE3-4B4F-A3B7-EBE87F3FA5E2}" type="slidenum">
              <a:rPr lang="en-US" smtClean="0"/>
              <a:t>22</a:t>
            </a:fld>
            <a:endParaRPr lang="en-US"/>
          </a:p>
        </p:txBody>
      </p:sp>
    </p:spTree>
    <p:extLst>
      <p:ext uri="{BB962C8B-B14F-4D97-AF65-F5344CB8AC3E}">
        <p14:creationId xmlns:p14="http://schemas.microsoft.com/office/powerpoint/2010/main" val="67203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sub-groups at risk of having psychological distress, including: &lt;&lt;read the list&gt;&gt;</a:t>
            </a:r>
          </a:p>
          <a:p>
            <a:endParaRPr lang="en-US" dirty="0"/>
          </a:p>
          <a:p>
            <a:r>
              <a:rPr lang="en-US" dirty="0"/>
              <a:t>It is generalizable for population of similar sociodemographic status. Our model presented without multicollinearity nor heteroscedasticity. However, we still require probability sampling method and need to reach populations of lower socioeconomic segments.</a:t>
            </a:r>
          </a:p>
          <a:p>
            <a:endParaRPr lang="en-US" dirty="0"/>
          </a:p>
          <a:p>
            <a:r>
              <a:rPr lang="en-US" dirty="0"/>
              <a:t>We would suggest policymakers to consider Maslow’s hierarchy of needs in imposing or easing quarantine.</a:t>
            </a:r>
          </a:p>
          <a:p>
            <a:endParaRPr lang="en-US" dirty="0"/>
          </a:p>
          <a:p>
            <a:r>
              <a:rPr lang="en-US" dirty="0"/>
              <a:t>Finally, we also emphasize the importance of sociodemographic profiling as a health information investment.</a:t>
            </a:r>
          </a:p>
        </p:txBody>
      </p:sp>
      <p:sp>
        <p:nvSpPr>
          <p:cNvPr id="4" name="Slide Number Placeholder 3"/>
          <p:cNvSpPr>
            <a:spLocks noGrp="1"/>
          </p:cNvSpPr>
          <p:nvPr>
            <p:ph type="sldNum" sz="quarter" idx="10"/>
          </p:nvPr>
        </p:nvSpPr>
        <p:spPr/>
        <p:txBody>
          <a:bodyPr/>
          <a:lstStyle/>
          <a:p>
            <a:fld id="{6336304E-FDE3-4B4F-A3B7-EBE87F3FA5E2}" type="slidenum">
              <a:rPr lang="en-US" smtClean="0"/>
              <a:t>23</a:t>
            </a:fld>
            <a:endParaRPr lang="en-US"/>
          </a:p>
        </p:txBody>
      </p:sp>
    </p:spTree>
    <p:extLst>
      <p:ext uri="{BB962C8B-B14F-4D97-AF65-F5344CB8AC3E}">
        <p14:creationId xmlns:p14="http://schemas.microsoft.com/office/powerpoint/2010/main" val="13224346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24</a:t>
            </a:fld>
            <a:endParaRPr lang="en-US"/>
          </a:p>
        </p:txBody>
      </p:sp>
    </p:spTree>
    <p:extLst>
      <p:ext uri="{BB962C8B-B14F-4D97-AF65-F5344CB8AC3E}">
        <p14:creationId xmlns:p14="http://schemas.microsoft.com/office/powerpoint/2010/main" val="3880404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address some lingering questions, I’d love to reminisce a moment regarding:</a:t>
            </a:r>
          </a:p>
          <a:p>
            <a:pPr marL="171450" indent="-171450">
              <a:buFontTx/>
              <a:buChar char="-"/>
            </a:pPr>
            <a:r>
              <a:rPr lang="en-US" dirty="0"/>
              <a:t>What we know about COVID-19</a:t>
            </a:r>
          </a:p>
          <a:p>
            <a:pPr marL="171450" indent="-171450">
              <a:buFontTx/>
              <a:buChar char="-"/>
            </a:pPr>
            <a:r>
              <a:rPr lang="en-US" dirty="0"/>
              <a:t>How do we solve the issue? And,</a:t>
            </a:r>
          </a:p>
          <a:p>
            <a:pPr marL="171450" indent="-171450">
              <a:buFontTx/>
              <a:buChar char="-"/>
            </a:pPr>
            <a:r>
              <a:rPr lang="en-US" dirty="0"/>
              <a:t>What is the potentially arising problem?</a:t>
            </a:r>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2243169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believe previous presentations have highlighted key points regarding COVID-19. As we understand, COVID-19 is the current pandemic, widely affecting population, and highly transmissible.</a:t>
            </a:r>
          </a:p>
          <a:p>
            <a:endParaRPr lang="en-US" dirty="0"/>
          </a:p>
          <a:p>
            <a:r>
              <a:rPr lang="en-US" dirty="0"/>
              <a:t>Etiologically, SARS-CoV-2 caused the pandemic. Said virus underwent several homologous recombination, expressing </a:t>
            </a:r>
            <a:r>
              <a:rPr lang="en-US" dirty="0" err="1"/>
              <a:t>furin</a:t>
            </a:r>
            <a:r>
              <a:rPr lang="en-US" dirty="0"/>
              <a:t>-recognition site in S1/S2 spike proteins. The presence </a:t>
            </a:r>
            <a:r>
              <a:rPr lang="en-US" dirty="0" err="1"/>
              <a:t>furin</a:t>
            </a:r>
            <a:r>
              <a:rPr lang="en-US" dirty="0"/>
              <a:t>-recognition side presumably let the virus to readily infect human hosts. Only in three months, COVID-19 has globally spread with R-null of 1.4-2.5.</a:t>
            </a:r>
          </a:p>
          <a:p>
            <a:endParaRPr lang="en-US" dirty="0"/>
          </a:p>
          <a:p>
            <a:r>
              <a:rPr lang="en-US" dirty="0"/>
              <a:t>Infected subjects display mild respiratory symptoms, while some also manifested as severe pneumonia and sepsis.</a:t>
            </a:r>
          </a:p>
          <a:p>
            <a:r>
              <a:rPr lang="en-US" dirty="0"/>
              <a:t>Not to mention its implication on the gastrointestinal, neurological and immune system. COVID-19 is a devastating adversity, probably the greatest difficulty we have faced besides the influenza pandemic</a:t>
            </a:r>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currently limited understanding of COVID-19 pathogenicity, abating pandemic progression requires a prompt public health mitigation.</a:t>
            </a:r>
          </a:p>
          <a:p>
            <a:endParaRPr lang="en-US" dirty="0"/>
          </a:p>
          <a:p>
            <a:r>
              <a:rPr lang="en-US" dirty="0"/>
              <a:t>On an individual level, the population will comply by isolating or performing self-quarantine. While on the community level, the government needs to impose lockdown or community-containment policy. By separating healthy from infected subject and minimizing physical contact, we are sought to prevent the disease transmission.</a:t>
            </a:r>
          </a:p>
          <a:p>
            <a:endParaRPr lang="en-US" dirty="0"/>
          </a:p>
          <a:p>
            <a:r>
              <a:rPr lang="en-US" dirty="0"/>
              <a:t>On the other hand, drug and vaccine development deserves more spotlight on currently ongoing research.</a:t>
            </a:r>
          </a:p>
          <a:p>
            <a:r>
              <a:rPr lang="en-US" dirty="0"/>
              <a:t>If we were to be overly optimistic, we may expect the vaccine as available by the mid-quarter of 2021, which is still a long run to go.</a:t>
            </a:r>
          </a:p>
          <a:p>
            <a:endParaRPr lang="en-US" dirty="0"/>
          </a:p>
          <a:p>
            <a:r>
              <a:rPr lang="en-US" dirty="0"/>
              <a:t>There are also other proposed treatments, such as convalescent plasma or using stem cell to improve the patient condition. But we don’t have enough clinical trial to confirm such novel treatments.</a:t>
            </a:r>
          </a:p>
          <a:p>
            <a:endParaRPr lang="en-US" dirty="0"/>
          </a:p>
          <a:p>
            <a:r>
              <a:rPr lang="en-US" dirty="0"/>
              <a:t>Thus, it is still of essence to adequately contain pandemic progression by following stipulated quarantine policy.</a:t>
            </a:r>
          </a:p>
        </p:txBody>
      </p:sp>
      <p:sp>
        <p:nvSpPr>
          <p:cNvPr id="4" name="Slide Number Placeholder 3"/>
          <p:cNvSpPr>
            <a:spLocks noGrp="1"/>
          </p:cNvSpPr>
          <p:nvPr>
            <p:ph type="sldNum" sz="quarter" idx="10"/>
          </p:nvPr>
        </p:nvSpPr>
        <p:spPr/>
        <p:txBody>
          <a:bodyPr/>
          <a:lstStyle/>
          <a:p>
            <a:fld id="{6336304E-FDE3-4B4F-A3B7-EBE87F3FA5E2}" type="slidenum">
              <a:rPr lang="en-US" smtClean="0"/>
              <a:t>5</a:t>
            </a:fld>
            <a:endParaRPr lang="en-US"/>
          </a:p>
        </p:txBody>
      </p:sp>
    </p:spTree>
    <p:extLst>
      <p:ext uri="{BB962C8B-B14F-4D97-AF65-F5344CB8AC3E}">
        <p14:creationId xmlns:p14="http://schemas.microsoft.com/office/powerpoint/2010/main" val="1419820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we have experienced numerous habitual changes during this strange time.</a:t>
            </a:r>
          </a:p>
          <a:p>
            <a:endParaRPr lang="en-US" dirty="0"/>
          </a:p>
          <a:p>
            <a:r>
              <a:rPr lang="en-US" dirty="0"/>
              <a:t>Some reported an increase in wariness and negative percept during quarantine. And others perceived physical distancing as a social distancing, which induce distress to a certain subpopulation. Furthermore, enacted lockdown policy also caused socioeconomic instability and market plummeting.</a:t>
            </a:r>
          </a:p>
          <a:p>
            <a:endParaRPr lang="en-US" dirty="0"/>
          </a:p>
          <a:p>
            <a:r>
              <a:rPr lang="en-US" dirty="0"/>
              <a:t>Therefore, our study aimed to quantify distress among urban residents in the Greater Jakarta Area. To do so, we measured DASS-21 as an initial assessment of psychological distress also collected socio-demographic data, including sex, age, education, and income level.</a:t>
            </a:r>
          </a:p>
        </p:txBody>
      </p:sp>
      <p:sp>
        <p:nvSpPr>
          <p:cNvPr id="4" name="Slide Number Placeholder 3"/>
          <p:cNvSpPr>
            <a:spLocks noGrp="1"/>
          </p:cNvSpPr>
          <p:nvPr>
            <p:ph type="sldNum" sz="quarter" idx="10"/>
          </p:nvPr>
        </p:nvSpPr>
        <p:spPr/>
        <p:txBody>
          <a:bodyPr/>
          <a:lstStyle/>
          <a:p>
            <a:fld id="{6336304E-FDE3-4B4F-A3B7-EBE87F3FA5E2}" type="slidenum">
              <a:rPr lang="en-US" smtClean="0"/>
              <a:t>6</a:t>
            </a:fld>
            <a:endParaRPr lang="en-US"/>
          </a:p>
        </p:txBody>
      </p:sp>
    </p:spTree>
    <p:extLst>
      <p:ext uri="{BB962C8B-B14F-4D97-AF65-F5344CB8AC3E}">
        <p14:creationId xmlns:p14="http://schemas.microsoft.com/office/powerpoint/2010/main" val="727461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wish to further delineate our research methods in order to support reproducibility in different contextual settings.</a:t>
            </a:r>
          </a:p>
        </p:txBody>
      </p:sp>
      <p:sp>
        <p:nvSpPr>
          <p:cNvPr id="4" name="Slide Number Placeholder 3"/>
          <p:cNvSpPr>
            <a:spLocks noGrp="1"/>
          </p:cNvSpPr>
          <p:nvPr>
            <p:ph type="sldNum" sz="quarter" idx="10"/>
          </p:nvPr>
        </p:nvSpPr>
        <p:spPr/>
        <p:txBody>
          <a:bodyPr/>
          <a:lstStyle/>
          <a:p>
            <a:fld id="{6336304E-FDE3-4B4F-A3B7-EBE87F3FA5E2}" type="slidenum">
              <a:rPr lang="en-US" smtClean="0"/>
              <a:t>7</a:t>
            </a:fld>
            <a:endParaRPr lang="en-US"/>
          </a:p>
        </p:txBody>
      </p:sp>
    </p:spTree>
    <p:extLst>
      <p:ext uri="{BB962C8B-B14F-4D97-AF65-F5344CB8AC3E}">
        <p14:creationId xmlns:p14="http://schemas.microsoft.com/office/powerpoint/2010/main" val="404433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designed our investigation as a cross-section observational-analytic study. With targeted respondents from five adjacent cities, including Jakarta, Bogor, Depok, Tangerang, and Bekasi, our team collected data from residents of at least 18 years old.</a:t>
            </a:r>
          </a:p>
          <a:p>
            <a:endParaRPr lang="en-US" dirty="0"/>
          </a:p>
          <a:p>
            <a:r>
              <a:rPr lang="en-US" dirty="0"/>
              <a:t>To collect responses, we utilized a snowball sampling method and stopped data collection after reaching 2,000 entries. We first initiate an online questionnaire dissemination through social media group and personal chat, then we encourage the participants to further share our link to potential respondents, including family or colleagues.</a:t>
            </a:r>
          </a:p>
          <a:p>
            <a:endParaRPr lang="en-US" dirty="0"/>
          </a:p>
          <a:p>
            <a:r>
              <a:rPr lang="en-US" dirty="0"/>
              <a:t>We presented three demographic data in this report, including gender, age and educational background.</a:t>
            </a:r>
          </a:p>
        </p:txBody>
      </p:sp>
      <p:sp>
        <p:nvSpPr>
          <p:cNvPr id="4" name="Slide Number Placeholder 3"/>
          <p:cNvSpPr>
            <a:spLocks noGrp="1"/>
          </p:cNvSpPr>
          <p:nvPr>
            <p:ph type="sldNum" sz="quarter" idx="10"/>
          </p:nvPr>
        </p:nvSpPr>
        <p:spPr/>
        <p:txBody>
          <a:bodyPr/>
          <a:lstStyle/>
          <a:p>
            <a:fld id="{6336304E-FDE3-4B4F-A3B7-EBE87F3FA5E2}" type="slidenum">
              <a:rPr lang="en-US" smtClean="0"/>
              <a:t>8</a:t>
            </a:fld>
            <a:endParaRPr lang="en-US"/>
          </a:p>
        </p:txBody>
      </p:sp>
    </p:spTree>
    <p:extLst>
      <p:ext uri="{BB962C8B-B14F-4D97-AF65-F5344CB8AC3E}">
        <p14:creationId xmlns:p14="http://schemas.microsoft.com/office/powerpoint/2010/main" val="957297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used the word gender interchangeable with biological sex. In our study, we only consider binary representation of biological sex; female and male. With all due respect, we just aimed to minimize bias when analyzing sex dimorphism.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Collected age data segregated into several groups based on the United Nation stipulation on workforce age participation. So we have a group of early-age workers (between 18-24 years old), prime-age workers (between 25-54 years old), mature-age workers (between 55-64 years old), and elderly (above 65 years old).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Lastly, we divided educational background into low, moderate, and high based on proportion.</a:t>
            </a:r>
          </a:p>
        </p:txBody>
      </p:sp>
      <p:sp>
        <p:nvSpPr>
          <p:cNvPr id="4" name="Slide Number Placeholder 3"/>
          <p:cNvSpPr>
            <a:spLocks noGrp="1"/>
          </p:cNvSpPr>
          <p:nvPr>
            <p:ph type="sldNum" sz="quarter" idx="10"/>
          </p:nvPr>
        </p:nvSpPr>
        <p:spPr/>
        <p:txBody>
          <a:bodyPr/>
          <a:lstStyle/>
          <a:p>
            <a:fld id="{6336304E-FDE3-4B4F-A3B7-EBE87F3FA5E2}" type="slidenum">
              <a:rPr lang="en-US" smtClean="0"/>
              <a:t>9</a:t>
            </a:fld>
            <a:endParaRPr lang="en-US"/>
          </a:p>
        </p:txBody>
      </p:sp>
    </p:spTree>
    <p:extLst>
      <p:ext uri="{BB962C8B-B14F-4D97-AF65-F5344CB8AC3E}">
        <p14:creationId xmlns:p14="http://schemas.microsoft.com/office/powerpoint/2010/main" val="8862015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0.png"/><Relationship Id="rId5" Type="http://schemas.microsoft.com/office/2007/relationships/hdphoto" Target="../media/hdphoto2.wdp"/><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grpSp>
        <p:nvGrpSpPr>
          <p:cNvPr id="10" name="Group 9"/>
          <p:cNvGrpSpPr/>
          <p:nvPr userDrawn="1"/>
        </p:nvGrpSpPr>
        <p:grpSpPr>
          <a:xfrm>
            <a:off x="-1" y="0"/>
            <a:ext cx="12192000" cy="6849374"/>
            <a:chOff x="-1" y="0"/>
            <a:chExt cx="12192000" cy="6849374"/>
          </a:xfrm>
        </p:grpSpPr>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r="3915"/>
            <a:stretch/>
          </p:blipFill>
          <p:spPr>
            <a:xfrm>
              <a:off x="500308" y="626268"/>
              <a:ext cx="11691691" cy="5605464"/>
            </a:xfrm>
            <a:prstGeom prst="rect">
              <a:avLst/>
            </a:prstGeom>
          </p:spPr>
        </p:pic>
        <p:grpSp>
          <p:nvGrpSpPr>
            <p:cNvPr id="12" name="Group 11"/>
            <p:cNvGrpSpPr/>
            <p:nvPr/>
          </p:nvGrpSpPr>
          <p:grpSpPr>
            <a:xfrm>
              <a:off x="-1" y="0"/>
              <a:ext cx="12192000" cy="6849374"/>
              <a:chOff x="0" y="0"/>
              <a:chExt cx="12192000" cy="6849374"/>
            </a:xfrm>
          </p:grpSpPr>
          <p:sp>
            <p:nvSpPr>
              <p:cNvPr id="23" name="Rectangle 22"/>
              <p:cNvSpPr/>
              <p:nvPr/>
            </p:nvSpPr>
            <p:spPr>
              <a:xfrm>
                <a:off x="0" y="0"/>
                <a:ext cx="12192000" cy="619348"/>
              </a:xfrm>
              <a:prstGeom prst="rect">
                <a:avLst/>
              </a:prstGeom>
              <a:solidFill>
                <a:srgbClr val="1C0019"/>
              </a:solidFill>
              <a:ln>
                <a:solidFill>
                  <a:srgbClr val="1C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flipV="1">
                <a:off x="0" y="6255904"/>
                <a:ext cx="12192000" cy="593470"/>
              </a:xfrm>
              <a:prstGeom prst="rect">
                <a:avLst/>
              </a:prstGeom>
              <a:solidFill>
                <a:srgbClr val="1C0019"/>
              </a:solidFill>
              <a:ln>
                <a:solidFill>
                  <a:srgbClr val="1C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0" y="6202416"/>
                <a:ext cx="12192000" cy="91430"/>
              </a:xfrm>
              <a:prstGeom prst="rect">
                <a:avLst/>
              </a:prstGeom>
              <a:solidFill>
                <a:srgbClr val="AD8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p:nvPicPr>
            <p:blipFill rotWithShape="1">
              <a:blip r:embed="rId3">
                <a:extLst>
                  <a:ext uri="{28A0092B-C50C-407E-A947-70E740481C1C}">
                    <a14:useLocalDpi xmlns:a14="http://schemas.microsoft.com/office/drawing/2010/main" val="0"/>
                  </a:ext>
                </a:extLst>
              </a:blip>
              <a:srcRect r="96957"/>
              <a:stretch/>
            </p:blipFill>
            <p:spPr>
              <a:xfrm>
                <a:off x="0" y="597805"/>
                <a:ext cx="500309" cy="5605464"/>
              </a:xfrm>
              <a:prstGeom prst="rect">
                <a:avLst/>
              </a:prstGeom>
            </p:spPr>
          </p:pic>
          <p:sp>
            <p:nvSpPr>
              <p:cNvPr id="27" name="Rectangle 26"/>
              <p:cNvSpPr/>
              <p:nvPr/>
            </p:nvSpPr>
            <p:spPr>
              <a:xfrm>
                <a:off x="0" y="543464"/>
                <a:ext cx="12192000" cy="91430"/>
              </a:xfrm>
              <a:prstGeom prst="rect">
                <a:avLst/>
              </a:prstGeom>
              <a:solidFill>
                <a:srgbClr val="AD8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13133" y="1162812"/>
              <a:ext cx="2277379" cy="1438106"/>
            </a:xfrm>
            <a:prstGeom prst="rect">
              <a:avLst/>
            </a:prstGeom>
          </p:spPr>
        </p:pic>
        <p:cxnSp>
          <p:nvCxnSpPr>
            <p:cNvPr id="18" name="Straight Connector 17"/>
            <p:cNvCxnSpPr/>
            <p:nvPr/>
          </p:nvCxnSpPr>
          <p:spPr>
            <a:xfrm>
              <a:off x="2935976" y="1146513"/>
              <a:ext cx="0" cy="1289349"/>
            </a:xfrm>
            <a:prstGeom prst="line">
              <a:avLst/>
            </a:prstGeom>
            <a:ln>
              <a:solidFill>
                <a:srgbClr val="AD8941"/>
              </a:solidFill>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5"/>
            <a:stretch>
              <a:fillRect/>
            </a:stretch>
          </p:blipFill>
          <p:spPr>
            <a:xfrm>
              <a:off x="1409076" y="1249870"/>
              <a:ext cx="1257083" cy="1058072"/>
            </a:xfrm>
            <a:prstGeom prst="rect">
              <a:avLst/>
            </a:prstGeom>
          </p:spPr>
        </p:pic>
      </p:grpSp>
      <p:pic>
        <p:nvPicPr>
          <p:cNvPr id="2" name="Picture 1"/>
          <p:cNvPicPr>
            <a:picLocks noChangeAspect="1"/>
          </p:cNvPicPr>
          <p:nvPr userDrawn="1"/>
        </p:nvPicPr>
        <p:blipFill>
          <a:blip r:embed="rId6"/>
          <a:stretch>
            <a:fillRect/>
          </a:stretch>
        </p:blipFill>
        <p:spPr>
          <a:xfrm>
            <a:off x="4142412" y="6300768"/>
            <a:ext cx="3670110" cy="591363"/>
          </a:xfrm>
          <a:prstGeom prst="rect">
            <a:avLst/>
          </a:prstGeom>
        </p:spPr>
      </p:pic>
      <p:pic>
        <p:nvPicPr>
          <p:cNvPr id="3" name="Picture 2"/>
          <p:cNvPicPr>
            <a:picLocks noChangeAspect="1"/>
          </p:cNvPicPr>
          <p:nvPr userDrawn="1"/>
        </p:nvPicPr>
        <p:blipFill>
          <a:blip r:embed="rId7"/>
          <a:stretch>
            <a:fillRect/>
          </a:stretch>
        </p:blipFill>
        <p:spPr>
          <a:xfrm>
            <a:off x="500308" y="2922918"/>
            <a:ext cx="6200169" cy="2280102"/>
          </a:xfrm>
          <a:prstGeom prst="rect">
            <a:avLst/>
          </a:prstGeom>
        </p:spPr>
      </p:pic>
    </p:spTree>
    <p:extLst>
      <p:ext uri="{BB962C8B-B14F-4D97-AF65-F5344CB8AC3E}">
        <p14:creationId xmlns:p14="http://schemas.microsoft.com/office/powerpoint/2010/main" val="3388496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11" name="Content Placeholder 2"/>
          <p:cNvSpPr>
            <a:spLocks noGrp="1"/>
          </p:cNvSpPr>
          <p:nvPr>
            <p:ph idx="10"/>
          </p:nvPr>
        </p:nvSpPr>
        <p:spPr>
          <a:xfrm>
            <a:off x="838200" y="1825625"/>
            <a:ext cx="10515600" cy="4351338"/>
          </a:xfrm>
        </p:spPr>
        <p:txBody>
          <a:bodyPr/>
          <a:lstStyle/>
          <a:p>
            <a:endParaRPr lang="en-US"/>
          </a:p>
        </p:txBody>
      </p:sp>
      <p:sp>
        <p:nvSpPr>
          <p:cNvPr id="12" name="Rectangle 11"/>
          <p:cNvSpPr/>
          <p:nvPr userDrawn="1"/>
        </p:nvSpPr>
        <p:spPr>
          <a:xfrm>
            <a:off x="0" y="0"/>
            <a:ext cx="12191998" cy="6858000"/>
          </a:xfrm>
          <a:prstGeom prst="rect">
            <a:avLst/>
          </a:prstGeom>
          <a:solidFill>
            <a:srgbClr val="1C0019"/>
          </a:solidFill>
          <a:ln>
            <a:solidFill>
              <a:srgbClr val="1C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userDrawn="1"/>
        </p:nvPicPr>
        <p:blipFill rotWithShape="1">
          <a:blip r:embed="rId2"/>
          <a:srcRect l="1" r="-3000"/>
          <a:stretch/>
        </p:blipFill>
        <p:spPr>
          <a:xfrm>
            <a:off x="-1478088" y="-862642"/>
            <a:ext cx="7602862" cy="8586213"/>
          </a:xfrm>
          <a:prstGeom prst="rect">
            <a:avLst/>
          </a:prstGeom>
        </p:spPr>
      </p:pic>
      <p:sp>
        <p:nvSpPr>
          <p:cNvPr id="18"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124774" y="620842"/>
            <a:ext cx="5851203" cy="2808158"/>
          </a:xfrm>
        </p:spPr>
        <p:txBody>
          <a:bodyPr anchor="b">
            <a:noAutofit/>
          </a:bodyPr>
          <a:lstStyle>
            <a:lvl1pPr algn="l">
              <a:defRPr sz="5400" b="1" cap="all" baseline="0">
                <a:solidFill>
                  <a:srgbClr val="C9B031"/>
                </a:solidFill>
                <a:latin typeface="Titillium Web" panose="00000500000000000000" pitchFamily="2" charset="0"/>
              </a:defRPr>
            </a:lvl1pPr>
          </a:lstStyle>
          <a:p>
            <a:r>
              <a:rPr lang="en-US" noProof="0" dirty="0"/>
              <a:t>Title comes here</a:t>
            </a:r>
          </a:p>
        </p:txBody>
      </p: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8931D2A9-0B92-4197-8802-80424C14EA7E}"/>
              </a:ext>
            </a:extLst>
          </p:cNvPr>
          <p:cNvSpPr/>
          <p:nvPr userDrawn="1"/>
        </p:nvSpPr>
        <p:spPr>
          <a:xfrm>
            <a:off x="11700769" y="6419235"/>
            <a:ext cx="404136" cy="369631"/>
          </a:xfrm>
          <a:prstGeom prst="ellipse">
            <a:avLst/>
          </a:prstGeom>
          <a:solidFill>
            <a:schemeClr val="bg1"/>
          </a:solidFill>
          <a:ln w="19050">
            <a:solidFill>
              <a:srgbClr val="871A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645873" y="6424372"/>
            <a:ext cx="513927" cy="359356"/>
          </a:xfrm>
        </p:spPr>
        <p:txBody>
          <a:bodyPr lIns="0" tIns="0" rIns="0" bIns="0"/>
          <a:lstStyle>
            <a:lvl1pPr algn="ctr">
              <a:defRPr sz="1200">
                <a:solidFill>
                  <a:srgbClr val="2C567A"/>
                </a:solidFill>
                <a:latin typeface="+mn-lt"/>
              </a:defRPr>
            </a:lvl1pPr>
          </a:lstStyle>
          <a:p>
            <a:fld id="{9EC71654-96A5-4280-94F3-931C61A9F92C}" type="slidenum">
              <a:rPr lang="en-US" smtClean="0"/>
              <a:pPr/>
              <a:t>‹#›</a:t>
            </a:fld>
            <a:endParaRPr lang="en-US" dirty="0"/>
          </a:p>
        </p:txBody>
      </p:sp>
      <p:pic>
        <p:nvPicPr>
          <p:cNvPr id="9" name="Picture 8"/>
          <p:cNvPicPr>
            <a:picLocks noChangeAspect="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75357" t="12480" r="15624" b="2063"/>
          <a:stretch/>
        </p:blipFill>
        <p:spPr>
          <a:xfrm rot="16200000">
            <a:off x="5641762" y="-5739419"/>
            <a:ext cx="896645" cy="12215677"/>
          </a:xfrm>
          <a:prstGeom prst="rect">
            <a:avLst/>
          </a:prstGeom>
        </p:spPr>
      </p:pic>
      <p:pic>
        <p:nvPicPr>
          <p:cNvPr id="12" name="Picture 11"/>
          <p:cNvPicPr>
            <a:picLocks noChangeAspect="1"/>
          </p:cNvPicPr>
          <p:nvPr userDrawn="1"/>
        </p:nvPicPr>
        <p:blipFill rotWithShape="1">
          <a:blip r:embed="rId4">
            <a:extLst>
              <a:ext uri="{BEBA8EAE-BF5A-486C-A8C5-ECC9F3942E4B}">
                <a14:imgProps xmlns:a14="http://schemas.microsoft.com/office/drawing/2010/main">
                  <a14:imgLayer r:embed="rId5">
                    <a14:imgEffect>
                      <a14:brightnessContrast bright="-20000" contrast="-40000"/>
                    </a14:imgEffect>
                  </a14:imgLayer>
                </a14:imgProps>
              </a:ext>
            </a:extLst>
          </a:blip>
          <a:srcRect l="23956" t="6587" r="-3000" b="7244"/>
          <a:stretch/>
        </p:blipFill>
        <p:spPr>
          <a:xfrm>
            <a:off x="0" y="-62146"/>
            <a:ext cx="5834632" cy="6968971"/>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482287" y="200530"/>
            <a:ext cx="2304081" cy="685370"/>
          </a:xfrm>
          <a:prstGeom prst="rect">
            <a:avLst/>
          </a:prstGeom>
          <a:ln>
            <a:noFill/>
          </a:ln>
        </p:spPr>
      </p:pic>
      <p:pic>
        <p:nvPicPr>
          <p:cNvPr id="14" name="Picture 1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831625" y="200530"/>
            <a:ext cx="1228891" cy="776013"/>
          </a:xfrm>
          <a:prstGeom prst="rect">
            <a:avLst/>
          </a:prstGeom>
        </p:spPr>
      </p:pic>
      <p:cxnSp>
        <p:nvCxnSpPr>
          <p:cNvPr id="16" name="Straight Connector 15"/>
          <p:cNvCxnSpPr/>
          <p:nvPr userDrawn="1"/>
        </p:nvCxnSpPr>
        <p:spPr>
          <a:xfrm flipV="1">
            <a:off x="128396" y="816747"/>
            <a:ext cx="8713760" cy="1"/>
          </a:xfrm>
          <a:prstGeom prst="line">
            <a:avLst/>
          </a:prstGeom>
          <a:ln w="19050">
            <a:solidFill>
              <a:srgbClr val="871AA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2033201" y="6631619"/>
            <a:ext cx="9569914" cy="0"/>
          </a:xfrm>
          <a:prstGeom prst="line">
            <a:avLst/>
          </a:prstGeom>
          <a:ln w="19050">
            <a:solidFill>
              <a:srgbClr val="871AA4"/>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userDrawn="1"/>
        </p:nvPicPr>
        <p:blipFill>
          <a:blip r:embed="rId8"/>
          <a:stretch>
            <a:fillRect/>
          </a:stretch>
        </p:blipFill>
        <p:spPr>
          <a:xfrm>
            <a:off x="-54895" y="6363372"/>
            <a:ext cx="2121592" cy="536494"/>
          </a:xfrm>
          <a:prstGeom prst="rect">
            <a:avLst/>
          </a:prstGeom>
        </p:spPr>
      </p:pic>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8931D2A9-0B92-4197-8802-80424C14EA7E}"/>
              </a:ext>
            </a:extLst>
          </p:cNvPr>
          <p:cNvSpPr/>
          <p:nvPr userDrawn="1"/>
        </p:nvSpPr>
        <p:spPr>
          <a:xfrm>
            <a:off x="11700769" y="6419235"/>
            <a:ext cx="404136" cy="369631"/>
          </a:xfrm>
          <a:prstGeom prst="ellipse">
            <a:avLst/>
          </a:prstGeom>
          <a:solidFill>
            <a:schemeClr val="bg1"/>
          </a:solidFill>
          <a:ln w="19050">
            <a:solidFill>
              <a:srgbClr val="871A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noProof="0" dirty="0"/>
          </a:p>
        </p:txBody>
      </p:sp>
      <p:sp>
        <p:nvSpPr>
          <p:cNvPr id="18"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645873" y="6424372"/>
            <a:ext cx="513927" cy="359356"/>
          </a:xfrm>
        </p:spPr>
        <p:txBody>
          <a:bodyPr lIns="0" tIns="0" rIns="0" bIns="0"/>
          <a:lstStyle>
            <a:lvl1pPr algn="ctr">
              <a:defRPr sz="1200">
                <a:solidFill>
                  <a:srgbClr val="2C567A"/>
                </a:solidFill>
                <a:latin typeface="+mn-lt"/>
              </a:defRPr>
            </a:lvl1pPr>
          </a:lstStyle>
          <a:p>
            <a:fld id="{9EC71654-96A5-4280-94F3-931C61A9F92C}" type="slidenum">
              <a:rPr lang="en-US" smtClean="0"/>
              <a:pPr/>
              <a:t>‹#›</a:t>
            </a:fld>
            <a:endParaRPr lang="en-US" dirty="0"/>
          </a:p>
        </p:txBody>
      </p:sp>
      <p:pic>
        <p:nvPicPr>
          <p:cNvPr id="19" name="Picture 18"/>
          <p:cNvPicPr>
            <a:picLocks noChangeAspect="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75357" t="12480" r="15624" b="2063"/>
          <a:stretch/>
        </p:blipFill>
        <p:spPr>
          <a:xfrm rot="16200000">
            <a:off x="5641762" y="-5739419"/>
            <a:ext cx="896645" cy="12215677"/>
          </a:xfrm>
          <a:prstGeom prst="rect">
            <a:avLst/>
          </a:prstGeom>
        </p:spPr>
      </p:pic>
      <p:pic>
        <p:nvPicPr>
          <p:cNvPr id="21" name="Picture 2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82287" y="200530"/>
            <a:ext cx="2304081" cy="685370"/>
          </a:xfrm>
          <a:prstGeom prst="rect">
            <a:avLst/>
          </a:prstGeom>
          <a:ln>
            <a:noFill/>
          </a:ln>
        </p:spPr>
      </p:pic>
      <p:pic>
        <p:nvPicPr>
          <p:cNvPr id="22" name="Picture 2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831625" y="200530"/>
            <a:ext cx="1228891" cy="776013"/>
          </a:xfrm>
          <a:prstGeom prst="rect">
            <a:avLst/>
          </a:prstGeom>
        </p:spPr>
      </p:pic>
      <p:cxnSp>
        <p:nvCxnSpPr>
          <p:cNvPr id="24" name="Straight Connector 23"/>
          <p:cNvCxnSpPr/>
          <p:nvPr userDrawn="1"/>
        </p:nvCxnSpPr>
        <p:spPr>
          <a:xfrm flipV="1">
            <a:off x="128396" y="816747"/>
            <a:ext cx="8713760" cy="1"/>
          </a:xfrm>
          <a:prstGeom prst="line">
            <a:avLst/>
          </a:prstGeom>
          <a:ln w="19050">
            <a:solidFill>
              <a:srgbClr val="871AA4"/>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2033201" y="6631619"/>
            <a:ext cx="9569914" cy="0"/>
          </a:xfrm>
          <a:prstGeom prst="line">
            <a:avLst/>
          </a:prstGeom>
          <a:ln w="19050">
            <a:solidFill>
              <a:srgbClr val="871AA4"/>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userDrawn="1"/>
        </p:nvPicPr>
        <p:blipFill>
          <a:blip r:embed="rId6"/>
          <a:stretch>
            <a:fillRect/>
          </a:stretch>
        </p:blipFill>
        <p:spPr>
          <a:xfrm>
            <a:off x="-20655" y="6363372"/>
            <a:ext cx="2121592" cy="536494"/>
          </a:xfrm>
          <a:prstGeom prst="rect">
            <a:avLst/>
          </a:prstGeom>
        </p:spPr>
      </p:pic>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rgbClr val="660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rgbClr val="66025F"/>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26677" y="102872"/>
            <a:ext cx="2304081" cy="685370"/>
          </a:xfrm>
          <a:prstGeom prst="rect">
            <a:avLst/>
          </a:prstGeom>
          <a:ln>
            <a:noFill/>
          </a:ln>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6015" y="102872"/>
            <a:ext cx="1228891" cy="776013"/>
          </a:xfrm>
          <a:prstGeom prst="rect">
            <a:avLst/>
          </a:prstGeom>
        </p:spPr>
      </p:pic>
      <p:sp>
        <p:nvSpPr>
          <p:cNvPr id="17" name="Oval 16">
            <a:extLst>
              <a:ext uri="{FF2B5EF4-FFF2-40B4-BE49-F238E27FC236}">
                <a16:creationId xmlns:a16="http://schemas.microsoft.com/office/drawing/2014/main" id="{8931D2A9-0B92-4197-8802-80424C14EA7E}"/>
              </a:ext>
            </a:extLst>
          </p:cNvPr>
          <p:cNvSpPr/>
          <p:nvPr userDrawn="1"/>
        </p:nvSpPr>
        <p:spPr>
          <a:xfrm>
            <a:off x="11700769" y="6419235"/>
            <a:ext cx="404136" cy="369631"/>
          </a:xfrm>
          <a:prstGeom prst="ellipse">
            <a:avLst/>
          </a:prstGeom>
          <a:solidFill>
            <a:schemeClr val="bg1"/>
          </a:solidFill>
          <a:ln w="19050">
            <a:solidFill>
              <a:srgbClr val="871A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noProof="0" dirty="0"/>
          </a:p>
        </p:txBody>
      </p:sp>
      <p:sp>
        <p:nvSpPr>
          <p:cNvPr id="19"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645873" y="6424372"/>
            <a:ext cx="513927" cy="359356"/>
          </a:xfrm>
        </p:spPr>
        <p:txBody>
          <a:bodyPr lIns="0" tIns="0" rIns="0" bIns="0"/>
          <a:lstStyle>
            <a:lvl1pPr algn="ctr">
              <a:defRPr sz="1200">
                <a:solidFill>
                  <a:srgbClr val="2C567A"/>
                </a:solidFill>
                <a:latin typeface="+mn-lt"/>
              </a:defRPr>
            </a:lvl1pPr>
          </a:lstStyle>
          <a:p>
            <a:fld id="{9EC71654-96A5-4280-94F3-931C61A9F92C}" type="slidenum">
              <a:rPr lang="en-US" smtClean="0"/>
              <a:pPr/>
              <a:t>‹#›</a:t>
            </a:fld>
            <a:endParaRPr lang="en-US" dirty="0"/>
          </a:p>
        </p:txBody>
      </p:sp>
      <p:pic>
        <p:nvPicPr>
          <p:cNvPr id="5" name="Picture 4"/>
          <p:cNvPicPr>
            <a:picLocks noChangeAspect="1"/>
          </p:cNvPicPr>
          <p:nvPr userDrawn="1"/>
        </p:nvPicPr>
        <p:blipFill>
          <a:blip r:embed="rId4"/>
          <a:stretch>
            <a:fillRect/>
          </a:stretch>
        </p:blipFill>
        <p:spPr>
          <a:xfrm>
            <a:off x="0" y="6335803"/>
            <a:ext cx="2121592" cy="536494"/>
          </a:xfrm>
          <a:prstGeom prst="rect">
            <a:avLst/>
          </a:prstGeom>
        </p:spPr>
      </p:pic>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529" y="-297"/>
            <a:ext cx="12193057" cy="6858594"/>
          </a:xfrm>
          <a:prstGeom prst="rect">
            <a:avLst/>
          </a:prstGeom>
        </p:spPr>
      </p:pic>
    </p:spTree>
    <p:extLst>
      <p:ext uri="{BB962C8B-B14F-4D97-AF65-F5344CB8AC3E}">
        <p14:creationId xmlns:p14="http://schemas.microsoft.com/office/powerpoint/2010/main" val="17410332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5/28/2020</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3346/jkms.2015.30.2.186"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hyperlink" Target="https://doi.org/10.1186/s12889-019-8086-1" TargetMode="External"/><Relationship Id="rId4" Type="http://schemas.openxmlformats.org/officeDocument/2006/relationships/hyperlink" Target="https://doi.org/10.1097/md.0000000000016973"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doi.org/10.1002/gps.2056"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hyperlink" Target="https://doi.org/10.1017/dmp.2020.109" TargetMode="External"/><Relationship Id="rId4" Type="http://schemas.openxmlformats.org/officeDocument/2006/relationships/hyperlink" Target="https://doi.org/10.1016/j.psychres.2020.112915"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7989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a:xfrm>
            <a:off x="11760511" y="6524751"/>
            <a:ext cx="294460" cy="187367"/>
          </a:xfrm>
        </p:spPr>
        <p:txBody>
          <a:bodyPr/>
          <a:lstStyle/>
          <a:p>
            <a:fld id="{9EC71654-96A5-4280-94F3-931C61A9F92C}" type="slidenum">
              <a:rPr lang="en-US" smtClean="0"/>
              <a:pPr/>
              <a:t>10</a:t>
            </a:fld>
            <a:endParaRPr lang="en-US" dirty="0"/>
          </a:p>
        </p:txBody>
      </p:sp>
      <p:sp>
        <p:nvSpPr>
          <p:cNvPr id="2" name="TextBox 1">
            <a:extLst>
              <a:ext uri="{FF2B5EF4-FFF2-40B4-BE49-F238E27FC236}">
                <a16:creationId xmlns:a16="http://schemas.microsoft.com/office/drawing/2014/main" id="{90C471DB-E89D-49A8-A1B1-60FA9B4ECDDD}"/>
              </a:ext>
            </a:extLst>
          </p:cNvPr>
          <p:cNvSpPr txBox="1"/>
          <p:nvPr/>
        </p:nvSpPr>
        <p:spPr>
          <a:xfrm>
            <a:off x="174566" y="922712"/>
            <a:ext cx="2755370" cy="646331"/>
          </a:xfrm>
          <a:prstGeom prst="rect">
            <a:avLst/>
          </a:prstGeom>
          <a:noFill/>
        </p:spPr>
        <p:txBody>
          <a:bodyPr wrap="none" rtlCol="0">
            <a:spAutoFit/>
          </a:bodyPr>
          <a:lstStyle/>
          <a:p>
            <a:r>
              <a:rPr lang="en-GB" sz="3600" b="1" dirty="0">
                <a:latin typeface="Cantarell Light"/>
              </a:rPr>
              <a:t>Data Analysis</a:t>
            </a:r>
          </a:p>
        </p:txBody>
      </p:sp>
      <p:sp>
        <p:nvSpPr>
          <p:cNvPr id="13" name="TextBox 12">
            <a:extLst>
              <a:ext uri="{FF2B5EF4-FFF2-40B4-BE49-F238E27FC236}">
                <a16:creationId xmlns:a16="http://schemas.microsoft.com/office/drawing/2014/main" id="{9303F9C5-2DCA-472B-9113-43C1E15B1E77}"/>
              </a:ext>
            </a:extLst>
          </p:cNvPr>
          <p:cNvSpPr txBox="1"/>
          <p:nvPr/>
        </p:nvSpPr>
        <p:spPr>
          <a:xfrm>
            <a:off x="174566" y="2696424"/>
            <a:ext cx="8127931" cy="2308324"/>
          </a:xfrm>
          <a:prstGeom prst="rect">
            <a:avLst/>
          </a:prstGeom>
          <a:noFill/>
        </p:spPr>
        <p:txBody>
          <a:bodyPr wrap="none" rtlCol="0">
            <a:spAutoFit/>
          </a:bodyPr>
          <a:lstStyle/>
          <a:p>
            <a:pPr marL="285750" indent="-285750" fontAlgn="base">
              <a:buFont typeface="Arial" panose="020B0604020202020204" pitchFamily="34" charset="0"/>
              <a:buChar char="•"/>
            </a:pPr>
            <a:r>
              <a:rPr lang="en-GB" sz="2400" b="1" dirty="0">
                <a:latin typeface="Cantarell Light"/>
              </a:rPr>
              <a:t>Bivariate:</a:t>
            </a:r>
            <a:r>
              <a:rPr lang="en-GB" sz="2400" dirty="0">
                <a:latin typeface="Cantarell Light"/>
              </a:rPr>
              <a:t> Welch’s T-Test and ANOVA</a:t>
            </a:r>
          </a:p>
          <a:p>
            <a:pPr marL="285750" indent="-285750" fontAlgn="base">
              <a:buFont typeface="Arial" panose="020B0604020202020204" pitchFamily="34" charset="0"/>
              <a:buChar char="•"/>
            </a:pPr>
            <a:r>
              <a:rPr lang="en-GB" sz="2400" b="1" dirty="0">
                <a:latin typeface="Cantarell Light"/>
              </a:rPr>
              <a:t>Generalized Linear Model:</a:t>
            </a:r>
          </a:p>
          <a:p>
            <a:pPr marL="742950" lvl="1" indent="-285750" fontAlgn="base">
              <a:buFont typeface="Arial" panose="020B0604020202020204" pitchFamily="34" charset="0"/>
              <a:buChar char="•"/>
            </a:pPr>
            <a:r>
              <a:rPr lang="en-GB" sz="2400" dirty="0">
                <a:latin typeface="Cantarell Light"/>
              </a:rPr>
              <a:t>Gaussian family, identity link function</a:t>
            </a:r>
          </a:p>
          <a:p>
            <a:pPr marL="742950" lvl="1" indent="-285750" fontAlgn="base">
              <a:buFont typeface="Arial" panose="020B0604020202020204" pitchFamily="34" charset="0"/>
              <a:buChar char="•"/>
            </a:pPr>
            <a:r>
              <a:rPr lang="en-GB" sz="2400" dirty="0">
                <a:latin typeface="Cantarell Light"/>
              </a:rPr>
              <a:t>Response variable underwent square-root transformation</a:t>
            </a:r>
          </a:p>
          <a:p>
            <a:pPr marL="742950" lvl="1" indent="-285750" fontAlgn="base">
              <a:buFont typeface="Arial" panose="020B0604020202020204" pitchFamily="34" charset="0"/>
              <a:buChar char="•"/>
            </a:pPr>
            <a:r>
              <a:rPr lang="en-GB" sz="2400" dirty="0">
                <a:latin typeface="Cantarell Light"/>
              </a:rPr>
              <a:t>VIF: Assess multicollinearity</a:t>
            </a:r>
          </a:p>
          <a:p>
            <a:pPr marL="742950" lvl="1" indent="-285750" fontAlgn="base">
              <a:buFont typeface="Arial" panose="020B0604020202020204" pitchFamily="34" charset="0"/>
              <a:buChar char="•"/>
            </a:pPr>
            <a:r>
              <a:rPr lang="en-GB" sz="2400" dirty="0">
                <a:latin typeface="Cantarell Light"/>
              </a:rPr>
              <a:t>Harrison-McCabe: Determine homogeneity</a:t>
            </a:r>
          </a:p>
        </p:txBody>
      </p:sp>
    </p:spTree>
    <p:extLst>
      <p:ext uri="{BB962C8B-B14F-4D97-AF65-F5344CB8AC3E}">
        <p14:creationId xmlns:p14="http://schemas.microsoft.com/office/powerpoint/2010/main" val="2115852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11</a:t>
            </a:fld>
            <a:endParaRPr lang="en-US" dirty="0"/>
          </a:p>
        </p:txBody>
      </p:sp>
      <p:sp>
        <p:nvSpPr>
          <p:cNvPr id="5" name="TextBox 4"/>
          <p:cNvSpPr txBox="1"/>
          <p:nvPr/>
        </p:nvSpPr>
        <p:spPr>
          <a:xfrm>
            <a:off x="181154" y="871268"/>
            <a:ext cx="7953554" cy="646331"/>
          </a:xfrm>
          <a:prstGeom prst="rect">
            <a:avLst/>
          </a:prstGeom>
          <a:noFill/>
        </p:spPr>
        <p:txBody>
          <a:bodyPr wrap="square" rtlCol="0">
            <a:spAutoFit/>
          </a:bodyPr>
          <a:lstStyle/>
          <a:p>
            <a:r>
              <a:rPr lang="en-US" sz="3600" b="1" dirty="0">
                <a:latin typeface="Cantarell Light"/>
              </a:rPr>
              <a:t>Results</a:t>
            </a:r>
          </a:p>
        </p:txBody>
      </p:sp>
      <p:sp>
        <p:nvSpPr>
          <p:cNvPr id="2" name="TextBox 1">
            <a:extLst>
              <a:ext uri="{FF2B5EF4-FFF2-40B4-BE49-F238E27FC236}">
                <a16:creationId xmlns:a16="http://schemas.microsoft.com/office/drawing/2014/main" id="{5DDF9552-F973-4C54-933A-ECC74EB1894E}"/>
              </a:ext>
            </a:extLst>
          </p:cNvPr>
          <p:cNvSpPr txBox="1"/>
          <p:nvPr/>
        </p:nvSpPr>
        <p:spPr>
          <a:xfrm>
            <a:off x="181154" y="2828835"/>
            <a:ext cx="4625818" cy="1569660"/>
          </a:xfrm>
          <a:prstGeom prst="rect">
            <a:avLst/>
          </a:prstGeom>
          <a:noFill/>
        </p:spPr>
        <p:txBody>
          <a:bodyPr wrap="none" rtlCol="0">
            <a:spAutoFit/>
          </a:bodyPr>
          <a:lstStyle/>
          <a:p>
            <a:pPr marL="285750" indent="-285750" fontAlgn="base">
              <a:buFont typeface="Arial" panose="020B0604020202020204" pitchFamily="34" charset="0"/>
              <a:buChar char="•"/>
            </a:pPr>
            <a:r>
              <a:rPr lang="en-GB" sz="2400" dirty="0">
                <a:latin typeface="Cantarell Light"/>
              </a:rPr>
              <a:t>Demographic</a:t>
            </a:r>
          </a:p>
          <a:p>
            <a:pPr marL="285750" indent="-285750" fontAlgn="base">
              <a:buFont typeface="Arial" panose="020B0604020202020204" pitchFamily="34" charset="0"/>
              <a:buChar char="•"/>
            </a:pPr>
            <a:r>
              <a:rPr lang="en-GB" sz="2400" dirty="0">
                <a:latin typeface="Cantarell Light"/>
              </a:rPr>
              <a:t>DASS-21 overview</a:t>
            </a:r>
          </a:p>
          <a:p>
            <a:pPr marL="285750" indent="-285750" fontAlgn="base">
              <a:buFont typeface="Arial" panose="020B0604020202020204" pitchFamily="34" charset="0"/>
              <a:buChar char="•"/>
            </a:pPr>
            <a:r>
              <a:rPr lang="en-GB" sz="2400" dirty="0">
                <a:latin typeface="Cantarell Light"/>
              </a:rPr>
              <a:t>DASS-21 and associated variables</a:t>
            </a:r>
          </a:p>
          <a:p>
            <a:pPr marL="285750" indent="-285750" fontAlgn="base">
              <a:buFont typeface="Arial" panose="020B0604020202020204" pitchFamily="34" charset="0"/>
              <a:buChar char="•"/>
            </a:pPr>
            <a:r>
              <a:rPr lang="en-GB" sz="2400" dirty="0">
                <a:latin typeface="Cantarell Light"/>
              </a:rPr>
              <a:t>Multiple regression</a:t>
            </a:r>
          </a:p>
        </p:txBody>
      </p:sp>
    </p:spTree>
    <p:extLst>
      <p:ext uri="{BB962C8B-B14F-4D97-AF65-F5344CB8AC3E}">
        <p14:creationId xmlns:p14="http://schemas.microsoft.com/office/powerpoint/2010/main" val="1051683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a:xfrm>
            <a:off x="11760511" y="6524751"/>
            <a:ext cx="294460" cy="187367"/>
          </a:xfrm>
        </p:spPr>
        <p:txBody>
          <a:bodyPr/>
          <a:lstStyle/>
          <a:p>
            <a:fld id="{9EC71654-96A5-4280-94F3-931C61A9F92C}" type="slidenum">
              <a:rPr lang="en-US" smtClean="0"/>
              <a:pPr/>
              <a:t>12</a:t>
            </a:fld>
            <a:endParaRPr lang="en-US" dirty="0"/>
          </a:p>
        </p:txBody>
      </p:sp>
      <p:sp>
        <p:nvSpPr>
          <p:cNvPr id="2" name="TextBox 1">
            <a:extLst>
              <a:ext uri="{FF2B5EF4-FFF2-40B4-BE49-F238E27FC236}">
                <a16:creationId xmlns:a16="http://schemas.microsoft.com/office/drawing/2014/main" id="{90C471DB-E89D-49A8-A1B1-60FA9B4ECDDD}"/>
              </a:ext>
            </a:extLst>
          </p:cNvPr>
          <p:cNvSpPr txBox="1"/>
          <p:nvPr/>
        </p:nvSpPr>
        <p:spPr>
          <a:xfrm>
            <a:off x="174566" y="922712"/>
            <a:ext cx="2737737" cy="646331"/>
          </a:xfrm>
          <a:prstGeom prst="rect">
            <a:avLst/>
          </a:prstGeom>
          <a:noFill/>
        </p:spPr>
        <p:txBody>
          <a:bodyPr wrap="none" rtlCol="0">
            <a:spAutoFit/>
          </a:bodyPr>
          <a:lstStyle/>
          <a:p>
            <a:r>
              <a:rPr lang="en-GB" sz="3600" b="1" dirty="0">
                <a:latin typeface="Cantarell Light"/>
              </a:rPr>
              <a:t>Demographic</a:t>
            </a:r>
          </a:p>
        </p:txBody>
      </p:sp>
      <p:sp>
        <p:nvSpPr>
          <p:cNvPr id="11" name="TextBox 10">
            <a:extLst>
              <a:ext uri="{FF2B5EF4-FFF2-40B4-BE49-F238E27FC236}">
                <a16:creationId xmlns:a16="http://schemas.microsoft.com/office/drawing/2014/main" id="{FA966E57-A636-40F5-9417-5903B05D3B92}"/>
              </a:ext>
            </a:extLst>
          </p:cNvPr>
          <p:cNvSpPr txBox="1"/>
          <p:nvPr/>
        </p:nvSpPr>
        <p:spPr>
          <a:xfrm>
            <a:off x="174566" y="1660008"/>
            <a:ext cx="6856301" cy="1200329"/>
          </a:xfrm>
          <a:prstGeom prst="rect">
            <a:avLst/>
          </a:prstGeom>
          <a:noFill/>
        </p:spPr>
        <p:txBody>
          <a:bodyPr wrap="none" rtlCol="0">
            <a:spAutoFit/>
          </a:bodyPr>
          <a:lstStyle/>
          <a:p>
            <a:pPr marL="342900" indent="-342900" fontAlgn="base">
              <a:buFont typeface="Arial" panose="020B0604020202020204" pitchFamily="34" charset="0"/>
              <a:buChar char="•"/>
            </a:pPr>
            <a:r>
              <a:rPr lang="en-GB" sz="2400" dirty="0">
                <a:latin typeface="Cantarell Light"/>
              </a:rPr>
              <a:t>Total 2029 participants, 824 men and 1205 women</a:t>
            </a:r>
          </a:p>
          <a:p>
            <a:pPr marL="342900" indent="-342900" fontAlgn="base">
              <a:buFont typeface="Arial" panose="020B0604020202020204" pitchFamily="34" charset="0"/>
              <a:buChar char="•"/>
            </a:pPr>
            <a:r>
              <a:rPr lang="en-GB" sz="2400" dirty="0">
                <a:latin typeface="Cantarell Light"/>
              </a:rPr>
              <a:t>Participants spent 3 hours outside</a:t>
            </a:r>
          </a:p>
          <a:p>
            <a:pPr marL="342900" indent="-342900" fontAlgn="base">
              <a:buFont typeface="Arial" panose="020B0604020202020204" pitchFamily="34" charset="0"/>
              <a:buChar char="•"/>
            </a:pPr>
            <a:r>
              <a:rPr lang="en-GB" sz="2400" dirty="0">
                <a:latin typeface="Cantarell Light"/>
              </a:rPr>
              <a:t>Age median 32 (18–81 years old)</a:t>
            </a:r>
          </a:p>
        </p:txBody>
      </p:sp>
      <p:sp>
        <p:nvSpPr>
          <p:cNvPr id="12" name="TextBox 11">
            <a:extLst>
              <a:ext uri="{FF2B5EF4-FFF2-40B4-BE49-F238E27FC236}">
                <a16:creationId xmlns:a16="http://schemas.microsoft.com/office/drawing/2014/main" id="{2AA4CBFE-E294-4AC8-9EBD-B68D3B487CE7}"/>
              </a:ext>
            </a:extLst>
          </p:cNvPr>
          <p:cNvSpPr txBox="1"/>
          <p:nvPr/>
        </p:nvSpPr>
        <p:spPr>
          <a:xfrm>
            <a:off x="174566" y="3167390"/>
            <a:ext cx="1630254" cy="523220"/>
          </a:xfrm>
          <a:prstGeom prst="rect">
            <a:avLst/>
          </a:prstGeom>
          <a:noFill/>
        </p:spPr>
        <p:txBody>
          <a:bodyPr wrap="none" rtlCol="0">
            <a:spAutoFit/>
          </a:bodyPr>
          <a:lstStyle/>
          <a:p>
            <a:r>
              <a:rPr lang="en-GB" sz="2800" dirty="0">
                <a:latin typeface="Cantarell Light"/>
              </a:rPr>
              <a:t>Education</a:t>
            </a:r>
          </a:p>
        </p:txBody>
      </p:sp>
      <p:sp>
        <p:nvSpPr>
          <p:cNvPr id="13" name="TextBox 12">
            <a:extLst>
              <a:ext uri="{FF2B5EF4-FFF2-40B4-BE49-F238E27FC236}">
                <a16:creationId xmlns:a16="http://schemas.microsoft.com/office/drawing/2014/main" id="{9303F9C5-2DCA-472B-9113-43C1E15B1E77}"/>
              </a:ext>
            </a:extLst>
          </p:cNvPr>
          <p:cNvSpPr txBox="1"/>
          <p:nvPr/>
        </p:nvSpPr>
        <p:spPr>
          <a:xfrm>
            <a:off x="174566" y="3690610"/>
            <a:ext cx="3716402" cy="1200329"/>
          </a:xfrm>
          <a:prstGeom prst="rect">
            <a:avLst/>
          </a:prstGeom>
          <a:noFill/>
        </p:spPr>
        <p:txBody>
          <a:bodyPr wrap="none" rtlCol="0">
            <a:spAutoFit/>
          </a:bodyPr>
          <a:lstStyle/>
          <a:p>
            <a:pPr marL="342900" indent="-342900" fontAlgn="base">
              <a:buFont typeface="Arial" panose="020B0604020202020204" pitchFamily="34" charset="0"/>
              <a:buChar char="•"/>
            </a:pPr>
            <a:r>
              <a:rPr lang="en-GB" sz="2400" dirty="0">
                <a:latin typeface="Cantarell Light"/>
              </a:rPr>
              <a:t>Low: </a:t>
            </a:r>
            <a:r>
              <a:rPr lang="en-GB" sz="2400" b="1" dirty="0">
                <a:latin typeface="Cantarell Light"/>
              </a:rPr>
              <a:t>447</a:t>
            </a:r>
            <a:r>
              <a:rPr lang="en-GB" sz="2400" dirty="0">
                <a:latin typeface="Cantarell Light"/>
              </a:rPr>
              <a:t> (22.03%)</a:t>
            </a:r>
          </a:p>
          <a:p>
            <a:pPr marL="342900" indent="-342900" fontAlgn="base">
              <a:buFont typeface="Arial" panose="020B0604020202020204" pitchFamily="34" charset="0"/>
              <a:buChar char="•"/>
            </a:pPr>
            <a:r>
              <a:rPr lang="en-GB" sz="2400" dirty="0">
                <a:latin typeface="Cantarell Light"/>
              </a:rPr>
              <a:t>Moderate: </a:t>
            </a:r>
            <a:r>
              <a:rPr lang="en-GB" sz="2400" b="1" dirty="0">
                <a:latin typeface="Cantarell Light"/>
              </a:rPr>
              <a:t>1130</a:t>
            </a:r>
            <a:r>
              <a:rPr lang="en-GB" sz="2400" dirty="0">
                <a:latin typeface="Cantarell Light"/>
              </a:rPr>
              <a:t> (55.69%)</a:t>
            </a:r>
          </a:p>
          <a:p>
            <a:pPr marL="342900" indent="-342900" fontAlgn="base">
              <a:buFont typeface="Arial" panose="020B0604020202020204" pitchFamily="34" charset="0"/>
              <a:buChar char="•"/>
            </a:pPr>
            <a:r>
              <a:rPr lang="en-GB" sz="2400" dirty="0">
                <a:latin typeface="Cantarell Light"/>
              </a:rPr>
              <a:t>High: </a:t>
            </a:r>
            <a:r>
              <a:rPr lang="en-GB" sz="2400" b="1" dirty="0">
                <a:latin typeface="Cantarell Light"/>
              </a:rPr>
              <a:t>452</a:t>
            </a:r>
            <a:r>
              <a:rPr lang="en-GB" sz="2400" dirty="0">
                <a:latin typeface="Cantarell Light"/>
              </a:rPr>
              <a:t> (22.28%)</a:t>
            </a:r>
          </a:p>
        </p:txBody>
      </p:sp>
    </p:spTree>
    <p:extLst>
      <p:ext uri="{BB962C8B-B14F-4D97-AF65-F5344CB8AC3E}">
        <p14:creationId xmlns:p14="http://schemas.microsoft.com/office/powerpoint/2010/main" val="76213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a:xfrm>
            <a:off x="11760511" y="6524751"/>
            <a:ext cx="294460" cy="187367"/>
          </a:xfrm>
        </p:spPr>
        <p:txBody>
          <a:bodyPr/>
          <a:lstStyle/>
          <a:p>
            <a:fld id="{9EC71654-96A5-4280-94F3-931C61A9F92C}" type="slidenum">
              <a:rPr lang="en-US" smtClean="0"/>
              <a:pPr/>
              <a:t>13</a:t>
            </a:fld>
            <a:endParaRPr lang="en-US" dirty="0"/>
          </a:p>
        </p:txBody>
      </p:sp>
      <p:sp>
        <p:nvSpPr>
          <p:cNvPr id="2" name="TextBox 1">
            <a:extLst>
              <a:ext uri="{FF2B5EF4-FFF2-40B4-BE49-F238E27FC236}">
                <a16:creationId xmlns:a16="http://schemas.microsoft.com/office/drawing/2014/main" id="{90C471DB-E89D-49A8-A1B1-60FA9B4ECDDD}"/>
              </a:ext>
            </a:extLst>
          </p:cNvPr>
          <p:cNvSpPr txBox="1"/>
          <p:nvPr/>
        </p:nvSpPr>
        <p:spPr>
          <a:xfrm>
            <a:off x="174566" y="922712"/>
            <a:ext cx="3728393" cy="646331"/>
          </a:xfrm>
          <a:prstGeom prst="rect">
            <a:avLst/>
          </a:prstGeom>
          <a:noFill/>
        </p:spPr>
        <p:txBody>
          <a:bodyPr wrap="none" rtlCol="0">
            <a:spAutoFit/>
          </a:bodyPr>
          <a:lstStyle/>
          <a:p>
            <a:r>
              <a:rPr lang="en-GB" sz="3600" b="1" dirty="0">
                <a:latin typeface="Cantarell Light"/>
              </a:rPr>
              <a:t>DASS-21 Overview</a:t>
            </a:r>
          </a:p>
        </p:txBody>
      </p:sp>
      <p:sp>
        <p:nvSpPr>
          <p:cNvPr id="11" name="TextBox 10">
            <a:extLst>
              <a:ext uri="{FF2B5EF4-FFF2-40B4-BE49-F238E27FC236}">
                <a16:creationId xmlns:a16="http://schemas.microsoft.com/office/drawing/2014/main" id="{FA966E57-A636-40F5-9417-5903B05D3B92}"/>
              </a:ext>
            </a:extLst>
          </p:cNvPr>
          <p:cNvSpPr txBox="1"/>
          <p:nvPr/>
        </p:nvSpPr>
        <p:spPr>
          <a:xfrm>
            <a:off x="174566" y="1660008"/>
            <a:ext cx="5997091" cy="461665"/>
          </a:xfrm>
          <a:prstGeom prst="rect">
            <a:avLst/>
          </a:prstGeom>
          <a:noFill/>
        </p:spPr>
        <p:txBody>
          <a:bodyPr wrap="none" rtlCol="0">
            <a:spAutoFit/>
          </a:bodyPr>
          <a:lstStyle/>
          <a:p>
            <a:pPr fontAlgn="base"/>
            <a:r>
              <a:rPr lang="en-GB" sz="2400" dirty="0">
                <a:latin typeface="Cantarell Light"/>
              </a:rPr>
              <a:t>Mild distress to none at all; Low DASS-21 score</a:t>
            </a:r>
          </a:p>
        </p:txBody>
      </p:sp>
      <p:graphicFrame>
        <p:nvGraphicFramePr>
          <p:cNvPr id="3" name="Table 4">
            <a:extLst>
              <a:ext uri="{FF2B5EF4-FFF2-40B4-BE49-F238E27FC236}">
                <a16:creationId xmlns:a16="http://schemas.microsoft.com/office/drawing/2014/main" id="{5FAB63B6-82D2-48A0-9A84-3A5DFC40A44E}"/>
              </a:ext>
            </a:extLst>
          </p:cNvPr>
          <p:cNvGraphicFramePr>
            <a:graphicFrameLocks noGrp="1"/>
          </p:cNvGraphicFramePr>
          <p:nvPr>
            <p:extLst>
              <p:ext uri="{D42A27DB-BD31-4B8C-83A1-F6EECF244321}">
                <p14:modId xmlns:p14="http://schemas.microsoft.com/office/powerpoint/2010/main" val="1909724274"/>
              </p:ext>
            </p:extLst>
          </p:nvPr>
        </p:nvGraphicFramePr>
        <p:xfrm>
          <a:off x="174566" y="2764597"/>
          <a:ext cx="8128000" cy="201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257633214"/>
                    </a:ext>
                  </a:extLst>
                </a:gridCol>
                <a:gridCol w="2032000">
                  <a:extLst>
                    <a:ext uri="{9D8B030D-6E8A-4147-A177-3AD203B41FA5}">
                      <a16:colId xmlns:a16="http://schemas.microsoft.com/office/drawing/2014/main" val="2710092605"/>
                    </a:ext>
                  </a:extLst>
                </a:gridCol>
                <a:gridCol w="2032000">
                  <a:extLst>
                    <a:ext uri="{9D8B030D-6E8A-4147-A177-3AD203B41FA5}">
                      <a16:colId xmlns:a16="http://schemas.microsoft.com/office/drawing/2014/main" val="858033392"/>
                    </a:ext>
                  </a:extLst>
                </a:gridCol>
                <a:gridCol w="2032000">
                  <a:extLst>
                    <a:ext uri="{9D8B030D-6E8A-4147-A177-3AD203B41FA5}">
                      <a16:colId xmlns:a16="http://schemas.microsoft.com/office/drawing/2014/main" val="1905606559"/>
                    </a:ext>
                  </a:extLst>
                </a:gridCol>
              </a:tblGrid>
              <a:tr h="370840">
                <a:tc>
                  <a:txBody>
                    <a:bodyPr/>
                    <a:lstStyle/>
                    <a:p>
                      <a:endParaRPr lang="en-GB" sz="2400" dirty="0">
                        <a:latin typeface="Cantarell Ligh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GB" sz="2400" dirty="0">
                          <a:solidFill>
                            <a:schemeClr val="tx1"/>
                          </a:solidFill>
                          <a:latin typeface="Cantarell Light"/>
                        </a:rPr>
                        <a:t>Depression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GB" sz="2400" dirty="0">
                          <a:solidFill>
                            <a:schemeClr val="tx1"/>
                          </a:solidFill>
                          <a:latin typeface="Cantarell Light"/>
                        </a:rPr>
                        <a:t>Anxiety</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GB" sz="2400" dirty="0">
                          <a:solidFill>
                            <a:schemeClr val="tx1"/>
                          </a:solidFill>
                          <a:latin typeface="Cantarell Light"/>
                        </a:rPr>
                        <a:t>Stress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74025741"/>
                  </a:ext>
                </a:extLst>
              </a:tr>
              <a:tr h="370840">
                <a:tc>
                  <a:txBody>
                    <a:bodyPr/>
                    <a:lstStyle/>
                    <a:p>
                      <a:r>
                        <a:rPr lang="en-GB" sz="2400" dirty="0">
                          <a:latin typeface="Cantarell Light"/>
                        </a:rPr>
                        <a:t>Mild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fontAlgn="t"/>
                      <a:r>
                        <a:rPr lang="en-GB" sz="2400" b="0" dirty="0">
                          <a:effectLst/>
                          <a:latin typeface="Cantarell Light"/>
                        </a:rPr>
                        <a:t>18.88</a:t>
                      </a:r>
                    </a:p>
                  </a:txBody>
                  <a:tcPr marL="76200" marR="76200" marT="76200" marB="7620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fontAlgn="t"/>
                      <a:r>
                        <a:rPr lang="en-GB" sz="2400" b="0" dirty="0">
                          <a:effectLst/>
                          <a:latin typeface="Cantarell Light"/>
                        </a:rPr>
                        <a:t>23.8</a:t>
                      </a:r>
                    </a:p>
                  </a:txBody>
                  <a:tcPr marL="76200" marR="76200" marT="76200" marB="7620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fontAlgn="t"/>
                      <a:r>
                        <a:rPr lang="en-GB" sz="2400" b="0" dirty="0">
                          <a:effectLst/>
                          <a:latin typeface="Cantarell Light"/>
                        </a:rPr>
                        <a:t>10.69</a:t>
                      </a:r>
                    </a:p>
                  </a:txBody>
                  <a:tcPr marL="76200" marR="76200" marT="76200" marB="7620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441281254"/>
                  </a:ext>
                </a:extLst>
              </a:tr>
              <a:tr h="370840">
                <a:tc>
                  <a:txBody>
                    <a:bodyPr/>
                    <a:lstStyle/>
                    <a:p>
                      <a:r>
                        <a:rPr lang="en-GB" sz="2400" dirty="0">
                          <a:latin typeface="Cantarell Light"/>
                        </a:rPr>
                        <a:t>Moderate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t"/>
                      <a:r>
                        <a:rPr lang="en-GB" sz="2400" b="0" dirty="0">
                          <a:effectLst/>
                          <a:latin typeface="Cantarell Light"/>
                        </a:rPr>
                        <a:t>9.12</a:t>
                      </a:r>
                    </a:p>
                  </a:txBody>
                  <a:tcPr marL="76200" marR="76200" marT="76200" marB="762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t"/>
                      <a:r>
                        <a:rPr lang="en-GB" sz="2400" b="0" dirty="0">
                          <a:effectLst/>
                          <a:latin typeface="Cantarell Light"/>
                        </a:rPr>
                        <a:t>9.4</a:t>
                      </a:r>
                    </a:p>
                  </a:txBody>
                  <a:tcPr marL="76200" marR="76200" marT="76200" marB="762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t"/>
                      <a:r>
                        <a:rPr lang="en-GB" sz="2400" b="0" dirty="0">
                          <a:effectLst/>
                          <a:latin typeface="Cantarell Light"/>
                        </a:rPr>
                        <a:t>3.60</a:t>
                      </a:r>
                    </a:p>
                  </a:txBody>
                  <a:tcPr marL="76200" marR="76200" marT="76200" marB="762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7426551"/>
                  </a:ext>
                </a:extLst>
              </a:tr>
              <a:tr h="370840">
                <a:tc>
                  <a:txBody>
                    <a:bodyPr/>
                    <a:lstStyle/>
                    <a:p>
                      <a:r>
                        <a:rPr lang="en-GB" sz="2400" dirty="0">
                          <a:latin typeface="Cantarell Light"/>
                        </a:rPr>
                        <a:t>Severe</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fontAlgn="t"/>
                      <a:r>
                        <a:rPr lang="en-GB" sz="2400" b="0" dirty="0">
                          <a:effectLst/>
                          <a:latin typeface="Cantarell Light"/>
                        </a:rPr>
                        <a:t>0.94</a:t>
                      </a:r>
                    </a:p>
                  </a:txBody>
                  <a:tcPr marL="76200" marR="76200" marT="76200" marB="7620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fontAlgn="t"/>
                      <a:r>
                        <a:rPr lang="en-GB" sz="2400" b="0" dirty="0">
                          <a:effectLst/>
                          <a:latin typeface="Cantarell Light"/>
                        </a:rPr>
                        <a:t>1.9</a:t>
                      </a:r>
                    </a:p>
                  </a:txBody>
                  <a:tcPr marL="76200" marR="76200" marT="76200" marB="7620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fontAlgn="t"/>
                      <a:r>
                        <a:rPr lang="en-GB" sz="2400" b="0" dirty="0">
                          <a:effectLst/>
                          <a:latin typeface="Cantarell Light"/>
                        </a:rPr>
                        <a:t>0.59</a:t>
                      </a:r>
                    </a:p>
                  </a:txBody>
                  <a:tcPr marL="76200" marR="76200" marT="76200" marB="7620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39160035"/>
                  </a:ext>
                </a:extLst>
              </a:tr>
            </a:tbl>
          </a:graphicData>
        </a:graphic>
      </p:graphicFrame>
      <p:sp>
        <p:nvSpPr>
          <p:cNvPr id="6" name="TextBox 5">
            <a:extLst>
              <a:ext uri="{FF2B5EF4-FFF2-40B4-BE49-F238E27FC236}">
                <a16:creationId xmlns:a16="http://schemas.microsoft.com/office/drawing/2014/main" id="{7B4B7622-16E8-4562-8418-BE327C102584}"/>
              </a:ext>
            </a:extLst>
          </p:cNvPr>
          <p:cNvSpPr txBox="1"/>
          <p:nvPr/>
        </p:nvSpPr>
        <p:spPr>
          <a:xfrm>
            <a:off x="174566" y="4736328"/>
            <a:ext cx="2362826" cy="338554"/>
          </a:xfrm>
          <a:prstGeom prst="rect">
            <a:avLst/>
          </a:prstGeom>
          <a:noFill/>
        </p:spPr>
        <p:txBody>
          <a:bodyPr wrap="none" rtlCol="0">
            <a:spAutoFit/>
          </a:bodyPr>
          <a:lstStyle/>
          <a:p>
            <a:r>
              <a:rPr lang="en-GB" sz="1600" dirty="0">
                <a:latin typeface="Cantarell Light"/>
              </a:rPr>
              <a:t>Note: Value as percentage</a:t>
            </a:r>
          </a:p>
        </p:txBody>
      </p:sp>
    </p:spTree>
    <p:extLst>
      <p:ext uri="{BB962C8B-B14F-4D97-AF65-F5344CB8AC3E}">
        <p14:creationId xmlns:p14="http://schemas.microsoft.com/office/powerpoint/2010/main" val="1812597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a:xfrm>
            <a:off x="11760511" y="6524751"/>
            <a:ext cx="294460" cy="187367"/>
          </a:xfrm>
        </p:spPr>
        <p:txBody>
          <a:bodyPr/>
          <a:lstStyle/>
          <a:p>
            <a:fld id="{9EC71654-96A5-4280-94F3-931C61A9F92C}" type="slidenum">
              <a:rPr lang="en-US" smtClean="0"/>
              <a:pPr/>
              <a:t>14</a:t>
            </a:fld>
            <a:endParaRPr lang="en-US" dirty="0"/>
          </a:p>
        </p:txBody>
      </p:sp>
      <p:sp>
        <p:nvSpPr>
          <p:cNvPr id="2" name="TextBox 1">
            <a:extLst>
              <a:ext uri="{FF2B5EF4-FFF2-40B4-BE49-F238E27FC236}">
                <a16:creationId xmlns:a16="http://schemas.microsoft.com/office/drawing/2014/main" id="{90C471DB-E89D-49A8-A1B1-60FA9B4ECDDD}"/>
              </a:ext>
            </a:extLst>
          </p:cNvPr>
          <p:cNvSpPr txBox="1"/>
          <p:nvPr/>
        </p:nvSpPr>
        <p:spPr>
          <a:xfrm>
            <a:off x="174566" y="922712"/>
            <a:ext cx="4144468" cy="646331"/>
          </a:xfrm>
          <a:prstGeom prst="rect">
            <a:avLst/>
          </a:prstGeom>
          <a:noFill/>
        </p:spPr>
        <p:txBody>
          <a:bodyPr wrap="none" rtlCol="0">
            <a:spAutoFit/>
          </a:bodyPr>
          <a:lstStyle/>
          <a:p>
            <a:r>
              <a:rPr lang="en-GB" sz="3600" b="1" dirty="0">
                <a:latin typeface="Cantarell Light"/>
              </a:rPr>
              <a:t>DASS-21 and Gender</a:t>
            </a:r>
          </a:p>
        </p:txBody>
      </p:sp>
      <p:pic>
        <p:nvPicPr>
          <p:cNvPr id="2050" name="Picture 2">
            <a:extLst>
              <a:ext uri="{FF2B5EF4-FFF2-40B4-BE49-F238E27FC236}">
                <a16:creationId xmlns:a16="http://schemas.microsoft.com/office/drawing/2014/main" id="{9EDDD050-AF72-4B8E-85D2-D15620F042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566" y="1569043"/>
            <a:ext cx="8437419" cy="4821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940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a:xfrm>
            <a:off x="11760511" y="6524751"/>
            <a:ext cx="294460" cy="187367"/>
          </a:xfrm>
        </p:spPr>
        <p:txBody>
          <a:bodyPr/>
          <a:lstStyle/>
          <a:p>
            <a:fld id="{9EC71654-96A5-4280-94F3-931C61A9F92C}" type="slidenum">
              <a:rPr lang="en-US" smtClean="0"/>
              <a:pPr/>
              <a:t>15</a:t>
            </a:fld>
            <a:endParaRPr lang="en-US" dirty="0"/>
          </a:p>
        </p:txBody>
      </p:sp>
      <p:sp>
        <p:nvSpPr>
          <p:cNvPr id="2" name="TextBox 1">
            <a:extLst>
              <a:ext uri="{FF2B5EF4-FFF2-40B4-BE49-F238E27FC236}">
                <a16:creationId xmlns:a16="http://schemas.microsoft.com/office/drawing/2014/main" id="{90C471DB-E89D-49A8-A1B1-60FA9B4ECDDD}"/>
              </a:ext>
            </a:extLst>
          </p:cNvPr>
          <p:cNvSpPr txBox="1"/>
          <p:nvPr/>
        </p:nvSpPr>
        <p:spPr>
          <a:xfrm>
            <a:off x="174566" y="922712"/>
            <a:ext cx="4624471" cy="646331"/>
          </a:xfrm>
          <a:prstGeom prst="rect">
            <a:avLst/>
          </a:prstGeom>
          <a:noFill/>
        </p:spPr>
        <p:txBody>
          <a:bodyPr wrap="none" rtlCol="0">
            <a:spAutoFit/>
          </a:bodyPr>
          <a:lstStyle/>
          <a:p>
            <a:r>
              <a:rPr lang="en-GB" sz="3600" b="1" dirty="0">
                <a:latin typeface="Cantarell Light"/>
              </a:rPr>
              <a:t>DASS-21 and Education</a:t>
            </a:r>
          </a:p>
        </p:txBody>
      </p:sp>
      <p:pic>
        <p:nvPicPr>
          <p:cNvPr id="7172" name="Picture 4">
            <a:extLst>
              <a:ext uri="{FF2B5EF4-FFF2-40B4-BE49-F238E27FC236}">
                <a16:creationId xmlns:a16="http://schemas.microsoft.com/office/drawing/2014/main" id="{91E91292-0701-4392-81B5-63A5425832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567" y="1569043"/>
            <a:ext cx="8445732" cy="4826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508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a:xfrm>
            <a:off x="11760511" y="6524751"/>
            <a:ext cx="294460" cy="187367"/>
          </a:xfrm>
        </p:spPr>
        <p:txBody>
          <a:bodyPr/>
          <a:lstStyle/>
          <a:p>
            <a:fld id="{9EC71654-96A5-4280-94F3-931C61A9F92C}" type="slidenum">
              <a:rPr lang="en-US" smtClean="0"/>
              <a:pPr/>
              <a:t>16</a:t>
            </a:fld>
            <a:endParaRPr lang="en-US" dirty="0"/>
          </a:p>
        </p:txBody>
      </p:sp>
      <p:sp>
        <p:nvSpPr>
          <p:cNvPr id="2" name="TextBox 1">
            <a:extLst>
              <a:ext uri="{FF2B5EF4-FFF2-40B4-BE49-F238E27FC236}">
                <a16:creationId xmlns:a16="http://schemas.microsoft.com/office/drawing/2014/main" id="{90C471DB-E89D-49A8-A1B1-60FA9B4ECDDD}"/>
              </a:ext>
            </a:extLst>
          </p:cNvPr>
          <p:cNvSpPr txBox="1"/>
          <p:nvPr/>
        </p:nvSpPr>
        <p:spPr>
          <a:xfrm>
            <a:off x="174566" y="922712"/>
            <a:ext cx="4754250" cy="646331"/>
          </a:xfrm>
          <a:prstGeom prst="rect">
            <a:avLst/>
          </a:prstGeom>
          <a:noFill/>
        </p:spPr>
        <p:txBody>
          <a:bodyPr wrap="none" rtlCol="0">
            <a:spAutoFit/>
          </a:bodyPr>
          <a:lstStyle/>
          <a:p>
            <a:r>
              <a:rPr lang="en-GB" sz="3600" b="1" dirty="0">
                <a:latin typeface="Cantarell Light"/>
              </a:rPr>
              <a:t>DASS-21 and Age Group</a:t>
            </a:r>
          </a:p>
        </p:txBody>
      </p:sp>
      <p:pic>
        <p:nvPicPr>
          <p:cNvPr id="8196" name="Picture 4">
            <a:extLst>
              <a:ext uri="{FF2B5EF4-FFF2-40B4-BE49-F238E27FC236}">
                <a16:creationId xmlns:a16="http://schemas.microsoft.com/office/drawing/2014/main" id="{4AA378A9-5284-4D48-B887-C8AC24AF8C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566" y="1569043"/>
            <a:ext cx="8429107" cy="4816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595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a:xfrm>
            <a:off x="11760511" y="6524751"/>
            <a:ext cx="294460" cy="187367"/>
          </a:xfrm>
        </p:spPr>
        <p:txBody>
          <a:bodyPr/>
          <a:lstStyle/>
          <a:p>
            <a:fld id="{9EC71654-96A5-4280-94F3-931C61A9F92C}" type="slidenum">
              <a:rPr lang="en-US" smtClean="0"/>
              <a:pPr/>
              <a:t>17</a:t>
            </a:fld>
            <a:endParaRPr lang="en-US" dirty="0"/>
          </a:p>
        </p:txBody>
      </p:sp>
      <p:sp>
        <p:nvSpPr>
          <p:cNvPr id="2" name="TextBox 1">
            <a:extLst>
              <a:ext uri="{FF2B5EF4-FFF2-40B4-BE49-F238E27FC236}">
                <a16:creationId xmlns:a16="http://schemas.microsoft.com/office/drawing/2014/main" id="{90C471DB-E89D-49A8-A1B1-60FA9B4ECDDD}"/>
              </a:ext>
            </a:extLst>
          </p:cNvPr>
          <p:cNvSpPr txBox="1"/>
          <p:nvPr/>
        </p:nvSpPr>
        <p:spPr>
          <a:xfrm>
            <a:off x="174566" y="922712"/>
            <a:ext cx="3999108" cy="646331"/>
          </a:xfrm>
          <a:prstGeom prst="rect">
            <a:avLst/>
          </a:prstGeom>
          <a:noFill/>
        </p:spPr>
        <p:txBody>
          <a:bodyPr wrap="none" rtlCol="0">
            <a:spAutoFit/>
          </a:bodyPr>
          <a:lstStyle/>
          <a:p>
            <a:r>
              <a:rPr lang="en-GB" sz="3600" b="1" dirty="0">
                <a:latin typeface="Cantarell Light"/>
              </a:rPr>
              <a:t>Multiple Regression</a:t>
            </a:r>
          </a:p>
        </p:txBody>
      </p:sp>
      <p:graphicFrame>
        <p:nvGraphicFramePr>
          <p:cNvPr id="3" name="Table 4">
            <a:extLst>
              <a:ext uri="{FF2B5EF4-FFF2-40B4-BE49-F238E27FC236}">
                <a16:creationId xmlns:a16="http://schemas.microsoft.com/office/drawing/2014/main" id="{54A138D2-6487-4091-B6BA-9FEF20E0EA96}"/>
              </a:ext>
            </a:extLst>
          </p:cNvPr>
          <p:cNvGraphicFramePr>
            <a:graphicFrameLocks noGrp="1"/>
          </p:cNvGraphicFramePr>
          <p:nvPr>
            <p:extLst>
              <p:ext uri="{D42A27DB-BD31-4B8C-83A1-F6EECF244321}">
                <p14:modId xmlns:p14="http://schemas.microsoft.com/office/powerpoint/2010/main" val="2097930336"/>
              </p:ext>
            </p:extLst>
          </p:nvPr>
        </p:nvGraphicFramePr>
        <p:xfrm>
          <a:off x="278014" y="1569043"/>
          <a:ext cx="8128000" cy="4267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961753115"/>
                    </a:ext>
                  </a:extLst>
                </a:gridCol>
                <a:gridCol w="1625600">
                  <a:extLst>
                    <a:ext uri="{9D8B030D-6E8A-4147-A177-3AD203B41FA5}">
                      <a16:colId xmlns:a16="http://schemas.microsoft.com/office/drawing/2014/main" val="3058891373"/>
                    </a:ext>
                  </a:extLst>
                </a:gridCol>
                <a:gridCol w="1625600">
                  <a:extLst>
                    <a:ext uri="{9D8B030D-6E8A-4147-A177-3AD203B41FA5}">
                      <a16:colId xmlns:a16="http://schemas.microsoft.com/office/drawing/2014/main" val="2291288441"/>
                    </a:ext>
                  </a:extLst>
                </a:gridCol>
                <a:gridCol w="1625600">
                  <a:extLst>
                    <a:ext uri="{9D8B030D-6E8A-4147-A177-3AD203B41FA5}">
                      <a16:colId xmlns:a16="http://schemas.microsoft.com/office/drawing/2014/main" val="1415428937"/>
                    </a:ext>
                  </a:extLst>
                </a:gridCol>
                <a:gridCol w="1625600">
                  <a:extLst>
                    <a:ext uri="{9D8B030D-6E8A-4147-A177-3AD203B41FA5}">
                      <a16:colId xmlns:a16="http://schemas.microsoft.com/office/drawing/2014/main" val="4094954380"/>
                    </a:ext>
                  </a:extLst>
                </a:gridCol>
              </a:tblGrid>
              <a:tr h="370840">
                <a:tc>
                  <a:txBody>
                    <a:bodyPr/>
                    <a:lstStyle/>
                    <a:p>
                      <a:pPr algn="r" fontAlgn="b"/>
                      <a:endParaRPr lang="en-GB" sz="1800" b="1" dirty="0">
                        <a:solidFill>
                          <a:srgbClr val="515151"/>
                        </a:solidFill>
                        <a:effectLst/>
                        <a:latin typeface="Cantarell Light"/>
                      </a:endParaRPr>
                    </a:p>
                  </a:txBody>
                  <a:tcPr marL="76200" marR="76200" marT="76200" marB="76200" anchor="b">
                    <a:noFill/>
                  </a:tcPr>
                </a:tc>
                <a:tc>
                  <a:txBody>
                    <a:bodyPr/>
                    <a:lstStyle/>
                    <a:p>
                      <a:pPr algn="r" fontAlgn="b"/>
                      <a:r>
                        <a:rPr lang="en-GB" sz="1800" b="1" dirty="0">
                          <a:solidFill>
                            <a:srgbClr val="515151"/>
                          </a:solidFill>
                          <a:effectLst/>
                          <a:latin typeface="Cantarell Light"/>
                        </a:rPr>
                        <a:t>Estimate</a:t>
                      </a:r>
                    </a:p>
                  </a:txBody>
                  <a:tcPr marL="76200" marR="76200" marT="76200" marB="76200" anchor="b">
                    <a:noFill/>
                  </a:tcPr>
                </a:tc>
                <a:tc>
                  <a:txBody>
                    <a:bodyPr/>
                    <a:lstStyle/>
                    <a:p>
                      <a:pPr algn="r" fontAlgn="b"/>
                      <a:r>
                        <a:rPr lang="en-GB" sz="1800" b="1" dirty="0">
                          <a:solidFill>
                            <a:srgbClr val="515151"/>
                          </a:solidFill>
                          <a:effectLst/>
                          <a:latin typeface="Cantarell Light"/>
                        </a:rPr>
                        <a:t>Std. Error</a:t>
                      </a:r>
                    </a:p>
                  </a:txBody>
                  <a:tcPr marL="76200" marR="76200" marT="76200" marB="76200" anchor="b">
                    <a:noFill/>
                  </a:tcPr>
                </a:tc>
                <a:tc>
                  <a:txBody>
                    <a:bodyPr/>
                    <a:lstStyle/>
                    <a:p>
                      <a:pPr algn="r" fontAlgn="b"/>
                      <a:r>
                        <a:rPr lang="en-GB" sz="1800" b="1" dirty="0">
                          <a:solidFill>
                            <a:srgbClr val="515151"/>
                          </a:solidFill>
                          <a:effectLst/>
                          <a:latin typeface="Cantarell Light"/>
                        </a:rPr>
                        <a:t>t value</a:t>
                      </a:r>
                    </a:p>
                  </a:txBody>
                  <a:tcPr marL="76200" marR="76200" marT="76200" marB="76200" anchor="b">
                    <a:noFill/>
                  </a:tcPr>
                </a:tc>
                <a:tc>
                  <a:txBody>
                    <a:bodyPr/>
                    <a:lstStyle/>
                    <a:p>
                      <a:pPr algn="r" fontAlgn="b"/>
                      <a:r>
                        <a:rPr lang="en-GB" sz="1800" b="1" dirty="0" err="1">
                          <a:solidFill>
                            <a:srgbClr val="515151"/>
                          </a:solidFill>
                          <a:effectLst/>
                          <a:latin typeface="Cantarell Light"/>
                        </a:rPr>
                        <a:t>Pr</a:t>
                      </a:r>
                      <a:r>
                        <a:rPr lang="en-GB" sz="1800" b="1" dirty="0">
                          <a:solidFill>
                            <a:srgbClr val="515151"/>
                          </a:solidFill>
                          <a:effectLst/>
                          <a:latin typeface="Cantarell Light"/>
                        </a:rPr>
                        <a:t>(&gt;|t|)</a:t>
                      </a:r>
                    </a:p>
                  </a:txBody>
                  <a:tcPr marL="76200" marR="76200" marT="76200" marB="76200" anchor="b">
                    <a:noFill/>
                  </a:tcPr>
                </a:tc>
                <a:extLst>
                  <a:ext uri="{0D108BD9-81ED-4DB2-BD59-A6C34878D82A}">
                    <a16:rowId xmlns:a16="http://schemas.microsoft.com/office/drawing/2014/main" val="736548394"/>
                  </a:ext>
                </a:extLst>
              </a:tr>
              <a:tr h="370840">
                <a:tc>
                  <a:txBody>
                    <a:bodyPr/>
                    <a:lstStyle/>
                    <a:p>
                      <a:pPr algn="l" fontAlgn="t"/>
                      <a:r>
                        <a:rPr lang="en-GB" sz="1800" b="0" dirty="0">
                          <a:effectLst/>
                          <a:latin typeface="Cantarell Light"/>
                        </a:rPr>
                        <a:t>(Intercept)</a:t>
                      </a:r>
                    </a:p>
                  </a:txBody>
                  <a:tcPr marL="76200" marR="76200" marT="76200" marB="76200">
                    <a:solidFill>
                      <a:schemeClr val="bg1">
                        <a:lumMod val="85000"/>
                      </a:schemeClr>
                    </a:solidFill>
                  </a:tcPr>
                </a:tc>
                <a:tc>
                  <a:txBody>
                    <a:bodyPr/>
                    <a:lstStyle/>
                    <a:p>
                      <a:pPr algn="r" fontAlgn="t"/>
                      <a:r>
                        <a:rPr lang="en-GB" sz="1800" b="0" dirty="0">
                          <a:effectLst/>
                          <a:latin typeface="Cantarell Light"/>
                        </a:rPr>
                        <a:t>3.06</a:t>
                      </a:r>
                    </a:p>
                  </a:txBody>
                  <a:tcPr marL="76200" marR="76200" marT="76200" marB="76200">
                    <a:solidFill>
                      <a:schemeClr val="bg1">
                        <a:lumMod val="85000"/>
                      </a:schemeClr>
                    </a:solidFill>
                  </a:tcPr>
                </a:tc>
                <a:tc>
                  <a:txBody>
                    <a:bodyPr/>
                    <a:lstStyle/>
                    <a:p>
                      <a:pPr algn="r" fontAlgn="t"/>
                      <a:r>
                        <a:rPr lang="en-GB" sz="1800" b="0" dirty="0">
                          <a:effectLst/>
                          <a:latin typeface="Cantarell Light"/>
                        </a:rPr>
                        <a:t>0.07</a:t>
                      </a:r>
                    </a:p>
                  </a:txBody>
                  <a:tcPr marL="76200" marR="76200" marT="76200" marB="76200">
                    <a:solidFill>
                      <a:schemeClr val="bg1">
                        <a:lumMod val="85000"/>
                      </a:schemeClr>
                    </a:solidFill>
                  </a:tcPr>
                </a:tc>
                <a:tc>
                  <a:txBody>
                    <a:bodyPr/>
                    <a:lstStyle/>
                    <a:p>
                      <a:pPr algn="r" fontAlgn="t"/>
                      <a:r>
                        <a:rPr lang="en-GB" sz="1800" b="0" dirty="0">
                          <a:effectLst/>
                          <a:latin typeface="Cantarell Light"/>
                        </a:rPr>
                        <a:t>41.97</a:t>
                      </a:r>
                    </a:p>
                  </a:txBody>
                  <a:tcPr marL="76200" marR="76200" marT="76200" marB="76200">
                    <a:solidFill>
                      <a:schemeClr val="bg1">
                        <a:lumMod val="85000"/>
                      </a:schemeClr>
                    </a:solidFill>
                  </a:tcPr>
                </a:tc>
                <a:tc>
                  <a:txBody>
                    <a:bodyPr/>
                    <a:lstStyle/>
                    <a:p>
                      <a:pPr algn="r" fontAlgn="t"/>
                      <a:r>
                        <a:rPr lang="en-GB" sz="1800" b="0" dirty="0">
                          <a:effectLst/>
                          <a:latin typeface="Cantarell Light"/>
                        </a:rPr>
                        <a:t>0.00</a:t>
                      </a:r>
                    </a:p>
                  </a:txBody>
                  <a:tcPr marL="76200" marR="76200" marT="76200" marB="76200">
                    <a:solidFill>
                      <a:schemeClr val="bg1">
                        <a:lumMod val="85000"/>
                      </a:schemeClr>
                    </a:solidFill>
                  </a:tcPr>
                </a:tc>
                <a:extLst>
                  <a:ext uri="{0D108BD9-81ED-4DB2-BD59-A6C34878D82A}">
                    <a16:rowId xmlns:a16="http://schemas.microsoft.com/office/drawing/2014/main" val="2256154745"/>
                  </a:ext>
                </a:extLst>
              </a:tr>
              <a:tr h="370840">
                <a:tc>
                  <a:txBody>
                    <a:bodyPr/>
                    <a:lstStyle/>
                    <a:p>
                      <a:pPr algn="l" fontAlgn="t"/>
                      <a:r>
                        <a:rPr lang="en-GB" sz="1800" b="0" dirty="0">
                          <a:effectLst/>
                          <a:latin typeface="Cantarell Light"/>
                        </a:rPr>
                        <a:t>Male</a:t>
                      </a:r>
                    </a:p>
                  </a:txBody>
                  <a:tcPr marL="76200" marR="76200" marT="76200" marB="76200">
                    <a:noFill/>
                  </a:tcPr>
                </a:tc>
                <a:tc>
                  <a:txBody>
                    <a:bodyPr/>
                    <a:lstStyle/>
                    <a:p>
                      <a:pPr algn="r" fontAlgn="t"/>
                      <a:r>
                        <a:rPr lang="en-GB" sz="1800" b="0" dirty="0">
                          <a:effectLst/>
                          <a:latin typeface="Cantarell Light"/>
                        </a:rPr>
                        <a:t>-0.48</a:t>
                      </a:r>
                    </a:p>
                  </a:txBody>
                  <a:tcPr marL="76200" marR="76200" marT="76200" marB="76200">
                    <a:noFill/>
                  </a:tcPr>
                </a:tc>
                <a:tc>
                  <a:txBody>
                    <a:bodyPr/>
                    <a:lstStyle/>
                    <a:p>
                      <a:pPr algn="r" fontAlgn="t"/>
                      <a:r>
                        <a:rPr lang="en-GB" sz="1800" b="0" dirty="0">
                          <a:effectLst/>
                          <a:latin typeface="Cantarell Light"/>
                        </a:rPr>
                        <a:t>0.06</a:t>
                      </a:r>
                    </a:p>
                  </a:txBody>
                  <a:tcPr marL="76200" marR="76200" marT="76200" marB="76200">
                    <a:noFill/>
                  </a:tcPr>
                </a:tc>
                <a:tc>
                  <a:txBody>
                    <a:bodyPr/>
                    <a:lstStyle/>
                    <a:p>
                      <a:pPr algn="r" fontAlgn="t"/>
                      <a:r>
                        <a:rPr lang="en-GB" sz="1800" b="0" dirty="0">
                          <a:effectLst/>
                          <a:latin typeface="Cantarell Light"/>
                        </a:rPr>
                        <a:t>-8.16</a:t>
                      </a:r>
                    </a:p>
                  </a:txBody>
                  <a:tcPr marL="76200" marR="76200" marT="76200" marB="76200">
                    <a:noFill/>
                  </a:tcPr>
                </a:tc>
                <a:tc>
                  <a:txBody>
                    <a:bodyPr/>
                    <a:lstStyle/>
                    <a:p>
                      <a:pPr algn="r" fontAlgn="t"/>
                      <a:r>
                        <a:rPr lang="en-GB" sz="1800" b="0" dirty="0">
                          <a:effectLst/>
                          <a:latin typeface="Cantarell Light"/>
                        </a:rPr>
                        <a:t>0.00</a:t>
                      </a:r>
                    </a:p>
                  </a:txBody>
                  <a:tcPr marL="76200" marR="76200" marT="76200" marB="76200">
                    <a:noFill/>
                  </a:tcPr>
                </a:tc>
                <a:extLst>
                  <a:ext uri="{0D108BD9-81ED-4DB2-BD59-A6C34878D82A}">
                    <a16:rowId xmlns:a16="http://schemas.microsoft.com/office/drawing/2014/main" val="1017223475"/>
                  </a:ext>
                </a:extLst>
              </a:tr>
              <a:tr h="370840">
                <a:tc gridSpan="5">
                  <a:txBody>
                    <a:bodyPr/>
                    <a:lstStyle/>
                    <a:p>
                      <a:pPr fontAlgn="t"/>
                      <a:r>
                        <a:rPr lang="en-GB" sz="1800" b="1" dirty="0">
                          <a:effectLst/>
                          <a:latin typeface="Cantarell Light"/>
                        </a:rPr>
                        <a:t>Age Group</a:t>
                      </a:r>
                      <a:endParaRPr lang="en-GB" sz="1800" b="0" dirty="0">
                        <a:effectLst/>
                        <a:latin typeface="Cantarell Light"/>
                      </a:endParaRPr>
                    </a:p>
                  </a:txBody>
                  <a:tcPr marL="76200" marR="76200" marT="76200" marB="76200">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722542383"/>
                  </a:ext>
                </a:extLst>
              </a:tr>
              <a:tr h="370840">
                <a:tc>
                  <a:txBody>
                    <a:bodyPr/>
                    <a:lstStyle/>
                    <a:p>
                      <a:pPr marL="180975" indent="0" algn="l" fontAlgn="t"/>
                      <a:r>
                        <a:rPr lang="en-GB" sz="1800" b="0" dirty="0">
                          <a:effectLst/>
                          <a:latin typeface="Cantarell Light"/>
                        </a:rPr>
                        <a:t>Prime</a:t>
                      </a:r>
                    </a:p>
                  </a:txBody>
                  <a:tcPr marR="76200" marT="76200" marB="76200">
                    <a:lnT w="12700" cap="flat" cmpd="sng" algn="ctr">
                      <a:solidFill>
                        <a:schemeClr val="tx1"/>
                      </a:solidFill>
                      <a:prstDash val="solid"/>
                      <a:round/>
                      <a:headEnd type="none" w="med" len="med"/>
                      <a:tailEnd type="none" w="med" len="med"/>
                    </a:lnT>
                    <a:noFill/>
                  </a:tcPr>
                </a:tc>
                <a:tc>
                  <a:txBody>
                    <a:bodyPr/>
                    <a:lstStyle/>
                    <a:p>
                      <a:pPr algn="r" fontAlgn="t"/>
                      <a:r>
                        <a:rPr lang="en-GB" sz="1800" b="0" dirty="0">
                          <a:effectLst/>
                          <a:latin typeface="Cantarell Light"/>
                        </a:rPr>
                        <a:t>-0.37</a:t>
                      </a:r>
                    </a:p>
                  </a:txBody>
                  <a:tcPr marL="76200" marR="76200" marT="76200" marB="76200">
                    <a:lnT w="12700" cap="flat" cmpd="sng" algn="ctr">
                      <a:solidFill>
                        <a:schemeClr val="tx1"/>
                      </a:solidFill>
                      <a:prstDash val="solid"/>
                      <a:round/>
                      <a:headEnd type="none" w="med" len="med"/>
                      <a:tailEnd type="none" w="med" len="med"/>
                    </a:lnT>
                    <a:noFill/>
                  </a:tcPr>
                </a:tc>
                <a:tc>
                  <a:txBody>
                    <a:bodyPr/>
                    <a:lstStyle/>
                    <a:p>
                      <a:pPr algn="r" fontAlgn="t"/>
                      <a:r>
                        <a:rPr lang="en-GB" sz="1800" b="0" dirty="0">
                          <a:effectLst/>
                          <a:latin typeface="Cantarell Light"/>
                        </a:rPr>
                        <a:t>0.07</a:t>
                      </a:r>
                    </a:p>
                  </a:txBody>
                  <a:tcPr marL="76200" marR="76200" marT="76200" marB="76200">
                    <a:lnT w="12700" cap="flat" cmpd="sng" algn="ctr">
                      <a:solidFill>
                        <a:schemeClr val="tx1"/>
                      </a:solidFill>
                      <a:prstDash val="solid"/>
                      <a:round/>
                      <a:headEnd type="none" w="med" len="med"/>
                      <a:tailEnd type="none" w="med" len="med"/>
                    </a:lnT>
                    <a:noFill/>
                  </a:tcPr>
                </a:tc>
                <a:tc>
                  <a:txBody>
                    <a:bodyPr/>
                    <a:lstStyle/>
                    <a:p>
                      <a:pPr algn="r" fontAlgn="t"/>
                      <a:r>
                        <a:rPr lang="en-GB" sz="1800" b="0" dirty="0">
                          <a:effectLst/>
                          <a:latin typeface="Cantarell Light"/>
                        </a:rPr>
                        <a:t>-5.23</a:t>
                      </a:r>
                    </a:p>
                  </a:txBody>
                  <a:tcPr marL="76200" marR="76200" marT="76200" marB="76200">
                    <a:lnT w="12700" cap="flat" cmpd="sng" algn="ctr">
                      <a:solidFill>
                        <a:schemeClr val="tx1"/>
                      </a:solidFill>
                      <a:prstDash val="solid"/>
                      <a:round/>
                      <a:headEnd type="none" w="med" len="med"/>
                      <a:tailEnd type="none" w="med" len="med"/>
                    </a:lnT>
                    <a:noFill/>
                  </a:tcPr>
                </a:tc>
                <a:tc>
                  <a:txBody>
                    <a:bodyPr/>
                    <a:lstStyle/>
                    <a:p>
                      <a:pPr algn="r" fontAlgn="t"/>
                      <a:r>
                        <a:rPr lang="en-GB" sz="1800" b="0" dirty="0">
                          <a:effectLst/>
                          <a:latin typeface="Cantarell Light"/>
                        </a:rPr>
                        <a:t>0.00</a:t>
                      </a:r>
                    </a:p>
                  </a:txBody>
                  <a:tcPr marL="76200" marR="76200" marT="76200" marB="76200">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513377018"/>
                  </a:ext>
                </a:extLst>
              </a:tr>
              <a:tr h="370840">
                <a:tc>
                  <a:txBody>
                    <a:bodyPr/>
                    <a:lstStyle/>
                    <a:p>
                      <a:pPr marL="180975" indent="0" algn="l" fontAlgn="t"/>
                      <a:r>
                        <a:rPr lang="en-GB" sz="1800" b="0" dirty="0">
                          <a:effectLst/>
                          <a:latin typeface="Cantarell Light"/>
                        </a:rPr>
                        <a:t>Mature</a:t>
                      </a:r>
                    </a:p>
                  </a:txBody>
                  <a:tcPr marR="76200" marT="76200" marB="76200">
                    <a:solidFill>
                      <a:schemeClr val="bg1">
                        <a:lumMod val="85000"/>
                      </a:schemeClr>
                    </a:solidFill>
                  </a:tcPr>
                </a:tc>
                <a:tc>
                  <a:txBody>
                    <a:bodyPr/>
                    <a:lstStyle/>
                    <a:p>
                      <a:pPr algn="r" fontAlgn="t"/>
                      <a:r>
                        <a:rPr lang="en-GB" sz="1800" b="0" dirty="0">
                          <a:effectLst/>
                          <a:latin typeface="Cantarell Light"/>
                        </a:rPr>
                        <a:t>-0.93</a:t>
                      </a:r>
                    </a:p>
                  </a:txBody>
                  <a:tcPr marL="76200" marR="76200" marT="76200" marB="76200">
                    <a:solidFill>
                      <a:schemeClr val="bg1">
                        <a:lumMod val="85000"/>
                      </a:schemeClr>
                    </a:solidFill>
                  </a:tcPr>
                </a:tc>
                <a:tc>
                  <a:txBody>
                    <a:bodyPr/>
                    <a:lstStyle/>
                    <a:p>
                      <a:pPr algn="r" fontAlgn="t"/>
                      <a:r>
                        <a:rPr lang="en-GB" sz="1800" b="0" dirty="0">
                          <a:effectLst/>
                          <a:latin typeface="Cantarell Light"/>
                        </a:rPr>
                        <a:t>0.12</a:t>
                      </a:r>
                    </a:p>
                  </a:txBody>
                  <a:tcPr marL="76200" marR="76200" marT="76200" marB="76200">
                    <a:solidFill>
                      <a:schemeClr val="bg1">
                        <a:lumMod val="85000"/>
                      </a:schemeClr>
                    </a:solidFill>
                  </a:tcPr>
                </a:tc>
                <a:tc>
                  <a:txBody>
                    <a:bodyPr/>
                    <a:lstStyle/>
                    <a:p>
                      <a:pPr algn="r" fontAlgn="t"/>
                      <a:r>
                        <a:rPr lang="en-GB" sz="1800" b="0" dirty="0">
                          <a:effectLst/>
                          <a:latin typeface="Cantarell Light"/>
                        </a:rPr>
                        <a:t>-7.91</a:t>
                      </a:r>
                    </a:p>
                  </a:txBody>
                  <a:tcPr marL="76200" marR="76200" marT="76200" marB="76200">
                    <a:solidFill>
                      <a:schemeClr val="bg1">
                        <a:lumMod val="85000"/>
                      </a:schemeClr>
                    </a:solidFill>
                  </a:tcPr>
                </a:tc>
                <a:tc>
                  <a:txBody>
                    <a:bodyPr/>
                    <a:lstStyle/>
                    <a:p>
                      <a:pPr algn="r" fontAlgn="t"/>
                      <a:r>
                        <a:rPr lang="en-GB" sz="1800" b="0" dirty="0">
                          <a:effectLst/>
                          <a:latin typeface="Cantarell Light"/>
                        </a:rPr>
                        <a:t>0.00</a:t>
                      </a:r>
                    </a:p>
                  </a:txBody>
                  <a:tcPr marL="76200" marR="76200" marT="76200" marB="76200">
                    <a:solidFill>
                      <a:schemeClr val="bg1">
                        <a:lumMod val="85000"/>
                      </a:schemeClr>
                    </a:solidFill>
                  </a:tcPr>
                </a:tc>
                <a:extLst>
                  <a:ext uri="{0D108BD9-81ED-4DB2-BD59-A6C34878D82A}">
                    <a16:rowId xmlns:a16="http://schemas.microsoft.com/office/drawing/2014/main" val="3869692490"/>
                  </a:ext>
                </a:extLst>
              </a:tr>
              <a:tr h="370840">
                <a:tc>
                  <a:txBody>
                    <a:bodyPr/>
                    <a:lstStyle/>
                    <a:p>
                      <a:pPr marL="180975" indent="0" algn="l" fontAlgn="t"/>
                      <a:r>
                        <a:rPr lang="en-GB" sz="1800" b="0" dirty="0">
                          <a:effectLst/>
                          <a:latin typeface="Cantarell Light"/>
                        </a:rPr>
                        <a:t>Elderly</a:t>
                      </a:r>
                    </a:p>
                  </a:txBody>
                  <a:tcPr marR="76200" marT="76200" marB="76200">
                    <a:noFill/>
                  </a:tcPr>
                </a:tc>
                <a:tc>
                  <a:txBody>
                    <a:bodyPr/>
                    <a:lstStyle/>
                    <a:p>
                      <a:pPr algn="r" fontAlgn="t"/>
                      <a:r>
                        <a:rPr lang="en-GB" sz="1800" b="0">
                          <a:effectLst/>
                          <a:latin typeface="Cantarell Light"/>
                        </a:rPr>
                        <a:t>-1.02</a:t>
                      </a:r>
                    </a:p>
                  </a:txBody>
                  <a:tcPr marL="76200" marR="76200" marT="76200" marB="76200">
                    <a:noFill/>
                  </a:tcPr>
                </a:tc>
                <a:tc>
                  <a:txBody>
                    <a:bodyPr/>
                    <a:lstStyle/>
                    <a:p>
                      <a:pPr algn="r" fontAlgn="t"/>
                      <a:r>
                        <a:rPr lang="en-GB" sz="1800" b="0">
                          <a:effectLst/>
                          <a:latin typeface="Cantarell Light"/>
                        </a:rPr>
                        <a:t>0.20</a:t>
                      </a:r>
                    </a:p>
                  </a:txBody>
                  <a:tcPr marL="76200" marR="76200" marT="76200" marB="76200">
                    <a:noFill/>
                  </a:tcPr>
                </a:tc>
                <a:tc>
                  <a:txBody>
                    <a:bodyPr/>
                    <a:lstStyle/>
                    <a:p>
                      <a:pPr algn="r" fontAlgn="t"/>
                      <a:r>
                        <a:rPr lang="en-GB" sz="1800" b="0">
                          <a:effectLst/>
                          <a:latin typeface="Cantarell Light"/>
                        </a:rPr>
                        <a:t>-5.11</a:t>
                      </a:r>
                    </a:p>
                  </a:txBody>
                  <a:tcPr marL="76200" marR="76200" marT="76200" marB="76200">
                    <a:noFill/>
                  </a:tcPr>
                </a:tc>
                <a:tc>
                  <a:txBody>
                    <a:bodyPr/>
                    <a:lstStyle/>
                    <a:p>
                      <a:pPr algn="r" fontAlgn="t"/>
                      <a:r>
                        <a:rPr lang="en-GB" sz="1800" b="0">
                          <a:effectLst/>
                          <a:latin typeface="Cantarell Light"/>
                        </a:rPr>
                        <a:t>0.00</a:t>
                      </a:r>
                    </a:p>
                  </a:txBody>
                  <a:tcPr marL="76200" marR="76200" marT="76200" marB="76200">
                    <a:noFill/>
                  </a:tcPr>
                </a:tc>
                <a:extLst>
                  <a:ext uri="{0D108BD9-81ED-4DB2-BD59-A6C34878D82A}">
                    <a16:rowId xmlns:a16="http://schemas.microsoft.com/office/drawing/2014/main" val="2648049775"/>
                  </a:ext>
                </a:extLst>
              </a:tr>
              <a:tr h="370840">
                <a:tc gridSpan="5">
                  <a:txBody>
                    <a:bodyPr/>
                    <a:lstStyle/>
                    <a:p>
                      <a:pPr fontAlgn="t"/>
                      <a:r>
                        <a:rPr lang="en-GB" sz="1800" b="1" dirty="0">
                          <a:effectLst/>
                          <a:latin typeface="Cantarell Light"/>
                        </a:rPr>
                        <a:t>Education</a:t>
                      </a:r>
                      <a:endParaRPr lang="en-GB" sz="1800" b="0" dirty="0">
                        <a:effectLst/>
                        <a:latin typeface="Cantarell Light"/>
                      </a:endParaRPr>
                    </a:p>
                  </a:txBody>
                  <a:tcPr marL="76200" marR="76200" marT="76200" marB="76200">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166819079"/>
                  </a:ext>
                </a:extLst>
              </a:tr>
              <a:tr h="370840">
                <a:tc>
                  <a:txBody>
                    <a:bodyPr/>
                    <a:lstStyle/>
                    <a:p>
                      <a:pPr marL="180975" indent="0" algn="l" fontAlgn="t"/>
                      <a:r>
                        <a:rPr lang="en-GB" sz="1800" b="0" dirty="0">
                          <a:effectLst/>
                          <a:latin typeface="Cantarell Light"/>
                        </a:rPr>
                        <a:t>Moderate</a:t>
                      </a:r>
                    </a:p>
                  </a:txBody>
                  <a:tcPr marR="76200" marT="76200" marB="76200">
                    <a:lnT w="12700" cap="flat" cmpd="sng" algn="ctr">
                      <a:solidFill>
                        <a:schemeClr val="tx1"/>
                      </a:solidFill>
                      <a:prstDash val="solid"/>
                      <a:round/>
                      <a:headEnd type="none" w="med" len="med"/>
                      <a:tailEnd type="none" w="med" len="med"/>
                    </a:lnT>
                    <a:noFill/>
                  </a:tcPr>
                </a:tc>
                <a:tc>
                  <a:txBody>
                    <a:bodyPr/>
                    <a:lstStyle/>
                    <a:p>
                      <a:pPr algn="r" fontAlgn="t"/>
                      <a:r>
                        <a:rPr lang="en-GB" sz="1800" b="0">
                          <a:effectLst/>
                          <a:latin typeface="Cantarell Light"/>
                        </a:rPr>
                        <a:t>0.15</a:t>
                      </a:r>
                    </a:p>
                  </a:txBody>
                  <a:tcPr marL="76200" marR="76200" marT="76200" marB="76200">
                    <a:lnT w="12700" cap="flat" cmpd="sng" algn="ctr">
                      <a:solidFill>
                        <a:schemeClr val="tx1"/>
                      </a:solidFill>
                      <a:prstDash val="solid"/>
                      <a:round/>
                      <a:headEnd type="none" w="med" len="med"/>
                      <a:tailEnd type="none" w="med" len="med"/>
                    </a:lnT>
                    <a:noFill/>
                  </a:tcPr>
                </a:tc>
                <a:tc>
                  <a:txBody>
                    <a:bodyPr/>
                    <a:lstStyle/>
                    <a:p>
                      <a:pPr algn="r" fontAlgn="t"/>
                      <a:r>
                        <a:rPr lang="en-GB" sz="1800" b="0">
                          <a:effectLst/>
                          <a:latin typeface="Cantarell Light"/>
                        </a:rPr>
                        <a:t>0.07</a:t>
                      </a:r>
                    </a:p>
                  </a:txBody>
                  <a:tcPr marL="76200" marR="76200" marT="76200" marB="76200">
                    <a:lnT w="12700" cap="flat" cmpd="sng" algn="ctr">
                      <a:solidFill>
                        <a:schemeClr val="tx1"/>
                      </a:solidFill>
                      <a:prstDash val="solid"/>
                      <a:round/>
                      <a:headEnd type="none" w="med" len="med"/>
                      <a:tailEnd type="none" w="med" len="med"/>
                    </a:lnT>
                    <a:noFill/>
                  </a:tcPr>
                </a:tc>
                <a:tc>
                  <a:txBody>
                    <a:bodyPr/>
                    <a:lstStyle/>
                    <a:p>
                      <a:pPr algn="r" fontAlgn="t"/>
                      <a:r>
                        <a:rPr lang="en-GB" sz="1800" b="0">
                          <a:effectLst/>
                          <a:latin typeface="Cantarell Light"/>
                        </a:rPr>
                        <a:t>2.02</a:t>
                      </a:r>
                    </a:p>
                  </a:txBody>
                  <a:tcPr marL="76200" marR="76200" marT="76200" marB="76200">
                    <a:lnT w="12700" cap="flat" cmpd="sng" algn="ctr">
                      <a:solidFill>
                        <a:schemeClr val="tx1"/>
                      </a:solidFill>
                      <a:prstDash val="solid"/>
                      <a:round/>
                      <a:headEnd type="none" w="med" len="med"/>
                      <a:tailEnd type="none" w="med" len="med"/>
                    </a:lnT>
                    <a:noFill/>
                  </a:tcPr>
                </a:tc>
                <a:tc>
                  <a:txBody>
                    <a:bodyPr/>
                    <a:lstStyle/>
                    <a:p>
                      <a:pPr algn="r" fontAlgn="t"/>
                      <a:r>
                        <a:rPr lang="en-GB" sz="1800" b="0">
                          <a:effectLst/>
                          <a:latin typeface="Cantarell Light"/>
                        </a:rPr>
                        <a:t>0.04</a:t>
                      </a:r>
                    </a:p>
                  </a:txBody>
                  <a:tcPr marL="76200" marR="76200" marT="76200" marB="76200">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337614299"/>
                  </a:ext>
                </a:extLst>
              </a:tr>
              <a:tr h="370840">
                <a:tc>
                  <a:txBody>
                    <a:bodyPr/>
                    <a:lstStyle/>
                    <a:p>
                      <a:pPr marL="180975" indent="0" algn="l" fontAlgn="t"/>
                      <a:r>
                        <a:rPr lang="en-GB" sz="1800" b="0" dirty="0">
                          <a:effectLst/>
                          <a:latin typeface="Cantarell Light"/>
                        </a:rPr>
                        <a:t>High</a:t>
                      </a:r>
                    </a:p>
                  </a:txBody>
                  <a:tcPr marR="76200" marT="76200" marB="76200">
                    <a:solidFill>
                      <a:schemeClr val="bg1">
                        <a:lumMod val="85000"/>
                      </a:schemeClr>
                    </a:solidFill>
                  </a:tcPr>
                </a:tc>
                <a:tc>
                  <a:txBody>
                    <a:bodyPr/>
                    <a:lstStyle/>
                    <a:p>
                      <a:pPr algn="r" fontAlgn="t"/>
                      <a:r>
                        <a:rPr lang="en-GB" sz="1800" b="0" dirty="0">
                          <a:effectLst/>
                          <a:latin typeface="Cantarell Light"/>
                        </a:rPr>
                        <a:t>-0.09</a:t>
                      </a:r>
                    </a:p>
                  </a:txBody>
                  <a:tcPr marL="76200" marR="76200" marT="76200" marB="76200">
                    <a:solidFill>
                      <a:schemeClr val="bg1">
                        <a:lumMod val="85000"/>
                      </a:schemeClr>
                    </a:solidFill>
                  </a:tcPr>
                </a:tc>
                <a:tc>
                  <a:txBody>
                    <a:bodyPr/>
                    <a:lstStyle/>
                    <a:p>
                      <a:pPr algn="r" fontAlgn="t"/>
                      <a:r>
                        <a:rPr lang="en-GB" sz="1800" b="0" dirty="0">
                          <a:effectLst/>
                          <a:latin typeface="Cantarell Light"/>
                        </a:rPr>
                        <a:t>0.09</a:t>
                      </a:r>
                    </a:p>
                  </a:txBody>
                  <a:tcPr marL="76200" marR="76200" marT="76200" marB="76200">
                    <a:solidFill>
                      <a:schemeClr val="bg1">
                        <a:lumMod val="85000"/>
                      </a:schemeClr>
                    </a:solidFill>
                  </a:tcPr>
                </a:tc>
                <a:tc>
                  <a:txBody>
                    <a:bodyPr/>
                    <a:lstStyle/>
                    <a:p>
                      <a:pPr algn="r" fontAlgn="t"/>
                      <a:r>
                        <a:rPr lang="en-GB" sz="1800" b="0" dirty="0">
                          <a:effectLst/>
                          <a:latin typeface="Cantarell Light"/>
                        </a:rPr>
                        <a:t>-0.96</a:t>
                      </a:r>
                    </a:p>
                  </a:txBody>
                  <a:tcPr marL="76200" marR="76200" marT="76200" marB="76200">
                    <a:solidFill>
                      <a:schemeClr val="bg1">
                        <a:lumMod val="85000"/>
                      </a:schemeClr>
                    </a:solidFill>
                  </a:tcPr>
                </a:tc>
                <a:tc>
                  <a:txBody>
                    <a:bodyPr/>
                    <a:lstStyle/>
                    <a:p>
                      <a:pPr algn="r" fontAlgn="t"/>
                      <a:r>
                        <a:rPr lang="en-GB" sz="1800" b="0" dirty="0">
                          <a:effectLst/>
                          <a:latin typeface="Cantarell Light"/>
                        </a:rPr>
                        <a:t>0.34</a:t>
                      </a:r>
                    </a:p>
                  </a:txBody>
                  <a:tcPr marL="76200" marR="76200" marT="76200" marB="76200">
                    <a:solidFill>
                      <a:schemeClr val="bg1">
                        <a:lumMod val="85000"/>
                      </a:schemeClr>
                    </a:solidFill>
                  </a:tcPr>
                </a:tc>
                <a:extLst>
                  <a:ext uri="{0D108BD9-81ED-4DB2-BD59-A6C34878D82A}">
                    <a16:rowId xmlns:a16="http://schemas.microsoft.com/office/drawing/2014/main" val="2238196219"/>
                  </a:ext>
                </a:extLst>
              </a:tr>
            </a:tbl>
          </a:graphicData>
        </a:graphic>
      </p:graphicFrame>
      <p:graphicFrame>
        <p:nvGraphicFramePr>
          <p:cNvPr id="9" name="Table 8">
            <a:extLst>
              <a:ext uri="{FF2B5EF4-FFF2-40B4-BE49-F238E27FC236}">
                <a16:creationId xmlns:a16="http://schemas.microsoft.com/office/drawing/2014/main" id="{AF536522-2243-4421-AA6B-518EBE760B33}"/>
              </a:ext>
            </a:extLst>
          </p:cNvPr>
          <p:cNvGraphicFramePr>
            <a:graphicFrameLocks noGrp="1"/>
          </p:cNvGraphicFramePr>
          <p:nvPr>
            <p:extLst>
              <p:ext uri="{D42A27DB-BD31-4B8C-83A1-F6EECF244321}">
                <p14:modId xmlns:p14="http://schemas.microsoft.com/office/powerpoint/2010/main" val="3432362652"/>
              </p:ext>
            </p:extLst>
          </p:nvPr>
        </p:nvGraphicFramePr>
        <p:xfrm>
          <a:off x="6349042" y="5886914"/>
          <a:ext cx="2501660" cy="731520"/>
        </p:xfrm>
        <a:graphic>
          <a:graphicData uri="http://schemas.openxmlformats.org/drawingml/2006/table">
            <a:tbl>
              <a:tblPr/>
              <a:tblGrid>
                <a:gridCol w="2501660">
                  <a:extLst>
                    <a:ext uri="{9D8B030D-6E8A-4147-A177-3AD203B41FA5}">
                      <a16:colId xmlns:a16="http://schemas.microsoft.com/office/drawing/2014/main" val="1017175249"/>
                    </a:ext>
                  </a:extLst>
                </a:gridCol>
              </a:tblGrid>
              <a:tr h="0">
                <a:tc>
                  <a:txBody>
                    <a:bodyPr/>
                    <a:lstStyle/>
                    <a:p>
                      <a:pPr fontAlgn="t"/>
                      <a:r>
                        <a:rPr lang="en-GB" b="0" dirty="0">
                          <a:effectLst/>
                          <a:latin typeface="Cantarell Light"/>
                        </a:rPr>
                        <a:t>VIF: {1.03, 1.23, 1.22}</a:t>
                      </a:r>
                    </a:p>
                  </a:txBody>
                  <a:tcPr>
                    <a:lnL>
                      <a:noFill/>
                    </a:lnL>
                    <a:lnR>
                      <a:noFill/>
                    </a:lnR>
                    <a:lnT>
                      <a:noFill/>
                    </a:lnT>
                    <a:lnB>
                      <a:noFill/>
                    </a:lnB>
                    <a:solidFill>
                      <a:srgbClr val="FFFFFF"/>
                    </a:solidFill>
                  </a:tcPr>
                </a:tc>
                <a:extLst>
                  <a:ext uri="{0D108BD9-81ED-4DB2-BD59-A6C34878D82A}">
                    <a16:rowId xmlns:a16="http://schemas.microsoft.com/office/drawing/2014/main" val="3234646031"/>
                  </a:ext>
                </a:extLst>
              </a:tr>
              <a:tr h="0">
                <a:tc>
                  <a:txBody>
                    <a:bodyPr/>
                    <a:lstStyle/>
                    <a:p>
                      <a:pPr fontAlgn="t"/>
                      <a:r>
                        <a:rPr lang="en-GB" b="0" dirty="0">
                          <a:effectLst/>
                          <a:latin typeface="Cantarell Light"/>
                        </a:rPr>
                        <a:t>HMC: 0.51 p=0.78</a:t>
                      </a:r>
                    </a:p>
                  </a:txBody>
                  <a:tcPr>
                    <a:lnL>
                      <a:noFill/>
                    </a:lnL>
                    <a:lnR>
                      <a:noFill/>
                    </a:lnR>
                    <a:lnT>
                      <a:noFill/>
                    </a:lnT>
                    <a:lnB>
                      <a:noFill/>
                    </a:lnB>
                    <a:solidFill>
                      <a:srgbClr val="FFFFFF"/>
                    </a:solidFill>
                  </a:tcPr>
                </a:tc>
                <a:extLst>
                  <a:ext uri="{0D108BD9-81ED-4DB2-BD59-A6C34878D82A}">
                    <a16:rowId xmlns:a16="http://schemas.microsoft.com/office/drawing/2014/main" val="649355131"/>
                  </a:ext>
                </a:extLst>
              </a:tr>
            </a:tbl>
          </a:graphicData>
        </a:graphic>
      </p:graphicFrame>
    </p:spTree>
    <p:extLst>
      <p:ext uri="{BB962C8B-B14F-4D97-AF65-F5344CB8AC3E}">
        <p14:creationId xmlns:p14="http://schemas.microsoft.com/office/powerpoint/2010/main" val="2962211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18</a:t>
            </a:fld>
            <a:endParaRPr lang="en-US" dirty="0"/>
          </a:p>
        </p:txBody>
      </p:sp>
      <p:sp>
        <p:nvSpPr>
          <p:cNvPr id="5" name="TextBox 4"/>
          <p:cNvSpPr txBox="1"/>
          <p:nvPr/>
        </p:nvSpPr>
        <p:spPr>
          <a:xfrm>
            <a:off x="181154" y="871268"/>
            <a:ext cx="7953554" cy="646331"/>
          </a:xfrm>
          <a:prstGeom prst="rect">
            <a:avLst/>
          </a:prstGeom>
          <a:noFill/>
        </p:spPr>
        <p:txBody>
          <a:bodyPr wrap="square" rtlCol="0">
            <a:spAutoFit/>
          </a:bodyPr>
          <a:lstStyle/>
          <a:p>
            <a:r>
              <a:rPr lang="en-US" sz="3600" b="1" dirty="0">
                <a:latin typeface="Cantarell Light"/>
              </a:rPr>
              <a:t>Discussion</a:t>
            </a:r>
          </a:p>
        </p:txBody>
      </p:sp>
      <p:sp>
        <p:nvSpPr>
          <p:cNvPr id="2" name="TextBox 1">
            <a:extLst>
              <a:ext uri="{FF2B5EF4-FFF2-40B4-BE49-F238E27FC236}">
                <a16:creationId xmlns:a16="http://schemas.microsoft.com/office/drawing/2014/main" id="{5DDF9552-F973-4C54-933A-ECC74EB1894E}"/>
              </a:ext>
            </a:extLst>
          </p:cNvPr>
          <p:cNvSpPr txBox="1"/>
          <p:nvPr/>
        </p:nvSpPr>
        <p:spPr>
          <a:xfrm>
            <a:off x="181154" y="2828835"/>
            <a:ext cx="7422801" cy="1200329"/>
          </a:xfrm>
          <a:prstGeom prst="rect">
            <a:avLst/>
          </a:prstGeom>
          <a:noFill/>
        </p:spPr>
        <p:txBody>
          <a:bodyPr wrap="none" rtlCol="0">
            <a:spAutoFit/>
          </a:bodyPr>
          <a:lstStyle/>
          <a:p>
            <a:pPr marL="342900" indent="-342900" fontAlgn="base">
              <a:buFont typeface="Arial" panose="020B0604020202020204" pitchFamily="34" charset="0"/>
              <a:buChar char="•"/>
            </a:pPr>
            <a:r>
              <a:rPr lang="en-GB" sz="2400" b="1" dirty="0">
                <a:latin typeface="Cantarell Light"/>
              </a:rPr>
              <a:t>Sex</a:t>
            </a:r>
            <a:r>
              <a:rPr lang="en-GB" sz="2400" dirty="0">
                <a:latin typeface="Cantarell Light"/>
              </a:rPr>
              <a:t> dimorphism on distress perception</a:t>
            </a:r>
          </a:p>
          <a:p>
            <a:pPr marL="342900" indent="-342900" fontAlgn="base">
              <a:buFont typeface="Arial" panose="020B0604020202020204" pitchFamily="34" charset="0"/>
              <a:buChar char="•"/>
            </a:pPr>
            <a:r>
              <a:rPr lang="en-GB" sz="2400" b="1" dirty="0">
                <a:latin typeface="Cantarell Light"/>
              </a:rPr>
              <a:t>Socio-demographic</a:t>
            </a:r>
            <a:r>
              <a:rPr lang="en-GB" sz="2400" dirty="0">
                <a:latin typeface="Cantarell Light"/>
              </a:rPr>
              <a:t> status and psychological well-being</a:t>
            </a:r>
          </a:p>
          <a:p>
            <a:pPr marL="342900" indent="-342900" fontAlgn="base">
              <a:buFont typeface="Arial" panose="020B0604020202020204" pitchFamily="34" charset="0"/>
              <a:buChar char="•"/>
            </a:pPr>
            <a:r>
              <a:rPr lang="en-GB" sz="2400" b="1" dirty="0">
                <a:latin typeface="Cantarell Light"/>
              </a:rPr>
              <a:t>Age</a:t>
            </a:r>
            <a:r>
              <a:rPr lang="en-GB" sz="2400" dirty="0">
                <a:latin typeface="Cantarell Light"/>
              </a:rPr>
              <a:t> and quality of life</a:t>
            </a:r>
          </a:p>
        </p:txBody>
      </p:sp>
    </p:spTree>
    <p:extLst>
      <p:ext uri="{BB962C8B-B14F-4D97-AF65-F5344CB8AC3E}">
        <p14:creationId xmlns:p14="http://schemas.microsoft.com/office/powerpoint/2010/main" val="1234656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a:xfrm>
            <a:off x="11760511" y="6524751"/>
            <a:ext cx="294460" cy="187367"/>
          </a:xfrm>
        </p:spPr>
        <p:txBody>
          <a:bodyPr/>
          <a:lstStyle/>
          <a:p>
            <a:fld id="{9EC71654-96A5-4280-94F3-931C61A9F92C}" type="slidenum">
              <a:rPr lang="en-US" smtClean="0"/>
              <a:pPr/>
              <a:t>19</a:t>
            </a:fld>
            <a:endParaRPr lang="en-US" dirty="0"/>
          </a:p>
        </p:txBody>
      </p:sp>
      <p:sp>
        <p:nvSpPr>
          <p:cNvPr id="2" name="TextBox 1">
            <a:extLst>
              <a:ext uri="{FF2B5EF4-FFF2-40B4-BE49-F238E27FC236}">
                <a16:creationId xmlns:a16="http://schemas.microsoft.com/office/drawing/2014/main" id="{90C471DB-E89D-49A8-A1B1-60FA9B4ECDDD}"/>
              </a:ext>
            </a:extLst>
          </p:cNvPr>
          <p:cNvSpPr txBox="1"/>
          <p:nvPr/>
        </p:nvSpPr>
        <p:spPr>
          <a:xfrm>
            <a:off x="174566" y="922712"/>
            <a:ext cx="4042325" cy="646331"/>
          </a:xfrm>
          <a:prstGeom prst="rect">
            <a:avLst/>
          </a:prstGeom>
          <a:noFill/>
        </p:spPr>
        <p:txBody>
          <a:bodyPr wrap="none" rtlCol="0">
            <a:spAutoFit/>
          </a:bodyPr>
          <a:lstStyle/>
          <a:p>
            <a:r>
              <a:rPr lang="en-GB" sz="3600" b="1" dirty="0">
                <a:latin typeface="Cantarell Light"/>
              </a:rPr>
              <a:t>Gender and Distress</a:t>
            </a:r>
          </a:p>
        </p:txBody>
      </p:sp>
      <p:sp>
        <p:nvSpPr>
          <p:cNvPr id="11" name="TextBox 10">
            <a:extLst>
              <a:ext uri="{FF2B5EF4-FFF2-40B4-BE49-F238E27FC236}">
                <a16:creationId xmlns:a16="http://schemas.microsoft.com/office/drawing/2014/main" id="{FA966E57-A636-40F5-9417-5903B05D3B92}"/>
              </a:ext>
            </a:extLst>
          </p:cNvPr>
          <p:cNvSpPr txBox="1"/>
          <p:nvPr/>
        </p:nvSpPr>
        <p:spPr>
          <a:xfrm>
            <a:off x="174566" y="2459504"/>
            <a:ext cx="8333050" cy="1938992"/>
          </a:xfrm>
          <a:prstGeom prst="rect">
            <a:avLst/>
          </a:prstGeom>
          <a:noFill/>
        </p:spPr>
        <p:txBody>
          <a:bodyPr wrap="none" rtlCol="0">
            <a:spAutoFit/>
          </a:bodyPr>
          <a:lstStyle/>
          <a:p>
            <a:pPr marL="285750" indent="-285750" fontAlgn="base">
              <a:buFont typeface="Arial" panose="020B0604020202020204" pitchFamily="34" charset="0"/>
              <a:buChar char="•"/>
            </a:pPr>
            <a:r>
              <a:rPr lang="en-GB" sz="2400" dirty="0">
                <a:latin typeface="Cantarell Light"/>
              </a:rPr>
              <a:t>We denoted higher psychological distress in women</a:t>
            </a:r>
          </a:p>
          <a:p>
            <a:pPr marL="285750" indent="-285750" fontAlgn="base">
              <a:buFont typeface="Arial" panose="020B0604020202020204" pitchFamily="34" charset="0"/>
              <a:buChar char="•"/>
            </a:pPr>
            <a:r>
              <a:rPr lang="en-GB" sz="2400" dirty="0">
                <a:latin typeface="Cantarell Light"/>
              </a:rPr>
              <a:t>Adversities re-experiencing and hyper-arousal</a:t>
            </a:r>
          </a:p>
          <a:p>
            <a:pPr marL="285750" indent="-285750" fontAlgn="base">
              <a:buFont typeface="Arial" panose="020B0604020202020204" pitchFamily="34" charset="0"/>
              <a:buChar char="•"/>
            </a:pPr>
            <a:r>
              <a:rPr lang="en-GB" sz="2400" dirty="0">
                <a:latin typeface="Cantarell Light"/>
              </a:rPr>
              <a:t>Negative alterations: cognition and emotion</a:t>
            </a:r>
          </a:p>
          <a:p>
            <a:pPr marL="285750" indent="-285750" fontAlgn="base">
              <a:buFont typeface="Arial" panose="020B0604020202020204" pitchFamily="34" charset="0"/>
              <a:buChar char="•"/>
            </a:pPr>
            <a:r>
              <a:rPr lang="en-GB" sz="2400" dirty="0">
                <a:latin typeface="Cantarell Light"/>
              </a:rPr>
              <a:t>Gender-based violence</a:t>
            </a:r>
          </a:p>
          <a:p>
            <a:pPr marL="285750" indent="-285750" fontAlgn="base">
              <a:buFont typeface="Arial" panose="020B0604020202020204" pitchFamily="34" charset="0"/>
              <a:buChar char="•"/>
            </a:pPr>
            <a:r>
              <a:rPr lang="en-GB" sz="2400" dirty="0">
                <a:latin typeface="Cantarell Light"/>
              </a:rPr>
              <a:t>Tendency of having longer working period (</a:t>
            </a:r>
            <a:r>
              <a:rPr lang="en-GB" sz="2400" dirty="0" err="1">
                <a:latin typeface="Cantarell Light"/>
              </a:rPr>
              <a:t>Hidrobo</a:t>
            </a:r>
            <a:r>
              <a:rPr lang="en-GB" sz="2400" dirty="0">
                <a:latin typeface="Cantarell Light"/>
              </a:rPr>
              <a:t> </a:t>
            </a:r>
            <a:r>
              <a:rPr lang="en-GB" sz="2400" i="1" dirty="0">
                <a:latin typeface="Cantarell Light"/>
              </a:rPr>
              <a:t>et al.</a:t>
            </a:r>
            <a:r>
              <a:rPr lang="en-GB" sz="2400" dirty="0">
                <a:latin typeface="Cantarell Light"/>
              </a:rPr>
              <a:t>, 2020</a:t>
            </a:r>
          </a:p>
        </p:txBody>
      </p:sp>
      <p:sp>
        <p:nvSpPr>
          <p:cNvPr id="3" name="TextBox 2">
            <a:extLst>
              <a:ext uri="{FF2B5EF4-FFF2-40B4-BE49-F238E27FC236}">
                <a16:creationId xmlns:a16="http://schemas.microsoft.com/office/drawing/2014/main" id="{BE82F46E-EC00-40BE-9998-06B79DD3F46C}"/>
              </a:ext>
            </a:extLst>
          </p:cNvPr>
          <p:cNvSpPr txBox="1"/>
          <p:nvPr/>
        </p:nvSpPr>
        <p:spPr>
          <a:xfrm>
            <a:off x="174566" y="5935288"/>
            <a:ext cx="11585945" cy="461665"/>
          </a:xfrm>
          <a:prstGeom prst="rect">
            <a:avLst/>
          </a:prstGeom>
          <a:noFill/>
        </p:spPr>
        <p:txBody>
          <a:bodyPr wrap="square" rtlCol="0">
            <a:spAutoFit/>
          </a:bodyPr>
          <a:lstStyle/>
          <a:p>
            <a:r>
              <a:rPr lang="en-GB" sz="1200">
                <a:latin typeface="Cantarell Light"/>
              </a:rPr>
              <a:t>Hidrobo</a:t>
            </a:r>
            <a:r>
              <a:rPr lang="en-GB" sz="1200" dirty="0">
                <a:latin typeface="Cantarell Light"/>
              </a:rPr>
              <a:t> M, Kumar N, Palermo T, Peterman A, Roy S. Gender-sensitive social protection: A critical component of the COVID-19 response in low- and middle-income countries. Intl Food Policy Res Inst; 2020</a:t>
            </a:r>
          </a:p>
        </p:txBody>
      </p:sp>
    </p:spTree>
    <p:extLst>
      <p:ext uri="{BB962C8B-B14F-4D97-AF65-F5344CB8AC3E}">
        <p14:creationId xmlns:p14="http://schemas.microsoft.com/office/powerpoint/2010/main" val="2463036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582654" y="620842"/>
            <a:ext cx="6393324" cy="3183408"/>
          </a:xfrm>
        </p:spPr>
        <p:txBody>
          <a:bodyPr/>
          <a:lstStyle/>
          <a:p>
            <a:r>
              <a:rPr lang="en-US" sz="3200" b="0" spc="-1" dirty="0">
                <a:latin typeface="Cantarell Light"/>
              </a:rPr>
              <a:t>Psychological </a:t>
            </a:r>
            <a:r>
              <a:rPr lang="en-US" sz="3200" spc="-1" dirty="0">
                <a:latin typeface="Cantarell Light"/>
              </a:rPr>
              <a:t>Distress</a:t>
            </a:r>
            <a:r>
              <a:rPr lang="en-US" sz="3200" b="0" spc="-1" dirty="0">
                <a:latin typeface="Cantarell Light"/>
              </a:rPr>
              <a:t> among </a:t>
            </a:r>
            <a:r>
              <a:rPr lang="en-US" sz="3200" spc="-1" dirty="0">
                <a:latin typeface="Cantarell Light"/>
              </a:rPr>
              <a:t>Greater Jakarta Area</a:t>
            </a:r>
            <a:r>
              <a:rPr lang="en-US" sz="3200" b="0" spc="-1" dirty="0">
                <a:latin typeface="Cantarell Light"/>
              </a:rPr>
              <a:t> Residents</a:t>
            </a:r>
            <a:endParaRPr lang="en-US" sz="3200" b="0" spc="-1" dirty="0">
              <a:latin typeface="DejaVu Sans"/>
            </a:endParaRPr>
          </a:p>
        </p:txBody>
      </p:sp>
      <p:sp>
        <p:nvSpPr>
          <p:cNvPr id="6" name="Title 3"/>
          <p:cNvSpPr txBox="1">
            <a:spLocks/>
          </p:cNvSpPr>
          <p:nvPr/>
        </p:nvSpPr>
        <p:spPr>
          <a:xfrm>
            <a:off x="5582653" y="4732421"/>
            <a:ext cx="6393323" cy="98689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5400" b="1" kern="1200" cap="all" baseline="0">
                <a:solidFill>
                  <a:srgbClr val="C9B031"/>
                </a:solidFill>
                <a:latin typeface="Titillium Web" panose="00000500000000000000" pitchFamily="2" charset="0"/>
                <a:ea typeface="+mj-ea"/>
                <a:cs typeface="+mj-cs"/>
              </a:defRPr>
            </a:lvl1pPr>
          </a:lstStyle>
          <a:p>
            <a:r>
              <a:rPr lang="en-US" sz="2000" b="0" cap="none" dirty="0">
                <a:latin typeface="Cantarell Light"/>
              </a:rPr>
              <a:t>Presented by: Aly Lamuri</a:t>
            </a:r>
          </a:p>
          <a:p>
            <a:r>
              <a:rPr lang="en-US" sz="2000" b="0" cap="none" dirty="0">
                <a:latin typeface="Cantarell Light"/>
              </a:rPr>
              <a:t>Center: Indonesia Medical Education and Research Institute</a:t>
            </a:r>
          </a:p>
          <a:p>
            <a:r>
              <a:rPr lang="en-US" sz="2000" b="0" cap="none" dirty="0">
                <a:latin typeface="Cantarell Light"/>
              </a:rPr>
              <a:t>Email: aly.lamuri@ui.ac.id</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54764" t="12681" r="9859" b="11603"/>
          <a:stretch/>
        </p:blipFill>
        <p:spPr>
          <a:xfrm>
            <a:off x="603848" y="1164304"/>
            <a:ext cx="4761782" cy="455501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9" name="CustomShape 6">
            <a:extLst>
              <a:ext uri="{FF2B5EF4-FFF2-40B4-BE49-F238E27FC236}">
                <a16:creationId xmlns:a16="http://schemas.microsoft.com/office/drawing/2014/main" id="{9B99FAD7-E154-4A11-B0BB-CCFDC5A55BDD}"/>
              </a:ext>
            </a:extLst>
          </p:cNvPr>
          <p:cNvSpPr/>
          <p:nvPr/>
        </p:nvSpPr>
        <p:spPr>
          <a:xfrm>
            <a:off x="5582653" y="3804250"/>
            <a:ext cx="6616080" cy="36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2000" b="0" strike="noStrike" cap="all" spc="-1" dirty="0">
                <a:solidFill>
                  <a:srgbClr val="C9B031"/>
                </a:solidFill>
                <a:latin typeface="Cantarell Light"/>
              </a:rPr>
              <a:t>COVID-19 </a:t>
            </a:r>
            <a:r>
              <a:rPr lang="en-US" sz="2000" b="1" strike="noStrike" cap="all" spc="-1" dirty="0" err="1">
                <a:solidFill>
                  <a:srgbClr val="C9B031"/>
                </a:solidFill>
                <a:latin typeface="Cantarell Light"/>
              </a:rPr>
              <a:t>PandeMic</a:t>
            </a:r>
            <a:r>
              <a:rPr lang="en-US" sz="2000" b="0" strike="noStrike" cap="all" spc="-1" dirty="0">
                <a:solidFill>
                  <a:srgbClr val="C9B031"/>
                </a:solidFill>
                <a:latin typeface="Cantarell Light"/>
              </a:rPr>
              <a:t> and community </a:t>
            </a:r>
            <a:r>
              <a:rPr lang="en-US" sz="2000" b="1" strike="noStrike" cap="all" spc="-1" dirty="0">
                <a:solidFill>
                  <a:srgbClr val="C9B031"/>
                </a:solidFill>
                <a:latin typeface="Cantarell Light"/>
              </a:rPr>
              <a:t>quarantine</a:t>
            </a:r>
            <a:endParaRPr lang="en-US" sz="2000" b="0" strike="noStrike" spc="-1" dirty="0">
              <a:latin typeface="DejaVu Sans"/>
            </a:endParaRPr>
          </a:p>
        </p:txBody>
      </p:sp>
    </p:spTree>
    <p:extLst>
      <p:ext uri="{BB962C8B-B14F-4D97-AF65-F5344CB8AC3E}">
        <p14:creationId xmlns:p14="http://schemas.microsoft.com/office/powerpoint/2010/main" val="3167172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a:xfrm>
            <a:off x="11760511" y="6524751"/>
            <a:ext cx="294460" cy="187367"/>
          </a:xfrm>
        </p:spPr>
        <p:txBody>
          <a:bodyPr/>
          <a:lstStyle/>
          <a:p>
            <a:fld id="{9EC71654-96A5-4280-94F3-931C61A9F92C}" type="slidenum">
              <a:rPr lang="en-US" smtClean="0"/>
              <a:pPr/>
              <a:t>20</a:t>
            </a:fld>
            <a:endParaRPr lang="en-US" dirty="0"/>
          </a:p>
        </p:txBody>
      </p:sp>
      <p:sp>
        <p:nvSpPr>
          <p:cNvPr id="2" name="TextBox 1">
            <a:extLst>
              <a:ext uri="{FF2B5EF4-FFF2-40B4-BE49-F238E27FC236}">
                <a16:creationId xmlns:a16="http://schemas.microsoft.com/office/drawing/2014/main" id="{90C471DB-E89D-49A8-A1B1-60FA9B4ECDDD}"/>
              </a:ext>
            </a:extLst>
          </p:cNvPr>
          <p:cNvSpPr txBox="1"/>
          <p:nvPr/>
        </p:nvSpPr>
        <p:spPr>
          <a:xfrm>
            <a:off x="174566" y="922712"/>
            <a:ext cx="3516284" cy="646331"/>
          </a:xfrm>
          <a:prstGeom prst="rect">
            <a:avLst/>
          </a:prstGeom>
          <a:noFill/>
        </p:spPr>
        <p:txBody>
          <a:bodyPr wrap="none" rtlCol="0">
            <a:spAutoFit/>
          </a:bodyPr>
          <a:lstStyle/>
          <a:p>
            <a:r>
              <a:rPr lang="en-GB" sz="3600" b="1" dirty="0">
                <a:latin typeface="Cantarell Light"/>
              </a:rPr>
              <a:t>Educational Level</a:t>
            </a:r>
          </a:p>
        </p:txBody>
      </p:sp>
      <p:sp>
        <p:nvSpPr>
          <p:cNvPr id="11" name="TextBox 10">
            <a:extLst>
              <a:ext uri="{FF2B5EF4-FFF2-40B4-BE49-F238E27FC236}">
                <a16:creationId xmlns:a16="http://schemas.microsoft.com/office/drawing/2014/main" id="{FA966E57-A636-40F5-9417-5903B05D3B92}"/>
              </a:ext>
            </a:extLst>
          </p:cNvPr>
          <p:cNvSpPr txBox="1"/>
          <p:nvPr/>
        </p:nvSpPr>
        <p:spPr>
          <a:xfrm>
            <a:off x="174566" y="1660008"/>
            <a:ext cx="11585945" cy="1323439"/>
          </a:xfrm>
          <a:prstGeom prst="rect">
            <a:avLst/>
          </a:prstGeom>
          <a:noFill/>
        </p:spPr>
        <p:txBody>
          <a:bodyPr wrap="square" rtlCol="0">
            <a:spAutoFit/>
          </a:bodyPr>
          <a:lstStyle/>
          <a:p>
            <a:pPr marL="342900" indent="-342900" fontAlgn="base">
              <a:buFont typeface="Arial" panose="020B0604020202020204" pitchFamily="34" charset="0"/>
              <a:buChar char="•"/>
            </a:pPr>
            <a:r>
              <a:rPr lang="en-GB" sz="2000" dirty="0">
                <a:latin typeface="Cantarell Light"/>
              </a:rPr>
              <a:t>Depressive disorder is less prevalent in well-educated subjects (Lee and Park, 2015)</a:t>
            </a:r>
          </a:p>
          <a:p>
            <a:pPr marL="342900" indent="-342900" fontAlgn="base">
              <a:buFont typeface="Arial" panose="020B0604020202020204" pitchFamily="34" charset="0"/>
              <a:buChar char="•"/>
            </a:pPr>
            <a:r>
              <a:rPr lang="en-GB" sz="2000" dirty="0">
                <a:latin typeface="Cantarell Light"/>
              </a:rPr>
              <a:t>Subjects with lower education levels tends to have worse disease comprehension (Chen </a:t>
            </a:r>
            <a:r>
              <a:rPr lang="en-GB" sz="2000" i="1" dirty="0">
                <a:latin typeface="Cantarell Light"/>
              </a:rPr>
              <a:t>et al.</a:t>
            </a:r>
            <a:r>
              <a:rPr lang="en-GB" sz="2000" dirty="0">
                <a:latin typeface="Cantarell Light"/>
              </a:rPr>
              <a:t>, 2019)</a:t>
            </a:r>
          </a:p>
          <a:p>
            <a:pPr marL="342900" indent="-342900" fontAlgn="base">
              <a:buFont typeface="Arial" panose="020B0604020202020204" pitchFamily="34" charset="0"/>
              <a:buChar char="•"/>
            </a:pPr>
            <a:r>
              <a:rPr lang="en-GB" sz="2000" dirty="0">
                <a:latin typeface="Cantarell Light"/>
              </a:rPr>
              <a:t>Education determines depression or anxiety risk (Luo </a:t>
            </a:r>
            <a:r>
              <a:rPr lang="en-GB" sz="2000" i="1" dirty="0">
                <a:latin typeface="Cantarell Light"/>
              </a:rPr>
              <a:t>et al.</a:t>
            </a:r>
            <a:r>
              <a:rPr lang="en-GB" sz="2000" dirty="0">
                <a:latin typeface="Cantarell Light"/>
              </a:rPr>
              <a:t>, 2019)</a:t>
            </a:r>
          </a:p>
          <a:p>
            <a:pPr marL="342900" indent="-342900" fontAlgn="base">
              <a:buFont typeface="Arial" panose="020B0604020202020204" pitchFamily="34" charset="0"/>
              <a:buChar char="•"/>
            </a:pPr>
            <a:r>
              <a:rPr lang="en-GB" sz="2000" dirty="0">
                <a:latin typeface="Cantarell Light"/>
              </a:rPr>
              <a:t>Lower educational status corresponds to elevated depressive symptoms (</a:t>
            </a:r>
            <a:r>
              <a:rPr lang="en-GB" sz="2000" dirty="0" err="1">
                <a:latin typeface="Cantarell Light"/>
              </a:rPr>
              <a:t>Schlax</a:t>
            </a:r>
            <a:r>
              <a:rPr lang="en-GB" sz="2000" dirty="0">
                <a:latin typeface="Cantarell Light"/>
              </a:rPr>
              <a:t> </a:t>
            </a:r>
            <a:r>
              <a:rPr lang="en-GB" sz="2000" i="1" dirty="0">
                <a:latin typeface="Cantarell Light"/>
              </a:rPr>
              <a:t>et al.</a:t>
            </a:r>
            <a:r>
              <a:rPr lang="en-GB" sz="2000" dirty="0">
                <a:latin typeface="Cantarell Light"/>
              </a:rPr>
              <a:t>, 2019)</a:t>
            </a:r>
          </a:p>
        </p:txBody>
      </p:sp>
      <p:sp>
        <p:nvSpPr>
          <p:cNvPr id="12" name="TextBox 11">
            <a:extLst>
              <a:ext uri="{FF2B5EF4-FFF2-40B4-BE49-F238E27FC236}">
                <a16:creationId xmlns:a16="http://schemas.microsoft.com/office/drawing/2014/main" id="{2AA4CBFE-E294-4AC8-9EBD-B68D3B487CE7}"/>
              </a:ext>
            </a:extLst>
          </p:cNvPr>
          <p:cNvSpPr txBox="1"/>
          <p:nvPr/>
        </p:nvSpPr>
        <p:spPr>
          <a:xfrm>
            <a:off x="174566" y="3167390"/>
            <a:ext cx="3252685" cy="523220"/>
          </a:xfrm>
          <a:prstGeom prst="rect">
            <a:avLst/>
          </a:prstGeom>
          <a:noFill/>
        </p:spPr>
        <p:txBody>
          <a:bodyPr wrap="none" rtlCol="0">
            <a:spAutoFit/>
          </a:bodyPr>
          <a:lstStyle/>
          <a:p>
            <a:r>
              <a:rPr lang="en-GB" sz="2800" dirty="0">
                <a:latin typeface="Cantarell Light"/>
              </a:rPr>
              <a:t>Intervening Variables</a:t>
            </a:r>
          </a:p>
        </p:txBody>
      </p:sp>
      <p:sp>
        <p:nvSpPr>
          <p:cNvPr id="13" name="TextBox 12">
            <a:extLst>
              <a:ext uri="{FF2B5EF4-FFF2-40B4-BE49-F238E27FC236}">
                <a16:creationId xmlns:a16="http://schemas.microsoft.com/office/drawing/2014/main" id="{9303F9C5-2DCA-472B-9113-43C1E15B1E77}"/>
              </a:ext>
            </a:extLst>
          </p:cNvPr>
          <p:cNvSpPr txBox="1"/>
          <p:nvPr/>
        </p:nvSpPr>
        <p:spPr>
          <a:xfrm>
            <a:off x="174566" y="3690610"/>
            <a:ext cx="3272178" cy="1323439"/>
          </a:xfrm>
          <a:prstGeom prst="rect">
            <a:avLst/>
          </a:prstGeom>
          <a:noFill/>
        </p:spPr>
        <p:txBody>
          <a:bodyPr wrap="none" rtlCol="0">
            <a:spAutoFit/>
          </a:bodyPr>
          <a:lstStyle/>
          <a:p>
            <a:pPr marL="285750" indent="-285750" fontAlgn="base">
              <a:buFont typeface="Arial" panose="020B0604020202020204" pitchFamily="34" charset="0"/>
              <a:buChar char="•"/>
            </a:pPr>
            <a:r>
              <a:rPr lang="en-GB" sz="2000" dirty="0">
                <a:latin typeface="Cantarell Light"/>
              </a:rPr>
              <a:t>Situational comprehension</a:t>
            </a:r>
          </a:p>
          <a:p>
            <a:pPr marL="285750" indent="-285750" fontAlgn="base">
              <a:buFont typeface="Arial" panose="020B0604020202020204" pitchFamily="34" charset="0"/>
              <a:buChar char="•"/>
            </a:pPr>
            <a:r>
              <a:rPr lang="en-GB" sz="2000" dirty="0">
                <a:latin typeface="Cantarell Light"/>
              </a:rPr>
              <a:t>Planning</a:t>
            </a:r>
          </a:p>
          <a:p>
            <a:pPr marL="285750" indent="-285750" fontAlgn="base">
              <a:buFont typeface="Arial" panose="020B0604020202020204" pitchFamily="34" charset="0"/>
              <a:buChar char="•"/>
            </a:pPr>
            <a:r>
              <a:rPr lang="en-GB" sz="2000" dirty="0">
                <a:latin typeface="Cantarell Light"/>
              </a:rPr>
              <a:t>Perception</a:t>
            </a:r>
          </a:p>
          <a:p>
            <a:pPr marL="285750" indent="-285750" fontAlgn="base">
              <a:buFont typeface="Arial" panose="020B0604020202020204" pitchFamily="34" charset="0"/>
              <a:buChar char="•"/>
            </a:pPr>
            <a:r>
              <a:rPr lang="en-GB" sz="2000" dirty="0">
                <a:latin typeface="Cantarell Light"/>
              </a:rPr>
              <a:t>Information discernment</a:t>
            </a:r>
          </a:p>
        </p:txBody>
      </p:sp>
      <p:sp>
        <p:nvSpPr>
          <p:cNvPr id="8" name="TextBox 7">
            <a:extLst>
              <a:ext uri="{FF2B5EF4-FFF2-40B4-BE49-F238E27FC236}">
                <a16:creationId xmlns:a16="http://schemas.microsoft.com/office/drawing/2014/main" id="{CC92F80E-E611-4527-89A7-2049965F7FE2}"/>
              </a:ext>
            </a:extLst>
          </p:cNvPr>
          <p:cNvSpPr txBox="1"/>
          <p:nvPr/>
        </p:nvSpPr>
        <p:spPr>
          <a:xfrm>
            <a:off x="174566" y="5305713"/>
            <a:ext cx="11585945" cy="1169551"/>
          </a:xfrm>
          <a:prstGeom prst="rect">
            <a:avLst/>
          </a:prstGeom>
          <a:noFill/>
        </p:spPr>
        <p:txBody>
          <a:bodyPr wrap="square" rtlCol="0">
            <a:spAutoFit/>
          </a:bodyPr>
          <a:lstStyle/>
          <a:p>
            <a:r>
              <a:rPr lang="en-GB" sz="1000" dirty="0">
                <a:latin typeface="Cantarell Light"/>
              </a:rPr>
              <a:t>Lee EW, Park JH. Individual and Socioeconomic Contextual Effects on Depressive Symptom in Korea: Multilevel Analysis of Cross-sectional Nationwide Survey. Journal of Korean Medical Science. 2015;30(2):186. Available from: </a:t>
            </a:r>
            <a:r>
              <a:rPr lang="en-GB" sz="1000" dirty="0">
                <a:latin typeface="Cantarell Light"/>
                <a:hlinkClick r:id="rId3"/>
              </a:rPr>
              <a:t>https://doi.org/10.3346/jkms.2015.30.2.186</a:t>
            </a:r>
            <a:r>
              <a:rPr lang="en-GB" sz="1000" dirty="0">
                <a:latin typeface="Cantarell Light"/>
              </a:rPr>
              <a:t>.</a:t>
            </a:r>
          </a:p>
          <a:p>
            <a:r>
              <a:rPr lang="en-GB" sz="1000" dirty="0">
                <a:latin typeface="Cantarell Light"/>
              </a:rPr>
              <a:t>Chen YY, Xu P, Wang Y, Song TJ, Luo N, Zhao LJ. Prevalence of and risk factors for anxiety after coronary heart disease. Medicine. 2019 Sep;98(38):e16973. Available from: </a:t>
            </a:r>
            <a:r>
              <a:rPr lang="en-GB" sz="1000" dirty="0">
                <a:latin typeface="Cantarell Light"/>
                <a:hlinkClick r:id="rId4"/>
              </a:rPr>
              <a:t>https://doi.org/10.1097/md.0000000000016973</a:t>
            </a:r>
            <a:r>
              <a:rPr lang="en-GB" sz="1000" dirty="0">
                <a:latin typeface="Cantarell Light"/>
              </a:rPr>
              <a:t>.</a:t>
            </a:r>
          </a:p>
          <a:p>
            <a:r>
              <a:rPr lang="en-GB" sz="1000" dirty="0">
                <a:latin typeface="Cantarell Light"/>
              </a:rPr>
              <a:t>Luo Z, Li Y, Hou Y, Liu X, Jiang J, Wang Y, et al. Gender-specific prevalence and associated factors of major depressive disorder and generalized anxiety disorder in a Chinese rural population: the Henan rural cohort study. BMC Public Health. 2019 Dec;19(1). Available from: </a:t>
            </a:r>
            <a:r>
              <a:rPr lang="en-GB" sz="1000" dirty="0">
                <a:latin typeface="Cantarell Light"/>
                <a:hlinkClick r:id="rId5"/>
              </a:rPr>
              <a:t>https://doi.org/10.1186/s12889-019-8086-1</a:t>
            </a:r>
            <a:r>
              <a:rPr lang="en-GB" sz="1000" dirty="0">
                <a:latin typeface="Cantarell Light"/>
              </a:rPr>
              <a:t>.</a:t>
            </a:r>
          </a:p>
          <a:p>
            <a:r>
              <a:rPr lang="en-GB" sz="1000" dirty="0" err="1">
                <a:latin typeface="Cantarell Light"/>
              </a:rPr>
              <a:t>Schlax</a:t>
            </a:r>
            <a:r>
              <a:rPr lang="en-GB" sz="1000" dirty="0">
                <a:latin typeface="Cantarell Light"/>
              </a:rPr>
              <a:t> J, </a:t>
            </a:r>
            <a:r>
              <a:rPr lang="en-GB" sz="1000" dirty="0" err="1">
                <a:latin typeface="Cantarell Light"/>
              </a:rPr>
              <a:t>Jünger</a:t>
            </a:r>
            <a:r>
              <a:rPr lang="en-GB" sz="1000" dirty="0">
                <a:latin typeface="Cantarell Light"/>
              </a:rPr>
              <a:t> C, </a:t>
            </a:r>
            <a:r>
              <a:rPr lang="en-GB" sz="1000" dirty="0" err="1">
                <a:latin typeface="Cantarell Light"/>
              </a:rPr>
              <a:t>Beutel</a:t>
            </a:r>
            <a:r>
              <a:rPr lang="en-GB" sz="1000" dirty="0">
                <a:latin typeface="Cantarell Light"/>
              </a:rPr>
              <a:t> ME, </a:t>
            </a:r>
            <a:r>
              <a:rPr lang="en-GB" sz="1000" dirty="0" err="1">
                <a:latin typeface="Cantarell Light"/>
              </a:rPr>
              <a:t>Münzel</a:t>
            </a:r>
            <a:r>
              <a:rPr lang="en-GB" sz="1000" dirty="0">
                <a:latin typeface="Cantarell Light"/>
              </a:rPr>
              <a:t> T, Pfeiffer N, Wild P, et al. Income and education predict elevated depressive symptoms in the general population: results from the Gutenberg health study. BMC Public Health. 2019 Apr;19(1). Available from: https://doi.org/10.1186/s12889-019-6730-4.</a:t>
            </a:r>
          </a:p>
        </p:txBody>
      </p:sp>
    </p:spTree>
    <p:extLst>
      <p:ext uri="{BB962C8B-B14F-4D97-AF65-F5344CB8AC3E}">
        <p14:creationId xmlns:p14="http://schemas.microsoft.com/office/powerpoint/2010/main" val="3633322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a:xfrm>
            <a:off x="11760511" y="6524751"/>
            <a:ext cx="294460" cy="187367"/>
          </a:xfrm>
        </p:spPr>
        <p:txBody>
          <a:bodyPr/>
          <a:lstStyle/>
          <a:p>
            <a:fld id="{9EC71654-96A5-4280-94F3-931C61A9F92C}" type="slidenum">
              <a:rPr lang="en-US" smtClean="0"/>
              <a:pPr/>
              <a:t>21</a:t>
            </a:fld>
            <a:endParaRPr lang="en-US" dirty="0"/>
          </a:p>
        </p:txBody>
      </p:sp>
      <p:sp>
        <p:nvSpPr>
          <p:cNvPr id="2" name="TextBox 1">
            <a:extLst>
              <a:ext uri="{FF2B5EF4-FFF2-40B4-BE49-F238E27FC236}">
                <a16:creationId xmlns:a16="http://schemas.microsoft.com/office/drawing/2014/main" id="{90C471DB-E89D-49A8-A1B1-60FA9B4ECDDD}"/>
              </a:ext>
            </a:extLst>
          </p:cNvPr>
          <p:cNvSpPr txBox="1"/>
          <p:nvPr/>
        </p:nvSpPr>
        <p:spPr>
          <a:xfrm>
            <a:off x="174566" y="922712"/>
            <a:ext cx="912301" cy="646331"/>
          </a:xfrm>
          <a:prstGeom prst="rect">
            <a:avLst/>
          </a:prstGeom>
          <a:noFill/>
        </p:spPr>
        <p:txBody>
          <a:bodyPr wrap="none" rtlCol="0">
            <a:spAutoFit/>
          </a:bodyPr>
          <a:lstStyle/>
          <a:p>
            <a:r>
              <a:rPr lang="en-GB" sz="3600" b="1" dirty="0">
                <a:latin typeface="Cantarell Light"/>
              </a:rPr>
              <a:t>Age</a:t>
            </a:r>
          </a:p>
        </p:txBody>
      </p:sp>
      <p:sp>
        <p:nvSpPr>
          <p:cNvPr id="11" name="TextBox 10">
            <a:extLst>
              <a:ext uri="{FF2B5EF4-FFF2-40B4-BE49-F238E27FC236}">
                <a16:creationId xmlns:a16="http://schemas.microsoft.com/office/drawing/2014/main" id="{FA966E57-A636-40F5-9417-5903B05D3B92}"/>
              </a:ext>
            </a:extLst>
          </p:cNvPr>
          <p:cNvSpPr txBox="1"/>
          <p:nvPr/>
        </p:nvSpPr>
        <p:spPr>
          <a:xfrm>
            <a:off x="174566" y="1660008"/>
            <a:ext cx="11585945" cy="1107996"/>
          </a:xfrm>
          <a:prstGeom prst="rect">
            <a:avLst/>
          </a:prstGeom>
          <a:noFill/>
        </p:spPr>
        <p:txBody>
          <a:bodyPr wrap="square" rtlCol="0">
            <a:spAutoFit/>
          </a:bodyPr>
          <a:lstStyle/>
          <a:p>
            <a:pPr marL="285750" indent="-285750" fontAlgn="base">
              <a:buFont typeface="Arial" panose="020B0604020202020204" pitchFamily="34" charset="0"/>
              <a:buChar char="•"/>
            </a:pPr>
            <a:r>
              <a:rPr lang="en-GB" sz="2200" dirty="0">
                <a:latin typeface="Cantarell Light"/>
              </a:rPr>
              <a:t>Current finding does not follow previous studies</a:t>
            </a:r>
          </a:p>
          <a:p>
            <a:pPr marL="285750" indent="-285750" fontAlgn="base">
              <a:buFont typeface="Arial" panose="020B0604020202020204" pitchFamily="34" charset="0"/>
              <a:buChar char="•"/>
            </a:pPr>
            <a:r>
              <a:rPr lang="en-GB" sz="2200" dirty="0">
                <a:latin typeface="Cantarell Light"/>
              </a:rPr>
              <a:t>Suicide rate among elderly rises after SARS pandemic in Hongkong (Cheung, Chau and Yip, 2008)</a:t>
            </a:r>
          </a:p>
          <a:p>
            <a:pPr marL="285750" indent="-285750" fontAlgn="base">
              <a:buFont typeface="Arial" panose="020B0604020202020204" pitchFamily="34" charset="0"/>
              <a:buChar char="•"/>
            </a:pPr>
            <a:r>
              <a:rPr lang="en-GB" sz="2200" dirty="0">
                <a:latin typeface="Cantarell Light"/>
              </a:rPr>
              <a:t>COVID-19-infected older adults complaint increased distress (Lima </a:t>
            </a:r>
            <a:r>
              <a:rPr lang="en-GB" sz="2200" i="1" dirty="0">
                <a:latin typeface="Cantarell Light"/>
              </a:rPr>
              <a:t>et al.</a:t>
            </a:r>
            <a:r>
              <a:rPr lang="en-GB" sz="2200" dirty="0">
                <a:latin typeface="Cantarell Light"/>
              </a:rPr>
              <a:t>, 2020)</a:t>
            </a:r>
          </a:p>
        </p:txBody>
      </p:sp>
      <p:sp>
        <p:nvSpPr>
          <p:cNvPr id="12" name="TextBox 11">
            <a:extLst>
              <a:ext uri="{FF2B5EF4-FFF2-40B4-BE49-F238E27FC236}">
                <a16:creationId xmlns:a16="http://schemas.microsoft.com/office/drawing/2014/main" id="{2AA4CBFE-E294-4AC8-9EBD-B68D3B487CE7}"/>
              </a:ext>
            </a:extLst>
          </p:cNvPr>
          <p:cNvSpPr txBox="1"/>
          <p:nvPr/>
        </p:nvSpPr>
        <p:spPr>
          <a:xfrm>
            <a:off x="174566" y="3167390"/>
            <a:ext cx="1559914" cy="523220"/>
          </a:xfrm>
          <a:prstGeom prst="rect">
            <a:avLst/>
          </a:prstGeom>
          <a:noFill/>
        </p:spPr>
        <p:txBody>
          <a:bodyPr wrap="none" rtlCol="0">
            <a:spAutoFit/>
          </a:bodyPr>
          <a:lstStyle/>
          <a:p>
            <a:r>
              <a:rPr lang="en-GB" sz="2800" dirty="0">
                <a:latin typeface="Cantarell Light"/>
              </a:rPr>
              <a:t>Rationale</a:t>
            </a:r>
          </a:p>
        </p:txBody>
      </p:sp>
      <p:sp>
        <p:nvSpPr>
          <p:cNvPr id="13" name="TextBox 12">
            <a:extLst>
              <a:ext uri="{FF2B5EF4-FFF2-40B4-BE49-F238E27FC236}">
                <a16:creationId xmlns:a16="http://schemas.microsoft.com/office/drawing/2014/main" id="{9303F9C5-2DCA-472B-9113-43C1E15B1E77}"/>
              </a:ext>
            </a:extLst>
          </p:cNvPr>
          <p:cNvSpPr txBox="1"/>
          <p:nvPr/>
        </p:nvSpPr>
        <p:spPr>
          <a:xfrm>
            <a:off x="174566" y="3690610"/>
            <a:ext cx="11585945" cy="1200329"/>
          </a:xfrm>
          <a:prstGeom prst="rect">
            <a:avLst/>
          </a:prstGeom>
          <a:noFill/>
        </p:spPr>
        <p:txBody>
          <a:bodyPr wrap="square" rtlCol="0">
            <a:spAutoFit/>
          </a:bodyPr>
          <a:lstStyle/>
          <a:p>
            <a:pPr marL="285750" indent="-285750" fontAlgn="base">
              <a:buFont typeface="Arial" panose="020B0604020202020204" pitchFamily="34" charset="0"/>
              <a:buChar char="•"/>
            </a:pPr>
            <a:r>
              <a:rPr lang="en-GB" dirty="0">
                <a:latin typeface="Cantarell Light"/>
              </a:rPr>
              <a:t>Different cultural and demographic situation</a:t>
            </a:r>
          </a:p>
          <a:p>
            <a:pPr marL="285750" indent="-285750" fontAlgn="base">
              <a:buFont typeface="Arial" panose="020B0604020202020204" pitchFamily="34" charset="0"/>
              <a:buChar char="•"/>
            </a:pPr>
            <a:r>
              <a:rPr lang="en-GB" dirty="0">
                <a:latin typeface="Cantarell Light"/>
              </a:rPr>
              <a:t>An investigation by Lima </a:t>
            </a:r>
            <a:r>
              <a:rPr lang="en-GB" i="1" dirty="0">
                <a:latin typeface="Cantarell Light"/>
              </a:rPr>
              <a:t>et al.</a:t>
            </a:r>
            <a:r>
              <a:rPr lang="en-GB" dirty="0">
                <a:latin typeface="Cantarell Light"/>
              </a:rPr>
              <a:t> (2020) only considered infected subjects, while we are evaluating healthy subjects</a:t>
            </a:r>
          </a:p>
          <a:p>
            <a:pPr marL="285750" indent="-285750" fontAlgn="base">
              <a:buFont typeface="Arial" panose="020B0604020202020204" pitchFamily="34" charset="0"/>
              <a:buChar char="•"/>
            </a:pPr>
            <a:r>
              <a:rPr lang="en-GB" dirty="0">
                <a:latin typeface="Cantarell Light"/>
              </a:rPr>
              <a:t>Referring to Maslow’s hierarchy of needs, younger and productive subjects perceive more distress (Ryan </a:t>
            </a:r>
            <a:r>
              <a:rPr lang="en-GB" i="1" dirty="0">
                <a:latin typeface="Cantarell Light"/>
              </a:rPr>
              <a:t>et al.</a:t>
            </a:r>
            <a:r>
              <a:rPr lang="en-GB" dirty="0">
                <a:latin typeface="Cantarell Light"/>
              </a:rPr>
              <a:t>, 2020)</a:t>
            </a:r>
          </a:p>
          <a:p>
            <a:pPr marL="285750" indent="-285750" fontAlgn="base">
              <a:buFont typeface="Arial" panose="020B0604020202020204" pitchFamily="34" charset="0"/>
              <a:buChar char="•"/>
            </a:pPr>
            <a:r>
              <a:rPr lang="en-GB" dirty="0">
                <a:latin typeface="Cantarell Light"/>
              </a:rPr>
              <a:t>Erik Erikson: quarantine as burdensome distress (Johal, 2009)</a:t>
            </a:r>
          </a:p>
        </p:txBody>
      </p:sp>
      <p:sp>
        <p:nvSpPr>
          <p:cNvPr id="9" name="TextBox 8">
            <a:extLst>
              <a:ext uri="{FF2B5EF4-FFF2-40B4-BE49-F238E27FC236}">
                <a16:creationId xmlns:a16="http://schemas.microsoft.com/office/drawing/2014/main" id="{C9A04122-A355-48CF-B250-E0E082422B13}"/>
              </a:ext>
            </a:extLst>
          </p:cNvPr>
          <p:cNvSpPr txBox="1"/>
          <p:nvPr/>
        </p:nvSpPr>
        <p:spPr>
          <a:xfrm>
            <a:off x="174566" y="5305713"/>
            <a:ext cx="11585945" cy="1169551"/>
          </a:xfrm>
          <a:prstGeom prst="rect">
            <a:avLst/>
          </a:prstGeom>
          <a:noFill/>
        </p:spPr>
        <p:txBody>
          <a:bodyPr wrap="square" rtlCol="0">
            <a:spAutoFit/>
          </a:bodyPr>
          <a:lstStyle/>
          <a:p>
            <a:r>
              <a:rPr lang="en-GB" sz="1000" dirty="0">
                <a:latin typeface="Cantarell Light"/>
              </a:rPr>
              <a:t>Cheung YT, Chau PH, Yip PSF. A revisit on older adults suicides and Severe Acute Respiratory Syndrome (SARS) epidemic in Hong Kong. International Journal of Geriatric Psychiatry. 2008 Dec;23(12):1231–1238. Available from: </a:t>
            </a:r>
            <a:r>
              <a:rPr lang="en-GB" sz="1000" dirty="0">
                <a:latin typeface="Cantarell Light"/>
                <a:hlinkClick r:id="rId3"/>
              </a:rPr>
              <a:t>https://doi.org/10.1002/gps.2056</a:t>
            </a:r>
            <a:r>
              <a:rPr lang="en-GB" sz="1000" dirty="0">
                <a:latin typeface="Cantarell Light"/>
              </a:rPr>
              <a:t>.</a:t>
            </a:r>
          </a:p>
          <a:p>
            <a:r>
              <a:rPr lang="en-GB" sz="1000" dirty="0">
                <a:latin typeface="Cantarell Light"/>
              </a:rPr>
              <a:t>Lima CKT, de Medeiros Carvalho PM, de Araújo </a:t>
            </a:r>
            <a:r>
              <a:rPr lang="en-GB" sz="1000" dirty="0" err="1">
                <a:latin typeface="Cantarell Light"/>
              </a:rPr>
              <a:t>Araruna</a:t>
            </a:r>
            <a:r>
              <a:rPr lang="en-GB" sz="1000" dirty="0">
                <a:latin typeface="Cantarell Light"/>
              </a:rPr>
              <a:t> Silva Lima I, de Oliveira Nunes JVA, Saraiva JS, de Souza RI, et al. The emotional impact of Coronavirus 2019-nCoV (new Coronavirus disease). Psychiatry Research. 2020 May;287:112915. Available from: </a:t>
            </a:r>
            <a:r>
              <a:rPr lang="en-GB" sz="1000" dirty="0">
                <a:latin typeface="Cantarell Light"/>
                <a:hlinkClick r:id="rId4"/>
              </a:rPr>
              <a:t>https://doi.org/10.1016/j.psychres.2020.112915</a:t>
            </a:r>
            <a:r>
              <a:rPr lang="en-GB" sz="1000" dirty="0">
                <a:latin typeface="Cantarell Light"/>
              </a:rPr>
              <a:t>.</a:t>
            </a:r>
          </a:p>
          <a:p>
            <a:r>
              <a:rPr lang="en-GB" sz="1000" dirty="0">
                <a:latin typeface="Cantarell Light"/>
              </a:rPr>
              <a:t>Ryan BJ, Coppola D, Canyon DV, Brickhouse M, </a:t>
            </a:r>
            <a:r>
              <a:rPr lang="en-GB" sz="1000" dirty="0" err="1">
                <a:latin typeface="Cantarell Light"/>
              </a:rPr>
              <a:t>Swienton</a:t>
            </a:r>
            <a:r>
              <a:rPr lang="en-GB" sz="1000" dirty="0">
                <a:latin typeface="Cantarell Light"/>
              </a:rPr>
              <a:t> R. COVID-19 Community Stabilization and Sustainability Framework: An Integration of the Maslow Hierarchy of Needs and Social Determinants of Health. Disaster Medicine and Public Health Preparedness. 2020 </a:t>
            </a:r>
            <a:r>
              <a:rPr lang="en-GB" sz="1000" dirty="0" err="1">
                <a:latin typeface="Cantarell Light"/>
              </a:rPr>
              <a:t>Apr;p</a:t>
            </a:r>
            <a:r>
              <a:rPr lang="en-GB" sz="1000" dirty="0">
                <a:latin typeface="Cantarell Light"/>
              </a:rPr>
              <a:t>. 1–7. Available from: </a:t>
            </a:r>
            <a:r>
              <a:rPr lang="en-GB" sz="1000" dirty="0">
                <a:latin typeface="Cantarell Light"/>
                <a:hlinkClick r:id="rId5"/>
              </a:rPr>
              <a:t>https://doi.org/10.1017/dmp.2020.109</a:t>
            </a:r>
            <a:r>
              <a:rPr lang="en-GB" sz="1000" dirty="0">
                <a:latin typeface="Cantarell Light"/>
              </a:rPr>
              <a:t>.</a:t>
            </a:r>
          </a:p>
          <a:p>
            <a:r>
              <a:rPr lang="en-GB" sz="1000" dirty="0">
                <a:latin typeface="Cantarell Light"/>
              </a:rPr>
              <a:t>Johal SS. Psychosocial impacts of quarantine during disease outbreaks and interventions that may help to relieve strain. Journal of the New Zealand Medical Association. 2009</a:t>
            </a:r>
          </a:p>
        </p:txBody>
      </p:sp>
    </p:spTree>
    <p:extLst>
      <p:ext uri="{BB962C8B-B14F-4D97-AF65-F5344CB8AC3E}">
        <p14:creationId xmlns:p14="http://schemas.microsoft.com/office/powerpoint/2010/main" val="2027162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a:xfrm>
            <a:off x="11760511" y="6524751"/>
            <a:ext cx="294460" cy="187367"/>
          </a:xfrm>
        </p:spPr>
        <p:txBody>
          <a:bodyPr/>
          <a:lstStyle/>
          <a:p>
            <a:fld id="{9EC71654-96A5-4280-94F3-931C61A9F92C}" type="slidenum">
              <a:rPr lang="en-US" smtClean="0"/>
              <a:pPr/>
              <a:t>22</a:t>
            </a:fld>
            <a:endParaRPr lang="en-US" dirty="0"/>
          </a:p>
        </p:txBody>
      </p:sp>
      <p:sp>
        <p:nvSpPr>
          <p:cNvPr id="2" name="TextBox 1">
            <a:extLst>
              <a:ext uri="{FF2B5EF4-FFF2-40B4-BE49-F238E27FC236}">
                <a16:creationId xmlns:a16="http://schemas.microsoft.com/office/drawing/2014/main" id="{90C471DB-E89D-49A8-A1B1-60FA9B4ECDDD}"/>
              </a:ext>
            </a:extLst>
          </p:cNvPr>
          <p:cNvSpPr txBox="1"/>
          <p:nvPr/>
        </p:nvSpPr>
        <p:spPr>
          <a:xfrm>
            <a:off x="174566" y="922712"/>
            <a:ext cx="2317494" cy="646331"/>
          </a:xfrm>
          <a:prstGeom prst="rect">
            <a:avLst/>
          </a:prstGeom>
          <a:noFill/>
        </p:spPr>
        <p:txBody>
          <a:bodyPr wrap="none" rtlCol="0">
            <a:spAutoFit/>
          </a:bodyPr>
          <a:lstStyle/>
          <a:p>
            <a:r>
              <a:rPr lang="en-GB" sz="3600" b="1" dirty="0">
                <a:latin typeface="Cantarell Light"/>
              </a:rPr>
              <a:t>Limitations</a:t>
            </a:r>
          </a:p>
        </p:txBody>
      </p:sp>
      <p:sp>
        <p:nvSpPr>
          <p:cNvPr id="11" name="TextBox 10">
            <a:extLst>
              <a:ext uri="{FF2B5EF4-FFF2-40B4-BE49-F238E27FC236}">
                <a16:creationId xmlns:a16="http://schemas.microsoft.com/office/drawing/2014/main" id="{FA966E57-A636-40F5-9417-5903B05D3B92}"/>
              </a:ext>
            </a:extLst>
          </p:cNvPr>
          <p:cNvSpPr txBox="1"/>
          <p:nvPr/>
        </p:nvSpPr>
        <p:spPr>
          <a:xfrm>
            <a:off x="174566" y="2828835"/>
            <a:ext cx="11585945" cy="1200329"/>
          </a:xfrm>
          <a:prstGeom prst="rect">
            <a:avLst/>
          </a:prstGeom>
          <a:noFill/>
        </p:spPr>
        <p:txBody>
          <a:bodyPr wrap="square" rtlCol="0">
            <a:spAutoFit/>
          </a:bodyPr>
          <a:lstStyle/>
          <a:p>
            <a:pPr marL="342900" indent="-342900" fontAlgn="base">
              <a:buFont typeface="Arial" panose="020B0604020202020204" pitchFamily="34" charset="0"/>
              <a:buChar char="•"/>
            </a:pPr>
            <a:r>
              <a:rPr lang="en-GB" sz="2400" dirty="0">
                <a:latin typeface="Cantarell Light"/>
              </a:rPr>
              <a:t>Non-probability sampling</a:t>
            </a:r>
          </a:p>
          <a:p>
            <a:pPr marL="342900" indent="-342900" fontAlgn="base">
              <a:buFont typeface="Arial" panose="020B0604020202020204" pitchFamily="34" charset="0"/>
              <a:buChar char="•"/>
            </a:pPr>
            <a:r>
              <a:rPr lang="en-GB" sz="2400" dirty="0">
                <a:latin typeface="Cantarell Light"/>
              </a:rPr>
              <a:t>Does not fully represent subjects of lower socioeconomic status</a:t>
            </a:r>
          </a:p>
          <a:p>
            <a:pPr marL="342900" indent="-342900" fontAlgn="base">
              <a:buFont typeface="Arial" panose="020B0604020202020204" pitchFamily="34" charset="0"/>
              <a:buChar char="•"/>
            </a:pPr>
            <a:r>
              <a:rPr lang="en-GB" sz="2400" dirty="0">
                <a:latin typeface="Cantarell Light"/>
              </a:rPr>
              <a:t>Potential intervening variables</a:t>
            </a:r>
          </a:p>
        </p:txBody>
      </p:sp>
    </p:spTree>
    <p:extLst>
      <p:ext uri="{BB962C8B-B14F-4D97-AF65-F5344CB8AC3E}">
        <p14:creationId xmlns:p14="http://schemas.microsoft.com/office/powerpoint/2010/main" val="1418280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a:xfrm>
            <a:off x="11760511" y="6524751"/>
            <a:ext cx="294460" cy="187367"/>
          </a:xfrm>
        </p:spPr>
        <p:txBody>
          <a:bodyPr/>
          <a:lstStyle/>
          <a:p>
            <a:fld id="{9EC71654-96A5-4280-94F3-931C61A9F92C}" type="slidenum">
              <a:rPr lang="en-US" smtClean="0"/>
              <a:pPr/>
              <a:t>23</a:t>
            </a:fld>
            <a:endParaRPr lang="en-US" dirty="0"/>
          </a:p>
        </p:txBody>
      </p:sp>
      <p:sp>
        <p:nvSpPr>
          <p:cNvPr id="2" name="TextBox 1">
            <a:extLst>
              <a:ext uri="{FF2B5EF4-FFF2-40B4-BE49-F238E27FC236}">
                <a16:creationId xmlns:a16="http://schemas.microsoft.com/office/drawing/2014/main" id="{90C471DB-E89D-49A8-A1B1-60FA9B4ECDDD}"/>
              </a:ext>
            </a:extLst>
          </p:cNvPr>
          <p:cNvSpPr txBox="1"/>
          <p:nvPr/>
        </p:nvSpPr>
        <p:spPr>
          <a:xfrm>
            <a:off x="174566" y="922712"/>
            <a:ext cx="2460930" cy="646331"/>
          </a:xfrm>
          <a:prstGeom prst="rect">
            <a:avLst/>
          </a:prstGeom>
          <a:noFill/>
        </p:spPr>
        <p:txBody>
          <a:bodyPr wrap="none" rtlCol="0">
            <a:spAutoFit/>
          </a:bodyPr>
          <a:lstStyle/>
          <a:p>
            <a:r>
              <a:rPr lang="en-GB" sz="3600" b="1" dirty="0">
                <a:latin typeface="Cantarell Light"/>
              </a:rPr>
              <a:t>Conclusions</a:t>
            </a:r>
          </a:p>
        </p:txBody>
      </p:sp>
      <p:sp>
        <p:nvSpPr>
          <p:cNvPr id="11" name="TextBox 10">
            <a:extLst>
              <a:ext uri="{FF2B5EF4-FFF2-40B4-BE49-F238E27FC236}">
                <a16:creationId xmlns:a16="http://schemas.microsoft.com/office/drawing/2014/main" id="{FA966E57-A636-40F5-9417-5903B05D3B92}"/>
              </a:ext>
            </a:extLst>
          </p:cNvPr>
          <p:cNvSpPr txBox="1"/>
          <p:nvPr/>
        </p:nvSpPr>
        <p:spPr>
          <a:xfrm>
            <a:off x="174566" y="2828835"/>
            <a:ext cx="11585945" cy="2215991"/>
          </a:xfrm>
          <a:prstGeom prst="rect">
            <a:avLst/>
          </a:prstGeom>
          <a:noFill/>
        </p:spPr>
        <p:txBody>
          <a:bodyPr wrap="square" rtlCol="0">
            <a:spAutoFit/>
          </a:bodyPr>
          <a:lstStyle/>
          <a:p>
            <a:pPr marL="342900" indent="-342900" fontAlgn="base">
              <a:buFont typeface="Arial" panose="020B0604020202020204" pitchFamily="34" charset="0"/>
              <a:buChar char="•"/>
            </a:pPr>
            <a:r>
              <a:rPr lang="en-GB" sz="2400" dirty="0">
                <a:latin typeface="Cantarell Light"/>
              </a:rPr>
              <a:t>Sub-groups at risk of having psychological distress:</a:t>
            </a:r>
          </a:p>
          <a:p>
            <a:pPr marL="800100" lvl="1" indent="-342900" fontAlgn="base">
              <a:buFont typeface="Arial" panose="020B0604020202020204" pitchFamily="34" charset="0"/>
              <a:buChar char="•"/>
            </a:pPr>
            <a:r>
              <a:rPr lang="en-GB" sz="2200" dirty="0">
                <a:latin typeface="Cantarell Light"/>
              </a:rPr>
              <a:t>Women</a:t>
            </a:r>
          </a:p>
          <a:p>
            <a:pPr marL="800100" lvl="1" indent="-342900" fontAlgn="base">
              <a:buFont typeface="Arial" panose="020B0604020202020204" pitchFamily="34" charset="0"/>
              <a:buChar char="•"/>
            </a:pPr>
            <a:r>
              <a:rPr lang="en-GB" sz="2200" dirty="0">
                <a:latin typeface="Cantarell Light"/>
              </a:rPr>
              <a:t>Early to prime age group</a:t>
            </a:r>
          </a:p>
          <a:p>
            <a:pPr marL="800100" lvl="1" indent="-342900" fontAlgn="base">
              <a:buFont typeface="Arial" panose="020B0604020202020204" pitchFamily="34" charset="0"/>
              <a:buChar char="•"/>
            </a:pPr>
            <a:r>
              <a:rPr lang="en-GB" sz="2200" dirty="0">
                <a:latin typeface="Cantarell Light"/>
              </a:rPr>
              <a:t>Low to moderate education level</a:t>
            </a:r>
          </a:p>
          <a:p>
            <a:pPr marL="342900" indent="-342900" fontAlgn="base">
              <a:buFont typeface="Arial" panose="020B0604020202020204" pitchFamily="34" charset="0"/>
              <a:buChar char="•"/>
            </a:pPr>
            <a:r>
              <a:rPr lang="en-GB" sz="2400" dirty="0">
                <a:latin typeface="Cantarell Light"/>
              </a:rPr>
              <a:t>Generalizable? Yes, if we only consider VIF and HMC, but…</a:t>
            </a:r>
          </a:p>
          <a:p>
            <a:pPr marL="342900" indent="-342900" fontAlgn="base">
              <a:buFont typeface="Arial" panose="020B0604020202020204" pitchFamily="34" charset="0"/>
              <a:buChar char="•"/>
            </a:pPr>
            <a:r>
              <a:rPr lang="en-GB" sz="2400" dirty="0">
                <a:latin typeface="Cantarell Light"/>
              </a:rPr>
              <a:t>Policymaker should consider Maslow’s hierarchy of needs in imposing quarantine</a:t>
            </a:r>
          </a:p>
        </p:txBody>
      </p:sp>
    </p:spTree>
    <p:extLst>
      <p:ext uri="{BB962C8B-B14F-4D97-AF65-F5344CB8AC3E}">
        <p14:creationId xmlns:p14="http://schemas.microsoft.com/office/powerpoint/2010/main" val="1680961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60269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3</a:t>
            </a:fld>
            <a:endParaRPr lang="en-US" dirty="0"/>
          </a:p>
        </p:txBody>
      </p:sp>
      <p:sp>
        <p:nvSpPr>
          <p:cNvPr id="5" name="TextBox 4"/>
          <p:cNvSpPr txBox="1"/>
          <p:nvPr/>
        </p:nvSpPr>
        <p:spPr>
          <a:xfrm>
            <a:off x="181154" y="871268"/>
            <a:ext cx="7953554" cy="646331"/>
          </a:xfrm>
          <a:prstGeom prst="rect">
            <a:avLst/>
          </a:prstGeom>
          <a:noFill/>
        </p:spPr>
        <p:txBody>
          <a:bodyPr wrap="square" rtlCol="0">
            <a:spAutoFit/>
          </a:bodyPr>
          <a:lstStyle/>
          <a:p>
            <a:r>
              <a:rPr lang="en-US" sz="3600" b="1" dirty="0">
                <a:latin typeface="Cantarell Light"/>
              </a:rPr>
              <a:t>Introduction</a:t>
            </a:r>
          </a:p>
        </p:txBody>
      </p:sp>
      <p:sp>
        <p:nvSpPr>
          <p:cNvPr id="2" name="TextBox 1">
            <a:extLst>
              <a:ext uri="{FF2B5EF4-FFF2-40B4-BE49-F238E27FC236}">
                <a16:creationId xmlns:a16="http://schemas.microsoft.com/office/drawing/2014/main" id="{5DDF9552-F973-4C54-933A-ECC74EB1894E}"/>
              </a:ext>
            </a:extLst>
          </p:cNvPr>
          <p:cNvSpPr txBox="1"/>
          <p:nvPr/>
        </p:nvSpPr>
        <p:spPr>
          <a:xfrm>
            <a:off x="181154" y="2828835"/>
            <a:ext cx="4984185" cy="1200329"/>
          </a:xfrm>
          <a:prstGeom prst="rect">
            <a:avLst/>
          </a:prstGeom>
          <a:noFill/>
        </p:spPr>
        <p:txBody>
          <a:bodyPr wrap="none" rtlCol="0">
            <a:spAutoFit/>
          </a:bodyPr>
          <a:lstStyle/>
          <a:p>
            <a:pPr marL="285750" indent="-285750" fontAlgn="base">
              <a:buFont typeface="Arial" panose="020B0604020202020204" pitchFamily="34" charset="0"/>
              <a:buChar char="•"/>
            </a:pPr>
            <a:r>
              <a:rPr lang="en-GB" sz="2400" dirty="0">
                <a:latin typeface="Cantarell Light"/>
                <a:cs typeface="Times New Roman" panose="02020603050405020304" pitchFamily="18" charset="0"/>
              </a:rPr>
              <a:t>What do we know about </a:t>
            </a:r>
            <a:r>
              <a:rPr lang="en-GB" sz="2400" b="1" dirty="0">
                <a:latin typeface="Cantarell Light"/>
                <a:cs typeface="Times New Roman" panose="02020603050405020304" pitchFamily="18" charset="0"/>
              </a:rPr>
              <a:t>COVID-19</a:t>
            </a:r>
            <a:r>
              <a:rPr lang="en-GB" sz="2400" dirty="0">
                <a:latin typeface="Cantarell Light"/>
                <a:cs typeface="Times New Roman" panose="02020603050405020304" pitchFamily="18" charset="0"/>
              </a:rPr>
              <a:t>?</a:t>
            </a:r>
          </a:p>
          <a:p>
            <a:pPr marL="285750" indent="-285750" fontAlgn="base">
              <a:buFont typeface="Arial" panose="020B0604020202020204" pitchFamily="34" charset="0"/>
              <a:buChar char="•"/>
            </a:pPr>
            <a:r>
              <a:rPr lang="en-GB" sz="2400" dirty="0">
                <a:latin typeface="Cantarell Light"/>
                <a:cs typeface="Times New Roman" panose="02020603050405020304" pitchFamily="18" charset="0"/>
              </a:rPr>
              <a:t>How do we </a:t>
            </a:r>
            <a:r>
              <a:rPr lang="en-GB" sz="2400" b="1" dirty="0">
                <a:latin typeface="Cantarell Light"/>
                <a:cs typeface="Times New Roman" panose="02020603050405020304" pitchFamily="18" charset="0"/>
              </a:rPr>
              <a:t>solve</a:t>
            </a:r>
            <a:r>
              <a:rPr lang="en-GB" sz="2400" dirty="0">
                <a:latin typeface="Cantarell Light"/>
                <a:cs typeface="Times New Roman" panose="02020603050405020304" pitchFamily="18" charset="0"/>
              </a:rPr>
              <a:t> current issue?</a:t>
            </a:r>
          </a:p>
          <a:p>
            <a:pPr marL="285750" indent="-285750" fontAlgn="base">
              <a:buFont typeface="Arial" panose="020B0604020202020204" pitchFamily="34" charset="0"/>
              <a:buChar char="•"/>
            </a:pPr>
            <a:r>
              <a:rPr lang="en-GB" sz="2400" dirty="0">
                <a:latin typeface="Cantarell Light"/>
                <a:cs typeface="Times New Roman" panose="02020603050405020304" pitchFamily="18" charset="0"/>
              </a:rPr>
              <a:t>Potentially arising </a:t>
            </a:r>
            <a:r>
              <a:rPr lang="en-GB" sz="2400" b="1" dirty="0">
                <a:latin typeface="Cantarell Light"/>
                <a:cs typeface="Times New Roman" panose="02020603050405020304" pitchFamily="18" charset="0"/>
              </a:rPr>
              <a:t>problem</a:t>
            </a:r>
            <a:r>
              <a:rPr lang="en-GB" sz="2400" dirty="0">
                <a:latin typeface="Cantarell Light"/>
                <a:cs typeface="Times New Roman" panose="02020603050405020304" pitchFamily="18" charset="0"/>
              </a:rPr>
              <a:t>?</a:t>
            </a:r>
          </a:p>
        </p:txBody>
      </p:sp>
    </p:spTree>
    <p:extLst>
      <p:ext uri="{BB962C8B-B14F-4D97-AF65-F5344CB8AC3E}">
        <p14:creationId xmlns:p14="http://schemas.microsoft.com/office/powerpoint/2010/main" val="3187533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a:xfrm>
            <a:off x="11760511" y="6524751"/>
            <a:ext cx="294460" cy="187367"/>
          </a:xfrm>
        </p:spPr>
        <p:txBody>
          <a:bodyPr/>
          <a:lstStyle/>
          <a:p>
            <a:fld id="{9EC71654-96A5-4280-94F3-931C61A9F92C}" type="slidenum">
              <a:rPr lang="en-US" smtClean="0"/>
              <a:pPr/>
              <a:t>4</a:t>
            </a:fld>
            <a:endParaRPr lang="en-US" dirty="0"/>
          </a:p>
        </p:txBody>
      </p:sp>
      <p:sp>
        <p:nvSpPr>
          <p:cNvPr id="2" name="TextBox 1">
            <a:extLst>
              <a:ext uri="{FF2B5EF4-FFF2-40B4-BE49-F238E27FC236}">
                <a16:creationId xmlns:a16="http://schemas.microsoft.com/office/drawing/2014/main" id="{90C471DB-E89D-49A8-A1B1-60FA9B4ECDDD}"/>
              </a:ext>
            </a:extLst>
          </p:cNvPr>
          <p:cNvSpPr txBox="1"/>
          <p:nvPr/>
        </p:nvSpPr>
        <p:spPr>
          <a:xfrm>
            <a:off x="174566" y="922712"/>
            <a:ext cx="2239652" cy="646331"/>
          </a:xfrm>
          <a:prstGeom prst="rect">
            <a:avLst/>
          </a:prstGeom>
          <a:noFill/>
        </p:spPr>
        <p:txBody>
          <a:bodyPr wrap="none" rtlCol="0">
            <a:spAutoFit/>
          </a:bodyPr>
          <a:lstStyle/>
          <a:p>
            <a:r>
              <a:rPr lang="en-GB" sz="3600" b="1" dirty="0">
                <a:latin typeface="Cantarell Light"/>
              </a:rPr>
              <a:t>COVID-19?</a:t>
            </a:r>
          </a:p>
        </p:txBody>
      </p:sp>
      <p:sp>
        <p:nvSpPr>
          <p:cNvPr id="3" name="TextBox 2">
            <a:extLst>
              <a:ext uri="{FF2B5EF4-FFF2-40B4-BE49-F238E27FC236}">
                <a16:creationId xmlns:a16="http://schemas.microsoft.com/office/drawing/2014/main" id="{B17D4BC4-1C7F-4B11-A104-31EDE2575566}"/>
              </a:ext>
            </a:extLst>
          </p:cNvPr>
          <p:cNvSpPr txBox="1"/>
          <p:nvPr/>
        </p:nvSpPr>
        <p:spPr>
          <a:xfrm>
            <a:off x="174566" y="2826329"/>
            <a:ext cx="4753865" cy="1200329"/>
          </a:xfrm>
          <a:prstGeom prst="rect">
            <a:avLst/>
          </a:prstGeom>
          <a:noFill/>
        </p:spPr>
        <p:txBody>
          <a:bodyPr wrap="none" rtlCol="0">
            <a:spAutoFit/>
          </a:bodyPr>
          <a:lstStyle/>
          <a:p>
            <a:pPr marL="285750" indent="-285750" fontAlgn="base">
              <a:buFont typeface="Arial" panose="020B0604020202020204" pitchFamily="34" charset="0"/>
              <a:buChar char="•"/>
            </a:pPr>
            <a:r>
              <a:rPr lang="en-GB" sz="2400" dirty="0">
                <a:latin typeface="Cantarell Light"/>
              </a:rPr>
              <a:t>Current Pandemic</a:t>
            </a:r>
          </a:p>
          <a:p>
            <a:pPr marL="285750" indent="-285750" fontAlgn="base">
              <a:buFont typeface="Arial" panose="020B0604020202020204" pitchFamily="34" charset="0"/>
              <a:buChar char="•"/>
            </a:pPr>
            <a:r>
              <a:rPr lang="en-GB" sz="2400" dirty="0">
                <a:latin typeface="Cantarell Light"/>
              </a:rPr>
              <a:t>Widely affecting global population</a:t>
            </a:r>
          </a:p>
          <a:p>
            <a:pPr marL="285750" indent="-285750" fontAlgn="base">
              <a:buFont typeface="Arial" panose="020B0604020202020204" pitchFamily="34" charset="0"/>
              <a:buChar char="•"/>
            </a:pPr>
            <a:r>
              <a:rPr lang="en-GB" sz="2400" dirty="0">
                <a:latin typeface="Cantarell Light"/>
              </a:rPr>
              <a:t>Highly transmissible</a:t>
            </a:r>
          </a:p>
        </p:txBody>
      </p:sp>
    </p:spTree>
    <p:extLst>
      <p:ext uri="{BB962C8B-B14F-4D97-AF65-F5344CB8AC3E}">
        <p14:creationId xmlns:p14="http://schemas.microsoft.com/office/powerpoint/2010/main" val="433561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a:xfrm>
            <a:off x="11760511" y="6524751"/>
            <a:ext cx="294460" cy="187367"/>
          </a:xfrm>
        </p:spPr>
        <p:txBody>
          <a:bodyPr/>
          <a:lstStyle/>
          <a:p>
            <a:fld id="{9EC71654-96A5-4280-94F3-931C61A9F92C}" type="slidenum">
              <a:rPr lang="en-US" smtClean="0"/>
              <a:pPr/>
              <a:t>5</a:t>
            </a:fld>
            <a:endParaRPr lang="en-US" dirty="0"/>
          </a:p>
        </p:txBody>
      </p:sp>
      <p:sp>
        <p:nvSpPr>
          <p:cNvPr id="2" name="TextBox 1">
            <a:extLst>
              <a:ext uri="{FF2B5EF4-FFF2-40B4-BE49-F238E27FC236}">
                <a16:creationId xmlns:a16="http://schemas.microsoft.com/office/drawing/2014/main" id="{90C471DB-E89D-49A8-A1B1-60FA9B4ECDDD}"/>
              </a:ext>
            </a:extLst>
          </p:cNvPr>
          <p:cNvSpPr txBox="1"/>
          <p:nvPr/>
        </p:nvSpPr>
        <p:spPr>
          <a:xfrm>
            <a:off x="174566" y="922712"/>
            <a:ext cx="1997663" cy="646331"/>
          </a:xfrm>
          <a:prstGeom prst="rect">
            <a:avLst/>
          </a:prstGeom>
          <a:noFill/>
        </p:spPr>
        <p:txBody>
          <a:bodyPr wrap="none" rtlCol="0">
            <a:spAutoFit/>
          </a:bodyPr>
          <a:lstStyle/>
          <a:p>
            <a:r>
              <a:rPr lang="en-GB" sz="3600" b="1" dirty="0">
                <a:latin typeface="Cantarell Light"/>
              </a:rPr>
              <a:t>Solution?</a:t>
            </a:r>
          </a:p>
        </p:txBody>
      </p:sp>
      <p:sp>
        <p:nvSpPr>
          <p:cNvPr id="3" name="TextBox 2">
            <a:extLst>
              <a:ext uri="{FF2B5EF4-FFF2-40B4-BE49-F238E27FC236}">
                <a16:creationId xmlns:a16="http://schemas.microsoft.com/office/drawing/2014/main" id="{B17D4BC4-1C7F-4B11-A104-31EDE2575566}"/>
              </a:ext>
            </a:extLst>
          </p:cNvPr>
          <p:cNvSpPr txBox="1"/>
          <p:nvPr/>
        </p:nvSpPr>
        <p:spPr>
          <a:xfrm>
            <a:off x="174566" y="2826329"/>
            <a:ext cx="7969233" cy="1200329"/>
          </a:xfrm>
          <a:prstGeom prst="rect">
            <a:avLst/>
          </a:prstGeom>
          <a:noFill/>
        </p:spPr>
        <p:txBody>
          <a:bodyPr wrap="none" rtlCol="0">
            <a:spAutoFit/>
          </a:bodyPr>
          <a:lstStyle/>
          <a:p>
            <a:pPr marL="342900" indent="-342900" fontAlgn="base">
              <a:buFont typeface="Arial" panose="020B0604020202020204" pitchFamily="34" charset="0"/>
              <a:buChar char="•"/>
            </a:pPr>
            <a:r>
              <a:rPr lang="en-GB" sz="2400" b="1" dirty="0">
                <a:latin typeface="Cantarell Light"/>
              </a:rPr>
              <a:t>Initial</a:t>
            </a:r>
            <a:r>
              <a:rPr lang="en-GB" sz="2400" dirty="0">
                <a:latin typeface="Cantarell Light"/>
              </a:rPr>
              <a:t> public health measure: individual vs community-level</a:t>
            </a:r>
          </a:p>
          <a:p>
            <a:pPr marL="342900" indent="-342900" fontAlgn="base">
              <a:buFont typeface="Arial" panose="020B0604020202020204" pitchFamily="34" charset="0"/>
              <a:buChar char="•"/>
            </a:pPr>
            <a:r>
              <a:rPr lang="en-GB" sz="2400" dirty="0">
                <a:latin typeface="Cantarell Light"/>
              </a:rPr>
              <a:t>Drug and vaccine development</a:t>
            </a:r>
          </a:p>
          <a:p>
            <a:pPr marL="342900" indent="-342900" fontAlgn="base">
              <a:buFont typeface="Arial" panose="020B0604020202020204" pitchFamily="34" charset="0"/>
              <a:buChar char="•"/>
            </a:pPr>
            <a:r>
              <a:rPr lang="en-GB" sz="2400" dirty="0">
                <a:latin typeface="Cantarell Light"/>
              </a:rPr>
              <a:t>Convalescent plasma</a:t>
            </a:r>
          </a:p>
        </p:txBody>
      </p:sp>
    </p:spTree>
    <p:extLst>
      <p:ext uri="{BB962C8B-B14F-4D97-AF65-F5344CB8AC3E}">
        <p14:creationId xmlns:p14="http://schemas.microsoft.com/office/powerpoint/2010/main" val="3560781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a:xfrm>
            <a:off x="11760511" y="6524751"/>
            <a:ext cx="294460" cy="187367"/>
          </a:xfrm>
        </p:spPr>
        <p:txBody>
          <a:bodyPr/>
          <a:lstStyle/>
          <a:p>
            <a:fld id="{9EC71654-96A5-4280-94F3-931C61A9F92C}" type="slidenum">
              <a:rPr lang="en-US" smtClean="0"/>
              <a:pPr/>
              <a:t>6</a:t>
            </a:fld>
            <a:endParaRPr lang="en-US" dirty="0"/>
          </a:p>
        </p:txBody>
      </p:sp>
      <p:sp>
        <p:nvSpPr>
          <p:cNvPr id="2" name="TextBox 1">
            <a:extLst>
              <a:ext uri="{FF2B5EF4-FFF2-40B4-BE49-F238E27FC236}">
                <a16:creationId xmlns:a16="http://schemas.microsoft.com/office/drawing/2014/main" id="{90C471DB-E89D-49A8-A1B1-60FA9B4ECDDD}"/>
              </a:ext>
            </a:extLst>
          </p:cNvPr>
          <p:cNvSpPr txBox="1"/>
          <p:nvPr/>
        </p:nvSpPr>
        <p:spPr>
          <a:xfrm>
            <a:off x="174566" y="922712"/>
            <a:ext cx="3736087" cy="646331"/>
          </a:xfrm>
          <a:prstGeom prst="rect">
            <a:avLst/>
          </a:prstGeom>
          <a:noFill/>
        </p:spPr>
        <p:txBody>
          <a:bodyPr wrap="none" rtlCol="0">
            <a:spAutoFit/>
          </a:bodyPr>
          <a:lstStyle/>
          <a:p>
            <a:r>
              <a:rPr lang="en-GB" sz="3600" b="1" dirty="0">
                <a:latin typeface="Cantarell Light"/>
              </a:rPr>
              <a:t>Further Problems?</a:t>
            </a:r>
          </a:p>
        </p:txBody>
      </p:sp>
      <p:sp>
        <p:nvSpPr>
          <p:cNvPr id="3" name="TextBox 2">
            <a:extLst>
              <a:ext uri="{FF2B5EF4-FFF2-40B4-BE49-F238E27FC236}">
                <a16:creationId xmlns:a16="http://schemas.microsoft.com/office/drawing/2014/main" id="{B17D4BC4-1C7F-4B11-A104-31EDE2575566}"/>
              </a:ext>
            </a:extLst>
          </p:cNvPr>
          <p:cNvSpPr txBox="1"/>
          <p:nvPr/>
        </p:nvSpPr>
        <p:spPr>
          <a:xfrm>
            <a:off x="174566" y="1785173"/>
            <a:ext cx="8609473" cy="1200329"/>
          </a:xfrm>
          <a:prstGeom prst="rect">
            <a:avLst/>
          </a:prstGeom>
          <a:noFill/>
        </p:spPr>
        <p:txBody>
          <a:bodyPr wrap="none" rtlCol="0">
            <a:spAutoFit/>
          </a:bodyPr>
          <a:lstStyle/>
          <a:p>
            <a:pPr marL="342900" indent="-342900" fontAlgn="base">
              <a:buFont typeface="Arial" panose="020B0604020202020204" pitchFamily="34" charset="0"/>
              <a:buChar char="•"/>
            </a:pPr>
            <a:r>
              <a:rPr lang="en-GB" sz="2400" dirty="0">
                <a:latin typeface="Cantarell Light"/>
              </a:rPr>
              <a:t>Immediate psychological impact: wariness and negative percept</a:t>
            </a:r>
          </a:p>
          <a:p>
            <a:pPr marL="342900" indent="-342900" fontAlgn="base">
              <a:buFont typeface="Arial" panose="020B0604020202020204" pitchFamily="34" charset="0"/>
              <a:buChar char="•"/>
            </a:pPr>
            <a:r>
              <a:rPr lang="en-GB" sz="2400" dirty="0">
                <a:latin typeface="Cantarell Light"/>
              </a:rPr>
              <a:t>Community quarantine: induces distress</a:t>
            </a:r>
          </a:p>
          <a:p>
            <a:pPr marL="342900" indent="-342900" fontAlgn="base">
              <a:buFont typeface="Arial" panose="020B0604020202020204" pitchFamily="34" charset="0"/>
              <a:buChar char="•"/>
            </a:pPr>
            <a:r>
              <a:rPr lang="en-GB" sz="2400" dirty="0">
                <a:latin typeface="Cantarell Light"/>
              </a:rPr>
              <a:t>Socioeconomic instability during quarantine</a:t>
            </a:r>
          </a:p>
        </p:txBody>
      </p:sp>
      <p:sp>
        <p:nvSpPr>
          <p:cNvPr id="5" name="TextBox 4">
            <a:extLst>
              <a:ext uri="{FF2B5EF4-FFF2-40B4-BE49-F238E27FC236}">
                <a16:creationId xmlns:a16="http://schemas.microsoft.com/office/drawing/2014/main" id="{F53C9540-8633-4BEC-B81E-DBCF147A1C6F}"/>
              </a:ext>
            </a:extLst>
          </p:cNvPr>
          <p:cNvSpPr txBox="1"/>
          <p:nvPr/>
        </p:nvSpPr>
        <p:spPr>
          <a:xfrm>
            <a:off x="174566" y="3403209"/>
            <a:ext cx="782587" cy="523220"/>
          </a:xfrm>
          <a:prstGeom prst="rect">
            <a:avLst/>
          </a:prstGeom>
          <a:noFill/>
        </p:spPr>
        <p:txBody>
          <a:bodyPr wrap="none" rtlCol="0">
            <a:spAutoFit/>
          </a:bodyPr>
          <a:lstStyle/>
          <a:p>
            <a:r>
              <a:rPr lang="en-GB" sz="2800" dirty="0">
                <a:latin typeface="Cantarell Light"/>
              </a:rPr>
              <a:t>Aim</a:t>
            </a:r>
          </a:p>
        </p:txBody>
      </p:sp>
      <p:sp>
        <p:nvSpPr>
          <p:cNvPr id="6" name="TextBox 5">
            <a:extLst>
              <a:ext uri="{FF2B5EF4-FFF2-40B4-BE49-F238E27FC236}">
                <a16:creationId xmlns:a16="http://schemas.microsoft.com/office/drawing/2014/main" id="{F2C472B3-DC4B-459F-967C-F97423F7D4F5}"/>
              </a:ext>
            </a:extLst>
          </p:cNvPr>
          <p:cNvSpPr txBox="1"/>
          <p:nvPr/>
        </p:nvSpPr>
        <p:spPr>
          <a:xfrm>
            <a:off x="174566" y="3926429"/>
            <a:ext cx="6156942" cy="461665"/>
          </a:xfrm>
          <a:prstGeom prst="rect">
            <a:avLst/>
          </a:prstGeom>
          <a:noFill/>
        </p:spPr>
        <p:txBody>
          <a:bodyPr wrap="none" rtlCol="0">
            <a:spAutoFit/>
          </a:bodyPr>
          <a:lstStyle/>
          <a:p>
            <a:pPr fontAlgn="base"/>
            <a:r>
              <a:rPr lang="en-GB" sz="2400" dirty="0">
                <a:latin typeface="Cantarell Light"/>
              </a:rPr>
              <a:t>Quantify psychological distress among residents</a:t>
            </a:r>
          </a:p>
        </p:txBody>
      </p:sp>
      <p:sp>
        <p:nvSpPr>
          <p:cNvPr id="7" name="TextBox 6">
            <a:extLst>
              <a:ext uri="{FF2B5EF4-FFF2-40B4-BE49-F238E27FC236}">
                <a16:creationId xmlns:a16="http://schemas.microsoft.com/office/drawing/2014/main" id="{4F38AC0E-8836-4B0F-B1BF-77809B56C019}"/>
              </a:ext>
            </a:extLst>
          </p:cNvPr>
          <p:cNvSpPr txBox="1"/>
          <p:nvPr/>
        </p:nvSpPr>
        <p:spPr>
          <a:xfrm>
            <a:off x="174566" y="4604224"/>
            <a:ext cx="1745863" cy="523220"/>
          </a:xfrm>
          <a:prstGeom prst="rect">
            <a:avLst/>
          </a:prstGeom>
          <a:noFill/>
        </p:spPr>
        <p:txBody>
          <a:bodyPr wrap="none" rtlCol="0">
            <a:spAutoFit/>
          </a:bodyPr>
          <a:lstStyle/>
          <a:p>
            <a:r>
              <a:rPr lang="en-GB" sz="2800" dirty="0">
                <a:latin typeface="Cantarell Light"/>
              </a:rPr>
              <a:t>Objectives</a:t>
            </a:r>
          </a:p>
        </p:txBody>
      </p:sp>
      <p:sp>
        <p:nvSpPr>
          <p:cNvPr id="8" name="TextBox 7">
            <a:extLst>
              <a:ext uri="{FF2B5EF4-FFF2-40B4-BE49-F238E27FC236}">
                <a16:creationId xmlns:a16="http://schemas.microsoft.com/office/drawing/2014/main" id="{55E46F26-485F-41AB-9252-AEE6F49F036C}"/>
              </a:ext>
            </a:extLst>
          </p:cNvPr>
          <p:cNvSpPr txBox="1"/>
          <p:nvPr/>
        </p:nvSpPr>
        <p:spPr>
          <a:xfrm>
            <a:off x="174566" y="5127444"/>
            <a:ext cx="8832931" cy="830997"/>
          </a:xfrm>
          <a:prstGeom prst="rect">
            <a:avLst/>
          </a:prstGeom>
          <a:noFill/>
        </p:spPr>
        <p:txBody>
          <a:bodyPr wrap="none" rtlCol="0">
            <a:spAutoFit/>
          </a:bodyPr>
          <a:lstStyle/>
          <a:p>
            <a:pPr marL="342900" indent="-342900" fontAlgn="base">
              <a:buFont typeface="Arial" panose="020B0604020202020204" pitchFamily="34" charset="0"/>
              <a:buChar char="•"/>
            </a:pPr>
            <a:r>
              <a:rPr lang="en-GB" sz="2400" dirty="0">
                <a:latin typeface="Cantarell Light"/>
              </a:rPr>
              <a:t>Measure </a:t>
            </a:r>
            <a:r>
              <a:rPr lang="en-GB" sz="2400" b="1" dirty="0">
                <a:latin typeface="Cantarell Light"/>
              </a:rPr>
              <a:t>DASS-21</a:t>
            </a:r>
            <a:r>
              <a:rPr lang="en-GB" sz="2400" dirty="0">
                <a:latin typeface="Cantarell Light"/>
              </a:rPr>
              <a:t> as an initial assessment of psychological distress</a:t>
            </a:r>
          </a:p>
          <a:p>
            <a:pPr marL="342900" indent="-342900" fontAlgn="base">
              <a:buFont typeface="Arial" panose="020B0604020202020204" pitchFamily="34" charset="0"/>
              <a:buChar char="•"/>
            </a:pPr>
            <a:r>
              <a:rPr lang="en-GB" sz="2400" dirty="0">
                <a:latin typeface="Cantarell Light"/>
              </a:rPr>
              <a:t>Collect socio-demographic data</a:t>
            </a:r>
          </a:p>
        </p:txBody>
      </p:sp>
    </p:spTree>
    <p:extLst>
      <p:ext uri="{BB962C8B-B14F-4D97-AF65-F5344CB8AC3E}">
        <p14:creationId xmlns:p14="http://schemas.microsoft.com/office/powerpoint/2010/main" val="2477341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7</a:t>
            </a:fld>
            <a:endParaRPr lang="en-US" dirty="0"/>
          </a:p>
        </p:txBody>
      </p:sp>
      <p:sp>
        <p:nvSpPr>
          <p:cNvPr id="5" name="TextBox 4"/>
          <p:cNvSpPr txBox="1"/>
          <p:nvPr/>
        </p:nvSpPr>
        <p:spPr>
          <a:xfrm>
            <a:off x="181154" y="871268"/>
            <a:ext cx="7953554" cy="646331"/>
          </a:xfrm>
          <a:prstGeom prst="rect">
            <a:avLst/>
          </a:prstGeom>
          <a:noFill/>
        </p:spPr>
        <p:txBody>
          <a:bodyPr wrap="square" rtlCol="0">
            <a:spAutoFit/>
          </a:bodyPr>
          <a:lstStyle/>
          <a:p>
            <a:r>
              <a:rPr lang="en-US" sz="3600" b="1" dirty="0">
                <a:latin typeface="Cantarell Light"/>
              </a:rPr>
              <a:t>Methods</a:t>
            </a:r>
          </a:p>
        </p:txBody>
      </p:sp>
      <p:sp>
        <p:nvSpPr>
          <p:cNvPr id="2" name="TextBox 1">
            <a:extLst>
              <a:ext uri="{FF2B5EF4-FFF2-40B4-BE49-F238E27FC236}">
                <a16:creationId xmlns:a16="http://schemas.microsoft.com/office/drawing/2014/main" id="{5DDF9552-F973-4C54-933A-ECC74EB1894E}"/>
              </a:ext>
            </a:extLst>
          </p:cNvPr>
          <p:cNvSpPr txBox="1"/>
          <p:nvPr/>
        </p:nvSpPr>
        <p:spPr>
          <a:xfrm>
            <a:off x="181154" y="2828835"/>
            <a:ext cx="3090398" cy="1200329"/>
          </a:xfrm>
          <a:prstGeom prst="rect">
            <a:avLst/>
          </a:prstGeom>
          <a:noFill/>
        </p:spPr>
        <p:txBody>
          <a:bodyPr wrap="none" rtlCol="0">
            <a:spAutoFit/>
          </a:bodyPr>
          <a:lstStyle/>
          <a:p>
            <a:pPr marL="342900" indent="-342900" fontAlgn="base">
              <a:buFont typeface="Arial" panose="020B0604020202020204" pitchFamily="34" charset="0"/>
              <a:buChar char="•"/>
            </a:pPr>
            <a:r>
              <a:rPr lang="en-GB" sz="2400" dirty="0">
                <a:latin typeface="Cantarell Light"/>
              </a:rPr>
              <a:t>Study design</a:t>
            </a:r>
          </a:p>
          <a:p>
            <a:pPr marL="342900" indent="-342900" fontAlgn="base">
              <a:buFont typeface="Arial" panose="020B0604020202020204" pitchFamily="34" charset="0"/>
              <a:buChar char="•"/>
            </a:pPr>
            <a:r>
              <a:rPr lang="en-GB" sz="2400" dirty="0">
                <a:latin typeface="Cantarell Light"/>
              </a:rPr>
              <a:t>Addressing variables</a:t>
            </a:r>
          </a:p>
          <a:p>
            <a:pPr marL="342900" indent="-342900" fontAlgn="base">
              <a:buFont typeface="Arial" panose="020B0604020202020204" pitchFamily="34" charset="0"/>
              <a:buChar char="•"/>
            </a:pPr>
            <a:r>
              <a:rPr lang="en-GB" sz="2400" dirty="0">
                <a:latin typeface="Cantarell Light"/>
              </a:rPr>
              <a:t>Data analysis</a:t>
            </a:r>
          </a:p>
        </p:txBody>
      </p:sp>
    </p:spTree>
    <p:extLst>
      <p:ext uri="{BB962C8B-B14F-4D97-AF65-F5344CB8AC3E}">
        <p14:creationId xmlns:p14="http://schemas.microsoft.com/office/powerpoint/2010/main" val="295604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a:xfrm>
            <a:off x="11760511" y="6524751"/>
            <a:ext cx="294460" cy="187367"/>
          </a:xfrm>
        </p:spPr>
        <p:txBody>
          <a:bodyPr/>
          <a:lstStyle/>
          <a:p>
            <a:fld id="{9EC71654-96A5-4280-94F3-931C61A9F92C}" type="slidenum">
              <a:rPr lang="en-US" smtClean="0"/>
              <a:pPr/>
              <a:t>8</a:t>
            </a:fld>
            <a:endParaRPr lang="en-US" dirty="0"/>
          </a:p>
        </p:txBody>
      </p:sp>
      <p:sp>
        <p:nvSpPr>
          <p:cNvPr id="2" name="TextBox 1">
            <a:extLst>
              <a:ext uri="{FF2B5EF4-FFF2-40B4-BE49-F238E27FC236}">
                <a16:creationId xmlns:a16="http://schemas.microsoft.com/office/drawing/2014/main" id="{90C471DB-E89D-49A8-A1B1-60FA9B4ECDDD}"/>
              </a:ext>
            </a:extLst>
          </p:cNvPr>
          <p:cNvSpPr txBox="1"/>
          <p:nvPr/>
        </p:nvSpPr>
        <p:spPr>
          <a:xfrm>
            <a:off x="174566" y="922712"/>
            <a:ext cx="2856872" cy="646331"/>
          </a:xfrm>
          <a:prstGeom prst="rect">
            <a:avLst/>
          </a:prstGeom>
          <a:noFill/>
        </p:spPr>
        <p:txBody>
          <a:bodyPr wrap="none" rtlCol="0">
            <a:spAutoFit/>
          </a:bodyPr>
          <a:lstStyle/>
          <a:p>
            <a:r>
              <a:rPr lang="en-GB" sz="3600" b="1" dirty="0">
                <a:latin typeface="Cantarell Light"/>
              </a:rPr>
              <a:t>Study Designs</a:t>
            </a:r>
          </a:p>
        </p:txBody>
      </p:sp>
      <p:sp>
        <p:nvSpPr>
          <p:cNvPr id="3" name="TextBox 2">
            <a:extLst>
              <a:ext uri="{FF2B5EF4-FFF2-40B4-BE49-F238E27FC236}">
                <a16:creationId xmlns:a16="http://schemas.microsoft.com/office/drawing/2014/main" id="{B17D4BC4-1C7F-4B11-A104-31EDE2575566}"/>
              </a:ext>
            </a:extLst>
          </p:cNvPr>
          <p:cNvSpPr txBox="1"/>
          <p:nvPr/>
        </p:nvSpPr>
        <p:spPr>
          <a:xfrm>
            <a:off x="174566" y="1680004"/>
            <a:ext cx="8464497" cy="1569660"/>
          </a:xfrm>
          <a:prstGeom prst="rect">
            <a:avLst/>
          </a:prstGeom>
          <a:noFill/>
        </p:spPr>
        <p:txBody>
          <a:bodyPr wrap="none" rtlCol="0">
            <a:spAutoFit/>
          </a:bodyPr>
          <a:lstStyle/>
          <a:p>
            <a:pPr marL="342900" indent="-342900" fontAlgn="base">
              <a:buFont typeface="Arial" panose="020B0604020202020204" pitchFamily="34" charset="0"/>
              <a:buChar char="•"/>
            </a:pPr>
            <a:r>
              <a:rPr lang="en-GB" sz="2400" dirty="0">
                <a:latin typeface="Cantarell Light"/>
              </a:rPr>
              <a:t>Cross-sectional, analytic-observational</a:t>
            </a:r>
          </a:p>
          <a:p>
            <a:pPr marL="342900" indent="-342900" fontAlgn="base">
              <a:buFont typeface="Arial" panose="020B0604020202020204" pitchFamily="34" charset="0"/>
              <a:buChar char="•"/>
            </a:pPr>
            <a:r>
              <a:rPr lang="en-GB" sz="2400" dirty="0">
                <a:latin typeface="Cantarell Light"/>
              </a:rPr>
              <a:t>Targeted respondents: Jakarta, Bogor, Depok, Tangerang, Bekasi</a:t>
            </a:r>
          </a:p>
          <a:p>
            <a:pPr marL="342900" indent="-342900" fontAlgn="base">
              <a:buFont typeface="Arial" panose="020B0604020202020204" pitchFamily="34" charset="0"/>
              <a:buChar char="•"/>
            </a:pPr>
            <a:r>
              <a:rPr lang="en-GB" sz="2400" dirty="0">
                <a:latin typeface="Cantarell Light"/>
              </a:rPr>
              <a:t>18 years of age</a:t>
            </a:r>
          </a:p>
          <a:p>
            <a:pPr marL="342900" indent="-342900" fontAlgn="base">
              <a:buFont typeface="Arial" panose="020B0604020202020204" pitchFamily="34" charset="0"/>
              <a:buChar char="•"/>
            </a:pPr>
            <a:r>
              <a:rPr lang="en-GB" sz="2400" dirty="0">
                <a:latin typeface="Cantarell Light"/>
              </a:rPr>
              <a:t>Snowball sampling, stop at 2,000 entries</a:t>
            </a:r>
          </a:p>
        </p:txBody>
      </p:sp>
      <p:sp>
        <p:nvSpPr>
          <p:cNvPr id="5" name="TextBox 4">
            <a:extLst>
              <a:ext uri="{FF2B5EF4-FFF2-40B4-BE49-F238E27FC236}">
                <a16:creationId xmlns:a16="http://schemas.microsoft.com/office/drawing/2014/main" id="{F53C9540-8633-4BEC-B81E-DBCF147A1C6F}"/>
              </a:ext>
            </a:extLst>
          </p:cNvPr>
          <p:cNvSpPr txBox="1"/>
          <p:nvPr/>
        </p:nvSpPr>
        <p:spPr>
          <a:xfrm>
            <a:off x="174566" y="3760656"/>
            <a:ext cx="3786293" cy="523220"/>
          </a:xfrm>
          <a:prstGeom prst="rect">
            <a:avLst/>
          </a:prstGeom>
          <a:noFill/>
        </p:spPr>
        <p:txBody>
          <a:bodyPr wrap="none" rtlCol="0">
            <a:spAutoFit/>
          </a:bodyPr>
          <a:lstStyle/>
          <a:p>
            <a:r>
              <a:rPr lang="en-GB" sz="2800" dirty="0">
                <a:latin typeface="Cantarell Light"/>
              </a:rPr>
              <a:t>Socio-demographic data</a:t>
            </a:r>
          </a:p>
        </p:txBody>
      </p:sp>
      <p:sp>
        <p:nvSpPr>
          <p:cNvPr id="8" name="TextBox 7">
            <a:extLst>
              <a:ext uri="{FF2B5EF4-FFF2-40B4-BE49-F238E27FC236}">
                <a16:creationId xmlns:a16="http://schemas.microsoft.com/office/drawing/2014/main" id="{55E46F26-485F-41AB-9252-AEE6F49F036C}"/>
              </a:ext>
            </a:extLst>
          </p:cNvPr>
          <p:cNvSpPr txBox="1"/>
          <p:nvPr/>
        </p:nvSpPr>
        <p:spPr>
          <a:xfrm>
            <a:off x="174566" y="4279477"/>
            <a:ext cx="3534494" cy="1200329"/>
          </a:xfrm>
          <a:prstGeom prst="rect">
            <a:avLst/>
          </a:prstGeom>
          <a:noFill/>
        </p:spPr>
        <p:txBody>
          <a:bodyPr wrap="none" rtlCol="0">
            <a:spAutoFit/>
          </a:bodyPr>
          <a:lstStyle/>
          <a:p>
            <a:pPr marL="342900" indent="-342900" fontAlgn="base">
              <a:buFont typeface="Arial" panose="020B0604020202020204" pitchFamily="34" charset="0"/>
              <a:buChar char="•"/>
            </a:pPr>
            <a:r>
              <a:rPr lang="en-GB" sz="2400" dirty="0">
                <a:latin typeface="Cantarell Light"/>
              </a:rPr>
              <a:t>Gender</a:t>
            </a:r>
          </a:p>
          <a:p>
            <a:pPr marL="342900" indent="-342900" fontAlgn="base">
              <a:buFont typeface="Arial" panose="020B0604020202020204" pitchFamily="34" charset="0"/>
              <a:buChar char="•"/>
            </a:pPr>
            <a:r>
              <a:rPr lang="en-GB" sz="2400" dirty="0">
                <a:latin typeface="Cantarell Light"/>
              </a:rPr>
              <a:t>Age</a:t>
            </a:r>
          </a:p>
          <a:p>
            <a:pPr marL="342900" indent="-342900" fontAlgn="base">
              <a:buFont typeface="Arial" panose="020B0604020202020204" pitchFamily="34" charset="0"/>
              <a:buChar char="•"/>
            </a:pPr>
            <a:r>
              <a:rPr lang="en-GB" sz="2400" dirty="0">
                <a:latin typeface="Cantarell Light"/>
              </a:rPr>
              <a:t>Educational Background</a:t>
            </a:r>
          </a:p>
        </p:txBody>
      </p:sp>
    </p:spTree>
    <p:extLst>
      <p:ext uri="{BB962C8B-B14F-4D97-AF65-F5344CB8AC3E}">
        <p14:creationId xmlns:p14="http://schemas.microsoft.com/office/powerpoint/2010/main" val="254867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a:xfrm>
            <a:off x="11760511" y="6524751"/>
            <a:ext cx="294460" cy="187367"/>
          </a:xfrm>
        </p:spPr>
        <p:txBody>
          <a:bodyPr/>
          <a:lstStyle/>
          <a:p>
            <a:fld id="{9EC71654-96A5-4280-94F3-931C61A9F92C}" type="slidenum">
              <a:rPr lang="en-US" smtClean="0"/>
              <a:pPr/>
              <a:t>9</a:t>
            </a:fld>
            <a:endParaRPr lang="en-US" dirty="0"/>
          </a:p>
        </p:txBody>
      </p:sp>
      <p:sp>
        <p:nvSpPr>
          <p:cNvPr id="2" name="TextBox 1">
            <a:extLst>
              <a:ext uri="{FF2B5EF4-FFF2-40B4-BE49-F238E27FC236}">
                <a16:creationId xmlns:a16="http://schemas.microsoft.com/office/drawing/2014/main" id="{90C471DB-E89D-49A8-A1B1-60FA9B4ECDDD}"/>
              </a:ext>
            </a:extLst>
          </p:cNvPr>
          <p:cNvSpPr txBox="1"/>
          <p:nvPr/>
        </p:nvSpPr>
        <p:spPr>
          <a:xfrm>
            <a:off x="174566" y="922712"/>
            <a:ext cx="4166333" cy="646331"/>
          </a:xfrm>
          <a:prstGeom prst="rect">
            <a:avLst/>
          </a:prstGeom>
          <a:noFill/>
        </p:spPr>
        <p:txBody>
          <a:bodyPr wrap="none" rtlCol="0">
            <a:spAutoFit/>
          </a:bodyPr>
          <a:lstStyle/>
          <a:p>
            <a:r>
              <a:rPr lang="en-GB" sz="3600" b="1" dirty="0">
                <a:latin typeface="Cantarell Light"/>
              </a:rPr>
              <a:t>Addressing Variables</a:t>
            </a:r>
          </a:p>
        </p:txBody>
      </p:sp>
      <p:sp>
        <p:nvSpPr>
          <p:cNvPr id="5" name="TextBox 4">
            <a:extLst>
              <a:ext uri="{FF2B5EF4-FFF2-40B4-BE49-F238E27FC236}">
                <a16:creationId xmlns:a16="http://schemas.microsoft.com/office/drawing/2014/main" id="{F53C9540-8633-4BEC-B81E-DBCF147A1C6F}"/>
              </a:ext>
            </a:extLst>
          </p:cNvPr>
          <p:cNvSpPr txBox="1"/>
          <p:nvPr/>
        </p:nvSpPr>
        <p:spPr>
          <a:xfrm>
            <a:off x="174566" y="1773915"/>
            <a:ext cx="1269899" cy="523220"/>
          </a:xfrm>
          <a:prstGeom prst="rect">
            <a:avLst/>
          </a:prstGeom>
          <a:noFill/>
        </p:spPr>
        <p:txBody>
          <a:bodyPr wrap="none" rtlCol="0">
            <a:spAutoFit/>
          </a:bodyPr>
          <a:lstStyle/>
          <a:p>
            <a:r>
              <a:rPr lang="en-GB" sz="2800" dirty="0">
                <a:latin typeface="Cantarell Light"/>
              </a:rPr>
              <a:t>Gender</a:t>
            </a:r>
          </a:p>
        </p:txBody>
      </p:sp>
      <p:sp>
        <p:nvSpPr>
          <p:cNvPr id="8" name="TextBox 7">
            <a:extLst>
              <a:ext uri="{FF2B5EF4-FFF2-40B4-BE49-F238E27FC236}">
                <a16:creationId xmlns:a16="http://schemas.microsoft.com/office/drawing/2014/main" id="{55E46F26-485F-41AB-9252-AEE6F49F036C}"/>
              </a:ext>
            </a:extLst>
          </p:cNvPr>
          <p:cNvSpPr txBox="1"/>
          <p:nvPr/>
        </p:nvSpPr>
        <p:spPr>
          <a:xfrm>
            <a:off x="174566" y="2292736"/>
            <a:ext cx="4004109" cy="400110"/>
          </a:xfrm>
          <a:prstGeom prst="rect">
            <a:avLst/>
          </a:prstGeom>
          <a:noFill/>
        </p:spPr>
        <p:txBody>
          <a:bodyPr wrap="none" rtlCol="0">
            <a:spAutoFit/>
          </a:bodyPr>
          <a:lstStyle/>
          <a:p>
            <a:pPr fontAlgn="base"/>
            <a:r>
              <a:rPr lang="en-GB" sz="2000" dirty="0">
                <a:latin typeface="Cantarell Light"/>
              </a:rPr>
              <a:t>Assumes binary gender classification</a:t>
            </a:r>
          </a:p>
        </p:txBody>
      </p:sp>
      <p:sp>
        <p:nvSpPr>
          <p:cNvPr id="10" name="TextBox 9">
            <a:extLst>
              <a:ext uri="{FF2B5EF4-FFF2-40B4-BE49-F238E27FC236}">
                <a16:creationId xmlns:a16="http://schemas.microsoft.com/office/drawing/2014/main" id="{33EAE40B-8CD6-499C-97C1-984DB9CDA33E}"/>
              </a:ext>
            </a:extLst>
          </p:cNvPr>
          <p:cNvSpPr txBox="1"/>
          <p:nvPr/>
        </p:nvSpPr>
        <p:spPr>
          <a:xfrm>
            <a:off x="174566" y="2784221"/>
            <a:ext cx="736355" cy="523220"/>
          </a:xfrm>
          <a:prstGeom prst="rect">
            <a:avLst/>
          </a:prstGeom>
          <a:noFill/>
        </p:spPr>
        <p:txBody>
          <a:bodyPr wrap="none" rtlCol="0">
            <a:spAutoFit/>
          </a:bodyPr>
          <a:lstStyle/>
          <a:p>
            <a:r>
              <a:rPr lang="en-GB" sz="2800" dirty="0">
                <a:latin typeface="Cantarell Light"/>
              </a:rPr>
              <a:t>Age</a:t>
            </a:r>
          </a:p>
        </p:txBody>
      </p:sp>
      <p:sp>
        <p:nvSpPr>
          <p:cNvPr id="11" name="TextBox 10">
            <a:extLst>
              <a:ext uri="{FF2B5EF4-FFF2-40B4-BE49-F238E27FC236}">
                <a16:creationId xmlns:a16="http://schemas.microsoft.com/office/drawing/2014/main" id="{FA966E57-A636-40F5-9417-5903B05D3B92}"/>
              </a:ext>
            </a:extLst>
          </p:cNvPr>
          <p:cNvSpPr txBox="1"/>
          <p:nvPr/>
        </p:nvSpPr>
        <p:spPr>
          <a:xfrm>
            <a:off x="174566" y="3307441"/>
            <a:ext cx="6906699" cy="707886"/>
          </a:xfrm>
          <a:prstGeom prst="rect">
            <a:avLst/>
          </a:prstGeom>
          <a:noFill/>
        </p:spPr>
        <p:txBody>
          <a:bodyPr wrap="none" rtlCol="0">
            <a:spAutoFit/>
          </a:bodyPr>
          <a:lstStyle/>
          <a:p>
            <a:pPr marL="342900" indent="-342900" fontAlgn="base">
              <a:buFont typeface="Arial" panose="020B0604020202020204" pitchFamily="34" charset="0"/>
              <a:buChar char="•"/>
            </a:pPr>
            <a:r>
              <a:rPr lang="en-GB" sz="2000" dirty="0">
                <a:latin typeface="Cantarell Light"/>
              </a:rPr>
              <a:t>Group: Early, prime, mature, elderly</a:t>
            </a:r>
          </a:p>
          <a:p>
            <a:pPr marL="342900" indent="-342900" fontAlgn="base">
              <a:buFont typeface="Arial" panose="020B0604020202020204" pitchFamily="34" charset="0"/>
              <a:buChar char="•"/>
            </a:pPr>
            <a:r>
              <a:rPr lang="en-GB" sz="2000" dirty="0">
                <a:latin typeface="Cantarell Light"/>
              </a:rPr>
              <a:t>Based on workforce participation age classification by the UN</a:t>
            </a:r>
          </a:p>
        </p:txBody>
      </p:sp>
      <p:sp>
        <p:nvSpPr>
          <p:cNvPr id="12" name="TextBox 11">
            <a:extLst>
              <a:ext uri="{FF2B5EF4-FFF2-40B4-BE49-F238E27FC236}">
                <a16:creationId xmlns:a16="http://schemas.microsoft.com/office/drawing/2014/main" id="{2AA4CBFE-E294-4AC8-9EBD-B68D3B487CE7}"/>
              </a:ext>
            </a:extLst>
          </p:cNvPr>
          <p:cNvSpPr txBox="1"/>
          <p:nvPr/>
        </p:nvSpPr>
        <p:spPr>
          <a:xfrm>
            <a:off x="174566" y="4151633"/>
            <a:ext cx="3692357" cy="523220"/>
          </a:xfrm>
          <a:prstGeom prst="rect">
            <a:avLst/>
          </a:prstGeom>
          <a:noFill/>
        </p:spPr>
        <p:txBody>
          <a:bodyPr wrap="none" rtlCol="0">
            <a:spAutoFit/>
          </a:bodyPr>
          <a:lstStyle/>
          <a:p>
            <a:r>
              <a:rPr lang="en-GB" sz="2800" dirty="0">
                <a:latin typeface="Cantarell Light"/>
              </a:rPr>
              <a:t>Educational Background</a:t>
            </a:r>
          </a:p>
        </p:txBody>
      </p:sp>
      <p:sp>
        <p:nvSpPr>
          <p:cNvPr id="13" name="TextBox 12">
            <a:extLst>
              <a:ext uri="{FF2B5EF4-FFF2-40B4-BE49-F238E27FC236}">
                <a16:creationId xmlns:a16="http://schemas.microsoft.com/office/drawing/2014/main" id="{9303F9C5-2DCA-472B-9113-43C1E15B1E77}"/>
              </a:ext>
            </a:extLst>
          </p:cNvPr>
          <p:cNvSpPr txBox="1"/>
          <p:nvPr/>
        </p:nvSpPr>
        <p:spPr>
          <a:xfrm>
            <a:off x="174566" y="4674853"/>
            <a:ext cx="6663876" cy="1323439"/>
          </a:xfrm>
          <a:prstGeom prst="rect">
            <a:avLst/>
          </a:prstGeom>
          <a:noFill/>
        </p:spPr>
        <p:txBody>
          <a:bodyPr wrap="none" rtlCol="0">
            <a:spAutoFit/>
          </a:bodyPr>
          <a:lstStyle/>
          <a:p>
            <a:pPr marL="285750" indent="-285750" fontAlgn="base">
              <a:buFont typeface="Arial" panose="020B0604020202020204" pitchFamily="34" charset="0"/>
              <a:buChar char="•"/>
            </a:pPr>
            <a:r>
              <a:rPr lang="en-GB" sz="2000" dirty="0">
                <a:latin typeface="Cantarell Light"/>
              </a:rPr>
              <a:t>Low: Elementary, Junior, High School and Vocational degree</a:t>
            </a:r>
          </a:p>
          <a:p>
            <a:pPr marL="285750" indent="-285750" fontAlgn="base">
              <a:buFont typeface="Arial" panose="020B0604020202020204" pitchFamily="34" charset="0"/>
              <a:buChar char="•"/>
            </a:pPr>
            <a:r>
              <a:rPr lang="en-GB" sz="2000" dirty="0">
                <a:latin typeface="Cantarell Light"/>
              </a:rPr>
              <a:t>Moderate: Bachelor’s, Master’s, Professional degree</a:t>
            </a:r>
          </a:p>
          <a:p>
            <a:pPr marL="285750" indent="-285750" fontAlgn="base">
              <a:buFont typeface="Arial" panose="020B0604020202020204" pitchFamily="34" charset="0"/>
              <a:buChar char="•"/>
            </a:pPr>
            <a:r>
              <a:rPr lang="en-GB" sz="2000" dirty="0">
                <a:latin typeface="Cantarell Light"/>
              </a:rPr>
              <a:t>High: Doctoral and Post-Doctoral</a:t>
            </a:r>
          </a:p>
          <a:p>
            <a:pPr marL="285750" indent="-285750" fontAlgn="base">
              <a:buFont typeface="Arial" panose="020B0604020202020204" pitchFamily="34" charset="0"/>
              <a:buChar char="•"/>
            </a:pPr>
            <a:r>
              <a:rPr lang="en-GB" sz="2000" dirty="0">
                <a:latin typeface="Cantarell Light"/>
              </a:rPr>
              <a:t>Grouping based on proportional convenient segregation</a:t>
            </a:r>
          </a:p>
        </p:txBody>
      </p:sp>
    </p:spTree>
    <p:extLst>
      <p:ext uri="{BB962C8B-B14F-4D97-AF65-F5344CB8AC3E}">
        <p14:creationId xmlns:p14="http://schemas.microsoft.com/office/powerpoint/2010/main" val="4119957740"/>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EA9B47F-3DD8-4645-81DC-B88780643C07}">
  <ds:schemaRefs>
    <ds:schemaRef ds:uri="http://schemas.microsoft.com/office/infopath/2007/PartnerControls"/>
    <ds:schemaRef ds:uri="http://schemas.microsoft.com/office/2006/documentManagement/types"/>
    <ds:schemaRef ds:uri="http://schemas.openxmlformats.org/package/2006/metadata/core-properties"/>
    <ds:schemaRef ds:uri="71af3243-3dd4-4a8d-8c0d-dd76da1f02a5"/>
    <ds:schemaRef ds:uri="http://purl.org/dc/elements/1.1/"/>
    <ds:schemaRef ds:uri="http://www.w3.org/XML/1998/namespace"/>
    <ds:schemaRef ds:uri="http://purl.org/dc/terms/"/>
    <ds:schemaRef ds:uri="http://purl.org/dc/dcmitype/"/>
    <ds:schemaRef ds:uri="16c05727-aa75-4e4a-9b5f-8a80a1165891"/>
    <ds:schemaRef ds:uri="http://schemas.microsoft.com/office/2006/metadata/properties"/>
  </ds:schemaRefs>
</ds:datastoreItem>
</file>

<file path=customXml/itemProps3.xml><?xml version="1.0" encoding="utf-8"?>
<ds:datastoreItem xmlns:ds="http://schemas.openxmlformats.org/officeDocument/2006/customXml" ds:itemID="{B0C07E3D-60A7-4F4E-8208-D9CCD01982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0</TotalTime>
  <Words>3280</Words>
  <Application>Microsoft Office PowerPoint</Application>
  <PresentationFormat>Widescreen</PresentationFormat>
  <Paragraphs>324</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Cantarell Light</vt:lpstr>
      <vt:lpstr>Corbel</vt:lpstr>
      <vt:lpstr>DejaVu Sans</vt:lpstr>
      <vt:lpstr>Titillium Web</vt:lpstr>
      <vt:lpstr>Office Theme</vt:lpstr>
      <vt:lpstr>PowerPoint Presentation</vt:lpstr>
      <vt:lpstr>Psychological Distress among Greater Jakarta Area Residents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2020-05-12T13:00:19Z</dcterms:created>
  <dcterms:modified xsi:type="dcterms:W3CDTF">2020-05-28T14:48:38Z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