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Lora"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3BE9D75-0792-4A63-BD1B-881E1FCDACEB}">
  <a:tblStyle styleId="{E3BE9D75-0792-4A63-BD1B-881E1FCDACEB}"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6189" autoAdjust="0"/>
  </p:normalViewPr>
  <p:slideViewPr>
    <p:cSldViewPr snapToGrid="0">
      <p:cViewPr>
        <p:scale>
          <a:sx n="75" d="100"/>
          <a:sy n="75" d="100"/>
        </p:scale>
        <p:origin x="1014" y="-49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48839447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7c30c8713a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7c30c8713a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98740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1f27ef440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1f27ef440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highlight>
                <a:srgbClr val="FFFFFF"/>
              </a:highlight>
              <a:latin typeface="Lora"/>
              <a:ea typeface="Lora"/>
              <a:cs typeface="Lora"/>
              <a:sym typeface="Lora"/>
            </a:endParaRPr>
          </a:p>
        </p:txBody>
      </p:sp>
    </p:spTree>
    <p:extLst>
      <p:ext uri="{BB962C8B-B14F-4D97-AF65-F5344CB8AC3E}">
        <p14:creationId xmlns:p14="http://schemas.microsoft.com/office/powerpoint/2010/main" val="3905296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71f27ef440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71f27ef440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dk1"/>
              </a:solidFill>
              <a:highlight>
                <a:srgbClr val="FFFFFF"/>
              </a:highlight>
              <a:latin typeface="Lora"/>
              <a:ea typeface="Lora"/>
              <a:cs typeface="Lora"/>
              <a:sym typeface="Lora"/>
            </a:endParaRPr>
          </a:p>
        </p:txBody>
      </p:sp>
    </p:spTree>
    <p:extLst>
      <p:ext uri="{BB962C8B-B14F-4D97-AF65-F5344CB8AC3E}">
        <p14:creationId xmlns:p14="http://schemas.microsoft.com/office/powerpoint/2010/main" val="9289975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71f27ef440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71f27ef440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dk1"/>
              </a:solidFill>
              <a:highlight>
                <a:srgbClr val="FFFFFF"/>
              </a:highlight>
              <a:latin typeface="Lora"/>
              <a:ea typeface="Lora"/>
              <a:cs typeface="Lora"/>
              <a:sym typeface="Lora"/>
            </a:endParaRPr>
          </a:p>
        </p:txBody>
      </p:sp>
    </p:spTree>
    <p:extLst>
      <p:ext uri="{BB962C8B-B14F-4D97-AF65-F5344CB8AC3E}">
        <p14:creationId xmlns:p14="http://schemas.microsoft.com/office/powerpoint/2010/main" val="22761585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71f27ef440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71f27ef440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highlight>
                <a:srgbClr val="FFFFFF"/>
              </a:highlight>
              <a:latin typeface="Lora"/>
              <a:ea typeface="Lora"/>
              <a:cs typeface="Lora"/>
              <a:sym typeface="Lora"/>
            </a:endParaRPr>
          </a:p>
        </p:txBody>
      </p:sp>
    </p:spTree>
    <p:extLst>
      <p:ext uri="{BB962C8B-B14F-4D97-AF65-F5344CB8AC3E}">
        <p14:creationId xmlns:p14="http://schemas.microsoft.com/office/powerpoint/2010/main" val="15853745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71f27ef440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71f27ef440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dk1"/>
              </a:solidFill>
              <a:highlight>
                <a:srgbClr val="FFFFFF"/>
              </a:highlight>
              <a:latin typeface="Lora"/>
              <a:ea typeface="Lora"/>
              <a:cs typeface="Lora"/>
              <a:sym typeface="Lora"/>
            </a:endParaRPr>
          </a:p>
        </p:txBody>
      </p:sp>
    </p:spTree>
    <p:extLst>
      <p:ext uri="{BB962C8B-B14F-4D97-AF65-F5344CB8AC3E}">
        <p14:creationId xmlns:p14="http://schemas.microsoft.com/office/powerpoint/2010/main" val="32181196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71f27ef440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71f27ef440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highlight>
                <a:srgbClr val="FFFFFF"/>
              </a:highlight>
              <a:latin typeface="Lora"/>
              <a:ea typeface="Lora"/>
              <a:cs typeface="Lora"/>
              <a:sym typeface="Lora"/>
            </a:endParaRPr>
          </a:p>
        </p:txBody>
      </p:sp>
    </p:spTree>
    <p:extLst>
      <p:ext uri="{BB962C8B-B14F-4D97-AF65-F5344CB8AC3E}">
        <p14:creationId xmlns:p14="http://schemas.microsoft.com/office/powerpoint/2010/main" val="11236223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71f27ef440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71f27ef440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dk1"/>
              </a:solidFill>
              <a:highlight>
                <a:srgbClr val="FFFFFF"/>
              </a:highlight>
              <a:latin typeface="Lora"/>
              <a:ea typeface="Lora"/>
              <a:cs typeface="Lora"/>
              <a:sym typeface="Lora"/>
            </a:endParaRPr>
          </a:p>
        </p:txBody>
      </p:sp>
    </p:spTree>
    <p:extLst>
      <p:ext uri="{BB962C8B-B14F-4D97-AF65-F5344CB8AC3E}">
        <p14:creationId xmlns:p14="http://schemas.microsoft.com/office/powerpoint/2010/main" val="20987074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71f27ef440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71f27ef440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highlight>
                <a:srgbClr val="FFFFFF"/>
              </a:highlight>
              <a:latin typeface="Lora"/>
              <a:ea typeface="Lora"/>
              <a:cs typeface="Lora"/>
              <a:sym typeface="Lora"/>
            </a:endParaRPr>
          </a:p>
        </p:txBody>
      </p:sp>
    </p:spTree>
    <p:extLst>
      <p:ext uri="{BB962C8B-B14F-4D97-AF65-F5344CB8AC3E}">
        <p14:creationId xmlns:p14="http://schemas.microsoft.com/office/powerpoint/2010/main" val="28986948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81b4c89226_1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81b4c89226_1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70311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c72cddd83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7c72cddd83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2070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c7617f69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c7617f6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PLAIN TEXT</a:t>
            </a:r>
            <a:endParaRPr/>
          </a:p>
        </p:txBody>
      </p:sp>
    </p:spTree>
    <p:extLst>
      <p:ext uri="{BB962C8B-B14F-4D97-AF65-F5344CB8AC3E}">
        <p14:creationId xmlns:p14="http://schemas.microsoft.com/office/powerpoint/2010/main" val="2673117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81b4c89226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81b4c89226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50" dirty="0" smtClean="0">
                <a:solidFill>
                  <a:srgbClr val="333333"/>
                </a:solidFill>
                <a:highlight>
                  <a:srgbClr val="FFFFFF"/>
                </a:highlight>
              </a:rPr>
              <a:t>Stream:</a:t>
            </a:r>
            <a:r>
              <a:rPr lang="en-US" sz="1150" baseline="0" dirty="0" smtClean="0">
                <a:solidFill>
                  <a:srgbClr val="333333"/>
                </a:solidFill>
                <a:highlight>
                  <a:srgbClr val="FFFFFF"/>
                </a:highlight>
              </a:rPr>
              <a:t> </a:t>
            </a:r>
            <a:r>
              <a:rPr lang="en-US" sz="1150" baseline="0" dirty="0" err="1" smtClean="0">
                <a:solidFill>
                  <a:srgbClr val="333333"/>
                </a:solidFill>
                <a:highlight>
                  <a:srgbClr val="FFFFFF"/>
                </a:highlight>
              </a:rPr>
              <a:t>luồng</a:t>
            </a:r>
            <a:r>
              <a:rPr lang="en-US" sz="1150" baseline="0" dirty="0" smtClean="0">
                <a:solidFill>
                  <a:srgbClr val="333333"/>
                </a:solidFill>
                <a:highlight>
                  <a:srgbClr val="FFFFFF"/>
                </a:highlight>
              </a:rPr>
              <a:t> 01020200103023002302300230</a:t>
            </a:r>
            <a:endParaRPr sz="1150" dirty="0">
              <a:solidFill>
                <a:srgbClr val="333333"/>
              </a:solidFill>
              <a:highlight>
                <a:srgbClr val="FFFFFF"/>
              </a:highlight>
            </a:endParaRPr>
          </a:p>
        </p:txBody>
      </p:sp>
    </p:spTree>
    <p:extLst>
      <p:ext uri="{BB962C8B-B14F-4D97-AF65-F5344CB8AC3E}">
        <p14:creationId xmlns:p14="http://schemas.microsoft.com/office/powerpoint/2010/main" val="1768941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81b4c89226_1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81b4c89226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err="1" smtClean="0">
                <a:solidFill>
                  <a:schemeClr val="dk1"/>
                </a:solidFill>
                <a:highlight>
                  <a:srgbClr val="FFFFFF"/>
                </a:highlight>
                <a:latin typeface="Lora"/>
                <a:ea typeface="Lora"/>
                <a:cs typeface="Lora"/>
                <a:sym typeface="Lora"/>
              </a:rPr>
              <a:t>InputStream</a:t>
            </a:r>
            <a:r>
              <a:rPr lang="en-US" b="1" dirty="0" smtClean="0">
                <a:solidFill>
                  <a:schemeClr val="dk1"/>
                </a:solidFill>
                <a:highlight>
                  <a:srgbClr val="FFFFFF"/>
                </a:highlight>
                <a:latin typeface="Lora"/>
                <a:ea typeface="Lora"/>
                <a:cs typeface="Lora"/>
                <a:sym typeface="Lora"/>
              </a:rPr>
              <a:t>:</a:t>
            </a:r>
            <a:r>
              <a:rPr lang="en-US" b="1" baseline="0" dirty="0" smtClean="0">
                <a:solidFill>
                  <a:schemeClr val="dk1"/>
                </a:solidFill>
                <a:highlight>
                  <a:srgbClr val="FFFFFF"/>
                </a:highlight>
                <a:latin typeface="Lora"/>
                <a:ea typeface="Lora"/>
                <a:cs typeface="Lora"/>
                <a:sym typeface="Lora"/>
              </a:rPr>
              <a:t> </a:t>
            </a:r>
            <a:r>
              <a:rPr lang="en-US" baseline="0" dirty="0" err="1" smtClean="0">
                <a:solidFill>
                  <a:schemeClr val="dk1"/>
                </a:solidFill>
                <a:highlight>
                  <a:srgbClr val="FFFFFF"/>
                </a:highlight>
                <a:latin typeface="Lora"/>
                <a:ea typeface="Lora"/>
                <a:cs typeface="Lora"/>
                <a:sym typeface="Lora"/>
              </a:rPr>
              <a:t>Lớp</a:t>
            </a:r>
            <a:r>
              <a:rPr lang="en-US" baseline="0" dirty="0" smtClean="0">
                <a:solidFill>
                  <a:schemeClr val="dk1"/>
                </a:solidFill>
                <a:highlight>
                  <a:srgbClr val="FFFFFF"/>
                </a:highlight>
                <a:latin typeface="Lora"/>
                <a:ea typeface="Lora"/>
                <a:cs typeface="Lora"/>
                <a:sym typeface="Lora"/>
              </a:rPr>
              <a:t> Abstract </a:t>
            </a:r>
            <a:r>
              <a:rPr lang="en-US" baseline="0" dirty="0" err="1" smtClean="0">
                <a:solidFill>
                  <a:schemeClr val="dk1"/>
                </a:solidFill>
                <a:highlight>
                  <a:srgbClr val="FFFFFF"/>
                </a:highlight>
                <a:latin typeface="Lora"/>
                <a:ea typeface="Lora"/>
                <a:cs typeface="Lora"/>
                <a:sym typeface="Lora"/>
              </a:rPr>
              <a:t>dành</a:t>
            </a:r>
            <a:r>
              <a:rPr lang="en-US" baseline="0" dirty="0" smtClean="0">
                <a:solidFill>
                  <a:schemeClr val="dk1"/>
                </a:solidFill>
                <a:highlight>
                  <a:srgbClr val="FFFFFF"/>
                </a:highlight>
                <a:latin typeface="Lora"/>
                <a:ea typeface="Lora"/>
                <a:cs typeface="Lora"/>
                <a:sym typeface="Lora"/>
              </a:rPr>
              <a:t> </a:t>
            </a:r>
            <a:r>
              <a:rPr lang="en-US" baseline="0" dirty="0" err="1" smtClean="0">
                <a:solidFill>
                  <a:schemeClr val="dk1"/>
                </a:solidFill>
                <a:highlight>
                  <a:srgbClr val="FFFFFF"/>
                </a:highlight>
                <a:latin typeface="Lora"/>
                <a:ea typeface="Lora"/>
                <a:cs typeface="Lora"/>
                <a:sym typeface="Lora"/>
              </a:rPr>
              <a:t>cho</a:t>
            </a:r>
            <a:r>
              <a:rPr lang="en-US" baseline="0" dirty="0" smtClean="0">
                <a:solidFill>
                  <a:schemeClr val="dk1"/>
                </a:solidFill>
                <a:highlight>
                  <a:srgbClr val="FFFFFF"/>
                </a:highlight>
                <a:latin typeface="Lora"/>
                <a:ea typeface="Lora"/>
                <a:cs typeface="Lora"/>
                <a:sym typeface="Lora"/>
              </a:rPr>
              <a:t> </a:t>
            </a:r>
            <a:r>
              <a:rPr lang="en-US" baseline="0" dirty="0" err="1" smtClean="0">
                <a:solidFill>
                  <a:schemeClr val="dk1"/>
                </a:solidFill>
                <a:highlight>
                  <a:srgbClr val="FFFFFF"/>
                </a:highlight>
                <a:latin typeface="Lora"/>
                <a:ea typeface="Lora"/>
                <a:cs typeface="Lora"/>
                <a:sym typeface="Lora"/>
              </a:rPr>
              <a:t>đọc</a:t>
            </a:r>
            <a:r>
              <a:rPr lang="en-US" baseline="0" dirty="0" smtClean="0">
                <a:solidFill>
                  <a:schemeClr val="dk1"/>
                </a:solidFill>
                <a:highlight>
                  <a:srgbClr val="FFFFFF"/>
                </a:highlight>
                <a:latin typeface="Lora"/>
                <a:ea typeface="Lora"/>
                <a:cs typeface="Lora"/>
                <a:sym typeface="Lora"/>
              </a:rPr>
              <a:t> </a:t>
            </a:r>
            <a:r>
              <a:rPr lang="en-US" baseline="0" dirty="0" err="1" smtClean="0">
                <a:solidFill>
                  <a:schemeClr val="dk1"/>
                </a:solidFill>
                <a:highlight>
                  <a:srgbClr val="FFFFFF"/>
                </a:highlight>
                <a:latin typeface="Lora"/>
                <a:ea typeface="Lora"/>
                <a:cs typeface="Lora"/>
                <a:sym typeface="Lora"/>
              </a:rPr>
              <a:t>ghi</a:t>
            </a:r>
            <a:r>
              <a:rPr lang="en-US" baseline="0" dirty="0" smtClean="0">
                <a:solidFill>
                  <a:schemeClr val="dk1"/>
                </a:solidFill>
                <a:highlight>
                  <a:srgbClr val="FFFFFF"/>
                </a:highlight>
                <a:latin typeface="Lora"/>
                <a:ea typeface="Lora"/>
                <a:cs typeface="Lora"/>
                <a:sym typeface="Lora"/>
              </a:rPr>
              <a:t> </a:t>
            </a:r>
            <a:r>
              <a:rPr lang="en-US" baseline="0" dirty="0" err="1" smtClean="0">
                <a:solidFill>
                  <a:schemeClr val="dk1"/>
                </a:solidFill>
                <a:highlight>
                  <a:srgbClr val="FFFFFF"/>
                </a:highlight>
                <a:latin typeface="Lora"/>
                <a:ea typeface="Lora"/>
                <a:cs typeface="Lora"/>
                <a:sym typeface="Lora"/>
              </a:rPr>
              <a:t>theo</a:t>
            </a:r>
            <a:r>
              <a:rPr lang="en-US" baseline="0" dirty="0" smtClean="0">
                <a:solidFill>
                  <a:schemeClr val="dk1"/>
                </a:solidFill>
                <a:highlight>
                  <a:srgbClr val="FFFFFF"/>
                </a:highlight>
                <a:latin typeface="Lora"/>
                <a:ea typeface="Lora"/>
                <a:cs typeface="Lora"/>
                <a:sym typeface="Lora"/>
              </a:rPr>
              <a:t> </a:t>
            </a:r>
            <a:r>
              <a:rPr lang="en-US" baseline="0" dirty="0" err="1" smtClean="0">
                <a:solidFill>
                  <a:schemeClr val="dk1"/>
                </a:solidFill>
                <a:highlight>
                  <a:srgbClr val="FFFFFF"/>
                </a:highlight>
                <a:latin typeface="Lora"/>
                <a:ea typeface="Lora"/>
                <a:cs typeface="Lora"/>
                <a:sym typeface="Lora"/>
              </a:rPr>
              <a:t>các</a:t>
            </a:r>
            <a:r>
              <a:rPr lang="en-US" baseline="0" dirty="0" smtClean="0">
                <a:solidFill>
                  <a:schemeClr val="dk1"/>
                </a:solidFill>
                <a:highlight>
                  <a:srgbClr val="FFFFFF"/>
                </a:highlight>
                <a:latin typeface="Lora"/>
                <a:ea typeface="Lora"/>
                <a:cs typeface="Lora"/>
                <a:sym typeface="Lora"/>
              </a:rPr>
              <a:t> byte (Byte Stream)</a:t>
            </a:r>
          </a:p>
          <a:p>
            <a:pPr marL="0" lvl="0" indent="0" algn="l" rtl="0">
              <a:spcBef>
                <a:spcPts val="0"/>
              </a:spcBef>
              <a:spcAft>
                <a:spcPts val="0"/>
              </a:spcAft>
              <a:buNone/>
            </a:pPr>
            <a:r>
              <a:rPr lang="vi-VN" sz="1100" b="1" i="0" u="none" strike="noStrike" cap="none" dirty="0" smtClean="0">
                <a:solidFill>
                  <a:srgbClr val="000000"/>
                </a:solidFill>
                <a:effectLst/>
                <a:latin typeface="Arial"/>
                <a:ea typeface="Arial"/>
                <a:cs typeface="Arial"/>
                <a:sym typeface="Arial"/>
              </a:rPr>
              <a:t>FileInputStream</a:t>
            </a:r>
            <a:r>
              <a:rPr lang="en-US" sz="1100" b="1" i="0" u="none" strike="noStrike" cap="none" dirty="0" smtClean="0">
                <a:solidFill>
                  <a:srgbClr val="000000"/>
                </a:solidFill>
                <a:effectLst/>
                <a:latin typeface="Arial"/>
                <a:ea typeface="Arial"/>
                <a:cs typeface="Arial"/>
                <a:sym typeface="Arial"/>
              </a:rPr>
              <a:t>: </a:t>
            </a:r>
            <a:r>
              <a:rPr lang="en-US" sz="1100" b="1" i="0" u="none" strike="noStrike" cap="none" dirty="0" err="1" smtClean="0">
                <a:solidFill>
                  <a:srgbClr val="000000"/>
                </a:solidFill>
                <a:effectLst/>
                <a:latin typeface="Arial"/>
                <a:ea typeface="Arial"/>
                <a:cs typeface="Arial"/>
                <a:sym typeface="Arial"/>
              </a:rPr>
              <a:t>Để</a:t>
            </a:r>
            <a:r>
              <a:rPr lang="vi-VN" sz="1100" b="0" i="0" u="none" strike="noStrike" cap="none" dirty="0" smtClean="0">
                <a:solidFill>
                  <a:srgbClr val="000000"/>
                </a:solidFill>
                <a:effectLst/>
                <a:latin typeface="Arial"/>
                <a:ea typeface="Arial"/>
                <a:cs typeface="Arial"/>
                <a:sym typeface="Arial"/>
              </a:rPr>
              <a:t> đọc các byte từ một input file. Nó được sử dụng để đọc dữ liệu theo định dạng byte (các byte stream) như dữ liệu hình ảnh, âm thanh, video vv. Bạn cũng có thể đọc các dữ liệu có định dạng ký tự. Tuy nhiên, để đọc các dòng ký tự (các character stream), bạn nên sử dụng lớp FileReader</a:t>
            </a:r>
            <a:endParaRPr lang="en-US"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r>
              <a:rPr lang="en-US" sz="1100" b="1" i="0" u="none" strike="noStrike" cap="none" dirty="0" err="1" smtClean="0">
                <a:solidFill>
                  <a:srgbClr val="000000"/>
                </a:solidFill>
                <a:effectLst/>
                <a:highlight>
                  <a:srgbClr val="FFFFFF"/>
                </a:highlight>
                <a:latin typeface="Arial"/>
                <a:ea typeface="Lora"/>
                <a:cs typeface="Arial"/>
                <a:sym typeface="Arial"/>
              </a:rPr>
              <a:t>FilterInputStream</a:t>
            </a:r>
            <a:r>
              <a:rPr lang="en-US" sz="1100" b="1" i="0" u="none" strike="noStrike" cap="none" dirty="0" smtClean="0">
                <a:solidFill>
                  <a:srgbClr val="000000"/>
                </a:solidFill>
                <a:effectLst/>
                <a:highlight>
                  <a:srgbClr val="FFFFFF"/>
                </a:highlight>
                <a:latin typeface="Arial"/>
                <a:ea typeface="Lora"/>
                <a:cs typeface="Arial"/>
                <a:sym typeface="Arial"/>
              </a:rPr>
              <a:t>: </a:t>
            </a:r>
            <a:r>
              <a:rPr lang="vi-VN" sz="1100" b="0" i="0" u="none" strike="noStrike" cap="none" dirty="0" smtClean="0">
                <a:solidFill>
                  <a:srgbClr val="000000"/>
                </a:solidFill>
                <a:effectLst/>
                <a:latin typeface="Arial"/>
                <a:ea typeface="Arial"/>
                <a:cs typeface="Arial"/>
                <a:sym typeface="Arial"/>
              </a:rPr>
              <a:t>extends lớp </a:t>
            </a:r>
            <a:r>
              <a:rPr lang="en-US" sz="1100" b="0" i="0" u="none" strike="noStrike" cap="none" dirty="0" smtClean="0">
                <a:solidFill>
                  <a:srgbClr val="000000"/>
                </a:solidFill>
                <a:effectLst/>
                <a:latin typeface="Arial"/>
                <a:ea typeface="Arial"/>
                <a:cs typeface="Arial"/>
                <a:sym typeface="Arial"/>
              </a:rPr>
              <a:t>Input</a:t>
            </a:r>
            <a:r>
              <a:rPr lang="vi-VN" sz="1100" b="0" i="0" u="none" strike="noStrike" cap="none" dirty="0" smtClean="0">
                <a:solidFill>
                  <a:srgbClr val="000000"/>
                </a:solidFill>
                <a:effectLst/>
                <a:latin typeface="Arial"/>
                <a:ea typeface="Arial"/>
                <a:cs typeface="Arial"/>
                <a:sym typeface="Arial"/>
              </a:rPr>
              <a:t>Stream</a:t>
            </a:r>
            <a:r>
              <a:rPr lang="vi-VN" sz="1100" b="0" i="0" u="none" strike="noStrike" cap="none" dirty="0" smtClean="0">
                <a:solidFill>
                  <a:srgbClr val="000000"/>
                </a:solidFill>
                <a:effectLst/>
                <a:latin typeface="Arial"/>
                <a:ea typeface="Arial"/>
                <a:cs typeface="Arial"/>
                <a:sym typeface="Arial"/>
              </a:rPr>
              <a:t>. Nó cung cấp các lớp con khác nhau như </a:t>
            </a:r>
            <a:r>
              <a:rPr lang="vi-VN" sz="1100" b="0" i="0" u="none" strike="noStrike" cap="none" dirty="0" smtClean="0">
                <a:solidFill>
                  <a:srgbClr val="000000"/>
                </a:solidFill>
                <a:effectLst/>
                <a:latin typeface="Arial"/>
                <a:ea typeface="Arial"/>
                <a:cs typeface="Arial"/>
                <a:sym typeface="Arial"/>
              </a:rPr>
              <a:t>Buffered</a:t>
            </a:r>
            <a:r>
              <a:rPr lang="en-US" sz="1100" b="0" i="0" u="none" strike="noStrike" cap="none" dirty="0" smtClean="0">
                <a:solidFill>
                  <a:srgbClr val="000000"/>
                </a:solidFill>
                <a:effectLst/>
                <a:latin typeface="Arial"/>
                <a:ea typeface="Arial"/>
                <a:cs typeface="Arial"/>
                <a:sym typeface="Arial"/>
              </a:rPr>
              <a:t>In</a:t>
            </a:r>
            <a:r>
              <a:rPr lang="vi-VN" sz="1100" b="0" i="0" u="none" strike="noStrike" cap="none" dirty="0" smtClean="0">
                <a:solidFill>
                  <a:srgbClr val="000000"/>
                </a:solidFill>
                <a:effectLst/>
                <a:latin typeface="Arial"/>
                <a:ea typeface="Arial"/>
                <a:cs typeface="Arial"/>
                <a:sym typeface="Arial"/>
              </a:rPr>
              <a:t>putStream </a:t>
            </a:r>
            <a:r>
              <a:rPr lang="vi-VN" sz="1100" b="0" i="0" u="none" strike="noStrike" cap="none" dirty="0" smtClean="0">
                <a:solidFill>
                  <a:srgbClr val="000000"/>
                </a:solidFill>
                <a:effectLst/>
                <a:latin typeface="Arial"/>
                <a:ea typeface="Arial"/>
                <a:cs typeface="Arial"/>
                <a:sym typeface="Arial"/>
              </a:rPr>
              <a:t>và </a:t>
            </a:r>
            <a:r>
              <a:rPr lang="vi-VN" sz="1100" b="0" i="0" u="none" strike="noStrike" cap="none" dirty="0" smtClean="0">
                <a:solidFill>
                  <a:srgbClr val="000000"/>
                </a:solidFill>
                <a:effectLst/>
                <a:latin typeface="Arial"/>
                <a:ea typeface="Arial"/>
                <a:cs typeface="Arial"/>
                <a:sym typeface="Arial"/>
              </a:rPr>
              <a:t>Data</a:t>
            </a:r>
            <a:r>
              <a:rPr lang="en-US" sz="1100" b="0" i="0" u="none" strike="noStrike" cap="none" dirty="0" smtClean="0">
                <a:solidFill>
                  <a:srgbClr val="000000"/>
                </a:solidFill>
                <a:effectLst/>
                <a:latin typeface="Arial"/>
                <a:ea typeface="Arial"/>
                <a:cs typeface="Arial"/>
                <a:sym typeface="Arial"/>
              </a:rPr>
              <a:t>In</a:t>
            </a:r>
            <a:r>
              <a:rPr lang="vi-VN" sz="1100" b="0" i="0" u="none" strike="noStrike" cap="none" dirty="0" smtClean="0">
                <a:solidFill>
                  <a:srgbClr val="000000"/>
                </a:solidFill>
                <a:effectLst/>
                <a:latin typeface="Arial"/>
                <a:ea typeface="Arial"/>
                <a:cs typeface="Arial"/>
                <a:sym typeface="Arial"/>
              </a:rPr>
              <a:t>putStream </a:t>
            </a:r>
            <a:r>
              <a:rPr lang="vi-VN" sz="1100" b="0" i="0" u="none" strike="noStrike" cap="none" dirty="0" smtClean="0">
                <a:solidFill>
                  <a:srgbClr val="000000"/>
                </a:solidFill>
                <a:effectLst/>
                <a:latin typeface="Arial"/>
                <a:ea typeface="Arial"/>
                <a:cs typeface="Arial"/>
                <a:sym typeface="Arial"/>
              </a:rPr>
              <a:t>để cung cấp các chức năng bổ sung. Vì vậy, nó ít được sử dụng riêng lẻ</a:t>
            </a:r>
            <a:endParaRPr lang="en-US"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r>
              <a:rPr lang="en-US" sz="1100" b="1" i="0" u="none" strike="noStrike" cap="none" smtClean="0">
                <a:solidFill>
                  <a:srgbClr val="000000"/>
                </a:solidFill>
                <a:effectLst/>
                <a:highlight>
                  <a:srgbClr val="FFFFFF"/>
                </a:highlight>
                <a:latin typeface="Arial"/>
                <a:ea typeface="Lora"/>
                <a:cs typeface="Arial"/>
                <a:sym typeface="Arial"/>
              </a:rPr>
              <a:t>ObjectInputStream: </a:t>
            </a:r>
            <a:r>
              <a:rPr lang="vi-VN" sz="1100" b="0" i="0" u="none" strike="noStrike" cap="none" dirty="0" smtClean="0">
                <a:solidFill>
                  <a:srgbClr val="000000"/>
                </a:solidFill>
                <a:effectLst/>
                <a:latin typeface="Arial"/>
                <a:ea typeface="Arial"/>
                <a:cs typeface="Arial"/>
                <a:sym typeface="Arial"/>
              </a:rPr>
              <a:t>được sử dụng để đọc các đối tượng và dữ liệu nguyên thủy mà được ghi bằng việc sử dụng lớp ObjectOutputStream</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nhớ</a:t>
            </a:r>
            <a:r>
              <a:rPr lang="en-US" sz="1100" b="0" i="0" u="none" strike="noStrike" cap="none" baseline="0" dirty="0" smtClean="0">
                <a:solidFill>
                  <a:srgbClr val="000000"/>
                </a:solidFill>
                <a:effectLst/>
                <a:latin typeface="Arial"/>
                <a:ea typeface="Arial"/>
                <a:cs typeface="Arial"/>
                <a:sym typeface="Arial"/>
              </a:rPr>
              <a:t> </a:t>
            </a:r>
            <a:r>
              <a:rPr lang="en-US" sz="1100" b="0" i="0" u="none" strike="noStrike" cap="none" baseline="0" dirty="0" err="1" smtClean="0">
                <a:solidFill>
                  <a:srgbClr val="000000"/>
                </a:solidFill>
                <a:effectLst/>
                <a:latin typeface="Arial"/>
                <a:ea typeface="Arial"/>
                <a:cs typeface="Arial"/>
                <a:sym typeface="Arial"/>
              </a:rPr>
              <a:t>đọc</a:t>
            </a:r>
            <a:r>
              <a:rPr lang="en-US" sz="1100" b="0" i="0" u="none" strike="noStrike" cap="none" baseline="0" dirty="0" smtClean="0">
                <a:solidFill>
                  <a:srgbClr val="000000"/>
                </a:solidFill>
                <a:effectLst/>
                <a:latin typeface="Arial"/>
                <a:ea typeface="Arial"/>
                <a:cs typeface="Arial"/>
                <a:sym typeface="Arial"/>
              </a:rPr>
              <a:t>/</a:t>
            </a:r>
            <a:r>
              <a:rPr lang="en-US" sz="1100" b="0" i="0" u="none" strike="noStrike" cap="none" baseline="0" dirty="0" err="1" smtClean="0">
                <a:solidFill>
                  <a:srgbClr val="000000"/>
                </a:solidFill>
                <a:effectLst/>
                <a:latin typeface="Arial"/>
                <a:ea typeface="Arial"/>
                <a:cs typeface="Arial"/>
                <a:sym typeface="Arial"/>
              </a:rPr>
              <a:t>ghi</a:t>
            </a:r>
            <a:r>
              <a:rPr lang="en-US" sz="1100" b="0" i="0" u="none" strike="noStrike" cap="none" baseline="0" dirty="0" smtClean="0">
                <a:solidFill>
                  <a:srgbClr val="000000"/>
                </a:solidFill>
                <a:effectLst/>
                <a:latin typeface="Arial"/>
                <a:ea typeface="Arial"/>
                <a:cs typeface="Arial"/>
                <a:sym typeface="Arial"/>
              </a:rPr>
              <a:t> </a:t>
            </a:r>
            <a:r>
              <a:rPr lang="en-US" sz="1100" b="0" i="0" u="none" strike="noStrike" cap="none" baseline="0" dirty="0" err="1" smtClean="0">
                <a:solidFill>
                  <a:srgbClr val="000000"/>
                </a:solidFill>
                <a:effectLst/>
                <a:latin typeface="Arial"/>
                <a:ea typeface="Arial"/>
                <a:cs typeface="Arial"/>
                <a:sym typeface="Arial"/>
              </a:rPr>
              <a:t>theo</a:t>
            </a:r>
            <a:r>
              <a:rPr lang="en-US" sz="1100" b="0" i="0" u="none" strike="noStrike" cap="none" baseline="0" dirty="0" smtClean="0">
                <a:solidFill>
                  <a:srgbClr val="000000"/>
                </a:solidFill>
                <a:effectLst/>
                <a:latin typeface="Arial"/>
                <a:ea typeface="Arial"/>
                <a:cs typeface="Arial"/>
                <a:sym typeface="Arial"/>
              </a:rPr>
              <a:t> </a:t>
            </a:r>
            <a:r>
              <a:rPr lang="en-US" sz="1100" b="0" i="0" u="none" strike="noStrike" cap="none" baseline="0" dirty="0" err="1" smtClean="0">
                <a:solidFill>
                  <a:srgbClr val="000000"/>
                </a:solidFill>
                <a:effectLst/>
                <a:latin typeface="Arial"/>
                <a:ea typeface="Arial"/>
                <a:cs typeface="Arial"/>
                <a:sym typeface="Arial"/>
              </a:rPr>
              <a:t>thứ</a:t>
            </a:r>
            <a:r>
              <a:rPr lang="en-US" sz="1100" b="0" i="0" u="none" strike="noStrike" cap="none" baseline="0" dirty="0" smtClean="0">
                <a:solidFill>
                  <a:srgbClr val="000000"/>
                </a:solidFill>
                <a:effectLst/>
                <a:latin typeface="Arial"/>
                <a:ea typeface="Arial"/>
                <a:cs typeface="Arial"/>
                <a:sym typeface="Arial"/>
              </a:rPr>
              <a:t> </a:t>
            </a:r>
            <a:r>
              <a:rPr lang="en-US" sz="1100" b="0" i="0" u="none" strike="noStrike" cap="none" baseline="0" dirty="0" err="1" smtClean="0">
                <a:solidFill>
                  <a:srgbClr val="000000"/>
                </a:solidFill>
                <a:effectLst/>
                <a:latin typeface="Arial"/>
                <a:ea typeface="Arial"/>
                <a:cs typeface="Arial"/>
                <a:sym typeface="Arial"/>
              </a:rPr>
              <a:t>tự</a:t>
            </a:r>
            <a:r>
              <a:rPr lang="en-US" sz="1100" b="0" i="0" u="none" strike="noStrike" cap="none" baseline="0" dirty="0" smtClean="0">
                <a:solidFill>
                  <a:srgbClr val="000000"/>
                </a:solidFill>
                <a:effectLst/>
                <a:latin typeface="Arial"/>
                <a:ea typeface="Arial"/>
                <a:cs typeface="Arial"/>
                <a:sym typeface="Arial"/>
              </a:rPr>
              <a:t> </a:t>
            </a:r>
            <a:r>
              <a:rPr lang="en-US" sz="1100" b="0" i="0" u="none" strike="noStrike" cap="none" baseline="0" dirty="0" err="1" smtClean="0">
                <a:solidFill>
                  <a:srgbClr val="000000"/>
                </a:solidFill>
                <a:effectLst/>
                <a:latin typeface="Arial"/>
                <a:ea typeface="Arial"/>
                <a:cs typeface="Arial"/>
                <a:sym typeface="Arial"/>
              </a:rPr>
              <a:t>đẩy</a:t>
            </a:r>
            <a:r>
              <a:rPr lang="en-US" sz="1100" b="0" i="0" u="none" strike="noStrike" cap="none" baseline="0" dirty="0" smtClean="0">
                <a:solidFill>
                  <a:srgbClr val="000000"/>
                </a:solidFill>
                <a:effectLst/>
                <a:latin typeface="Arial"/>
                <a:ea typeface="Arial"/>
                <a:cs typeface="Arial"/>
                <a:sym typeface="Arial"/>
              </a:rPr>
              <a:t> </a:t>
            </a:r>
            <a:r>
              <a:rPr lang="en-US" sz="1100" b="0" i="0" u="none" strike="noStrike" cap="none" baseline="0" dirty="0" err="1" smtClean="0">
                <a:solidFill>
                  <a:srgbClr val="000000"/>
                </a:solidFill>
                <a:effectLst/>
                <a:latin typeface="Arial"/>
                <a:ea typeface="Arial"/>
                <a:cs typeface="Arial"/>
                <a:sym typeface="Arial"/>
              </a:rPr>
              <a:t>vào</a:t>
            </a:r>
            <a:r>
              <a:rPr lang="en-US" sz="1100" b="0" i="0" u="none" strike="noStrike" cap="none" baseline="0" dirty="0" smtClean="0">
                <a:solidFill>
                  <a:srgbClr val="000000"/>
                </a:solidFill>
                <a:effectLst/>
                <a:latin typeface="Arial"/>
                <a:ea typeface="Arial"/>
                <a:cs typeface="Arial"/>
                <a:sym typeface="Arial"/>
              </a:rPr>
              <a:t>)</a:t>
            </a:r>
          </a:p>
          <a:p>
            <a:pPr marL="0" lvl="0" indent="0" algn="l" rtl="0">
              <a:spcBef>
                <a:spcPts val="0"/>
              </a:spcBef>
              <a:spcAft>
                <a:spcPts val="0"/>
              </a:spcAft>
              <a:buNone/>
            </a:pPr>
            <a:endParaRPr lang="en-US" sz="1100" b="0" i="0" u="none" strike="noStrike" cap="none" baseline="0" dirty="0" smtClean="0">
              <a:solidFill>
                <a:srgbClr val="000000"/>
              </a:solidFill>
              <a:effectLst/>
              <a:highlight>
                <a:srgbClr val="FFFFFF"/>
              </a:highlight>
              <a:latin typeface="Arial"/>
              <a:ea typeface="Lora"/>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baseline="0" dirty="0" smtClean="0">
                <a:solidFill>
                  <a:schemeClr val="dk1"/>
                </a:solidFill>
                <a:highlight>
                  <a:srgbClr val="FFFFFF"/>
                </a:highlight>
                <a:latin typeface="Lora"/>
                <a:ea typeface="Lora"/>
                <a:cs typeface="Lora"/>
                <a:sym typeface="Lora"/>
              </a:rPr>
              <a:t>Reader: </a:t>
            </a:r>
            <a:r>
              <a:rPr lang="en-US" baseline="0" dirty="0" err="1" smtClean="0">
                <a:solidFill>
                  <a:schemeClr val="dk1"/>
                </a:solidFill>
                <a:highlight>
                  <a:srgbClr val="FFFFFF"/>
                </a:highlight>
                <a:latin typeface="Lora"/>
                <a:ea typeface="Lora"/>
                <a:cs typeface="Lora"/>
                <a:sym typeface="Lora"/>
              </a:rPr>
              <a:t>Lớp</a:t>
            </a:r>
            <a:r>
              <a:rPr lang="en-US" baseline="0" dirty="0" smtClean="0">
                <a:solidFill>
                  <a:schemeClr val="dk1"/>
                </a:solidFill>
                <a:highlight>
                  <a:srgbClr val="FFFFFF"/>
                </a:highlight>
                <a:latin typeface="Lora"/>
                <a:ea typeface="Lora"/>
                <a:cs typeface="Lora"/>
                <a:sym typeface="Lora"/>
              </a:rPr>
              <a:t> Abstract </a:t>
            </a:r>
            <a:r>
              <a:rPr lang="en-US" baseline="0" dirty="0" err="1" smtClean="0">
                <a:solidFill>
                  <a:schemeClr val="dk1"/>
                </a:solidFill>
                <a:highlight>
                  <a:srgbClr val="FFFFFF"/>
                </a:highlight>
                <a:latin typeface="Lora"/>
                <a:ea typeface="Lora"/>
                <a:cs typeface="Lora"/>
                <a:sym typeface="Lora"/>
              </a:rPr>
              <a:t>dành</a:t>
            </a:r>
            <a:r>
              <a:rPr lang="en-US" baseline="0" dirty="0" smtClean="0">
                <a:solidFill>
                  <a:schemeClr val="dk1"/>
                </a:solidFill>
                <a:highlight>
                  <a:srgbClr val="FFFFFF"/>
                </a:highlight>
                <a:latin typeface="Lora"/>
                <a:ea typeface="Lora"/>
                <a:cs typeface="Lora"/>
                <a:sym typeface="Lora"/>
              </a:rPr>
              <a:t> </a:t>
            </a:r>
            <a:r>
              <a:rPr lang="en-US" baseline="0" dirty="0" err="1" smtClean="0">
                <a:solidFill>
                  <a:schemeClr val="dk1"/>
                </a:solidFill>
                <a:highlight>
                  <a:srgbClr val="FFFFFF"/>
                </a:highlight>
                <a:latin typeface="Lora"/>
                <a:ea typeface="Lora"/>
                <a:cs typeface="Lora"/>
                <a:sym typeface="Lora"/>
              </a:rPr>
              <a:t>cho</a:t>
            </a:r>
            <a:r>
              <a:rPr lang="en-US" baseline="0" dirty="0" smtClean="0">
                <a:solidFill>
                  <a:schemeClr val="dk1"/>
                </a:solidFill>
                <a:highlight>
                  <a:srgbClr val="FFFFFF"/>
                </a:highlight>
                <a:latin typeface="Lora"/>
                <a:ea typeface="Lora"/>
                <a:cs typeface="Lora"/>
                <a:sym typeface="Lora"/>
              </a:rPr>
              <a:t> </a:t>
            </a:r>
            <a:r>
              <a:rPr lang="en-US" baseline="0" dirty="0" err="1" smtClean="0">
                <a:solidFill>
                  <a:schemeClr val="dk1"/>
                </a:solidFill>
                <a:highlight>
                  <a:srgbClr val="FFFFFF"/>
                </a:highlight>
                <a:latin typeface="Lora"/>
                <a:ea typeface="Lora"/>
                <a:cs typeface="Lora"/>
                <a:sym typeface="Lora"/>
              </a:rPr>
              <a:t>đọc</a:t>
            </a:r>
            <a:r>
              <a:rPr lang="en-US" baseline="0" dirty="0" smtClean="0">
                <a:solidFill>
                  <a:schemeClr val="dk1"/>
                </a:solidFill>
                <a:highlight>
                  <a:srgbClr val="FFFFFF"/>
                </a:highlight>
                <a:latin typeface="Lora"/>
                <a:ea typeface="Lora"/>
                <a:cs typeface="Lora"/>
                <a:sym typeface="Lora"/>
              </a:rPr>
              <a:t> </a:t>
            </a:r>
            <a:r>
              <a:rPr lang="en-US" baseline="0" dirty="0" err="1" smtClean="0">
                <a:solidFill>
                  <a:schemeClr val="dk1"/>
                </a:solidFill>
                <a:highlight>
                  <a:srgbClr val="FFFFFF"/>
                </a:highlight>
                <a:latin typeface="Lora"/>
                <a:ea typeface="Lora"/>
                <a:cs typeface="Lora"/>
                <a:sym typeface="Lora"/>
              </a:rPr>
              <a:t>ghi</a:t>
            </a:r>
            <a:r>
              <a:rPr lang="en-US" baseline="0" dirty="0" smtClean="0">
                <a:solidFill>
                  <a:schemeClr val="dk1"/>
                </a:solidFill>
                <a:highlight>
                  <a:srgbClr val="FFFFFF"/>
                </a:highlight>
                <a:latin typeface="Lora"/>
                <a:ea typeface="Lora"/>
                <a:cs typeface="Lora"/>
                <a:sym typeface="Lora"/>
              </a:rPr>
              <a:t> </a:t>
            </a:r>
            <a:r>
              <a:rPr lang="en-US" baseline="0" dirty="0" err="1" smtClean="0">
                <a:solidFill>
                  <a:schemeClr val="dk1"/>
                </a:solidFill>
                <a:highlight>
                  <a:srgbClr val="FFFFFF"/>
                </a:highlight>
                <a:latin typeface="Lora"/>
                <a:ea typeface="Lora"/>
                <a:cs typeface="Lora"/>
                <a:sym typeface="Lora"/>
              </a:rPr>
              <a:t>ký</a:t>
            </a:r>
            <a:r>
              <a:rPr lang="en-US" baseline="0" dirty="0" smtClean="0">
                <a:solidFill>
                  <a:schemeClr val="dk1"/>
                </a:solidFill>
                <a:highlight>
                  <a:srgbClr val="FFFFFF"/>
                </a:highlight>
                <a:latin typeface="Lora"/>
                <a:ea typeface="Lora"/>
                <a:cs typeface="Lora"/>
                <a:sym typeface="Lora"/>
              </a:rPr>
              <a:t> </a:t>
            </a:r>
            <a:r>
              <a:rPr lang="en-US" baseline="0" dirty="0" err="1" smtClean="0">
                <a:solidFill>
                  <a:schemeClr val="dk1"/>
                </a:solidFill>
                <a:highlight>
                  <a:srgbClr val="FFFFFF"/>
                </a:highlight>
                <a:latin typeface="Lora"/>
                <a:ea typeface="Lora"/>
                <a:cs typeface="Lora"/>
                <a:sym typeface="Lora"/>
              </a:rPr>
              <a:t>tự</a:t>
            </a:r>
            <a:r>
              <a:rPr lang="en-US" baseline="0" dirty="0" smtClean="0">
                <a:solidFill>
                  <a:schemeClr val="dk1"/>
                </a:solidFill>
                <a:highlight>
                  <a:srgbClr val="FFFFFF"/>
                </a:highlight>
                <a:latin typeface="Lora"/>
                <a:ea typeface="Lora"/>
                <a:cs typeface="Lora"/>
                <a:sym typeface="Lora"/>
              </a:rPr>
              <a:t> (Character Stream)</a:t>
            </a:r>
          </a:p>
          <a:p>
            <a:pPr marL="0" lvl="0" indent="0" algn="l" rtl="0">
              <a:spcBef>
                <a:spcPts val="0"/>
              </a:spcBef>
              <a:spcAft>
                <a:spcPts val="0"/>
              </a:spcAft>
              <a:buNone/>
            </a:pPr>
            <a:r>
              <a:rPr lang="en-US" b="1" dirty="0" err="1" smtClean="0">
                <a:solidFill>
                  <a:schemeClr val="dk1"/>
                </a:solidFill>
                <a:highlight>
                  <a:srgbClr val="FFFFFF"/>
                </a:highlight>
                <a:latin typeface="Lora"/>
                <a:ea typeface="Lora"/>
                <a:cs typeface="Lora"/>
                <a:sym typeface="Lora"/>
              </a:rPr>
              <a:t>BufferedReader</a:t>
            </a:r>
            <a:r>
              <a:rPr lang="en-US" b="1" dirty="0" smtClean="0">
                <a:solidFill>
                  <a:schemeClr val="dk1"/>
                </a:solidFill>
                <a:highlight>
                  <a:srgbClr val="FFFFFF"/>
                </a:highlight>
                <a:latin typeface="Lora"/>
                <a:ea typeface="Lora"/>
                <a:cs typeface="Lora"/>
                <a:sym typeface="Lora"/>
              </a:rPr>
              <a:t>:</a:t>
            </a:r>
            <a:r>
              <a:rPr lang="en-US" b="1" baseline="0" dirty="0" smtClean="0">
                <a:solidFill>
                  <a:schemeClr val="dk1"/>
                </a:solidFill>
                <a:highlight>
                  <a:srgbClr val="FFFFFF"/>
                </a:highlight>
                <a:latin typeface="Lora"/>
                <a:ea typeface="Lora"/>
                <a:cs typeface="Lora"/>
                <a:sym typeface="Lora"/>
              </a:rPr>
              <a:t> </a:t>
            </a:r>
            <a:r>
              <a:rPr lang="en-US" sz="1100" b="0" i="0" u="none" strike="noStrike" cap="none" baseline="0" dirty="0" smtClean="0">
                <a:solidFill>
                  <a:srgbClr val="000000"/>
                </a:solidFill>
                <a:effectLst/>
                <a:highlight>
                  <a:srgbClr val="FFFFFF"/>
                </a:highlight>
                <a:latin typeface="Arial"/>
                <a:ea typeface="Lora"/>
                <a:cs typeface="Arial"/>
                <a:sym typeface="Arial"/>
              </a:rPr>
              <a:t>Đ</a:t>
            </a:r>
            <a:r>
              <a:rPr lang="vi-VN" sz="1100" b="0" i="0" u="none" strike="noStrike" cap="none" dirty="0" smtClean="0">
                <a:solidFill>
                  <a:srgbClr val="000000"/>
                </a:solidFill>
                <a:effectLst/>
                <a:latin typeface="Arial"/>
                <a:ea typeface="Arial"/>
                <a:cs typeface="Arial"/>
                <a:sym typeface="Arial"/>
              </a:rPr>
              <a:t>ược sử dụng để đọc văn bản từ một input stream dựa trên các ký tự (character stream). Nó có thể được sử dụng để đọc dữ liệu theo dòng (line by line) bằng phương thức readLine(). Nó giúp hiệu suất nhanh. Nó kế thừa lớp Reader</a:t>
            </a:r>
            <a:endParaRPr lang="en-US"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r>
              <a:rPr lang="en-US" sz="1100" b="1" i="0" u="none" strike="noStrike" cap="none" dirty="0" err="1" smtClean="0">
                <a:solidFill>
                  <a:srgbClr val="000000"/>
                </a:solidFill>
                <a:effectLst/>
                <a:highlight>
                  <a:srgbClr val="FFFFFF"/>
                </a:highlight>
                <a:latin typeface="Arial"/>
                <a:ea typeface="Lora"/>
                <a:cs typeface="Arial"/>
                <a:sym typeface="Arial"/>
              </a:rPr>
              <a:t>InputStreamReader</a:t>
            </a:r>
            <a:r>
              <a:rPr lang="en-US" sz="1100" b="1" i="0" u="none" strike="noStrike" cap="none" dirty="0" smtClean="0">
                <a:solidFill>
                  <a:srgbClr val="000000"/>
                </a:solidFill>
                <a:effectLst/>
                <a:highlight>
                  <a:srgbClr val="FFFFFF"/>
                </a:highlight>
                <a:latin typeface="Arial"/>
                <a:ea typeface="Lora"/>
                <a:cs typeface="Arial"/>
                <a:sym typeface="Arial"/>
              </a:rPr>
              <a:t>: </a:t>
            </a:r>
            <a:r>
              <a:rPr lang="en-US" sz="1100" b="0" i="0" u="none" strike="noStrike" cap="none" dirty="0" err="1" smtClean="0">
                <a:solidFill>
                  <a:srgbClr val="000000"/>
                </a:solidFill>
                <a:effectLst/>
                <a:highlight>
                  <a:srgbClr val="FFFFFF"/>
                </a:highlight>
                <a:latin typeface="Arial"/>
                <a:ea typeface="Lora"/>
                <a:cs typeface="Arial"/>
                <a:sym typeface="Arial"/>
              </a:rPr>
              <a:t>Sử</a:t>
            </a:r>
            <a:r>
              <a:rPr lang="en-US" sz="1100" b="0" i="0" u="none" strike="noStrike" cap="none" baseline="0" dirty="0" smtClean="0">
                <a:solidFill>
                  <a:srgbClr val="000000"/>
                </a:solidFill>
                <a:effectLst/>
                <a:highlight>
                  <a:srgbClr val="FFFFFF"/>
                </a:highlight>
                <a:latin typeface="Arial"/>
                <a:ea typeface="Lora"/>
                <a:cs typeface="Arial"/>
                <a:sym typeface="Arial"/>
              </a:rPr>
              <a:t> </a:t>
            </a:r>
            <a:r>
              <a:rPr lang="en-US" sz="1100" b="0" i="0" u="none" strike="noStrike" cap="none" baseline="0" dirty="0" err="1" smtClean="0">
                <a:solidFill>
                  <a:srgbClr val="000000"/>
                </a:solidFill>
                <a:effectLst/>
                <a:highlight>
                  <a:srgbClr val="FFFFFF"/>
                </a:highlight>
                <a:latin typeface="Arial"/>
                <a:ea typeface="Lora"/>
                <a:cs typeface="Arial"/>
                <a:sym typeface="Arial"/>
              </a:rPr>
              <a:t>dụng</a:t>
            </a:r>
            <a:r>
              <a:rPr lang="en-US" sz="1100" b="0" i="0" u="none" strike="noStrike" cap="none" baseline="0" dirty="0" smtClean="0">
                <a:solidFill>
                  <a:srgbClr val="000000"/>
                </a:solidFill>
                <a:effectLst/>
                <a:highlight>
                  <a:srgbClr val="FFFFFF"/>
                </a:highlight>
                <a:latin typeface="Arial"/>
                <a:ea typeface="Lora"/>
                <a:cs typeface="Arial"/>
                <a:sym typeface="Arial"/>
              </a:rPr>
              <a:t> </a:t>
            </a:r>
            <a:r>
              <a:rPr lang="en-US" sz="1100" b="0" i="0" u="none" strike="noStrike" cap="none" baseline="0" dirty="0" err="1" smtClean="0">
                <a:solidFill>
                  <a:srgbClr val="000000"/>
                </a:solidFill>
                <a:effectLst/>
                <a:highlight>
                  <a:srgbClr val="FFFFFF"/>
                </a:highlight>
                <a:latin typeface="Arial"/>
                <a:ea typeface="Lora"/>
                <a:cs typeface="Arial"/>
                <a:sym typeface="Arial"/>
              </a:rPr>
              <a:t>để</a:t>
            </a:r>
            <a:r>
              <a:rPr lang="en-US" sz="1100" b="0" i="0" u="none" strike="noStrike" cap="none" baseline="0" dirty="0" smtClean="0">
                <a:solidFill>
                  <a:srgbClr val="000000"/>
                </a:solidFill>
                <a:effectLst/>
                <a:highlight>
                  <a:srgbClr val="FFFFFF"/>
                </a:highlight>
                <a:latin typeface="Arial"/>
                <a:ea typeface="Lora"/>
                <a:cs typeface="Arial"/>
                <a:sym typeface="Arial"/>
              </a:rPr>
              <a:t> </a:t>
            </a:r>
            <a:r>
              <a:rPr lang="en-US" sz="1100" b="0" i="0" u="none" strike="noStrike" cap="none" baseline="0" dirty="0" err="1" smtClean="0">
                <a:solidFill>
                  <a:srgbClr val="000000"/>
                </a:solidFill>
                <a:effectLst/>
                <a:highlight>
                  <a:srgbClr val="FFFFFF"/>
                </a:highlight>
                <a:latin typeface="Arial"/>
                <a:ea typeface="Lora"/>
                <a:cs typeface="Arial"/>
                <a:sym typeface="Arial"/>
              </a:rPr>
              <a:t>đọc</a:t>
            </a:r>
            <a:r>
              <a:rPr lang="en-US" sz="1100" b="0" i="0" u="none" strike="noStrike" cap="none" baseline="0" dirty="0" smtClean="0">
                <a:solidFill>
                  <a:srgbClr val="000000"/>
                </a:solidFill>
                <a:effectLst/>
                <a:highlight>
                  <a:srgbClr val="FFFFFF"/>
                </a:highlight>
                <a:latin typeface="Arial"/>
                <a:ea typeface="Lora"/>
                <a:cs typeface="Arial"/>
                <a:sym typeface="Arial"/>
              </a:rPr>
              <a:t> </a:t>
            </a:r>
            <a:r>
              <a:rPr lang="en-US" sz="1100" b="0" i="0" u="none" strike="noStrike" cap="none" baseline="0" dirty="0" err="1" smtClean="0">
                <a:solidFill>
                  <a:srgbClr val="000000"/>
                </a:solidFill>
                <a:effectLst/>
                <a:highlight>
                  <a:srgbClr val="FFFFFF"/>
                </a:highlight>
                <a:latin typeface="Arial"/>
                <a:ea typeface="Lora"/>
                <a:cs typeface="Arial"/>
                <a:sym typeface="Arial"/>
              </a:rPr>
              <a:t>các</a:t>
            </a:r>
            <a:r>
              <a:rPr lang="en-US" sz="1100" b="0" i="0" u="none" strike="noStrike" cap="none" baseline="0" dirty="0" smtClean="0">
                <a:solidFill>
                  <a:srgbClr val="000000"/>
                </a:solidFill>
                <a:effectLst/>
                <a:highlight>
                  <a:srgbClr val="FFFFFF"/>
                </a:highlight>
                <a:latin typeface="Arial"/>
                <a:ea typeface="Lora"/>
                <a:cs typeface="Arial"/>
                <a:sym typeface="Arial"/>
              </a:rPr>
              <a:t> </a:t>
            </a:r>
            <a:r>
              <a:rPr lang="en-US" sz="1100" b="0" i="0" u="none" strike="noStrike" cap="none" baseline="0" dirty="0" err="1" smtClean="0">
                <a:solidFill>
                  <a:srgbClr val="000000"/>
                </a:solidFill>
                <a:effectLst/>
                <a:highlight>
                  <a:srgbClr val="FFFFFF"/>
                </a:highlight>
                <a:latin typeface="Arial"/>
                <a:ea typeface="Lora"/>
                <a:cs typeface="Arial"/>
                <a:sym typeface="Arial"/>
              </a:rPr>
              <a:t>luồng</a:t>
            </a:r>
            <a:r>
              <a:rPr lang="en-US" sz="1100" b="0" i="0" u="none" strike="noStrike" cap="none" baseline="0" dirty="0" smtClean="0">
                <a:solidFill>
                  <a:srgbClr val="000000"/>
                </a:solidFill>
                <a:effectLst/>
                <a:highlight>
                  <a:srgbClr val="FFFFFF"/>
                </a:highlight>
                <a:latin typeface="Arial"/>
                <a:ea typeface="Lora"/>
                <a:cs typeface="Arial"/>
                <a:sym typeface="Arial"/>
              </a:rPr>
              <a:t> </a:t>
            </a:r>
            <a:r>
              <a:rPr lang="en-US" sz="1100" b="0" i="0" u="none" strike="noStrike" cap="none" baseline="0" dirty="0" err="1" smtClean="0">
                <a:solidFill>
                  <a:srgbClr val="000000"/>
                </a:solidFill>
                <a:effectLst/>
                <a:highlight>
                  <a:srgbClr val="FFFFFF"/>
                </a:highlight>
                <a:latin typeface="Arial"/>
                <a:ea typeface="Lora"/>
                <a:cs typeface="Arial"/>
                <a:sym typeface="Arial"/>
              </a:rPr>
              <a:t>ký</a:t>
            </a:r>
            <a:r>
              <a:rPr lang="en-US" sz="1100" b="0" i="0" u="none" strike="noStrike" cap="none" baseline="0" dirty="0" smtClean="0">
                <a:solidFill>
                  <a:srgbClr val="000000"/>
                </a:solidFill>
                <a:effectLst/>
                <a:highlight>
                  <a:srgbClr val="FFFFFF"/>
                </a:highlight>
                <a:latin typeface="Arial"/>
                <a:ea typeface="Lora"/>
                <a:cs typeface="Arial"/>
                <a:sym typeface="Arial"/>
              </a:rPr>
              <a:t> </a:t>
            </a:r>
            <a:r>
              <a:rPr lang="en-US" sz="1100" b="0" i="0" u="none" strike="noStrike" cap="none" baseline="0" dirty="0" err="1" smtClean="0">
                <a:solidFill>
                  <a:srgbClr val="000000"/>
                </a:solidFill>
                <a:effectLst/>
                <a:highlight>
                  <a:srgbClr val="FFFFFF"/>
                </a:highlight>
                <a:latin typeface="Arial"/>
                <a:ea typeface="Lora"/>
                <a:cs typeface="Arial"/>
                <a:sym typeface="Arial"/>
              </a:rPr>
              <a:t>tự</a:t>
            </a:r>
            <a:r>
              <a:rPr lang="en-US" sz="1100" b="0" i="0" u="none" strike="noStrike" cap="none" baseline="0" dirty="0" smtClean="0">
                <a:solidFill>
                  <a:srgbClr val="000000"/>
                </a:solidFill>
                <a:effectLst/>
                <a:highlight>
                  <a:srgbClr val="FFFFFF"/>
                </a:highlight>
                <a:latin typeface="Arial"/>
                <a:ea typeface="Lora"/>
                <a:cs typeface="Arial"/>
                <a:sym typeface="Arial"/>
              </a:rPr>
              <a:t> (</a:t>
            </a:r>
            <a:r>
              <a:rPr lang="en-US" sz="1100" b="0" i="0" u="none" strike="noStrike" cap="none" baseline="0" dirty="0" err="1" smtClean="0">
                <a:solidFill>
                  <a:srgbClr val="000000"/>
                </a:solidFill>
                <a:effectLst/>
                <a:highlight>
                  <a:srgbClr val="FFFFFF"/>
                </a:highlight>
                <a:latin typeface="Arial"/>
                <a:ea typeface="Lora"/>
                <a:cs typeface="Arial"/>
                <a:sym typeface="Arial"/>
              </a:rPr>
              <a:t>tương</a:t>
            </a:r>
            <a:r>
              <a:rPr lang="en-US" sz="1100" b="0" i="0" u="none" strike="noStrike" cap="none" baseline="0" dirty="0" smtClean="0">
                <a:solidFill>
                  <a:srgbClr val="000000"/>
                </a:solidFill>
                <a:effectLst/>
                <a:highlight>
                  <a:srgbClr val="FFFFFF"/>
                </a:highlight>
                <a:latin typeface="Arial"/>
                <a:ea typeface="Lora"/>
                <a:cs typeface="Arial"/>
                <a:sym typeface="Arial"/>
              </a:rPr>
              <a:t> </a:t>
            </a:r>
            <a:r>
              <a:rPr lang="en-US" sz="1100" b="0" i="0" u="none" strike="noStrike" cap="none" baseline="0" dirty="0" err="1" smtClean="0">
                <a:solidFill>
                  <a:srgbClr val="000000"/>
                </a:solidFill>
                <a:effectLst/>
                <a:highlight>
                  <a:srgbClr val="FFFFFF"/>
                </a:highlight>
                <a:latin typeface="Arial"/>
                <a:ea typeface="Lora"/>
                <a:cs typeface="Arial"/>
                <a:sym typeface="Arial"/>
              </a:rPr>
              <a:t>tự</a:t>
            </a:r>
            <a:r>
              <a:rPr lang="en-US" sz="1100" b="0" i="0" u="none" strike="noStrike" cap="none" baseline="0" dirty="0" smtClean="0">
                <a:solidFill>
                  <a:srgbClr val="000000"/>
                </a:solidFill>
                <a:effectLst/>
                <a:highlight>
                  <a:srgbClr val="FFFFFF"/>
                </a:highlight>
                <a:latin typeface="Arial"/>
                <a:ea typeface="Lora"/>
                <a:cs typeface="Arial"/>
                <a:sym typeface="Arial"/>
              </a:rPr>
              <a:t> </a:t>
            </a:r>
            <a:r>
              <a:rPr lang="en-US" sz="1100" b="0" i="0" u="none" strike="noStrike" cap="none" baseline="0" dirty="0" err="1" smtClean="0">
                <a:solidFill>
                  <a:srgbClr val="000000"/>
                </a:solidFill>
                <a:effectLst/>
                <a:highlight>
                  <a:srgbClr val="FFFFFF"/>
                </a:highlight>
                <a:latin typeface="Arial"/>
                <a:ea typeface="Lora"/>
                <a:cs typeface="Arial"/>
                <a:sym typeface="Arial"/>
              </a:rPr>
              <a:t>việc</a:t>
            </a:r>
            <a:r>
              <a:rPr lang="en-US" sz="1100" b="0" i="0" u="none" strike="noStrike" cap="none" baseline="0" dirty="0" smtClean="0">
                <a:solidFill>
                  <a:srgbClr val="000000"/>
                </a:solidFill>
                <a:effectLst/>
                <a:highlight>
                  <a:srgbClr val="FFFFFF"/>
                </a:highlight>
                <a:latin typeface="Arial"/>
                <a:ea typeface="Lora"/>
                <a:cs typeface="Arial"/>
                <a:sym typeface="Arial"/>
              </a:rPr>
              <a:t> </a:t>
            </a:r>
            <a:r>
              <a:rPr lang="en-US" sz="1100" b="0" i="0" u="none" strike="noStrike" cap="none" baseline="0" dirty="0" err="1" smtClean="0">
                <a:solidFill>
                  <a:srgbClr val="000000"/>
                </a:solidFill>
                <a:effectLst/>
                <a:highlight>
                  <a:srgbClr val="FFFFFF"/>
                </a:highlight>
                <a:latin typeface="Arial"/>
                <a:ea typeface="Lora"/>
                <a:cs typeface="Arial"/>
                <a:sym typeface="Arial"/>
              </a:rPr>
              <a:t>đọc</a:t>
            </a:r>
            <a:r>
              <a:rPr lang="en-US" sz="1100" b="0" i="0" u="none" strike="noStrike" cap="none" baseline="0" dirty="0" smtClean="0">
                <a:solidFill>
                  <a:srgbClr val="000000"/>
                </a:solidFill>
                <a:effectLst/>
                <a:highlight>
                  <a:srgbClr val="FFFFFF"/>
                </a:highlight>
                <a:latin typeface="Arial"/>
                <a:ea typeface="Lora"/>
                <a:cs typeface="Arial"/>
                <a:sym typeface="Arial"/>
              </a:rPr>
              <a:t> </a:t>
            </a:r>
            <a:r>
              <a:rPr lang="en-US" sz="1100" b="0" i="0" u="none" strike="noStrike" cap="none" baseline="0" dirty="0" err="1" smtClean="0">
                <a:solidFill>
                  <a:srgbClr val="000000"/>
                </a:solidFill>
                <a:effectLst/>
                <a:highlight>
                  <a:srgbClr val="FFFFFF"/>
                </a:highlight>
                <a:latin typeface="Arial"/>
                <a:ea typeface="Lora"/>
                <a:cs typeface="Arial"/>
                <a:sym typeface="Arial"/>
              </a:rPr>
              <a:t>luồng</a:t>
            </a:r>
            <a:r>
              <a:rPr lang="en-US" sz="1100" b="0" i="0" u="none" strike="noStrike" cap="none" baseline="0" dirty="0" smtClean="0">
                <a:solidFill>
                  <a:srgbClr val="000000"/>
                </a:solidFill>
                <a:effectLst/>
                <a:highlight>
                  <a:srgbClr val="FFFFFF"/>
                </a:highlight>
                <a:latin typeface="Arial"/>
                <a:ea typeface="Lora"/>
                <a:cs typeface="Arial"/>
                <a:sym typeface="Arial"/>
              </a:rPr>
              <a:t> by qua </a:t>
            </a:r>
            <a:r>
              <a:rPr lang="en-US" sz="1100" b="0" i="0" u="none" strike="noStrike" cap="none" baseline="0" dirty="0" err="1" smtClean="0">
                <a:solidFill>
                  <a:srgbClr val="000000"/>
                </a:solidFill>
                <a:effectLst/>
                <a:highlight>
                  <a:srgbClr val="FFFFFF"/>
                </a:highlight>
                <a:latin typeface="Arial"/>
                <a:ea typeface="Lora"/>
                <a:cs typeface="Arial"/>
                <a:sym typeface="Arial"/>
              </a:rPr>
              <a:t>FileInputStream</a:t>
            </a:r>
            <a:r>
              <a:rPr lang="en-US" sz="1100" b="0" i="0" u="none" strike="noStrike" cap="none" baseline="0" dirty="0" smtClean="0">
                <a:solidFill>
                  <a:srgbClr val="000000"/>
                </a:solidFill>
                <a:effectLst/>
                <a:highlight>
                  <a:srgbClr val="FFFFFF"/>
                </a:highlight>
                <a:latin typeface="Arial"/>
                <a:ea typeface="Lora"/>
                <a:cs typeface="Arial"/>
                <a:sym typeface="Arial"/>
              </a:rPr>
              <a:t>)</a:t>
            </a:r>
          </a:p>
          <a:p>
            <a:pPr marL="0" lvl="0" indent="0" algn="l" rtl="0">
              <a:spcBef>
                <a:spcPts val="0"/>
              </a:spcBef>
              <a:spcAft>
                <a:spcPts val="0"/>
              </a:spcAft>
              <a:buNone/>
            </a:pPr>
            <a:r>
              <a:rPr lang="en-US" sz="1100" b="1" i="0" u="none" strike="noStrike" cap="none" baseline="0" dirty="0" err="1" smtClean="0">
                <a:solidFill>
                  <a:srgbClr val="000000"/>
                </a:solidFill>
                <a:effectLst/>
                <a:highlight>
                  <a:srgbClr val="FFFFFF"/>
                </a:highlight>
                <a:latin typeface="Arial"/>
                <a:ea typeface="Lora"/>
                <a:cs typeface="Arial"/>
                <a:sym typeface="Arial"/>
              </a:rPr>
              <a:t>FileReader</a:t>
            </a:r>
            <a:r>
              <a:rPr lang="en-US" sz="1100" b="1" i="0" u="none" strike="noStrike" cap="none" baseline="0" dirty="0" smtClean="0">
                <a:solidFill>
                  <a:srgbClr val="000000"/>
                </a:solidFill>
                <a:effectLst/>
                <a:highlight>
                  <a:srgbClr val="FFFFFF"/>
                </a:highlight>
                <a:latin typeface="Arial"/>
                <a:ea typeface="Lora"/>
                <a:cs typeface="Arial"/>
                <a:sym typeface="Arial"/>
              </a:rPr>
              <a:t>: </a:t>
            </a:r>
            <a:r>
              <a:rPr lang="vi-VN" sz="1100" b="0" i="0" u="none" strike="noStrike" cap="none" dirty="0" smtClean="0">
                <a:solidFill>
                  <a:srgbClr val="000000"/>
                </a:solidFill>
                <a:effectLst/>
                <a:latin typeface="Arial"/>
                <a:ea typeface="Arial"/>
                <a:cs typeface="Arial"/>
                <a:sym typeface="Arial"/>
              </a:rPr>
              <a:t>được sử dụng để đọc dữ liệu từ file. </a:t>
            </a:r>
            <a:r>
              <a:rPr lang="en-US" sz="1100" b="0" i="0" u="none" strike="noStrike" cap="none" dirty="0" smtClean="0">
                <a:solidFill>
                  <a:srgbClr val="000000"/>
                </a:solidFill>
                <a:effectLst/>
                <a:latin typeface="Arial"/>
                <a:ea typeface="Arial"/>
                <a:cs typeface="Arial"/>
                <a:sym typeface="Arial"/>
              </a:rPr>
              <a:t>T</a:t>
            </a:r>
            <a:r>
              <a:rPr lang="vi-VN" sz="1100" b="0" i="0" u="none" strike="noStrike" cap="none" dirty="0" smtClean="0">
                <a:solidFill>
                  <a:srgbClr val="000000"/>
                </a:solidFill>
                <a:effectLst/>
                <a:latin typeface="Arial"/>
                <a:ea typeface="Arial"/>
                <a:cs typeface="Arial"/>
                <a:sym typeface="Arial"/>
              </a:rPr>
              <a:t>rả về dữ liệu theo định dạng byte như lớp FileInputStrea</a:t>
            </a:r>
            <a:r>
              <a:rPr lang="en-US" sz="1100" b="0" i="0" u="none" strike="noStrike" cap="none" dirty="0" smtClean="0">
                <a:solidFill>
                  <a:srgbClr val="000000"/>
                </a:solidFill>
                <a:effectLst/>
                <a:latin typeface="Arial"/>
                <a:ea typeface="Arial"/>
                <a:cs typeface="Arial"/>
                <a:sym typeface="Arial"/>
              </a:rPr>
              <a:t>m</a:t>
            </a:r>
            <a:endParaRPr lang="en-US" b="1" dirty="0" smtClean="0">
              <a:solidFill>
                <a:schemeClr val="dk1"/>
              </a:solidFill>
              <a:highlight>
                <a:srgbClr val="FFFFFF"/>
              </a:highlight>
              <a:latin typeface="Lora"/>
              <a:ea typeface="Lora"/>
              <a:cs typeface="Lora"/>
              <a:sym typeface="Lora"/>
            </a:endParaRPr>
          </a:p>
          <a:p>
            <a:pPr marL="0" lvl="0" indent="0" algn="l" rtl="0">
              <a:spcBef>
                <a:spcPts val="0"/>
              </a:spcBef>
              <a:spcAft>
                <a:spcPts val="0"/>
              </a:spcAft>
              <a:buNone/>
            </a:pPr>
            <a:endParaRPr b="1" dirty="0">
              <a:solidFill>
                <a:schemeClr val="dk1"/>
              </a:solidFill>
              <a:highlight>
                <a:srgbClr val="FFFFFF"/>
              </a:highlight>
              <a:latin typeface="Lora"/>
              <a:ea typeface="Lora"/>
              <a:cs typeface="Lora"/>
              <a:sym typeface="Lora"/>
            </a:endParaRPr>
          </a:p>
        </p:txBody>
      </p:sp>
    </p:spTree>
    <p:extLst>
      <p:ext uri="{BB962C8B-B14F-4D97-AF65-F5344CB8AC3E}">
        <p14:creationId xmlns:p14="http://schemas.microsoft.com/office/powerpoint/2010/main" val="34850680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71f27ef440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71f27ef440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highlight>
                <a:srgbClr val="FFFFFF"/>
              </a:highlight>
              <a:latin typeface="Lora"/>
              <a:ea typeface="Lora"/>
              <a:cs typeface="Lora"/>
              <a:sym typeface="Lora"/>
            </a:endParaRPr>
          </a:p>
        </p:txBody>
      </p:sp>
    </p:spTree>
    <p:extLst>
      <p:ext uri="{BB962C8B-B14F-4D97-AF65-F5344CB8AC3E}">
        <p14:creationId xmlns:p14="http://schemas.microsoft.com/office/powerpoint/2010/main" val="2282518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71f27ef440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71f27ef440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highlight>
                <a:srgbClr val="FFFFFF"/>
              </a:highlight>
              <a:latin typeface="Lora"/>
              <a:ea typeface="Lora"/>
              <a:cs typeface="Lora"/>
              <a:sym typeface="Lora"/>
            </a:endParaRPr>
          </a:p>
        </p:txBody>
      </p:sp>
    </p:spTree>
    <p:extLst>
      <p:ext uri="{BB962C8B-B14F-4D97-AF65-F5344CB8AC3E}">
        <p14:creationId xmlns:p14="http://schemas.microsoft.com/office/powerpoint/2010/main" val="1788707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71f27ef440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71f27ef440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highlight>
                <a:srgbClr val="FFFFFF"/>
              </a:highlight>
              <a:latin typeface="Lora"/>
              <a:ea typeface="Lora"/>
              <a:cs typeface="Lora"/>
              <a:sym typeface="Lora"/>
            </a:endParaRPr>
          </a:p>
        </p:txBody>
      </p:sp>
    </p:spTree>
    <p:extLst>
      <p:ext uri="{BB962C8B-B14F-4D97-AF65-F5344CB8AC3E}">
        <p14:creationId xmlns:p14="http://schemas.microsoft.com/office/powerpoint/2010/main" val="1654178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71f27ef440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71f27ef440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highlight>
                <a:srgbClr val="FFFFFF"/>
              </a:highlight>
              <a:latin typeface="Lora"/>
              <a:ea typeface="Lora"/>
              <a:cs typeface="Lora"/>
              <a:sym typeface="Lora"/>
            </a:endParaRPr>
          </a:p>
        </p:txBody>
      </p:sp>
    </p:spTree>
    <p:extLst>
      <p:ext uri="{BB962C8B-B14F-4D97-AF65-F5344CB8AC3E}">
        <p14:creationId xmlns:p14="http://schemas.microsoft.com/office/powerpoint/2010/main" val="41215663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71f27ef440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71f27ef440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highlight>
                <a:srgbClr val="FFFFFF"/>
              </a:highlight>
              <a:latin typeface="Lora"/>
              <a:ea typeface="Lora"/>
              <a:cs typeface="Lora"/>
              <a:sym typeface="Lora"/>
            </a:endParaRPr>
          </a:p>
        </p:txBody>
      </p:sp>
    </p:spTree>
    <p:extLst>
      <p:ext uri="{BB962C8B-B14F-4D97-AF65-F5344CB8AC3E}">
        <p14:creationId xmlns:p14="http://schemas.microsoft.com/office/powerpoint/2010/main" val="3966419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6950" y="0"/>
            <a:ext cx="9150900" cy="5143500"/>
          </a:xfrm>
          <a:prstGeom prst="rect">
            <a:avLst/>
          </a:prstGeom>
          <a:gradFill>
            <a:gsLst>
              <a:gs pos="0">
                <a:srgbClr val="FFFFFF"/>
              </a:gs>
              <a:gs pos="94000">
                <a:srgbClr val="D0FFF9"/>
              </a:gs>
              <a:gs pos="100000">
                <a:srgbClr val="D0FFF9"/>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5" name="Google Shape;55;p13"/>
          <p:cNvPicPr preferRelativeResize="0"/>
          <p:nvPr/>
        </p:nvPicPr>
        <p:blipFill>
          <a:blip r:embed="rId3">
            <a:alphaModFix/>
          </a:blip>
          <a:stretch>
            <a:fillRect/>
          </a:stretch>
        </p:blipFill>
        <p:spPr>
          <a:xfrm>
            <a:off x="165950" y="119575"/>
            <a:ext cx="1797050" cy="762400"/>
          </a:xfrm>
          <a:prstGeom prst="rect">
            <a:avLst/>
          </a:prstGeom>
          <a:noFill/>
          <a:ln>
            <a:noFill/>
          </a:ln>
        </p:spPr>
      </p:pic>
      <p:sp>
        <p:nvSpPr>
          <p:cNvPr id="56" name="Google Shape;56;p13"/>
          <p:cNvSpPr txBox="1"/>
          <p:nvPr/>
        </p:nvSpPr>
        <p:spPr>
          <a:xfrm>
            <a:off x="1905925" y="1718450"/>
            <a:ext cx="5213100" cy="207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solidFill>
                  <a:srgbClr val="2A78CA"/>
                </a:solidFill>
              </a:rPr>
              <a:t>Giao tiếp đọc ghi file</a:t>
            </a:r>
            <a:endParaRPr sz="3000" dirty="0">
              <a:solidFill>
                <a:srgbClr val="2A78CA"/>
              </a:solidFill>
            </a:endParaRPr>
          </a:p>
          <a:p>
            <a:pPr marL="0" lvl="0" indent="0" algn="ctr" rtl="0">
              <a:spcBef>
                <a:spcPts val="0"/>
              </a:spcBef>
              <a:spcAft>
                <a:spcPts val="0"/>
              </a:spcAft>
              <a:buNone/>
            </a:pPr>
            <a:endParaRPr sz="3000" dirty="0">
              <a:solidFill>
                <a:srgbClr val="2A78CA"/>
              </a:solidFill>
            </a:endParaRPr>
          </a:p>
          <a:p>
            <a:pPr marL="0" lvl="0" indent="0" algn="ctr" rtl="0">
              <a:lnSpc>
                <a:spcPct val="115000"/>
              </a:lnSpc>
              <a:spcBef>
                <a:spcPts val="0"/>
              </a:spcBef>
              <a:spcAft>
                <a:spcPts val="0"/>
              </a:spcAft>
              <a:buNone/>
            </a:pPr>
            <a:r>
              <a:rPr lang="en" dirty="0">
                <a:solidFill>
                  <a:srgbClr val="2A78CA"/>
                </a:solidFill>
              </a:rPr>
              <a:t>Lecturer: </a:t>
            </a:r>
            <a:r>
              <a:rPr lang="en" dirty="0" smtClean="0">
                <a:solidFill>
                  <a:srgbClr val="2A78CA"/>
                </a:solidFill>
              </a:rPr>
              <a:t>Đỗ Tuấn Anh</a:t>
            </a:r>
            <a:endParaRPr dirty="0">
              <a:solidFill>
                <a:srgbClr val="2A78CA"/>
              </a:solidFill>
            </a:endParaRPr>
          </a:p>
          <a:p>
            <a:pPr marL="0" lvl="0" indent="0" algn="ctr" rtl="0">
              <a:lnSpc>
                <a:spcPct val="115000"/>
              </a:lnSpc>
              <a:spcBef>
                <a:spcPts val="0"/>
              </a:spcBef>
              <a:spcAft>
                <a:spcPts val="0"/>
              </a:spcAft>
              <a:buNone/>
            </a:pPr>
            <a:r>
              <a:rPr lang="en" dirty="0">
                <a:solidFill>
                  <a:srgbClr val="2A78CA"/>
                </a:solidFill>
              </a:rPr>
              <a:t>https://plusplus.vn</a:t>
            </a:r>
            <a:endParaRPr dirty="0">
              <a:solidFill>
                <a:srgbClr val="2A78CA"/>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2"/>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a:solidFill>
                  <a:schemeClr val="lt1"/>
                </a:solidFill>
              </a:rPr>
              <a:t>Reader</a:t>
            </a:r>
            <a:endParaRPr>
              <a:solidFill>
                <a:srgbClr val="FFFFFF"/>
              </a:solidFill>
            </a:endParaRPr>
          </a:p>
        </p:txBody>
      </p:sp>
      <p:pic>
        <p:nvPicPr>
          <p:cNvPr id="143" name="Google Shape;143;p22"/>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144" name="Google Shape;144;p22"/>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2"/>
          <p:cNvSpPr txBox="1"/>
          <p:nvPr/>
        </p:nvSpPr>
        <p:spPr>
          <a:xfrm>
            <a:off x="757450" y="523800"/>
            <a:ext cx="6515100" cy="5610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999999"/>
              </a:buClr>
              <a:buSzPts val="1400"/>
              <a:buChar char="●"/>
            </a:pPr>
            <a:r>
              <a:rPr lang="en">
                <a:solidFill>
                  <a:srgbClr val="2876C9"/>
                </a:solidFill>
              </a:rPr>
              <a:t>BufferedReader</a:t>
            </a:r>
            <a:endParaRPr>
              <a:solidFill>
                <a:srgbClr val="2876C9"/>
              </a:solidFill>
            </a:endParaRPr>
          </a:p>
        </p:txBody>
      </p:sp>
      <p:sp>
        <p:nvSpPr>
          <p:cNvPr id="146" name="Google Shape;146;p22"/>
          <p:cNvSpPr txBox="1"/>
          <p:nvPr/>
        </p:nvSpPr>
        <p:spPr>
          <a:xfrm>
            <a:off x="1220850" y="870550"/>
            <a:ext cx="6702300" cy="504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sz="1200" dirty="0">
                <a:solidFill>
                  <a:schemeClr val="dk1"/>
                </a:solidFill>
                <a:highlight>
                  <a:srgbClr val="FFFFFF"/>
                </a:highlight>
              </a:rPr>
              <a:t>Được sử dụng để đọc văn bản dựa trên các ký tự (character stream). Nó có thể được sử dụng để đọc dữ liệu theo dòng (line by line) bằng phương thức readLine()</a:t>
            </a:r>
            <a:endParaRPr b="1" dirty="0"/>
          </a:p>
        </p:txBody>
      </p:sp>
      <p:graphicFrame>
        <p:nvGraphicFramePr>
          <p:cNvPr id="147" name="Google Shape;147;p22"/>
          <p:cNvGraphicFramePr/>
          <p:nvPr>
            <p:extLst>
              <p:ext uri="{D42A27DB-BD31-4B8C-83A1-F6EECF244321}">
                <p14:modId xmlns:p14="http://schemas.microsoft.com/office/powerpoint/2010/main" val="1232610805"/>
              </p:ext>
            </p:extLst>
          </p:nvPr>
        </p:nvGraphicFramePr>
        <p:xfrm>
          <a:off x="1031875" y="1774850"/>
          <a:ext cx="7277100" cy="3148655"/>
        </p:xfrm>
        <a:graphic>
          <a:graphicData uri="http://schemas.openxmlformats.org/drawingml/2006/table">
            <a:tbl>
              <a:tblPr>
                <a:solidFill>
                  <a:srgbClr val="FFFFFF"/>
                </a:solidFill>
                <a:tableStyleId>{E3BE9D75-0792-4A63-BD1B-881E1FCDACEB}</a:tableStyleId>
              </a:tblPr>
              <a:tblGrid>
                <a:gridCol w="1924050"/>
                <a:gridCol w="5353050"/>
              </a:tblGrid>
              <a:tr h="233075">
                <a:tc>
                  <a:txBody>
                    <a:bodyPr/>
                    <a:lstStyle/>
                    <a:p>
                      <a:pPr marL="0" lvl="0" indent="0" algn="ctr" rtl="0">
                        <a:lnSpc>
                          <a:spcPct val="100000"/>
                        </a:lnSpc>
                        <a:spcBef>
                          <a:spcPts val="0"/>
                        </a:spcBef>
                        <a:spcAft>
                          <a:spcPts val="0"/>
                        </a:spcAft>
                        <a:buNone/>
                      </a:pPr>
                      <a:r>
                        <a:rPr lang="en" sz="900" b="1" dirty="0">
                          <a:latin typeface="Times New Roman"/>
                          <a:ea typeface="Times New Roman"/>
                          <a:cs typeface="Times New Roman"/>
                          <a:sym typeface="Times New Roman"/>
                        </a:rPr>
                        <a:t>Phương thức</a:t>
                      </a:r>
                      <a:endParaRPr sz="900" b="1" dirty="0">
                        <a:latin typeface="Times New Roman"/>
                        <a:ea typeface="Times New Roman"/>
                        <a:cs typeface="Times New Roman"/>
                        <a:sym typeface="Times New Roman"/>
                      </a:endParaRPr>
                    </a:p>
                  </a:txBody>
                  <a:tcPr marL="47625" marR="47625" marT="47625" marB="476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425" cap="flat" cmpd="sng">
                      <a:solidFill>
                        <a:srgbClr val="D9D9D9"/>
                      </a:solidFill>
                      <a:prstDash val="solid"/>
                      <a:round/>
                      <a:headEnd type="none" w="sm" len="sm"/>
                      <a:tailEnd type="none" w="sm" len="sm"/>
                    </a:lnB>
                    <a:solidFill>
                      <a:srgbClr val="EEEEEE"/>
                    </a:solidFill>
                  </a:tcPr>
                </a:tc>
                <a:tc>
                  <a:txBody>
                    <a:bodyPr/>
                    <a:lstStyle/>
                    <a:p>
                      <a:pPr marL="0" lvl="0" indent="0" algn="ctr" rtl="0">
                        <a:lnSpc>
                          <a:spcPct val="100000"/>
                        </a:lnSpc>
                        <a:spcBef>
                          <a:spcPts val="0"/>
                        </a:spcBef>
                        <a:spcAft>
                          <a:spcPts val="0"/>
                        </a:spcAft>
                        <a:buNone/>
                      </a:pPr>
                      <a:r>
                        <a:rPr lang="en" sz="900" b="1">
                          <a:latin typeface="Times New Roman"/>
                          <a:ea typeface="Times New Roman"/>
                          <a:cs typeface="Times New Roman"/>
                          <a:sym typeface="Times New Roman"/>
                        </a:rPr>
                        <a:t>Mô tả</a:t>
                      </a:r>
                      <a:endParaRPr sz="900" b="1">
                        <a:latin typeface="Times New Roman"/>
                        <a:ea typeface="Times New Roman"/>
                        <a:cs typeface="Times New Roman"/>
                        <a:sym typeface="Times New Roman"/>
                      </a:endParaRPr>
                    </a:p>
                  </a:txBody>
                  <a:tcPr marL="47625" marR="47625" marT="47625" marB="476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425" cap="flat" cmpd="sng">
                      <a:solidFill>
                        <a:srgbClr val="D9D9D9"/>
                      </a:solidFill>
                      <a:prstDash val="solid"/>
                      <a:round/>
                      <a:headEnd type="none" w="sm" len="sm"/>
                      <a:tailEnd type="none" w="sm" len="sm"/>
                    </a:lnB>
                    <a:solidFill>
                      <a:srgbClr val="EEEEEE"/>
                    </a:solidFill>
                  </a:tcPr>
                </a:tc>
              </a:tr>
              <a:tr h="225050">
                <a:tc>
                  <a:txBody>
                    <a:bodyPr/>
                    <a:lstStyle/>
                    <a:p>
                      <a:pPr marL="0" lvl="0" indent="0" algn="l" rtl="0">
                        <a:lnSpc>
                          <a:spcPct val="100000"/>
                        </a:lnSpc>
                        <a:spcBef>
                          <a:spcPts val="0"/>
                        </a:spcBef>
                        <a:spcAft>
                          <a:spcPts val="0"/>
                        </a:spcAft>
                        <a:buNone/>
                      </a:pPr>
                      <a:r>
                        <a:rPr lang="en" sz="900">
                          <a:solidFill>
                            <a:srgbClr val="333333"/>
                          </a:solidFill>
                        </a:rPr>
                        <a:t>int read()</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9D9D9"/>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dirty="0">
                          <a:solidFill>
                            <a:srgbClr val="333333"/>
                          </a:solidFill>
                        </a:rPr>
                        <a:t>Nó được sử dụng để đọc ký tự </a:t>
                      </a:r>
                      <a:r>
                        <a:rPr lang="en" sz="900" dirty="0" smtClean="0">
                          <a:solidFill>
                            <a:srgbClr val="333333"/>
                          </a:solidFill>
                        </a:rPr>
                        <a:t>duy </a:t>
                      </a:r>
                      <a:r>
                        <a:rPr lang="en" sz="900" dirty="0">
                          <a:solidFill>
                            <a:srgbClr val="333333"/>
                          </a:solidFill>
                        </a:rPr>
                        <a:t>nhất.</a:t>
                      </a:r>
                      <a:endParaRPr sz="900" dirty="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9D9D9"/>
                      </a:solidFill>
                      <a:prstDash val="solid"/>
                      <a:round/>
                      <a:headEnd type="none" w="sm" len="sm"/>
                      <a:tailEnd type="none" w="sm" len="sm"/>
                    </a:lnT>
                    <a:lnB w="9425" cap="flat" cmpd="sng">
                      <a:solidFill>
                        <a:srgbClr val="DDDDDD"/>
                      </a:solidFill>
                      <a:prstDash val="solid"/>
                      <a:round/>
                      <a:headEnd type="none" w="sm" len="sm"/>
                      <a:tailEnd type="none" w="sm" len="sm"/>
                    </a:lnB>
                  </a:tcPr>
                </a:tc>
              </a:tr>
              <a:tr h="369725">
                <a:tc>
                  <a:txBody>
                    <a:bodyPr/>
                    <a:lstStyle/>
                    <a:p>
                      <a:pPr marL="0" lvl="0" indent="0" algn="l" rtl="0">
                        <a:lnSpc>
                          <a:spcPct val="100000"/>
                        </a:lnSpc>
                        <a:spcBef>
                          <a:spcPts val="0"/>
                        </a:spcBef>
                        <a:spcAft>
                          <a:spcPts val="0"/>
                        </a:spcAft>
                        <a:buNone/>
                      </a:pPr>
                      <a:r>
                        <a:rPr lang="en" sz="900">
                          <a:solidFill>
                            <a:srgbClr val="333333"/>
                          </a:solidFill>
                        </a:rPr>
                        <a:t>int read(char[] cbuf, int off, int len)</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Nó được sử dụng để đọc các ký tự thành một phần của một mảng.</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r h="369725">
                <a:tc>
                  <a:txBody>
                    <a:bodyPr/>
                    <a:lstStyle/>
                    <a:p>
                      <a:pPr marL="0" lvl="0" indent="0" algn="l" rtl="0">
                        <a:lnSpc>
                          <a:spcPct val="100000"/>
                        </a:lnSpc>
                        <a:spcBef>
                          <a:spcPts val="0"/>
                        </a:spcBef>
                        <a:spcAft>
                          <a:spcPts val="0"/>
                        </a:spcAft>
                        <a:buNone/>
                      </a:pPr>
                      <a:r>
                        <a:rPr lang="en" sz="900">
                          <a:solidFill>
                            <a:srgbClr val="333333"/>
                          </a:solidFill>
                        </a:rPr>
                        <a:t>boolean markSupported()</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Nó được sử dụng để kiểm tra inputstream có hỗ trợ các phương thức mark() và reset() không.</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r h="225050">
                <a:tc>
                  <a:txBody>
                    <a:bodyPr/>
                    <a:lstStyle/>
                    <a:p>
                      <a:pPr marL="0" lvl="0" indent="0" algn="l" rtl="0">
                        <a:lnSpc>
                          <a:spcPct val="100000"/>
                        </a:lnSpc>
                        <a:spcBef>
                          <a:spcPts val="0"/>
                        </a:spcBef>
                        <a:spcAft>
                          <a:spcPts val="0"/>
                        </a:spcAft>
                        <a:buNone/>
                      </a:pPr>
                      <a:r>
                        <a:rPr lang="en" sz="900">
                          <a:solidFill>
                            <a:srgbClr val="FF0000"/>
                          </a:solidFill>
                        </a:rPr>
                        <a:t>String readLine()</a:t>
                      </a:r>
                      <a:endParaRPr sz="900">
                        <a:solidFill>
                          <a:srgbClr val="FF0000"/>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FF0000"/>
                          </a:solidFill>
                        </a:rPr>
                        <a:t>Nó được sử dụng để đọc một dòng văn bản.</a:t>
                      </a:r>
                      <a:endParaRPr sz="900">
                        <a:solidFill>
                          <a:srgbClr val="FF0000"/>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r h="369725">
                <a:tc>
                  <a:txBody>
                    <a:bodyPr/>
                    <a:lstStyle/>
                    <a:p>
                      <a:pPr marL="0" lvl="0" indent="0" algn="l" rtl="0">
                        <a:lnSpc>
                          <a:spcPct val="100000"/>
                        </a:lnSpc>
                        <a:spcBef>
                          <a:spcPts val="0"/>
                        </a:spcBef>
                        <a:spcAft>
                          <a:spcPts val="0"/>
                        </a:spcAft>
                        <a:buNone/>
                      </a:pPr>
                      <a:r>
                        <a:rPr lang="en" sz="900">
                          <a:solidFill>
                            <a:srgbClr val="333333"/>
                          </a:solidFill>
                        </a:rPr>
                        <a:t>boolean ready()</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Nó được sử dụng để kiểm tra liệu các inputstream đã sẵn sàng để được đọc.</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r h="225050">
                <a:tc>
                  <a:txBody>
                    <a:bodyPr/>
                    <a:lstStyle/>
                    <a:p>
                      <a:pPr marL="0" lvl="0" indent="0" algn="l" rtl="0">
                        <a:lnSpc>
                          <a:spcPct val="100000"/>
                        </a:lnSpc>
                        <a:spcBef>
                          <a:spcPts val="0"/>
                        </a:spcBef>
                        <a:spcAft>
                          <a:spcPts val="0"/>
                        </a:spcAft>
                        <a:buNone/>
                      </a:pPr>
                      <a:r>
                        <a:rPr lang="en" sz="900">
                          <a:solidFill>
                            <a:srgbClr val="333333"/>
                          </a:solidFill>
                        </a:rPr>
                        <a:t>long skip(long n)</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Nó được sử dụng để bỏ qua n ký tự.</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r h="369725">
                <a:tc>
                  <a:txBody>
                    <a:bodyPr/>
                    <a:lstStyle/>
                    <a:p>
                      <a:pPr marL="0" lvl="0" indent="0" algn="l" rtl="0">
                        <a:lnSpc>
                          <a:spcPct val="100000"/>
                        </a:lnSpc>
                        <a:spcBef>
                          <a:spcPts val="0"/>
                        </a:spcBef>
                        <a:spcAft>
                          <a:spcPts val="0"/>
                        </a:spcAft>
                        <a:buNone/>
                      </a:pPr>
                      <a:r>
                        <a:rPr lang="en" sz="900">
                          <a:solidFill>
                            <a:srgbClr val="333333"/>
                          </a:solidFill>
                        </a:rPr>
                        <a:t>void reset()</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Nó định vị lại stream tại vị trí mà phương thức đánh dấu lần cuối được gọi vào input stream này.</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r h="369725">
                <a:tc>
                  <a:txBody>
                    <a:bodyPr/>
                    <a:lstStyle/>
                    <a:p>
                      <a:pPr marL="0" lvl="0" indent="0" algn="l" rtl="0">
                        <a:lnSpc>
                          <a:spcPct val="100000"/>
                        </a:lnSpc>
                        <a:spcBef>
                          <a:spcPts val="0"/>
                        </a:spcBef>
                        <a:spcAft>
                          <a:spcPts val="0"/>
                        </a:spcAft>
                        <a:buNone/>
                      </a:pPr>
                      <a:r>
                        <a:rPr lang="en" sz="900">
                          <a:solidFill>
                            <a:srgbClr val="333333"/>
                          </a:solidFill>
                        </a:rPr>
                        <a:t>void mark(int readAheadLimit)</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Nó được sử dụng để đánh dấu vị trí hiện tại trong một stream.</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r h="369725">
                <a:tc>
                  <a:txBody>
                    <a:bodyPr/>
                    <a:lstStyle/>
                    <a:p>
                      <a:pPr marL="0" lvl="0" indent="0" algn="l" rtl="0">
                        <a:lnSpc>
                          <a:spcPct val="100000"/>
                        </a:lnSpc>
                        <a:spcBef>
                          <a:spcPts val="0"/>
                        </a:spcBef>
                        <a:spcAft>
                          <a:spcPts val="0"/>
                        </a:spcAft>
                        <a:buNone/>
                      </a:pPr>
                      <a:r>
                        <a:rPr lang="en" sz="900">
                          <a:solidFill>
                            <a:srgbClr val="333333"/>
                          </a:solidFill>
                        </a:rPr>
                        <a:t>void close()</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Nó đóng các dòng đầu vào và giải phóng bất kỳ tài nguyên hệ thống nào liên kết đến stream.</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3"/>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a:solidFill>
                  <a:schemeClr val="lt1"/>
                </a:solidFill>
              </a:rPr>
              <a:t>Reader</a:t>
            </a:r>
            <a:endParaRPr>
              <a:solidFill>
                <a:srgbClr val="FFFFFF"/>
              </a:solidFill>
            </a:endParaRPr>
          </a:p>
        </p:txBody>
      </p:sp>
      <p:pic>
        <p:nvPicPr>
          <p:cNvPr id="153" name="Google Shape;153;p23"/>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154" name="Google Shape;154;p23"/>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3"/>
          <p:cNvSpPr txBox="1"/>
          <p:nvPr/>
        </p:nvSpPr>
        <p:spPr>
          <a:xfrm>
            <a:off x="757450" y="523800"/>
            <a:ext cx="6515100" cy="5610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999999"/>
              </a:buClr>
              <a:buSzPts val="1400"/>
              <a:buChar char="●"/>
            </a:pPr>
            <a:r>
              <a:rPr lang="en">
                <a:solidFill>
                  <a:srgbClr val="2876C9"/>
                </a:solidFill>
              </a:rPr>
              <a:t>BufferedReader</a:t>
            </a:r>
            <a:endParaRPr>
              <a:solidFill>
                <a:srgbClr val="2876C9"/>
              </a:solidFill>
            </a:endParaRPr>
          </a:p>
        </p:txBody>
      </p:sp>
      <p:pic>
        <p:nvPicPr>
          <p:cNvPr id="156" name="Google Shape;156;p23"/>
          <p:cNvPicPr preferRelativeResize="0"/>
          <p:nvPr/>
        </p:nvPicPr>
        <p:blipFill>
          <a:blip r:embed="rId4">
            <a:alphaModFix/>
          </a:blip>
          <a:stretch>
            <a:fillRect/>
          </a:stretch>
        </p:blipFill>
        <p:spPr>
          <a:xfrm>
            <a:off x="1262375" y="1309975"/>
            <a:ext cx="6381750" cy="2990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4"/>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a:solidFill>
                  <a:schemeClr val="lt1"/>
                </a:solidFill>
              </a:rPr>
              <a:t>Ghi file</a:t>
            </a:r>
            <a:endParaRPr>
              <a:solidFill>
                <a:srgbClr val="FFFFFF"/>
              </a:solidFill>
            </a:endParaRPr>
          </a:p>
        </p:txBody>
      </p:sp>
      <p:pic>
        <p:nvPicPr>
          <p:cNvPr id="162" name="Google Shape;162;p24"/>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163" name="Google Shape;163;p24"/>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4" name="Google Shape;164;p24"/>
          <p:cNvPicPr preferRelativeResize="0"/>
          <p:nvPr/>
        </p:nvPicPr>
        <p:blipFill>
          <a:blip r:embed="rId4">
            <a:alphaModFix/>
          </a:blip>
          <a:stretch>
            <a:fillRect/>
          </a:stretch>
        </p:blipFill>
        <p:spPr>
          <a:xfrm>
            <a:off x="1656500" y="1240700"/>
            <a:ext cx="5428901" cy="307295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5"/>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a:solidFill>
                  <a:schemeClr val="lt1"/>
                </a:solidFill>
              </a:rPr>
              <a:t>OutputStream</a:t>
            </a:r>
            <a:endParaRPr>
              <a:solidFill>
                <a:srgbClr val="FFFFFF"/>
              </a:solidFill>
            </a:endParaRPr>
          </a:p>
        </p:txBody>
      </p:sp>
      <p:pic>
        <p:nvPicPr>
          <p:cNvPr id="170" name="Google Shape;170;p25"/>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171" name="Google Shape;171;p25"/>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5"/>
          <p:cNvSpPr txBox="1"/>
          <p:nvPr/>
        </p:nvSpPr>
        <p:spPr>
          <a:xfrm>
            <a:off x="757450" y="523800"/>
            <a:ext cx="6515100" cy="5610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999999"/>
              </a:buClr>
              <a:buSzPts val="1400"/>
              <a:buChar char="●"/>
            </a:pPr>
            <a:r>
              <a:rPr lang="en">
                <a:solidFill>
                  <a:srgbClr val="2876C9"/>
                </a:solidFill>
              </a:rPr>
              <a:t>FileOutputStream</a:t>
            </a:r>
            <a:endParaRPr>
              <a:solidFill>
                <a:srgbClr val="2876C9"/>
              </a:solidFill>
            </a:endParaRPr>
          </a:p>
        </p:txBody>
      </p:sp>
      <p:sp>
        <p:nvSpPr>
          <p:cNvPr id="173" name="Google Shape;173;p25"/>
          <p:cNvSpPr txBox="1"/>
          <p:nvPr/>
        </p:nvSpPr>
        <p:spPr>
          <a:xfrm>
            <a:off x="1220850" y="870550"/>
            <a:ext cx="6702300" cy="504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sz="1200">
                <a:solidFill>
                  <a:schemeClr val="dk1"/>
                </a:solidFill>
                <a:highlight>
                  <a:srgbClr val="FFFFFF"/>
                </a:highlight>
              </a:rPr>
              <a:t>Được </a:t>
            </a:r>
            <a:r>
              <a:rPr lang="en" sz="1200">
                <a:highlight>
                  <a:srgbClr val="FFFFFF"/>
                </a:highlight>
              </a:rPr>
              <a:t>ghi dữ liệu vào một file theo định dạng byte (byte stream).</a:t>
            </a:r>
            <a:endParaRPr sz="1200" b="1"/>
          </a:p>
        </p:txBody>
      </p:sp>
      <p:sp>
        <p:nvSpPr>
          <p:cNvPr id="174" name="Google Shape;174;p25"/>
          <p:cNvSpPr txBox="1"/>
          <p:nvPr/>
        </p:nvSpPr>
        <p:spPr>
          <a:xfrm>
            <a:off x="757450" y="1446500"/>
            <a:ext cx="6515100" cy="5610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999999"/>
              </a:buClr>
              <a:buSzPts val="1400"/>
              <a:buChar char="●"/>
            </a:pPr>
            <a:r>
              <a:rPr lang="en">
                <a:solidFill>
                  <a:srgbClr val="2876C9"/>
                </a:solidFill>
              </a:rPr>
              <a:t>BufferedOutputStream</a:t>
            </a:r>
            <a:endParaRPr>
              <a:solidFill>
                <a:srgbClr val="2876C9"/>
              </a:solidFill>
            </a:endParaRPr>
          </a:p>
        </p:txBody>
      </p:sp>
      <p:sp>
        <p:nvSpPr>
          <p:cNvPr id="175" name="Google Shape;175;p25"/>
          <p:cNvSpPr txBox="1"/>
          <p:nvPr/>
        </p:nvSpPr>
        <p:spPr>
          <a:xfrm>
            <a:off x="1220850" y="1793250"/>
            <a:ext cx="6702300" cy="504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sz="1200">
                <a:solidFill>
                  <a:schemeClr val="dk1"/>
                </a:solidFill>
                <a:highlight>
                  <a:srgbClr val="FFFFFF"/>
                </a:highlight>
              </a:rPr>
              <a:t>Được </a:t>
            </a:r>
            <a:r>
              <a:rPr lang="en" sz="1200">
                <a:highlight>
                  <a:srgbClr val="FFFFFF"/>
                </a:highlight>
              </a:rPr>
              <a:t>ghi dữ liệu vào một file theo định dạng byte (byte stream).</a:t>
            </a:r>
            <a:endParaRPr sz="1200" b="1"/>
          </a:p>
        </p:txBody>
      </p:sp>
      <p:sp>
        <p:nvSpPr>
          <p:cNvPr id="176" name="Google Shape;176;p25"/>
          <p:cNvSpPr txBox="1"/>
          <p:nvPr/>
        </p:nvSpPr>
        <p:spPr>
          <a:xfrm>
            <a:off x="775625" y="2419350"/>
            <a:ext cx="6515100" cy="5610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999999"/>
              </a:buClr>
              <a:buSzPts val="1400"/>
              <a:buChar char="●"/>
            </a:pPr>
            <a:r>
              <a:rPr lang="en">
                <a:solidFill>
                  <a:srgbClr val="2876C9"/>
                </a:solidFill>
              </a:rPr>
              <a:t>ObjectOutputStream</a:t>
            </a:r>
            <a:endParaRPr>
              <a:solidFill>
                <a:srgbClr val="2876C9"/>
              </a:solidFill>
            </a:endParaRPr>
          </a:p>
        </p:txBody>
      </p:sp>
      <p:sp>
        <p:nvSpPr>
          <p:cNvPr id="177" name="Google Shape;177;p25"/>
          <p:cNvSpPr txBox="1"/>
          <p:nvPr/>
        </p:nvSpPr>
        <p:spPr>
          <a:xfrm>
            <a:off x="1239025" y="2766100"/>
            <a:ext cx="6702300" cy="504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sz="1200">
                <a:solidFill>
                  <a:schemeClr val="dk1"/>
                </a:solidFill>
                <a:highlight>
                  <a:srgbClr val="FFFFFF"/>
                </a:highlight>
              </a:rPr>
              <a:t>Được </a:t>
            </a:r>
            <a:r>
              <a:rPr lang="en" sz="1200">
                <a:highlight>
                  <a:srgbClr val="FFFFFF"/>
                </a:highlight>
              </a:rPr>
              <a:t>ghi các kiểu dữ liệu nguyên thuỷ và các đối tượng. Chỉ có các đối tượng implements giao tiếp java.io.Serializable mới có thể được ghi vào stream.</a:t>
            </a:r>
            <a:endParaRPr sz="1200"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6"/>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a:solidFill>
                  <a:schemeClr val="lt1"/>
                </a:solidFill>
              </a:rPr>
              <a:t>Writer</a:t>
            </a:r>
            <a:endParaRPr>
              <a:solidFill>
                <a:srgbClr val="FFFFFF"/>
              </a:solidFill>
            </a:endParaRPr>
          </a:p>
        </p:txBody>
      </p:sp>
      <p:pic>
        <p:nvPicPr>
          <p:cNvPr id="183" name="Google Shape;183;p26"/>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184" name="Google Shape;184;p26"/>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6"/>
          <p:cNvSpPr txBox="1"/>
          <p:nvPr/>
        </p:nvSpPr>
        <p:spPr>
          <a:xfrm>
            <a:off x="757450" y="523800"/>
            <a:ext cx="6515100" cy="5610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999999"/>
              </a:buClr>
              <a:buSzPts val="1400"/>
              <a:buChar char="●"/>
            </a:pPr>
            <a:r>
              <a:rPr lang="en">
                <a:solidFill>
                  <a:srgbClr val="2876C9"/>
                </a:solidFill>
              </a:rPr>
              <a:t>BufferedWriter</a:t>
            </a:r>
            <a:endParaRPr>
              <a:solidFill>
                <a:srgbClr val="2876C9"/>
              </a:solidFill>
            </a:endParaRPr>
          </a:p>
        </p:txBody>
      </p:sp>
      <p:sp>
        <p:nvSpPr>
          <p:cNvPr id="186" name="Google Shape;186;p26"/>
          <p:cNvSpPr txBox="1"/>
          <p:nvPr/>
        </p:nvSpPr>
        <p:spPr>
          <a:xfrm>
            <a:off x="1220850" y="870550"/>
            <a:ext cx="6702300" cy="504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sz="1200">
                <a:highlight>
                  <a:srgbClr val="FFFFFF"/>
                </a:highlight>
              </a:rPr>
              <a:t>Được sử dụng để cung cấp bộ đệm cho các các thể hiện của lớp Writer, hiệu suất nhanh.</a:t>
            </a:r>
            <a:endParaRPr sz="1200" b="1"/>
          </a:p>
        </p:txBody>
      </p:sp>
      <p:graphicFrame>
        <p:nvGraphicFramePr>
          <p:cNvPr id="187" name="Google Shape;187;p26"/>
          <p:cNvGraphicFramePr/>
          <p:nvPr/>
        </p:nvGraphicFramePr>
        <p:xfrm>
          <a:off x="818225" y="1759750"/>
          <a:ext cx="7277100" cy="1876425"/>
        </p:xfrm>
        <a:graphic>
          <a:graphicData uri="http://schemas.openxmlformats.org/drawingml/2006/table">
            <a:tbl>
              <a:tblPr>
                <a:solidFill>
                  <a:srgbClr val="FFFFFF"/>
                </a:solidFill>
                <a:tableStyleId>{E3BE9D75-0792-4A63-BD1B-881E1FCDACEB}</a:tableStyleId>
              </a:tblPr>
              <a:tblGrid>
                <a:gridCol w="2667000"/>
                <a:gridCol w="4610100"/>
              </a:tblGrid>
              <a:tr h="276225">
                <a:tc>
                  <a:txBody>
                    <a:bodyPr/>
                    <a:lstStyle/>
                    <a:p>
                      <a:pPr marL="0" lvl="0" indent="0" algn="ctr" rtl="0">
                        <a:lnSpc>
                          <a:spcPct val="100000"/>
                        </a:lnSpc>
                        <a:spcBef>
                          <a:spcPts val="0"/>
                        </a:spcBef>
                        <a:spcAft>
                          <a:spcPts val="0"/>
                        </a:spcAft>
                        <a:buNone/>
                      </a:pPr>
                      <a:r>
                        <a:rPr lang="en" sz="900" b="1">
                          <a:latin typeface="Times New Roman"/>
                          <a:ea typeface="Times New Roman"/>
                          <a:cs typeface="Times New Roman"/>
                          <a:sym typeface="Times New Roman"/>
                        </a:rPr>
                        <a:t>Method</a:t>
                      </a:r>
                      <a:endParaRPr sz="900" b="1">
                        <a:latin typeface="Times New Roman"/>
                        <a:ea typeface="Times New Roman"/>
                        <a:cs typeface="Times New Roman"/>
                        <a:sym typeface="Times New Roman"/>
                      </a:endParaRPr>
                    </a:p>
                  </a:txBody>
                  <a:tcPr marL="47625" marR="47625" marT="47625" marB="476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425" cap="flat" cmpd="sng">
                      <a:solidFill>
                        <a:srgbClr val="CCCCCC"/>
                      </a:solidFill>
                      <a:prstDash val="solid"/>
                      <a:round/>
                      <a:headEnd type="none" w="sm" len="sm"/>
                      <a:tailEnd type="none" w="sm" len="sm"/>
                    </a:lnB>
                    <a:solidFill>
                      <a:srgbClr val="EEEEEE"/>
                    </a:solidFill>
                  </a:tcPr>
                </a:tc>
                <a:tc>
                  <a:txBody>
                    <a:bodyPr/>
                    <a:lstStyle/>
                    <a:p>
                      <a:pPr marL="0" lvl="0" indent="0" algn="ctr" rtl="0">
                        <a:lnSpc>
                          <a:spcPct val="100000"/>
                        </a:lnSpc>
                        <a:spcBef>
                          <a:spcPts val="0"/>
                        </a:spcBef>
                        <a:spcAft>
                          <a:spcPts val="0"/>
                        </a:spcAft>
                        <a:buNone/>
                      </a:pPr>
                      <a:r>
                        <a:rPr lang="en" sz="900" b="1">
                          <a:latin typeface="Times New Roman"/>
                          <a:ea typeface="Times New Roman"/>
                          <a:cs typeface="Times New Roman"/>
                          <a:sym typeface="Times New Roman"/>
                        </a:rPr>
                        <a:t>Mô tả</a:t>
                      </a:r>
                      <a:endParaRPr sz="900" b="1">
                        <a:latin typeface="Times New Roman"/>
                        <a:ea typeface="Times New Roman"/>
                        <a:cs typeface="Times New Roman"/>
                        <a:sym typeface="Times New Roman"/>
                      </a:endParaRPr>
                    </a:p>
                  </a:txBody>
                  <a:tcPr marL="47625" marR="47625" marT="47625" marB="476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425" cap="flat" cmpd="sng">
                      <a:solidFill>
                        <a:srgbClr val="CCCCCC"/>
                      </a:solidFill>
                      <a:prstDash val="solid"/>
                      <a:round/>
                      <a:headEnd type="none" w="sm" len="sm"/>
                      <a:tailEnd type="none" w="sm" len="sm"/>
                    </a:lnB>
                    <a:solidFill>
                      <a:srgbClr val="EEEEEE"/>
                    </a:solidFill>
                  </a:tcPr>
                </a:tc>
              </a:tr>
              <a:tr h="266700">
                <a:tc>
                  <a:txBody>
                    <a:bodyPr/>
                    <a:lstStyle/>
                    <a:p>
                      <a:pPr marL="0" lvl="0" indent="0" algn="l" rtl="0">
                        <a:lnSpc>
                          <a:spcPct val="100000"/>
                        </a:lnSpc>
                        <a:spcBef>
                          <a:spcPts val="0"/>
                        </a:spcBef>
                        <a:spcAft>
                          <a:spcPts val="0"/>
                        </a:spcAft>
                        <a:buNone/>
                      </a:pPr>
                      <a:r>
                        <a:rPr lang="en" sz="900">
                          <a:solidFill>
                            <a:srgbClr val="FF0000"/>
                          </a:solidFill>
                        </a:rPr>
                        <a:t>void newLine()</a:t>
                      </a:r>
                      <a:endParaRPr sz="900">
                        <a:solidFill>
                          <a:srgbClr val="FF0000"/>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CCCCCC"/>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FF0000"/>
                          </a:solidFill>
                        </a:rPr>
                        <a:t>Nó được sử dụng để thêm một dòng mới với dấu xuống dòng.</a:t>
                      </a:r>
                      <a:endParaRPr sz="900">
                        <a:solidFill>
                          <a:srgbClr val="FF0000"/>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CCCCCC"/>
                      </a:solidFill>
                      <a:prstDash val="solid"/>
                      <a:round/>
                      <a:headEnd type="none" w="sm" len="sm"/>
                      <a:tailEnd type="none" w="sm" len="sm"/>
                    </a:lnT>
                    <a:lnB w="9425" cap="flat" cmpd="sng">
                      <a:solidFill>
                        <a:srgbClr val="DDDDDD"/>
                      </a:solidFill>
                      <a:prstDash val="solid"/>
                      <a:round/>
                      <a:headEnd type="none" w="sm" len="sm"/>
                      <a:tailEnd type="none" w="sm" len="sm"/>
                    </a:lnB>
                  </a:tcPr>
                </a:tc>
              </a:tr>
              <a:tr h="266700">
                <a:tc>
                  <a:txBody>
                    <a:bodyPr/>
                    <a:lstStyle/>
                    <a:p>
                      <a:pPr marL="0" lvl="0" indent="0" algn="l" rtl="0">
                        <a:lnSpc>
                          <a:spcPct val="100000"/>
                        </a:lnSpc>
                        <a:spcBef>
                          <a:spcPts val="0"/>
                        </a:spcBef>
                        <a:spcAft>
                          <a:spcPts val="0"/>
                        </a:spcAft>
                        <a:buNone/>
                      </a:pPr>
                      <a:r>
                        <a:rPr lang="en" sz="900">
                          <a:solidFill>
                            <a:srgbClr val="333333"/>
                          </a:solidFill>
                        </a:rPr>
                        <a:t>void write(int c)</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Nó được sử dụng để ghi một ký tự duy nhất.</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r h="266700">
                <a:tc>
                  <a:txBody>
                    <a:bodyPr/>
                    <a:lstStyle/>
                    <a:p>
                      <a:pPr marL="0" lvl="0" indent="0" algn="l" rtl="0">
                        <a:lnSpc>
                          <a:spcPct val="100000"/>
                        </a:lnSpc>
                        <a:spcBef>
                          <a:spcPts val="0"/>
                        </a:spcBef>
                        <a:spcAft>
                          <a:spcPts val="0"/>
                        </a:spcAft>
                        <a:buNone/>
                      </a:pPr>
                      <a:r>
                        <a:rPr lang="en" sz="900">
                          <a:solidFill>
                            <a:srgbClr val="333333"/>
                          </a:solidFill>
                        </a:rPr>
                        <a:t>void write(char[] cbuf, int off, int len)</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Nó được sử dụng để ghi một phần của một mảng các ký tự.</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r h="266700">
                <a:tc>
                  <a:txBody>
                    <a:bodyPr/>
                    <a:lstStyle/>
                    <a:p>
                      <a:pPr marL="0" lvl="0" indent="0" algn="l" rtl="0">
                        <a:lnSpc>
                          <a:spcPct val="100000"/>
                        </a:lnSpc>
                        <a:spcBef>
                          <a:spcPts val="0"/>
                        </a:spcBef>
                        <a:spcAft>
                          <a:spcPts val="0"/>
                        </a:spcAft>
                        <a:buNone/>
                      </a:pPr>
                      <a:r>
                        <a:rPr lang="en" sz="900">
                          <a:solidFill>
                            <a:srgbClr val="333333"/>
                          </a:solidFill>
                        </a:rPr>
                        <a:t>void write(String s, int off, int len)</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Nó được sử dụng để ghi một phần của một chuỗi.</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r h="266700">
                <a:tc>
                  <a:txBody>
                    <a:bodyPr/>
                    <a:lstStyle/>
                    <a:p>
                      <a:pPr marL="0" lvl="0" indent="0" algn="l" rtl="0">
                        <a:lnSpc>
                          <a:spcPct val="100000"/>
                        </a:lnSpc>
                        <a:spcBef>
                          <a:spcPts val="0"/>
                        </a:spcBef>
                        <a:spcAft>
                          <a:spcPts val="0"/>
                        </a:spcAft>
                        <a:buNone/>
                      </a:pPr>
                      <a:r>
                        <a:rPr lang="en" sz="900">
                          <a:solidFill>
                            <a:srgbClr val="333333"/>
                          </a:solidFill>
                        </a:rPr>
                        <a:t>void flush()</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Nó được sử dụng để xả BufferedWriter .</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r h="266700">
                <a:tc>
                  <a:txBody>
                    <a:bodyPr/>
                    <a:lstStyle/>
                    <a:p>
                      <a:pPr marL="0" lvl="0" indent="0" algn="l" rtl="0">
                        <a:lnSpc>
                          <a:spcPct val="100000"/>
                        </a:lnSpc>
                        <a:spcBef>
                          <a:spcPts val="0"/>
                        </a:spcBef>
                        <a:spcAft>
                          <a:spcPts val="0"/>
                        </a:spcAft>
                        <a:buNone/>
                      </a:pPr>
                      <a:r>
                        <a:rPr lang="en" sz="900">
                          <a:solidFill>
                            <a:srgbClr val="333333"/>
                          </a:solidFill>
                        </a:rPr>
                        <a:t>void close()</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Nó được sử dụng để đóng BufferedWriter</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7"/>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a:solidFill>
                  <a:schemeClr val="lt1"/>
                </a:solidFill>
              </a:rPr>
              <a:t>Writer</a:t>
            </a:r>
            <a:endParaRPr>
              <a:solidFill>
                <a:srgbClr val="FFFFFF"/>
              </a:solidFill>
            </a:endParaRPr>
          </a:p>
        </p:txBody>
      </p:sp>
      <p:pic>
        <p:nvPicPr>
          <p:cNvPr id="193" name="Google Shape;193;p27"/>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194" name="Google Shape;194;p27"/>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7"/>
          <p:cNvSpPr txBox="1"/>
          <p:nvPr/>
        </p:nvSpPr>
        <p:spPr>
          <a:xfrm>
            <a:off x="757450" y="523800"/>
            <a:ext cx="6515100" cy="5610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999999"/>
              </a:buClr>
              <a:buSzPts val="1400"/>
              <a:buChar char="●"/>
            </a:pPr>
            <a:r>
              <a:rPr lang="en">
                <a:solidFill>
                  <a:srgbClr val="2876C9"/>
                </a:solidFill>
              </a:rPr>
              <a:t>BufferedWriter</a:t>
            </a:r>
            <a:endParaRPr>
              <a:solidFill>
                <a:srgbClr val="2876C9"/>
              </a:solidFill>
            </a:endParaRPr>
          </a:p>
        </p:txBody>
      </p:sp>
      <p:pic>
        <p:nvPicPr>
          <p:cNvPr id="196" name="Google Shape;196;p27"/>
          <p:cNvPicPr preferRelativeResize="0"/>
          <p:nvPr/>
        </p:nvPicPr>
        <p:blipFill>
          <a:blip r:embed="rId4">
            <a:alphaModFix/>
          </a:blip>
          <a:stretch>
            <a:fillRect/>
          </a:stretch>
        </p:blipFill>
        <p:spPr>
          <a:xfrm>
            <a:off x="1189600" y="1595075"/>
            <a:ext cx="6896100" cy="1733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8"/>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a:solidFill>
                  <a:schemeClr val="lt1"/>
                </a:solidFill>
              </a:rPr>
              <a:t>Writer</a:t>
            </a:r>
            <a:endParaRPr>
              <a:solidFill>
                <a:srgbClr val="FFFFFF"/>
              </a:solidFill>
            </a:endParaRPr>
          </a:p>
        </p:txBody>
      </p:sp>
      <p:pic>
        <p:nvPicPr>
          <p:cNvPr id="202" name="Google Shape;202;p28"/>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203" name="Google Shape;203;p28"/>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8"/>
          <p:cNvSpPr txBox="1"/>
          <p:nvPr/>
        </p:nvSpPr>
        <p:spPr>
          <a:xfrm>
            <a:off x="757450" y="523800"/>
            <a:ext cx="6515100" cy="5610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999999"/>
              </a:buClr>
              <a:buSzPts val="1400"/>
              <a:buChar char="●"/>
            </a:pPr>
            <a:r>
              <a:rPr lang="en">
                <a:solidFill>
                  <a:srgbClr val="2876C9"/>
                </a:solidFill>
              </a:rPr>
              <a:t>PrintWriter</a:t>
            </a:r>
            <a:endParaRPr>
              <a:solidFill>
                <a:srgbClr val="2876C9"/>
              </a:solidFill>
            </a:endParaRPr>
          </a:p>
        </p:txBody>
      </p:sp>
      <p:graphicFrame>
        <p:nvGraphicFramePr>
          <p:cNvPr id="205" name="Google Shape;205;p28"/>
          <p:cNvGraphicFramePr/>
          <p:nvPr/>
        </p:nvGraphicFramePr>
        <p:xfrm>
          <a:off x="933450" y="1753650"/>
          <a:ext cx="7277100" cy="2063225"/>
        </p:xfrm>
        <a:graphic>
          <a:graphicData uri="http://schemas.openxmlformats.org/drawingml/2006/table">
            <a:tbl>
              <a:tblPr>
                <a:solidFill>
                  <a:srgbClr val="FFFFFF"/>
                </a:solidFill>
                <a:tableStyleId>{E3BE9D75-0792-4A63-BD1B-881E1FCDACEB}</a:tableStyleId>
              </a:tblPr>
              <a:tblGrid>
                <a:gridCol w="3086100"/>
                <a:gridCol w="4191000"/>
              </a:tblGrid>
              <a:tr h="276225">
                <a:tc>
                  <a:txBody>
                    <a:bodyPr/>
                    <a:lstStyle/>
                    <a:p>
                      <a:pPr marL="0" lvl="0" indent="0" algn="ctr" rtl="0">
                        <a:lnSpc>
                          <a:spcPct val="100000"/>
                        </a:lnSpc>
                        <a:spcBef>
                          <a:spcPts val="0"/>
                        </a:spcBef>
                        <a:spcAft>
                          <a:spcPts val="0"/>
                        </a:spcAft>
                        <a:buNone/>
                      </a:pPr>
                      <a:r>
                        <a:rPr lang="en" sz="900" b="1">
                          <a:latin typeface="Times New Roman"/>
                          <a:ea typeface="Times New Roman"/>
                          <a:cs typeface="Times New Roman"/>
                          <a:sym typeface="Times New Roman"/>
                        </a:rPr>
                        <a:t>Phương thức</a:t>
                      </a:r>
                      <a:endParaRPr sz="900" b="1">
                        <a:latin typeface="Times New Roman"/>
                        <a:ea typeface="Times New Roman"/>
                        <a:cs typeface="Times New Roman"/>
                        <a:sym typeface="Times New Roman"/>
                      </a:endParaRPr>
                    </a:p>
                  </a:txBody>
                  <a:tcPr marL="47625" marR="47625" marT="47625" marB="476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425" cap="flat" cmpd="sng">
                      <a:solidFill>
                        <a:srgbClr val="D9D9D9"/>
                      </a:solidFill>
                      <a:prstDash val="solid"/>
                      <a:round/>
                      <a:headEnd type="none" w="sm" len="sm"/>
                      <a:tailEnd type="none" w="sm" len="sm"/>
                    </a:lnB>
                    <a:solidFill>
                      <a:srgbClr val="EEEEEE"/>
                    </a:solidFill>
                  </a:tcPr>
                </a:tc>
                <a:tc>
                  <a:txBody>
                    <a:bodyPr/>
                    <a:lstStyle/>
                    <a:p>
                      <a:pPr marL="0" lvl="0" indent="0" algn="ctr" rtl="0">
                        <a:lnSpc>
                          <a:spcPct val="100000"/>
                        </a:lnSpc>
                        <a:spcBef>
                          <a:spcPts val="0"/>
                        </a:spcBef>
                        <a:spcAft>
                          <a:spcPts val="0"/>
                        </a:spcAft>
                        <a:buNone/>
                      </a:pPr>
                      <a:r>
                        <a:rPr lang="en" sz="900" b="1">
                          <a:latin typeface="Times New Roman"/>
                          <a:ea typeface="Times New Roman"/>
                          <a:cs typeface="Times New Roman"/>
                          <a:sym typeface="Times New Roman"/>
                        </a:rPr>
                        <a:t>Mô tả</a:t>
                      </a:r>
                      <a:endParaRPr sz="900" b="1">
                        <a:latin typeface="Times New Roman"/>
                        <a:ea typeface="Times New Roman"/>
                        <a:cs typeface="Times New Roman"/>
                        <a:sym typeface="Times New Roman"/>
                      </a:endParaRPr>
                    </a:p>
                  </a:txBody>
                  <a:tcPr marL="47625" marR="47625" marT="47625" marB="476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425" cap="flat" cmpd="sng">
                      <a:solidFill>
                        <a:srgbClr val="D9D9D9"/>
                      </a:solidFill>
                      <a:prstDash val="solid"/>
                      <a:round/>
                      <a:headEnd type="none" w="sm" len="sm"/>
                      <a:tailEnd type="none" w="sm" len="sm"/>
                    </a:lnB>
                    <a:solidFill>
                      <a:srgbClr val="EEEEEE"/>
                    </a:solidFill>
                  </a:tcPr>
                </a:tc>
              </a:tr>
              <a:tr h="266700">
                <a:tc>
                  <a:txBody>
                    <a:bodyPr/>
                    <a:lstStyle/>
                    <a:p>
                      <a:pPr marL="0" lvl="0" indent="0" algn="l" rtl="0">
                        <a:lnSpc>
                          <a:spcPct val="100000"/>
                        </a:lnSpc>
                        <a:spcBef>
                          <a:spcPts val="0"/>
                        </a:spcBef>
                        <a:spcAft>
                          <a:spcPts val="0"/>
                        </a:spcAft>
                        <a:buNone/>
                      </a:pPr>
                      <a:r>
                        <a:rPr lang="en" sz="900">
                          <a:solidFill>
                            <a:srgbClr val="333333"/>
                          </a:solidFill>
                        </a:rPr>
                        <a:t>void println(boolean x)</a:t>
                      </a:r>
                      <a:endParaRPr sz="900">
                        <a:solidFill>
                          <a:srgbClr val="333333"/>
                        </a:solidFill>
                      </a:endParaRPr>
                    </a:p>
                  </a:txBody>
                  <a:tcPr marL="47625" marR="47625" marT="47625" marB="47625" anchor="ctr">
                    <a:lnL w="9425" cap="flat" cmpd="sng">
                      <a:solidFill>
                        <a:srgbClr val="D9D9D9"/>
                      </a:solidFill>
                      <a:prstDash val="solid"/>
                      <a:round/>
                      <a:headEnd type="none" w="sm" len="sm"/>
                      <a:tailEnd type="none" w="sm" len="sm"/>
                    </a:lnL>
                    <a:lnR w="9425" cap="flat" cmpd="sng">
                      <a:solidFill>
                        <a:srgbClr val="D9D9D9"/>
                      </a:solidFill>
                      <a:prstDash val="solid"/>
                      <a:round/>
                      <a:headEnd type="none" w="sm" len="sm"/>
                      <a:tailEnd type="none" w="sm" len="sm"/>
                    </a:lnR>
                    <a:lnT w="9425" cap="flat" cmpd="sng">
                      <a:solidFill>
                        <a:srgbClr val="D9D9D9"/>
                      </a:solidFill>
                      <a:prstDash val="solid"/>
                      <a:round/>
                      <a:headEnd type="none" w="sm" len="sm"/>
                      <a:tailEnd type="none" w="sm" len="sm"/>
                    </a:lnT>
                    <a:lnB w="9425" cap="flat" cmpd="sng">
                      <a:solidFill>
                        <a:srgbClr val="D9D9D9"/>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Nó được sử dụng để in giá trị boolean.</a:t>
                      </a:r>
                      <a:endParaRPr sz="900">
                        <a:solidFill>
                          <a:srgbClr val="333333"/>
                        </a:solidFill>
                      </a:endParaRPr>
                    </a:p>
                  </a:txBody>
                  <a:tcPr marL="47625" marR="47625" marT="47625" marB="47625" anchor="ctr">
                    <a:lnL w="9425" cap="flat" cmpd="sng">
                      <a:solidFill>
                        <a:srgbClr val="D9D9D9"/>
                      </a:solidFill>
                      <a:prstDash val="solid"/>
                      <a:round/>
                      <a:headEnd type="none" w="sm" len="sm"/>
                      <a:tailEnd type="none" w="sm" len="sm"/>
                    </a:lnL>
                    <a:lnR w="9425" cap="flat" cmpd="sng">
                      <a:solidFill>
                        <a:srgbClr val="D9D9D9"/>
                      </a:solidFill>
                      <a:prstDash val="solid"/>
                      <a:round/>
                      <a:headEnd type="none" w="sm" len="sm"/>
                      <a:tailEnd type="none" w="sm" len="sm"/>
                    </a:lnR>
                    <a:lnT w="9425" cap="flat" cmpd="sng">
                      <a:solidFill>
                        <a:srgbClr val="D9D9D9"/>
                      </a:solidFill>
                      <a:prstDash val="solid"/>
                      <a:round/>
                      <a:headEnd type="none" w="sm" len="sm"/>
                      <a:tailEnd type="none" w="sm" len="sm"/>
                    </a:lnT>
                    <a:lnB w="9425" cap="flat" cmpd="sng">
                      <a:solidFill>
                        <a:srgbClr val="D9D9D9"/>
                      </a:solidFill>
                      <a:prstDash val="solid"/>
                      <a:round/>
                      <a:headEnd type="none" w="sm" len="sm"/>
                      <a:tailEnd type="none" w="sm" len="sm"/>
                    </a:lnB>
                  </a:tcPr>
                </a:tc>
              </a:tr>
              <a:tr h="266700">
                <a:tc>
                  <a:txBody>
                    <a:bodyPr/>
                    <a:lstStyle/>
                    <a:p>
                      <a:pPr marL="0" lvl="0" indent="0" algn="l" rtl="0">
                        <a:lnSpc>
                          <a:spcPct val="100000"/>
                        </a:lnSpc>
                        <a:spcBef>
                          <a:spcPts val="0"/>
                        </a:spcBef>
                        <a:spcAft>
                          <a:spcPts val="0"/>
                        </a:spcAft>
                        <a:buNone/>
                      </a:pPr>
                      <a:r>
                        <a:rPr lang="en" sz="900">
                          <a:solidFill>
                            <a:srgbClr val="FF0000"/>
                          </a:solidFill>
                        </a:rPr>
                        <a:t>void println(char[] x)</a:t>
                      </a:r>
                      <a:endParaRPr sz="900">
                        <a:solidFill>
                          <a:srgbClr val="FF0000"/>
                        </a:solidFill>
                      </a:endParaRPr>
                    </a:p>
                  </a:txBody>
                  <a:tcPr marL="47625" marR="47625" marT="47625" marB="47625" anchor="ctr">
                    <a:lnL w="9425" cap="flat" cmpd="sng">
                      <a:solidFill>
                        <a:srgbClr val="D9D9D9"/>
                      </a:solidFill>
                      <a:prstDash val="solid"/>
                      <a:round/>
                      <a:headEnd type="none" w="sm" len="sm"/>
                      <a:tailEnd type="none" w="sm" len="sm"/>
                    </a:lnL>
                    <a:lnR w="9425" cap="flat" cmpd="sng">
                      <a:solidFill>
                        <a:srgbClr val="D9D9D9"/>
                      </a:solidFill>
                      <a:prstDash val="solid"/>
                      <a:round/>
                      <a:headEnd type="none" w="sm" len="sm"/>
                      <a:tailEnd type="none" w="sm" len="sm"/>
                    </a:lnR>
                    <a:lnT w="9425" cap="flat" cmpd="sng">
                      <a:solidFill>
                        <a:srgbClr val="D9D9D9"/>
                      </a:solidFill>
                      <a:prstDash val="solid"/>
                      <a:round/>
                      <a:headEnd type="none" w="sm" len="sm"/>
                      <a:tailEnd type="none" w="sm" len="sm"/>
                    </a:lnT>
                    <a:lnB w="9425" cap="flat" cmpd="sng">
                      <a:solidFill>
                        <a:srgbClr val="D9D9D9"/>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FF0000"/>
                          </a:solidFill>
                        </a:rPr>
                        <a:t>Nó được sử dụng để in một mảng các ký tự.</a:t>
                      </a:r>
                      <a:endParaRPr sz="900">
                        <a:solidFill>
                          <a:srgbClr val="FF0000"/>
                        </a:solidFill>
                      </a:endParaRPr>
                    </a:p>
                  </a:txBody>
                  <a:tcPr marL="47625" marR="47625" marT="47625" marB="47625" anchor="ctr">
                    <a:lnL w="9425" cap="flat" cmpd="sng">
                      <a:solidFill>
                        <a:srgbClr val="D9D9D9"/>
                      </a:solidFill>
                      <a:prstDash val="solid"/>
                      <a:round/>
                      <a:headEnd type="none" w="sm" len="sm"/>
                      <a:tailEnd type="none" w="sm" len="sm"/>
                    </a:lnL>
                    <a:lnR w="9425" cap="flat" cmpd="sng">
                      <a:solidFill>
                        <a:srgbClr val="D9D9D9"/>
                      </a:solidFill>
                      <a:prstDash val="solid"/>
                      <a:round/>
                      <a:headEnd type="none" w="sm" len="sm"/>
                      <a:tailEnd type="none" w="sm" len="sm"/>
                    </a:lnR>
                    <a:lnT w="9425" cap="flat" cmpd="sng">
                      <a:solidFill>
                        <a:srgbClr val="D9D9D9"/>
                      </a:solidFill>
                      <a:prstDash val="solid"/>
                      <a:round/>
                      <a:headEnd type="none" w="sm" len="sm"/>
                      <a:tailEnd type="none" w="sm" len="sm"/>
                    </a:lnT>
                    <a:lnB w="9425" cap="flat" cmpd="sng">
                      <a:solidFill>
                        <a:srgbClr val="D9D9D9"/>
                      </a:solidFill>
                      <a:prstDash val="solid"/>
                      <a:round/>
                      <a:headEnd type="none" w="sm" len="sm"/>
                      <a:tailEnd type="none" w="sm" len="sm"/>
                    </a:lnB>
                  </a:tcPr>
                </a:tc>
              </a:tr>
              <a:tr h="266700">
                <a:tc>
                  <a:txBody>
                    <a:bodyPr/>
                    <a:lstStyle/>
                    <a:p>
                      <a:pPr marL="0" lvl="0" indent="0" algn="l" rtl="0">
                        <a:lnSpc>
                          <a:spcPct val="100000"/>
                        </a:lnSpc>
                        <a:spcBef>
                          <a:spcPts val="0"/>
                        </a:spcBef>
                        <a:spcAft>
                          <a:spcPts val="0"/>
                        </a:spcAft>
                        <a:buNone/>
                      </a:pPr>
                      <a:r>
                        <a:rPr lang="en" sz="900">
                          <a:solidFill>
                            <a:srgbClr val="333333"/>
                          </a:solidFill>
                        </a:rPr>
                        <a:t>void println(int x)</a:t>
                      </a:r>
                      <a:endParaRPr sz="900">
                        <a:solidFill>
                          <a:srgbClr val="333333"/>
                        </a:solidFill>
                      </a:endParaRPr>
                    </a:p>
                  </a:txBody>
                  <a:tcPr marL="47625" marR="47625" marT="47625" marB="47625" anchor="ctr">
                    <a:lnL w="9425" cap="flat" cmpd="sng">
                      <a:solidFill>
                        <a:srgbClr val="D9D9D9"/>
                      </a:solidFill>
                      <a:prstDash val="solid"/>
                      <a:round/>
                      <a:headEnd type="none" w="sm" len="sm"/>
                      <a:tailEnd type="none" w="sm" len="sm"/>
                    </a:lnL>
                    <a:lnR w="9425" cap="flat" cmpd="sng">
                      <a:solidFill>
                        <a:srgbClr val="D9D9D9"/>
                      </a:solidFill>
                      <a:prstDash val="solid"/>
                      <a:round/>
                      <a:headEnd type="none" w="sm" len="sm"/>
                      <a:tailEnd type="none" w="sm" len="sm"/>
                    </a:lnR>
                    <a:lnT w="9425" cap="flat" cmpd="sng">
                      <a:solidFill>
                        <a:srgbClr val="D9D9D9"/>
                      </a:solidFill>
                      <a:prstDash val="solid"/>
                      <a:round/>
                      <a:headEnd type="none" w="sm" len="sm"/>
                      <a:tailEnd type="none" w="sm" len="sm"/>
                    </a:lnT>
                    <a:lnB w="9425" cap="flat" cmpd="sng">
                      <a:solidFill>
                        <a:srgbClr val="D9D9D9"/>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Nó được sử dụng để in giá trị int.</a:t>
                      </a:r>
                      <a:endParaRPr sz="900">
                        <a:solidFill>
                          <a:srgbClr val="333333"/>
                        </a:solidFill>
                      </a:endParaRPr>
                    </a:p>
                  </a:txBody>
                  <a:tcPr marL="47625" marR="47625" marT="47625" marB="47625" anchor="ctr">
                    <a:lnL w="9425" cap="flat" cmpd="sng">
                      <a:solidFill>
                        <a:srgbClr val="D9D9D9"/>
                      </a:solidFill>
                      <a:prstDash val="solid"/>
                      <a:round/>
                      <a:headEnd type="none" w="sm" len="sm"/>
                      <a:tailEnd type="none" w="sm" len="sm"/>
                    </a:lnL>
                    <a:lnR w="9425" cap="flat" cmpd="sng">
                      <a:solidFill>
                        <a:srgbClr val="D9D9D9"/>
                      </a:solidFill>
                      <a:prstDash val="solid"/>
                      <a:round/>
                      <a:headEnd type="none" w="sm" len="sm"/>
                      <a:tailEnd type="none" w="sm" len="sm"/>
                    </a:lnR>
                    <a:lnT w="9425" cap="flat" cmpd="sng">
                      <a:solidFill>
                        <a:srgbClr val="D9D9D9"/>
                      </a:solidFill>
                      <a:prstDash val="solid"/>
                      <a:round/>
                      <a:headEnd type="none" w="sm" len="sm"/>
                      <a:tailEnd type="none" w="sm" len="sm"/>
                    </a:lnT>
                    <a:lnB w="9425" cap="flat" cmpd="sng">
                      <a:solidFill>
                        <a:srgbClr val="D9D9D9"/>
                      </a:solidFill>
                      <a:prstDash val="solid"/>
                      <a:round/>
                      <a:headEnd type="none" w="sm" len="sm"/>
                      <a:tailEnd type="none" w="sm" len="sm"/>
                    </a:lnB>
                  </a:tcPr>
                </a:tc>
              </a:tr>
              <a:tr h="371425">
                <a:tc>
                  <a:txBody>
                    <a:bodyPr/>
                    <a:lstStyle/>
                    <a:p>
                      <a:pPr marL="0" lvl="0" indent="0" algn="l" rtl="0">
                        <a:lnSpc>
                          <a:spcPct val="100000"/>
                        </a:lnSpc>
                        <a:spcBef>
                          <a:spcPts val="0"/>
                        </a:spcBef>
                        <a:spcAft>
                          <a:spcPts val="0"/>
                        </a:spcAft>
                        <a:buNone/>
                      </a:pPr>
                      <a:r>
                        <a:rPr lang="en" sz="900">
                          <a:solidFill>
                            <a:srgbClr val="333333"/>
                          </a:solidFill>
                        </a:rPr>
                        <a:t>PrintWriter append(char c)</a:t>
                      </a:r>
                      <a:endParaRPr sz="900">
                        <a:solidFill>
                          <a:srgbClr val="333333"/>
                        </a:solidFill>
                      </a:endParaRPr>
                    </a:p>
                  </a:txBody>
                  <a:tcPr marL="47625" marR="47625" marT="47625" marB="47625" anchor="ctr">
                    <a:lnL w="9425" cap="flat" cmpd="sng">
                      <a:solidFill>
                        <a:srgbClr val="D9D9D9"/>
                      </a:solidFill>
                      <a:prstDash val="solid"/>
                      <a:round/>
                      <a:headEnd type="none" w="sm" len="sm"/>
                      <a:tailEnd type="none" w="sm" len="sm"/>
                    </a:lnL>
                    <a:lnR w="9425" cap="flat" cmpd="sng">
                      <a:solidFill>
                        <a:srgbClr val="D9D9D9"/>
                      </a:solidFill>
                      <a:prstDash val="solid"/>
                      <a:round/>
                      <a:headEnd type="none" w="sm" len="sm"/>
                      <a:tailEnd type="none" w="sm" len="sm"/>
                    </a:lnR>
                    <a:lnT w="9425" cap="flat" cmpd="sng">
                      <a:solidFill>
                        <a:srgbClr val="D9D9D9"/>
                      </a:solidFill>
                      <a:prstDash val="solid"/>
                      <a:round/>
                      <a:headEnd type="none" w="sm" len="sm"/>
                      <a:tailEnd type="none" w="sm" len="sm"/>
                    </a:lnT>
                    <a:lnB w="9425" cap="flat" cmpd="sng">
                      <a:solidFill>
                        <a:srgbClr val="D9D9D9"/>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Nó được sử dụng để nối thêm ký tự được chỉ định với writer.</a:t>
                      </a:r>
                      <a:endParaRPr sz="900">
                        <a:solidFill>
                          <a:srgbClr val="333333"/>
                        </a:solidFill>
                      </a:endParaRPr>
                    </a:p>
                  </a:txBody>
                  <a:tcPr marL="47625" marR="47625" marT="47625" marB="47625" anchor="ctr">
                    <a:lnL w="9425" cap="flat" cmpd="sng">
                      <a:solidFill>
                        <a:srgbClr val="D9D9D9"/>
                      </a:solidFill>
                      <a:prstDash val="solid"/>
                      <a:round/>
                      <a:headEnd type="none" w="sm" len="sm"/>
                      <a:tailEnd type="none" w="sm" len="sm"/>
                    </a:lnL>
                    <a:lnR w="9425" cap="flat" cmpd="sng">
                      <a:solidFill>
                        <a:srgbClr val="D9D9D9"/>
                      </a:solidFill>
                      <a:prstDash val="solid"/>
                      <a:round/>
                      <a:headEnd type="none" w="sm" len="sm"/>
                      <a:tailEnd type="none" w="sm" len="sm"/>
                    </a:lnR>
                    <a:lnT w="9425" cap="flat" cmpd="sng">
                      <a:solidFill>
                        <a:srgbClr val="D9D9D9"/>
                      </a:solidFill>
                      <a:prstDash val="solid"/>
                      <a:round/>
                      <a:headEnd type="none" w="sm" len="sm"/>
                      <a:tailEnd type="none" w="sm" len="sm"/>
                    </a:lnT>
                    <a:lnB w="9425" cap="flat" cmpd="sng">
                      <a:solidFill>
                        <a:srgbClr val="D9D9D9"/>
                      </a:solidFill>
                      <a:prstDash val="solid"/>
                      <a:round/>
                      <a:headEnd type="none" w="sm" len="sm"/>
                      <a:tailEnd type="none" w="sm" len="sm"/>
                    </a:lnB>
                  </a:tcPr>
                </a:tc>
              </a:tr>
              <a:tr h="347175">
                <a:tc>
                  <a:txBody>
                    <a:bodyPr/>
                    <a:lstStyle/>
                    <a:p>
                      <a:pPr marL="0" lvl="0" indent="0" algn="l" rtl="0">
                        <a:lnSpc>
                          <a:spcPct val="100000"/>
                        </a:lnSpc>
                        <a:spcBef>
                          <a:spcPts val="0"/>
                        </a:spcBef>
                        <a:spcAft>
                          <a:spcPts val="0"/>
                        </a:spcAft>
                        <a:buNone/>
                      </a:pPr>
                      <a:r>
                        <a:rPr lang="en" sz="900">
                          <a:solidFill>
                            <a:srgbClr val="FF0000"/>
                          </a:solidFill>
                        </a:rPr>
                        <a:t>PrintWriter append(CharSequence ch)</a:t>
                      </a:r>
                      <a:endParaRPr sz="900">
                        <a:solidFill>
                          <a:srgbClr val="FF0000"/>
                        </a:solidFill>
                      </a:endParaRPr>
                    </a:p>
                  </a:txBody>
                  <a:tcPr marL="47625" marR="47625" marT="47625" marB="47625" anchor="ctr">
                    <a:lnL w="9425" cap="flat" cmpd="sng">
                      <a:solidFill>
                        <a:srgbClr val="D9D9D9"/>
                      </a:solidFill>
                      <a:prstDash val="solid"/>
                      <a:round/>
                      <a:headEnd type="none" w="sm" len="sm"/>
                      <a:tailEnd type="none" w="sm" len="sm"/>
                    </a:lnL>
                    <a:lnR w="9425" cap="flat" cmpd="sng">
                      <a:solidFill>
                        <a:srgbClr val="D9D9D9"/>
                      </a:solidFill>
                      <a:prstDash val="solid"/>
                      <a:round/>
                      <a:headEnd type="none" w="sm" len="sm"/>
                      <a:tailEnd type="none" w="sm" len="sm"/>
                    </a:lnR>
                    <a:lnT w="9425" cap="flat" cmpd="sng">
                      <a:solidFill>
                        <a:srgbClr val="D9D9D9"/>
                      </a:solidFill>
                      <a:prstDash val="solid"/>
                      <a:round/>
                      <a:headEnd type="none" w="sm" len="sm"/>
                      <a:tailEnd type="none" w="sm" len="sm"/>
                    </a:lnT>
                    <a:lnB w="9425" cap="flat" cmpd="sng">
                      <a:solidFill>
                        <a:srgbClr val="D9D9D9"/>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FF0000"/>
                          </a:solidFill>
                        </a:rPr>
                        <a:t>Nó được sử dụng để nối thêm chuỗi ký tự được chỉ định với writer.</a:t>
                      </a:r>
                      <a:endParaRPr sz="900">
                        <a:solidFill>
                          <a:srgbClr val="FF0000"/>
                        </a:solidFill>
                      </a:endParaRPr>
                    </a:p>
                  </a:txBody>
                  <a:tcPr marL="47625" marR="47625" marT="47625" marB="47625" anchor="ctr">
                    <a:lnL w="9425" cap="flat" cmpd="sng">
                      <a:solidFill>
                        <a:srgbClr val="D9D9D9"/>
                      </a:solidFill>
                      <a:prstDash val="solid"/>
                      <a:round/>
                      <a:headEnd type="none" w="sm" len="sm"/>
                      <a:tailEnd type="none" w="sm" len="sm"/>
                    </a:lnL>
                    <a:lnR w="9425" cap="flat" cmpd="sng">
                      <a:solidFill>
                        <a:srgbClr val="D9D9D9"/>
                      </a:solidFill>
                      <a:prstDash val="solid"/>
                      <a:round/>
                      <a:headEnd type="none" w="sm" len="sm"/>
                      <a:tailEnd type="none" w="sm" len="sm"/>
                    </a:lnR>
                    <a:lnT w="9425" cap="flat" cmpd="sng">
                      <a:solidFill>
                        <a:srgbClr val="D9D9D9"/>
                      </a:solidFill>
                      <a:prstDash val="solid"/>
                      <a:round/>
                      <a:headEnd type="none" w="sm" len="sm"/>
                      <a:tailEnd type="none" w="sm" len="sm"/>
                    </a:lnT>
                    <a:lnB w="9425" cap="flat" cmpd="sng">
                      <a:solidFill>
                        <a:srgbClr val="D9D9D9"/>
                      </a:solidFill>
                      <a:prstDash val="solid"/>
                      <a:round/>
                      <a:headEnd type="none" w="sm" len="sm"/>
                      <a:tailEnd type="none" w="sm" len="sm"/>
                    </a:lnB>
                  </a:tcPr>
                </a:tc>
              </a:tr>
              <a:tr h="268300">
                <a:tc>
                  <a:txBody>
                    <a:bodyPr/>
                    <a:lstStyle/>
                    <a:p>
                      <a:pPr marL="0" lvl="0" indent="0" algn="l" rtl="0">
                        <a:lnSpc>
                          <a:spcPct val="100000"/>
                        </a:lnSpc>
                        <a:spcBef>
                          <a:spcPts val="0"/>
                        </a:spcBef>
                        <a:spcAft>
                          <a:spcPts val="0"/>
                        </a:spcAft>
                        <a:buNone/>
                      </a:pPr>
                      <a:r>
                        <a:rPr lang="en" sz="900">
                          <a:solidFill>
                            <a:srgbClr val="333333"/>
                          </a:solidFill>
                        </a:rPr>
                        <a:t>PrintWriter append(CharSequence ch, int start, int end)</a:t>
                      </a:r>
                      <a:endParaRPr sz="900">
                        <a:solidFill>
                          <a:srgbClr val="333333"/>
                        </a:solidFill>
                      </a:endParaRPr>
                    </a:p>
                  </a:txBody>
                  <a:tcPr marL="47625" marR="47625" marT="47625" marB="47625" anchor="ctr">
                    <a:lnL w="9425" cap="flat" cmpd="sng">
                      <a:solidFill>
                        <a:srgbClr val="D9D9D9"/>
                      </a:solidFill>
                      <a:prstDash val="solid"/>
                      <a:round/>
                      <a:headEnd type="none" w="sm" len="sm"/>
                      <a:tailEnd type="none" w="sm" len="sm"/>
                    </a:lnL>
                    <a:lnR w="9425" cap="flat" cmpd="sng">
                      <a:solidFill>
                        <a:srgbClr val="D9D9D9"/>
                      </a:solidFill>
                      <a:prstDash val="solid"/>
                      <a:round/>
                      <a:headEnd type="none" w="sm" len="sm"/>
                      <a:tailEnd type="none" w="sm" len="sm"/>
                    </a:lnR>
                    <a:lnT w="9425" cap="flat" cmpd="sng">
                      <a:solidFill>
                        <a:srgbClr val="D9D9D9"/>
                      </a:solidFill>
                      <a:prstDash val="solid"/>
                      <a:round/>
                      <a:headEnd type="none" w="sm" len="sm"/>
                      <a:tailEnd type="none" w="sm" len="sm"/>
                    </a:lnT>
                    <a:lnB w="9425" cap="flat" cmpd="sng">
                      <a:solidFill>
                        <a:srgbClr val="D9D9D9"/>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Nó được sử dụng để nối thêm một dãy con của ký tự đã chỉ định với writer.</a:t>
                      </a:r>
                      <a:endParaRPr sz="900">
                        <a:solidFill>
                          <a:srgbClr val="333333"/>
                        </a:solidFill>
                      </a:endParaRPr>
                    </a:p>
                  </a:txBody>
                  <a:tcPr marL="47625" marR="47625" marT="47625" marB="47625" anchor="ctr">
                    <a:lnL w="9425" cap="flat" cmpd="sng">
                      <a:solidFill>
                        <a:srgbClr val="D9D9D9"/>
                      </a:solidFill>
                      <a:prstDash val="solid"/>
                      <a:round/>
                      <a:headEnd type="none" w="sm" len="sm"/>
                      <a:tailEnd type="none" w="sm" len="sm"/>
                    </a:lnL>
                    <a:lnR w="9425" cap="flat" cmpd="sng">
                      <a:solidFill>
                        <a:srgbClr val="D9D9D9"/>
                      </a:solidFill>
                      <a:prstDash val="solid"/>
                      <a:round/>
                      <a:headEnd type="none" w="sm" len="sm"/>
                      <a:tailEnd type="none" w="sm" len="sm"/>
                    </a:lnR>
                    <a:lnT w="9425" cap="flat" cmpd="sng">
                      <a:solidFill>
                        <a:srgbClr val="D9D9D9"/>
                      </a:solidFill>
                      <a:prstDash val="solid"/>
                      <a:round/>
                      <a:headEnd type="none" w="sm" len="sm"/>
                      <a:tailEnd type="none" w="sm" len="sm"/>
                    </a:lnT>
                    <a:lnB w="9425" cap="flat" cmpd="sng">
                      <a:solidFill>
                        <a:srgbClr val="D9D9D9"/>
                      </a:solidFill>
                      <a:prstDash val="solid"/>
                      <a:round/>
                      <a:headEnd type="none" w="sm" len="sm"/>
                      <a:tailEnd type="none" w="sm" len="sm"/>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9"/>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a:solidFill>
                  <a:schemeClr val="lt1"/>
                </a:solidFill>
              </a:rPr>
              <a:t>Tóm tắt</a:t>
            </a:r>
            <a:endParaRPr>
              <a:solidFill>
                <a:srgbClr val="FFFFFF"/>
              </a:solidFill>
            </a:endParaRPr>
          </a:p>
        </p:txBody>
      </p:sp>
      <p:pic>
        <p:nvPicPr>
          <p:cNvPr id="211" name="Google Shape;211;p29"/>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212" name="Google Shape;212;p29"/>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3" name="Google Shape;213;p29"/>
          <p:cNvPicPr preferRelativeResize="0"/>
          <p:nvPr/>
        </p:nvPicPr>
        <p:blipFill>
          <a:blip r:embed="rId4">
            <a:alphaModFix/>
          </a:blip>
          <a:stretch>
            <a:fillRect/>
          </a:stretch>
        </p:blipFill>
        <p:spPr>
          <a:xfrm>
            <a:off x="1816600" y="1794363"/>
            <a:ext cx="5109026" cy="2136225"/>
          </a:xfrm>
          <a:prstGeom prst="rect">
            <a:avLst/>
          </a:prstGeom>
          <a:noFill/>
          <a:ln>
            <a:noFill/>
          </a:ln>
        </p:spPr>
      </p:pic>
      <p:sp>
        <p:nvSpPr>
          <p:cNvPr id="214" name="Google Shape;214;p29"/>
          <p:cNvSpPr txBox="1"/>
          <p:nvPr/>
        </p:nvSpPr>
        <p:spPr>
          <a:xfrm>
            <a:off x="731050" y="529075"/>
            <a:ext cx="7697700" cy="11025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2876C9"/>
              </a:buClr>
              <a:buSzPts val="1400"/>
              <a:buChar char="➔"/>
            </a:pPr>
            <a:r>
              <a:rPr lang="en">
                <a:solidFill>
                  <a:srgbClr val="2876C9"/>
                </a:solidFill>
              </a:rPr>
              <a:t>Xử lý dữ liệu text =&gt; luồng character</a:t>
            </a:r>
            <a:endParaRPr>
              <a:solidFill>
                <a:srgbClr val="2876C9"/>
              </a:solidFill>
            </a:endParaRPr>
          </a:p>
          <a:p>
            <a:pPr marL="457200" lvl="0" indent="-317500" algn="l" rtl="0">
              <a:lnSpc>
                <a:spcPct val="200000"/>
              </a:lnSpc>
              <a:spcBef>
                <a:spcPts val="0"/>
              </a:spcBef>
              <a:spcAft>
                <a:spcPts val="0"/>
              </a:spcAft>
              <a:buClr>
                <a:srgbClr val="2876C9"/>
              </a:buClr>
              <a:buSzPts val="1400"/>
              <a:buChar char="➔"/>
            </a:pPr>
            <a:r>
              <a:rPr lang="en">
                <a:solidFill>
                  <a:srgbClr val="2876C9"/>
                </a:solidFill>
              </a:rPr>
              <a:t>Xử lý dữ liệu ảnh, video,... =&gt; luồng byte</a:t>
            </a:r>
            <a:endParaRPr>
              <a:solidFill>
                <a:srgbClr val="2876C9"/>
              </a:solidFill>
            </a:endParaRPr>
          </a:p>
          <a:p>
            <a:pPr marL="0" lvl="0" indent="0" algn="l" rtl="0">
              <a:lnSpc>
                <a:spcPct val="200000"/>
              </a:lnSpc>
              <a:spcBef>
                <a:spcPts val="1000"/>
              </a:spcBef>
              <a:spcAft>
                <a:spcPts val="0"/>
              </a:spcAft>
              <a:buNone/>
            </a:pPr>
            <a:endParaRPr>
              <a:solidFill>
                <a:srgbClr val="2876C9"/>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0"/>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	Tóm tắt</a:t>
            </a:r>
            <a:endParaRPr>
              <a:solidFill>
                <a:srgbClr val="FFFFFF"/>
              </a:solidFill>
            </a:endParaRPr>
          </a:p>
        </p:txBody>
      </p:sp>
      <p:pic>
        <p:nvPicPr>
          <p:cNvPr id="220" name="Google Shape;220;p30"/>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221" name="Google Shape;221;p30"/>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0"/>
          <p:cNvSpPr txBox="1"/>
          <p:nvPr/>
        </p:nvSpPr>
        <p:spPr>
          <a:xfrm>
            <a:off x="731050" y="1138675"/>
            <a:ext cx="7697700" cy="12153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2876C9"/>
              </a:buClr>
              <a:buSzPts val="1400"/>
              <a:buChar char="➔"/>
            </a:pPr>
            <a:r>
              <a:rPr lang="en">
                <a:solidFill>
                  <a:srgbClr val="2876C9"/>
                </a:solidFill>
              </a:rPr>
              <a:t>Cách đọc file với BufferedReader</a:t>
            </a:r>
            <a:endParaRPr>
              <a:solidFill>
                <a:srgbClr val="2876C9"/>
              </a:solidFill>
            </a:endParaRPr>
          </a:p>
          <a:p>
            <a:pPr marL="457200" lvl="0" indent="-317500" algn="l" rtl="0">
              <a:lnSpc>
                <a:spcPct val="200000"/>
              </a:lnSpc>
              <a:spcBef>
                <a:spcPts val="0"/>
              </a:spcBef>
              <a:spcAft>
                <a:spcPts val="0"/>
              </a:spcAft>
              <a:buClr>
                <a:srgbClr val="2876C9"/>
              </a:buClr>
              <a:buSzPts val="1400"/>
              <a:buChar char="➔"/>
            </a:pPr>
            <a:r>
              <a:rPr lang="en">
                <a:solidFill>
                  <a:srgbClr val="2876C9"/>
                </a:solidFill>
              </a:rPr>
              <a:t>Cách ghi file với BufferedWriter hoặc PrintWriter</a:t>
            </a:r>
            <a:endParaRPr>
              <a:solidFill>
                <a:srgbClr val="2876C9"/>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1"/>
          <p:cNvSpPr/>
          <p:nvPr/>
        </p:nvSpPr>
        <p:spPr>
          <a:xfrm>
            <a:off x="-6950" y="0"/>
            <a:ext cx="9150900" cy="5143500"/>
          </a:xfrm>
          <a:prstGeom prst="rect">
            <a:avLst/>
          </a:prstGeom>
          <a:gradFill>
            <a:gsLst>
              <a:gs pos="0">
                <a:srgbClr val="FFFFFF"/>
              </a:gs>
              <a:gs pos="94000">
                <a:srgbClr val="D0FFF9"/>
              </a:gs>
              <a:gs pos="100000">
                <a:srgbClr val="D0FFF9"/>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1"/>
          <p:cNvSpPr txBox="1"/>
          <p:nvPr/>
        </p:nvSpPr>
        <p:spPr>
          <a:xfrm>
            <a:off x="1905925" y="1718450"/>
            <a:ext cx="5213100" cy="2072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3000">
                <a:solidFill>
                  <a:srgbClr val="2A78CA"/>
                </a:solidFill>
              </a:rPr>
              <a:t>Happy learning ;-)</a:t>
            </a:r>
            <a:endParaRPr sz="3000">
              <a:solidFill>
                <a:srgbClr val="2A78CA"/>
              </a:solidFill>
            </a:endParaRPr>
          </a:p>
          <a:p>
            <a:pPr marL="0" lvl="0" indent="0" algn="ctr" rtl="0">
              <a:lnSpc>
                <a:spcPct val="115000"/>
              </a:lnSpc>
              <a:spcBef>
                <a:spcPts val="0"/>
              </a:spcBef>
              <a:spcAft>
                <a:spcPts val="0"/>
              </a:spcAft>
              <a:buNone/>
            </a:pPr>
            <a:endParaRPr sz="3000">
              <a:solidFill>
                <a:srgbClr val="2A78CA"/>
              </a:solidFill>
            </a:endParaRPr>
          </a:p>
          <a:p>
            <a:pPr marL="0" lvl="0" indent="0" algn="l" rtl="0">
              <a:lnSpc>
                <a:spcPct val="115000"/>
              </a:lnSpc>
              <a:spcBef>
                <a:spcPts val="0"/>
              </a:spcBef>
              <a:spcAft>
                <a:spcPts val="0"/>
              </a:spcAft>
              <a:buNone/>
            </a:pPr>
            <a:endParaRPr sz="3000">
              <a:solidFill>
                <a:srgbClr val="2A78CA"/>
              </a:solidFill>
            </a:endParaRPr>
          </a:p>
        </p:txBody>
      </p:sp>
      <p:pic>
        <p:nvPicPr>
          <p:cNvPr id="229" name="Google Shape;229;p31"/>
          <p:cNvPicPr preferRelativeResize="0"/>
          <p:nvPr/>
        </p:nvPicPr>
        <p:blipFill>
          <a:blip r:embed="rId3">
            <a:alphaModFix/>
          </a:blip>
          <a:stretch>
            <a:fillRect/>
          </a:stretch>
        </p:blipFill>
        <p:spPr>
          <a:xfrm>
            <a:off x="104425" y="88888"/>
            <a:ext cx="1057925" cy="448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a:solidFill>
                  <a:srgbClr val="FFFFFF"/>
                </a:solidFill>
              </a:rPr>
              <a:t>Nội dung chính (Outline)</a:t>
            </a:r>
            <a:endParaRPr>
              <a:solidFill>
                <a:srgbClr val="FFFFFF"/>
              </a:solidFill>
            </a:endParaRPr>
          </a:p>
        </p:txBody>
      </p:sp>
      <p:pic>
        <p:nvPicPr>
          <p:cNvPr id="62" name="Google Shape;62;p14"/>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63" name="Google Shape;63;p14"/>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txBox="1"/>
          <p:nvPr/>
        </p:nvSpPr>
        <p:spPr>
          <a:xfrm>
            <a:off x="702850" y="1034650"/>
            <a:ext cx="4790100" cy="21741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2876C9"/>
              </a:buClr>
              <a:buSzPts val="1400"/>
              <a:buChar char="●"/>
            </a:pPr>
            <a:r>
              <a:rPr lang="en" dirty="0">
                <a:solidFill>
                  <a:srgbClr val="2876C9"/>
                </a:solidFill>
              </a:rPr>
              <a:t>Các kiểu luồng dữ liệu</a:t>
            </a:r>
            <a:endParaRPr dirty="0">
              <a:solidFill>
                <a:srgbClr val="2876C9"/>
              </a:solidFill>
            </a:endParaRPr>
          </a:p>
          <a:p>
            <a:pPr marL="457200" lvl="0" indent="-317500" algn="l" rtl="0">
              <a:lnSpc>
                <a:spcPct val="200000"/>
              </a:lnSpc>
              <a:spcBef>
                <a:spcPts val="0"/>
              </a:spcBef>
              <a:spcAft>
                <a:spcPts val="0"/>
              </a:spcAft>
              <a:buClr>
                <a:srgbClr val="999999"/>
              </a:buClr>
              <a:buSzPts val="1400"/>
              <a:buChar char="●"/>
            </a:pPr>
            <a:r>
              <a:rPr lang="en" dirty="0">
                <a:solidFill>
                  <a:srgbClr val="999999"/>
                </a:solidFill>
              </a:rPr>
              <a:t>Đọc file</a:t>
            </a:r>
            <a:endParaRPr dirty="0">
              <a:solidFill>
                <a:srgbClr val="999999"/>
              </a:solidFill>
            </a:endParaRPr>
          </a:p>
          <a:p>
            <a:pPr marL="457200" lvl="0" indent="-317500" algn="l" rtl="0">
              <a:lnSpc>
                <a:spcPct val="200000"/>
              </a:lnSpc>
              <a:spcBef>
                <a:spcPts val="0"/>
              </a:spcBef>
              <a:spcAft>
                <a:spcPts val="0"/>
              </a:spcAft>
              <a:buClr>
                <a:srgbClr val="999999"/>
              </a:buClr>
              <a:buSzPts val="1400"/>
              <a:buChar char="●"/>
            </a:pPr>
            <a:r>
              <a:rPr lang="en" dirty="0">
                <a:solidFill>
                  <a:srgbClr val="999999"/>
                </a:solidFill>
              </a:rPr>
              <a:t>Ghi file</a:t>
            </a:r>
            <a:endParaRPr dirty="0">
              <a:solidFill>
                <a:srgbClr val="99999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a:solidFill>
                  <a:schemeClr val="lt1"/>
                </a:solidFill>
              </a:rPr>
              <a:t>Các kiểu luồng dữ liệu trong Java</a:t>
            </a:r>
            <a:endParaRPr>
              <a:solidFill>
                <a:srgbClr val="FFFFFF"/>
              </a:solidFill>
            </a:endParaRPr>
          </a:p>
        </p:txBody>
      </p:sp>
      <p:pic>
        <p:nvPicPr>
          <p:cNvPr id="70" name="Google Shape;70;p15"/>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71" name="Google Shape;71;p15"/>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2" name="Google Shape;72;p15"/>
          <p:cNvPicPr preferRelativeResize="0"/>
          <p:nvPr/>
        </p:nvPicPr>
        <p:blipFill>
          <a:blip r:embed="rId4">
            <a:alphaModFix/>
          </a:blip>
          <a:stretch>
            <a:fillRect/>
          </a:stretch>
        </p:blipFill>
        <p:spPr>
          <a:xfrm>
            <a:off x="2480975" y="2751800"/>
            <a:ext cx="3808350" cy="1637475"/>
          </a:xfrm>
          <a:prstGeom prst="rect">
            <a:avLst/>
          </a:prstGeom>
          <a:noFill/>
          <a:ln>
            <a:noFill/>
          </a:ln>
        </p:spPr>
      </p:pic>
      <p:pic>
        <p:nvPicPr>
          <p:cNvPr id="73" name="Google Shape;73;p15"/>
          <p:cNvPicPr preferRelativeResize="0"/>
          <p:nvPr/>
        </p:nvPicPr>
        <p:blipFill>
          <a:blip r:embed="rId5">
            <a:alphaModFix/>
          </a:blip>
          <a:stretch>
            <a:fillRect/>
          </a:stretch>
        </p:blipFill>
        <p:spPr>
          <a:xfrm>
            <a:off x="3800350" y="1030425"/>
            <a:ext cx="771651" cy="771651"/>
          </a:xfrm>
          <a:prstGeom prst="rect">
            <a:avLst/>
          </a:prstGeom>
          <a:noFill/>
          <a:ln>
            <a:noFill/>
          </a:ln>
        </p:spPr>
      </p:pic>
      <p:sp>
        <p:nvSpPr>
          <p:cNvPr id="74" name="Google Shape;74;p15"/>
          <p:cNvSpPr/>
          <p:nvPr/>
        </p:nvSpPr>
        <p:spPr>
          <a:xfrm>
            <a:off x="1444800" y="1191850"/>
            <a:ext cx="919800" cy="448800"/>
          </a:xfrm>
          <a:prstGeom prst="roundRect">
            <a:avLst>
              <a:gd name="adj" fmla="val 16667"/>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t>Program</a:t>
            </a:r>
            <a:endParaRPr dirty="0"/>
          </a:p>
        </p:txBody>
      </p:sp>
      <p:sp>
        <p:nvSpPr>
          <p:cNvPr id="75" name="Google Shape;75;p15"/>
          <p:cNvSpPr/>
          <p:nvPr/>
        </p:nvSpPr>
        <p:spPr>
          <a:xfrm>
            <a:off x="6007750" y="1191850"/>
            <a:ext cx="919800" cy="448800"/>
          </a:xfrm>
          <a:prstGeom prst="roundRect">
            <a:avLst>
              <a:gd name="adj" fmla="val 16667"/>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t>Program</a:t>
            </a:r>
            <a:endParaRPr dirty="0"/>
          </a:p>
        </p:txBody>
      </p:sp>
      <p:cxnSp>
        <p:nvCxnSpPr>
          <p:cNvPr id="76" name="Google Shape;76;p15"/>
          <p:cNvCxnSpPr>
            <a:endCxn id="73" idx="1"/>
          </p:cNvCxnSpPr>
          <p:nvPr/>
        </p:nvCxnSpPr>
        <p:spPr>
          <a:xfrm rot="10800000" flipH="1">
            <a:off x="2630350" y="1416250"/>
            <a:ext cx="1170000" cy="7500"/>
          </a:xfrm>
          <a:prstGeom prst="straightConnector1">
            <a:avLst/>
          </a:prstGeom>
          <a:noFill/>
          <a:ln w="9525" cap="flat" cmpd="sng">
            <a:solidFill>
              <a:schemeClr val="dk2"/>
            </a:solidFill>
            <a:prstDash val="solid"/>
            <a:round/>
            <a:headEnd type="none" w="med" len="med"/>
            <a:tailEnd type="triangle" w="med" len="med"/>
          </a:ln>
        </p:spPr>
      </p:cxnSp>
      <p:cxnSp>
        <p:nvCxnSpPr>
          <p:cNvPr id="77" name="Google Shape;77;p15"/>
          <p:cNvCxnSpPr/>
          <p:nvPr/>
        </p:nvCxnSpPr>
        <p:spPr>
          <a:xfrm>
            <a:off x="4698275" y="1410850"/>
            <a:ext cx="1183200" cy="5400"/>
          </a:xfrm>
          <a:prstGeom prst="straightConnector1">
            <a:avLst/>
          </a:prstGeom>
          <a:noFill/>
          <a:ln w="9525" cap="flat" cmpd="sng">
            <a:solidFill>
              <a:schemeClr val="dk2"/>
            </a:solidFill>
            <a:prstDash val="solid"/>
            <a:round/>
            <a:headEnd type="none" w="med" len="med"/>
            <a:tailEnd type="triangle" w="med" len="med"/>
          </a:ln>
        </p:spPr>
      </p:cxnSp>
      <p:sp>
        <p:nvSpPr>
          <p:cNvPr id="78" name="Google Shape;78;p15"/>
          <p:cNvSpPr txBox="1"/>
          <p:nvPr/>
        </p:nvSpPr>
        <p:spPr>
          <a:xfrm>
            <a:off x="2850475" y="1082250"/>
            <a:ext cx="654300" cy="43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Write</a:t>
            </a:r>
            <a:endParaRPr/>
          </a:p>
        </p:txBody>
      </p:sp>
      <p:sp>
        <p:nvSpPr>
          <p:cNvPr id="79" name="Google Shape;79;p15"/>
          <p:cNvSpPr txBox="1"/>
          <p:nvPr/>
        </p:nvSpPr>
        <p:spPr>
          <a:xfrm>
            <a:off x="4962725" y="1082250"/>
            <a:ext cx="654300" cy="43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Read</a:t>
            </a:r>
            <a:endParaRPr/>
          </a:p>
        </p:txBody>
      </p:sp>
      <p:sp>
        <p:nvSpPr>
          <p:cNvPr id="80" name="Google Shape;80;p15"/>
          <p:cNvSpPr txBox="1"/>
          <p:nvPr/>
        </p:nvSpPr>
        <p:spPr>
          <a:xfrm>
            <a:off x="3891400" y="1730050"/>
            <a:ext cx="654300" cy="43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0000"/>
                </a:solidFill>
              </a:rPr>
              <a:t>FILE</a:t>
            </a:r>
            <a:endParaRPr>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a:solidFill>
                  <a:schemeClr val="lt1"/>
                </a:solidFill>
              </a:rPr>
              <a:t>Đọc file</a:t>
            </a:r>
            <a:endParaRPr>
              <a:solidFill>
                <a:srgbClr val="FFFFFF"/>
              </a:solidFill>
            </a:endParaRPr>
          </a:p>
        </p:txBody>
      </p:sp>
      <p:pic>
        <p:nvPicPr>
          <p:cNvPr id="86" name="Google Shape;86;p16"/>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87" name="Google Shape;87;p16"/>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8" name="Google Shape;88;p16"/>
          <p:cNvPicPr preferRelativeResize="0"/>
          <p:nvPr/>
        </p:nvPicPr>
        <p:blipFill>
          <a:blip r:embed="rId4">
            <a:alphaModFix/>
          </a:blip>
          <a:stretch>
            <a:fillRect/>
          </a:stretch>
        </p:blipFill>
        <p:spPr>
          <a:xfrm>
            <a:off x="1472975" y="1129638"/>
            <a:ext cx="5981700" cy="3143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a:solidFill>
                  <a:schemeClr val="lt1"/>
                </a:solidFill>
              </a:rPr>
              <a:t>InputStream</a:t>
            </a:r>
            <a:endParaRPr>
              <a:solidFill>
                <a:srgbClr val="FFFFFF"/>
              </a:solidFill>
            </a:endParaRPr>
          </a:p>
        </p:txBody>
      </p:sp>
      <p:pic>
        <p:nvPicPr>
          <p:cNvPr id="94" name="Google Shape;94;p17"/>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95" name="Google Shape;95;p17"/>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7"/>
          <p:cNvSpPr txBox="1"/>
          <p:nvPr/>
        </p:nvSpPr>
        <p:spPr>
          <a:xfrm>
            <a:off x="757450" y="523800"/>
            <a:ext cx="6515100" cy="5610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999999"/>
              </a:buClr>
              <a:buSzPts val="1400"/>
              <a:buChar char="●"/>
            </a:pPr>
            <a:r>
              <a:rPr lang="en">
                <a:solidFill>
                  <a:srgbClr val="2876C9"/>
                </a:solidFill>
              </a:rPr>
              <a:t>FileInputStream</a:t>
            </a:r>
            <a:endParaRPr>
              <a:solidFill>
                <a:srgbClr val="2876C9"/>
              </a:solidFill>
            </a:endParaRPr>
          </a:p>
        </p:txBody>
      </p:sp>
      <p:sp>
        <p:nvSpPr>
          <p:cNvPr id="97" name="Google Shape;97;p17"/>
          <p:cNvSpPr txBox="1"/>
          <p:nvPr/>
        </p:nvSpPr>
        <p:spPr>
          <a:xfrm>
            <a:off x="1220850" y="870550"/>
            <a:ext cx="6702300" cy="81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sz="1200" dirty="0">
                <a:solidFill>
                  <a:srgbClr val="333333"/>
                </a:solidFill>
                <a:highlight>
                  <a:srgbClr val="FFFFFF"/>
                </a:highlight>
              </a:rPr>
              <a:t>Được sử dụng để đọc dữ liệu theo định dạng byte (các byte stream) như dữ liệu hình ảnh, âm thanh, video, ...</a:t>
            </a:r>
            <a:endParaRPr dirty="0"/>
          </a:p>
        </p:txBody>
      </p:sp>
      <p:graphicFrame>
        <p:nvGraphicFramePr>
          <p:cNvPr id="98" name="Google Shape;98;p17"/>
          <p:cNvGraphicFramePr/>
          <p:nvPr/>
        </p:nvGraphicFramePr>
        <p:xfrm>
          <a:off x="1025825" y="1730800"/>
          <a:ext cx="7286625" cy="3043870"/>
        </p:xfrm>
        <a:graphic>
          <a:graphicData uri="http://schemas.openxmlformats.org/drawingml/2006/table">
            <a:tbl>
              <a:tblPr>
                <a:solidFill>
                  <a:srgbClr val="FFFFFF"/>
                </a:solidFill>
                <a:tableStyleId>{E3BE9D75-0792-4A63-BD1B-881E1FCDACEB}</a:tableStyleId>
              </a:tblPr>
              <a:tblGrid>
                <a:gridCol w="2148675"/>
                <a:gridCol w="5137950"/>
              </a:tblGrid>
              <a:tr h="336425">
                <a:tc>
                  <a:txBody>
                    <a:bodyPr/>
                    <a:lstStyle/>
                    <a:p>
                      <a:pPr marL="0" lvl="0" indent="0" algn="ctr" rtl="0">
                        <a:lnSpc>
                          <a:spcPct val="115000"/>
                        </a:lnSpc>
                        <a:spcBef>
                          <a:spcPts val="0"/>
                        </a:spcBef>
                        <a:spcAft>
                          <a:spcPts val="0"/>
                        </a:spcAft>
                        <a:buNone/>
                      </a:pPr>
                      <a:r>
                        <a:rPr lang="en" sz="900" b="1" dirty="0">
                          <a:latin typeface="Times New Roman"/>
                          <a:ea typeface="Times New Roman"/>
                          <a:cs typeface="Times New Roman"/>
                          <a:sym typeface="Times New Roman"/>
                        </a:rPr>
                        <a:t>Phương thức</a:t>
                      </a:r>
                      <a:endParaRPr sz="900" b="1" dirty="0">
                        <a:latin typeface="Times New Roman"/>
                        <a:ea typeface="Times New Roman"/>
                        <a:cs typeface="Times New Roman"/>
                        <a:sym typeface="Times New Roman"/>
                      </a:endParaRPr>
                    </a:p>
                  </a:txBody>
                  <a:tcPr marL="47625" marR="47625" marT="47625" marB="476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425" cap="flat" cmpd="sng">
                      <a:solidFill>
                        <a:srgbClr val="CCCCCC"/>
                      </a:solidFill>
                      <a:prstDash val="solid"/>
                      <a:round/>
                      <a:headEnd type="none" w="sm" len="sm"/>
                      <a:tailEnd type="none" w="sm" len="sm"/>
                    </a:lnB>
                    <a:solidFill>
                      <a:srgbClr val="EEEEEE"/>
                    </a:solidFill>
                  </a:tcPr>
                </a:tc>
                <a:tc>
                  <a:txBody>
                    <a:bodyPr/>
                    <a:lstStyle/>
                    <a:p>
                      <a:pPr marL="0" lvl="0" indent="0" algn="ctr" rtl="0">
                        <a:lnSpc>
                          <a:spcPct val="115000"/>
                        </a:lnSpc>
                        <a:spcBef>
                          <a:spcPts val="0"/>
                        </a:spcBef>
                        <a:spcAft>
                          <a:spcPts val="0"/>
                        </a:spcAft>
                        <a:buNone/>
                      </a:pPr>
                      <a:r>
                        <a:rPr lang="en" sz="900" b="1">
                          <a:latin typeface="Times New Roman"/>
                          <a:ea typeface="Times New Roman"/>
                          <a:cs typeface="Times New Roman"/>
                          <a:sym typeface="Times New Roman"/>
                        </a:rPr>
                        <a:t>Mô tả</a:t>
                      </a:r>
                      <a:endParaRPr sz="900" b="1">
                        <a:latin typeface="Times New Roman"/>
                        <a:ea typeface="Times New Roman"/>
                        <a:cs typeface="Times New Roman"/>
                        <a:sym typeface="Times New Roman"/>
                      </a:endParaRPr>
                    </a:p>
                  </a:txBody>
                  <a:tcPr marL="47625" marR="47625" marT="47625" marB="476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425" cap="flat" cmpd="sng">
                      <a:solidFill>
                        <a:srgbClr val="CCCCCC"/>
                      </a:solidFill>
                      <a:prstDash val="solid"/>
                      <a:round/>
                      <a:headEnd type="none" w="sm" len="sm"/>
                      <a:tailEnd type="none" w="sm" len="sm"/>
                    </a:lnB>
                    <a:solidFill>
                      <a:srgbClr val="EEEEEE"/>
                    </a:solidFill>
                  </a:tcPr>
                </a:tc>
              </a:tr>
              <a:tr h="279150">
                <a:tc>
                  <a:txBody>
                    <a:bodyPr/>
                    <a:lstStyle/>
                    <a:p>
                      <a:pPr marL="0" lvl="0" indent="0" algn="l" rtl="0">
                        <a:lnSpc>
                          <a:spcPct val="100000"/>
                        </a:lnSpc>
                        <a:spcBef>
                          <a:spcPts val="0"/>
                        </a:spcBef>
                        <a:spcAft>
                          <a:spcPts val="0"/>
                        </a:spcAft>
                        <a:buNone/>
                      </a:pPr>
                      <a:r>
                        <a:rPr lang="en" sz="900">
                          <a:solidFill>
                            <a:srgbClr val="333333"/>
                          </a:solidFill>
                        </a:rPr>
                        <a:t>int available()</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CCCCCC"/>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Nó được sử dụng để trả về số byte ước tính có thể đọc được từ file input stream.</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CCCCCC"/>
                      </a:solidFill>
                      <a:prstDash val="solid"/>
                      <a:round/>
                      <a:headEnd type="none" w="sm" len="sm"/>
                      <a:tailEnd type="none" w="sm" len="sm"/>
                    </a:lnT>
                    <a:lnB w="9425" cap="flat" cmpd="sng">
                      <a:solidFill>
                        <a:srgbClr val="DDDDDD"/>
                      </a:solidFill>
                      <a:prstDash val="solid"/>
                      <a:round/>
                      <a:headEnd type="none" w="sm" len="sm"/>
                      <a:tailEnd type="none" w="sm" len="sm"/>
                    </a:lnB>
                  </a:tcPr>
                </a:tc>
              </a:tr>
              <a:tr h="279150">
                <a:tc>
                  <a:txBody>
                    <a:bodyPr/>
                    <a:lstStyle/>
                    <a:p>
                      <a:pPr marL="0" lvl="0" indent="0" algn="l" rtl="0">
                        <a:lnSpc>
                          <a:spcPct val="100000"/>
                        </a:lnSpc>
                        <a:spcBef>
                          <a:spcPts val="0"/>
                        </a:spcBef>
                        <a:spcAft>
                          <a:spcPts val="0"/>
                        </a:spcAft>
                        <a:buNone/>
                      </a:pPr>
                      <a:r>
                        <a:rPr lang="en" sz="900">
                          <a:solidFill>
                            <a:srgbClr val="333333"/>
                          </a:solidFill>
                        </a:rPr>
                        <a:t>int read()</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Nó được sử dụng để đọc byte dữ liệu từ file input stream.</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r h="279150">
                <a:tc>
                  <a:txBody>
                    <a:bodyPr/>
                    <a:lstStyle/>
                    <a:p>
                      <a:pPr marL="0" lvl="0" indent="0" algn="l" rtl="0">
                        <a:lnSpc>
                          <a:spcPct val="100000"/>
                        </a:lnSpc>
                        <a:spcBef>
                          <a:spcPts val="0"/>
                        </a:spcBef>
                        <a:spcAft>
                          <a:spcPts val="0"/>
                        </a:spcAft>
                        <a:buNone/>
                      </a:pPr>
                      <a:r>
                        <a:rPr lang="en" sz="900">
                          <a:solidFill>
                            <a:srgbClr val="333333"/>
                          </a:solidFill>
                        </a:rPr>
                        <a:t>int read(byte[] b)</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Nó được sử dụng để đọc đến </a:t>
                      </a:r>
                      <a:r>
                        <a:rPr lang="en" sz="900" b="1">
                          <a:solidFill>
                            <a:srgbClr val="333333"/>
                          </a:solidFill>
                        </a:rPr>
                        <a:t>b.length </a:t>
                      </a:r>
                      <a:r>
                        <a:rPr lang="en" sz="900">
                          <a:solidFill>
                            <a:srgbClr val="333333"/>
                          </a:solidFill>
                        </a:rPr>
                        <a:t>byte dữ liệu từ file input stream.</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r h="379375">
                <a:tc>
                  <a:txBody>
                    <a:bodyPr/>
                    <a:lstStyle/>
                    <a:p>
                      <a:pPr marL="0" lvl="0" indent="0" algn="l" rtl="0">
                        <a:lnSpc>
                          <a:spcPct val="100000"/>
                        </a:lnSpc>
                        <a:spcBef>
                          <a:spcPts val="0"/>
                        </a:spcBef>
                        <a:spcAft>
                          <a:spcPts val="0"/>
                        </a:spcAft>
                        <a:buNone/>
                      </a:pPr>
                      <a:r>
                        <a:rPr lang="en" sz="900">
                          <a:solidFill>
                            <a:srgbClr val="333333"/>
                          </a:solidFill>
                        </a:rPr>
                        <a:t>int read(byte[] b, int off, int len)</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Nó được sử dụng để đọc đến </a:t>
                      </a:r>
                      <a:r>
                        <a:rPr lang="en" sz="900" b="1">
                          <a:solidFill>
                            <a:srgbClr val="333333"/>
                          </a:solidFill>
                        </a:rPr>
                        <a:t>len </a:t>
                      </a:r>
                      <a:r>
                        <a:rPr lang="en" sz="900">
                          <a:solidFill>
                            <a:srgbClr val="333333"/>
                          </a:solidFill>
                        </a:rPr>
                        <a:t>byte dữ liệu từ ví trí </a:t>
                      </a:r>
                      <a:r>
                        <a:rPr lang="en" sz="900" b="1">
                          <a:solidFill>
                            <a:srgbClr val="333333"/>
                          </a:solidFill>
                        </a:rPr>
                        <a:t>off </a:t>
                      </a:r>
                      <a:r>
                        <a:rPr lang="en" sz="900">
                          <a:solidFill>
                            <a:srgbClr val="333333"/>
                          </a:solidFill>
                        </a:rPr>
                        <a:t>từ file input stream.</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r h="279150">
                <a:tc>
                  <a:txBody>
                    <a:bodyPr/>
                    <a:lstStyle/>
                    <a:p>
                      <a:pPr marL="0" lvl="0" indent="0" algn="l" rtl="0">
                        <a:lnSpc>
                          <a:spcPct val="100000"/>
                        </a:lnSpc>
                        <a:spcBef>
                          <a:spcPts val="0"/>
                        </a:spcBef>
                        <a:spcAft>
                          <a:spcPts val="0"/>
                        </a:spcAft>
                        <a:buNone/>
                      </a:pPr>
                      <a:r>
                        <a:rPr lang="en" sz="900">
                          <a:solidFill>
                            <a:srgbClr val="333333"/>
                          </a:solidFill>
                        </a:rPr>
                        <a:t>long skip(long x)</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Nó được sử dụng để bỏ qua và loại bỏ x byte dữ liệu từ file input stream.</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r h="281375">
                <a:tc>
                  <a:txBody>
                    <a:bodyPr/>
                    <a:lstStyle/>
                    <a:p>
                      <a:pPr marL="0" lvl="0" indent="0" algn="l" rtl="0">
                        <a:lnSpc>
                          <a:spcPct val="100000"/>
                        </a:lnSpc>
                        <a:spcBef>
                          <a:spcPts val="0"/>
                        </a:spcBef>
                        <a:spcAft>
                          <a:spcPts val="0"/>
                        </a:spcAft>
                        <a:buNone/>
                      </a:pPr>
                      <a:r>
                        <a:rPr lang="en" sz="900">
                          <a:solidFill>
                            <a:srgbClr val="333333"/>
                          </a:solidFill>
                        </a:rPr>
                        <a:t>FileChannel getChannel()</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dirty="0">
                          <a:solidFill>
                            <a:srgbClr val="333333"/>
                          </a:solidFill>
                        </a:rPr>
                        <a:t>Nó được sử dụng để trả về các đối tượng FileChannel duy nhất liên kết với file input stream.</a:t>
                      </a:r>
                      <a:endParaRPr sz="900" dirty="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r h="281375">
                <a:tc>
                  <a:txBody>
                    <a:bodyPr/>
                    <a:lstStyle/>
                    <a:p>
                      <a:pPr marL="0" lvl="0" indent="0" algn="l" rtl="0">
                        <a:lnSpc>
                          <a:spcPct val="100000"/>
                        </a:lnSpc>
                        <a:spcBef>
                          <a:spcPts val="0"/>
                        </a:spcBef>
                        <a:spcAft>
                          <a:spcPts val="0"/>
                        </a:spcAft>
                        <a:buNone/>
                      </a:pPr>
                      <a:r>
                        <a:rPr lang="en" sz="900">
                          <a:solidFill>
                            <a:srgbClr val="333333"/>
                          </a:solidFill>
                        </a:rPr>
                        <a:t>FileDescriptor getFD()</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Nó được sử dụng để trả về đối tượng FileDescriptor.</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r h="316750">
                <a:tc>
                  <a:txBody>
                    <a:bodyPr/>
                    <a:lstStyle/>
                    <a:p>
                      <a:pPr marL="0" lvl="0" indent="0" algn="l" rtl="0">
                        <a:lnSpc>
                          <a:spcPct val="100000"/>
                        </a:lnSpc>
                        <a:spcBef>
                          <a:spcPts val="0"/>
                        </a:spcBef>
                        <a:spcAft>
                          <a:spcPts val="0"/>
                        </a:spcAft>
                        <a:buNone/>
                      </a:pPr>
                      <a:r>
                        <a:rPr lang="en" sz="900">
                          <a:solidFill>
                            <a:srgbClr val="333333"/>
                          </a:solidFill>
                        </a:rPr>
                        <a:t>protected void finalize()</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Nó được sử dụng để đảm bảo rằng phương thức close() được gọi khi không có tham chiếu đến file input stream.</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r h="279150">
                <a:tc>
                  <a:txBody>
                    <a:bodyPr/>
                    <a:lstStyle/>
                    <a:p>
                      <a:pPr marL="0" lvl="0" indent="0" algn="l" rtl="0">
                        <a:lnSpc>
                          <a:spcPct val="100000"/>
                        </a:lnSpc>
                        <a:spcBef>
                          <a:spcPts val="0"/>
                        </a:spcBef>
                        <a:spcAft>
                          <a:spcPts val="0"/>
                        </a:spcAft>
                        <a:buNone/>
                      </a:pPr>
                      <a:r>
                        <a:rPr lang="en" sz="900">
                          <a:solidFill>
                            <a:srgbClr val="333333"/>
                          </a:solidFill>
                        </a:rPr>
                        <a:t>void close()</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dirty="0">
                          <a:solidFill>
                            <a:srgbClr val="333333"/>
                          </a:solidFill>
                        </a:rPr>
                        <a:t>Nó được sử dụng để đóng stream.</a:t>
                      </a:r>
                      <a:endParaRPr sz="900" dirty="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a:solidFill>
                  <a:schemeClr val="lt1"/>
                </a:solidFill>
              </a:rPr>
              <a:t>InputStream</a:t>
            </a:r>
            <a:endParaRPr>
              <a:solidFill>
                <a:srgbClr val="FFFFFF"/>
              </a:solidFill>
            </a:endParaRPr>
          </a:p>
        </p:txBody>
      </p:sp>
      <p:pic>
        <p:nvPicPr>
          <p:cNvPr id="104" name="Google Shape;104;p18"/>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105" name="Google Shape;105;p18"/>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8"/>
          <p:cNvSpPr txBox="1"/>
          <p:nvPr/>
        </p:nvSpPr>
        <p:spPr>
          <a:xfrm>
            <a:off x="757450" y="523800"/>
            <a:ext cx="6515100" cy="5610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999999"/>
              </a:buClr>
              <a:buSzPts val="1400"/>
              <a:buChar char="●"/>
            </a:pPr>
            <a:r>
              <a:rPr lang="en">
                <a:solidFill>
                  <a:srgbClr val="2876C9"/>
                </a:solidFill>
              </a:rPr>
              <a:t>FileInputStream</a:t>
            </a:r>
            <a:endParaRPr>
              <a:solidFill>
                <a:srgbClr val="2876C9"/>
              </a:solidFill>
            </a:endParaRPr>
          </a:p>
        </p:txBody>
      </p:sp>
      <p:pic>
        <p:nvPicPr>
          <p:cNvPr id="107" name="Google Shape;107;p18"/>
          <p:cNvPicPr preferRelativeResize="0"/>
          <p:nvPr/>
        </p:nvPicPr>
        <p:blipFill>
          <a:blip r:embed="rId4">
            <a:alphaModFix/>
          </a:blip>
          <a:stretch>
            <a:fillRect/>
          </a:stretch>
        </p:blipFill>
        <p:spPr>
          <a:xfrm>
            <a:off x="1171375" y="1455550"/>
            <a:ext cx="6143625" cy="2495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a:solidFill>
                  <a:schemeClr val="lt1"/>
                </a:solidFill>
              </a:rPr>
              <a:t>InputStream</a:t>
            </a:r>
            <a:endParaRPr>
              <a:solidFill>
                <a:srgbClr val="FFFFFF"/>
              </a:solidFill>
            </a:endParaRPr>
          </a:p>
        </p:txBody>
      </p:sp>
      <p:pic>
        <p:nvPicPr>
          <p:cNvPr id="113" name="Google Shape;113;p19"/>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114" name="Google Shape;114;p19"/>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9"/>
          <p:cNvSpPr txBox="1"/>
          <p:nvPr/>
        </p:nvSpPr>
        <p:spPr>
          <a:xfrm>
            <a:off x="757450" y="523800"/>
            <a:ext cx="6515100" cy="5610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999999"/>
              </a:buClr>
              <a:buSzPts val="1400"/>
              <a:buChar char="●"/>
            </a:pPr>
            <a:r>
              <a:rPr lang="en">
                <a:solidFill>
                  <a:srgbClr val="2876C9"/>
                </a:solidFill>
              </a:rPr>
              <a:t>BufferedInputStream</a:t>
            </a:r>
            <a:endParaRPr>
              <a:solidFill>
                <a:srgbClr val="2876C9"/>
              </a:solidFill>
            </a:endParaRPr>
          </a:p>
        </p:txBody>
      </p:sp>
      <p:sp>
        <p:nvSpPr>
          <p:cNvPr id="116" name="Google Shape;116;p19"/>
          <p:cNvSpPr txBox="1"/>
          <p:nvPr/>
        </p:nvSpPr>
        <p:spPr>
          <a:xfrm>
            <a:off x="1220850" y="870550"/>
            <a:ext cx="6702300" cy="504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sz="1100">
                <a:solidFill>
                  <a:schemeClr val="dk1"/>
                </a:solidFill>
                <a:highlight>
                  <a:srgbClr val="FFFFFF"/>
                </a:highlight>
              </a:rPr>
              <a:t>Đọc thông tin từ stream, </a:t>
            </a:r>
            <a:r>
              <a:rPr lang="en" sz="1200">
                <a:solidFill>
                  <a:srgbClr val="333333"/>
                </a:solidFill>
                <a:highlight>
                  <a:srgbClr val="FFFFFF"/>
                </a:highlight>
              </a:rPr>
              <a:t>sử dụng cơ chế đệm để làm cho hiệu suất đọc nhanh hơn.</a:t>
            </a:r>
            <a:endParaRPr/>
          </a:p>
        </p:txBody>
      </p:sp>
      <p:graphicFrame>
        <p:nvGraphicFramePr>
          <p:cNvPr id="117" name="Google Shape;117;p19"/>
          <p:cNvGraphicFramePr/>
          <p:nvPr/>
        </p:nvGraphicFramePr>
        <p:xfrm>
          <a:off x="758975" y="1983825"/>
          <a:ext cx="7859775" cy="1267075"/>
        </p:xfrm>
        <a:graphic>
          <a:graphicData uri="http://schemas.openxmlformats.org/drawingml/2006/table">
            <a:tbl>
              <a:tblPr>
                <a:solidFill>
                  <a:srgbClr val="FFFFFF"/>
                </a:solidFill>
                <a:tableStyleId>{E3BE9D75-0792-4A63-BD1B-881E1FCDACEB}</a:tableStyleId>
              </a:tblPr>
              <a:tblGrid>
                <a:gridCol w="2582200"/>
                <a:gridCol w="5277575"/>
              </a:tblGrid>
              <a:tr h="351325">
                <a:tc>
                  <a:txBody>
                    <a:bodyPr/>
                    <a:lstStyle/>
                    <a:p>
                      <a:pPr marL="0" lvl="0" indent="0" algn="ctr" rtl="0">
                        <a:lnSpc>
                          <a:spcPct val="100000"/>
                        </a:lnSpc>
                        <a:spcBef>
                          <a:spcPts val="0"/>
                        </a:spcBef>
                        <a:spcAft>
                          <a:spcPts val="0"/>
                        </a:spcAft>
                        <a:buNone/>
                      </a:pPr>
                      <a:r>
                        <a:rPr lang="en" sz="900" b="1">
                          <a:latin typeface="Times New Roman"/>
                          <a:ea typeface="Times New Roman"/>
                          <a:cs typeface="Times New Roman"/>
                          <a:sym typeface="Times New Roman"/>
                        </a:rPr>
                        <a:t>Constructor</a:t>
                      </a:r>
                      <a:endParaRPr sz="900" b="1">
                        <a:latin typeface="Times New Roman"/>
                        <a:ea typeface="Times New Roman"/>
                        <a:cs typeface="Times New Roman"/>
                        <a:sym typeface="Times New Roman"/>
                      </a:endParaRPr>
                    </a:p>
                  </a:txBody>
                  <a:tcPr marL="47625" marR="47625" marT="47625" marB="476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425" cap="flat" cmpd="sng">
                      <a:solidFill>
                        <a:srgbClr val="CCCCCC"/>
                      </a:solidFill>
                      <a:prstDash val="solid"/>
                      <a:round/>
                      <a:headEnd type="none" w="sm" len="sm"/>
                      <a:tailEnd type="none" w="sm" len="sm"/>
                    </a:lnB>
                    <a:solidFill>
                      <a:srgbClr val="EEEEEE"/>
                    </a:solidFill>
                  </a:tcPr>
                </a:tc>
                <a:tc>
                  <a:txBody>
                    <a:bodyPr/>
                    <a:lstStyle/>
                    <a:p>
                      <a:pPr marL="0" lvl="0" indent="0" algn="ctr" rtl="0">
                        <a:lnSpc>
                          <a:spcPct val="100000"/>
                        </a:lnSpc>
                        <a:spcBef>
                          <a:spcPts val="0"/>
                        </a:spcBef>
                        <a:spcAft>
                          <a:spcPts val="0"/>
                        </a:spcAft>
                        <a:buNone/>
                      </a:pPr>
                      <a:r>
                        <a:rPr lang="en" sz="900" b="1">
                          <a:latin typeface="Times New Roman"/>
                          <a:ea typeface="Times New Roman"/>
                          <a:cs typeface="Times New Roman"/>
                          <a:sym typeface="Times New Roman"/>
                        </a:rPr>
                        <a:t>Mô tả</a:t>
                      </a:r>
                      <a:endParaRPr sz="900" b="1">
                        <a:latin typeface="Times New Roman"/>
                        <a:ea typeface="Times New Roman"/>
                        <a:cs typeface="Times New Roman"/>
                        <a:sym typeface="Times New Roman"/>
                      </a:endParaRPr>
                    </a:p>
                  </a:txBody>
                  <a:tcPr marL="47625" marR="47625" marT="47625" marB="476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425" cap="flat" cmpd="sng">
                      <a:solidFill>
                        <a:srgbClr val="CCCCCC"/>
                      </a:solidFill>
                      <a:prstDash val="solid"/>
                      <a:round/>
                      <a:headEnd type="none" w="sm" len="sm"/>
                      <a:tailEnd type="none" w="sm" len="sm"/>
                    </a:lnB>
                    <a:solidFill>
                      <a:srgbClr val="EEEEEE"/>
                    </a:solidFill>
                  </a:tcPr>
                </a:tc>
              </a:tr>
              <a:tr h="455400">
                <a:tc>
                  <a:txBody>
                    <a:bodyPr/>
                    <a:lstStyle/>
                    <a:p>
                      <a:pPr marL="0" lvl="0" indent="0" algn="l" rtl="0">
                        <a:lnSpc>
                          <a:spcPct val="100000"/>
                        </a:lnSpc>
                        <a:spcBef>
                          <a:spcPts val="0"/>
                        </a:spcBef>
                        <a:spcAft>
                          <a:spcPts val="0"/>
                        </a:spcAft>
                        <a:buNone/>
                      </a:pPr>
                      <a:r>
                        <a:rPr lang="en" sz="900">
                          <a:solidFill>
                            <a:srgbClr val="333333"/>
                          </a:solidFill>
                        </a:rPr>
                        <a:t>BufferedInputStream(InputStream IS)</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CCCCCC"/>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Nó tạo ra đối tượng BufferedInputStream và lưu đối số của nó, input stream IS, để sử dụng sau này.</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CCCCCC"/>
                      </a:solidFill>
                      <a:prstDash val="solid"/>
                      <a:round/>
                      <a:headEnd type="none" w="sm" len="sm"/>
                      <a:tailEnd type="none" w="sm" len="sm"/>
                    </a:lnT>
                    <a:lnB w="9425" cap="flat" cmpd="sng">
                      <a:solidFill>
                        <a:srgbClr val="DDDDDD"/>
                      </a:solidFill>
                      <a:prstDash val="solid"/>
                      <a:round/>
                      <a:headEnd type="none" w="sm" len="sm"/>
                      <a:tailEnd type="none" w="sm" len="sm"/>
                    </a:lnB>
                  </a:tcPr>
                </a:tc>
              </a:tr>
              <a:tr h="460350">
                <a:tc>
                  <a:txBody>
                    <a:bodyPr/>
                    <a:lstStyle/>
                    <a:p>
                      <a:pPr marL="0" lvl="0" indent="0" algn="l" rtl="0">
                        <a:lnSpc>
                          <a:spcPct val="100000"/>
                        </a:lnSpc>
                        <a:spcBef>
                          <a:spcPts val="0"/>
                        </a:spcBef>
                        <a:spcAft>
                          <a:spcPts val="0"/>
                        </a:spcAft>
                        <a:buNone/>
                      </a:pPr>
                      <a:r>
                        <a:rPr lang="en" sz="900">
                          <a:solidFill>
                            <a:srgbClr val="333333"/>
                          </a:solidFill>
                        </a:rPr>
                        <a:t>BufferedInputStream(InputStream IS, int size)</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Nó tạo ra đối tượng BufferedInputStream với kích thước bộ đệm cụ thể và lưu đối số của nó, input stream IS, để sử dụng sau này.</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0"/>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a:solidFill>
                  <a:schemeClr val="lt1"/>
                </a:solidFill>
              </a:rPr>
              <a:t>InputStream</a:t>
            </a:r>
            <a:endParaRPr>
              <a:solidFill>
                <a:srgbClr val="FFFFFF"/>
              </a:solidFill>
            </a:endParaRPr>
          </a:p>
        </p:txBody>
      </p:sp>
      <p:pic>
        <p:nvPicPr>
          <p:cNvPr id="123" name="Google Shape;123;p20"/>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124" name="Google Shape;124;p20"/>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0"/>
          <p:cNvSpPr txBox="1"/>
          <p:nvPr/>
        </p:nvSpPr>
        <p:spPr>
          <a:xfrm>
            <a:off x="757450" y="523800"/>
            <a:ext cx="6515100" cy="5610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999999"/>
              </a:buClr>
              <a:buSzPts val="1400"/>
              <a:buChar char="●"/>
            </a:pPr>
            <a:r>
              <a:rPr lang="en">
                <a:solidFill>
                  <a:srgbClr val="2876C9"/>
                </a:solidFill>
              </a:rPr>
              <a:t>BufferedInputStream</a:t>
            </a:r>
            <a:endParaRPr>
              <a:solidFill>
                <a:srgbClr val="2876C9"/>
              </a:solidFill>
            </a:endParaRPr>
          </a:p>
        </p:txBody>
      </p:sp>
      <p:pic>
        <p:nvPicPr>
          <p:cNvPr id="126" name="Google Shape;126;p20"/>
          <p:cNvPicPr preferRelativeResize="0"/>
          <p:nvPr/>
        </p:nvPicPr>
        <p:blipFill>
          <a:blip r:embed="rId4">
            <a:alphaModFix/>
          </a:blip>
          <a:stretch>
            <a:fillRect/>
          </a:stretch>
        </p:blipFill>
        <p:spPr>
          <a:xfrm>
            <a:off x="1310875" y="1328175"/>
            <a:ext cx="6219825" cy="2905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1"/>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a:solidFill>
                  <a:schemeClr val="lt1"/>
                </a:solidFill>
              </a:rPr>
              <a:t>InputStream</a:t>
            </a:r>
            <a:endParaRPr>
              <a:solidFill>
                <a:srgbClr val="FFFFFF"/>
              </a:solidFill>
            </a:endParaRPr>
          </a:p>
        </p:txBody>
      </p:sp>
      <p:pic>
        <p:nvPicPr>
          <p:cNvPr id="132" name="Google Shape;132;p21"/>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133" name="Google Shape;133;p21"/>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1"/>
          <p:cNvSpPr txBox="1"/>
          <p:nvPr/>
        </p:nvSpPr>
        <p:spPr>
          <a:xfrm>
            <a:off x="757450" y="523800"/>
            <a:ext cx="6515100" cy="5610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999999"/>
              </a:buClr>
              <a:buSzPts val="1400"/>
              <a:buChar char="●"/>
            </a:pPr>
            <a:r>
              <a:rPr lang="en">
                <a:solidFill>
                  <a:srgbClr val="2876C9"/>
                </a:solidFill>
              </a:rPr>
              <a:t>ObjectInputStream</a:t>
            </a:r>
            <a:endParaRPr>
              <a:solidFill>
                <a:srgbClr val="2876C9"/>
              </a:solidFill>
            </a:endParaRPr>
          </a:p>
        </p:txBody>
      </p:sp>
      <p:sp>
        <p:nvSpPr>
          <p:cNvPr id="135" name="Google Shape;135;p21"/>
          <p:cNvSpPr txBox="1"/>
          <p:nvPr/>
        </p:nvSpPr>
        <p:spPr>
          <a:xfrm>
            <a:off x="1220850" y="870550"/>
            <a:ext cx="6702300" cy="504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sz="1200">
                <a:solidFill>
                  <a:schemeClr val="dk1"/>
                </a:solidFill>
                <a:highlight>
                  <a:srgbClr val="FFFFFF"/>
                </a:highlight>
              </a:rPr>
              <a:t>Được sử dụng để đọc các đối tượng và dữ liệu </a:t>
            </a:r>
            <a:r>
              <a:rPr lang="en" sz="1200" b="1">
                <a:solidFill>
                  <a:schemeClr val="dk1"/>
                </a:solidFill>
                <a:highlight>
                  <a:srgbClr val="FFFFFF"/>
                </a:highlight>
              </a:rPr>
              <a:t>nguyên thủy</a:t>
            </a:r>
            <a:r>
              <a:rPr lang="en" sz="1200">
                <a:solidFill>
                  <a:schemeClr val="dk1"/>
                </a:solidFill>
                <a:highlight>
                  <a:srgbClr val="FFFFFF"/>
                </a:highlight>
              </a:rPr>
              <a:t> mà </a:t>
            </a:r>
            <a:r>
              <a:rPr lang="en" sz="1200" b="1">
                <a:solidFill>
                  <a:schemeClr val="dk1"/>
                </a:solidFill>
                <a:highlight>
                  <a:srgbClr val="FFFFFF"/>
                </a:highlight>
              </a:rPr>
              <a:t>được ghi bằng việc sử dụng lớp ObjectOutputStream</a:t>
            </a:r>
            <a:endParaRPr b="1"/>
          </a:p>
        </p:txBody>
      </p:sp>
      <p:graphicFrame>
        <p:nvGraphicFramePr>
          <p:cNvPr id="136" name="Google Shape;136;p21"/>
          <p:cNvGraphicFramePr/>
          <p:nvPr/>
        </p:nvGraphicFramePr>
        <p:xfrm>
          <a:off x="758975" y="1983825"/>
          <a:ext cx="7859775" cy="616175"/>
        </p:xfrm>
        <a:graphic>
          <a:graphicData uri="http://schemas.openxmlformats.org/drawingml/2006/table">
            <a:tbl>
              <a:tblPr>
                <a:solidFill>
                  <a:srgbClr val="FFFFFF"/>
                </a:solidFill>
                <a:tableStyleId>{E3BE9D75-0792-4A63-BD1B-881E1FCDACEB}</a:tableStyleId>
              </a:tblPr>
              <a:tblGrid>
                <a:gridCol w="2582200"/>
                <a:gridCol w="5277575"/>
              </a:tblGrid>
              <a:tr h="268350">
                <a:tc>
                  <a:txBody>
                    <a:bodyPr/>
                    <a:lstStyle/>
                    <a:p>
                      <a:pPr marL="0" lvl="0" indent="0" algn="ctr" rtl="0">
                        <a:lnSpc>
                          <a:spcPct val="100000"/>
                        </a:lnSpc>
                        <a:spcBef>
                          <a:spcPts val="0"/>
                        </a:spcBef>
                        <a:spcAft>
                          <a:spcPts val="0"/>
                        </a:spcAft>
                        <a:buNone/>
                      </a:pPr>
                      <a:r>
                        <a:rPr lang="en" sz="900" b="1">
                          <a:latin typeface="Times New Roman"/>
                          <a:ea typeface="Times New Roman"/>
                          <a:cs typeface="Times New Roman"/>
                          <a:sym typeface="Times New Roman"/>
                        </a:rPr>
                        <a:t>Constructor</a:t>
                      </a:r>
                      <a:endParaRPr sz="900" b="1">
                        <a:latin typeface="Times New Roman"/>
                        <a:ea typeface="Times New Roman"/>
                        <a:cs typeface="Times New Roman"/>
                        <a:sym typeface="Times New Roman"/>
                      </a:endParaRPr>
                    </a:p>
                  </a:txBody>
                  <a:tcPr marL="47625" marR="47625" marT="47625" marB="476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425" cap="flat" cmpd="sng">
                      <a:solidFill>
                        <a:srgbClr val="DDDDDD"/>
                      </a:solidFill>
                      <a:prstDash val="solid"/>
                      <a:round/>
                      <a:headEnd type="none" w="sm" len="sm"/>
                      <a:tailEnd type="none" w="sm" len="sm"/>
                    </a:lnB>
                    <a:solidFill>
                      <a:srgbClr val="EEEEEE"/>
                    </a:solidFill>
                  </a:tcPr>
                </a:tc>
                <a:tc>
                  <a:txBody>
                    <a:bodyPr/>
                    <a:lstStyle/>
                    <a:p>
                      <a:pPr marL="0" lvl="0" indent="0" algn="ctr" rtl="0">
                        <a:lnSpc>
                          <a:spcPct val="100000"/>
                        </a:lnSpc>
                        <a:spcBef>
                          <a:spcPts val="0"/>
                        </a:spcBef>
                        <a:spcAft>
                          <a:spcPts val="0"/>
                        </a:spcAft>
                        <a:buNone/>
                      </a:pPr>
                      <a:r>
                        <a:rPr lang="en" sz="900" b="1">
                          <a:latin typeface="Times New Roman"/>
                          <a:ea typeface="Times New Roman"/>
                          <a:cs typeface="Times New Roman"/>
                          <a:sym typeface="Times New Roman"/>
                        </a:rPr>
                        <a:t>Mô tả</a:t>
                      </a:r>
                      <a:endParaRPr sz="900" b="1">
                        <a:latin typeface="Times New Roman"/>
                        <a:ea typeface="Times New Roman"/>
                        <a:cs typeface="Times New Roman"/>
                        <a:sym typeface="Times New Roman"/>
                      </a:endParaRPr>
                    </a:p>
                  </a:txBody>
                  <a:tcPr marL="47625" marR="47625" marT="47625" marB="476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425" cap="flat" cmpd="sng">
                      <a:solidFill>
                        <a:srgbClr val="DDDDDD"/>
                      </a:solidFill>
                      <a:prstDash val="solid"/>
                      <a:round/>
                      <a:headEnd type="none" w="sm" len="sm"/>
                      <a:tailEnd type="none" w="sm" len="sm"/>
                    </a:lnB>
                    <a:solidFill>
                      <a:srgbClr val="EEEEEE"/>
                    </a:solidFill>
                  </a:tcPr>
                </a:tc>
              </a:tr>
              <a:tr h="347825">
                <a:tc>
                  <a:txBody>
                    <a:bodyPr/>
                    <a:lstStyle/>
                    <a:p>
                      <a:pPr marL="0" lvl="0" indent="0" algn="l" rtl="0">
                        <a:lnSpc>
                          <a:spcPct val="100000"/>
                        </a:lnSpc>
                        <a:spcBef>
                          <a:spcPts val="0"/>
                        </a:spcBef>
                        <a:spcAft>
                          <a:spcPts val="0"/>
                        </a:spcAft>
                        <a:buNone/>
                      </a:pPr>
                      <a:r>
                        <a:rPr lang="en" sz="900">
                          <a:solidFill>
                            <a:srgbClr val="333333"/>
                          </a:solidFill>
                        </a:rPr>
                        <a:t>public ObjectInputStream(InputStream in)</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Tạo ra một ObjectInputStream đọc từ InputStream đã chỉ định.</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bl>
          </a:graphicData>
        </a:graphic>
      </p:graphicFrame>
      <p:graphicFrame>
        <p:nvGraphicFramePr>
          <p:cNvPr id="137" name="Google Shape;137;p21"/>
          <p:cNvGraphicFramePr/>
          <p:nvPr/>
        </p:nvGraphicFramePr>
        <p:xfrm>
          <a:off x="758975" y="2936425"/>
          <a:ext cx="7286625" cy="809625"/>
        </p:xfrm>
        <a:graphic>
          <a:graphicData uri="http://schemas.openxmlformats.org/drawingml/2006/table">
            <a:tbl>
              <a:tblPr>
                <a:solidFill>
                  <a:srgbClr val="FFFFFF"/>
                </a:solidFill>
                <a:tableStyleId>{E3BE9D75-0792-4A63-BD1B-881E1FCDACEB}</a:tableStyleId>
              </a:tblPr>
              <a:tblGrid>
                <a:gridCol w="2582200"/>
                <a:gridCol w="4704425"/>
              </a:tblGrid>
              <a:tr h="276225">
                <a:tc>
                  <a:txBody>
                    <a:bodyPr/>
                    <a:lstStyle/>
                    <a:p>
                      <a:pPr marL="0" lvl="0" indent="0" algn="ctr" rtl="0">
                        <a:lnSpc>
                          <a:spcPct val="100000"/>
                        </a:lnSpc>
                        <a:spcBef>
                          <a:spcPts val="0"/>
                        </a:spcBef>
                        <a:spcAft>
                          <a:spcPts val="0"/>
                        </a:spcAft>
                        <a:buNone/>
                      </a:pPr>
                      <a:r>
                        <a:rPr lang="en" sz="900" b="1">
                          <a:latin typeface="Times New Roman"/>
                          <a:ea typeface="Times New Roman"/>
                          <a:cs typeface="Times New Roman"/>
                          <a:sym typeface="Times New Roman"/>
                        </a:rPr>
                        <a:t>Phương thức</a:t>
                      </a:r>
                      <a:endParaRPr sz="900" b="1">
                        <a:latin typeface="Times New Roman"/>
                        <a:ea typeface="Times New Roman"/>
                        <a:cs typeface="Times New Roman"/>
                        <a:sym typeface="Times New Roman"/>
                      </a:endParaRPr>
                    </a:p>
                  </a:txBody>
                  <a:tcPr marL="47625" marR="47625" marT="47625" marB="476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425" cap="flat" cmpd="sng">
                      <a:solidFill>
                        <a:srgbClr val="CCCCCC"/>
                      </a:solidFill>
                      <a:prstDash val="solid"/>
                      <a:round/>
                      <a:headEnd type="none" w="sm" len="sm"/>
                      <a:tailEnd type="none" w="sm" len="sm"/>
                    </a:lnB>
                    <a:solidFill>
                      <a:srgbClr val="EEEEEE"/>
                    </a:solidFill>
                  </a:tcPr>
                </a:tc>
                <a:tc>
                  <a:txBody>
                    <a:bodyPr/>
                    <a:lstStyle/>
                    <a:p>
                      <a:pPr marL="0" lvl="0" indent="0" algn="ctr" rtl="0">
                        <a:lnSpc>
                          <a:spcPct val="100000"/>
                        </a:lnSpc>
                        <a:spcBef>
                          <a:spcPts val="0"/>
                        </a:spcBef>
                        <a:spcAft>
                          <a:spcPts val="0"/>
                        </a:spcAft>
                        <a:buNone/>
                      </a:pPr>
                      <a:r>
                        <a:rPr lang="en" sz="900" b="1">
                          <a:latin typeface="Times New Roman"/>
                          <a:ea typeface="Times New Roman"/>
                          <a:cs typeface="Times New Roman"/>
                          <a:sym typeface="Times New Roman"/>
                        </a:rPr>
                        <a:t>Mô tả</a:t>
                      </a:r>
                      <a:endParaRPr sz="900" b="1">
                        <a:latin typeface="Times New Roman"/>
                        <a:ea typeface="Times New Roman"/>
                        <a:cs typeface="Times New Roman"/>
                        <a:sym typeface="Times New Roman"/>
                      </a:endParaRPr>
                    </a:p>
                  </a:txBody>
                  <a:tcPr marL="47625" marR="47625" marT="47625" marB="476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425" cap="flat" cmpd="sng">
                      <a:solidFill>
                        <a:srgbClr val="CCCCCC"/>
                      </a:solidFill>
                      <a:prstDash val="solid"/>
                      <a:round/>
                      <a:headEnd type="none" w="sm" len="sm"/>
                      <a:tailEnd type="none" w="sm" len="sm"/>
                    </a:lnB>
                    <a:solidFill>
                      <a:srgbClr val="EEEEEE"/>
                    </a:solidFill>
                  </a:tcPr>
                </a:tc>
              </a:tr>
              <a:tr h="266700">
                <a:tc>
                  <a:txBody>
                    <a:bodyPr/>
                    <a:lstStyle/>
                    <a:p>
                      <a:pPr marL="0" lvl="0" indent="0" algn="l" rtl="0">
                        <a:lnSpc>
                          <a:spcPct val="100000"/>
                        </a:lnSpc>
                        <a:spcBef>
                          <a:spcPts val="0"/>
                        </a:spcBef>
                        <a:spcAft>
                          <a:spcPts val="0"/>
                        </a:spcAft>
                        <a:buNone/>
                      </a:pPr>
                      <a:r>
                        <a:rPr lang="en" sz="900">
                          <a:solidFill>
                            <a:srgbClr val="333333"/>
                          </a:solidFill>
                        </a:rPr>
                        <a:t>public final Object readObject()</a:t>
                      </a:r>
                      <a:endParaRPr sz="900">
                        <a:solidFill>
                          <a:srgbClr val="333333"/>
                        </a:solidFill>
                      </a:endParaRPr>
                    </a:p>
                  </a:txBody>
                  <a:tcPr marL="47625" marR="47625" marT="47625" marB="47625" anchor="ctr">
                    <a:lnL w="9425" cap="flat" cmpd="sng">
                      <a:solidFill>
                        <a:srgbClr val="CCCCCC"/>
                      </a:solidFill>
                      <a:prstDash val="solid"/>
                      <a:round/>
                      <a:headEnd type="none" w="sm" len="sm"/>
                      <a:tailEnd type="none" w="sm" len="sm"/>
                    </a:lnL>
                    <a:lnR w="9425" cap="flat" cmpd="sng">
                      <a:solidFill>
                        <a:srgbClr val="CCCCCC"/>
                      </a:solidFill>
                      <a:prstDash val="solid"/>
                      <a:round/>
                      <a:headEnd type="none" w="sm" len="sm"/>
                      <a:tailEnd type="none" w="sm" len="sm"/>
                    </a:lnR>
                    <a:lnT w="9425" cap="flat" cmpd="sng">
                      <a:solidFill>
                        <a:srgbClr val="CCCCCC"/>
                      </a:solidFill>
                      <a:prstDash val="solid"/>
                      <a:round/>
                      <a:headEnd type="none" w="sm" len="sm"/>
                      <a:tailEnd type="none" w="sm" len="sm"/>
                    </a:lnT>
                    <a:lnB w="9425" cap="flat" cmpd="sng">
                      <a:solidFill>
                        <a:srgbClr val="CCCCCC"/>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Đọc một đối tượng từ input stream.</a:t>
                      </a:r>
                      <a:endParaRPr sz="900">
                        <a:solidFill>
                          <a:srgbClr val="333333"/>
                        </a:solidFill>
                      </a:endParaRPr>
                    </a:p>
                  </a:txBody>
                  <a:tcPr marL="47625" marR="47625" marT="47625" marB="47625" anchor="ctr">
                    <a:lnL w="9425" cap="flat" cmpd="sng">
                      <a:solidFill>
                        <a:srgbClr val="CCCCCC"/>
                      </a:solidFill>
                      <a:prstDash val="solid"/>
                      <a:round/>
                      <a:headEnd type="none" w="sm" len="sm"/>
                      <a:tailEnd type="none" w="sm" len="sm"/>
                    </a:lnL>
                    <a:lnR w="9425" cap="flat" cmpd="sng">
                      <a:solidFill>
                        <a:srgbClr val="CCCCCC"/>
                      </a:solidFill>
                      <a:prstDash val="solid"/>
                      <a:round/>
                      <a:headEnd type="none" w="sm" len="sm"/>
                      <a:tailEnd type="none" w="sm" len="sm"/>
                    </a:lnR>
                    <a:lnT w="9425" cap="flat" cmpd="sng">
                      <a:solidFill>
                        <a:srgbClr val="CCCCCC"/>
                      </a:solidFill>
                      <a:prstDash val="solid"/>
                      <a:round/>
                      <a:headEnd type="none" w="sm" len="sm"/>
                      <a:tailEnd type="none" w="sm" len="sm"/>
                    </a:lnT>
                    <a:lnB w="9425" cap="flat" cmpd="sng">
                      <a:solidFill>
                        <a:srgbClr val="CCCCCC"/>
                      </a:solidFill>
                      <a:prstDash val="solid"/>
                      <a:round/>
                      <a:headEnd type="none" w="sm" len="sm"/>
                      <a:tailEnd type="none" w="sm" len="sm"/>
                    </a:lnB>
                  </a:tcPr>
                </a:tc>
              </a:tr>
              <a:tr h="266700">
                <a:tc>
                  <a:txBody>
                    <a:bodyPr/>
                    <a:lstStyle/>
                    <a:p>
                      <a:pPr marL="0" lvl="0" indent="0" algn="l" rtl="0">
                        <a:lnSpc>
                          <a:spcPct val="100000"/>
                        </a:lnSpc>
                        <a:spcBef>
                          <a:spcPts val="0"/>
                        </a:spcBef>
                        <a:spcAft>
                          <a:spcPts val="0"/>
                        </a:spcAft>
                        <a:buNone/>
                      </a:pPr>
                      <a:r>
                        <a:rPr lang="en" sz="900">
                          <a:solidFill>
                            <a:srgbClr val="333333"/>
                          </a:solidFill>
                        </a:rPr>
                        <a:t>public void close()</a:t>
                      </a:r>
                      <a:endParaRPr sz="900">
                        <a:solidFill>
                          <a:srgbClr val="333333"/>
                        </a:solidFill>
                      </a:endParaRPr>
                    </a:p>
                  </a:txBody>
                  <a:tcPr marL="47625" marR="47625" marT="47625" marB="47625" anchor="ctr">
                    <a:lnL w="9425" cap="flat" cmpd="sng">
                      <a:solidFill>
                        <a:srgbClr val="CCCCCC"/>
                      </a:solidFill>
                      <a:prstDash val="solid"/>
                      <a:round/>
                      <a:headEnd type="none" w="sm" len="sm"/>
                      <a:tailEnd type="none" w="sm" len="sm"/>
                    </a:lnL>
                    <a:lnR w="9425" cap="flat" cmpd="sng">
                      <a:solidFill>
                        <a:srgbClr val="CCCCCC"/>
                      </a:solidFill>
                      <a:prstDash val="solid"/>
                      <a:round/>
                      <a:headEnd type="none" w="sm" len="sm"/>
                      <a:tailEnd type="none" w="sm" len="sm"/>
                    </a:lnR>
                    <a:lnT w="9425" cap="flat" cmpd="sng">
                      <a:solidFill>
                        <a:srgbClr val="CCCCCC"/>
                      </a:solidFill>
                      <a:prstDash val="solid"/>
                      <a:round/>
                      <a:headEnd type="none" w="sm" len="sm"/>
                      <a:tailEnd type="none" w="sm" len="sm"/>
                    </a:lnT>
                    <a:lnB w="9425" cap="flat" cmpd="sng">
                      <a:solidFill>
                        <a:srgbClr val="CCCCCC"/>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Đóng ObjectInputStream hiện tại.</a:t>
                      </a:r>
                      <a:endParaRPr sz="900">
                        <a:solidFill>
                          <a:srgbClr val="333333"/>
                        </a:solidFill>
                      </a:endParaRPr>
                    </a:p>
                  </a:txBody>
                  <a:tcPr marL="47625" marR="47625" marT="47625" marB="47625" anchor="ctr">
                    <a:lnL w="9425" cap="flat" cmpd="sng">
                      <a:solidFill>
                        <a:srgbClr val="CCCCCC"/>
                      </a:solidFill>
                      <a:prstDash val="solid"/>
                      <a:round/>
                      <a:headEnd type="none" w="sm" len="sm"/>
                      <a:tailEnd type="none" w="sm" len="sm"/>
                    </a:lnL>
                    <a:lnR w="9425" cap="flat" cmpd="sng">
                      <a:solidFill>
                        <a:srgbClr val="CCCCCC"/>
                      </a:solidFill>
                      <a:prstDash val="solid"/>
                      <a:round/>
                      <a:headEnd type="none" w="sm" len="sm"/>
                      <a:tailEnd type="none" w="sm" len="sm"/>
                    </a:lnR>
                    <a:lnT w="9425" cap="flat" cmpd="sng">
                      <a:solidFill>
                        <a:srgbClr val="CCCCCC"/>
                      </a:solidFill>
                      <a:prstDash val="solid"/>
                      <a:round/>
                      <a:headEnd type="none" w="sm" len="sm"/>
                      <a:tailEnd type="none" w="sm" len="sm"/>
                    </a:lnT>
                    <a:lnB w="9425" cap="flat" cmpd="sng">
                      <a:solidFill>
                        <a:srgbClr val="CCCCCC"/>
                      </a:solidFill>
                      <a:prstDash val="solid"/>
                      <a:round/>
                      <a:headEnd type="none" w="sm" len="sm"/>
                      <a:tailEnd type="none" w="sm" len="sm"/>
                    </a:lnB>
                  </a:tcPr>
                </a:tc>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1534</TotalTime>
  <Words>1029</Words>
  <Application>Microsoft Office PowerPoint</Application>
  <PresentationFormat>On-screen Show (16:9)</PresentationFormat>
  <Paragraphs>150</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Times New Roman</vt:lpstr>
      <vt:lpstr>Arial</vt:lpstr>
      <vt:lpstr>Lora</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Mina Mimi</cp:lastModifiedBy>
  <cp:revision>19</cp:revision>
  <dcterms:modified xsi:type="dcterms:W3CDTF">2020-11-05T13:15:12Z</dcterms:modified>
</cp:coreProperties>
</file>