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74" r:id="rId4"/>
    <p:sldId id="275" r:id="rId5"/>
    <p:sldId id="258" r:id="rId6"/>
    <p:sldId id="259" r:id="rId7"/>
    <p:sldId id="263" r:id="rId8"/>
    <p:sldId id="276" r:id="rId9"/>
    <p:sldId id="261" r:id="rId10"/>
    <p:sldId id="262" r:id="rId11"/>
    <p:sldId id="260" r:id="rId12"/>
    <p:sldId id="264" r:id="rId13"/>
    <p:sldId id="265" r:id="rId14"/>
    <p:sldId id="266" r:id="rId15"/>
    <p:sldId id="267" r:id="rId16"/>
    <p:sldId id="268" r:id="rId17"/>
    <p:sldId id="269" r:id="rId18"/>
    <p:sldId id="270" r:id="rId19"/>
    <p:sldId id="271" r:id="rId20"/>
    <p:sldId id="272" r:id="rId21"/>
    <p:sldId id="27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4E5160-D20A-4B8F-81D4-780CAA28E31E}">
  <a:tblStyle styleId="{334E5160-D20A-4B8F-81D4-780CAA28E3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3138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5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100e2123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100e2123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116861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100e212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100e212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Biểu diễn đối tượng sinh viên =&gt; dùng class để thực hiện bài toán nhập vào mảng thông tin sinh viên và tìm kiếm thông tin sinh viên</a:t>
            </a:r>
            <a:endParaRPr sz="1200">
              <a:solidFill>
                <a:srgbClr val="404040"/>
              </a:solidFill>
              <a:highlight>
                <a:srgbClr val="FFFFFF"/>
              </a:highlight>
            </a:endParaRPr>
          </a:p>
        </p:txBody>
      </p:sp>
    </p:spTree>
    <p:extLst>
      <p:ext uri="{BB962C8B-B14F-4D97-AF65-F5344CB8AC3E}">
        <p14:creationId xmlns:p14="http://schemas.microsoft.com/office/powerpoint/2010/main" val="426456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00e212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00e212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82117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00e2123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00e2123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50" b="1">
                <a:solidFill>
                  <a:srgbClr val="000080"/>
                </a:solidFill>
                <a:highlight>
                  <a:srgbClr val="FFFFFF"/>
                </a:highlight>
              </a:rPr>
              <a:t>public class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thuộc tính</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a:t>
            </a:r>
            <a:r>
              <a:rPr lang="en" sz="950" b="1">
                <a:solidFill>
                  <a:srgbClr val="660E7A"/>
                </a:solidFill>
                <a:highlight>
                  <a:srgbClr val="FFFFFF"/>
                </a:highlight>
              </a:rPr>
              <a:t>email</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gender</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int </a:t>
            </a:r>
            <a:r>
              <a:rPr lang="en" sz="950" b="1">
                <a:solidFill>
                  <a:srgbClr val="660E7A"/>
                </a:solidFill>
                <a:highlight>
                  <a:srgbClr val="FFFFFF"/>
                </a:highlight>
              </a:rPr>
              <a:t>age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float </a:t>
            </a:r>
            <a:r>
              <a:rPr lang="en" sz="950" b="1">
                <a:solidFill>
                  <a:srgbClr val="660E7A"/>
                </a:solidFill>
                <a:highlight>
                  <a:srgbClr val="FFFFFF"/>
                </a:highlight>
              </a:rPr>
              <a:t>gpa</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phương thức</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setMssv(String 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mssv </a:t>
            </a:r>
            <a:r>
              <a:rPr lang="en" sz="950">
                <a:solidFill>
                  <a:schemeClr val="dk1"/>
                </a:solidFill>
                <a:highlight>
                  <a:srgbClr val="FFFFFF"/>
                </a:highlight>
              </a:rPr>
              <a:t>= mssv;</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setName(String 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name </a:t>
            </a:r>
            <a:r>
              <a:rPr lang="en" sz="950">
                <a:solidFill>
                  <a:schemeClr val="dk1"/>
                </a:solidFill>
                <a:highlight>
                  <a:srgbClr val="FFFFFF"/>
                </a:highlight>
              </a:rPr>
              <a:t>= name;</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printHello(){</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System.</a:t>
            </a:r>
            <a:r>
              <a:rPr lang="en" sz="950" b="1" i="1">
                <a:solidFill>
                  <a:srgbClr val="660E7A"/>
                </a:solidFill>
                <a:highlight>
                  <a:srgbClr val="FFFFFF"/>
                </a:highlight>
              </a:rPr>
              <a:t>out</a:t>
            </a:r>
            <a:r>
              <a:rPr lang="en" sz="950">
                <a:solidFill>
                  <a:schemeClr val="dk1"/>
                </a:solidFill>
                <a:highlight>
                  <a:srgbClr val="FFFFFF"/>
                </a:highlight>
              </a:rPr>
              <a:t>.println(</a:t>
            </a:r>
            <a:r>
              <a:rPr lang="en" sz="950" b="1">
                <a:solidFill>
                  <a:srgbClr val="008000"/>
                </a:solidFill>
                <a:highlight>
                  <a:srgbClr val="FFFFFF"/>
                </a:highlight>
              </a:rPr>
              <a:t>"Hello. I'm public function in class"</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9542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997ebc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997ebc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43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00e2123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100e2123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184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00e2123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100e2123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04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00e2123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00e2123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Tính </a:t>
            </a:r>
            <a:r>
              <a:rPr lang="en" sz="1350" b="1" i="1">
                <a:solidFill>
                  <a:srgbClr val="003573"/>
                </a:solidFill>
                <a:highlight>
                  <a:srgbClr val="FFFFFF"/>
                </a:highlight>
              </a:rPr>
              <a:t>Encapsulation (tính đóng gói)</a:t>
            </a:r>
            <a:endParaRPr sz="1350" b="1" i="1">
              <a:solidFill>
                <a:srgbClr val="003573"/>
              </a:solidFill>
              <a:highlight>
                <a:srgbClr val="FFFFFF"/>
              </a:highlight>
            </a:endParaRPr>
          </a:p>
          <a:p>
            <a:pPr marL="0" lvl="0" indent="0" algn="l" rtl="0">
              <a:spcBef>
                <a:spcPts val="0"/>
              </a:spcBef>
              <a:spcAft>
                <a:spcPts val="0"/>
              </a:spcAft>
              <a:buNone/>
            </a:pPr>
            <a:r>
              <a:rPr lang="en">
                <a:solidFill>
                  <a:srgbClr val="303030"/>
                </a:solidFill>
                <a:highlight>
                  <a:srgbClr val="FFFFFF"/>
                </a:highlight>
              </a:rPr>
              <a:t>Bạn có thể không cần khai báo bất cứ </a:t>
            </a:r>
            <a:r>
              <a:rPr lang="en" i="1">
                <a:solidFill>
                  <a:schemeClr val="dk1"/>
                </a:solidFill>
                <a:highlight>
                  <a:srgbClr val="FFFFFF"/>
                </a:highlight>
              </a:rPr>
              <a:t>getter</a:t>
            </a:r>
            <a:r>
              <a:rPr lang="en">
                <a:solidFill>
                  <a:srgbClr val="303030"/>
                </a:solidFill>
                <a:highlight>
                  <a:srgbClr val="FFFFFF"/>
                </a:highlight>
              </a:rPr>
              <a:t> hay </a:t>
            </a:r>
            <a:r>
              <a:rPr lang="en" i="1">
                <a:solidFill>
                  <a:schemeClr val="dk1"/>
                </a:solidFill>
                <a:highlight>
                  <a:srgbClr val="FFFFFF"/>
                </a:highlight>
              </a:rPr>
              <a:t>setter</a:t>
            </a:r>
            <a:r>
              <a:rPr lang="en">
                <a:solidFill>
                  <a:srgbClr val="303030"/>
                </a:solidFill>
                <a:highlight>
                  <a:srgbClr val="FFFFFF"/>
                </a:highlight>
              </a:rPr>
              <a:t> nào cả nếu như bạn không muốn thuộc tính đó được thấy bởi bất kỳ lớp nào. Hoặc bạn chỉ cần xây dựng </a:t>
            </a:r>
            <a:r>
              <a:rPr lang="en" i="1">
                <a:solidFill>
                  <a:schemeClr val="dk1"/>
                </a:solidFill>
                <a:highlight>
                  <a:srgbClr val="FFFFFF"/>
                </a:highlight>
              </a:rPr>
              <a:t>getter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được xem, không được sửa chữa. Hoặc chỉ xây dựng </a:t>
            </a:r>
            <a:r>
              <a:rPr lang="en" i="1">
                <a:solidFill>
                  <a:schemeClr val="dk1"/>
                </a:solidFill>
                <a:highlight>
                  <a:srgbClr val="FFFFFF"/>
                </a:highlight>
              </a:rPr>
              <a:t>setter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có khả năng chỉnh sửa từ bên ngoài mà không được xem.</a:t>
            </a:r>
            <a:endParaRPr sz="1350" b="1" i="1">
              <a:solidFill>
                <a:srgbClr val="003573"/>
              </a:solidFill>
              <a:highlight>
                <a:srgbClr val="FFFFFF"/>
              </a:highlight>
            </a:endParaRPr>
          </a:p>
        </p:txBody>
      </p:sp>
    </p:spTree>
    <p:extLst>
      <p:ext uri="{BB962C8B-B14F-4D97-AF65-F5344CB8AC3E}">
        <p14:creationId xmlns:p14="http://schemas.microsoft.com/office/powerpoint/2010/main" val="412864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100e2123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100e212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rPr>
              <a:t>Nếu có sự trùng tên nhau giữa biến toàn cục và tham số khiến bạn bị phân vân. Từ khóa this sẽ giúp bạn giải quyết sự phân vân của bạn.</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p:txBody>
      </p:sp>
    </p:spTree>
    <p:extLst>
      <p:ext uri="{BB962C8B-B14F-4D97-AF65-F5344CB8AC3E}">
        <p14:creationId xmlns:p14="http://schemas.microsoft.com/office/powerpoint/2010/main" val="75068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8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34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00e2123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00e212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6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6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88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e8997ebc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e8997ebc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FFFFF"/>
                </a:highlight>
              </a:rPr>
              <a:t>OOP: chương trình sẽ được chia ra thành các phần nhỏ được gọi là đối tượng (Object).</a:t>
            </a:r>
            <a:endParaRPr sz="1200">
              <a:solidFill>
                <a:srgbClr val="404040"/>
              </a:solidFill>
              <a:highlight>
                <a:srgbClr val="FFFFFF"/>
              </a:highlight>
            </a:endParaRPr>
          </a:p>
          <a:p>
            <a:pPr marL="0" lvl="0" indent="0" algn="l" rtl="0">
              <a:spcBef>
                <a:spcPts val="0"/>
              </a:spcBef>
              <a:spcAft>
                <a:spcPts val="0"/>
              </a:spcAft>
              <a:buNone/>
            </a:pPr>
            <a:r>
              <a:rPr lang="en" sz="1200">
                <a:solidFill>
                  <a:srgbClr val="404040"/>
                </a:solidFill>
                <a:highlight>
                  <a:srgbClr val="FFFFFF"/>
                </a:highlight>
              </a:rPr>
              <a:t>POP: </a:t>
            </a:r>
            <a:r>
              <a:rPr lang="en">
                <a:solidFill>
                  <a:schemeClr val="dk1"/>
                </a:solidFill>
                <a:highlight>
                  <a:srgbClr val="FFFFFF"/>
                </a:highlight>
              </a:rPr>
              <a:t>chương trình được chia thành các hàm (chương trình con)</a:t>
            </a:r>
            <a:endParaRPr sz="1200">
              <a:solidFill>
                <a:srgbClr val="404040"/>
              </a:solidFill>
              <a:highlight>
                <a:srgbClr val="FFFFFF"/>
              </a:highlight>
            </a:endParaRPr>
          </a:p>
        </p:txBody>
      </p:sp>
    </p:spTree>
    <p:extLst>
      <p:ext uri="{BB962C8B-B14F-4D97-AF65-F5344CB8AC3E}">
        <p14:creationId xmlns:p14="http://schemas.microsoft.com/office/powerpoint/2010/main" val="229979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00e212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00e212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11849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380889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5267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100e212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100e212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53823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US" dirty="0" err="1" smtClean="0">
                <a:solidFill>
                  <a:srgbClr val="2A78CA"/>
                </a:solidFill>
              </a:rPr>
              <a:t>Đỗ</a:t>
            </a:r>
            <a:r>
              <a:rPr lang="en-US" dirty="0" smtClean="0">
                <a:solidFill>
                  <a:srgbClr val="2A78CA"/>
                </a:solidFill>
              </a:rPr>
              <a:t> </a:t>
            </a:r>
            <a:r>
              <a:rPr lang="en-US" dirty="0" err="1" smtClean="0">
                <a:solidFill>
                  <a:srgbClr val="2A78CA"/>
                </a:solidFill>
              </a:rPr>
              <a:t>Tuấn</a:t>
            </a:r>
            <a:r>
              <a:rPr lang="en-US" dirty="0" smtClean="0">
                <a:solidFill>
                  <a:srgbClr val="2A78CA"/>
                </a:solidFill>
              </a:rPr>
              <a:t>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106" name="Google Shape;106;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7" name="Google Shape;10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1101700" y="1285225"/>
            <a:ext cx="5552100" cy="325091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class ClassName{</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	// các khai báo</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smtClean="0">
                <a:highlight>
                  <a:srgbClr val="FFFFFF"/>
                </a:highlight>
                <a:latin typeface="Consolas"/>
                <a:ea typeface="Consolas"/>
                <a:cs typeface="Consolas"/>
                <a:sym typeface="Consolas"/>
              </a:rPr>
              <a:t>     AccessModifier DataType </a:t>
            </a:r>
            <a:r>
              <a:rPr lang="en" dirty="0">
                <a:highlight>
                  <a:srgbClr val="FFFFFF"/>
                </a:highlight>
                <a:latin typeface="Consolas"/>
                <a:ea typeface="Consolas"/>
                <a:cs typeface="Consolas"/>
                <a:sym typeface="Consolas"/>
              </a:rPr>
              <a:t>varName;</a:t>
            </a:r>
            <a:endParaRPr dirty="0">
              <a:highlight>
                <a:srgbClr val="FFFFFF"/>
              </a:highlight>
              <a:latin typeface="Consolas"/>
              <a:ea typeface="Consolas"/>
              <a:cs typeface="Consolas"/>
              <a:sym typeface="Consolas"/>
            </a:endParaRPr>
          </a:p>
          <a:p>
            <a:pPr lvl="0">
              <a:lnSpc>
                <a:spcPct val="115000"/>
              </a:lnSpc>
              <a:spcBef>
                <a:spcPts val="1000"/>
              </a:spcBef>
            </a:pPr>
            <a:r>
              <a:rPr lang="en" dirty="0" smtClean="0">
                <a:highlight>
                  <a:srgbClr val="FFFFFF"/>
                </a:highlight>
                <a:latin typeface="Consolas"/>
                <a:ea typeface="Consolas"/>
                <a:cs typeface="Consolas"/>
                <a:sym typeface="Consolas"/>
              </a:rPr>
              <a:t>     AccessModifier </a:t>
            </a:r>
            <a:r>
              <a:rPr lang="en" dirty="0" smtClean="0">
                <a:highlight>
                  <a:srgbClr val="FFFFFF"/>
                </a:highlight>
                <a:latin typeface="Consolas"/>
                <a:ea typeface="Consolas"/>
                <a:cs typeface="Consolas"/>
                <a:sym typeface="Consolas"/>
              </a:rPr>
              <a:t>DataType </a:t>
            </a:r>
            <a:r>
              <a:rPr lang="en" dirty="0">
                <a:highlight>
                  <a:srgbClr val="FFFFFF"/>
                </a:highlight>
                <a:latin typeface="Consolas"/>
                <a:ea typeface="Consolas"/>
                <a:cs typeface="Consolas"/>
                <a:sym typeface="Consolas"/>
              </a:rPr>
              <a:t>functionName(DataType variables){</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	//Thực hiện hành động</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p:txBody>
      </p:sp>
      <p:sp>
        <p:nvSpPr>
          <p:cNvPr id="109" name="Google Shape;109;p19"/>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Thành phần class (lớp)</a:t>
            </a:r>
            <a:endParaRPr>
              <a:solidFill>
                <a:srgbClr val="2876C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88" name="Google Shape;88;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9" name="Google Shape;8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635625" y="1451150"/>
            <a:ext cx="1844400" cy="17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Product</a:t>
            </a:r>
            <a:endParaRPr/>
          </a:p>
          <a:p>
            <a:pPr marL="457200" lvl="0" indent="-279400" algn="l" rtl="0">
              <a:spcBef>
                <a:spcPts val="0"/>
              </a:spcBef>
              <a:spcAft>
                <a:spcPts val="0"/>
              </a:spcAft>
              <a:buSzPts val="800"/>
              <a:buChar char="-"/>
            </a:pPr>
            <a:r>
              <a:rPr lang="en" sz="800"/>
              <a:t>Price</a:t>
            </a:r>
            <a:endParaRPr sz="800"/>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Color</a:t>
            </a:r>
            <a:endParaRPr sz="800"/>
          </a:p>
          <a:p>
            <a:pPr marL="457200" lvl="0" indent="-279400" algn="l" rtl="0">
              <a:spcBef>
                <a:spcPts val="0"/>
              </a:spcBef>
              <a:spcAft>
                <a:spcPts val="0"/>
              </a:spcAft>
              <a:buSzPts val="800"/>
              <a:buChar char="-"/>
            </a:pPr>
            <a:r>
              <a:rPr lang="en" sz="800"/>
              <a:t>Expired date</a:t>
            </a:r>
            <a:endParaRPr sz="800"/>
          </a:p>
          <a:p>
            <a:pPr marL="457200" lvl="0" indent="-279400" algn="l" rtl="0">
              <a:spcBef>
                <a:spcPts val="0"/>
              </a:spcBef>
              <a:spcAft>
                <a:spcPts val="0"/>
              </a:spcAft>
              <a:buSzPts val="800"/>
              <a:buChar char="-"/>
            </a:pPr>
            <a:r>
              <a:rPr lang="en" sz="800"/>
              <a:t>Size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getProductByColor(String color);</a:t>
            </a:r>
            <a:endParaRPr sz="800"/>
          </a:p>
          <a:p>
            <a:pPr marL="0" lvl="0" indent="0" algn="l" rtl="0">
              <a:spcBef>
                <a:spcPts val="0"/>
              </a:spcBef>
              <a:spcAft>
                <a:spcPts val="0"/>
              </a:spcAft>
              <a:buNone/>
            </a:pPr>
            <a:r>
              <a:rPr lang="en" sz="800"/>
              <a:t>getProductBySize(Int size);</a:t>
            </a:r>
            <a:endParaRPr sz="800"/>
          </a:p>
        </p:txBody>
      </p:sp>
      <p:sp>
        <p:nvSpPr>
          <p:cNvPr id="91" name="Google Shape;91;p17"/>
          <p:cNvSpPr/>
          <p:nvPr/>
        </p:nvSpPr>
        <p:spPr>
          <a:xfrm>
            <a:off x="4816350" y="1468550"/>
            <a:ext cx="1844400" cy="17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Customer</a:t>
            </a:r>
            <a:endParaRPr/>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Phone</a:t>
            </a:r>
            <a:endParaRPr sz="800"/>
          </a:p>
          <a:p>
            <a:pPr marL="457200" lvl="0" indent="-279400" algn="l" rtl="0">
              <a:spcBef>
                <a:spcPts val="0"/>
              </a:spcBef>
              <a:spcAft>
                <a:spcPts val="0"/>
              </a:spcAft>
              <a:buSzPts val="800"/>
              <a:buChar char="-"/>
            </a:pPr>
            <a:r>
              <a:rPr lang="en" sz="800"/>
              <a:t>Address</a:t>
            </a:r>
            <a:endParaRPr sz="800"/>
          </a:p>
          <a:p>
            <a:pPr marL="457200" lvl="0" indent="-279400" algn="l" rtl="0">
              <a:spcBef>
                <a:spcPts val="0"/>
              </a:spcBef>
              <a:spcAft>
                <a:spcPts val="0"/>
              </a:spcAft>
              <a:buSzPts val="800"/>
              <a:buChar char="-"/>
            </a:pPr>
            <a:r>
              <a:rPr lang="en" sz="800"/>
              <a:t>Customer Code</a:t>
            </a:r>
            <a:endParaRPr sz="800"/>
          </a:p>
          <a:p>
            <a:pPr marL="457200" lvl="0" indent="-279400" algn="l" rtl="0">
              <a:spcBef>
                <a:spcPts val="0"/>
              </a:spcBef>
              <a:spcAft>
                <a:spcPts val="0"/>
              </a:spcAft>
              <a:buSzPts val="800"/>
              <a:buChar char="-"/>
            </a:pPr>
            <a:r>
              <a:rPr lang="en" sz="800"/>
              <a:t>Point</a:t>
            </a:r>
            <a:endParaRPr sz="800"/>
          </a:p>
          <a:p>
            <a:pPr marL="457200" lvl="0" indent="-279400" algn="l" rtl="0">
              <a:spcBef>
                <a:spcPts val="0"/>
              </a:spcBef>
              <a:spcAft>
                <a:spcPts val="0"/>
              </a:spcAft>
              <a:buSzPts val="800"/>
              <a:buChar char="-"/>
            </a:pPr>
            <a:r>
              <a:rPr lang="en" sz="800"/>
              <a:t>Style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getCustomerByStyle(String style);</a:t>
            </a:r>
            <a:endParaRPr sz="800"/>
          </a:p>
          <a:p>
            <a:pPr marL="0" lvl="0" indent="0" algn="l" rtl="0">
              <a:spcBef>
                <a:spcPts val="0"/>
              </a:spcBef>
              <a:spcAft>
                <a:spcPts val="0"/>
              </a:spcAft>
              <a:buNone/>
            </a:pPr>
            <a:r>
              <a:rPr lang="en" sz="800"/>
              <a:t>getCustomerByPointDesc();</a:t>
            </a:r>
            <a:endParaRPr sz="800"/>
          </a:p>
          <a:p>
            <a:pPr marL="457200" lvl="0" indent="0" algn="l" rtl="0">
              <a:spcBef>
                <a:spcPts val="0"/>
              </a:spcBef>
              <a:spcAft>
                <a:spcPts val="0"/>
              </a:spcAft>
              <a:buNone/>
            </a:pP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Khơi tạo và truy xuất thành phần của lớp</a:t>
            </a:r>
            <a:endParaRPr dirty="0">
              <a:solidFill>
                <a:srgbClr val="FFFFFF"/>
              </a:solidFill>
            </a:endParaRPr>
          </a:p>
        </p:txBody>
      </p:sp>
      <p:pic>
        <p:nvPicPr>
          <p:cNvPr id="123" name="Google Shape;123;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txBox="1"/>
          <p:nvPr/>
        </p:nvSpPr>
        <p:spPr>
          <a:xfrm>
            <a:off x="1101700" y="1285225"/>
            <a:ext cx="4222800" cy="60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ClassName ten_khoi_tao = new ClassName();</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endParaRPr>
              <a:highlight>
                <a:srgbClr val="FFFFFF"/>
              </a:highlight>
              <a:latin typeface="Consolas"/>
              <a:ea typeface="Consolas"/>
              <a:cs typeface="Consolas"/>
              <a:sym typeface="Consolas"/>
            </a:endParaRPr>
          </a:p>
        </p:txBody>
      </p:sp>
      <p:sp>
        <p:nvSpPr>
          <p:cNvPr id="126" name="Google Shape;126;p21"/>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Khởi tạo </a:t>
            </a:r>
            <a:r>
              <a:rPr lang="en" dirty="0" smtClean="0">
                <a:solidFill>
                  <a:srgbClr val="2876C9"/>
                </a:solidFill>
              </a:rPr>
              <a:t>đối tượng</a:t>
            </a:r>
            <a:endParaRPr dirty="0">
              <a:solidFill>
                <a:srgbClr val="2876C9"/>
              </a:solidFill>
              <a:highlight>
                <a:srgbClr val="FFFFFF"/>
              </a:highlight>
            </a:endParaRPr>
          </a:p>
        </p:txBody>
      </p:sp>
      <p:sp>
        <p:nvSpPr>
          <p:cNvPr id="127" name="Google Shape;127;p21"/>
          <p:cNvSpPr txBox="1"/>
          <p:nvPr/>
        </p:nvSpPr>
        <p:spPr>
          <a:xfrm>
            <a:off x="1101700" y="1981175"/>
            <a:ext cx="39444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Truy xuất đến thuộc tính, phương thức</a:t>
            </a:r>
            <a:endParaRPr dirty="0">
              <a:solidFill>
                <a:srgbClr val="2876C9"/>
              </a:solidFill>
              <a:highlight>
                <a:srgbClr val="FFFFFF"/>
              </a:highlight>
            </a:endParaRPr>
          </a:p>
        </p:txBody>
      </p:sp>
      <p:sp>
        <p:nvSpPr>
          <p:cNvPr id="128" name="Google Shape;128;p21"/>
          <p:cNvSpPr txBox="1"/>
          <p:nvPr/>
        </p:nvSpPr>
        <p:spPr>
          <a:xfrm>
            <a:off x="1156675" y="2550525"/>
            <a:ext cx="4222800" cy="10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ten_khoi_tao.ten_thuoc_tinh</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ten_khoi_tao.ten_phuong_thuc</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Truy xuất thành phần của class</a:t>
            </a:r>
            <a:endParaRPr dirty="0">
              <a:solidFill>
                <a:srgbClr val="FFFFFF"/>
              </a:solidFill>
            </a:endParaRPr>
          </a:p>
        </p:txBody>
      </p:sp>
      <p:pic>
        <p:nvPicPr>
          <p:cNvPr id="134" name="Google Shape;134;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5" name="Google Shape;135;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2"/>
          <p:cNvPicPr preferRelativeResize="0"/>
          <p:nvPr/>
        </p:nvPicPr>
        <p:blipFill>
          <a:blip r:embed="rId4">
            <a:alphaModFix/>
          </a:blip>
          <a:stretch>
            <a:fillRect/>
          </a:stretch>
        </p:blipFill>
        <p:spPr>
          <a:xfrm>
            <a:off x="556075" y="1184263"/>
            <a:ext cx="3676650"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Access Modifiers</a:t>
            </a:r>
            <a:endParaRPr>
              <a:solidFill>
                <a:srgbClr val="FFFFFF"/>
              </a:solidFill>
            </a:endParaRPr>
          </a:p>
        </p:txBody>
      </p:sp>
      <p:pic>
        <p:nvPicPr>
          <p:cNvPr id="142" name="Google Shape;142;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3" name="Google Shape;143;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4" name="Google Shape;144;p23"/>
          <p:cNvGraphicFramePr/>
          <p:nvPr/>
        </p:nvGraphicFramePr>
        <p:xfrm>
          <a:off x="756500" y="1129425"/>
          <a:ext cx="7469600" cy="2804925"/>
        </p:xfrm>
        <a:graphic>
          <a:graphicData uri="http://schemas.openxmlformats.org/drawingml/2006/table">
            <a:tbl>
              <a:tblPr>
                <a:solidFill>
                  <a:srgbClr val="F6F6F5"/>
                </a:solidFill>
                <a:tableStyleId>{334E5160-D20A-4B8F-81D4-780CAA28E31E}</a:tableStyleId>
              </a:tblPr>
              <a:tblGrid>
                <a:gridCol w="1187375"/>
                <a:gridCol w="1235950"/>
                <a:gridCol w="1403375"/>
                <a:gridCol w="1747650"/>
                <a:gridCol w="1895250"/>
              </a:tblGrid>
              <a:tr h="1040625">
                <a:tc>
                  <a:txBody>
                    <a:bodyPr/>
                    <a:lstStyle/>
                    <a:p>
                      <a:pPr marL="0" lvl="0" indent="0" algn="ctr" rtl="0">
                        <a:lnSpc>
                          <a:spcPct val="115000"/>
                        </a:lnSpc>
                        <a:spcBef>
                          <a:spcPts val="0"/>
                        </a:spcBef>
                        <a:spcAft>
                          <a:spcPts val="0"/>
                        </a:spcAft>
                        <a:buNone/>
                      </a:pPr>
                      <a:r>
                        <a:rPr lang="en">
                          <a:solidFill>
                            <a:srgbClr val="2876C9"/>
                          </a:solidFill>
                          <a:highlight>
                            <a:srgbClr val="F6F6F5"/>
                          </a:highlight>
                        </a:rPr>
                        <a:t>Access Modifier</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class?</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package?</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package bởi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class và không thuộc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private</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default</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protected</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public</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0" name="Google Shape;150;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1" name="Google Shape;151;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4"/>
          <p:cNvPicPr preferRelativeResize="0"/>
          <p:nvPr/>
        </p:nvPicPr>
        <p:blipFill>
          <a:blip r:embed="rId4">
            <a:alphaModFix/>
          </a:blip>
          <a:stretch>
            <a:fillRect/>
          </a:stretch>
        </p:blipFill>
        <p:spPr>
          <a:xfrm>
            <a:off x="424550" y="1261550"/>
            <a:ext cx="3250350" cy="1006575"/>
          </a:xfrm>
          <a:prstGeom prst="rect">
            <a:avLst/>
          </a:prstGeom>
          <a:noFill/>
          <a:ln>
            <a:noFill/>
          </a:ln>
        </p:spPr>
      </p:pic>
      <p:pic>
        <p:nvPicPr>
          <p:cNvPr id="153" name="Google Shape;153;p24"/>
          <p:cNvPicPr preferRelativeResize="0"/>
          <p:nvPr/>
        </p:nvPicPr>
        <p:blipFill>
          <a:blip r:embed="rId5">
            <a:alphaModFix/>
          </a:blip>
          <a:stretch>
            <a:fillRect/>
          </a:stretch>
        </p:blipFill>
        <p:spPr>
          <a:xfrm>
            <a:off x="4520450" y="1062538"/>
            <a:ext cx="4019573" cy="311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9" name="Google Shape;159;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0" name="Google Shape;160;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1" name="Google Shape;161;p25"/>
          <p:cNvGraphicFramePr/>
          <p:nvPr>
            <p:extLst>
              <p:ext uri="{D42A27DB-BD31-4B8C-83A1-F6EECF244321}">
                <p14:modId xmlns:p14="http://schemas.microsoft.com/office/powerpoint/2010/main" val="1066245378"/>
              </p:ext>
            </p:extLst>
          </p:nvPr>
        </p:nvGraphicFramePr>
        <p:xfrm>
          <a:off x="806625" y="973700"/>
          <a:ext cx="7286625" cy="2410360"/>
        </p:xfrm>
        <a:graphic>
          <a:graphicData uri="http://schemas.openxmlformats.org/drawingml/2006/table">
            <a:tbl>
              <a:tblPr>
                <a:solidFill>
                  <a:srgbClr val="FFFFFF"/>
                </a:solidFill>
                <a:tableStyleId>{334E5160-D20A-4B8F-81D4-780CAA28E31E}</a:tableStyleId>
              </a:tblPr>
              <a:tblGrid>
                <a:gridCol w="3562375"/>
                <a:gridCol w="3724250"/>
              </a:tblGrid>
              <a:tr h="301525">
                <a:tc>
                  <a:txBody>
                    <a:bodyPr/>
                    <a:lstStyle/>
                    <a:p>
                      <a:pPr marL="0" lvl="0" indent="0" algn="ctr" rtl="0">
                        <a:lnSpc>
                          <a:spcPct val="100000"/>
                        </a:lnSpc>
                        <a:spcBef>
                          <a:spcPts val="0"/>
                        </a:spcBef>
                        <a:spcAft>
                          <a:spcPts val="1100"/>
                        </a:spcAft>
                        <a:buNone/>
                      </a:pPr>
                      <a:r>
                        <a:rPr lang="en" sz="1200" b="1" dirty="0">
                          <a:solidFill>
                            <a:srgbClr val="2876C9"/>
                          </a:solidFill>
                          <a:latin typeface="Times New Roman"/>
                          <a:ea typeface="Times New Roman"/>
                          <a:cs typeface="Times New Roman"/>
                          <a:sym typeface="Times New Roman"/>
                        </a:rPr>
                        <a:t>Constructor</a:t>
                      </a:r>
                      <a:endParaRPr sz="1200" b="1" dirty="0">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1100"/>
                        </a:spcAft>
                        <a:buNone/>
                      </a:pPr>
                      <a:r>
                        <a:rPr lang="en" sz="1200" b="1">
                          <a:solidFill>
                            <a:srgbClr val="2876C9"/>
                          </a:solidFill>
                          <a:latin typeface="Times New Roman"/>
                          <a:ea typeface="Times New Roman"/>
                          <a:cs typeface="Times New Roman"/>
                          <a:sym typeface="Times New Roman"/>
                        </a:rPr>
                        <a:t>Function</a:t>
                      </a:r>
                      <a:endParaRPr sz="1200" b="1">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r>
              <a:tr h="447675">
                <a:tc>
                  <a:txBody>
                    <a:bodyPr/>
                    <a:lstStyle/>
                    <a:p>
                      <a:pPr marL="0" lvl="0" indent="0" algn="l" rtl="0">
                        <a:lnSpc>
                          <a:spcPct val="100000"/>
                        </a:lnSpc>
                        <a:spcBef>
                          <a:spcPts val="0"/>
                        </a:spcBef>
                        <a:spcAft>
                          <a:spcPts val="1100"/>
                        </a:spcAft>
                        <a:buNone/>
                      </a:pPr>
                      <a:r>
                        <a:rPr lang="en" sz="1200" dirty="0">
                          <a:solidFill>
                            <a:srgbClr val="2876C9"/>
                          </a:solidFill>
                        </a:rPr>
                        <a:t>Constructor được sử dụng để khởi tạo trạng thái của một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sử dụng để thể hiện hành động của một đối tượng.</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FF0000"/>
                          </a:solidFill>
                        </a:rPr>
                        <a:t>Constructor không có kiểu trả về.</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có kiểu trả về.</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2876C9"/>
                          </a:solidFill>
                        </a:rPr>
                        <a:t>Constructor được gọi ngầm</a:t>
                      </a:r>
                      <a:r>
                        <a:rPr lang="en" sz="1200" dirty="0" smtClean="0">
                          <a:solidFill>
                            <a:srgbClr val="2876C9"/>
                          </a:solidFill>
                        </a:rPr>
                        <a:t>. (khi</a:t>
                      </a:r>
                      <a:r>
                        <a:rPr lang="en" sz="1200" baseline="0" dirty="0" smtClean="0">
                          <a:solidFill>
                            <a:srgbClr val="2876C9"/>
                          </a:solidFill>
                        </a:rPr>
                        <a:t> khởi tạo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gọi tường minh.</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2876C9"/>
                          </a:solidFill>
                        </a:rPr>
                        <a:t>Trình biên dịch Java tạo ra constructor mặc định nếu bạn không có constructor nào</a:t>
                      </a:r>
                      <a:r>
                        <a:rPr lang="en" sz="1200" dirty="0" smtClean="0">
                          <a:solidFill>
                            <a:srgbClr val="2876C9"/>
                          </a:solidFill>
                        </a:rPr>
                        <a:t>.</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không được tạo ra bởi trình biên dịch Java.</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FF0000"/>
                          </a:solidFill>
                        </a:rPr>
                        <a:t>Tên của constructor phải giống tên lớp.</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Tên phương thức có thể giống hoặc khác tên lớp.</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Getters/Setters</a:t>
            </a:r>
            <a:endParaRPr>
              <a:solidFill>
                <a:srgbClr val="FFFFFF"/>
              </a:solidFill>
            </a:endParaRPr>
          </a:p>
        </p:txBody>
      </p:sp>
      <p:pic>
        <p:nvPicPr>
          <p:cNvPr id="167" name="Google Shape;167;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8" name="Google Shape;168;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6"/>
          <p:cNvPicPr preferRelativeResize="0"/>
          <p:nvPr/>
        </p:nvPicPr>
        <p:blipFill>
          <a:blip r:embed="rId4">
            <a:alphaModFix/>
          </a:blip>
          <a:stretch>
            <a:fillRect/>
          </a:stretch>
        </p:blipFill>
        <p:spPr>
          <a:xfrm>
            <a:off x="5619375" y="2850400"/>
            <a:ext cx="2920650" cy="1698625"/>
          </a:xfrm>
          <a:prstGeom prst="rect">
            <a:avLst/>
          </a:prstGeom>
          <a:noFill/>
          <a:ln>
            <a:noFill/>
          </a:ln>
        </p:spPr>
      </p:pic>
      <p:sp>
        <p:nvSpPr>
          <p:cNvPr id="170" name="Google Shape;170;p26"/>
          <p:cNvSpPr txBox="1"/>
          <p:nvPr/>
        </p:nvSpPr>
        <p:spPr>
          <a:xfrm>
            <a:off x="1101700" y="624675"/>
            <a:ext cx="5023200" cy="265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Định nghĩa khả năng truy cập cho các thuộc tính </a:t>
            </a:r>
            <a:r>
              <a:rPr lang="en" i="1">
                <a:solidFill>
                  <a:srgbClr val="980000"/>
                </a:solidFill>
              </a:rPr>
              <a:t>private</a:t>
            </a:r>
            <a:r>
              <a:rPr lang="en" i="1">
                <a:solidFill>
                  <a:srgbClr val="2876C9"/>
                </a:solidFill>
              </a:rPr>
              <a:t> </a:t>
            </a:r>
            <a:r>
              <a:rPr lang="en">
                <a:solidFill>
                  <a:srgbClr val="2876C9"/>
                </a:solidFill>
              </a:rPr>
              <a:t>trong một lớp.</a:t>
            </a:r>
            <a:endParaRPr>
              <a:solidFill>
                <a:srgbClr val="2876C9"/>
              </a:solidFill>
            </a:endParaRPr>
          </a:p>
          <a:p>
            <a:pPr marL="0" lvl="0" indent="0" algn="l" rtl="0">
              <a:lnSpc>
                <a:spcPct val="115000"/>
              </a:lnSpc>
              <a:spcBef>
                <a:spcPts val="1000"/>
              </a:spcBef>
              <a:spcAft>
                <a:spcPts val="0"/>
              </a:spcAft>
              <a:buNone/>
            </a:pPr>
            <a:r>
              <a:rPr lang="en">
                <a:solidFill>
                  <a:srgbClr val="2876C9"/>
                </a:solidFill>
              </a:rPr>
              <a:t>- </a:t>
            </a:r>
            <a:r>
              <a:rPr lang="en">
                <a:solidFill>
                  <a:srgbClr val="2876C9"/>
                </a:solidFill>
                <a:highlight>
                  <a:srgbClr val="FFFFFF"/>
                </a:highlight>
              </a:rPr>
              <a:t>Xây dựng phương thức </a:t>
            </a:r>
            <a:r>
              <a:rPr lang="en" i="1">
                <a:solidFill>
                  <a:srgbClr val="2876C9"/>
                </a:solidFill>
                <a:highlight>
                  <a:srgbClr val="FFFFFF"/>
                </a:highlight>
              </a:rPr>
              <a:t>getter</a:t>
            </a:r>
            <a:r>
              <a:rPr lang="en">
                <a:solidFill>
                  <a:srgbClr val="2876C9"/>
                </a:solidFill>
                <a:highlight>
                  <a:srgbClr val="FFFFFF"/>
                </a:highlight>
              </a:rPr>
              <a:t> hay </a:t>
            </a:r>
            <a:r>
              <a:rPr lang="en" i="1">
                <a:solidFill>
                  <a:srgbClr val="2876C9"/>
                </a:solidFill>
                <a:highlight>
                  <a:srgbClr val="FFFFFF"/>
                </a:highlight>
              </a:rPr>
              <a:t>setter</a:t>
            </a:r>
            <a:r>
              <a:rPr lang="en">
                <a:solidFill>
                  <a:srgbClr val="2876C9"/>
                </a:solidFill>
                <a:highlight>
                  <a:srgbClr val="FFFFFF"/>
                </a:highlight>
              </a:rPr>
              <a:t> cho từng thuộc tính </a:t>
            </a:r>
            <a:r>
              <a:rPr lang="en" i="1">
                <a:solidFill>
                  <a:srgbClr val="980000"/>
                </a:solidFill>
                <a:highlight>
                  <a:srgbClr val="FFFFFF"/>
                </a:highlight>
              </a:rPr>
              <a:t>private</a:t>
            </a:r>
            <a:r>
              <a:rPr lang="en">
                <a:solidFill>
                  <a:srgbClr val="2876C9"/>
                </a:solidFill>
                <a:highlight>
                  <a:srgbClr val="FFFFFF"/>
                </a:highlight>
              </a:rPr>
              <a:t>. </a:t>
            </a:r>
            <a:endParaRPr>
              <a:solidFill>
                <a:srgbClr val="2876C9"/>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setTênThuộcTính()</a:t>
            </a:r>
            <a:r>
              <a:rPr lang="en">
                <a:solidFill>
                  <a:srgbClr val="434343"/>
                </a:solidFill>
                <a:highlight>
                  <a:srgbClr val="FFFFFF"/>
                </a:highlight>
              </a:rPr>
              <a:t> </a:t>
            </a:r>
            <a:endParaRPr>
              <a:solidFill>
                <a:srgbClr val="434343"/>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getTênThuộcTính()</a:t>
            </a:r>
            <a:endParaRPr i="1">
              <a:solidFill>
                <a:srgbClr val="434343"/>
              </a:solidFill>
              <a:highlight>
                <a:srgbClr val="FFFFFF"/>
              </a:highlight>
            </a:endParaRPr>
          </a:p>
          <a:p>
            <a:pPr marL="0" lvl="0" indent="0" algn="l" rtl="0">
              <a:lnSpc>
                <a:spcPct val="115000"/>
              </a:lnSpc>
              <a:spcBef>
                <a:spcPts val="1000"/>
              </a:spcBef>
              <a:spcAft>
                <a:spcPts val="0"/>
              </a:spcAft>
              <a:buNone/>
            </a:pPr>
            <a:r>
              <a:rPr lang="en">
                <a:solidFill>
                  <a:srgbClr val="2876C9"/>
                </a:solidFill>
                <a:highlight>
                  <a:srgbClr val="FFFFFF"/>
                </a:highlight>
              </a:rPr>
              <a:t>- </a:t>
            </a:r>
            <a:r>
              <a:rPr lang="en" sz="1350">
                <a:solidFill>
                  <a:srgbClr val="2876C9"/>
                </a:solidFill>
                <a:highlight>
                  <a:srgbClr val="FFFFFF"/>
                </a:highlight>
              </a:rPr>
              <a:t>Không bắt buộc</a:t>
            </a:r>
            <a:endParaRPr>
              <a:solidFill>
                <a:srgbClr val="2876C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this</a:t>
            </a:r>
            <a:endParaRPr>
              <a:solidFill>
                <a:srgbClr val="FFFFFF"/>
              </a:solidFill>
            </a:endParaRPr>
          </a:p>
        </p:txBody>
      </p:sp>
      <p:pic>
        <p:nvPicPr>
          <p:cNvPr id="176" name="Google Shape;176;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7" name="Google Shape;177;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p:nvPr/>
        </p:nvSpPr>
        <p:spPr>
          <a:xfrm>
            <a:off x="1211950" y="1382100"/>
            <a:ext cx="7155000" cy="2379300"/>
          </a:xfrm>
          <a:prstGeom prst="rect">
            <a:avLst/>
          </a:prstGeom>
          <a:noFill/>
          <a:ln>
            <a:noFill/>
          </a:ln>
        </p:spPr>
        <p:txBody>
          <a:bodyPr spcFirstLastPara="1" wrap="square" lIns="91425" tIns="91425" rIns="91425" bIns="91425" anchor="t" anchorCtr="0">
            <a:noAutofit/>
          </a:bodyPr>
          <a:lstStyle/>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dùng để tham chiếu tới biến instance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this() có thể được dùng để gọi Constructor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dùng để gọi phương thức của lớp hiện tại.</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truyền như một tham số trong phương thức.</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truyền như một tham số trong phương Constructor.</a:t>
            </a:r>
            <a:endParaRPr dirty="0">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dirty="0">
                <a:solidFill>
                  <a:srgbClr val="2876C9"/>
                </a:solidFill>
              </a:rPr>
              <a:t>Từ khóa this có thể được dùng để trả về instance của lớp hiện tại.</a:t>
            </a:r>
            <a:endParaRPr dirty="0">
              <a:solidFill>
                <a:srgbClr val="2876C9"/>
              </a:solidFill>
            </a:endParaRPr>
          </a:p>
        </p:txBody>
      </p:sp>
      <p:sp>
        <p:nvSpPr>
          <p:cNvPr id="179" name="Google Shape;179;p27"/>
          <p:cNvSpPr txBox="1"/>
          <p:nvPr/>
        </p:nvSpPr>
        <p:spPr>
          <a:xfrm>
            <a:off x="865325" y="747600"/>
            <a:ext cx="43539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Cách sử dụng từ khóa this trong java: 6 cách</a:t>
            </a:r>
            <a:endParaRPr>
              <a:solidFill>
                <a:srgbClr val="2876C9"/>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185" name="Google Shape;185;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6" name="Google Shape;18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a:solidFill>
                  <a:srgbClr val="2876C9"/>
                </a:solidFill>
              </a:rPr>
              <a:t>Cách khai báo và sử dụng class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a:solidFill>
                  <a:srgbClr val="2876C9"/>
                </a:solidFill>
              </a:rPr>
              <a:t>Truy xuất thuộc tính và phương thức trong class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a:solidFill>
                  <a:srgbClr val="2876C9"/>
                </a:solidFill>
              </a:rPr>
              <a:t>Constructors, getters, setters</a:t>
            </a:r>
            <a:endParaRPr dirty="0">
              <a:solidFill>
                <a:srgbClr val="2876C9"/>
              </a:solidFill>
            </a:endParaRPr>
          </a:p>
          <a:p>
            <a:pPr marL="457200" lvl="0" indent="-317500" algn="l" rtl="0">
              <a:lnSpc>
                <a:spcPct val="200000"/>
              </a:lnSpc>
              <a:spcBef>
                <a:spcPts val="0"/>
              </a:spcBef>
              <a:spcAft>
                <a:spcPts val="0"/>
              </a:spcAft>
              <a:buClr>
                <a:srgbClr val="2876C9"/>
              </a:buClr>
              <a:buSzPts val="1400"/>
              <a:buChar char="➔"/>
            </a:pPr>
            <a:r>
              <a:rPr lang="en" dirty="0">
                <a:solidFill>
                  <a:srgbClr val="2876C9"/>
                </a:solidFill>
              </a:rPr>
              <a:t>Cách sử dụng từ khóa this</a:t>
            </a:r>
            <a:endParaRPr dirty="0">
              <a:solidFill>
                <a:srgbClr val="2876C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49" y="1034650"/>
            <a:ext cx="5079385" cy="2829138"/>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smtClean="0">
                <a:solidFill>
                  <a:srgbClr val="2876C9"/>
                </a:solidFill>
              </a:rPr>
              <a:t>OOP là gì</a:t>
            </a:r>
            <a:endParaRPr lang="en" dirty="0" smtClean="0">
              <a:solidFill>
                <a:srgbClr val="2876C9"/>
              </a:solidFill>
            </a:endParaRPr>
          </a:p>
          <a:p>
            <a:pPr marL="457200" lvl="0" indent="-317500" algn="l" rtl="0">
              <a:lnSpc>
                <a:spcPct val="200000"/>
              </a:lnSpc>
              <a:spcBef>
                <a:spcPts val="1000"/>
              </a:spcBef>
              <a:spcAft>
                <a:spcPts val="0"/>
              </a:spcAft>
              <a:buClr>
                <a:srgbClr val="2876C9"/>
              </a:buClr>
              <a:buSzPts val="1400"/>
              <a:buChar char="●"/>
            </a:pPr>
            <a:r>
              <a:rPr lang="en" dirty="0">
                <a:solidFill>
                  <a:srgbClr val="999999"/>
                </a:solidFill>
              </a:rPr>
              <a:t>Class và Object</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Các thành phần của </a:t>
            </a:r>
            <a:r>
              <a:rPr lang="en" dirty="0" smtClean="0">
                <a:solidFill>
                  <a:srgbClr val="999999"/>
                </a:solidFill>
              </a:rPr>
              <a:t>class</a:t>
            </a: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Khởi tạo đối tượng, truy xuất các thành phần của lớp</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Access Modifiers</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Constructor, this</a:t>
            </a:r>
            <a:endParaRPr dirty="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Next OOP</a:t>
            </a:r>
            <a:endParaRPr>
              <a:solidFill>
                <a:srgbClr val="FFFFFF"/>
              </a:solidFill>
            </a:endParaRPr>
          </a:p>
        </p:txBody>
      </p:sp>
      <p:pic>
        <p:nvPicPr>
          <p:cNvPr id="193" name="Google Shape;193;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9"/>
          <p:cNvPicPr preferRelativeResize="0"/>
          <p:nvPr/>
        </p:nvPicPr>
        <p:blipFill>
          <a:blip r:embed="rId4">
            <a:alphaModFix/>
          </a:blip>
          <a:stretch>
            <a:fillRect/>
          </a:stretch>
        </p:blipFill>
        <p:spPr>
          <a:xfrm>
            <a:off x="1343325" y="1184314"/>
            <a:ext cx="6359574" cy="277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202" name="Google Shape;202;p3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r>
              <a:rPr lang="vi-VN" b="1" dirty="0">
                <a:solidFill>
                  <a:srgbClr val="2876C9"/>
                </a:solidFill>
                <a:highlight>
                  <a:srgbClr val="FFFFFF"/>
                </a:highlight>
              </a:rPr>
              <a:t>Lập trình hướng đối tượng (OOP-Object-Oriented Programming)</a:t>
            </a:r>
            <a:r>
              <a:rPr lang="vi-VN" dirty="0">
                <a:solidFill>
                  <a:srgbClr val="2876C9"/>
                </a:solidFill>
                <a:highlight>
                  <a:srgbClr val="FFFFFF"/>
                </a:highlight>
              </a:rPr>
              <a:t> là một phương pháp hay </a:t>
            </a:r>
            <a:r>
              <a:rPr lang="en-US" dirty="0" err="1" smtClean="0">
                <a:solidFill>
                  <a:srgbClr val="2876C9"/>
                </a:solidFill>
                <a:highlight>
                  <a:srgbClr val="FFFFFF"/>
                </a:highlight>
              </a:rPr>
              <a:t>phong</a:t>
            </a:r>
            <a:r>
              <a:rPr lang="en-US" dirty="0" smtClean="0">
                <a:solidFill>
                  <a:srgbClr val="2876C9"/>
                </a:solidFill>
                <a:highlight>
                  <a:srgbClr val="FFFFFF"/>
                </a:highlight>
              </a:rPr>
              <a:t> </a:t>
            </a:r>
            <a:r>
              <a:rPr lang="en-US" dirty="0" err="1" smtClean="0">
                <a:solidFill>
                  <a:srgbClr val="2876C9"/>
                </a:solidFill>
                <a:highlight>
                  <a:srgbClr val="FFFFFF"/>
                </a:highlight>
              </a:rPr>
              <a:t>cách</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vi-VN" dirty="0" smtClean="0">
                <a:solidFill>
                  <a:srgbClr val="2876C9"/>
                </a:solidFill>
                <a:highlight>
                  <a:srgbClr val="FFFFFF"/>
                </a:highlight>
              </a:rPr>
              <a:t> </a:t>
            </a:r>
            <a:r>
              <a:rPr lang="vi-VN" dirty="0">
                <a:solidFill>
                  <a:srgbClr val="2876C9"/>
                </a:solidFill>
                <a:highlight>
                  <a:srgbClr val="FFFFFF"/>
                </a:highlight>
              </a:rPr>
              <a:t>giúp tăng năng suất, đơn giản hóa việc bảo trì, dễ dàng mở rộng trong thiết kế phần mềm bởi việc cung cấp </a:t>
            </a:r>
            <a:r>
              <a:rPr lang="en-US" dirty="0" err="1" smtClean="0">
                <a:solidFill>
                  <a:srgbClr val="2876C9"/>
                </a:solidFill>
                <a:highlight>
                  <a:srgbClr val="FFFFFF"/>
                </a:highlight>
              </a:rPr>
              <a:t>các</a:t>
            </a:r>
            <a:r>
              <a:rPr lang="en-US" dirty="0" smtClean="0">
                <a:solidFill>
                  <a:srgbClr val="2876C9"/>
                </a:solidFill>
                <a:highlight>
                  <a:srgbClr val="FFFFFF"/>
                </a:highlight>
              </a:rPr>
              <a:t> </a:t>
            </a:r>
            <a:r>
              <a:rPr lang="vi-VN" dirty="0" smtClean="0">
                <a:solidFill>
                  <a:srgbClr val="2876C9"/>
                </a:solidFill>
                <a:highlight>
                  <a:srgbClr val="FFFFFF"/>
                </a:highlight>
              </a:rPr>
              <a:t>khái </a:t>
            </a:r>
            <a:r>
              <a:rPr lang="vi-VN" dirty="0">
                <a:solidFill>
                  <a:srgbClr val="2876C9"/>
                </a:solidFill>
                <a:highlight>
                  <a:srgbClr val="FFFFFF"/>
                </a:highlight>
              </a:rPr>
              <a:t>niệm như:</a:t>
            </a:r>
          </a:p>
          <a:p>
            <a:pPr marL="285750" indent="-285750">
              <a:buFont typeface="Arial" panose="020B0604020202020204" pitchFamily="34" charset="0"/>
              <a:buChar char="•"/>
            </a:pPr>
            <a:r>
              <a:rPr lang="vi-VN" dirty="0">
                <a:solidFill>
                  <a:srgbClr val="2876C9"/>
                </a:solidFill>
                <a:highlight>
                  <a:srgbClr val="FFFFFF"/>
                </a:highlight>
              </a:rPr>
              <a:t>Đối tượng (Object)</a:t>
            </a:r>
          </a:p>
          <a:p>
            <a:pPr marL="285750" indent="-285750">
              <a:buFont typeface="Arial" panose="020B0604020202020204" pitchFamily="34" charset="0"/>
              <a:buChar char="•"/>
            </a:pPr>
            <a:r>
              <a:rPr lang="vi-VN" dirty="0">
                <a:solidFill>
                  <a:srgbClr val="2876C9"/>
                </a:solidFill>
                <a:highlight>
                  <a:srgbClr val="FFFFFF"/>
                </a:highlight>
              </a:rPr>
              <a:t>Lớp (Class)</a:t>
            </a:r>
          </a:p>
          <a:p>
            <a:pPr marL="285750" indent="-285750">
              <a:buFont typeface="Arial" panose="020B0604020202020204" pitchFamily="34" charset="0"/>
              <a:buChar char="•"/>
            </a:pPr>
            <a:r>
              <a:rPr lang="vi-VN" dirty="0">
                <a:solidFill>
                  <a:srgbClr val="2876C9"/>
                </a:solidFill>
                <a:highlight>
                  <a:srgbClr val="FFFFFF"/>
                </a:highlight>
              </a:rPr>
              <a:t>Kế thừa (Inheritance)</a:t>
            </a:r>
          </a:p>
          <a:p>
            <a:pPr marL="285750" indent="-285750">
              <a:buFont typeface="Arial" panose="020B0604020202020204" pitchFamily="34" charset="0"/>
              <a:buChar char="•"/>
            </a:pPr>
            <a:r>
              <a:rPr lang="vi-VN" dirty="0">
                <a:solidFill>
                  <a:srgbClr val="2876C9"/>
                </a:solidFill>
                <a:highlight>
                  <a:srgbClr val="FFFFFF"/>
                </a:highlight>
              </a:rPr>
              <a:t>Đa hình (Polymorphism)</a:t>
            </a:r>
          </a:p>
          <a:p>
            <a:pPr marL="285750" indent="-285750">
              <a:buFont typeface="Arial" panose="020B0604020202020204" pitchFamily="34" charset="0"/>
              <a:buChar char="•"/>
            </a:pPr>
            <a:r>
              <a:rPr lang="vi-VN" dirty="0">
                <a:solidFill>
                  <a:srgbClr val="2876C9"/>
                </a:solidFill>
                <a:highlight>
                  <a:srgbClr val="FFFFFF"/>
                </a:highlight>
              </a:rPr>
              <a:t>Trừu tượng (Abstraction)</a:t>
            </a:r>
          </a:p>
          <a:p>
            <a:pPr marL="285750" indent="-285750">
              <a:buFont typeface="Arial" panose="020B0604020202020204" pitchFamily="34" charset="0"/>
              <a:buChar char="•"/>
            </a:pPr>
            <a:r>
              <a:rPr lang="vi-VN" dirty="0">
                <a:solidFill>
                  <a:srgbClr val="2876C9"/>
                </a:solidFill>
                <a:highlight>
                  <a:srgbClr val="FFFFFF"/>
                </a:highlight>
              </a:rPr>
              <a:t>Đóng gói (Encapsulation)</a:t>
            </a:r>
          </a:p>
        </p:txBody>
      </p:sp>
    </p:spTree>
    <p:extLst>
      <p:ext uri="{BB962C8B-B14F-4D97-AF65-F5344CB8AC3E}">
        <p14:creationId xmlns:p14="http://schemas.microsoft.com/office/powerpoint/2010/main" val="362837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giúp việc phát triển và bảo trì dễ dàng hơn. Trong khi phương pháp lập trình hướng thủ tục là không dẽ dàng quản lý khi code lớn.</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có tính năng ẩn dấu thông tin, trong khi hướng thủ tục có thể truy cập dữ liệu toàn cục ở bất kỳ nơi nào</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cung cấp khả năng mô phỏng sự kiện thực tế hiệu quả </a:t>
            </a:r>
            <a:r>
              <a:rPr lang="vi-VN" dirty="0" smtClean="0">
                <a:solidFill>
                  <a:srgbClr val="2876C9"/>
                </a:solidFill>
                <a:highlight>
                  <a:srgbClr val="FFFFFF"/>
                </a:highlight>
              </a:rPr>
              <a:t>hơn</a:t>
            </a:r>
            <a:r>
              <a:rPr lang="en-US" dirty="0">
                <a:solidFill>
                  <a:srgbClr val="2876C9"/>
                </a:solidFill>
                <a:highlight>
                  <a:srgbClr val="FFFFFF"/>
                </a:highlight>
              </a:rPr>
              <a:t> </a:t>
            </a:r>
            <a:r>
              <a:rPr lang="en-US" dirty="0" smtClean="0">
                <a:solidFill>
                  <a:srgbClr val="2876C9"/>
                </a:solidFill>
                <a:highlight>
                  <a:srgbClr val="FFFFFF"/>
                </a:highlight>
              </a:rPr>
              <a:t>(</a:t>
            </a:r>
            <a:r>
              <a:rPr lang="en-US" dirty="0" err="1" smtClean="0">
                <a:solidFill>
                  <a:srgbClr val="2876C9"/>
                </a:solidFill>
                <a:highlight>
                  <a:srgbClr val="FFFFFF"/>
                </a:highlight>
              </a:rPr>
              <a:t>Đưa</a:t>
            </a:r>
            <a:r>
              <a:rPr lang="en-US" dirty="0" smtClean="0">
                <a:solidFill>
                  <a:srgbClr val="2876C9"/>
                </a:solidFill>
                <a:highlight>
                  <a:srgbClr val="FFFFFF"/>
                </a:highlight>
              </a:rPr>
              <a:t> </a:t>
            </a:r>
            <a:r>
              <a:rPr lang="en-US" dirty="0" err="1" smtClean="0">
                <a:solidFill>
                  <a:srgbClr val="2876C9"/>
                </a:solidFill>
                <a:highlight>
                  <a:srgbClr val="FFFFFF"/>
                </a:highlight>
              </a:rPr>
              <a:t>khái</a:t>
            </a:r>
            <a:r>
              <a:rPr lang="en-US" dirty="0" smtClean="0">
                <a:solidFill>
                  <a:srgbClr val="2876C9"/>
                </a:solidFill>
                <a:highlight>
                  <a:srgbClr val="FFFFFF"/>
                </a:highlight>
              </a:rPr>
              <a:t> </a:t>
            </a:r>
            <a:r>
              <a:rPr lang="en-US" dirty="0" err="1" smtClean="0">
                <a:solidFill>
                  <a:srgbClr val="2876C9"/>
                </a:solidFill>
                <a:highlight>
                  <a:srgbClr val="FFFFFF"/>
                </a:highlight>
              </a:rPr>
              <a:t>niệm</a:t>
            </a:r>
            <a:r>
              <a:rPr lang="en-US" dirty="0" smtClean="0">
                <a:solidFill>
                  <a:srgbClr val="2876C9"/>
                </a:solidFill>
                <a:highlight>
                  <a:srgbClr val="FFFFFF"/>
                </a:highlight>
              </a:rPr>
              <a:t> </a:t>
            </a:r>
            <a:r>
              <a:rPr lang="en-US" dirty="0" err="1" smtClean="0">
                <a:solidFill>
                  <a:srgbClr val="2876C9"/>
                </a:solidFill>
                <a:highlight>
                  <a:srgbClr val="FFFFFF"/>
                </a:highlight>
              </a:rPr>
              <a:t>đối</a:t>
            </a:r>
            <a:r>
              <a:rPr lang="en-US" dirty="0" smtClean="0">
                <a:solidFill>
                  <a:srgbClr val="2876C9"/>
                </a:solidFill>
                <a:highlight>
                  <a:srgbClr val="FFFFFF"/>
                </a:highlight>
              </a:rPr>
              <a:t> </a:t>
            </a:r>
            <a:r>
              <a:rPr lang="en-US" dirty="0" err="1" smtClean="0">
                <a:solidFill>
                  <a:srgbClr val="2876C9"/>
                </a:solidFill>
                <a:highlight>
                  <a:srgbClr val="FFFFFF"/>
                </a:highlight>
              </a:rPr>
              <a:t>tượng</a:t>
            </a:r>
            <a:r>
              <a:rPr lang="en-US" dirty="0" smtClean="0">
                <a:solidFill>
                  <a:srgbClr val="2876C9"/>
                </a:solidFill>
                <a:highlight>
                  <a:srgbClr val="FFFFFF"/>
                </a:highlight>
              </a:rPr>
              <a:t> </a:t>
            </a:r>
            <a:r>
              <a:rPr lang="en-US" dirty="0" err="1" smtClean="0">
                <a:solidFill>
                  <a:srgbClr val="2876C9"/>
                </a:solidFill>
                <a:highlight>
                  <a:srgbClr val="FFFFFF"/>
                </a:highlight>
              </a:rPr>
              <a:t>của</a:t>
            </a:r>
            <a:r>
              <a:rPr lang="en-US" dirty="0" smtClean="0">
                <a:solidFill>
                  <a:srgbClr val="2876C9"/>
                </a:solidFill>
                <a:highlight>
                  <a:srgbClr val="FFFFFF"/>
                </a:highlight>
              </a:rPr>
              <a:t> </a:t>
            </a:r>
            <a:r>
              <a:rPr lang="en-US" dirty="0" err="1" smtClean="0">
                <a:solidFill>
                  <a:srgbClr val="2876C9"/>
                </a:solidFill>
                <a:highlight>
                  <a:srgbClr val="FFFFFF"/>
                </a:highlight>
              </a:rPr>
              <a:t>thế</a:t>
            </a:r>
            <a:r>
              <a:rPr lang="en-US" dirty="0" smtClean="0">
                <a:solidFill>
                  <a:srgbClr val="2876C9"/>
                </a:solidFill>
                <a:highlight>
                  <a:srgbClr val="FFFFFF"/>
                </a:highlight>
              </a:rPr>
              <a:t> </a:t>
            </a:r>
            <a:r>
              <a:rPr lang="en-US" dirty="0" err="1" smtClean="0">
                <a:solidFill>
                  <a:srgbClr val="2876C9"/>
                </a:solidFill>
                <a:highlight>
                  <a:srgbClr val="FFFFFF"/>
                </a:highlight>
              </a:rPr>
              <a:t>giới</a:t>
            </a:r>
            <a:r>
              <a:rPr lang="en-US" dirty="0" smtClean="0">
                <a:solidFill>
                  <a:srgbClr val="2876C9"/>
                </a:solidFill>
                <a:highlight>
                  <a:srgbClr val="FFFFFF"/>
                </a:highlight>
              </a:rPr>
              <a:t> </a:t>
            </a:r>
            <a:r>
              <a:rPr lang="en-US" dirty="0" err="1" smtClean="0">
                <a:solidFill>
                  <a:srgbClr val="2876C9"/>
                </a:solidFill>
                <a:highlight>
                  <a:srgbClr val="FFFFFF"/>
                </a:highlight>
              </a:rPr>
              <a:t>thật</a:t>
            </a:r>
            <a:r>
              <a:rPr lang="en-US" dirty="0" smtClean="0">
                <a:solidFill>
                  <a:srgbClr val="2876C9"/>
                </a:solidFill>
                <a:highlight>
                  <a:srgbClr val="FFFFFF"/>
                </a:highlight>
              </a:rPr>
              <a:t> </a:t>
            </a:r>
            <a:r>
              <a:rPr lang="en-US" dirty="0" err="1" smtClean="0">
                <a:solidFill>
                  <a:srgbClr val="2876C9"/>
                </a:solidFill>
                <a:highlight>
                  <a:srgbClr val="FFFFFF"/>
                </a:highlight>
              </a:rPr>
              <a:t>vào</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en-US" dirty="0" smtClean="0">
                <a:solidFill>
                  <a:srgbClr val="2876C9"/>
                </a:solidFill>
                <a:highlight>
                  <a:srgbClr val="FFFFFF"/>
                </a:highlight>
              </a:rPr>
              <a:t>).</a:t>
            </a:r>
            <a:endParaRPr lang="vi-VN" dirty="0">
              <a:solidFill>
                <a:srgbClr val="2876C9"/>
              </a:solidFill>
              <a:highlight>
                <a:srgbClr val="FFFFFF"/>
              </a:highlight>
            </a:endParaRPr>
          </a:p>
        </p:txBody>
      </p:sp>
    </p:spTree>
    <p:extLst>
      <p:ext uri="{BB962C8B-B14F-4D97-AF65-F5344CB8AC3E}">
        <p14:creationId xmlns:p14="http://schemas.microsoft.com/office/powerpoint/2010/main" val="277642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876250" y="1337388"/>
            <a:ext cx="748665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78" name="Google Shape;78;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9" name="Google Shape;7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6"/>
          <p:cNvPicPr preferRelativeResize="0"/>
          <p:nvPr/>
        </p:nvPicPr>
        <p:blipFill>
          <a:blip r:embed="rId4">
            <a:alphaModFix/>
          </a:blip>
          <a:stretch>
            <a:fillRect/>
          </a:stretch>
        </p:blipFill>
        <p:spPr>
          <a:xfrm>
            <a:off x="5630000" y="976300"/>
            <a:ext cx="3105150" cy="3190875"/>
          </a:xfrm>
          <a:prstGeom prst="rect">
            <a:avLst/>
          </a:prstGeom>
          <a:noFill/>
          <a:ln>
            <a:noFill/>
          </a:ln>
        </p:spPr>
      </p:pic>
      <p:pic>
        <p:nvPicPr>
          <p:cNvPr id="81" name="Google Shape;81;p16"/>
          <p:cNvPicPr preferRelativeResize="0"/>
          <p:nvPr/>
        </p:nvPicPr>
        <p:blipFill>
          <a:blip r:embed="rId5">
            <a:alphaModFix/>
          </a:blip>
          <a:stretch>
            <a:fillRect/>
          </a:stretch>
        </p:blipFill>
        <p:spPr>
          <a:xfrm>
            <a:off x="249075" y="1690425"/>
            <a:ext cx="4322925" cy="2276152"/>
          </a:xfrm>
          <a:prstGeom prst="rect">
            <a:avLst/>
          </a:prstGeom>
          <a:noFill/>
          <a:ln>
            <a:noFill/>
          </a:ln>
        </p:spPr>
      </p:pic>
      <p:cxnSp>
        <p:nvCxnSpPr>
          <p:cNvPr id="82" name="Google Shape;82;p16"/>
          <p:cNvCxnSpPr/>
          <p:nvPr/>
        </p:nvCxnSpPr>
        <p:spPr>
          <a:xfrm>
            <a:off x="4913825" y="668175"/>
            <a:ext cx="13800" cy="42177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Object</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2462213"/>
          </a:xfrm>
          <a:prstGeom prst="rect">
            <a:avLst/>
          </a:prstGeom>
        </p:spPr>
        <p:txBody>
          <a:bodyPr wrap="square">
            <a:spAutoFit/>
          </a:bodyPr>
          <a:lstStyle/>
          <a:p>
            <a:r>
              <a:rPr lang="en-US" dirty="0" err="1">
                <a:solidFill>
                  <a:srgbClr val="2876C9"/>
                </a:solidFill>
                <a:highlight>
                  <a:srgbClr val="FFFFFF"/>
                </a:highlight>
              </a:rPr>
              <a:t>Là</a:t>
            </a:r>
            <a:r>
              <a:rPr lang="en-US" dirty="0">
                <a:solidFill>
                  <a:srgbClr val="2876C9"/>
                </a:solidFill>
                <a:highlight>
                  <a:srgbClr val="FFFFFF"/>
                </a:highlight>
              </a:rPr>
              <a:t> m</a:t>
            </a:r>
            <a:r>
              <a:rPr lang="vi-VN" dirty="0">
                <a:solidFill>
                  <a:srgbClr val="2876C9"/>
                </a:solidFill>
                <a:highlight>
                  <a:srgbClr val="FFFFFF"/>
                </a:highlight>
              </a:rPr>
              <a:t>ột thực thể có trạng thái và hành vi được gọi là đối tượng. Ví dụ như máy pha cà phê, xe đạp, cái quạt...</a:t>
            </a:r>
          </a:p>
          <a:p>
            <a:r>
              <a:rPr lang="vi-VN" dirty="0">
                <a:solidFill>
                  <a:srgbClr val="2876C9"/>
                </a:solidFill>
                <a:highlight>
                  <a:srgbClr val="FFFFFF"/>
                </a:highlight>
              </a:rPr>
              <a:t>Một đối tượng có ba đặc điểm:</a:t>
            </a:r>
          </a:p>
          <a:p>
            <a:r>
              <a:rPr lang="vi-VN" dirty="0">
                <a:solidFill>
                  <a:srgbClr val="2876C9"/>
                </a:solidFill>
                <a:highlight>
                  <a:srgbClr val="FFFFFF"/>
                </a:highlight>
              </a:rPr>
              <a:t>Trạng thái: Đại diện cho dữ liệu (giá trị) của một đối tượng.</a:t>
            </a:r>
          </a:p>
          <a:p>
            <a:r>
              <a:rPr lang="vi-VN" dirty="0">
                <a:solidFill>
                  <a:srgbClr val="2876C9"/>
                </a:solidFill>
                <a:highlight>
                  <a:srgbClr val="FFFFFF"/>
                </a:highlight>
              </a:rPr>
              <a:t>Hành vi: Đại diện cho hành vi (chức năng) của một đối tượng như gửi tiền, rút tiền, ...</a:t>
            </a:r>
          </a:p>
          <a:p>
            <a:r>
              <a:rPr lang="vi-VN" dirty="0">
                <a:solidFill>
                  <a:srgbClr val="2876C9"/>
                </a:solidFill>
                <a:highlight>
                  <a:srgbClr val="FFFFFF"/>
                </a:highlight>
              </a:rPr>
              <a:t>Danh tính: Danh tính của một đối tượng thường được cài đặt thông qua một ID duy nhất. ID này được ẩn đối với user bên ngoài. Tuy nhiên nó được sử dụng trong nội bộ máy ảo JVM để định danh từng đối tượng</a:t>
            </a:r>
            <a:r>
              <a:rPr lang="vi-VN" dirty="0" smtClean="0">
                <a:solidFill>
                  <a:srgbClr val="2876C9"/>
                </a:solidFill>
                <a:highlight>
                  <a:srgbClr val="FFFFFF"/>
                </a:highlight>
              </a:rPr>
              <a:t>.</a:t>
            </a:r>
            <a:endParaRPr lang="en-US" dirty="0" smtClean="0">
              <a:solidFill>
                <a:srgbClr val="2876C9"/>
              </a:solidFill>
              <a:highlight>
                <a:srgbClr val="FFFFFF"/>
              </a:highlight>
            </a:endParaRPr>
          </a:p>
          <a:p>
            <a:endParaRPr lang="en-US" dirty="0">
              <a:solidFill>
                <a:srgbClr val="2876C9"/>
              </a:solidFill>
              <a:highlight>
                <a:srgbClr val="FFFFFF"/>
              </a:highlight>
            </a:endParaRPr>
          </a:p>
          <a:p>
            <a:r>
              <a:rPr lang="en-US" dirty="0" smtClean="0">
                <a:solidFill>
                  <a:schemeClr val="tx1"/>
                </a:solidFill>
                <a:highlight>
                  <a:srgbClr val="FFFFFF"/>
                </a:highlight>
              </a:rPr>
              <a:t>VD: </a:t>
            </a:r>
            <a:r>
              <a:rPr lang="en-US" dirty="0" err="1" smtClean="0">
                <a:solidFill>
                  <a:schemeClr val="tx1"/>
                </a:solidFill>
                <a:highlight>
                  <a:srgbClr val="FFFFFF"/>
                </a:highlight>
              </a:rPr>
              <a:t>Sinhvien</a:t>
            </a:r>
            <a:r>
              <a:rPr lang="en-US" dirty="0" smtClean="0">
                <a:solidFill>
                  <a:schemeClr val="tx1"/>
                </a:solidFill>
                <a:highlight>
                  <a:srgbClr val="FFFFFF"/>
                </a:highlight>
              </a:rPr>
              <a:t> </a:t>
            </a:r>
            <a:r>
              <a:rPr lang="en-US" dirty="0" err="1" smtClean="0">
                <a:solidFill>
                  <a:schemeClr val="tx1"/>
                </a:solidFill>
                <a:highlight>
                  <a:srgbClr val="FFFFFF"/>
                </a:highlight>
              </a:rPr>
              <a:t>objectSinhvien</a:t>
            </a:r>
            <a:r>
              <a:rPr lang="en-US" dirty="0" smtClean="0">
                <a:solidFill>
                  <a:schemeClr val="tx1"/>
                </a:solidFill>
                <a:highlight>
                  <a:srgbClr val="FFFFFF"/>
                </a:highlight>
              </a:rPr>
              <a:t> = new </a:t>
            </a:r>
            <a:r>
              <a:rPr lang="en-US" dirty="0" err="1" smtClean="0">
                <a:solidFill>
                  <a:schemeClr val="tx1"/>
                </a:solidFill>
                <a:highlight>
                  <a:srgbClr val="FFFFFF"/>
                </a:highlight>
              </a:rPr>
              <a:t>Sinhvien</a:t>
            </a:r>
            <a:r>
              <a:rPr lang="en-US" dirty="0" smtClean="0">
                <a:solidFill>
                  <a:schemeClr val="tx1"/>
                </a:solidFill>
                <a:highlight>
                  <a:srgbClr val="FFFFFF"/>
                </a:highlight>
              </a:rPr>
              <a:t>();</a:t>
            </a:r>
            <a:endParaRPr lang="vi-VN" dirty="0">
              <a:solidFill>
                <a:schemeClr val="tx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Class</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307777"/>
          </a:xfrm>
          <a:prstGeom prst="rect">
            <a:avLst/>
          </a:prstGeom>
        </p:spPr>
        <p:txBody>
          <a:bodyPr wrap="square">
            <a:spAutoFit/>
          </a:bodyPr>
          <a:lstStyle/>
          <a:p>
            <a:pPr algn="just"/>
            <a:r>
              <a:rPr lang="en-US" dirty="0" err="1">
                <a:solidFill>
                  <a:srgbClr val="2876C9"/>
                </a:solidFill>
                <a:highlight>
                  <a:srgbClr val="FFFFFF"/>
                </a:highlight>
              </a:rPr>
              <a:t>Là</a:t>
            </a:r>
            <a:r>
              <a:rPr lang="en-US" dirty="0">
                <a:solidFill>
                  <a:srgbClr val="2876C9"/>
                </a:solidFill>
                <a:highlight>
                  <a:srgbClr val="FFFFFF"/>
                </a:highlight>
              </a:rPr>
              <a:t> </a:t>
            </a:r>
            <a:r>
              <a:rPr lang="en-US" dirty="0" err="1">
                <a:solidFill>
                  <a:srgbClr val="2876C9"/>
                </a:solidFill>
                <a:highlight>
                  <a:srgbClr val="FFFFFF"/>
                </a:highlight>
              </a:rPr>
              <a:t>bản</a:t>
            </a:r>
            <a:r>
              <a:rPr lang="en-US" dirty="0">
                <a:solidFill>
                  <a:srgbClr val="2876C9"/>
                </a:solidFill>
                <a:highlight>
                  <a:srgbClr val="FFFFFF"/>
                </a:highlight>
              </a:rPr>
              <a:t> </a:t>
            </a:r>
            <a:r>
              <a:rPr lang="en-US" dirty="0" err="1">
                <a:solidFill>
                  <a:srgbClr val="2876C9"/>
                </a:solidFill>
                <a:highlight>
                  <a:srgbClr val="FFFFFF"/>
                </a:highlight>
              </a:rPr>
              <a:t>thiết</a:t>
            </a:r>
            <a:r>
              <a:rPr lang="en-US" dirty="0">
                <a:solidFill>
                  <a:srgbClr val="2876C9"/>
                </a:solidFill>
                <a:highlight>
                  <a:srgbClr val="FFFFFF"/>
                </a:highlight>
              </a:rPr>
              <a:t> </a:t>
            </a:r>
            <a:r>
              <a:rPr lang="en-US" dirty="0" err="1">
                <a:solidFill>
                  <a:srgbClr val="2876C9"/>
                </a:solidFill>
                <a:highlight>
                  <a:srgbClr val="FFFFFF"/>
                </a:highlight>
              </a:rPr>
              <a:t>kế</a:t>
            </a:r>
            <a:r>
              <a:rPr lang="en-US" dirty="0">
                <a:solidFill>
                  <a:srgbClr val="2876C9"/>
                </a:solidFill>
                <a:highlight>
                  <a:srgbClr val="FFFFFF"/>
                </a:highlight>
              </a:rPr>
              <a:t> </a:t>
            </a:r>
            <a:r>
              <a:rPr lang="en-US" dirty="0" err="1">
                <a:solidFill>
                  <a:srgbClr val="2876C9"/>
                </a:solidFill>
                <a:highlight>
                  <a:srgbClr val="FFFFFF"/>
                </a:highlight>
              </a:rPr>
              <a:t>để</a:t>
            </a:r>
            <a:r>
              <a:rPr lang="en-US" dirty="0">
                <a:solidFill>
                  <a:srgbClr val="2876C9"/>
                </a:solidFill>
                <a:highlight>
                  <a:srgbClr val="FFFFFF"/>
                </a:highlight>
              </a:rPr>
              <a:t> </a:t>
            </a:r>
            <a:r>
              <a:rPr lang="en-US" dirty="0" err="1">
                <a:solidFill>
                  <a:srgbClr val="2876C9"/>
                </a:solidFill>
                <a:highlight>
                  <a:srgbClr val="FFFFFF"/>
                </a:highlight>
              </a:rPr>
              <a:t>định</a:t>
            </a:r>
            <a:r>
              <a:rPr lang="en-US" dirty="0">
                <a:solidFill>
                  <a:srgbClr val="2876C9"/>
                </a:solidFill>
                <a:highlight>
                  <a:srgbClr val="FFFFFF"/>
                </a:highlight>
              </a:rPr>
              <a:t> </a:t>
            </a:r>
            <a:r>
              <a:rPr lang="en-US" dirty="0" err="1">
                <a:solidFill>
                  <a:srgbClr val="2876C9"/>
                </a:solidFill>
                <a:highlight>
                  <a:srgbClr val="FFFFFF"/>
                </a:highlight>
              </a:rPr>
              <a:t>nghĩa</a:t>
            </a:r>
            <a:r>
              <a:rPr lang="en-US" dirty="0">
                <a:solidFill>
                  <a:srgbClr val="2876C9"/>
                </a:solidFill>
                <a:highlight>
                  <a:srgbClr val="FFFFFF"/>
                </a:highlight>
              </a:rPr>
              <a:t> </a:t>
            </a:r>
            <a:r>
              <a:rPr lang="en-US" dirty="0" err="1">
                <a:solidFill>
                  <a:srgbClr val="2876C9"/>
                </a:solidFill>
                <a:highlight>
                  <a:srgbClr val="FFFFFF"/>
                </a:highlight>
              </a:rPr>
              <a:t>các</a:t>
            </a:r>
            <a:r>
              <a:rPr lang="en-US" dirty="0">
                <a:solidFill>
                  <a:srgbClr val="2876C9"/>
                </a:solidFill>
                <a:highlight>
                  <a:srgbClr val="FFFFFF"/>
                </a:highlight>
              </a:rPr>
              <a:t> </a:t>
            </a:r>
            <a:r>
              <a:rPr lang="en-US" dirty="0" err="1">
                <a:solidFill>
                  <a:srgbClr val="2876C9"/>
                </a:solidFill>
                <a:highlight>
                  <a:srgbClr val="FFFFFF"/>
                </a:highlight>
              </a:rPr>
              <a:t>đối</a:t>
            </a:r>
            <a:r>
              <a:rPr lang="en-US" dirty="0">
                <a:solidFill>
                  <a:srgbClr val="2876C9"/>
                </a:solidFill>
                <a:highlight>
                  <a:srgbClr val="FFFFFF"/>
                </a:highlight>
              </a:rPr>
              <a:t> </a:t>
            </a:r>
            <a:r>
              <a:rPr lang="en-US" dirty="0" err="1">
                <a:solidFill>
                  <a:srgbClr val="2876C9"/>
                </a:solidFill>
                <a:highlight>
                  <a:srgbClr val="FFFFFF"/>
                </a:highlight>
              </a:rPr>
              <a:t>tượng</a:t>
            </a:r>
            <a:endParaRPr lang="vi-VN" dirty="0">
              <a:solidFill>
                <a:srgbClr val="2876C9"/>
              </a:solidFill>
              <a:highlight>
                <a:srgbClr val="FFFFFF"/>
              </a:highlight>
            </a:endParaRPr>
          </a:p>
        </p:txBody>
      </p:sp>
      <p:pic>
        <p:nvPicPr>
          <p:cNvPr id="7" name="Google Shape;117;p20"/>
          <p:cNvPicPr preferRelativeResize="0"/>
          <p:nvPr/>
        </p:nvPicPr>
        <p:blipFill>
          <a:blip r:embed="rId4">
            <a:alphaModFix/>
          </a:blip>
          <a:stretch>
            <a:fillRect/>
          </a:stretch>
        </p:blipFill>
        <p:spPr>
          <a:xfrm>
            <a:off x="663388" y="831565"/>
            <a:ext cx="2513277" cy="3563929"/>
          </a:xfrm>
          <a:prstGeom prst="rect">
            <a:avLst/>
          </a:prstGeom>
          <a:noFill/>
          <a:ln>
            <a:noFill/>
          </a:ln>
        </p:spPr>
      </p:pic>
    </p:spTree>
    <p:extLst>
      <p:ext uri="{BB962C8B-B14F-4D97-AF65-F5344CB8AC3E}">
        <p14:creationId xmlns:p14="http://schemas.microsoft.com/office/powerpoint/2010/main" val="402795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97" name="Google Shape;97;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8" name="Google Shape;98;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8"/>
          <p:cNvPicPr preferRelativeResize="0"/>
          <p:nvPr/>
        </p:nvPicPr>
        <p:blipFill>
          <a:blip r:embed="rId4">
            <a:alphaModFix/>
          </a:blip>
          <a:stretch>
            <a:fillRect/>
          </a:stretch>
        </p:blipFill>
        <p:spPr>
          <a:xfrm>
            <a:off x="361200" y="1933463"/>
            <a:ext cx="2276475" cy="1514475"/>
          </a:xfrm>
          <a:prstGeom prst="rect">
            <a:avLst/>
          </a:prstGeom>
          <a:noFill/>
          <a:ln>
            <a:noFill/>
          </a:ln>
        </p:spPr>
      </p:pic>
      <p:sp>
        <p:nvSpPr>
          <p:cNvPr id="100" name="Google Shape;100;p18"/>
          <p:cNvSpPr txBox="1"/>
          <p:nvPr/>
        </p:nvSpPr>
        <p:spPr>
          <a:xfrm>
            <a:off x="3215550" y="1819550"/>
            <a:ext cx="5672400" cy="176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i="1" dirty="0">
                <a:solidFill>
                  <a:srgbClr val="2876C9"/>
                </a:solidFill>
              </a:rPr>
              <a:t>1. Name</a:t>
            </a:r>
            <a:r>
              <a:rPr lang="en" dirty="0">
                <a:solidFill>
                  <a:srgbClr val="2876C9"/>
                </a:solidFill>
              </a:rPr>
              <a:t>: Định danh class (object, đối tượng)</a:t>
            </a:r>
            <a:endParaRPr dirty="0">
              <a:solidFill>
                <a:srgbClr val="2876C9"/>
              </a:solidFill>
            </a:endParaRPr>
          </a:p>
          <a:p>
            <a:pPr marL="0" lvl="0" indent="0" algn="l" rtl="0">
              <a:lnSpc>
                <a:spcPct val="115000"/>
              </a:lnSpc>
              <a:spcBef>
                <a:spcPts val="1000"/>
              </a:spcBef>
              <a:spcAft>
                <a:spcPts val="0"/>
              </a:spcAft>
              <a:buNone/>
            </a:pPr>
            <a:r>
              <a:rPr lang="en" i="1" dirty="0">
                <a:solidFill>
                  <a:srgbClr val="2876C9"/>
                </a:solidFill>
              </a:rPr>
              <a:t>2. Variables</a:t>
            </a:r>
            <a:r>
              <a:rPr lang="en" dirty="0">
                <a:solidFill>
                  <a:srgbClr val="2876C9"/>
                </a:solidFill>
              </a:rPr>
              <a:t> (</a:t>
            </a:r>
            <a:r>
              <a:rPr lang="en" dirty="0">
                <a:solidFill>
                  <a:srgbClr val="2876C9"/>
                </a:solidFill>
                <a:highlight>
                  <a:srgbClr val="FFFFFF"/>
                </a:highlight>
              </a:rPr>
              <a:t>attribute, state, field): Chứa dữ liệu của class (thuộc tính, trường, biến)</a:t>
            </a:r>
            <a:endParaRPr dirty="0">
              <a:solidFill>
                <a:srgbClr val="2876C9"/>
              </a:solidFill>
              <a:highlight>
                <a:srgbClr val="FFFFFF"/>
              </a:highlight>
            </a:endParaRPr>
          </a:p>
          <a:p>
            <a:pPr marL="0" lvl="0" indent="0" algn="l" rtl="0">
              <a:lnSpc>
                <a:spcPct val="115000"/>
              </a:lnSpc>
              <a:spcBef>
                <a:spcPts val="1000"/>
              </a:spcBef>
              <a:spcAft>
                <a:spcPts val="0"/>
              </a:spcAft>
              <a:buNone/>
            </a:pPr>
            <a:r>
              <a:rPr lang="en" i="1" dirty="0">
                <a:solidFill>
                  <a:srgbClr val="2876C9"/>
                </a:solidFill>
                <a:highlight>
                  <a:srgbClr val="FFFFFF"/>
                </a:highlight>
              </a:rPr>
              <a:t>3. Methods</a:t>
            </a:r>
            <a:r>
              <a:rPr lang="en" dirty="0">
                <a:solidFill>
                  <a:srgbClr val="2876C9"/>
                </a:solidFill>
                <a:highlight>
                  <a:srgbClr val="FFFFFF"/>
                </a:highlight>
              </a:rPr>
              <a:t> (behaviors, function, operation): Chứa các hành vi tác động lên class</a:t>
            </a:r>
            <a:endParaRPr dirty="0">
              <a:solidFill>
                <a:srgbClr val="2876C9"/>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1191</Words>
  <Application>Microsoft Office PowerPoint</Application>
  <PresentationFormat>On-screen Show (16:9)</PresentationFormat>
  <Paragraphs>181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29</cp:revision>
  <dcterms:modified xsi:type="dcterms:W3CDTF">2020-10-16T10:33:50Z</dcterms:modified>
</cp:coreProperties>
</file>