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or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BE9D75-0792-4A63-BD1B-881E1FCDACEB}">
  <a:tblStyle styleId="{E3BE9D75-0792-4A63-BD1B-881E1FCDACE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367" autoAdjust="0"/>
  </p:normalViewPr>
  <p:slideViewPr>
    <p:cSldViewPr snapToGrid="0">
      <p:cViewPr varScale="1">
        <p:scale>
          <a:sx n="78" d="100"/>
          <a:sy n="78" d="100"/>
        </p:scale>
        <p:origin x="95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883944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74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1f27ef44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1f27ef44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052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1f27ef44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1f27ef44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92899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1f27ef44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1f27ef44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761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f27ef44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f27ef44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58537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1f27ef4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1f27ef4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21811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1f27ef440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1f27ef44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12362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1f27ef44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1f27ef44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09870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1f27ef44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1f27ef44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89869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1b4c8922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1b4c89226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03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07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PLAIN TEXT</a:t>
            </a:r>
            <a:endParaRPr/>
          </a:p>
        </p:txBody>
      </p:sp>
    </p:spTree>
    <p:extLst>
      <p:ext uri="{BB962C8B-B14F-4D97-AF65-F5344CB8AC3E}">
        <p14:creationId xmlns:p14="http://schemas.microsoft.com/office/powerpoint/2010/main" val="2673117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1b4c8922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1b4c8922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33333"/>
              </a:solidFill>
              <a:highlight>
                <a:srgbClr val="FFFFFF"/>
              </a:highlight>
            </a:endParaRPr>
          </a:p>
        </p:txBody>
      </p:sp>
    </p:spTree>
    <p:extLst>
      <p:ext uri="{BB962C8B-B14F-4D97-AF65-F5344CB8AC3E}">
        <p14:creationId xmlns:p14="http://schemas.microsoft.com/office/powerpoint/2010/main" val="176894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b4c89226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b4c8922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InputStream</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theo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các</a:t>
            </a:r>
            <a:r>
              <a:rPr lang="en-US" baseline="0" dirty="0" smtClean="0">
                <a:solidFill>
                  <a:schemeClr val="dk1"/>
                </a:solidFill>
                <a:highlight>
                  <a:srgbClr val="FFFFFF"/>
                </a:highlight>
                <a:latin typeface="Lora"/>
                <a:ea typeface="Lora"/>
                <a:cs typeface="Lora"/>
                <a:sym typeface="Lora"/>
              </a:rPr>
              <a:t> byte (Byte Stream)</a:t>
            </a: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FileInputStream</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Để</a:t>
            </a:r>
            <a:r>
              <a:rPr lang="vi-VN" sz="1100" b="0" i="0" u="none" strike="noStrike" cap="none" dirty="0" smtClean="0">
                <a:solidFill>
                  <a:srgbClr val="000000"/>
                </a:solidFill>
                <a:effectLst/>
                <a:latin typeface="Arial"/>
                <a:ea typeface="Arial"/>
                <a:cs typeface="Arial"/>
                <a:sym typeface="Arial"/>
              </a:rPr>
              <a:t> đọc các byte từ một input file. Nó được sử dụng để đọc dữ liệu theo định dạng byte (các byte stream) như dữ liệu hình ảnh, âm thanh, video vv. Bạn cũng có thể đọc các dữ liệu có định dạng ký tự. Tuy nhiên, để đọc các dòng ký tự (các character stream), bạn nên sử dụng lớp FileReader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FilterOutputStream</a:t>
            </a:r>
            <a:r>
              <a:rPr lang="en-US" sz="1100" b="1" i="0" u="none" strike="noStrike" cap="none"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extends lớp OutputStream. Nó cung cấp các lớp con khác nhau như BufferedOutputStream và DataOutputStream để cung cấp các chức năng bổ sung. Vì vậy, nó ít được sử dụng riêng lẻ</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ObjectInput</a:t>
            </a:r>
            <a:r>
              <a:rPr lang="en-US" sz="1100" b="1" i="0" u="none" strike="noStrike" cap="none"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được sử dụng để đọc các đối tượng và dữ liệu nguyên thủy mà được ghi bằng việc sử dụng lớp ObjectOutputStream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nhớ</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đọc</a:t>
            </a:r>
            <a:r>
              <a:rPr lang="en-US" sz="1100" b="0" i="0" u="none" strike="noStrike" cap="none" baseline="0" dirty="0" smtClean="0">
                <a:solidFill>
                  <a:srgbClr val="000000"/>
                </a:solidFill>
                <a:effectLst/>
                <a:latin typeface="Arial"/>
                <a:ea typeface="Arial"/>
                <a:cs typeface="Arial"/>
                <a:sym typeface="Arial"/>
              </a:rPr>
              <a:t>/</a:t>
            </a:r>
            <a:r>
              <a:rPr lang="en-US" sz="1100" b="0" i="0" u="none" strike="noStrike" cap="none" baseline="0" dirty="0" err="1" smtClean="0">
                <a:solidFill>
                  <a:srgbClr val="000000"/>
                </a:solidFill>
                <a:effectLst/>
                <a:latin typeface="Arial"/>
                <a:ea typeface="Arial"/>
                <a:cs typeface="Arial"/>
                <a:sym typeface="Arial"/>
              </a:rPr>
              <a:t>ghi</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theo</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thứ</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tự</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đẩy</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vào</a:t>
            </a:r>
            <a:r>
              <a:rPr lang="en-US" sz="1100" b="0" i="0" u="none" strike="noStrike" cap="none" baseline="0"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lang="en-US" sz="1100" b="0" i="0" u="none" strike="noStrike" cap="none" baseline="0" dirty="0" smtClean="0">
              <a:solidFill>
                <a:srgbClr val="000000"/>
              </a:solidFill>
              <a:effectLst/>
              <a:highlight>
                <a:srgbClr val="FFFFFF"/>
              </a:highlight>
              <a:latin typeface="Arial"/>
              <a:ea typeface="Lor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baseline="0" dirty="0" smtClean="0">
                <a:solidFill>
                  <a:schemeClr val="dk1"/>
                </a:solidFill>
                <a:highlight>
                  <a:srgbClr val="FFFFFF"/>
                </a:highlight>
                <a:latin typeface="Lora"/>
                <a:ea typeface="Lora"/>
                <a:cs typeface="Lora"/>
                <a:sym typeface="Lora"/>
              </a:rPr>
              <a:t>Reader: </a:t>
            </a:r>
            <a:r>
              <a:rPr lang="en-US" baseline="0" dirty="0" err="1" smtClean="0">
                <a:solidFill>
                  <a:schemeClr val="dk1"/>
                </a:solidFill>
                <a:highlight>
                  <a:srgbClr val="FFFFFF"/>
                </a:highlight>
                <a:latin typeface="Lora"/>
                <a:ea typeface="Lora"/>
                <a:cs typeface="Lora"/>
                <a:sym typeface="Lora"/>
              </a:rPr>
              <a:t>Lớp</a:t>
            </a:r>
            <a:r>
              <a:rPr lang="en-US" baseline="0" dirty="0" smtClean="0">
                <a:solidFill>
                  <a:schemeClr val="dk1"/>
                </a:solidFill>
                <a:highlight>
                  <a:srgbClr val="FFFFFF"/>
                </a:highlight>
                <a:latin typeface="Lora"/>
                <a:ea typeface="Lora"/>
                <a:cs typeface="Lora"/>
                <a:sym typeface="Lora"/>
              </a:rPr>
              <a:t> Abstract </a:t>
            </a:r>
            <a:r>
              <a:rPr lang="en-US" baseline="0" dirty="0" err="1" smtClean="0">
                <a:solidFill>
                  <a:schemeClr val="dk1"/>
                </a:solidFill>
                <a:highlight>
                  <a:srgbClr val="FFFFFF"/>
                </a:highlight>
                <a:latin typeface="Lora"/>
                <a:ea typeface="Lora"/>
                <a:cs typeface="Lora"/>
                <a:sym typeface="Lora"/>
              </a:rPr>
              <a:t>dành</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cho</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đọc</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ghi</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ký</a:t>
            </a:r>
            <a:r>
              <a:rPr lang="en-US" baseline="0" dirty="0" smtClean="0">
                <a:solidFill>
                  <a:schemeClr val="dk1"/>
                </a:solidFill>
                <a:highlight>
                  <a:srgbClr val="FFFFFF"/>
                </a:highlight>
                <a:latin typeface="Lora"/>
                <a:ea typeface="Lora"/>
                <a:cs typeface="Lora"/>
                <a:sym typeface="Lora"/>
              </a:rPr>
              <a:t> </a:t>
            </a:r>
            <a:r>
              <a:rPr lang="en-US" baseline="0" dirty="0" err="1" smtClean="0">
                <a:solidFill>
                  <a:schemeClr val="dk1"/>
                </a:solidFill>
                <a:highlight>
                  <a:srgbClr val="FFFFFF"/>
                </a:highlight>
                <a:latin typeface="Lora"/>
                <a:ea typeface="Lora"/>
                <a:cs typeface="Lora"/>
                <a:sym typeface="Lora"/>
              </a:rPr>
              <a:t>tự</a:t>
            </a:r>
            <a:r>
              <a:rPr lang="en-US" baseline="0" dirty="0" smtClean="0">
                <a:solidFill>
                  <a:schemeClr val="dk1"/>
                </a:solidFill>
                <a:highlight>
                  <a:srgbClr val="FFFFFF"/>
                </a:highlight>
                <a:latin typeface="Lora"/>
                <a:ea typeface="Lora"/>
                <a:cs typeface="Lora"/>
                <a:sym typeface="Lora"/>
              </a:rPr>
              <a:t> (Character Stream)</a:t>
            </a:r>
          </a:p>
          <a:p>
            <a:pPr marL="0" lvl="0" indent="0" algn="l" rtl="0">
              <a:spcBef>
                <a:spcPts val="0"/>
              </a:spcBef>
              <a:spcAft>
                <a:spcPts val="0"/>
              </a:spcAft>
              <a:buNone/>
            </a:pPr>
            <a:r>
              <a:rPr lang="en-US" b="1" dirty="0" err="1" smtClean="0">
                <a:solidFill>
                  <a:schemeClr val="dk1"/>
                </a:solidFill>
                <a:highlight>
                  <a:srgbClr val="FFFFFF"/>
                </a:highlight>
                <a:latin typeface="Lora"/>
                <a:ea typeface="Lora"/>
                <a:cs typeface="Lora"/>
                <a:sym typeface="Lora"/>
              </a:rPr>
              <a:t>BufferedReader</a:t>
            </a:r>
            <a:r>
              <a:rPr lang="en-US" b="1" dirty="0" smtClean="0">
                <a:solidFill>
                  <a:schemeClr val="dk1"/>
                </a:solidFill>
                <a:highlight>
                  <a:srgbClr val="FFFFFF"/>
                </a:highlight>
                <a:latin typeface="Lora"/>
                <a:ea typeface="Lora"/>
                <a:cs typeface="Lora"/>
                <a:sym typeface="Lora"/>
              </a:rPr>
              <a:t>:</a:t>
            </a:r>
            <a:r>
              <a:rPr lang="en-US" b="1" baseline="0" dirty="0" smtClean="0">
                <a:solidFill>
                  <a:schemeClr val="dk1"/>
                </a:solidFill>
                <a:highlight>
                  <a:srgbClr val="FFFFFF"/>
                </a:highlight>
                <a:latin typeface="Lora"/>
                <a:ea typeface="Lora"/>
                <a:cs typeface="Lora"/>
                <a:sym typeface="Lora"/>
              </a:rPr>
              <a:t> </a:t>
            </a:r>
            <a:r>
              <a:rPr lang="en-US" sz="1100" b="0" i="0" u="none" strike="noStrike" cap="none" baseline="0" dirty="0" smtClean="0">
                <a:solidFill>
                  <a:srgbClr val="000000"/>
                </a:solidFill>
                <a:effectLst/>
                <a:highlight>
                  <a:srgbClr val="FFFFFF"/>
                </a:highlight>
                <a:latin typeface="Arial"/>
                <a:ea typeface="Lora"/>
                <a:cs typeface="Arial"/>
                <a:sym typeface="Arial"/>
              </a:rPr>
              <a:t>Đ</a:t>
            </a:r>
            <a:r>
              <a:rPr lang="vi-VN" sz="1100" b="0" i="0" u="none" strike="noStrike" cap="none" dirty="0" smtClean="0">
                <a:solidFill>
                  <a:srgbClr val="000000"/>
                </a:solidFill>
                <a:effectLst/>
                <a:latin typeface="Arial"/>
                <a:ea typeface="Arial"/>
                <a:cs typeface="Arial"/>
                <a:sym typeface="Arial"/>
              </a:rPr>
              <a:t>ược sử dụng để đọc văn bản từ một input stream dựa trên các ký tự (character stream). Nó có thể được sử dụng để đọc dữ liệu theo dòng (line by line) bằng phương thức readLine(). Nó giúp hiệu suất nhanh. Nó kế thừa lớp Reader</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highlight>
                  <a:srgbClr val="FFFFFF"/>
                </a:highlight>
                <a:latin typeface="Arial"/>
                <a:ea typeface="Lora"/>
                <a:cs typeface="Arial"/>
                <a:sym typeface="Arial"/>
              </a:rPr>
              <a:t>InputStreamReader</a:t>
            </a:r>
            <a:r>
              <a:rPr lang="en-US" sz="1100" b="1" i="0" u="none" strike="noStrike" cap="none" dirty="0" smtClean="0">
                <a:solidFill>
                  <a:srgbClr val="000000"/>
                </a:solidFill>
                <a:effectLst/>
                <a:highlight>
                  <a:srgbClr val="FFFFFF"/>
                </a:highlight>
                <a:latin typeface="Arial"/>
                <a:ea typeface="Lora"/>
                <a:cs typeface="Arial"/>
                <a:sym typeface="Arial"/>
              </a:rPr>
              <a:t>: </a:t>
            </a:r>
            <a:r>
              <a:rPr lang="en-US" sz="1100" b="0" i="0" u="none" strike="noStrike" cap="none" dirty="0" err="1" smtClean="0">
                <a:solidFill>
                  <a:srgbClr val="000000"/>
                </a:solidFill>
                <a:effectLst/>
                <a:highlight>
                  <a:srgbClr val="FFFFFF"/>
                </a:highlight>
                <a:latin typeface="Arial"/>
                <a:ea typeface="Lora"/>
                <a:cs typeface="Arial"/>
                <a:sym typeface="Arial"/>
              </a:rPr>
              <a:t>Sử</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dụng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để</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các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ký</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tương</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tự</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việc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đọc</a:t>
            </a:r>
            <a:r>
              <a:rPr lang="en-US" sz="1100" b="0" i="0" u="none" strike="noStrike" cap="none" baseline="0" dirty="0" smtClean="0">
                <a:solidFill>
                  <a:srgbClr val="000000"/>
                </a:solidFill>
                <a:effectLst/>
                <a:highlight>
                  <a:srgbClr val="FFFFFF"/>
                </a:highlight>
                <a:latin typeface="Arial"/>
                <a:ea typeface="Lora"/>
                <a:cs typeface="Arial"/>
                <a:sym typeface="Arial"/>
              </a:rPr>
              <a:t> </a:t>
            </a:r>
            <a:r>
              <a:rPr lang="en-US" sz="1100" b="0" i="0" u="none" strike="noStrike" cap="none" baseline="0" dirty="0" err="1" smtClean="0">
                <a:solidFill>
                  <a:srgbClr val="000000"/>
                </a:solidFill>
                <a:effectLst/>
                <a:highlight>
                  <a:srgbClr val="FFFFFF"/>
                </a:highlight>
                <a:latin typeface="Arial"/>
                <a:ea typeface="Lora"/>
                <a:cs typeface="Arial"/>
                <a:sym typeface="Arial"/>
              </a:rPr>
              <a:t>luồng</a:t>
            </a:r>
            <a:r>
              <a:rPr lang="en-US" sz="1100" b="0" i="0" u="none" strike="noStrike" cap="none" baseline="0" dirty="0" smtClean="0">
                <a:solidFill>
                  <a:srgbClr val="000000"/>
                </a:solidFill>
                <a:effectLst/>
                <a:highlight>
                  <a:srgbClr val="FFFFFF"/>
                </a:highlight>
                <a:latin typeface="Arial"/>
                <a:ea typeface="Lora"/>
                <a:cs typeface="Arial"/>
                <a:sym typeface="Arial"/>
              </a:rPr>
              <a:t> by qua </a:t>
            </a:r>
            <a:r>
              <a:rPr lang="en-US" sz="1100" b="0" i="0" u="none" strike="noStrike" cap="none" baseline="0" dirty="0" err="1" smtClean="0">
                <a:solidFill>
                  <a:srgbClr val="000000"/>
                </a:solidFill>
                <a:effectLst/>
                <a:highlight>
                  <a:srgbClr val="FFFFFF"/>
                </a:highlight>
                <a:latin typeface="Arial"/>
                <a:ea typeface="Lora"/>
                <a:cs typeface="Arial"/>
                <a:sym typeface="Arial"/>
              </a:rPr>
              <a:t>FileInputStream</a:t>
            </a:r>
            <a:r>
              <a:rPr lang="en-US" sz="1100" b="0" i="0" u="none" strike="noStrike" cap="none" baseline="0" dirty="0" smtClean="0">
                <a:solidFill>
                  <a:srgbClr val="000000"/>
                </a:solidFill>
                <a:effectLst/>
                <a:highlight>
                  <a:srgbClr val="FFFFFF"/>
                </a:highlight>
                <a:latin typeface="Arial"/>
                <a:ea typeface="Lora"/>
                <a:cs typeface="Arial"/>
                <a:sym typeface="Arial"/>
              </a:rPr>
              <a:t>)</a:t>
            </a:r>
          </a:p>
          <a:p>
            <a:pPr marL="0" lvl="0" indent="0" algn="l" rtl="0">
              <a:spcBef>
                <a:spcPts val="0"/>
              </a:spcBef>
              <a:spcAft>
                <a:spcPts val="0"/>
              </a:spcAft>
              <a:buNone/>
            </a:pPr>
            <a:r>
              <a:rPr lang="en-US" sz="1100" b="1" i="0" u="none" strike="noStrike" cap="none" baseline="0" dirty="0" err="1" smtClean="0">
                <a:solidFill>
                  <a:srgbClr val="000000"/>
                </a:solidFill>
                <a:effectLst/>
                <a:highlight>
                  <a:srgbClr val="FFFFFF"/>
                </a:highlight>
                <a:latin typeface="Arial"/>
                <a:ea typeface="Lora"/>
                <a:cs typeface="Arial"/>
                <a:sym typeface="Arial"/>
              </a:rPr>
              <a:t>FileReader</a:t>
            </a:r>
            <a:r>
              <a:rPr lang="en-US" sz="1100" b="1" i="0" u="none" strike="noStrike" cap="none" baseline="0" dirty="0" smtClean="0">
                <a:solidFill>
                  <a:srgbClr val="000000"/>
                </a:solidFill>
                <a:effectLst/>
                <a:highlight>
                  <a:srgbClr val="FFFFFF"/>
                </a:highlight>
                <a:latin typeface="Arial"/>
                <a:ea typeface="Lora"/>
                <a:cs typeface="Arial"/>
                <a:sym typeface="Arial"/>
              </a:rPr>
              <a:t>: </a:t>
            </a:r>
            <a:r>
              <a:rPr lang="vi-VN" sz="1100" b="0" i="0" u="none" strike="noStrike" cap="none" dirty="0" smtClean="0">
                <a:solidFill>
                  <a:srgbClr val="000000"/>
                </a:solidFill>
                <a:effectLst/>
                <a:latin typeface="Arial"/>
                <a:ea typeface="Arial"/>
                <a:cs typeface="Arial"/>
                <a:sym typeface="Arial"/>
              </a:rPr>
              <a:t>được sử dụng để đọc dữ liệu từ file. </a:t>
            </a:r>
            <a:r>
              <a:rPr lang="en-US" sz="1100" b="0" i="0" u="none" strike="noStrike" cap="none" dirty="0" smtClean="0">
                <a:solidFill>
                  <a:srgbClr val="000000"/>
                </a:solidFill>
                <a:effectLst/>
                <a:latin typeface="Arial"/>
                <a:ea typeface="Arial"/>
                <a:cs typeface="Arial"/>
                <a:sym typeface="Arial"/>
              </a:rPr>
              <a:t>T</a:t>
            </a:r>
            <a:r>
              <a:rPr lang="vi-VN" sz="1100" b="0" i="0" u="none" strike="noStrike" cap="none" dirty="0" smtClean="0">
                <a:solidFill>
                  <a:srgbClr val="000000"/>
                </a:solidFill>
                <a:effectLst/>
                <a:latin typeface="Arial"/>
                <a:ea typeface="Arial"/>
                <a:cs typeface="Arial"/>
                <a:sym typeface="Arial"/>
              </a:rPr>
              <a:t>rả về dữ liệu theo định dạng byte như lớp FileInputStrea</a:t>
            </a:r>
            <a:r>
              <a:rPr lang="en-US" sz="1100" b="0" i="0" u="none" strike="noStrike" cap="none" dirty="0" smtClean="0">
                <a:solidFill>
                  <a:srgbClr val="000000"/>
                </a:solidFill>
                <a:effectLst/>
                <a:latin typeface="Arial"/>
                <a:ea typeface="Arial"/>
                <a:cs typeface="Arial"/>
                <a:sym typeface="Arial"/>
              </a:rPr>
              <a:t>m</a:t>
            </a:r>
            <a:endParaRPr lang="en-US" b="1" dirty="0" smtClean="0">
              <a:solidFill>
                <a:schemeClr val="dk1"/>
              </a:solidFill>
              <a:highlight>
                <a:srgbClr val="FFFFFF"/>
              </a:highlight>
              <a:latin typeface="Lora"/>
              <a:ea typeface="Lora"/>
              <a:cs typeface="Lora"/>
              <a:sym typeface="Lora"/>
            </a:endParaRPr>
          </a:p>
          <a:p>
            <a:pPr marL="0" lvl="0" indent="0" algn="l" rtl="0">
              <a:spcBef>
                <a:spcPts val="0"/>
              </a:spcBef>
              <a:spcAft>
                <a:spcPts val="0"/>
              </a:spcAft>
              <a:buNone/>
            </a:pPr>
            <a:endParaRPr b="1" dirty="0">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48506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1f27ef4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1f27ef4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228251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1f27ef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1f27ef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78870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1f27ef4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1f27ef4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165417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1f27ef44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1f27ef44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412156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1f27ef44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1f27ef44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96641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Giao tiếp đọc ghi file</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43" name="Google Shape;143;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sp>
        <p:nvSpPr>
          <p:cNvPr id="146" name="Google Shape;146;p22"/>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chemeClr val="dk1"/>
                </a:solidFill>
                <a:highlight>
                  <a:srgbClr val="FFFFFF"/>
                </a:highlight>
              </a:rPr>
              <a:t>Được sử dụng để đọc văn bản dựa trên các ký tự (character stream). Nó có thể được sử dụng để đọc dữ liệu theo dòng (line by line) bằng phương thức readLine()</a:t>
            </a:r>
            <a:endParaRPr b="1" dirty="0"/>
          </a:p>
        </p:txBody>
      </p:sp>
      <p:graphicFrame>
        <p:nvGraphicFramePr>
          <p:cNvPr id="147" name="Google Shape;147;p22"/>
          <p:cNvGraphicFramePr/>
          <p:nvPr>
            <p:extLst>
              <p:ext uri="{D42A27DB-BD31-4B8C-83A1-F6EECF244321}">
                <p14:modId xmlns:p14="http://schemas.microsoft.com/office/powerpoint/2010/main" val="1232610805"/>
              </p:ext>
            </p:extLst>
          </p:nvPr>
        </p:nvGraphicFramePr>
        <p:xfrm>
          <a:off x="1031875" y="1774850"/>
          <a:ext cx="7277100" cy="3148655"/>
        </p:xfrm>
        <a:graphic>
          <a:graphicData uri="http://schemas.openxmlformats.org/drawingml/2006/table">
            <a:tbl>
              <a:tblPr>
                <a:solidFill>
                  <a:srgbClr val="FFFFFF"/>
                </a:solidFill>
                <a:tableStyleId>{E3BE9D75-0792-4A63-BD1B-881E1FCDACEB}</a:tableStyleId>
              </a:tblPr>
              <a:tblGrid>
                <a:gridCol w="1924050"/>
                <a:gridCol w="5353050"/>
              </a:tblGrid>
              <a:tr h="233075">
                <a:tc>
                  <a:txBody>
                    <a:bodyPr/>
                    <a:lstStyle/>
                    <a:p>
                      <a:pPr marL="0" lvl="0" indent="0" algn="ctr" rtl="0">
                        <a:lnSpc>
                          <a:spcPct val="100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250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đọc ký tự </a:t>
                      </a:r>
                      <a:r>
                        <a:rPr lang="en" sz="900" dirty="0" smtClean="0">
                          <a:solidFill>
                            <a:srgbClr val="333333"/>
                          </a:solidFill>
                        </a:rPr>
                        <a:t>duy </a:t>
                      </a:r>
                      <a:r>
                        <a:rPr lang="en" sz="900" dirty="0">
                          <a:solidFill>
                            <a:srgbClr val="333333"/>
                          </a:solidFill>
                        </a:rPr>
                        <a:t>nhất.</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int read(char[]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các ký tự thành một phần của một mảng.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markSupported()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inputstream có hỗ trợ các phương thức mark() và reset() không.</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FF0000"/>
                          </a:solidFill>
                        </a:rPr>
                        <a:t>String readLine()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đọc một dòng văn bản.</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boolean ready()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kiểm tra liệu các inputstream đã sẵn sàng để được đọc.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25050">
                <a:tc>
                  <a:txBody>
                    <a:bodyPr/>
                    <a:lstStyle/>
                    <a:p>
                      <a:pPr marL="0" lvl="0" indent="0" algn="l" rtl="0">
                        <a:lnSpc>
                          <a:spcPct val="100000"/>
                        </a:lnSpc>
                        <a:spcBef>
                          <a:spcPts val="0"/>
                        </a:spcBef>
                        <a:spcAft>
                          <a:spcPts val="0"/>
                        </a:spcAft>
                        <a:buNone/>
                      </a:pPr>
                      <a:r>
                        <a:rPr lang="en" sz="900">
                          <a:solidFill>
                            <a:srgbClr val="333333"/>
                          </a:solidFill>
                        </a:rPr>
                        <a:t>long skip(long 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n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reset()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định vị lại stream tại vị trí mà phương thức đánh dấu lần cuối được gọi vào input stream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mark(int readAheadLimit)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đánh dấu vị trí hiện tại trong một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69725">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đóng các dòng đầu vào và giải phóng bất kỳ tài nguyên hệ thống nào liên kết đến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Reader</a:t>
            </a:r>
            <a:endParaRPr>
              <a:solidFill>
                <a:srgbClr val="FFFFFF"/>
              </a:solidFill>
            </a:endParaRPr>
          </a:p>
        </p:txBody>
      </p:sp>
      <p:pic>
        <p:nvPicPr>
          <p:cNvPr id="153" name="Google Shape;153;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54" name="Google Shape;154;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BufferedReader</a:t>
            </a:r>
            <a:endParaRPr>
              <a:solidFill>
                <a:srgbClr val="2876C9"/>
              </a:solidFill>
            </a:endParaRPr>
          </a:p>
        </p:txBody>
      </p:sp>
      <p:pic>
        <p:nvPicPr>
          <p:cNvPr id="156" name="Google Shape;156;p23"/>
          <p:cNvPicPr preferRelativeResize="0"/>
          <p:nvPr/>
        </p:nvPicPr>
        <p:blipFill>
          <a:blip r:embed="rId4">
            <a:alphaModFix/>
          </a:blip>
          <a:stretch>
            <a:fillRect/>
          </a:stretch>
        </p:blipFill>
        <p:spPr>
          <a:xfrm>
            <a:off x="1262375" y="1309975"/>
            <a:ext cx="638175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Ghi file</a:t>
            </a:r>
            <a:endParaRPr>
              <a:solidFill>
                <a:srgbClr val="FFFFFF"/>
              </a:solidFill>
            </a:endParaRPr>
          </a:p>
        </p:txBody>
      </p:sp>
      <p:pic>
        <p:nvPicPr>
          <p:cNvPr id="162" name="Google Shape;162;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3" name="Google Shape;163;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4"/>
          <p:cNvPicPr preferRelativeResize="0"/>
          <p:nvPr/>
        </p:nvPicPr>
        <p:blipFill>
          <a:blip r:embed="rId4">
            <a:alphaModFix/>
          </a:blip>
          <a:stretch>
            <a:fillRect/>
          </a:stretch>
        </p:blipFill>
        <p:spPr>
          <a:xfrm>
            <a:off x="1656500" y="1240700"/>
            <a:ext cx="5428901" cy="3072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OutputStream</a:t>
            </a:r>
            <a:endParaRPr>
              <a:solidFill>
                <a:srgbClr val="FFFFFF"/>
              </a:solidFill>
            </a:endParaRPr>
          </a:p>
        </p:txBody>
      </p:sp>
      <p:pic>
        <p:nvPicPr>
          <p:cNvPr id="170" name="Google Shape;170;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71" name="Google Shape;171;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FileOutputStream</a:t>
            </a:r>
            <a:endParaRPr>
              <a:solidFill>
                <a:srgbClr val="2876C9"/>
              </a:solidFill>
            </a:endParaRPr>
          </a:p>
        </p:txBody>
      </p:sp>
      <p:sp>
        <p:nvSpPr>
          <p:cNvPr id="173" name="Google Shape;173;p25"/>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4" name="Google Shape;174;p25"/>
          <p:cNvSpPr txBox="1"/>
          <p:nvPr/>
        </p:nvSpPr>
        <p:spPr>
          <a:xfrm>
            <a:off x="757450" y="14465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BufferedOutputStream</a:t>
            </a:r>
            <a:endParaRPr>
              <a:solidFill>
                <a:srgbClr val="2876C9"/>
              </a:solidFill>
            </a:endParaRPr>
          </a:p>
        </p:txBody>
      </p:sp>
      <p:sp>
        <p:nvSpPr>
          <p:cNvPr id="175" name="Google Shape;175;p25"/>
          <p:cNvSpPr txBox="1"/>
          <p:nvPr/>
        </p:nvSpPr>
        <p:spPr>
          <a:xfrm>
            <a:off x="1220850" y="17932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dữ liệu vào một file theo định dạng byte (byte stream).</a:t>
            </a:r>
            <a:endParaRPr sz="1200" b="1"/>
          </a:p>
        </p:txBody>
      </p:sp>
      <p:sp>
        <p:nvSpPr>
          <p:cNvPr id="176" name="Google Shape;176;p25"/>
          <p:cNvSpPr txBox="1"/>
          <p:nvPr/>
        </p:nvSpPr>
        <p:spPr>
          <a:xfrm>
            <a:off x="775625" y="241935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ObjectOutputStream</a:t>
            </a:r>
            <a:endParaRPr>
              <a:solidFill>
                <a:srgbClr val="2876C9"/>
              </a:solidFill>
            </a:endParaRPr>
          </a:p>
        </p:txBody>
      </p:sp>
      <p:sp>
        <p:nvSpPr>
          <p:cNvPr id="177" name="Google Shape;177;p25"/>
          <p:cNvSpPr txBox="1"/>
          <p:nvPr/>
        </p:nvSpPr>
        <p:spPr>
          <a:xfrm>
            <a:off x="1239025" y="276610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a:t>
            </a:r>
            <a:r>
              <a:rPr lang="en" sz="1200">
                <a:highlight>
                  <a:srgbClr val="FFFFFF"/>
                </a:highlight>
              </a:rPr>
              <a:t>ghi các kiểu dữ liệu nguyên thuỷ và các đối tượng. Chỉ có các đối tượng implements giao tiếp java.io.Serializable mới có thể được ghi vào stream.</a:t>
            </a:r>
            <a:endParaRPr sz="12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83" name="Google Shape;183;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4" name="Google Shape;184;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sp>
        <p:nvSpPr>
          <p:cNvPr id="186" name="Google Shape;186;p26"/>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highlight>
                  <a:srgbClr val="FFFFFF"/>
                </a:highlight>
              </a:rPr>
              <a:t>Được sử dụng để cung cấp bộ đệm cho các các thể hiện của lớp Writer, hiệu suất nhanh.</a:t>
            </a:r>
            <a:endParaRPr sz="1200" b="1"/>
          </a:p>
        </p:txBody>
      </p:sp>
      <p:graphicFrame>
        <p:nvGraphicFramePr>
          <p:cNvPr id="187" name="Google Shape;187;p26"/>
          <p:cNvGraphicFramePr/>
          <p:nvPr/>
        </p:nvGraphicFramePr>
        <p:xfrm>
          <a:off x="818225" y="1759750"/>
          <a:ext cx="7277100" cy="1876425"/>
        </p:xfrm>
        <a:graphic>
          <a:graphicData uri="http://schemas.openxmlformats.org/drawingml/2006/table">
            <a:tbl>
              <a:tblPr>
                <a:solidFill>
                  <a:srgbClr val="FFFFFF"/>
                </a:solidFill>
                <a:tableStyleId>{E3BE9D75-0792-4A63-BD1B-881E1FCDACEB}</a:tableStyleId>
              </a:tblPr>
              <a:tblGrid>
                <a:gridCol w="2667000"/>
                <a:gridCol w="46101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Method</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FF0000"/>
                          </a:solidFill>
                        </a:rPr>
                        <a:t>void newLine()</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thêm một dòng mới với dấu xuống dòng.</a:t>
                      </a:r>
                      <a:endParaRPr sz="900">
                        <a:solidFill>
                          <a:srgbClr val="FF0000"/>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write(int c)</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ký tự duy nhất.</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write(char[] cbuf,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mảng các ký tự.</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write(String s,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ghi một phần của một chuỗi.</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flush()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xả BufferedWriter .</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đóng BufferedWriter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193" name="Google Shape;193;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94" name="Google Shape;194;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BufferedWriter</a:t>
            </a:r>
            <a:endParaRPr>
              <a:solidFill>
                <a:srgbClr val="2876C9"/>
              </a:solidFill>
            </a:endParaRPr>
          </a:p>
        </p:txBody>
      </p:sp>
      <p:pic>
        <p:nvPicPr>
          <p:cNvPr id="196" name="Google Shape;196;p27"/>
          <p:cNvPicPr preferRelativeResize="0"/>
          <p:nvPr/>
        </p:nvPicPr>
        <p:blipFill>
          <a:blip r:embed="rId4">
            <a:alphaModFix/>
          </a:blip>
          <a:stretch>
            <a:fillRect/>
          </a:stretch>
        </p:blipFill>
        <p:spPr>
          <a:xfrm>
            <a:off x="1189600" y="1595075"/>
            <a:ext cx="6896100"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Writer</a:t>
            </a:r>
            <a:endParaRPr>
              <a:solidFill>
                <a:srgbClr val="FFFFFF"/>
              </a:solidFill>
            </a:endParaRPr>
          </a:p>
        </p:txBody>
      </p:sp>
      <p:pic>
        <p:nvPicPr>
          <p:cNvPr id="202" name="Google Shape;202;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03" name="Google Shape;203;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PrintWriter</a:t>
            </a:r>
            <a:endParaRPr>
              <a:solidFill>
                <a:srgbClr val="2876C9"/>
              </a:solidFill>
            </a:endParaRPr>
          </a:p>
        </p:txBody>
      </p:sp>
      <p:graphicFrame>
        <p:nvGraphicFramePr>
          <p:cNvPr id="205" name="Google Shape;205;p28"/>
          <p:cNvGraphicFramePr/>
          <p:nvPr/>
        </p:nvGraphicFramePr>
        <p:xfrm>
          <a:off x="933450" y="1753650"/>
          <a:ext cx="7277100" cy="2063225"/>
        </p:xfrm>
        <a:graphic>
          <a:graphicData uri="http://schemas.openxmlformats.org/drawingml/2006/table">
            <a:tbl>
              <a:tblPr>
                <a:solidFill>
                  <a:srgbClr val="FFFFFF"/>
                </a:solidFill>
                <a:tableStyleId>{E3BE9D75-0792-4A63-BD1B-881E1FCDACEB}</a:tableStyleId>
              </a:tblPr>
              <a:tblGrid>
                <a:gridCol w="3086100"/>
                <a:gridCol w="4191000"/>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void println(boolean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boolean.</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FF0000"/>
                          </a:solidFill>
                        </a:rPr>
                        <a:t>void println(char[] x)</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in một mảng các ký tự.</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void println(int x)</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in giá trị int.</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71425">
                <a:tc>
                  <a:txBody>
                    <a:bodyPr/>
                    <a:lstStyle/>
                    <a:p>
                      <a:pPr marL="0" lvl="0" indent="0" algn="l" rtl="0">
                        <a:lnSpc>
                          <a:spcPct val="100000"/>
                        </a:lnSpc>
                        <a:spcBef>
                          <a:spcPts val="0"/>
                        </a:spcBef>
                        <a:spcAft>
                          <a:spcPts val="0"/>
                        </a:spcAft>
                        <a:buNone/>
                      </a:pPr>
                      <a:r>
                        <a:rPr lang="en" sz="900">
                          <a:solidFill>
                            <a:srgbClr val="333333"/>
                          </a:solidFill>
                        </a:rPr>
                        <a:t>PrintWriter append(char c)</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ký tự được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347175">
                <a:tc>
                  <a:txBody>
                    <a:bodyPr/>
                    <a:lstStyle/>
                    <a:p>
                      <a:pPr marL="0" lvl="0" indent="0" algn="l" rtl="0">
                        <a:lnSpc>
                          <a:spcPct val="100000"/>
                        </a:lnSpc>
                        <a:spcBef>
                          <a:spcPts val="0"/>
                        </a:spcBef>
                        <a:spcAft>
                          <a:spcPts val="0"/>
                        </a:spcAft>
                        <a:buNone/>
                      </a:pPr>
                      <a:r>
                        <a:rPr lang="en" sz="900">
                          <a:solidFill>
                            <a:srgbClr val="FF0000"/>
                          </a:solidFill>
                        </a:rPr>
                        <a:t>PrintWriter append(CharSequence ch)</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FF0000"/>
                          </a:solidFill>
                        </a:rPr>
                        <a:t>Nó được sử dụng để nối thêm chuỗi ký tự được chỉ định với writer.</a:t>
                      </a:r>
                      <a:endParaRPr sz="900">
                        <a:solidFill>
                          <a:srgbClr val="FF0000"/>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r h="268300">
                <a:tc>
                  <a:txBody>
                    <a:bodyPr/>
                    <a:lstStyle/>
                    <a:p>
                      <a:pPr marL="0" lvl="0" indent="0" algn="l" rtl="0">
                        <a:lnSpc>
                          <a:spcPct val="100000"/>
                        </a:lnSpc>
                        <a:spcBef>
                          <a:spcPts val="0"/>
                        </a:spcBef>
                        <a:spcAft>
                          <a:spcPts val="0"/>
                        </a:spcAft>
                        <a:buNone/>
                      </a:pPr>
                      <a:r>
                        <a:rPr lang="en" sz="900">
                          <a:solidFill>
                            <a:srgbClr val="333333"/>
                          </a:solidFill>
                        </a:rPr>
                        <a:t>PrintWriter append(CharSequence ch, int start, int end)</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nối thêm một dãy con của ký tự đã chỉ định với writer.</a:t>
                      </a:r>
                      <a:endParaRPr sz="900">
                        <a:solidFill>
                          <a:srgbClr val="333333"/>
                        </a:solidFill>
                      </a:endParaRPr>
                    </a:p>
                  </a:txBody>
                  <a:tcPr marL="47625" marR="47625" marT="47625" marB="47625" anchor="ctr">
                    <a:lnL w="9425" cap="flat" cmpd="sng">
                      <a:solidFill>
                        <a:srgbClr val="D9D9D9"/>
                      </a:solidFill>
                      <a:prstDash val="solid"/>
                      <a:round/>
                      <a:headEnd type="none" w="sm" len="sm"/>
                      <a:tailEnd type="none" w="sm" len="sm"/>
                    </a:lnL>
                    <a:lnR w="9425" cap="flat" cmpd="sng">
                      <a:solidFill>
                        <a:srgbClr val="D9D9D9"/>
                      </a:solidFill>
                      <a:prstDash val="solid"/>
                      <a:round/>
                      <a:headEnd type="none" w="sm" len="sm"/>
                      <a:tailEnd type="none" w="sm" len="sm"/>
                    </a:lnR>
                    <a:lnT w="9425" cap="flat" cmpd="sng">
                      <a:solidFill>
                        <a:srgbClr val="D9D9D9"/>
                      </a:solidFill>
                      <a:prstDash val="solid"/>
                      <a:round/>
                      <a:headEnd type="none" w="sm" len="sm"/>
                      <a:tailEnd type="none" w="sm" len="sm"/>
                    </a:lnT>
                    <a:lnB w="9425" cap="flat" cmpd="sng">
                      <a:solidFill>
                        <a:srgbClr val="D9D9D9"/>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Tóm tắt</a:t>
            </a:r>
            <a:endParaRPr>
              <a:solidFill>
                <a:srgbClr val="FFFFFF"/>
              </a:solidFill>
            </a:endParaRPr>
          </a:p>
        </p:txBody>
      </p:sp>
      <p:pic>
        <p:nvPicPr>
          <p:cNvPr id="211" name="Google Shape;211;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12" name="Google Shape;212;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29"/>
          <p:cNvPicPr preferRelativeResize="0"/>
          <p:nvPr/>
        </p:nvPicPr>
        <p:blipFill>
          <a:blip r:embed="rId4">
            <a:alphaModFix/>
          </a:blip>
          <a:stretch>
            <a:fillRect/>
          </a:stretch>
        </p:blipFill>
        <p:spPr>
          <a:xfrm>
            <a:off x="1816600" y="1794363"/>
            <a:ext cx="5109026" cy="2136225"/>
          </a:xfrm>
          <a:prstGeom prst="rect">
            <a:avLst/>
          </a:prstGeom>
          <a:noFill/>
          <a:ln>
            <a:noFill/>
          </a:ln>
        </p:spPr>
      </p:pic>
      <p:sp>
        <p:nvSpPr>
          <p:cNvPr id="214" name="Google Shape;214;p29"/>
          <p:cNvSpPr txBox="1"/>
          <p:nvPr/>
        </p:nvSpPr>
        <p:spPr>
          <a:xfrm>
            <a:off x="731050" y="529075"/>
            <a:ext cx="7697700" cy="11025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Xử lý dữ liệu text =&gt; luồng character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Xử lý dữ liệu ảnh, video,... =&gt; luồng byte</a:t>
            </a:r>
            <a:endParaRPr>
              <a:solidFill>
                <a:srgbClr val="2876C9"/>
              </a:solidFill>
            </a:endParaRPr>
          </a:p>
          <a:p>
            <a:pPr marL="0" lvl="0" indent="0" algn="l" rtl="0">
              <a:lnSpc>
                <a:spcPct val="200000"/>
              </a:lnSpc>
              <a:spcBef>
                <a:spcPts val="1000"/>
              </a:spcBef>
              <a:spcAft>
                <a:spcPts val="0"/>
              </a:spcAft>
              <a:buNone/>
            </a:pPr>
            <a:endParaRPr>
              <a:solidFill>
                <a:srgbClr val="2876C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a:t>
            </a:r>
            <a:endParaRPr>
              <a:solidFill>
                <a:srgbClr val="FFFFFF"/>
              </a:solidFill>
            </a:endParaRPr>
          </a:p>
        </p:txBody>
      </p:sp>
      <p:pic>
        <p:nvPicPr>
          <p:cNvPr id="220" name="Google Shape;220;p3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21" name="Google Shape;221;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txBox="1"/>
          <p:nvPr/>
        </p:nvSpPr>
        <p:spPr>
          <a:xfrm>
            <a:off x="731050" y="1138675"/>
            <a:ext cx="7697700" cy="12153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đọc file với BufferedReader</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Cách ghi file với BufferedWriter hoặc PrintWriter</a:t>
            </a:r>
            <a:endParaRPr>
              <a:solidFill>
                <a:srgbClr val="2876C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l" rtl="0">
              <a:lnSpc>
                <a:spcPct val="115000"/>
              </a:lnSpc>
              <a:spcBef>
                <a:spcPts val="0"/>
              </a:spcBef>
              <a:spcAft>
                <a:spcPts val="0"/>
              </a:spcAft>
              <a:buNone/>
            </a:pPr>
            <a:endParaRPr sz="3000">
              <a:solidFill>
                <a:srgbClr val="2A78CA"/>
              </a:solidFill>
            </a:endParaRPr>
          </a:p>
        </p:txBody>
      </p:sp>
      <p:pic>
        <p:nvPicPr>
          <p:cNvPr id="229" name="Google Shape;229;p31"/>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 kiểu luồng dữ liệu</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Đọc file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Ghi file</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Các kiểu luồng dữ liệu trong Java</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4">
            <a:alphaModFix/>
          </a:blip>
          <a:stretch>
            <a:fillRect/>
          </a:stretch>
        </p:blipFill>
        <p:spPr>
          <a:xfrm>
            <a:off x="2480975" y="2751800"/>
            <a:ext cx="3808350" cy="1637475"/>
          </a:xfrm>
          <a:prstGeom prst="rect">
            <a:avLst/>
          </a:prstGeom>
          <a:noFill/>
          <a:ln>
            <a:noFill/>
          </a:ln>
        </p:spPr>
      </p:pic>
      <p:pic>
        <p:nvPicPr>
          <p:cNvPr id="73" name="Google Shape;73;p15"/>
          <p:cNvPicPr preferRelativeResize="0"/>
          <p:nvPr/>
        </p:nvPicPr>
        <p:blipFill>
          <a:blip r:embed="rId5">
            <a:alphaModFix/>
          </a:blip>
          <a:stretch>
            <a:fillRect/>
          </a:stretch>
        </p:blipFill>
        <p:spPr>
          <a:xfrm>
            <a:off x="3800350" y="1030425"/>
            <a:ext cx="771651" cy="771651"/>
          </a:xfrm>
          <a:prstGeom prst="rect">
            <a:avLst/>
          </a:prstGeom>
          <a:noFill/>
          <a:ln>
            <a:noFill/>
          </a:ln>
        </p:spPr>
      </p:pic>
      <p:sp>
        <p:nvSpPr>
          <p:cNvPr id="74" name="Google Shape;74;p15"/>
          <p:cNvSpPr/>
          <p:nvPr/>
        </p:nvSpPr>
        <p:spPr>
          <a:xfrm>
            <a:off x="144480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sp>
        <p:nvSpPr>
          <p:cNvPr id="75" name="Google Shape;75;p15"/>
          <p:cNvSpPr/>
          <p:nvPr/>
        </p:nvSpPr>
        <p:spPr>
          <a:xfrm>
            <a:off x="6007750" y="1191850"/>
            <a:ext cx="919800" cy="448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Program</a:t>
            </a:r>
            <a:endParaRPr/>
          </a:p>
        </p:txBody>
      </p:sp>
      <p:cxnSp>
        <p:nvCxnSpPr>
          <p:cNvPr id="76" name="Google Shape;76;p15"/>
          <p:cNvCxnSpPr>
            <a:endCxn id="73" idx="1"/>
          </p:cNvCxnSpPr>
          <p:nvPr/>
        </p:nvCxnSpPr>
        <p:spPr>
          <a:xfrm rot="10800000" flipH="1">
            <a:off x="2630350" y="1416250"/>
            <a:ext cx="1170000" cy="750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5"/>
          <p:cNvCxnSpPr/>
          <p:nvPr/>
        </p:nvCxnSpPr>
        <p:spPr>
          <a:xfrm>
            <a:off x="4698275" y="1410850"/>
            <a:ext cx="1183200" cy="5400"/>
          </a:xfrm>
          <a:prstGeom prst="straightConnector1">
            <a:avLst/>
          </a:prstGeom>
          <a:noFill/>
          <a:ln w="9525" cap="flat" cmpd="sng">
            <a:solidFill>
              <a:schemeClr val="dk2"/>
            </a:solidFill>
            <a:prstDash val="solid"/>
            <a:round/>
            <a:headEnd type="none" w="med" len="med"/>
            <a:tailEnd type="triangle" w="med" len="med"/>
          </a:ln>
        </p:spPr>
      </p:cxnSp>
      <p:sp>
        <p:nvSpPr>
          <p:cNvPr id="78" name="Google Shape;78;p15"/>
          <p:cNvSpPr txBox="1"/>
          <p:nvPr/>
        </p:nvSpPr>
        <p:spPr>
          <a:xfrm>
            <a:off x="285047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Write</a:t>
            </a:r>
            <a:endParaRPr/>
          </a:p>
        </p:txBody>
      </p:sp>
      <p:sp>
        <p:nvSpPr>
          <p:cNvPr id="79" name="Google Shape;79;p15"/>
          <p:cNvSpPr txBox="1"/>
          <p:nvPr/>
        </p:nvSpPr>
        <p:spPr>
          <a:xfrm>
            <a:off x="4962725" y="10822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Read</a:t>
            </a:r>
            <a:endParaRPr/>
          </a:p>
        </p:txBody>
      </p:sp>
      <p:sp>
        <p:nvSpPr>
          <p:cNvPr id="80" name="Google Shape;80;p15"/>
          <p:cNvSpPr txBox="1"/>
          <p:nvPr/>
        </p:nvSpPr>
        <p:spPr>
          <a:xfrm>
            <a:off x="3891400" y="1730050"/>
            <a:ext cx="65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FILE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Đọc file</a:t>
            </a:r>
            <a:endParaRPr>
              <a:solidFill>
                <a:srgbClr val="FFFFFF"/>
              </a:solidFill>
            </a:endParaRPr>
          </a:p>
        </p:txBody>
      </p:sp>
      <p:pic>
        <p:nvPicPr>
          <p:cNvPr id="86" name="Google Shape;86;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7" name="Google Shape;87;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6"/>
          <p:cNvPicPr preferRelativeResize="0"/>
          <p:nvPr/>
        </p:nvPicPr>
        <p:blipFill>
          <a:blip r:embed="rId4">
            <a:alphaModFix/>
          </a:blip>
          <a:stretch>
            <a:fillRect/>
          </a:stretch>
        </p:blipFill>
        <p:spPr>
          <a:xfrm>
            <a:off x="1472975" y="1129638"/>
            <a:ext cx="5981700"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94" name="Google Shape;94;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5" name="Google Shape;95;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sp>
        <p:nvSpPr>
          <p:cNvPr id="97" name="Google Shape;97;p17"/>
          <p:cNvSpPr txBox="1"/>
          <p:nvPr/>
        </p:nvSpPr>
        <p:spPr>
          <a:xfrm>
            <a:off x="1220850" y="870550"/>
            <a:ext cx="6702300" cy="81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dirty="0">
                <a:solidFill>
                  <a:srgbClr val="333333"/>
                </a:solidFill>
                <a:highlight>
                  <a:srgbClr val="FFFFFF"/>
                </a:highlight>
              </a:rPr>
              <a:t>Được sử dụng để đọc dữ liệu theo định dạng byte (các byte stream) như dữ liệu hình ảnh, âm thanh, video, ...</a:t>
            </a:r>
            <a:endParaRPr dirty="0"/>
          </a:p>
        </p:txBody>
      </p:sp>
      <p:graphicFrame>
        <p:nvGraphicFramePr>
          <p:cNvPr id="98" name="Google Shape;98;p17"/>
          <p:cNvGraphicFramePr/>
          <p:nvPr/>
        </p:nvGraphicFramePr>
        <p:xfrm>
          <a:off x="1025825" y="1730800"/>
          <a:ext cx="7286625" cy="3043870"/>
        </p:xfrm>
        <a:graphic>
          <a:graphicData uri="http://schemas.openxmlformats.org/drawingml/2006/table">
            <a:tbl>
              <a:tblPr>
                <a:solidFill>
                  <a:srgbClr val="FFFFFF"/>
                </a:solidFill>
                <a:tableStyleId>{E3BE9D75-0792-4A63-BD1B-881E1FCDACEB}</a:tableStyleId>
              </a:tblPr>
              <a:tblGrid>
                <a:gridCol w="2148675"/>
                <a:gridCol w="5137950"/>
              </a:tblGrid>
              <a:tr h="336425">
                <a:tc>
                  <a:txBody>
                    <a:bodyPr/>
                    <a:lstStyle/>
                    <a:p>
                      <a:pPr marL="0" lvl="0" indent="0" algn="ctr" rtl="0">
                        <a:lnSpc>
                          <a:spcPct val="115000"/>
                        </a:lnSpc>
                        <a:spcBef>
                          <a:spcPts val="0"/>
                        </a:spcBef>
                        <a:spcAft>
                          <a:spcPts val="0"/>
                        </a:spcAft>
                        <a:buNone/>
                      </a:pPr>
                      <a:r>
                        <a:rPr lang="en" sz="900" b="1" dirty="0">
                          <a:latin typeface="Times New Roman"/>
                          <a:ea typeface="Times New Roman"/>
                          <a:cs typeface="Times New Roman"/>
                          <a:sym typeface="Times New Roman"/>
                        </a:rPr>
                        <a:t>Phương thức</a:t>
                      </a:r>
                      <a:endParaRPr sz="900" b="1" dirty="0">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15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79150">
                <a:tc>
                  <a:txBody>
                    <a:bodyPr/>
                    <a:lstStyle/>
                    <a:p>
                      <a:pPr marL="0" lvl="0" indent="0" algn="l" rtl="0">
                        <a:lnSpc>
                          <a:spcPct val="100000"/>
                        </a:lnSpc>
                        <a:spcBef>
                          <a:spcPts val="0"/>
                        </a:spcBef>
                        <a:spcAft>
                          <a:spcPts val="0"/>
                        </a:spcAft>
                        <a:buNone/>
                      </a:pPr>
                      <a:r>
                        <a:rPr lang="en" sz="900">
                          <a:solidFill>
                            <a:srgbClr val="333333"/>
                          </a:solidFill>
                        </a:rPr>
                        <a:t>int available()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số byte ước tính có thể đọc được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int read(byte[] b)</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b.length </a:t>
                      </a:r>
                      <a:r>
                        <a:rPr lang="en" sz="900">
                          <a:solidFill>
                            <a:srgbClr val="333333"/>
                          </a:solidFill>
                        </a:rPr>
                        <a:t>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79375">
                <a:tc>
                  <a:txBody>
                    <a:bodyPr/>
                    <a:lstStyle/>
                    <a:p>
                      <a:pPr marL="0" lvl="0" indent="0" algn="l" rtl="0">
                        <a:lnSpc>
                          <a:spcPct val="100000"/>
                        </a:lnSpc>
                        <a:spcBef>
                          <a:spcPts val="0"/>
                        </a:spcBef>
                        <a:spcAft>
                          <a:spcPts val="0"/>
                        </a:spcAft>
                        <a:buNone/>
                      </a:pPr>
                      <a:r>
                        <a:rPr lang="en" sz="900">
                          <a:solidFill>
                            <a:srgbClr val="333333"/>
                          </a:solidFill>
                        </a:rPr>
                        <a:t>int read(byte[] b, int off, int len)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đọc đến </a:t>
                      </a:r>
                      <a:r>
                        <a:rPr lang="en" sz="900" b="1">
                          <a:solidFill>
                            <a:srgbClr val="333333"/>
                          </a:solidFill>
                        </a:rPr>
                        <a:t>len </a:t>
                      </a:r>
                      <a:r>
                        <a:rPr lang="en" sz="900">
                          <a:solidFill>
                            <a:srgbClr val="333333"/>
                          </a:solidFill>
                        </a:rPr>
                        <a:t>byte dữ liệu từ ví trí </a:t>
                      </a:r>
                      <a:r>
                        <a:rPr lang="en" sz="900" b="1">
                          <a:solidFill>
                            <a:srgbClr val="333333"/>
                          </a:solidFill>
                        </a:rPr>
                        <a:t>off </a:t>
                      </a:r>
                      <a:r>
                        <a:rPr lang="en" sz="900">
                          <a:solidFill>
                            <a:srgbClr val="333333"/>
                          </a:solidFill>
                        </a:rPr>
                        <a:t>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long skip(long x)</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bỏ qua và loại bỏ x byte dữ liệu từ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FileChannel getChannel()</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trả về các đối tượng FileChannel duy nhất liên kết với file input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1375">
                <a:tc>
                  <a:txBody>
                    <a:bodyPr/>
                    <a:lstStyle/>
                    <a:p>
                      <a:pPr marL="0" lvl="0" indent="0" algn="l" rtl="0">
                        <a:lnSpc>
                          <a:spcPct val="100000"/>
                        </a:lnSpc>
                        <a:spcBef>
                          <a:spcPts val="0"/>
                        </a:spcBef>
                        <a:spcAft>
                          <a:spcPts val="0"/>
                        </a:spcAft>
                        <a:buNone/>
                      </a:pPr>
                      <a:r>
                        <a:rPr lang="en" sz="900">
                          <a:solidFill>
                            <a:srgbClr val="333333"/>
                          </a:solidFill>
                        </a:rPr>
                        <a:t>FileDescriptor getFD()</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trả về đối tượng FileDescriptor.</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316750">
                <a:tc>
                  <a:txBody>
                    <a:bodyPr/>
                    <a:lstStyle/>
                    <a:p>
                      <a:pPr marL="0" lvl="0" indent="0" algn="l" rtl="0">
                        <a:lnSpc>
                          <a:spcPct val="100000"/>
                        </a:lnSpc>
                        <a:spcBef>
                          <a:spcPts val="0"/>
                        </a:spcBef>
                        <a:spcAft>
                          <a:spcPts val="0"/>
                        </a:spcAft>
                        <a:buNone/>
                      </a:pPr>
                      <a:r>
                        <a:rPr lang="en" sz="900">
                          <a:solidFill>
                            <a:srgbClr val="333333"/>
                          </a:solidFill>
                        </a:rPr>
                        <a:t>protected void finalize()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được sử dụng để đảm bảo rằng phương thức close() được gọi khi không có tham chiếu đến file input stream.</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79150">
                <a:tc>
                  <a:txBody>
                    <a:bodyPr/>
                    <a:lstStyle/>
                    <a:p>
                      <a:pPr marL="0" lvl="0" indent="0" algn="l" rtl="0">
                        <a:lnSpc>
                          <a:spcPct val="100000"/>
                        </a:lnSpc>
                        <a:spcBef>
                          <a:spcPts val="0"/>
                        </a:spcBef>
                        <a:spcAft>
                          <a:spcPts val="0"/>
                        </a:spcAft>
                        <a:buNone/>
                      </a:pPr>
                      <a:r>
                        <a:rPr lang="en" sz="900">
                          <a:solidFill>
                            <a:srgbClr val="333333"/>
                          </a:solidFill>
                        </a:rPr>
                        <a:t>void close()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333333"/>
                          </a:solidFill>
                        </a:rPr>
                        <a:t>Nó được sử dụng để đóng stream.</a:t>
                      </a:r>
                      <a:endParaRPr sz="900" dirty="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04" name="Google Shape;104;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05" name="Google Shape;105;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FileInputStream</a:t>
            </a:r>
            <a:endParaRPr>
              <a:solidFill>
                <a:srgbClr val="2876C9"/>
              </a:solidFill>
            </a:endParaRPr>
          </a:p>
        </p:txBody>
      </p:sp>
      <p:pic>
        <p:nvPicPr>
          <p:cNvPr id="107" name="Google Shape;107;p18"/>
          <p:cNvPicPr preferRelativeResize="0"/>
          <p:nvPr/>
        </p:nvPicPr>
        <p:blipFill>
          <a:blip r:embed="rId4">
            <a:alphaModFix/>
          </a:blip>
          <a:stretch>
            <a:fillRect/>
          </a:stretch>
        </p:blipFill>
        <p:spPr>
          <a:xfrm>
            <a:off x="1171375" y="1455550"/>
            <a:ext cx="61436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13" name="Google Shape;113;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14" name="Google Shape;114;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sp>
        <p:nvSpPr>
          <p:cNvPr id="116" name="Google Shape;116;p19"/>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100">
                <a:solidFill>
                  <a:schemeClr val="dk1"/>
                </a:solidFill>
                <a:highlight>
                  <a:srgbClr val="FFFFFF"/>
                </a:highlight>
              </a:rPr>
              <a:t>Đọc thông tin từ stream, </a:t>
            </a:r>
            <a:r>
              <a:rPr lang="en" sz="1200">
                <a:solidFill>
                  <a:srgbClr val="333333"/>
                </a:solidFill>
                <a:highlight>
                  <a:srgbClr val="FFFFFF"/>
                </a:highlight>
              </a:rPr>
              <a:t>sử dụng cơ chế đệm để làm cho hiệu suất đọc nhanh hơn.</a:t>
            </a:r>
            <a:endParaRPr/>
          </a:p>
        </p:txBody>
      </p:sp>
      <p:graphicFrame>
        <p:nvGraphicFramePr>
          <p:cNvPr id="117" name="Google Shape;117;p19"/>
          <p:cNvGraphicFramePr/>
          <p:nvPr/>
        </p:nvGraphicFramePr>
        <p:xfrm>
          <a:off x="758975" y="1983825"/>
          <a:ext cx="7859775" cy="1267075"/>
        </p:xfrm>
        <a:graphic>
          <a:graphicData uri="http://schemas.openxmlformats.org/drawingml/2006/table">
            <a:tbl>
              <a:tblPr>
                <a:solidFill>
                  <a:srgbClr val="FFFFFF"/>
                </a:solidFill>
                <a:tableStyleId>{E3BE9D75-0792-4A63-BD1B-881E1FCDACEB}</a:tableStyleId>
              </a:tblPr>
              <a:tblGrid>
                <a:gridCol w="2582200"/>
                <a:gridCol w="5277575"/>
              </a:tblGrid>
              <a:tr h="3513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455400">
                <a:tc>
                  <a:txBody>
                    <a:bodyPr/>
                    <a:lstStyle/>
                    <a:p>
                      <a:pPr marL="0" lvl="0" indent="0" algn="l" rtl="0">
                        <a:lnSpc>
                          <a:spcPct val="100000"/>
                        </a:lnSpc>
                        <a:spcBef>
                          <a:spcPts val="0"/>
                        </a:spcBef>
                        <a:spcAft>
                          <a:spcPts val="0"/>
                        </a:spcAft>
                        <a:buNone/>
                      </a:pPr>
                      <a:r>
                        <a:rPr lang="en" sz="900">
                          <a:solidFill>
                            <a:srgbClr val="333333"/>
                          </a:solidFill>
                        </a:rPr>
                        <a:t>BufferedInputStream(InputStream IS)</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tcPr>
                </a:tc>
              </a:tr>
              <a:tr h="460350">
                <a:tc>
                  <a:txBody>
                    <a:bodyPr/>
                    <a:lstStyle/>
                    <a:p>
                      <a:pPr marL="0" lvl="0" indent="0" algn="l" rtl="0">
                        <a:lnSpc>
                          <a:spcPct val="100000"/>
                        </a:lnSpc>
                        <a:spcBef>
                          <a:spcPts val="0"/>
                        </a:spcBef>
                        <a:spcAft>
                          <a:spcPts val="0"/>
                        </a:spcAft>
                        <a:buNone/>
                      </a:pPr>
                      <a:r>
                        <a:rPr lang="en" sz="900">
                          <a:solidFill>
                            <a:srgbClr val="333333"/>
                          </a:solidFill>
                        </a:rPr>
                        <a:t>BufferedInputStream(InputStream IS, int size)</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Nó tạo ra đối tượng BufferedInputStream với kích thước bộ đệm cụ thể và lưu đối số của nó, input stream IS, để sử dụng sau này.</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23" name="Google Shape;123;p2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24" name="Google Shape;124;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BufferedInputStream</a:t>
            </a:r>
            <a:endParaRPr>
              <a:solidFill>
                <a:srgbClr val="2876C9"/>
              </a:solidFill>
            </a:endParaRPr>
          </a:p>
        </p:txBody>
      </p:sp>
      <p:pic>
        <p:nvPicPr>
          <p:cNvPr id="126" name="Google Shape;126;p20"/>
          <p:cNvPicPr preferRelativeResize="0"/>
          <p:nvPr/>
        </p:nvPicPr>
        <p:blipFill>
          <a:blip r:embed="rId4">
            <a:alphaModFix/>
          </a:blip>
          <a:stretch>
            <a:fillRect/>
          </a:stretch>
        </p:blipFill>
        <p:spPr>
          <a:xfrm>
            <a:off x="1310875" y="1328175"/>
            <a:ext cx="62198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Clr>
                <a:schemeClr val="dk1"/>
              </a:buClr>
              <a:buSzPts val="1100"/>
              <a:buFont typeface="Arial"/>
              <a:buNone/>
            </a:pPr>
            <a:r>
              <a:rPr lang="en">
                <a:solidFill>
                  <a:schemeClr val="lt1"/>
                </a:solidFill>
              </a:rPr>
              <a:t>InputStream</a:t>
            </a:r>
            <a:endParaRPr>
              <a:solidFill>
                <a:srgbClr val="FFFFFF"/>
              </a:solidFill>
            </a:endParaRPr>
          </a:p>
        </p:txBody>
      </p:sp>
      <p:pic>
        <p:nvPicPr>
          <p:cNvPr id="132" name="Google Shape;132;p2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33" name="Google Shape;133;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p:nvPr/>
        </p:nvSpPr>
        <p:spPr>
          <a:xfrm>
            <a:off x="757450" y="523800"/>
            <a:ext cx="6515100" cy="5610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999999"/>
              </a:buClr>
              <a:buSzPts val="1400"/>
              <a:buChar char="●"/>
            </a:pPr>
            <a:r>
              <a:rPr lang="en">
                <a:solidFill>
                  <a:srgbClr val="2876C9"/>
                </a:solidFill>
              </a:rPr>
              <a:t>ObjectInputStream</a:t>
            </a:r>
            <a:endParaRPr>
              <a:solidFill>
                <a:srgbClr val="2876C9"/>
              </a:solidFill>
            </a:endParaRPr>
          </a:p>
        </p:txBody>
      </p:sp>
      <p:sp>
        <p:nvSpPr>
          <p:cNvPr id="135" name="Google Shape;135;p21"/>
          <p:cNvSpPr txBox="1"/>
          <p:nvPr/>
        </p:nvSpPr>
        <p:spPr>
          <a:xfrm>
            <a:off x="1220850" y="870550"/>
            <a:ext cx="6702300" cy="50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200">
                <a:solidFill>
                  <a:schemeClr val="dk1"/>
                </a:solidFill>
                <a:highlight>
                  <a:srgbClr val="FFFFFF"/>
                </a:highlight>
              </a:rPr>
              <a:t>Được sử dụng để đọc các đối tượng và dữ liệu </a:t>
            </a:r>
            <a:r>
              <a:rPr lang="en" sz="1200" b="1">
                <a:solidFill>
                  <a:schemeClr val="dk1"/>
                </a:solidFill>
                <a:highlight>
                  <a:srgbClr val="FFFFFF"/>
                </a:highlight>
              </a:rPr>
              <a:t>nguyên thủy</a:t>
            </a:r>
            <a:r>
              <a:rPr lang="en" sz="1200">
                <a:solidFill>
                  <a:schemeClr val="dk1"/>
                </a:solidFill>
                <a:highlight>
                  <a:srgbClr val="FFFFFF"/>
                </a:highlight>
              </a:rPr>
              <a:t> mà </a:t>
            </a:r>
            <a:r>
              <a:rPr lang="en" sz="1200" b="1">
                <a:solidFill>
                  <a:schemeClr val="dk1"/>
                </a:solidFill>
                <a:highlight>
                  <a:srgbClr val="FFFFFF"/>
                </a:highlight>
              </a:rPr>
              <a:t>được ghi bằng việc sử dụng lớp ObjectOutputStream</a:t>
            </a:r>
            <a:endParaRPr b="1"/>
          </a:p>
        </p:txBody>
      </p:sp>
      <p:graphicFrame>
        <p:nvGraphicFramePr>
          <p:cNvPr id="136" name="Google Shape;136;p21"/>
          <p:cNvGraphicFramePr/>
          <p:nvPr/>
        </p:nvGraphicFramePr>
        <p:xfrm>
          <a:off x="758975" y="1983825"/>
          <a:ext cx="7859775" cy="616175"/>
        </p:xfrm>
        <a:graphic>
          <a:graphicData uri="http://schemas.openxmlformats.org/drawingml/2006/table">
            <a:tbl>
              <a:tblPr>
                <a:solidFill>
                  <a:srgbClr val="FFFFFF"/>
                </a:solidFill>
                <a:tableStyleId>{E3BE9D75-0792-4A63-BD1B-881E1FCDACEB}</a:tableStyleId>
              </a:tblPr>
              <a:tblGrid>
                <a:gridCol w="2582200"/>
                <a:gridCol w="5277575"/>
              </a:tblGrid>
              <a:tr h="268350">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Constructor</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DDDDDD"/>
                      </a:solidFill>
                      <a:prstDash val="solid"/>
                      <a:round/>
                      <a:headEnd type="none" w="sm" len="sm"/>
                      <a:tailEnd type="none" w="sm" len="sm"/>
                    </a:lnB>
                    <a:solidFill>
                      <a:srgbClr val="EEEEEE"/>
                    </a:solidFill>
                  </a:tcPr>
                </a:tc>
              </a:tr>
              <a:tr h="347825">
                <a:tc>
                  <a:txBody>
                    <a:bodyPr/>
                    <a:lstStyle/>
                    <a:p>
                      <a:pPr marL="0" lvl="0" indent="0" algn="l" rtl="0">
                        <a:lnSpc>
                          <a:spcPct val="100000"/>
                        </a:lnSpc>
                        <a:spcBef>
                          <a:spcPts val="0"/>
                        </a:spcBef>
                        <a:spcAft>
                          <a:spcPts val="0"/>
                        </a:spcAft>
                        <a:buNone/>
                      </a:pPr>
                      <a:r>
                        <a:rPr lang="en" sz="900">
                          <a:solidFill>
                            <a:srgbClr val="333333"/>
                          </a:solidFill>
                        </a:rPr>
                        <a:t>public ObjectInputStream(InputStream in)</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Tạo ra một ObjectInputStream đọc từ InputStream đã chỉ định.</a:t>
                      </a:r>
                      <a:endParaRPr sz="900">
                        <a:solidFill>
                          <a:srgbClr val="333333"/>
                        </a:solidFill>
                      </a:endParaRPr>
                    </a:p>
                  </a:txBody>
                  <a:tcPr marL="47625" marR="47625" marT="47625" marB="47625" anchor="ctr">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graphicFrame>
        <p:nvGraphicFramePr>
          <p:cNvPr id="137" name="Google Shape;137;p21"/>
          <p:cNvGraphicFramePr/>
          <p:nvPr/>
        </p:nvGraphicFramePr>
        <p:xfrm>
          <a:off x="758975" y="2936425"/>
          <a:ext cx="7286625" cy="809625"/>
        </p:xfrm>
        <a:graphic>
          <a:graphicData uri="http://schemas.openxmlformats.org/drawingml/2006/table">
            <a:tbl>
              <a:tblPr>
                <a:solidFill>
                  <a:srgbClr val="FFFFFF"/>
                </a:solidFill>
                <a:tableStyleId>{E3BE9D75-0792-4A63-BD1B-881E1FCDACEB}</a:tableStyleId>
              </a:tblPr>
              <a:tblGrid>
                <a:gridCol w="2582200"/>
                <a:gridCol w="4704425"/>
              </a:tblGrid>
              <a:tr h="276225">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Phương thức</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c>
                  <a:txBody>
                    <a:bodyPr/>
                    <a:lstStyle/>
                    <a:p>
                      <a:pPr marL="0" lvl="0" indent="0" algn="ctr" rtl="0">
                        <a:lnSpc>
                          <a:spcPct val="100000"/>
                        </a:lnSpc>
                        <a:spcBef>
                          <a:spcPts val="0"/>
                        </a:spcBef>
                        <a:spcAft>
                          <a:spcPts val="0"/>
                        </a:spcAft>
                        <a:buNone/>
                      </a:pPr>
                      <a:r>
                        <a:rPr lang="en" sz="900" b="1">
                          <a:latin typeface="Times New Roman"/>
                          <a:ea typeface="Times New Roman"/>
                          <a:cs typeface="Times New Roman"/>
                          <a:sym typeface="Times New Roman"/>
                        </a:rPr>
                        <a:t>Mô tả</a:t>
                      </a:r>
                      <a:endParaRPr sz="900" b="1">
                        <a:latin typeface="Times New Roman"/>
                        <a:ea typeface="Times New Roman"/>
                        <a:cs typeface="Times New Roman"/>
                        <a:sym typeface="Times New Roman"/>
                      </a:endParaRPr>
                    </a:p>
                  </a:txBody>
                  <a:tcPr marL="47625" marR="47625" marT="47625" marB="476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solidFill>
                      <a:srgbClr val="EEEEEE"/>
                    </a:solidFill>
                  </a:tcPr>
                </a:tc>
              </a:tr>
              <a:tr h="266700">
                <a:tc>
                  <a:txBody>
                    <a:bodyPr/>
                    <a:lstStyle/>
                    <a:p>
                      <a:pPr marL="0" lvl="0" indent="0" algn="l" rtl="0">
                        <a:lnSpc>
                          <a:spcPct val="100000"/>
                        </a:lnSpc>
                        <a:spcBef>
                          <a:spcPts val="0"/>
                        </a:spcBef>
                        <a:spcAft>
                          <a:spcPts val="0"/>
                        </a:spcAft>
                        <a:buNone/>
                      </a:pPr>
                      <a:r>
                        <a:rPr lang="en" sz="900">
                          <a:solidFill>
                            <a:srgbClr val="333333"/>
                          </a:solidFill>
                        </a:rPr>
                        <a:t>public final Object readObject()</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Đọc một đối tượng từ input stream.</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r h="266700">
                <a:tc>
                  <a:txBody>
                    <a:bodyPr/>
                    <a:lstStyle/>
                    <a:p>
                      <a:pPr marL="0" lvl="0" indent="0" algn="l" rtl="0">
                        <a:lnSpc>
                          <a:spcPct val="100000"/>
                        </a:lnSpc>
                        <a:spcBef>
                          <a:spcPts val="0"/>
                        </a:spcBef>
                        <a:spcAft>
                          <a:spcPts val="0"/>
                        </a:spcAft>
                        <a:buNone/>
                      </a:pPr>
                      <a:r>
                        <a:rPr lang="en" sz="900">
                          <a:solidFill>
                            <a:srgbClr val="333333"/>
                          </a:solidFill>
                        </a:rPr>
                        <a:t>public void close()</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333333"/>
                          </a:solidFill>
                        </a:rPr>
                        <a:t>Đóng ObjectInputStream hiện tại.</a:t>
                      </a:r>
                      <a:endParaRPr sz="900">
                        <a:solidFill>
                          <a:srgbClr val="333333"/>
                        </a:solidFill>
                      </a:endParaRPr>
                    </a:p>
                  </a:txBody>
                  <a:tcPr marL="47625" marR="47625" marT="47625" marB="47625" anchor="ctr">
                    <a:lnL w="9425" cap="flat" cmpd="sng">
                      <a:solidFill>
                        <a:srgbClr val="CCCCCC"/>
                      </a:solidFill>
                      <a:prstDash val="solid"/>
                      <a:round/>
                      <a:headEnd type="none" w="sm" len="sm"/>
                      <a:tailEnd type="none" w="sm" len="sm"/>
                    </a:lnL>
                    <a:lnR w="9425" cap="flat" cmpd="sng">
                      <a:solidFill>
                        <a:srgbClr val="CCCCCC"/>
                      </a:solidFill>
                      <a:prstDash val="solid"/>
                      <a:round/>
                      <a:headEnd type="none" w="sm" len="sm"/>
                      <a:tailEnd type="none" w="sm" len="sm"/>
                    </a:lnR>
                    <a:lnT w="9425" cap="flat" cmpd="sng">
                      <a:solidFill>
                        <a:srgbClr val="CCCCCC"/>
                      </a:solidFill>
                      <a:prstDash val="solid"/>
                      <a:round/>
                      <a:headEnd type="none" w="sm" len="sm"/>
                      <a:tailEnd type="none" w="sm" len="sm"/>
                    </a:lnT>
                    <a:lnB w="9425" cap="flat" cmpd="sng">
                      <a:solidFill>
                        <a:srgbClr val="CCCCCC"/>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1025</Words>
  <Application>Microsoft Office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Times New Roman</vt:lpstr>
      <vt:lpstr>Lora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16</cp:revision>
  <dcterms:modified xsi:type="dcterms:W3CDTF">2020-11-05T11:11:34Z</dcterms:modified>
</cp:coreProperties>
</file>