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4" r:id="rId4"/>
    <p:sldId id="258" r:id="rId5"/>
    <p:sldId id="266" r:id="rId6"/>
    <p:sldId id="267" r:id="rId7"/>
    <p:sldId id="268" r:id="rId8"/>
    <p:sldId id="269"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9B9AFD-A25A-416F-867B-467E035CE5E5}">
  <a:tblStyle styleId="{E19B9AFD-A25A-416F-867B-467E035CE5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10" autoAdjust="0"/>
  </p:normalViewPr>
  <p:slideViewPr>
    <p:cSldViewPr snapToGrid="0">
      <p:cViewPr varScale="1">
        <p:scale>
          <a:sx n="103" d="100"/>
          <a:sy n="103" d="100"/>
        </p:scale>
        <p:origin x="20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366328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asutinhoc.vn/wp-content/uploads/2016/04/gioi-thieu-ve-swing-20.p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08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77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8014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12837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273139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145480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35801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Gợi ý:</a:t>
            </a:r>
            <a:r>
              <a:rPr lang="vi-VN" sz="1100" b="0" i="0" u="none" strike="noStrike" cap="none" dirty="0" smtClean="0">
                <a:solidFill>
                  <a:srgbClr val="000000"/>
                </a:solidFill>
                <a:effectLst/>
                <a:latin typeface="Arial"/>
                <a:ea typeface="Arial"/>
                <a:cs typeface="Arial"/>
                <a:sym typeface="Arial"/>
              </a:rPr>
              <a:t> Để hiển thị thông báo đến người dùng, chúng ta sẽ sử dụng lớp </a:t>
            </a:r>
            <a:r>
              <a:rPr lang="vi-VN" sz="1100" b="1" i="0" u="none" strike="noStrike" cap="none" dirty="0" smtClean="0">
                <a:solidFill>
                  <a:srgbClr val="000000"/>
                </a:solidFill>
                <a:effectLst/>
                <a:latin typeface="Arial"/>
                <a:ea typeface="Arial"/>
                <a:cs typeface="Arial"/>
                <a:sym typeface="Arial"/>
              </a:rPr>
              <a:t>JOptionPane</a:t>
            </a:r>
            <a:r>
              <a:rPr lang="vi-VN" sz="1100" b="0" i="0" u="none" strike="noStrike" cap="none" dirty="0" smtClean="0">
                <a:solidFill>
                  <a:srgbClr val="000000"/>
                </a:solidFill>
                <a:effectLst/>
                <a:latin typeface="Arial"/>
                <a:ea typeface="Arial"/>
                <a:cs typeface="Arial"/>
                <a:sym typeface="Arial"/>
              </a:rPr>
              <a:t> Cú pháp</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200" b="1" dirty="0" err="1" smtClean="0">
                <a:effectLst/>
              </a:rPr>
              <a:t>JOptionPane.showMessageDialog</a:t>
            </a:r>
            <a:r>
              <a:rPr lang="en-US" sz="1200" b="1" dirty="0" smtClean="0">
                <a:effectLst/>
              </a:rPr>
              <a:t>(Component </a:t>
            </a:r>
            <a:r>
              <a:rPr lang="en-US" sz="1200" b="1" dirty="0" err="1" smtClean="0">
                <a:effectLst/>
              </a:rPr>
              <a:t>parentComponent</a:t>
            </a:r>
            <a:r>
              <a:rPr lang="en-US" sz="1200" b="1" dirty="0" smtClean="0">
                <a:effectLst/>
              </a:rPr>
              <a:t>, Object message);</a:t>
            </a:r>
            <a:r>
              <a:rPr lang="en-US" sz="1200" dirty="0" smtClean="0"/>
              <a:t/>
            </a:r>
            <a:br>
              <a:rPr lang="en-US" sz="1200" dirty="0" smtClean="0"/>
            </a:br>
            <a:endParaRPr lang="en-US" sz="1200" dirty="0" smtClean="0"/>
          </a:p>
          <a:p>
            <a:pPr marL="0" lvl="0" indent="0" algn="l" rtl="0">
              <a:spcBef>
                <a:spcPts val="0"/>
              </a:spcBef>
              <a:spcAft>
                <a:spcPts val="0"/>
              </a:spcAft>
              <a:buNone/>
            </a:pPr>
            <a:r>
              <a:rPr lang="en-US" sz="1200" dirty="0" smtClean="0"/>
              <a:t>VD:</a:t>
            </a:r>
            <a:endParaRPr lang="en-GB" sz="1200" b="1" dirty="0" smtClean="0">
              <a:effectLst/>
            </a:endParaRPr>
          </a:p>
          <a:p>
            <a:pPr marL="0" lvl="0" indent="0" algn="l" rtl="0">
              <a:spcBef>
                <a:spcPts val="0"/>
              </a:spcBef>
              <a:spcAft>
                <a:spcPts val="0"/>
              </a:spcAft>
              <a:buNone/>
            </a:pPr>
            <a:r>
              <a:rPr lang="en-GB" sz="1200" b="1" dirty="0" err="1" smtClean="0">
                <a:effectLst/>
              </a:rPr>
              <a:t>JOptionPane.showMessageDialog</a:t>
            </a:r>
            <a:r>
              <a:rPr lang="en-GB" sz="1200" b="1" dirty="0" smtClean="0">
                <a:effectLst/>
              </a:rPr>
              <a:t>(this, "Please input your name");</a:t>
            </a:r>
            <a:r>
              <a:rPr lang="en-GB" sz="1100" b="0" i="0" u="none" strike="noStrike" cap="none" dirty="0" smtClean="0">
                <a:solidFill>
                  <a:srgbClr val="000000"/>
                </a:solidFill>
                <a:effectLst/>
                <a:latin typeface="Arial"/>
                <a:ea typeface="Arial"/>
                <a:cs typeface="Arial"/>
                <a:sym typeface="Arial"/>
                <a:hlinkClick r:id="rId3"/>
              </a:rPr>
              <a:t/>
            </a:r>
            <a:br>
              <a:rPr lang="en-GB" sz="1100" b="0" i="0" u="none" strike="noStrike" cap="none" dirty="0" smtClean="0">
                <a:solidFill>
                  <a:srgbClr val="000000"/>
                </a:solidFill>
                <a:effectLst/>
                <a:latin typeface="Arial"/>
                <a:ea typeface="Arial"/>
                <a:cs typeface="Arial"/>
                <a:sym typeface="Arial"/>
                <a:hlinkClick r:id="rId3"/>
              </a:rPr>
            </a:br>
            <a:endParaRPr sz="1150" dirty="0">
              <a:solidFill>
                <a:srgbClr val="333333"/>
              </a:solidFill>
              <a:highlight>
                <a:srgbClr val="FFFFFF"/>
              </a:highlight>
            </a:endParaRPr>
          </a:p>
        </p:txBody>
      </p:sp>
    </p:spTree>
    <p:extLst>
      <p:ext uri="{BB962C8B-B14F-4D97-AF65-F5344CB8AC3E}">
        <p14:creationId xmlns:p14="http://schemas.microsoft.com/office/powerpoint/2010/main" val="37608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56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netbeans.apache.org/download/ind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 Tạo giao diện Desktop với Java Swing</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a:t>
            </a:r>
            <a:r>
              <a:rPr lang="en-US" dirty="0" smtClean="0">
                <a:solidFill>
                  <a:srgbClr val="2A78CA"/>
                </a:solidFill>
              </a:rPr>
              <a:t>u</a:t>
            </a:r>
            <a:r>
              <a:rPr lang="en" dirty="0" smtClean="0">
                <a:solidFill>
                  <a:srgbClr val="2A78CA"/>
                </a:solidFill>
              </a:rPr>
              <a:t>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smtClean="0">
                <a:solidFill>
                  <a:srgbClr val="2876C9"/>
                </a:solidFill>
              </a:rPr>
              <a:t>Giới thiệu công cụ thiết kế</a:t>
            </a:r>
            <a:endParaRPr dirty="0">
              <a:solidFill>
                <a:srgbClr val="2876C9"/>
              </a:solidFill>
            </a:endParaRPr>
          </a:p>
          <a:p>
            <a:pPr marL="457200" lvl="0" indent="-317500" algn="l" rtl="0">
              <a:lnSpc>
                <a:spcPct val="200000"/>
              </a:lnSpc>
              <a:spcBef>
                <a:spcPts val="0"/>
              </a:spcBef>
              <a:spcAft>
                <a:spcPts val="0"/>
              </a:spcAft>
              <a:buClr>
                <a:srgbClr val="999999"/>
              </a:buClr>
              <a:buSzPts val="1400"/>
              <a:buChar char="●"/>
            </a:pPr>
            <a:r>
              <a:rPr lang="en" dirty="0" smtClean="0">
                <a:solidFill>
                  <a:srgbClr val="999999"/>
                </a:solidFill>
              </a:rPr>
              <a:t>Các component trong java swing</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smtClean="0">
                <a:solidFill>
                  <a:srgbClr val="999999"/>
                </a:solidFill>
              </a:rPr>
              <a:t>Xử lý sự kiện</a:t>
            </a:r>
          </a:p>
          <a:p>
            <a:pPr marL="457200" lvl="0" indent="-317500" algn="l" rtl="0">
              <a:lnSpc>
                <a:spcPct val="200000"/>
              </a:lnSpc>
              <a:spcBef>
                <a:spcPts val="0"/>
              </a:spcBef>
              <a:spcAft>
                <a:spcPts val="0"/>
              </a:spcAft>
              <a:buClr>
                <a:srgbClr val="999999"/>
              </a:buClr>
              <a:buSzPts val="1400"/>
              <a:buChar char="●"/>
            </a:pPr>
            <a:r>
              <a:rPr lang="en" dirty="0" smtClean="0">
                <a:solidFill>
                  <a:srgbClr val="999999"/>
                </a:solidFill>
              </a:rPr>
              <a:t>Ví dụ</a:t>
            </a:r>
            <a:endParaRPr dirty="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dirty="0" smtClean="0">
                <a:solidFill>
                  <a:schemeClr val="lt1"/>
                </a:solidFill>
              </a:rPr>
              <a:t>Công cụ thiết kế</a:t>
            </a:r>
            <a:endParaRPr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361800" y="546500"/>
            <a:ext cx="4308300" cy="3279776"/>
          </a:xfrm>
          <a:prstGeom prst="rect">
            <a:avLst/>
          </a:prstGeom>
          <a:noFill/>
          <a:ln>
            <a:noFill/>
          </a:ln>
        </p:spPr>
        <p:txBody>
          <a:bodyPr spcFirstLastPara="1" wrap="square" lIns="91425" tIns="91425" rIns="91425" bIns="91425" anchor="t" anchorCtr="0">
            <a:noAutofit/>
          </a:bodyPr>
          <a:lstStyle/>
          <a:p>
            <a:pPr marL="139700" lvl="0" algn="l" rtl="0">
              <a:lnSpc>
                <a:spcPct val="200000"/>
              </a:lnSpc>
              <a:spcBef>
                <a:spcPts val="1000"/>
              </a:spcBef>
              <a:spcAft>
                <a:spcPts val="0"/>
              </a:spcAft>
              <a:buClr>
                <a:srgbClr val="999999"/>
              </a:buClr>
              <a:buSzPts val="1400"/>
            </a:pPr>
            <a:r>
              <a:rPr lang="en-US" dirty="0" err="1" smtClean="0">
                <a:solidFill>
                  <a:srgbClr val="2876C9"/>
                </a:solidFill>
              </a:rPr>
              <a:t>Sử</a:t>
            </a:r>
            <a:r>
              <a:rPr lang="en-US" dirty="0" smtClean="0">
                <a:solidFill>
                  <a:srgbClr val="2876C9"/>
                </a:solidFill>
              </a:rPr>
              <a:t> </a:t>
            </a:r>
            <a:r>
              <a:rPr lang="en-US" dirty="0" err="1" smtClean="0">
                <a:solidFill>
                  <a:srgbClr val="2876C9"/>
                </a:solidFill>
              </a:rPr>
              <a:t>dụng</a:t>
            </a:r>
            <a:r>
              <a:rPr lang="en-US" dirty="0" smtClean="0">
                <a:solidFill>
                  <a:srgbClr val="2876C9"/>
                </a:solidFill>
              </a:rPr>
              <a:t> </a:t>
            </a:r>
            <a:r>
              <a:rPr lang="en-US" dirty="0" err="1" smtClean="0">
                <a:solidFill>
                  <a:srgbClr val="2876C9"/>
                </a:solidFill>
              </a:rPr>
              <a:t>Netbeans</a:t>
            </a:r>
            <a:r>
              <a:rPr lang="en-US" dirty="0" smtClean="0">
                <a:solidFill>
                  <a:srgbClr val="2876C9"/>
                </a:solidFill>
              </a:rPr>
              <a:t>:</a:t>
            </a:r>
          </a:p>
          <a:p>
            <a:pPr marL="139700" lvl="0">
              <a:lnSpc>
                <a:spcPct val="200000"/>
              </a:lnSpc>
              <a:spcBef>
                <a:spcPts val="1000"/>
              </a:spcBef>
              <a:buClr>
                <a:srgbClr val="999999"/>
              </a:buClr>
              <a:buSzPts val="1400"/>
            </a:pPr>
            <a:r>
              <a:rPr lang="en-US" dirty="0" smtClean="0">
                <a:solidFill>
                  <a:srgbClr val="2876C9"/>
                </a:solidFill>
                <a:hlinkClick r:id="rId4"/>
              </a:rPr>
              <a:t>https://netbeans.apache.org/download/index.html</a:t>
            </a:r>
            <a:endParaRPr lang="en-US" dirty="0" smtClean="0">
              <a:solidFill>
                <a:srgbClr val="2876C9"/>
              </a:solidFill>
            </a:endParaRPr>
          </a:p>
          <a:p>
            <a:pPr marL="139700" lvl="0">
              <a:lnSpc>
                <a:spcPct val="200000"/>
              </a:lnSpc>
              <a:spcBef>
                <a:spcPts val="1000"/>
              </a:spcBef>
              <a:buClr>
                <a:srgbClr val="999999"/>
              </a:buClr>
              <a:buSzPts val="1400"/>
            </a:pPr>
            <a:endParaRPr lang="en-US" dirty="0" smtClean="0">
              <a:solidFill>
                <a:srgbClr val="2876C9"/>
              </a:solidFill>
            </a:endParaRPr>
          </a:p>
          <a:p>
            <a:pPr marL="139700" lvl="0" algn="l" rtl="0">
              <a:lnSpc>
                <a:spcPct val="200000"/>
              </a:lnSpc>
              <a:spcBef>
                <a:spcPts val="1000"/>
              </a:spcBef>
              <a:spcAft>
                <a:spcPts val="0"/>
              </a:spcAft>
              <a:buClr>
                <a:srgbClr val="999999"/>
              </a:buClr>
              <a:buSzPts val="1400"/>
            </a:pPr>
            <a:endParaRPr dirty="0">
              <a:solidFill>
                <a:srgbClr val="2876C9"/>
              </a:solidFill>
            </a:endParaRPr>
          </a:p>
        </p:txBody>
      </p:sp>
      <p:pic>
        <p:nvPicPr>
          <p:cNvPr id="3" name="Picture 2"/>
          <p:cNvPicPr>
            <a:picLocks noChangeAspect="1"/>
          </p:cNvPicPr>
          <p:nvPr/>
        </p:nvPicPr>
        <p:blipFill>
          <a:blip r:embed="rId5"/>
          <a:stretch>
            <a:fillRect/>
          </a:stretch>
        </p:blipFill>
        <p:spPr>
          <a:xfrm>
            <a:off x="1919218" y="1800225"/>
            <a:ext cx="4772094" cy="3028949"/>
          </a:xfrm>
          <a:prstGeom prst="rect">
            <a:avLst/>
          </a:prstGeom>
        </p:spPr>
      </p:pic>
    </p:spTree>
    <p:extLst>
      <p:ext uri="{BB962C8B-B14F-4D97-AF65-F5344CB8AC3E}">
        <p14:creationId xmlns:p14="http://schemas.microsoft.com/office/powerpoint/2010/main" val="348882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dirty="0" smtClean="0">
                <a:solidFill>
                  <a:schemeClr val="lt1"/>
                </a:solidFill>
              </a:rPr>
              <a:t>Các component</a:t>
            </a:r>
            <a:endParaRPr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stretch>
            <a:fillRect/>
          </a:stretch>
        </p:blipFill>
        <p:spPr>
          <a:xfrm>
            <a:off x="3526902" y="783313"/>
            <a:ext cx="4621733" cy="3531512"/>
          </a:xfrm>
          <a:prstGeom prst="rect">
            <a:avLst/>
          </a:prstGeom>
        </p:spPr>
      </p:pic>
      <p:sp>
        <p:nvSpPr>
          <p:cNvPr id="4" name="TextBox 3"/>
          <p:cNvSpPr txBox="1"/>
          <p:nvPr/>
        </p:nvSpPr>
        <p:spPr>
          <a:xfrm>
            <a:off x="314325" y="704850"/>
            <a:ext cx="2524125" cy="1162050"/>
          </a:xfrm>
          <a:prstGeom prst="rect">
            <a:avLst/>
          </a:prstGeom>
          <a:noFill/>
        </p:spPr>
        <p:txBody>
          <a:bodyPr wrap="square" rtlCol="0">
            <a:spAutoFit/>
          </a:bodyPr>
          <a:lstStyle/>
          <a:p>
            <a:endParaRPr lang="en-US" dirty="0"/>
          </a:p>
        </p:txBody>
      </p:sp>
      <p:sp>
        <p:nvSpPr>
          <p:cNvPr id="6" name="TextBox 5"/>
          <p:cNvSpPr txBox="1"/>
          <p:nvPr/>
        </p:nvSpPr>
        <p:spPr>
          <a:xfrm>
            <a:off x="228600" y="833128"/>
            <a:ext cx="3733800" cy="1384995"/>
          </a:xfrm>
          <a:prstGeom prst="rect">
            <a:avLst/>
          </a:prstGeom>
          <a:noFill/>
        </p:spPr>
        <p:txBody>
          <a:bodyPr wrap="square" rtlCol="0">
            <a:spAutoFit/>
          </a:bodyPr>
          <a:lstStyle/>
          <a:p>
            <a:pPr marL="285750" indent="-285750">
              <a:buFontTx/>
              <a:buChar char="-"/>
            </a:pPr>
            <a:r>
              <a:rPr lang="en-US" dirty="0">
                <a:solidFill>
                  <a:srgbClr val="2876C9"/>
                </a:solidFill>
              </a:rPr>
              <a:t>Container: </a:t>
            </a:r>
            <a:r>
              <a:rPr lang="vi-VN" dirty="0">
                <a:solidFill>
                  <a:srgbClr val="2876C9"/>
                </a:solidFill>
              </a:rPr>
              <a:t>cung cấp một không gian, là nơi đặt </a:t>
            </a:r>
            <a:r>
              <a:rPr lang="en-US" dirty="0" err="1">
                <a:solidFill>
                  <a:srgbClr val="2876C9"/>
                </a:solidFill>
              </a:rPr>
              <a:t>các</a:t>
            </a:r>
            <a:r>
              <a:rPr lang="en-US" dirty="0">
                <a:solidFill>
                  <a:srgbClr val="2876C9"/>
                </a:solidFill>
              </a:rPr>
              <a:t> </a:t>
            </a:r>
            <a:r>
              <a:rPr lang="vi-VN" dirty="0">
                <a:solidFill>
                  <a:srgbClr val="2876C9"/>
                </a:solidFill>
              </a:rPr>
              <a:t>thành phần</a:t>
            </a:r>
            <a:r>
              <a:rPr lang="en-US" dirty="0">
                <a:solidFill>
                  <a:srgbClr val="2876C9"/>
                </a:solidFill>
              </a:rPr>
              <a:t> (component </a:t>
            </a:r>
            <a:r>
              <a:rPr lang="en-US" dirty="0" err="1">
                <a:solidFill>
                  <a:srgbClr val="2876C9"/>
                </a:solidFill>
              </a:rPr>
              <a:t>khác</a:t>
            </a:r>
            <a:r>
              <a:rPr lang="en-US" dirty="0">
                <a:solidFill>
                  <a:srgbClr val="2876C9"/>
                </a:solidFill>
              </a:rPr>
              <a:t>)</a:t>
            </a:r>
          </a:p>
          <a:p>
            <a:pPr marL="285750" indent="-285750">
              <a:buFontTx/>
              <a:buChar char="-"/>
            </a:pPr>
            <a:r>
              <a:rPr lang="en-US" dirty="0" err="1">
                <a:solidFill>
                  <a:srgbClr val="2876C9"/>
                </a:solidFill>
              </a:rPr>
              <a:t>Jcomponent</a:t>
            </a:r>
            <a:r>
              <a:rPr lang="en-US" dirty="0">
                <a:solidFill>
                  <a:srgbClr val="2876C9"/>
                </a:solidFill>
              </a:rPr>
              <a:t>: </a:t>
            </a:r>
            <a:r>
              <a:rPr lang="en-US" dirty="0" err="1">
                <a:solidFill>
                  <a:srgbClr val="2876C9"/>
                </a:solidFill>
              </a:rPr>
              <a:t>các</a:t>
            </a:r>
            <a:r>
              <a:rPr lang="en-US" dirty="0">
                <a:solidFill>
                  <a:srgbClr val="2876C9"/>
                </a:solidFill>
              </a:rPr>
              <a:t> </a:t>
            </a:r>
            <a:r>
              <a:rPr lang="en-US" dirty="0" err="1">
                <a:solidFill>
                  <a:srgbClr val="2876C9"/>
                </a:solidFill>
              </a:rPr>
              <a:t>thành</a:t>
            </a:r>
            <a:r>
              <a:rPr lang="en-US" dirty="0">
                <a:solidFill>
                  <a:srgbClr val="2876C9"/>
                </a:solidFill>
              </a:rPr>
              <a:t> </a:t>
            </a:r>
            <a:r>
              <a:rPr lang="en-US" dirty="0" err="1">
                <a:solidFill>
                  <a:srgbClr val="2876C9"/>
                </a:solidFill>
              </a:rPr>
              <a:t>phần</a:t>
            </a:r>
            <a:r>
              <a:rPr lang="en-US" dirty="0">
                <a:solidFill>
                  <a:srgbClr val="2876C9"/>
                </a:solidFill>
              </a:rPr>
              <a:t> </a:t>
            </a:r>
            <a:r>
              <a:rPr lang="en-US" dirty="0" err="1">
                <a:solidFill>
                  <a:srgbClr val="2876C9"/>
                </a:solidFill>
              </a:rPr>
              <a:t>giao</a:t>
            </a:r>
            <a:r>
              <a:rPr lang="en-US" dirty="0">
                <a:solidFill>
                  <a:srgbClr val="2876C9"/>
                </a:solidFill>
              </a:rPr>
              <a:t> </a:t>
            </a:r>
            <a:r>
              <a:rPr lang="en-US" dirty="0" err="1">
                <a:solidFill>
                  <a:srgbClr val="2876C9"/>
                </a:solidFill>
              </a:rPr>
              <a:t>diện</a:t>
            </a:r>
            <a:r>
              <a:rPr lang="en-US" dirty="0">
                <a:solidFill>
                  <a:srgbClr val="2876C9"/>
                </a:solidFill>
              </a:rPr>
              <a:t> </a:t>
            </a:r>
            <a:r>
              <a:rPr lang="en-US" dirty="0" err="1">
                <a:solidFill>
                  <a:srgbClr val="2876C9"/>
                </a:solidFill>
              </a:rPr>
              <a:t>nhằm</a:t>
            </a:r>
            <a:r>
              <a:rPr lang="en-US" dirty="0">
                <a:solidFill>
                  <a:srgbClr val="2876C9"/>
                </a:solidFill>
              </a:rPr>
              <a:t> </a:t>
            </a:r>
            <a:r>
              <a:rPr lang="en-US" dirty="0" err="1">
                <a:solidFill>
                  <a:srgbClr val="2876C9"/>
                </a:solidFill>
              </a:rPr>
              <a:t>hiển</a:t>
            </a:r>
            <a:r>
              <a:rPr lang="en-US" dirty="0">
                <a:solidFill>
                  <a:srgbClr val="2876C9"/>
                </a:solidFill>
              </a:rPr>
              <a:t> </a:t>
            </a:r>
            <a:r>
              <a:rPr lang="en-US" dirty="0" err="1">
                <a:solidFill>
                  <a:srgbClr val="2876C9"/>
                </a:solidFill>
              </a:rPr>
              <a:t>thị</a:t>
            </a:r>
            <a:r>
              <a:rPr lang="en-US" dirty="0">
                <a:solidFill>
                  <a:srgbClr val="2876C9"/>
                </a:solidFill>
              </a:rPr>
              <a:t> </a:t>
            </a:r>
            <a:r>
              <a:rPr lang="en-US" dirty="0" err="1">
                <a:solidFill>
                  <a:srgbClr val="2876C9"/>
                </a:solidFill>
              </a:rPr>
              <a:t>dữ</a:t>
            </a:r>
            <a:r>
              <a:rPr lang="en-US" dirty="0">
                <a:solidFill>
                  <a:srgbClr val="2876C9"/>
                </a:solidFill>
              </a:rPr>
              <a:t> </a:t>
            </a:r>
            <a:r>
              <a:rPr lang="en-US" dirty="0" err="1">
                <a:solidFill>
                  <a:srgbClr val="2876C9"/>
                </a:solidFill>
              </a:rPr>
              <a:t>liệu</a:t>
            </a:r>
            <a:r>
              <a:rPr lang="en-US" dirty="0">
                <a:solidFill>
                  <a:srgbClr val="2876C9"/>
                </a:solidFill>
              </a:rPr>
              <a:t> </a:t>
            </a:r>
            <a:r>
              <a:rPr lang="en-US" dirty="0" err="1">
                <a:solidFill>
                  <a:srgbClr val="2876C9"/>
                </a:solidFill>
              </a:rPr>
              <a:t>và</a:t>
            </a:r>
            <a:r>
              <a:rPr lang="en-US" dirty="0">
                <a:solidFill>
                  <a:srgbClr val="2876C9"/>
                </a:solidFill>
              </a:rPr>
              <a:t> </a:t>
            </a:r>
            <a:r>
              <a:rPr lang="en-US" dirty="0" err="1">
                <a:solidFill>
                  <a:srgbClr val="2876C9"/>
                </a:solidFill>
              </a:rPr>
              <a:t>tương</a:t>
            </a:r>
            <a:r>
              <a:rPr lang="en-US" dirty="0">
                <a:solidFill>
                  <a:srgbClr val="2876C9"/>
                </a:solidFill>
              </a:rPr>
              <a:t> </a:t>
            </a:r>
            <a:r>
              <a:rPr lang="en-US" dirty="0" err="1">
                <a:solidFill>
                  <a:srgbClr val="2876C9"/>
                </a:solidFill>
              </a:rPr>
              <a:t>tác</a:t>
            </a:r>
            <a:r>
              <a:rPr lang="en-US" dirty="0">
                <a:solidFill>
                  <a:srgbClr val="2876C9"/>
                </a:solidFill>
              </a:rPr>
              <a:t> </a:t>
            </a:r>
            <a:r>
              <a:rPr lang="en-US" dirty="0" err="1">
                <a:solidFill>
                  <a:srgbClr val="2876C9"/>
                </a:solidFill>
              </a:rPr>
              <a:t>với</a:t>
            </a:r>
            <a:r>
              <a:rPr lang="en-US" dirty="0">
                <a:solidFill>
                  <a:srgbClr val="2876C9"/>
                </a:solidFill>
              </a:rPr>
              <a:t> </a:t>
            </a:r>
            <a:r>
              <a:rPr lang="en-US" dirty="0" err="1">
                <a:solidFill>
                  <a:srgbClr val="2876C9"/>
                </a:solidFill>
              </a:rPr>
              <a:t>người</a:t>
            </a:r>
            <a:r>
              <a:rPr lang="en-US" dirty="0">
                <a:solidFill>
                  <a:srgbClr val="2876C9"/>
                </a:solidFill>
              </a:rPr>
              <a:t> </a:t>
            </a:r>
            <a:r>
              <a:rPr lang="en-US" dirty="0" err="1">
                <a:solidFill>
                  <a:srgbClr val="2876C9"/>
                </a:solidFill>
              </a:rPr>
              <a:t>dùng</a:t>
            </a:r>
            <a:endParaRPr lang="en-US" dirty="0">
              <a:solidFill>
                <a:srgbClr val="2876C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dirty="0" smtClean="0">
                <a:solidFill>
                  <a:schemeClr val="lt1"/>
                </a:solidFill>
              </a:rPr>
              <a:t>Xử lý sự kiện</a:t>
            </a:r>
            <a:endParaRPr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314325" y="704850"/>
            <a:ext cx="2524125" cy="1162050"/>
          </a:xfrm>
          <a:prstGeom prst="rect">
            <a:avLst/>
          </a:prstGeom>
          <a:noFill/>
        </p:spPr>
        <p:txBody>
          <a:bodyPr wrap="square" rtlCol="0">
            <a:spAutoFit/>
          </a:bodyPr>
          <a:lstStyle/>
          <a:p>
            <a:endParaRPr lang="en-US" dirty="0"/>
          </a:p>
        </p:txBody>
      </p:sp>
      <p:sp>
        <p:nvSpPr>
          <p:cNvPr id="6" name="TextBox 5"/>
          <p:cNvSpPr txBox="1"/>
          <p:nvPr/>
        </p:nvSpPr>
        <p:spPr>
          <a:xfrm>
            <a:off x="228599" y="833127"/>
            <a:ext cx="7226075" cy="954107"/>
          </a:xfrm>
          <a:prstGeom prst="rect">
            <a:avLst/>
          </a:prstGeom>
          <a:noFill/>
        </p:spPr>
        <p:txBody>
          <a:bodyPr wrap="square" rtlCol="0">
            <a:spAutoFit/>
          </a:bodyPr>
          <a:lstStyle/>
          <a:p>
            <a:pPr marL="285750" indent="-285750">
              <a:buFontTx/>
              <a:buChar char="-"/>
            </a:pPr>
            <a:r>
              <a:rPr lang="vi-VN" dirty="0">
                <a:solidFill>
                  <a:srgbClr val="2876C9"/>
                </a:solidFill>
              </a:rPr>
              <a:t>Sự kiện chính là sự phản ứng của chương trình khi có sự tương tác của người dùng. Ví dụ khi người dùng nhấn chuột vào nút nhấn (JButton), chọn hoặc không chọn JCheckBox/JRadioButton,… Và khi một sự kiện được phát sinh thì chương trình phải thực hiện xử lý sự kiện đó</a:t>
            </a:r>
            <a:endParaRPr lang="en-US" dirty="0">
              <a:solidFill>
                <a:srgbClr val="2876C9"/>
              </a:solidFill>
            </a:endParaRPr>
          </a:p>
        </p:txBody>
      </p:sp>
    </p:spTree>
    <p:extLst>
      <p:ext uri="{BB962C8B-B14F-4D97-AF65-F5344CB8AC3E}">
        <p14:creationId xmlns:p14="http://schemas.microsoft.com/office/powerpoint/2010/main" val="256332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lvl="0" indent="457200">
              <a:buClr>
                <a:schemeClr val="dk1"/>
              </a:buClr>
              <a:buSzPts val="1100"/>
            </a:pPr>
            <a:r>
              <a:rPr lang="en-US" dirty="0" err="1">
                <a:solidFill>
                  <a:schemeClr val="lt1"/>
                </a:solidFill>
              </a:rPr>
              <a:t>Xử</a:t>
            </a:r>
            <a:r>
              <a:rPr lang="en-US" dirty="0">
                <a:solidFill>
                  <a:schemeClr val="lt1"/>
                </a:solidFill>
              </a:rPr>
              <a:t> </a:t>
            </a:r>
            <a:r>
              <a:rPr lang="en-US" dirty="0" err="1">
                <a:solidFill>
                  <a:schemeClr val="lt1"/>
                </a:solidFill>
              </a:rPr>
              <a:t>lý</a:t>
            </a:r>
            <a:r>
              <a:rPr lang="en-US" dirty="0">
                <a:solidFill>
                  <a:schemeClr val="lt1"/>
                </a:solidFill>
              </a:rPr>
              <a:t> </a:t>
            </a:r>
            <a:r>
              <a:rPr lang="en-US" dirty="0" err="1">
                <a:solidFill>
                  <a:schemeClr val="lt1"/>
                </a:solidFill>
              </a:rPr>
              <a:t>sự</a:t>
            </a:r>
            <a:r>
              <a:rPr lang="en-US" dirty="0">
                <a:solidFill>
                  <a:schemeClr val="lt1"/>
                </a:solidFill>
              </a:rPr>
              <a:t> </a:t>
            </a:r>
            <a:r>
              <a:rPr lang="en-US" dirty="0" err="1">
                <a:solidFill>
                  <a:schemeClr val="lt1"/>
                </a:solidFill>
              </a:rPr>
              <a:t>kiện</a:t>
            </a:r>
            <a:endParaRPr lang="en-US"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314325" y="704850"/>
            <a:ext cx="2524125" cy="1162050"/>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4"/>
          <a:stretch>
            <a:fillRect/>
          </a:stretch>
        </p:blipFill>
        <p:spPr>
          <a:xfrm>
            <a:off x="727969" y="523788"/>
            <a:ext cx="5983549" cy="4336413"/>
          </a:xfrm>
          <a:prstGeom prst="rect">
            <a:avLst/>
          </a:prstGeom>
        </p:spPr>
      </p:pic>
    </p:spTree>
    <p:extLst>
      <p:ext uri="{BB962C8B-B14F-4D97-AF65-F5344CB8AC3E}">
        <p14:creationId xmlns:p14="http://schemas.microsoft.com/office/powerpoint/2010/main" val="126324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lvl="0" indent="457200">
              <a:buClr>
                <a:schemeClr val="dk1"/>
              </a:buClr>
              <a:buSzPts val="1100"/>
            </a:pPr>
            <a:r>
              <a:rPr lang="en-US" dirty="0" err="1">
                <a:solidFill>
                  <a:schemeClr val="lt1"/>
                </a:solidFill>
              </a:rPr>
              <a:t>Đăng</a:t>
            </a:r>
            <a:r>
              <a:rPr lang="en-US" dirty="0">
                <a:solidFill>
                  <a:schemeClr val="lt1"/>
                </a:solidFill>
              </a:rPr>
              <a:t> </a:t>
            </a:r>
            <a:r>
              <a:rPr lang="en-US" dirty="0" err="1">
                <a:solidFill>
                  <a:schemeClr val="lt1"/>
                </a:solidFill>
              </a:rPr>
              <a:t>ký</a:t>
            </a:r>
            <a:r>
              <a:rPr lang="en-US" dirty="0">
                <a:solidFill>
                  <a:schemeClr val="lt1"/>
                </a:solidFill>
              </a:rPr>
              <a:t> </a:t>
            </a:r>
            <a:r>
              <a:rPr lang="en-US" dirty="0" err="1">
                <a:solidFill>
                  <a:schemeClr val="lt1"/>
                </a:solidFill>
              </a:rPr>
              <a:t>và</a:t>
            </a:r>
            <a:r>
              <a:rPr lang="en-US" dirty="0">
                <a:solidFill>
                  <a:schemeClr val="lt1"/>
                </a:solidFill>
              </a:rPr>
              <a:t> </a:t>
            </a:r>
            <a:r>
              <a:rPr lang="en-US" dirty="0" err="1">
                <a:solidFill>
                  <a:schemeClr val="lt1"/>
                </a:solidFill>
              </a:rPr>
              <a:t>xử</a:t>
            </a:r>
            <a:r>
              <a:rPr lang="en-US" dirty="0">
                <a:solidFill>
                  <a:schemeClr val="lt1"/>
                </a:solidFill>
              </a:rPr>
              <a:t> </a:t>
            </a:r>
            <a:r>
              <a:rPr lang="en-US" dirty="0" err="1">
                <a:solidFill>
                  <a:schemeClr val="lt1"/>
                </a:solidFill>
              </a:rPr>
              <a:t>lý</a:t>
            </a:r>
            <a:r>
              <a:rPr lang="en-US" dirty="0">
                <a:solidFill>
                  <a:schemeClr val="lt1"/>
                </a:solidFill>
              </a:rPr>
              <a:t> </a:t>
            </a:r>
            <a:r>
              <a:rPr lang="en-US" dirty="0" err="1">
                <a:solidFill>
                  <a:schemeClr val="lt1"/>
                </a:solidFill>
              </a:rPr>
              <a:t>sự</a:t>
            </a:r>
            <a:r>
              <a:rPr lang="en-US" dirty="0">
                <a:solidFill>
                  <a:schemeClr val="lt1"/>
                </a:solidFill>
              </a:rPr>
              <a:t> </a:t>
            </a:r>
            <a:r>
              <a:rPr lang="en-US" dirty="0" err="1">
                <a:solidFill>
                  <a:schemeClr val="lt1"/>
                </a:solidFill>
              </a:rPr>
              <a:t>kiện</a:t>
            </a:r>
            <a:r>
              <a:rPr lang="en-US" dirty="0">
                <a:solidFill>
                  <a:schemeClr val="lt1"/>
                </a:solidFill>
              </a:rPr>
              <a:t> </a:t>
            </a:r>
            <a:r>
              <a:rPr lang="en-US" dirty="0" err="1">
                <a:solidFill>
                  <a:schemeClr val="lt1"/>
                </a:solidFill>
              </a:rPr>
              <a:t>trong</a:t>
            </a:r>
            <a:r>
              <a:rPr lang="en-US" dirty="0">
                <a:solidFill>
                  <a:schemeClr val="lt1"/>
                </a:solidFill>
              </a:rPr>
              <a:t> </a:t>
            </a:r>
            <a:r>
              <a:rPr lang="en-US" dirty="0" err="1">
                <a:solidFill>
                  <a:schemeClr val="lt1"/>
                </a:solidFill>
              </a:rPr>
              <a:t>NetBeans</a:t>
            </a:r>
            <a:endParaRPr lang="en-US"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314325" y="704850"/>
            <a:ext cx="2524125" cy="1162050"/>
          </a:xfrm>
          <a:prstGeom prst="rect">
            <a:avLst/>
          </a:prstGeom>
          <a:noFill/>
        </p:spPr>
        <p:txBody>
          <a:bodyPr wrap="square" rtlCol="0">
            <a:spAutoFit/>
          </a:bodyPr>
          <a:lstStyle/>
          <a:p>
            <a:endParaRPr lang="en-US" dirty="0"/>
          </a:p>
        </p:txBody>
      </p:sp>
      <p:pic>
        <p:nvPicPr>
          <p:cNvPr id="2" name="Picture 1"/>
          <p:cNvPicPr>
            <a:picLocks noChangeAspect="1"/>
          </p:cNvPicPr>
          <p:nvPr/>
        </p:nvPicPr>
        <p:blipFill>
          <a:blip r:embed="rId4"/>
          <a:stretch>
            <a:fillRect/>
          </a:stretch>
        </p:blipFill>
        <p:spPr>
          <a:xfrm>
            <a:off x="314325" y="783313"/>
            <a:ext cx="8181975" cy="2495550"/>
          </a:xfrm>
          <a:prstGeom prst="rect">
            <a:avLst/>
          </a:prstGeom>
        </p:spPr>
      </p:pic>
    </p:spTree>
    <p:extLst>
      <p:ext uri="{BB962C8B-B14F-4D97-AF65-F5344CB8AC3E}">
        <p14:creationId xmlns:p14="http://schemas.microsoft.com/office/powerpoint/2010/main" val="37706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lvl="0" indent="457200">
              <a:buClr>
                <a:schemeClr val="dk1"/>
              </a:buClr>
              <a:buSzPts val="1100"/>
            </a:pPr>
            <a:r>
              <a:rPr lang="en-US" dirty="0" err="1" smtClean="0">
                <a:solidFill>
                  <a:schemeClr val="lt1"/>
                </a:solidFill>
              </a:rPr>
              <a:t>Ví</a:t>
            </a:r>
            <a:r>
              <a:rPr lang="en-US" dirty="0" smtClean="0">
                <a:solidFill>
                  <a:schemeClr val="lt1"/>
                </a:solidFill>
              </a:rPr>
              <a:t> </a:t>
            </a:r>
            <a:r>
              <a:rPr lang="en-US" dirty="0" err="1" smtClean="0">
                <a:solidFill>
                  <a:schemeClr val="lt1"/>
                </a:solidFill>
              </a:rPr>
              <a:t>dụ</a:t>
            </a:r>
            <a:r>
              <a:rPr lang="en-US" dirty="0" smtClean="0">
                <a:solidFill>
                  <a:schemeClr val="lt1"/>
                </a:solidFill>
              </a:rPr>
              <a:t>: </a:t>
            </a:r>
            <a:r>
              <a:rPr lang="en-US" dirty="0" err="1" smtClean="0">
                <a:solidFill>
                  <a:schemeClr val="lt1"/>
                </a:solidFill>
              </a:rPr>
              <a:t>Xây</a:t>
            </a:r>
            <a:r>
              <a:rPr lang="en-US" dirty="0" smtClean="0">
                <a:solidFill>
                  <a:schemeClr val="lt1"/>
                </a:solidFill>
              </a:rPr>
              <a:t> </a:t>
            </a:r>
            <a:r>
              <a:rPr lang="en-US" dirty="0" err="1" smtClean="0">
                <a:solidFill>
                  <a:schemeClr val="lt1"/>
                </a:solidFill>
              </a:rPr>
              <a:t>dựng</a:t>
            </a:r>
            <a:r>
              <a:rPr lang="en-US" dirty="0" smtClean="0">
                <a:solidFill>
                  <a:schemeClr val="lt1"/>
                </a:solidFill>
              </a:rPr>
              <a:t> </a:t>
            </a:r>
            <a:r>
              <a:rPr lang="en-US" dirty="0" err="1" smtClean="0">
                <a:solidFill>
                  <a:schemeClr val="lt1"/>
                </a:solidFill>
              </a:rPr>
              <a:t>ứng</a:t>
            </a:r>
            <a:r>
              <a:rPr lang="en-US" dirty="0" smtClean="0">
                <a:solidFill>
                  <a:schemeClr val="lt1"/>
                </a:solidFill>
              </a:rPr>
              <a:t> </a:t>
            </a:r>
            <a:r>
              <a:rPr lang="en-US" dirty="0" err="1" smtClean="0">
                <a:solidFill>
                  <a:schemeClr val="lt1"/>
                </a:solidFill>
              </a:rPr>
              <a:t>dụng</a:t>
            </a:r>
            <a:r>
              <a:rPr lang="en-US" dirty="0" smtClean="0">
                <a:solidFill>
                  <a:schemeClr val="lt1"/>
                </a:solidFill>
              </a:rPr>
              <a:t> </a:t>
            </a:r>
            <a:r>
              <a:rPr lang="en-US" dirty="0" err="1" smtClean="0">
                <a:solidFill>
                  <a:schemeClr val="lt1"/>
                </a:solidFill>
              </a:rPr>
              <a:t>máy</a:t>
            </a:r>
            <a:r>
              <a:rPr lang="en-US" dirty="0" smtClean="0">
                <a:solidFill>
                  <a:schemeClr val="lt1"/>
                </a:solidFill>
              </a:rPr>
              <a:t> </a:t>
            </a:r>
            <a:r>
              <a:rPr lang="en-US" dirty="0" err="1" smtClean="0">
                <a:solidFill>
                  <a:schemeClr val="lt1"/>
                </a:solidFill>
              </a:rPr>
              <a:t>tính</a:t>
            </a:r>
            <a:r>
              <a:rPr lang="en-US" dirty="0" smtClean="0">
                <a:solidFill>
                  <a:schemeClr val="lt1"/>
                </a:solidFill>
              </a:rPr>
              <a:t> </a:t>
            </a:r>
            <a:r>
              <a:rPr lang="en-US" dirty="0" err="1" smtClean="0">
                <a:solidFill>
                  <a:schemeClr val="lt1"/>
                </a:solidFill>
              </a:rPr>
              <a:t>đơn</a:t>
            </a:r>
            <a:r>
              <a:rPr lang="en-US" dirty="0" smtClean="0">
                <a:solidFill>
                  <a:schemeClr val="lt1"/>
                </a:solidFill>
              </a:rPr>
              <a:t> </a:t>
            </a:r>
            <a:r>
              <a:rPr lang="en-US" dirty="0" err="1" smtClean="0">
                <a:solidFill>
                  <a:schemeClr val="lt1"/>
                </a:solidFill>
              </a:rPr>
              <a:t>giản</a:t>
            </a:r>
            <a:endParaRPr lang="en-US"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314325" y="704850"/>
            <a:ext cx="2524125" cy="1162050"/>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4"/>
          <a:stretch>
            <a:fillRect/>
          </a:stretch>
        </p:blipFill>
        <p:spPr>
          <a:xfrm>
            <a:off x="2179783" y="821784"/>
            <a:ext cx="3709410" cy="2609281"/>
          </a:xfrm>
          <a:prstGeom prst="rect">
            <a:avLst/>
          </a:prstGeom>
        </p:spPr>
      </p:pic>
      <p:sp>
        <p:nvSpPr>
          <p:cNvPr id="5" name="Rectangle 4"/>
          <p:cNvSpPr/>
          <p:nvPr/>
        </p:nvSpPr>
        <p:spPr>
          <a:xfrm>
            <a:off x="401782" y="3524541"/>
            <a:ext cx="4572000" cy="1600438"/>
          </a:xfrm>
          <a:prstGeom prst="rect">
            <a:avLst/>
          </a:prstGeom>
        </p:spPr>
        <p:txBody>
          <a:bodyPr>
            <a:spAutoFit/>
          </a:bodyPr>
          <a:lstStyle/>
          <a:p>
            <a:r>
              <a:rPr lang="vi-VN" b="1" dirty="0">
                <a:solidFill>
                  <a:srgbClr val="222222"/>
                </a:solidFill>
                <a:latin typeface="Open Sans"/>
              </a:rPr>
              <a:t>Yêu cầu:</a:t>
            </a:r>
            <a:endParaRPr lang="vi-VN" dirty="0">
              <a:solidFill>
                <a:srgbClr val="222222"/>
              </a:solidFill>
              <a:latin typeface="Open Sans"/>
            </a:endParaRPr>
          </a:p>
          <a:p>
            <a:pPr>
              <a:buFont typeface="+mj-lt"/>
              <a:buAutoNum type="arabicPeriod"/>
            </a:pPr>
            <a:r>
              <a:rPr lang="vi-VN" dirty="0">
                <a:solidFill>
                  <a:srgbClr val="222222"/>
                </a:solidFill>
                <a:latin typeface="Open Sans"/>
              </a:rPr>
              <a:t>First number và Second number bắt buộc người dùng phải nhập. Nếu người dùng chưa nhập, ứng dụng sẽ hiển thị thông báo.</a:t>
            </a:r>
          </a:p>
          <a:p>
            <a:pPr>
              <a:buFont typeface="+mj-lt"/>
              <a:buAutoNum type="arabicPeriod"/>
            </a:pPr>
            <a:r>
              <a:rPr lang="vi-VN" dirty="0">
                <a:solidFill>
                  <a:srgbClr val="222222"/>
                </a:solidFill>
                <a:latin typeface="Open Sans"/>
              </a:rPr>
              <a:t>Khi chọn nút “+”,” –“, “*”, “/” thực hiện xử lý tính tổng, tính hiệu, tính tích, tính thương và hiển thị kết quả vào Result.</a:t>
            </a:r>
          </a:p>
        </p:txBody>
      </p:sp>
    </p:spTree>
    <p:extLst>
      <p:ext uri="{BB962C8B-B14F-4D97-AF65-F5344CB8AC3E}">
        <p14:creationId xmlns:p14="http://schemas.microsoft.com/office/powerpoint/2010/main" val="113004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l" rtl="0">
              <a:lnSpc>
                <a:spcPct val="115000"/>
              </a:lnSpc>
              <a:spcBef>
                <a:spcPts val="0"/>
              </a:spcBef>
              <a:spcAft>
                <a:spcPts val="0"/>
              </a:spcAft>
              <a:buNone/>
            </a:pPr>
            <a:endParaRPr sz="3000">
              <a:solidFill>
                <a:srgbClr val="2A78CA"/>
              </a:solidFill>
            </a:endParaRPr>
          </a:p>
        </p:txBody>
      </p:sp>
      <p:pic>
        <p:nvPicPr>
          <p:cNvPr id="126" name="Google Shape;126;p20"/>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240</Words>
  <Application>Microsoft Office PowerPoint</Application>
  <PresentationFormat>On-screen Show (16:9)</PresentationFormat>
  <Paragraphs>28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Open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Mina Mimi</cp:lastModifiedBy>
  <cp:revision>38</cp:revision>
  <dcterms:modified xsi:type="dcterms:W3CDTF">2020-11-09T16:14:58Z</dcterms:modified>
</cp:coreProperties>
</file>