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9A2593-D618-465B-AA6C-D89620D4C231}">
  <a:tblStyle styleId="{999A2593-D618-465B-AA6C-D89620D4C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9062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37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91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309782e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309782e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95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309782e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309782e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abstract class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private String name;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Employee(String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this.name = name;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abstract String title();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void showInfo()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System.out.println("----------");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System.out.println("Employee name: " + 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System.out.println("Employee position: " + title());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System.out.println("----------");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LeadEngineer extends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LeadEngineer(String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title()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"Lead Engineer";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Manager extends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Manager(String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title()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"Manager";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App2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Employee e1 = new LeadEngineer("Nguyen Van A");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Employee e2 = new Manager("Nguyen Thi T");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e1.showInfo();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e2.showInfo();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1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309782e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309782e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5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309782e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309782e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02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00e2123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00e2123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22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64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0" y="119575"/>
            <a:ext cx="1797050" cy="7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Abstract class và Interface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Lecturer: </a:t>
            </a:r>
            <a:r>
              <a:rPr lang="en" dirty="0" smtClean="0">
                <a:solidFill>
                  <a:srgbClr val="2A78CA"/>
                </a:solidFill>
              </a:rPr>
              <a:t>Đỗ Tuấn Anh</a:t>
            </a:r>
            <a:endParaRPr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https://plusplus.vn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Abstract Class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Interface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Abstract class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02850" y="653650"/>
            <a:ext cx="67518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Lớp trừu tượng (Abstract Class)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Sử dụng từ khóa </a:t>
            </a:r>
            <a:r>
              <a:rPr lang="en" b="1">
                <a:solidFill>
                  <a:srgbClr val="333333"/>
                </a:solidFill>
              </a:rPr>
              <a:t>abstract</a:t>
            </a:r>
            <a:r>
              <a:rPr lang="en">
                <a:solidFill>
                  <a:srgbClr val="333333"/>
                </a:solidFill>
              </a:rPr>
              <a:t> để khai báo lớp trừu tượng.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Không thể tạo đối tượng trực tiếp từ lớp trừu tượng mà phải viết 1 lớp kế thừa lớp trừu tượng đó.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Lớp trừu tượng có thể có hoặc không có phương thức trừu tượng. 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922625" y="3084275"/>
            <a:ext cx="4696200" cy="13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lang="en" b="1"/>
              <a:t>abstract</a:t>
            </a:r>
            <a:r>
              <a:rPr lang="en"/>
              <a:t> class Person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….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rgbClr val="FF0000"/>
                </a:solidFill>
              </a:rPr>
              <a:t>Person p = new Person();</a:t>
            </a:r>
            <a:endParaRPr strike="sng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Tính trừu tượng (Abstraction)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02850" y="653650"/>
            <a:ext cx="69354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Phương thức trừu tượng (Abstract Methods)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Là các phương thức chỉ có phần khai báo mà không có phần thân phương thức.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Sử dụng từ khóa </a:t>
            </a:r>
            <a:r>
              <a:rPr lang="en" b="1">
                <a:solidFill>
                  <a:srgbClr val="333333"/>
                </a:solidFill>
              </a:rPr>
              <a:t>abstract</a:t>
            </a:r>
            <a:r>
              <a:rPr lang="en">
                <a:solidFill>
                  <a:srgbClr val="333333"/>
                </a:solidFill>
              </a:rPr>
              <a:t> trước tên phương thức để tạo phương thức trừu tượng.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Để sử dụng phương thức trừu tượng này, chúng ta cần ghi đè (override) nó trong lớp con kế thừa lớp khai báo phương thức trừu tượng này.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Interface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702850" y="653650"/>
            <a:ext cx="68946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Interface</a:t>
            </a:r>
            <a:endParaRPr dirty="0"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 dirty="0">
                <a:solidFill>
                  <a:srgbClr val="333333"/>
                </a:solidFill>
              </a:rPr>
              <a:t>Interface trong Java là một tập hợp các phương thức trừu tượng. </a:t>
            </a:r>
            <a:endParaRPr dirty="0"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 dirty="0">
                <a:solidFill>
                  <a:srgbClr val="333333"/>
                </a:solidFill>
              </a:rPr>
              <a:t>Tất cả phương thức trong Interface đều là phương thức trừu tượng.</a:t>
            </a:r>
            <a:endParaRPr dirty="0"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 dirty="0">
                <a:solidFill>
                  <a:srgbClr val="333333"/>
                </a:solidFill>
              </a:rPr>
              <a:t>Một Interface không thể kế thừa một lớp.</a:t>
            </a:r>
            <a:endParaRPr dirty="0"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 dirty="0">
                <a:solidFill>
                  <a:srgbClr val="333333"/>
                </a:solidFill>
              </a:rPr>
              <a:t>Một Interface có thể kế thừa nhiều Interface khác.</a:t>
            </a:r>
            <a:endParaRPr dirty="0"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 dirty="0">
                <a:solidFill>
                  <a:srgbClr val="333333"/>
                </a:solidFill>
              </a:rPr>
              <a:t>Interface không thể chứa thuộc tính (trừ thuộc tính </a:t>
            </a:r>
            <a:r>
              <a:rPr lang="en" b="1" dirty="0">
                <a:solidFill>
                  <a:srgbClr val="333333"/>
                </a:solidFill>
              </a:rPr>
              <a:t>static final</a:t>
            </a:r>
            <a:r>
              <a:rPr lang="en" dirty="0">
                <a:solidFill>
                  <a:srgbClr val="333333"/>
                </a:solidFill>
              </a:rPr>
              <a:t>).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888400" y="2951650"/>
            <a:ext cx="3882600" cy="164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</a:t>
            </a:r>
            <a:r>
              <a:rPr lang="en" sz="1100" b="1"/>
              <a:t>interface </a:t>
            </a:r>
            <a:r>
              <a:rPr lang="en" sz="1100"/>
              <a:t>TokenService {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public void createToken();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pubic class JwtTokenService </a:t>
            </a:r>
            <a:r>
              <a:rPr lang="en" sz="1100" b="1"/>
              <a:t>implements </a:t>
            </a:r>
            <a:r>
              <a:rPr lang="en" sz="1100">
                <a:solidFill>
                  <a:schemeClr val="dk1"/>
                </a:solidFill>
              </a:rPr>
              <a:t>TokenService </a:t>
            </a:r>
            <a:r>
              <a:rPr lang="en" sz="1100"/>
              <a:t>  {	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@override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r>
              <a:rPr lang="en" sz="1100">
                <a:solidFill>
                  <a:schemeClr val="dk1"/>
                </a:solidFill>
              </a:rPr>
              <a:t>public void createToken() {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// do smt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}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Tính trừu tượng (Abstraction)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717775" y="523800"/>
            <a:ext cx="6935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Sự khác nhau Abstract Class và Interface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</p:txBody>
      </p:sp>
      <p:graphicFrame>
        <p:nvGraphicFramePr>
          <p:cNvPr id="99" name="Google Shape;99;p18"/>
          <p:cNvGraphicFramePr/>
          <p:nvPr>
            <p:extLst>
              <p:ext uri="{D42A27DB-BD31-4B8C-83A1-F6EECF244321}">
                <p14:modId xmlns:p14="http://schemas.microsoft.com/office/powerpoint/2010/main" val="3420019746"/>
              </p:ext>
            </p:extLst>
          </p:nvPr>
        </p:nvGraphicFramePr>
        <p:xfrm>
          <a:off x="952500" y="1162050"/>
          <a:ext cx="7239000" cy="3416860"/>
        </p:xfrm>
        <a:graphic>
          <a:graphicData uri="http://schemas.openxmlformats.org/drawingml/2006/table">
            <a:tbl>
              <a:tblPr>
                <a:noFill/>
                <a:tableStyleId>{999A2593-D618-465B-AA6C-D89620D4C231}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Lớp trừu tượng (Abstract Class)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Interface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Có thể khai báo cả phương thức trừu tượng và phương thức bình thường trong lớp trừu tượng.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 chỉ chứa các phương thức trừu tượng.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77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Không hỗ trợ đa kế </a:t>
                      </a:r>
                      <a:r>
                        <a:rPr lang="en" sz="1200" dirty="0" smtClean="0"/>
                        <a:t>thừa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Hỗ trợ </a:t>
                      </a:r>
                      <a:r>
                        <a:rPr lang="en" sz="1200" b="1" dirty="0"/>
                        <a:t>cú pháp</a:t>
                      </a:r>
                      <a:r>
                        <a:rPr lang="en" sz="1200" dirty="0"/>
                        <a:t> đa kế thừa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2A78CA"/>
                          </a:solidFill>
                        </a:rPr>
                        <a:t>(interface biểu thị đối tượng đó có thể làm những gì =&gt; đa kế thừa)</a:t>
                      </a:r>
                      <a:endParaRPr sz="900" dirty="0">
                        <a:solidFill>
                          <a:srgbClr val="2A78CA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>
                          <a:solidFill>
                            <a:srgbClr val="980000"/>
                          </a:solidFill>
                        </a:rPr>
                        <a:t>(interface A extends B, C)</a:t>
                      </a:r>
                      <a:endParaRPr sz="900" i="1" dirty="0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1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Có thể chứa các thuộc tính </a:t>
                      </a:r>
                      <a:r>
                        <a:rPr lang="en" sz="1200" b="1"/>
                        <a:t>final, non-final, static, non-static. 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Chỉ chứa thuộc tính </a:t>
                      </a:r>
                      <a:r>
                        <a:rPr lang="en" sz="1200" b="1"/>
                        <a:t>final &amp; static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Ví dụ: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public </a:t>
                      </a:r>
                      <a:r>
                        <a:rPr lang="en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abstract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class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Shape {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   public </a:t>
                      </a:r>
                      <a:r>
                        <a:rPr lang="en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abstract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void draw();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Ví dụ: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public </a:t>
                      </a:r>
                      <a:r>
                        <a:rPr lang="en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interface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Drawable {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   void draw();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 Cách khai báo Abstract class và Interface.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◆"/>
            </a:pPr>
            <a:r>
              <a:rPr lang="en">
                <a:solidFill>
                  <a:srgbClr val="2876C9"/>
                </a:solidFill>
              </a:rPr>
              <a:t>Phân biệt sự khác nhau giữa chúng.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Quick Game!</a:t>
            </a:r>
            <a:endParaRPr sz="3000">
              <a:solidFill>
                <a:srgbClr val="2A78CA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88888"/>
            <a:ext cx="1057925" cy="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413</Words>
  <Application>Microsoft Office PowerPoint</Application>
  <PresentationFormat>On-screen Show (16:9)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Mina Mimi</cp:lastModifiedBy>
  <cp:revision>2</cp:revision>
  <dcterms:modified xsi:type="dcterms:W3CDTF">2020-10-25T15:50:08Z</dcterms:modified>
</cp:coreProperties>
</file>