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60" r:id="rId5"/>
    <p:sldId id="265" r:id="rId6"/>
    <p:sldId id="274" r:id="rId7"/>
    <p:sldId id="267" r:id="rId8"/>
    <p:sldId id="276" r:id="rId9"/>
    <p:sldId id="268" r:id="rId10"/>
    <p:sldId id="269" r:id="rId11"/>
    <p:sldId id="277" r:id="rId12"/>
    <p:sldId id="278" r:id="rId13"/>
    <p:sldId id="272" r:id="rId14"/>
    <p:sldId id="273"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F82D1F-A5A4-46D8-B12F-4C0C5E66A35D}">
  <a:tblStyle styleId="{31F82D1F-A5A4-46D8-B12F-4C0C5E66A35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250" autoAdjust="0"/>
  </p:normalViewPr>
  <p:slideViewPr>
    <p:cSldViewPr snapToGrid="0">
      <p:cViewPr varScale="1">
        <p:scale>
          <a:sx n="99" d="100"/>
          <a:sy n="99" d="100"/>
        </p:scale>
        <p:origin x="324"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44719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c30c8713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c30c8713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err="1" smtClean="0">
                <a:solidFill>
                  <a:srgbClr val="000000"/>
                </a:solidFill>
                <a:effectLst/>
                <a:latin typeface="Arial"/>
                <a:ea typeface="Arial"/>
                <a:cs typeface="Arial"/>
                <a:sym typeface="Arial"/>
              </a:rPr>
              <a:t>Chào</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hỏi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giới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thiệu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tên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tuổi</a:t>
            </a:r>
            <a:endParaRPr dirty="0"/>
          </a:p>
        </p:txBody>
      </p:sp>
    </p:spTree>
    <p:extLst>
      <p:ext uri="{BB962C8B-B14F-4D97-AF65-F5344CB8AC3E}">
        <p14:creationId xmlns:p14="http://schemas.microsoft.com/office/powerpoint/2010/main" val="3278417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7c6431392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7c6431392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Tạo</a:t>
            </a:r>
            <a:r>
              <a:rPr lang="en-US" baseline="0" dirty="0" smtClean="0"/>
              <a:t> project </a:t>
            </a:r>
            <a:r>
              <a:rPr lang="en-US" baseline="0" dirty="0" err="1" smtClean="0"/>
              <a:t>helloworld</a:t>
            </a:r>
            <a:r>
              <a:rPr lang="en-US" baseline="0" dirty="0" smtClean="0"/>
              <a:t> </a:t>
            </a:r>
            <a:r>
              <a:rPr lang="en-US" baseline="0" dirty="0" err="1" smtClean="0"/>
              <a:t>với</a:t>
            </a:r>
            <a:r>
              <a:rPr lang="en-US" baseline="0" dirty="0" smtClean="0"/>
              <a:t> IDE </a:t>
            </a:r>
            <a:r>
              <a:rPr lang="en-US" baseline="0" dirty="0" err="1" smtClean="0"/>
              <a:t>intelliji</a:t>
            </a:r>
            <a:endParaRPr dirty="0"/>
          </a:p>
        </p:txBody>
      </p:sp>
    </p:spTree>
    <p:extLst>
      <p:ext uri="{BB962C8B-B14F-4D97-AF65-F5344CB8AC3E}">
        <p14:creationId xmlns:p14="http://schemas.microsoft.com/office/powerpoint/2010/main" val="1067368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7c6431392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7c6431392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Tạo</a:t>
            </a:r>
            <a:r>
              <a:rPr lang="en-US" baseline="0" dirty="0" smtClean="0"/>
              <a:t> project </a:t>
            </a:r>
            <a:r>
              <a:rPr lang="en-US" baseline="0" dirty="0" err="1" smtClean="0"/>
              <a:t>helloworld</a:t>
            </a:r>
            <a:r>
              <a:rPr lang="en-US" baseline="0" dirty="0" smtClean="0"/>
              <a:t> </a:t>
            </a:r>
            <a:r>
              <a:rPr lang="en-US" baseline="0" dirty="0" err="1" smtClean="0"/>
              <a:t>với</a:t>
            </a:r>
            <a:r>
              <a:rPr lang="en-US" baseline="0" dirty="0" smtClean="0"/>
              <a:t> IDE </a:t>
            </a:r>
            <a:r>
              <a:rPr lang="en-US" baseline="0" dirty="0" err="1" smtClean="0"/>
              <a:t>intelliji</a:t>
            </a:r>
            <a:endParaRPr dirty="0"/>
          </a:p>
        </p:txBody>
      </p:sp>
    </p:spTree>
    <p:extLst>
      <p:ext uri="{BB962C8B-B14F-4D97-AF65-F5344CB8AC3E}">
        <p14:creationId xmlns:p14="http://schemas.microsoft.com/office/powerpoint/2010/main" val="286232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7c6431392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7c6431392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Tạo</a:t>
            </a:r>
            <a:r>
              <a:rPr lang="en-US" baseline="0" dirty="0" smtClean="0"/>
              <a:t> project </a:t>
            </a:r>
            <a:r>
              <a:rPr lang="en-US" baseline="0" dirty="0" err="1" smtClean="0"/>
              <a:t>helloworld</a:t>
            </a:r>
            <a:r>
              <a:rPr lang="en-US" baseline="0" dirty="0" smtClean="0"/>
              <a:t> </a:t>
            </a:r>
            <a:r>
              <a:rPr lang="en-US" baseline="0" dirty="0" err="1" smtClean="0"/>
              <a:t>với</a:t>
            </a:r>
            <a:r>
              <a:rPr lang="en-US" baseline="0" dirty="0" smtClean="0"/>
              <a:t> IDE </a:t>
            </a:r>
            <a:r>
              <a:rPr lang="en-US" baseline="0" dirty="0" err="1" smtClean="0"/>
              <a:t>intelliji</a:t>
            </a:r>
            <a:endParaRPr dirty="0"/>
          </a:p>
        </p:txBody>
      </p:sp>
    </p:spTree>
    <p:extLst>
      <p:ext uri="{BB962C8B-B14F-4D97-AF65-F5344CB8AC3E}">
        <p14:creationId xmlns:p14="http://schemas.microsoft.com/office/powerpoint/2010/main" val="4249499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7763db8028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7763db8028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8637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7c72cddd8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7c72cddd8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8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30c8713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30c8713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Bỏ</a:t>
            </a:r>
            <a:r>
              <a:rPr lang="en-US" baseline="0" dirty="0" smtClean="0"/>
              <a:t> qua</a:t>
            </a:r>
            <a:endParaRPr dirty="0"/>
          </a:p>
        </p:txBody>
      </p:sp>
    </p:spTree>
    <p:extLst>
      <p:ext uri="{BB962C8B-B14F-4D97-AF65-F5344CB8AC3E}">
        <p14:creationId xmlns:p14="http://schemas.microsoft.com/office/powerpoint/2010/main" val="1571446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c30c8713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c30c8713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Khóa</a:t>
            </a:r>
            <a:r>
              <a:rPr lang="en-US" baseline="0" dirty="0" smtClean="0"/>
              <a:t> </a:t>
            </a:r>
            <a:r>
              <a:rPr lang="en-US" baseline="0" dirty="0" err="1" smtClean="0"/>
              <a:t>học</a:t>
            </a:r>
            <a:r>
              <a:rPr lang="en-US" baseline="0" dirty="0" smtClean="0"/>
              <a:t> </a:t>
            </a:r>
            <a:r>
              <a:rPr lang="en-US" baseline="0" dirty="0" err="1" smtClean="0"/>
              <a:t>diễn</a:t>
            </a:r>
            <a:r>
              <a:rPr lang="en-US" baseline="0" dirty="0" smtClean="0"/>
              <a:t> </a:t>
            </a:r>
            <a:r>
              <a:rPr lang="en-US" baseline="0" dirty="0" err="1" smtClean="0"/>
              <a:t>ra</a:t>
            </a:r>
            <a:r>
              <a:rPr lang="en-US" baseline="0" dirty="0" smtClean="0"/>
              <a:t> </a:t>
            </a:r>
            <a:r>
              <a:rPr lang="en-US" baseline="0" dirty="0" err="1" smtClean="0"/>
              <a:t>trong</a:t>
            </a:r>
            <a:r>
              <a:rPr lang="en-US" baseline="0" dirty="0" smtClean="0"/>
              <a:t> 6 </a:t>
            </a:r>
            <a:r>
              <a:rPr lang="en-US" baseline="0" dirty="0" err="1" smtClean="0"/>
              <a:t>tuần</a:t>
            </a:r>
            <a:r>
              <a:rPr lang="en-US" baseline="0" dirty="0" smtClean="0"/>
              <a:t>, 12 </a:t>
            </a:r>
            <a:r>
              <a:rPr lang="en-US" baseline="0" dirty="0" err="1" smtClean="0"/>
              <a:t>buổi</a:t>
            </a:r>
            <a:r>
              <a:rPr lang="en-US" baseline="0" dirty="0" smtClean="0"/>
              <a:t> (</a:t>
            </a:r>
            <a:r>
              <a:rPr lang="en-US" baseline="0" dirty="0" err="1" smtClean="0"/>
              <a:t>chưa</a:t>
            </a:r>
            <a:r>
              <a:rPr lang="en-US" baseline="0" dirty="0" smtClean="0"/>
              <a:t> </a:t>
            </a:r>
            <a:r>
              <a:rPr lang="en-US" baseline="0" dirty="0" err="1" smtClean="0"/>
              <a:t>kê</a:t>
            </a:r>
            <a:r>
              <a:rPr lang="en-US" baseline="0" dirty="0" smtClean="0"/>
              <a:t>̉ </a:t>
            </a:r>
            <a:r>
              <a:rPr lang="en-US" baseline="0" dirty="0" err="1" smtClean="0"/>
              <a:t>các</a:t>
            </a:r>
            <a:r>
              <a:rPr lang="en-US" baseline="0" dirty="0" smtClean="0"/>
              <a:t> </a:t>
            </a:r>
            <a:r>
              <a:rPr lang="en-US" baseline="0" dirty="0" err="1" smtClean="0"/>
              <a:t>buổi</a:t>
            </a:r>
            <a:r>
              <a:rPr lang="en-US" baseline="0" dirty="0" smtClean="0"/>
              <a:t> </a:t>
            </a:r>
            <a:r>
              <a:rPr lang="en-US" baseline="0" dirty="0" err="1" smtClean="0"/>
              <a:t>hô</a:t>
            </a:r>
            <a:r>
              <a:rPr lang="en-US" baseline="0" dirty="0" smtClean="0"/>
              <a:t>̃ </a:t>
            </a:r>
            <a:r>
              <a:rPr lang="en-US" baseline="0" dirty="0" err="1" smtClean="0"/>
              <a:t>trơ</a:t>
            </a:r>
            <a:r>
              <a:rPr lang="en-US" baseline="0" dirty="0" smtClean="0"/>
              <a:t>̣)</a:t>
            </a:r>
            <a:endParaRPr dirty="0"/>
          </a:p>
        </p:txBody>
      </p:sp>
    </p:spTree>
    <p:extLst>
      <p:ext uri="{BB962C8B-B14F-4D97-AF65-F5344CB8AC3E}">
        <p14:creationId xmlns:p14="http://schemas.microsoft.com/office/powerpoint/2010/main" val="4201165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c7617f6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7c7617f6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Giới</a:t>
            </a:r>
            <a:r>
              <a:rPr lang="en-US" baseline="0" dirty="0" smtClean="0"/>
              <a:t> </a:t>
            </a:r>
            <a:r>
              <a:rPr lang="en-US" baseline="0" dirty="0" err="1" smtClean="0"/>
              <a:t>thiệu</a:t>
            </a:r>
            <a:r>
              <a:rPr lang="en-US" baseline="0" dirty="0" smtClean="0"/>
              <a:t> </a:t>
            </a:r>
            <a:r>
              <a:rPr lang="en-US" baseline="0" dirty="0" err="1" smtClean="0"/>
              <a:t>chương</a:t>
            </a:r>
            <a:r>
              <a:rPr lang="en-US" baseline="0" dirty="0" smtClean="0"/>
              <a:t> </a:t>
            </a:r>
            <a:r>
              <a:rPr lang="en-US" baseline="0" dirty="0" err="1" smtClean="0"/>
              <a:t>trình</a:t>
            </a:r>
            <a:r>
              <a:rPr lang="en-US" baseline="0" dirty="0" smtClean="0"/>
              <a:t> </a:t>
            </a:r>
            <a:r>
              <a:rPr lang="en-US" baseline="0" dirty="0" err="1" smtClean="0"/>
              <a:t>buổi</a:t>
            </a:r>
            <a:r>
              <a:rPr lang="en-US" baseline="0" dirty="0" smtClean="0"/>
              <a:t> </a:t>
            </a:r>
            <a:r>
              <a:rPr lang="en-US" baseline="0" dirty="0" err="1" smtClean="0"/>
              <a:t>buổi</a:t>
            </a:r>
            <a:r>
              <a:rPr lang="en-US" baseline="0" dirty="0" smtClean="0"/>
              <a:t> </a:t>
            </a:r>
            <a:r>
              <a:rPr lang="en-US" baseline="0" dirty="0" err="1" smtClean="0"/>
              <a:t>học</a:t>
            </a:r>
            <a:r>
              <a:rPr lang="en-US" baseline="0" dirty="0" smtClean="0"/>
              <a:t> </a:t>
            </a:r>
            <a:r>
              <a:rPr lang="en-US" baseline="0" dirty="0" err="1" smtClean="0"/>
              <a:t>hôm</a:t>
            </a:r>
            <a:r>
              <a:rPr lang="en-US" baseline="0" dirty="0" smtClean="0"/>
              <a:t> nay</a:t>
            </a:r>
            <a:endParaRPr dirty="0"/>
          </a:p>
        </p:txBody>
      </p:sp>
    </p:spTree>
    <p:extLst>
      <p:ext uri="{BB962C8B-B14F-4D97-AF65-F5344CB8AC3E}">
        <p14:creationId xmlns:p14="http://schemas.microsoft.com/office/powerpoint/2010/main" val="4036164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c30c8713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7c30c8713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3494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c30c8713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7c30c8713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80531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7c64313926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7c6431392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0721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c30c8713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7c30c8713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8294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c6431392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7c6431392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Tạo</a:t>
            </a:r>
            <a:r>
              <a:rPr lang="en-US" baseline="0" dirty="0" smtClean="0"/>
              <a:t> </a:t>
            </a:r>
            <a:r>
              <a:rPr lang="en-US" baseline="0" dirty="0" err="1" smtClean="0"/>
              <a:t>chương</a:t>
            </a:r>
            <a:r>
              <a:rPr lang="en-US" baseline="0" dirty="0" smtClean="0"/>
              <a:t> </a:t>
            </a:r>
            <a:r>
              <a:rPr lang="en-US" baseline="0" dirty="0" err="1" smtClean="0"/>
              <a:t>trình</a:t>
            </a:r>
            <a:r>
              <a:rPr lang="en-US" baseline="0" dirty="0" smtClean="0"/>
              <a:t> Hello world </a:t>
            </a:r>
            <a:r>
              <a:rPr lang="en-US" baseline="0" dirty="0" err="1" smtClean="0"/>
              <a:t>với</a:t>
            </a:r>
            <a:r>
              <a:rPr lang="en-US" baseline="0" dirty="0" smtClean="0"/>
              <a:t> notepad++ </a:t>
            </a:r>
            <a:r>
              <a:rPr lang="en-US" baseline="0" dirty="0" err="1" smtClean="0"/>
              <a:t>va</a:t>
            </a:r>
            <a:r>
              <a:rPr lang="en-US" baseline="0" dirty="0" smtClean="0"/>
              <a:t>̀ </a:t>
            </a:r>
            <a:r>
              <a:rPr lang="en-US" baseline="0" dirty="0" err="1" smtClean="0"/>
              <a:t>chạy</a:t>
            </a:r>
            <a:r>
              <a:rPr lang="en-US" baseline="0" dirty="0" smtClean="0"/>
              <a:t> </a:t>
            </a:r>
            <a:r>
              <a:rPr lang="en-US" baseline="0" dirty="0" err="1" smtClean="0"/>
              <a:t>bằng</a:t>
            </a:r>
            <a:r>
              <a:rPr lang="en-US" baseline="0" dirty="0" smtClean="0"/>
              <a:t> </a:t>
            </a:r>
            <a:r>
              <a:rPr lang="en-US" baseline="0" dirty="0" err="1" smtClean="0"/>
              <a:t>commandline</a:t>
            </a:r>
            <a:endParaRPr dirty="0"/>
          </a:p>
        </p:txBody>
      </p:sp>
    </p:spTree>
    <p:extLst>
      <p:ext uri="{BB962C8B-B14F-4D97-AF65-F5344CB8AC3E}">
        <p14:creationId xmlns:p14="http://schemas.microsoft.com/office/powerpoint/2010/main" val="1894023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github.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hyperlink" Target="mailto:anhdt84@gmail.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hyperlink" Target="https://git-scm.com/downloads" TargetMode="External"/><Relationship Id="rId3" Type="http://schemas.openxmlformats.org/officeDocument/2006/relationships/image" Target="../media/image1.png"/><Relationship Id="rId7" Type="http://schemas.openxmlformats.org/officeDocument/2006/relationships/hyperlink" Target="https://netbeans.org/downloads/8.2/rc/"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www.jetbrains.com/idea/" TargetMode="External"/><Relationship Id="rId5" Type="http://schemas.openxmlformats.org/officeDocument/2006/relationships/hyperlink" Target="https://www.oracle.com/java/technologies/javase/javase-jdk8-downloads.html" TargetMode="External"/><Relationship Id="rId4" Type="http://schemas.openxmlformats.org/officeDocument/2006/relationships/image" Target="../media/image3.png"/><Relationship Id="rId9" Type="http://schemas.openxmlformats.org/officeDocument/2006/relationships/hyperlink" Target="https://github.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 name="Google Shape;55;p13"/>
          <p:cNvPicPr preferRelativeResize="0"/>
          <p:nvPr/>
        </p:nvPicPr>
        <p:blipFill>
          <a:blip r:embed="rId3">
            <a:alphaModFix/>
          </a:blip>
          <a:stretch>
            <a:fillRect/>
          </a:stretch>
        </p:blipFill>
        <p:spPr>
          <a:xfrm>
            <a:off x="165950" y="119575"/>
            <a:ext cx="1797050" cy="762400"/>
          </a:xfrm>
          <a:prstGeom prst="rect">
            <a:avLst/>
          </a:prstGeom>
          <a:noFill/>
          <a:ln>
            <a:noFill/>
          </a:ln>
        </p:spPr>
      </p:pic>
      <p:sp>
        <p:nvSpPr>
          <p:cNvPr id="56" name="Google Shape;56;p13"/>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2A78CA"/>
                </a:solidFill>
              </a:rPr>
              <a:t>Giới thiệu Java và lập trình cơ bản</a:t>
            </a:r>
            <a:endParaRPr sz="3000" dirty="0">
              <a:solidFill>
                <a:srgbClr val="2A78CA"/>
              </a:solidFill>
            </a:endParaRPr>
          </a:p>
          <a:p>
            <a:pPr marL="0" lvl="0" indent="0" algn="ctr" rtl="0">
              <a:spcBef>
                <a:spcPts val="0"/>
              </a:spcBef>
              <a:spcAft>
                <a:spcPts val="0"/>
              </a:spcAft>
              <a:buNone/>
            </a:pPr>
            <a:endParaRPr sz="3000" dirty="0">
              <a:solidFill>
                <a:srgbClr val="2A78CA"/>
              </a:solidFill>
            </a:endParaRPr>
          </a:p>
          <a:p>
            <a:pPr marL="0" lvl="0" indent="0" algn="ctr" rtl="0">
              <a:lnSpc>
                <a:spcPct val="115000"/>
              </a:lnSpc>
              <a:spcBef>
                <a:spcPts val="0"/>
              </a:spcBef>
              <a:spcAft>
                <a:spcPts val="0"/>
              </a:spcAft>
              <a:buNone/>
            </a:pPr>
            <a:r>
              <a:rPr lang="en" dirty="0">
                <a:solidFill>
                  <a:srgbClr val="2A78CA"/>
                </a:solidFill>
              </a:rPr>
              <a:t>Lecturer: </a:t>
            </a:r>
            <a:r>
              <a:rPr lang="en" dirty="0" smtClean="0">
                <a:solidFill>
                  <a:srgbClr val="2A78CA"/>
                </a:solidFill>
              </a:rPr>
              <a:t>Đỗ Tuấn Anh</a:t>
            </a:r>
            <a:endParaRPr dirty="0">
              <a:solidFill>
                <a:srgbClr val="2A78CA"/>
              </a:solidFill>
            </a:endParaRPr>
          </a:p>
          <a:p>
            <a:pPr marL="0" lvl="0" indent="0" algn="ctr" rtl="0">
              <a:lnSpc>
                <a:spcPct val="115000"/>
              </a:lnSpc>
              <a:spcBef>
                <a:spcPts val="0"/>
              </a:spcBef>
              <a:spcAft>
                <a:spcPts val="0"/>
              </a:spcAft>
              <a:buNone/>
            </a:pPr>
            <a:r>
              <a:rPr lang="en" dirty="0">
                <a:solidFill>
                  <a:srgbClr val="2A78CA"/>
                </a:solidFill>
              </a:rPr>
              <a:t>https://plusplus.vn</a:t>
            </a:r>
            <a:endParaRPr dirty="0">
              <a:solidFill>
                <a:srgbClr val="2A78CA"/>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IDE (IntelliJ)</a:t>
            </a:r>
            <a:endParaRPr>
              <a:solidFill>
                <a:srgbClr val="FFFFFF"/>
              </a:solidFill>
            </a:endParaRPr>
          </a:p>
        </p:txBody>
      </p:sp>
      <p:pic>
        <p:nvPicPr>
          <p:cNvPr id="322" name="Google Shape;322;p26"/>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323" name="Google Shape;323;p2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4"/>
          <a:stretch>
            <a:fillRect/>
          </a:stretch>
        </p:blipFill>
        <p:spPr>
          <a:xfrm>
            <a:off x="1518674" y="1606047"/>
            <a:ext cx="5366066" cy="3307387"/>
          </a:xfrm>
          <a:prstGeom prst="rect">
            <a:avLst/>
          </a:prstGeom>
        </p:spPr>
      </p:pic>
      <p:sp>
        <p:nvSpPr>
          <p:cNvPr id="11" name="Rectangle 10"/>
          <p:cNvSpPr/>
          <p:nvPr/>
        </p:nvSpPr>
        <p:spPr>
          <a:xfrm>
            <a:off x="510666" y="617937"/>
            <a:ext cx="7382083" cy="738664"/>
          </a:xfrm>
          <a:prstGeom prst="rect">
            <a:avLst/>
          </a:prstGeom>
        </p:spPr>
        <p:txBody>
          <a:bodyPr wrap="square">
            <a:spAutoFit/>
          </a:bodyPr>
          <a:lstStyle/>
          <a:p>
            <a:r>
              <a:rPr lang="en-US" dirty="0" err="1" smtClean="0">
                <a:solidFill>
                  <a:srgbClr val="333333"/>
                </a:solidFill>
                <a:latin typeface="Times New Roman" panose="02020603050405020304" pitchFamily="18" charset="0"/>
                <a:cs typeface="Times New Roman" panose="02020603050405020304" pitchFamily="18" charset="0"/>
              </a:rPr>
              <a:t>Bước</a:t>
            </a:r>
            <a:r>
              <a:rPr lang="en-US" dirty="0" smtClean="0">
                <a:solidFill>
                  <a:srgbClr val="333333"/>
                </a:solidFill>
                <a:latin typeface="Times New Roman" panose="02020603050405020304" pitchFamily="18" charset="0"/>
                <a:cs typeface="Times New Roman" panose="02020603050405020304" pitchFamily="18" charset="0"/>
              </a:rPr>
              <a:t> 1: </a:t>
            </a:r>
            <a:r>
              <a:rPr lang="en-US" dirty="0" err="1" smtClean="0">
                <a:solidFill>
                  <a:srgbClr val="333333"/>
                </a:solidFill>
                <a:latin typeface="Times New Roman" panose="02020603050405020304" pitchFamily="18" charset="0"/>
                <a:cs typeface="Times New Roman" panose="02020603050405020304" pitchFamily="18" charset="0"/>
              </a:rPr>
              <a:t>Tạo</a:t>
            </a:r>
            <a:r>
              <a:rPr lang="en-US" dirty="0" smtClean="0">
                <a:solidFill>
                  <a:srgbClr val="333333"/>
                </a:solidFill>
                <a:latin typeface="Times New Roman" panose="02020603050405020304" pitchFamily="18" charset="0"/>
                <a:cs typeface="Times New Roman" panose="02020603050405020304" pitchFamily="18" charset="0"/>
              </a:rPr>
              <a:t> project HelloWorld</a:t>
            </a:r>
          </a:p>
          <a:p>
            <a:r>
              <a:rPr lang="en-US" dirty="0" err="1" smtClean="0">
                <a:solidFill>
                  <a:srgbClr val="333333"/>
                </a:solidFill>
                <a:latin typeface="Times New Roman" panose="02020603050405020304" pitchFamily="18" charset="0"/>
                <a:cs typeface="Times New Roman" panose="02020603050405020304" pitchFamily="18" charset="0"/>
              </a:rPr>
              <a:t>Bước</a:t>
            </a:r>
            <a:r>
              <a:rPr lang="en-US" dirty="0" smtClean="0">
                <a:solidFill>
                  <a:srgbClr val="333333"/>
                </a:solidFill>
                <a:latin typeface="Times New Roman" panose="02020603050405020304" pitchFamily="18" charset="0"/>
                <a:cs typeface="Times New Roman" panose="02020603050405020304" pitchFamily="18" charset="0"/>
              </a:rPr>
              <a:t> 2: </a:t>
            </a:r>
            <a:r>
              <a:rPr lang="en-US" dirty="0" err="1" smtClean="0">
                <a:solidFill>
                  <a:srgbClr val="333333"/>
                </a:solidFill>
                <a:latin typeface="Times New Roman" panose="02020603050405020304" pitchFamily="18" charset="0"/>
                <a:cs typeface="Times New Roman" panose="02020603050405020304" pitchFamily="18" charset="0"/>
              </a:rPr>
              <a:t>Tạo</a:t>
            </a:r>
            <a:r>
              <a:rPr lang="en-US" dirty="0" smtClean="0">
                <a:solidFill>
                  <a:srgbClr val="333333"/>
                </a:solidFill>
                <a:latin typeface="Times New Roman" panose="02020603050405020304" pitchFamily="18" charset="0"/>
                <a:cs typeface="Times New Roman" panose="02020603050405020304" pitchFamily="18" charset="0"/>
              </a:rPr>
              <a:t> </a:t>
            </a:r>
            <a:r>
              <a:rPr lang="en-US" dirty="0" err="1" smtClean="0">
                <a:solidFill>
                  <a:srgbClr val="333333"/>
                </a:solidFill>
                <a:latin typeface="Times New Roman" panose="02020603050405020304" pitchFamily="18" charset="0"/>
                <a:cs typeface="Times New Roman" panose="02020603050405020304" pitchFamily="18" charset="0"/>
              </a:rPr>
              <a:t>lớp</a:t>
            </a:r>
            <a:r>
              <a:rPr lang="en-US" dirty="0" smtClean="0">
                <a:solidFill>
                  <a:srgbClr val="333333"/>
                </a:solidFill>
                <a:latin typeface="Times New Roman" panose="02020603050405020304" pitchFamily="18" charset="0"/>
                <a:cs typeface="Times New Roman" panose="02020603050405020304" pitchFamily="18" charset="0"/>
              </a:rPr>
              <a:t> HelloWorld.java</a:t>
            </a:r>
          </a:p>
          <a:p>
            <a:r>
              <a:rPr lang="en-US" dirty="0" err="1" smtClean="0">
                <a:solidFill>
                  <a:srgbClr val="333333"/>
                </a:solidFill>
                <a:latin typeface="Times New Roman" panose="02020603050405020304" pitchFamily="18" charset="0"/>
                <a:cs typeface="Times New Roman" panose="02020603050405020304" pitchFamily="18" charset="0"/>
              </a:rPr>
              <a:t>Bước</a:t>
            </a:r>
            <a:r>
              <a:rPr lang="en-US" dirty="0" smtClean="0">
                <a:solidFill>
                  <a:srgbClr val="333333"/>
                </a:solidFill>
                <a:latin typeface="Times New Roman" panose="02020603050405020304" pitchFamily="18" charset="0"/>
                <a:cs typeface="Times New Roman" panose="02020603050405020304" pitchFamily="18" charset="0"/>
              </a:rPr>
              <a:t> 3: Run (Ctrl + Shift + F10)</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rgbClr val="FFFFFF"/>
                </a:solidFill>
              </a:rPr>
              <a:t>Giải thích chương trình HelloWorld</a:t>
            </a:r>
            <a:endParaRPr dirty="0">
              <a:solidFill>
                <a:srgbClr val="FFFFFF"/>
              </a:solidFill>
            </a:endParaRPr>
          </a:p>
        </p:txBody>
      </p:sp>
      <p:pic>
        <p:nvPicPr>
          <p:cNvPr id="322" name="Google Shape;322;p26"/>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323" name="Google Shape;323;p2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Rectangle 10"/>
          <p:cNvSpPr/>
          <p:nvPr/>
        </p:nvSpPr>
        <p:spPr>
          <a:xfrm>
            <a:off x="510666" y="617937"/>
            <a:ext cx="7382083" cy="2893100"/>
          </a:xfrm>
          <a:prstGeom prst="rect">
            <a:avLst/>
          </a:prstGeom>
        </p:spPr>
        <p:txBody>
          <a:bodyPr wrap="square">
            <a:spAutoFit/>
          </a:bodyPr>
          <a:lstStyle/>
          <a:p>
            <a:r>
              <a:rPr lang="vi-VN" b="1" dirty="0"/>
              <a:t>class:</a:t>
            </a:r>
            <a:r>
              <a:rPr lang="vi-VN" dirty="0"/>
              <a:t> được sử dụng để khai báo một lớp trong Java.</a:t>
            </a:r>
          </a:p>
          <a:p>
            <a:r>
              <a:rPr lang="vi-VN" b="1" dirty="0"/>
              <a:t>public:</a:t>
            </a:r>
            <a:r>
              <a:rPr lang="vi-VN" dirty="0"/>
              <a:t> là một Access </a:t>
            </a:r>
            <a:r>
              <a:rPr lang="vi-VN" dirty="0" smtClean="0"/>
              <a:t>Modifier</a:t>
            </a:r>
            <a:r>
              <a:rPr lang="en-US" dirty="0" smtClean="0"/>
              <a:t> (</a:t>
            </a:r>
            <a:r>
              <a:rPr lang="en-US" dirty="0" err="1" smtClean="0"/>
              <a:t>kiểu</a:t>
            </a:r>
            <a:r>
              <a:rPr lang="en-US" dirty="0" smtClean="0"/>
              <a:t> </a:t>
            </a:r>
            <a:r>
              <a:rPr lang="en-US" dirty="0" err="1" smtClean="0"/>
              <a:t>truy</a:t>
            </a:r>
            <a:r>
              <a:rPr lang="en-US" dirty="0" smtClean="0"/>
              <a:t> </a:t>
            </a:r>
            <a:r>
              <a:rPr lang="en-US" dirty="0" err="1" smtClean="0"/>
              <a:t>cập</a:t>
            </a:r>
            <a:r>
              <a:rPr lang="en-US" dirty="0" smtClean="0"/>
              <a:t>)</a:t>
            </a:r>
            <a:r>
              <a:rPr lang="vi-VN" dirty="0" smtClean="0"/>
              <a:t> </a:t>
            </a:r>
            <a:r>
              <a:rPr lang="vi-VN" dirty="0"/>
              <a:t>mà biểu diễn tính nhìn thấy, nghĩa rằng nó là nhìn nhất với tất cả.</a:t>
            </a:r>
          </a:p>
          <a:p>
            <a:r>
              <a:rPr lang="vi-VN" b="1" dirty="0"/>
              <a:t>static:</a:t>
            </a:r>
            <a:r>
              <a:rPr lang="vi-VN" dirty="0"/>
              <a:t> là một từ khóa, mà nếu chúng ta khai báo bất cứ phương thức nào là static thì nó còn được gọi là phương thức tĩnh hoặc phương thức static</a:t>
            </a:r>
            <a:r>
              <a:rPr lang="vi-VN" dirty="0" smtClean="0"/>
              <a:t>.</a:t>
            </a:r>
            <a:r>
              <a:rPr lang="en-US" dirty="0" smtClean="0"/>
              <a:t> </a:t>
            </a:r>
            <a:r>
              <a:rPr lang="en-US" dirty="0" err="1" smtClean="0"/>
              <a:t>Được</a:t>
            </a:r>
            <a:r>
              <a:rPr lang="en-US" dirty="0" smtClean="0"/>
              <a:t> </a:t>
            </a:r>
            <a:r>
              <a:rPr lang="en-US" dirty="0" err="1" smtClean="0"/>
              <a:t>lưu</a:t>
            </a:r>
            <a:r>
              <a:rPr lang="en-US" dirty="0" smtClean="0"/>
              <a:t> </a:t>
            </a:r>
            <a:r>
              <a:rPr lang="en-US" dirty="0" err="1" smtClean="0"/>
              <a:t>vĩnh</a:t>
            </a:r>
            <a:r>
              <a:rPr lang="en-US" dirty="0" smtClean="0"/>
              <a:t> </a:t>
            </a:r>
            <a:r>
              <a:rPr lang="en-US" dirty="0" err="1" smtClean="0"/>
              <a:t>viễn</a:t>
            </a:r>
            <a:r>
              <a:rPr lang="en-US" dirty="0" smtClean="0"/>
              <a:t> </a:t>
            </a:r>
            <a:r>
              <a:rPr lang="en-US" dirty="0" err="1" smtClean="0"/>
              <a:t>trong</a:t>
            </a:r>
            <a:r>
              <a:rPr lang="en-US" dirty="0" smtClean="0"/>
              <a:t> </a:t>
            </a:r>
            <a:r>
              <a:rPr lang="en-US" dirty="0" err="1" smtClean="0"/>
              <a:t>bô</a:t>
            </a:r>
            <a:r>
              <a:rPr lang="en-US" dirty="0" smtClean="0"/>
              <a:t>̣ </a:t>
            </a:r>
            <a:r>
              <a:rPr lang="en-US" dirty="0" err="1" smtClean="0"/>
              <a:t>nhơ</a:t>
            </a:r>
            <a:r>
              <a:rPr lang="en-US" dirty="0" smtClean="0"/>
              <a:t>́ </a:t>
            </a:r>
            <a:r>
              <a:rPr lang="en-US" dirty="0" err="1" smtClean="0"/>
              <a:t>tới</a:t>
            </a:r>
            <a:r>
              <a:rPr lang="en-US" dirty="0" smtClean="0"/>
              <a:t> </a:t>
            </a:r>
            <a:r>
              <a:rPr lang="en-US" dirty="0" err="1" smtClean="0"/>
              <a:t>khi</a:t>
            </a:r>
            <a:r>
              <a:rPr lang="en-US" dirty="0" smtClean="0"/>
              <a:t> </a:t>
            </a:r>
            <a:r>
              <a:rPr lang="en-US" dirty="0" err="1" smtClean="0"/>
              <a:t>chương</a:t>
            </a:r>
            <a:r>
              <a:rPr lang="en-US" dirty="0" smtClean="0"/>
              <a:t> </a:t>
            </a:r>
            <a:r>
              <a:rPr lang="en-US" dirty="0" err="1" smtClean="0"/>
              <a:t>trình</a:t>
            </a:r>
            <a:r>
              <a:rPr lang="en-US" dirty="0" smtClean="0"/>
              <a:t> </a:t>
            </a:r>
            <a:r>
              <a:rPr lang="en-US" dirty="0" err="1" smtClean="0"/>
              <a:t>tắt</a:t>
            </a:r>
            <a:r>
              <a:rPr lang="en-US" dirty="0" smtClean="0"/>
              <a:t> </a:t>
            </a:r>
            <a:r>
              <a:rPr lang="en-US" dirty="0" err="1" smtClean="0"/>
              <a:t>đi</a:t>
            </a:r>
            <a:r>
              <a:rPr lang="en-US" dirty="0" smtClean="0"/>
              <a:t>.</a:t>
            </a:r>
            <a:endParaRPr lang="vi-VN" dirty="0"/>
          </a:p>
          <a:p>
            <a:r>
              <a:rPr lang="vi-VN" b="1" dirty="0"/>
              <a:t>void:</a:t>
            </a:r>
            <a:r>
              <a:rPr lang="vi-VN" dirty="0"/>
              <a:t> là kiểu trả về của phương thức, nghĩa là phương thức không trả về bất cứ giá trị nào.</a:t>
            </a:r>
          </a:p>
          <a:p>
            <a:r>
              <a:rPr lang="vi-VN" b="1" dirty="0"/>
              <a:t>main:</a:t>
            </a:r>
            <a:r>
              <a:rPr lang="vi-VN" dirty="0"/>
              <a:t> đại diện cho khởi động chương trình</a:t>
            </a:r>
            <a:r>
              <a:rPr lang="vi-VN" dirty="0" smtClean="0"/>
              <a:t>.</a:t>
            </a:r>
            <a:endParaRPr lang="vi-VN" dirty="0"/>
          </a:p>
          <a:p>
            <a:r>
              <a:rPr lang="vi-VN" b="1" dirty="0"/>
              <a:t>String[] args:</a:t>
            </a:r>
            <a:r>
              <a:rPr lang="vi-VN" dirty="0"/>
              <a:t> được sử dụng cho tham số dòng lệnh. Bạn sẽ tìm hiểu về chúng sau</a:t>
            </a:r>
            <a:r>
              <a:rPr lang="vi-VN" dirty="0" smtClean="0"/>
              <a:t>.</a:t>
            </a:r>
            <a:endParaRPr lang="en-US" dirty="0" smtClean="0"/>
          </a:p>
          <a:p>
            <a:endParaRPr lang="en-US" dirty="0" smtClean="0">
              <a:sym typeface="Wingdings" panose="05000000000000000000" pitchFamily="2" charset="2"/>
            </a:endParaRPr>
          </a:p>
          <a:p>
            <a:pPr marL="285750" indent="-285750">
              <a:buFont typeface="Wingdings" panose="05000000000000000000" pitchFamily="2" charset="2"/>
              <a:buChar char="è"/>
            </a:pPr>
            <a:r>
              <a:rPr lang="en-US" dirty="0" smtClean="0"/>
              <a:t>JVM sẽ </a:t>
            </a:r>
            <a:r>
              <a:rPr lang="en-US" dirty="0" err="1" smtClean="0"/>
              <a:t>dựa</a:t>
            </a:r>
            <a:r>
              <a:rPr lang="en-US" dirty="0" smtClean="0"/>
              <a:t> </a:t>
            </a:r>
            <a:r>
              <a:rPr lang="en-US" dirty="0" err="1" smtClean="0"/>
              <a:t>vào</a:t>
            </a:r>
            <a:r>
              <a:rPr lang="en-US" dirty="0" smtClean="0"/>
              <a:t> </a:t>
            </a:r>
            <a:r>
              <a:rPr lang="en-US" dirty="0" err="1" smtClean="0"/>
              <a:t>các</a:t>
            </a:r>
            <a:r>
              <a:rPr lang="en-US" dirty="0" smtClean="0"/>
              <a:t> </a:t>
            </a:r>
            <a:r>
              <a:rPr lang="en-US" dirty="0" err="1" smtClean="0"/>
              <a:t>yếu</a:t>
            </a:r>
            <a:r>
              <a:rPr lang="en-US" dirty="0" smtClean="0"/>
              <a:t> </a:t>
            </a:r>
            <a:r>
              <a:rPr lang="en-US" dirty="0" err="1" smtClean="0"/>
              <a:t>tô</a:t>
            </a:r>
            <a:r>
              <a:rPr lang="en-US" dirty="0" smtClean="0"/>
              <a:t>́ </a:t>
            </a:r>
            <a:r>
              <a:rPr lang="en-US" dirty="0" err="1" smtClean="0"/>
              <a:t>trên</a:t>
            </a:r>
            <a:r>
              <a:rPr lang="en-US" dirty="0" smtClean="0"/>
              <a:t> </a:t>
            </a:r>
            <a:r>
              <a:rPr lang="en-US" dirty="0" err="1" smtClean="0"/>
              <a:t>đê</a:t>
            </a:r>
            <a:r>
              <a:rPr lang="en-US" dirty="0" smtClean="0"/>
              <a:t>̉ </a:t>
            </a:r>
            <a:r>
              <a:rPr lang="en-US" dirty="0" err="1" smtClean="0"/>
              <a:t>khởi</a:t>
            </a:r>
            <a:r>
              <a:rPr lang="en-US" dirty="0" smtClean="0"/>
              <a:t> </a:t>
            </a:r>
            <a:r>
              <a:rPr lang="en-US" dirty="0" err="1" smtClean="0"/>
              <a:t>chạy</a:t>
            </a:r>
            <a:r>
              <a:rPr lang="en-US" dirty="0" smtClean="0"/>
              <a:t> </a:t>
            </a:r>
            <a:r>
              <a:rPr lang="en-US" dirty="0" err="1" smtClean="0"/>
              <a:t>trương</a:t>
            </a:r>
            <a:r>
              <a:rPr lang="en-US" dirty="0" smtClean="0"/>
              <a:t> </a:t>
            </a:r>
            <a:r>
              <a:rPr lang="en-US" dirty="0" err="1" smtClean="0"/>
              <a:t>trình</a:t>
            </a:r>
            <a:r>
              <a:rPr lang="en-US" dirty="0" smtClean="0"/>
              <a:t> (</a:t>
            </a:r>
            <a:r>
              <a:rPr lang="en-US" dirty="0" err="1" smtClean="0"/>
              <a:t>Quy</a:t>
            </a:r>
            <a:r>
              <a:rPr lang="en-US" dirty="0" smtClean="0"/>
              <a:t> </a:t>
            </a:r>
            <a:r>
              <a:rPr lang="en-US" dirty="0" err="1" smtClean="0"/>
              <a:t>định</a:t>
            </a:r>
            <a:r>
              <a:rPr lang="en-US" dirty="0" smtClean="0"/>
              <a:t>)</a:t>
            </a:r>
          </a:p>
          <a:p>
            <a:endParaRPr lang="vi-VN" dirty="0"/>
          </a:p>
          <a:p>
            <a:r>
              <a:rPr lang="vi-VN" b="1" dirty="0"/>
              <a:t>System.out.println():</a:t>
            </a:r>
            <a:r>
              <a:rPr lang="vi-VN" dirty="0"/>
              <a:t> được sử dụng như là lệnh </a:t>
            </a:r>
            <a:r>
              <a:rPr lang="vi-VN" dirty="0" smtClean="0"/>
              <a:t>in</a:t>
            </a:r>
            <a:r>
              <a:rPr lang="en-US" dirty="0" smtClean="0"/>
              <a:t> </a:t>
            </a:r>
            <a:r>
              <a:rPr lang="en-US" dirty="0" err="1" smtClean="0"/>
              <a:t>ra</a:t>
            </a:r>
            <a:r>
              <a:rPr lang="en-US" dirty="0" smtClean="0"/>
              <a:t> </a:t>
            </a:r>
            <a:r>
              <a:rPr lang="en-US" dirty="0" err="1" smtClean="0"/>
              <a:t>màn</a:t>
            </a:r>
            <a:r>
              <a:rPr lang="en-US" dirty="0" smtClean="0"/>
              <a:t> </a:t>
            </a:r>
            <a:r>
              <a:rPr lang="en-US" dirty="0" err="1" smtClean="0"/>
              <a:t>hình</a:t>
            </a:r>
            <a:r>
              <a:rPr lang="en-US" dirty="0" smtClean="0"/>
              <a:t> console</a:t>
            </a:r>
            <a:endParaRPr lang="vi-VN" dirty="0"/>
          </a:p>
        </p:txBody>
      </p:sp>
    </p:spTree>
    <p:extLst>
      <p:ext uri="{BB962C8B-B14F-4D97-AF65-F5344CB8AC3E}">
        <p14:creationId xmlns:p14="http://schemas.microsoft.com/office/powerpoint/2010/main" val="1711024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rgbClr val="FFFFFF"/>
                </a:solidFill>
              </a:rPr>
              <a:t>Kiểm soát mã nguồn</a:t>
            </a:r>
            <a:endParaRPr dirty="0">
              <a:solidFill>
                <a:srgbClr val="FFFFFF"/>
              </a:solidFill>
            </a:endParaRPr>
          </a:p>
        </p:txBody>
      </p:sp>
      <p:pic>
        <p:nvPicPr>
          <p:cNvPr id="322" name="Google Shape;322;p26"/>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323" name="Google Shape;323;p2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Rectangle 10"/>
          <p:cNvSpPr/>
          <p:nvPr/>
        </p:nvSpPr>
        <p:spPr>
          <a:xfrm>
            <a:off x="510666" y="617937"/>
            <a:ext cx="7382083" cy="4185761"/>
          </a:xfrm>
          <a:prstGeom prst="rect">
            <a:avLst/>
          </a:prstGeom>
        </p:spPr>
        <p:txBody>
          <a:bodyPr wrap="square">
            <a:spAutoFit/>
          </a:bodyPr>
          <a:lstStyle/>
          <a:p>
            <a:r>
              <a:rPr lang="en-US" b="1" dirty="0" err="1" smtClean="0">
                <a:latin typeface="Times New Roman" panose="02020603050405020304" pitchFamily="18" charset="0"/>
                <a:cs typeface="Times New Roman" panose="02020603050405020304" pitchFamily="18" charset="0"/>
              </a:rPr>
              <a:t>Sư</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dụng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Git</a:t>
            </a:r>
            <a:r>
              <a:rPr lang="en-US" b="1" dirty="0" smtClean="0">
                <a:latin typeface="Times New Roman" panose="02020603050405020304" pitchFamily="18" charset="0"/>
                <a:cs typeface="Times New Roman" panose="02020603050405020304" pitchFamily="18" charset="0"/>
              </a:rPr>
              <a:t>: </a:t>
            </a:r>
          </a:p>
          <a:p>
            <a:r>
              <a:rPr lang="vi-VN" dirty="0">
                <a:latin typeface="Times New Roman" panose="02020603050405020304" pitchFamily="18" charset="0"/>
                <a:cs typeface="Times New Roman" panose="02020603050405020304" pitchFamily="18" charset="0"/>
              </a:rPr>
              <a:t>Lưu lại lịch sử các version của bất kỳ thay đổi nào của dự án. Giúp xem lại các sự thay đổi hoặc khôi phục (revert) lại sau này.</a:t>
            </a:r>
          </a:p>
          <a:p>
            <a:r>
              <a:rPr lang="vi-VN" dirty="0">
                <a:latin typeface="Times New Roman" panose="02020603050405020304" pitchFamily="18" charset="0"/>
                <a:cs typeface="Times New Roman" panose="02020603050405020304" pitchFamily="18" charset="0"/>
              </a:rPr>
              <a:t>Việc chia sẻ code trở nên dễ dàng hơn, lập trình viên có thể để public cho bất kỳ ai, hoặc private chỉ cho một số người có thẩm quyền có thể truy cập và lấy code về.</a:t>
            </a:r>
          </a:p>
          <a:p>
            <a:r>
              <a:rPr lang="en-US" b="1" dirty="0" err="1" smtClean="0">
                <a:latin typeface="Times New Roman" panose="02020603050405020304" pitchFamily="18" charset="0"/>
                <a:cs typeface="Times New Roman" panose="02020603050405020304" pitchFamily="18" charset="0"/>
              </a:rPr>
              <a:t>Github</a:t>
            </a:r>
            <a:r>
              <a:rPr lang="en-US" b="1"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Là </a:t>
            </a:r>
            <a:r>
              <a:rPr lang="en-US" dirty="0" err="1" smtClean="0">
                <a:latin typeface="Times New Roman" panose="02020603050405020304" pitchFamily="18" charset="0"/>
                <a:cs typeface="Times New Roman" panose="02020603050405020304" pitchFamily="18" charset="0"/>
              </a:rPr>
              <a:t>kho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a:t>
            </a:r>
            <a:r>
              <a:rPr lang="en-US" dirty="0" smtClean="0">
                <a:latin typeface="Times New Roman" panose="02020603050405020304" pitchFamily="18" charset="0"/>
                <a:cs typeface="Times New Roman" panose="02020603050405020304" pitchFamily="18" charset="0"/>
              </a:rPr>
              <a:t>̃ code online (cloud)</a:t>
            </a:r>
          </a:p>
          <a:p>
            <a:r>
              <a:rPr lang="en-US" dirty="0" err="1" smtClean="0">
                <a:latin typeface="Times New Roman" panose="02020603050405020304" pitchFamily="18" charset="0"/>
                <a:cs typeface="Times New Roman" panose="02020603050405020304" pitchFamily="18" charset="0"/>
              </a:rPr>
              <a:t>Sư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đê</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tác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giữa</a:t>
            </a:r>
            <a:r>
              <a:rPr lang="en-US" dirty="0" smtClean="0">
                <a:latin typeface="Times New Roman" panose="02020603050405020304" pitchFamily="18" charset="0"/>
                <a:cs typeface="Times New Roman" panose="02020603050405020304" pitchFamily="18" charset="0"/>
              </a:rPr>
              <a:t> local </a:t>
            </a:r>
            <a:r>
              <a:rPr lang="en-US" dirty="0" err="1" smtClean="0">
                <a:latin typeface="Times New Roman" panose="02020603050405020304" pitchFamily="18" charset="0"/>
                <a:cs typeface="Times New Roman" panose="02020603050405020304" pitchFamily="18" charset="0"/>
              </a:rPr>
              <a:t>va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Github</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Bước</a:t>
            </a:r>
            <a:r>
              <a:rPr lang="en-US" dirty="0" smtClean="0">
                <a:latin typeface="Times New Roman" panose="02020603050405020304" pitchFamily="18" charset="0"/>
                <a:cs typeface="Times New Roman" panose="02020603050405020304" pitchFamily="18" charset="0"/>
              </a:rPr>
              <a:t> 1: </a:t>
            </a:r>
            <a:r>
              <a:rPr lang="en-US" dirty="0" err="1" smtClean="0">
                <a:latin typeface="Times New Roman" panose="02020603050405020304" pitchFamily="18" charset="0"/>
                <a:cs typeface="Times New Roman" panose="02020603050405020304" pitchFamily="18" charset="0"/>
              </a:rPr>
              <a:t>Tạo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github</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4"/>
              </a:rPr>
              <a:t>https://github.com</a:t>
            </a:r>
            <a:r>
              <a:rPr lang="en-US" dirty="0" smtClean="0">
                <a:latin typeface="Times New Roman" panose="02020603050405020304" pitchFamily="18" charset="0"/>
                <a:cs typeface="Times New Roman" panose="02020603050405020304" pitchFamily="18" charset="0"/>
                <a:hlinkClick r:id="rId4"/>
              </a:rPr>
              <a:t>/</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Bước</a:t>
            </a:r>
            <a:r>
              <a:rPr lang="en-US" dirty="0" smtClean="0">
                <a:latin typeface="Times New Roman" panose="02020603050405020304" pitchFamily="18" charset="0"/>
                <a:cs typeface="Times New Roman" panose="02020603050405020304" pitchFamily="18" charset="0"/>
              </a:rPr>
              <a:t> 2: </a:t>
            </a:r>
            <a:r>
              <a:rPr lang="en-US" dirty="0" err="1" smtClean="0">
                <a:latin typeface="Times New Roman" panose="02020603050405020304" pitchFamily="18" charset="0"/>
                <a:cs typeface="Times New Roman" panose="02020603050405020304" pitchFamily="18" charset="0"/>
              </a:rPr>
              <a:t>Tạo</a:t>
            </a:r>
            <a:r>
              <a:rPr lang="en-US" dirty="0" smtClean="0">
                <a:latin typeface="Times New Roman" panose="02020603050405020304" pitchFamily="18" charset="0"/>
                <a:cs typeface="Times New Roman" panose="02020603050405020304" pitchFamily="18" charset="0"/>
              </a:rPr>
              <a:t> 1 repository (</a:t>
            </a:r>
            <a:r>
              <a:rPr lang="en-US" dirty="0" err="1" smtClean="0">
                <a:latin typeface="Times New Roman" panose="02020603050405020304" pitchFamily="18" charset="0"/>
                <a:cs typeface="Times New Roman" panose="02020603050405020304" pitchFamily="18" charset="0"/>
              </a:rPr>
              <a:t>kho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chưa</a:t>
            </a:r>
            <a:r>
              <a:rPr lang="en-US" dirty="0" smtClean="0">
                <a:latin typeface="Times New Roman" panose="02020603050405020304" pitchFamily="18" charset="0"/>
                <a:cs typeface="Times New Roman" panose="02020603050405020304" pitchFamily="18" charset="0"/>
              </a:rPr>
              <a:t> code)</a:t>
            </a:r>
          </a:p>
          <a:p>
            <a:r>
              <a:rPr lang="en-US" dirty="0" err="1" smtClean="0">
                <a:latin typeface="Times New Roman" panose="02020603050405020304" pitchFamily="18" charset="0"/>
                <a:cs typeface="Times New Roman" panose="02020603050405020304" pitchFamily="18" charset="0"/>
              </a:rPr>
              <a:t>Bước</a:t>
            </a:r>
            <a:r>
              <a:rPr lang="en-US" dirty="0" smtClean="0">
                <a:latin typeface="Times New Roman" panose="02020603050405020304" pitchFamily="18" charset="0"/>
                <a:cs typeface="Times New Roman" panose="02020603050405020304" pitchFamily="18" charset="0"/>
              </a:rPr>
              <a:t> 3: </a:t>
            </a:r>
            <a:r>
              <a:rPr lang="en-US" dirty="0" err="1" smtClean="0">
                <a:latin typeface="Times New Roman" panose="02020603050405020304" pitchFamily="18" charset="0"/>
                <a:cs typeface="Times New Roman" panose="02020603050405020304" pitchFamily="18" charset="0"/>
              </a:rPr>
              <a:t>Đẩy</a:t>
            </a:r>
            <a:r>
              <a:rPr lang="en-US" dirty="0" smtClean="0">
                <a:latin typeface="Times New Roman" panose="02020603050405020304" pitchFamily="18" charset="0"/>
                <a:cs typeface="Times New Roman" panose="02020603050405020304" pitchFamily="18" charset="0"/>
              </a:rPr>
              <a:t> code </a:t>
            </a:r>
            <a:r>
              <a:rPr lang="en-US" dirty="0" err="1" smtClean="0">
                <a:latin typeface="Times New Roman" panose="02020603050405020304" pitchFamily="18" charset="0"/>
                <a:cs typeface="Times New Roman" panose="02020603050405020304" pitchFamily="18" charset="0"/>
              </a:rPr>
              <a:t>dưới</a:t>
            </a:r>
            <a:r>
              <a:rPr lang="en-US" dirty="0" smtClean="0">
                <a:latin typeface="Times New Roman" panose="02020603050405020304" pitchFamily="18" charset="0"/>
                <a:cs typeface="Times New Roman" panose="02020603050405020304" pitchFamily="18" charset="0"/>
              </a:rPr>
              <a:t> local </a:t>
            </a:r>
            <a:r>
              <a:rPr lang="en-US" dirty="0" err="1" smtClean="0">
                <a:latin typeface="Times New Roman" panose="02020603050405020304" pitchFamily="18" charset="0"/>
                <a:cs typeface="Times New Roman" panose="02020603050405020304" pitchFamily="18" charset="0"/>
              </a:rPr>
              <a:t>lên</a:t>
            </a:r>
            <a:r>
              <a:rPr lang="en-US" dirty="0" smtClean="0">
                <a:latin typeface="Times New Roman" panose="02020603050405020304" pitchFamily="18" charset="0"/>
                <a:cs typeface="Times New Roman" panose="02020603050405020304" pitchFamily="18" charset="0"/>
              </a:rPr>
              <a:t> repo </a:t>
            </a:r>
            <a:r>
              <a:rPr lang="en-US" dirty="0" err="1" smtClean="0">
                <a:latin typeface="Times New Roman" panose="02020603050405020304" pitchFamily="18" charset="0"/>
                <a:cs typeface="Times New Roman" panose="02020603050405020304" pitchFamily="18" charset="0"/>
              </a:rPr>
              <a:t>vừa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tạo</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vi-VN" dirty="0" smtClean="0">
                <a:latin typeface="Times New Roman" panose="02020603050405020304" pitchFamily="18" charset="0"/>
                <a:cs typeface="Times New Roman" panose="02020603050405020304" pitchFamily="18" charset="0"/>
              </a:rPr>
              <a:t>git </a:t>
            </a:r>
            <a:r>
              <a:rPr lang="vi-VN" dirty="0">
                <a:latin typeface="Times New Roman" panose="02020603050405020304" pitchFamily="18" charset="0"/>
                <a:cs typeface="Times New Roman" panose="02020603050405020304" pitchFamily="18" charset="0"/>
              </a:rPr>
              <a:t>init</a:t>
            </a:r>
          </a:p>
          <a:p>
            <a:r>
              <a:rPr lang="vi-VN" dirty="0" smtClean="0">
                <a:latin typeface="Times New Roman" panose="02020603050405020304" pitchFamily="18" charset="0"/>
                <a:cs typeface="Times New Roman" panose="02020603050405020304" pitchFamily="18" charset="0"/>
              </a:rPr>
              <a:t>git </a:t>
            </a:r>
            <a:r>
              <a:rPr lang="vi-VN" dirty="0">
                <a:latin typeface="Times New Roman" panose="02020603050405020304" pitchFamily="18" charset="0"/>
                <a:cs typeface="Times New Roman" panose="02020603050405020304" pitchFamily="18" charset="0"/>
              </a:rPr>
              <a:t>commit -m "first commit"</a:t>
            </a:r>
          </a:p>
          <a:p>
            <a:r>
              <a:rPr lang="vi-VN" dirty="0">
                <a:latin typeface="Times New Roman" panose="02020603050405020304" pitchFamily="18" charset="0"/>
                <a:cs typeface="Times New Roman" panose="02020603050405020304" pitchFamily="18" charset="0"/>
              </a:rPr>
              <a:t>git branch -M master</a:t>
            </a:r>
          </a:p>
          <a:p>
            <a:r>
              <a:rPr lang="vi-VN" dirty="0">
                <a:latin typeface="Times New Roman" panose="02020603050405020304" pitchFamily="18" charset="0"/>
                <a:cs typeface="Times New Roman" panose="02020603050405020304" pitchFamily="18" charset="0"/>
              </a:rPr>
              <a:t>git remote add origin </a:t>
            </a:r>
            <a:r>
              <a:rPr lang="vi-VN" dirty="0">
                <a:solidFill>
                  <a:srgbClr val="FF0000"/>
                </a:solidFill>
                <a:latin typeface="Times New Roman" panose="02020603050405020304" pitchFamily="18" charset="0"/>
                <a:cs typeface="Times New Roman" panose="02020603050405020304" pitchFamily="18" charset="0"/>
              </a:rPr>
              <a:t>https://github.com/lamxung55/test.git</a:t>
            </a:r>
          </a:p>
          <a:p>
            <a:r>
              <a:rPr lang="vi-VN" dirty="0">
                <a:latin typeface="Times New Roman" panose="02020603050405020304" pitchFamily="18" charset="0"/>
                <a:cs typeface="Times New Roman" panose="02020603050405020304" pitchFamily="18" charset="0"/>
              </a:rPr>
              <a:t>git push -u origin master</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7502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9"/>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rgbClr val="FFFFFF"/>
                </a:solidFill>
              </a:rPr>
              <a:t>Buổi kế tiếp</a:t>
            </a:r>
            <a:endParaRPr dirty="0">
              <a:solidFill>
                <a:srgbClr val="FFFFFF"/>
              </a:solidFill>
            </a:endParaRPr>
          </a:p>
        </p:txBody>
      </p:sp>
      <p:pic>
        <p:nvPicPr>
          <p:cNvPr id="353" name="Google Shape;353;p29"/>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354" name="Google Shape;354;p29"/>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txBox="1"/>
          <p:nvPr/>
        </p:nvSpPr>
        <p:spPr>
          <a:xfrm>
            <a:off x="731050" y="1138675"/>
            <a:ext cx="5207737" cy="2011680"/>
          </a:xfrm>
          <a:prstGeom prst="rect">
            <a:avLst/>
          </a:prstGeom>
          <a:noFill/>
          <a:ln>
            <a:noFill/>
          </a:ln>
        </p:spPr>
        <p:txBody>
          <a:bodyPr spcFirstLastPara="1" wrap="square" lIns="91425" tIns="91425" rIns="91425" bIns="91425" anchor="t" anchorCtr="0">
            <a:noAutofit/>
          </a:bodyPr>
          <a:lstStyle/>
          <a:p>
            <a:pPr lvl="0" indent="-285750" algn="l" rtl="0">
              <a:spcBef>
                <a:spcPts val="1000"/>
              </a:spcBef>
              <a:spcAft>
                <a:spcPts val="0"/>
              </a:spcAft>
              <a:buClr>
                <a:srgbClr val="2876C9"/>
              </a:buClr>
              <a:buSzPts val="1400"/>
              <a:buFontTx/>
              <a:buChar char="-"/>
            </a:pPr>
            <a:r>
              <a:rPr lang="en-US" dirty="0" err="1" smtClean="0">
                <a:solidFill>
                  <a:srgbClr val="2876C9"/>
                </a:solidFill>
              </a:rPr>
              <a:t>Biến</a:t>
            </a:r>
            <a:endParaRPr lang="en-US" dirty="0">
              <a:solidFill>
                <a:srgbClr val="2876C9"/>
              </a:solidFill>
            </a:endParaRPr>
          </a:p>
          <a:p>
            <a:pPr lvl="0" indent="-285750" algn="l" rtl="0">
              <a:spcBef>
                <a:spcPts val="1000"/>
              </a:spcBef>
              <a:spcAft>
                <a:spcPts val="0"/>
              </a:spcAft>
              <a:buClr>
                <a:srgbClr val="2876C9"/>
              </a:buClr>
              <a:buSzPts val="1400"/>
              <a:buFontTx/>
              <a:buChar char="-"/>
            </a:pPr>
            <a:r>
              <a:rPr lang="en-US" dirty="0" err="1" smtClean="0">
                <a:solidFill>
                  <a:srgbClr val="2876C9"/>
                </a:solidFill>
              </a:rPr>
              <a:t>Kiểu</a:t>
            </a:r>
            <a:r>
              <a:rPr lang="en-US" dirty="0" smtClean="0">
                <a:solidFill>
                  <a:srgbClr val="2876C9"/>
                </a:solidFill>
              </a:rPr>
              <a:t> </a:t>
            </a:r>
            <a:r>
              <a:rPr lang="en-US" dirty="0" err="1" smtClean="0">
                <a:solidFill>
                  <a:srgbClr val="2876C9"/>
                </a:solidFill>
              </a:rPr>
              <a:t>dư</a:t>
            </a:r>
            <a:r>
              <a:rPr lang="en-US" dirty="0" smtClean="0">
                <a:solidFill>
                  <a:srgbClr val="2876C9"/>
                </a:solidFill>
              </a:rPr>
              <a:t>̃ </a:t>
            </a:r>
            <a:r>
              <a:rPr lang="en-US" dirty="0" err="1" smtClean="0">
                <a:solidFill>
                  <a:srgbClr val="2876C9"/>
                </a:solidFill>
              </a:rPr>
              <a:t>liệu</a:t>
            </a:r>
            <a:endParaRPr lang="en-US" dirty="0" smtClean="0">
              <a:solidFill>
                <a:srgbClr val="2876C9"/>
              </a:solidFill>
            </a:endParaRPr>
          </a:p>
          <a:p>
            <a:pPr lvl="0" indent="-285750" algn="l" rtl="0">
              <a:spcBef>
                <a:spcPts val="1000"/>
              </a:spcBef>
              <a:spcAft>
                <a:spcPts val="0"/>
              </a:spcAft>
              <a:buClr>
                <a:srgbClr val="2876C9"/>
              </a:buClr>
              <a:buSzPts val="1400"/>
              <a:buFontTx/>
              <a:buChar char="-"/>
            </a:pPr>
            <a:r>
              <a:rPr lang="en-US" dirty="0" err="1" smtClean="0">
                <a:solidFill>
                  <a:srgbClr val="2876C9"/>
                </a:solidFill>
              </a:rPr>
              <a:t>Toán</a:t>
            </a:r>
            <a:r>
              <a:rPr lang="en-US" dirty="0" smtClean="0">
                <a:solidFill>
                  <a:srgbClr val="2876C9"/>
                </a:solidFill>
              </a:rPr>
              <a:t> </a:t>
            </a:r>
            <a:r>
              <a:rPr lang="en-US" dirty="0" err="1" smtClean="0">
                <a:solidFill>
                  <a:srgbClr val="2876C9"/>
                </a:solidFill>
              </a:rPr>
              <a:t>tư</a:t>
            </a:r>
            <a:r>
              <a:rPr lang="en-US" dirty="0" smtClean="0">
                <a:solidFill>
                  <a:srgbClr val="2876C9"/>
                </a:solidFill>
              </a:rPr>
              <a:t>̉</a:t>
            </a:r>
            <a:endParaRPr lang="en-US" dirty="0" smtClean="0">
              <a:solidFill>
                <a:srgbClr val="2876C9"/>
              </a:solidFill>
            </a:endParaRPr>
          </a:p>
          <a:p>
            <a:pPr marL="425450" lvl="0" indent="-285750" algn="l" rtl="0">
              <a:lnSpc>
                <a:spcPct val="200000"/>
              </a:lnSpc>
              <a:spcBef>
                <a:spcPts val="1000"/>
              </a:spcBef>
              <a:spcAft>
                <a:spcPts val="0"/>
              </a:spcAft>
              <a:buClr>
                <a:srgbClr val="2876C9"/>
              </a:buClr>
              <a:buSzPts val="1400"/>
              <a:buFontTx/>
              <a:buChar char="-"/>
            </a:pPr>
            <a:endParaRPr dirty="0">
              <a:solidFill>
                <a:srgbClr val="2876C9"/>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0"/>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3000" dirty="0" smtClean="0">
                <a:solidFill>
                  <a:srgbClr val="2A78CA"/>
                </a:solidFill>
              </a:rPr>
              <a:t>Q.A</a:t>
            </a:r>
            <a:endParaRPr sz="3000" dirty="0">
              <a:solidFill>
                <a:srgbClr val="2A78CA"/>
              </a:solidFill>
            </a:endParaRPr>
          </a:p>
        </p:txBody>
      </p:sp>
      <p:pic>
        <p:nvPicPr>
          <p:cNvPr id="362" name="Google Shape;362;p30"/>
          <p:cNvPicPr preferRelativeResize="0"/>
          <p:nvPr/>
        </p:nvPicPr>
        <p:blipFill>
          <a:blip r:embed="rId3">
            <a:alphaModFix/>
          </a:blip>
          <a:stretch>
            <a:fillRect/>
          </a:stretch>
        </p:blipFill>
        <p:spPr>
          <a:xfrm>
            <a:off x="104425" y="88888"/>
            <a:ext cx="1057925" cy="44882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Đôi nét về giảng viên</a:t>
            </a:r>
            <a:endParaRPr>
              <a:solidFill>
                <a:srgbClr val="FFFFFF"/>
              </a:solidFill>
            </a:endParaRPr>
          </a:p>
        </p:txBody>
      </p:sp>
      <p:pic>
        <p:nvPicPr>
          <p:cNvPr id="62" name="Google Shape;62;p14"/>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63" name="Google Shape;63;p1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371550" y="1116650"/>
            <a:ext cx="47901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1000"/>
              </a:spcBef>
              <a:spcAft>
                <a:spcPts val="0"/>
              </a:spcAft>
              <a:buClr>
                <a:srgbClr val="2876C9"/>
              </a:buClr>
              <a:buSzPts val="1400"/>
              <a:buChar char="●"/>
            </a:pPr>
            <a:r>
              <a:rPr lang="en" dirty="0">
                <a:solidFill>
                  <a:srgbClr val="2876C9"/>
                </a:solidFill>
              </a:rPr>
              <a:t>Tốt nghiệp kỹ sư Đại học Bách Khoa Hà Nội</a:t>
            </a:r>
            <a:endParaRPr dirty="0">
              <a:solidFill>
                <a:srgbClr val="2876C9"/>
              </a:solidFill>
            </a:endParaRPr>
          </a:p>
          <a:p>
            <a:pPr marL="457200" lvl="0" indent="-317500" algn="l" rtl="0">
              <a:lnSpc>
                <a:spcPct val="150000"/>
              </a:lnSpc>
              <a:spcBef>
                <a:spcPts val="0"/>
              </a:spcBef>
              <a:spcAft>
                <a:spcPts val="0"/>
              </a:spcAft>
              <a:buClr>
                <a:srgbClr val="2876C9"/>
              </a:buClr>
              <a:buSzPts val="1400"/>
              <a:buChar char="●"/>
            </a:pPr>
            <a:r>
              <a:rPr lang="en-US" dirty="0" smtClean="0">
                <a:solidFill>
                  <a:srgbClr val="2876C9"/>
                </a:solidFill>
              </a:rPr>
              <a:t>FPT</a:t>
            </a:r>
          </a:p>
          <a:p>
            <a:pPr marL="457200" lvl="0" indent="-317500" algn="l" rtl="0">
              <a:lnSpc>
                <a:spcPct val="150000"/>
              </a:lnSpc>
              <a:spcBef>
                <a:spcPts val="0"/>
              </a:spcBef>
              <a:spcAft>
                <a:spcPts val="0"/>
              </a:spcAft>
              <a:buClr>
                <a:srgbClr val="2876C9"/>
              </a:buClr>
              <a:buSzPts val="1400"/>
              <a:buChar char="●"/>
            </a:pPr>
            <a:r>
              <a:rPr lang="en-US" dirty="0" err="1" smtClean="0">
                <a:solidFill>
                  <a:srgbClr val="2876C9"/>
                </a:solidFill>
              </a:rPr>
              <a:t>Viettel</a:t>
            </a:r>
            <a:endParaRPr lang="en-US" dirty="0" smtClean="0">
              <a:solidFill>
                <a:srgbClr val="2876C9"/>
              </a:solidFill>
            </a:endParaRPr>
          </a:p>
          <a:p>
            <a:pPr marL="457200" lvl="0" indent="-317500" algn="l" rtl="0">
              <a:lnSpc>
                <a:spcPct val="150000"/>
              </a:lnSpc>
              <a:spcBef>
                <a:spcPts val="0"/>
              </a:spcBef>
              <a:spcAft>
                <a:spcPts val="0"/>
              </a:spcAft>
              <a:buClr>
                <a:srgbClr val="2876C9"/>
              </a:buClr>
              <a:buSzPts val="1400"/>
              <a:buChar char="●"/>
            </a:pPr>
            <a:r>
              <a:rPr lang="en-US" dirty="0" err="1" smtClean="0">
                <a:solidFill>
                  <a:srgbClr val="2876C9"/>
                </a:solidFill>
              </a:rPr>
              <a:t>Vietcombank</a:t>
            </a:r>
            <a:endParaRPr dirty="0">
              <a:solidFill>
                <a:srgbClr val="2876C9"/>
              </a:solidFill>
            </a:endParaRPr>
          </a:p>
          <a:p>
            <a:pPr marL="457200" lvl="0" indent="-317500" algn="l" rtl="0">
              <a:lnSpc>
                <a:spcPct val="150000"/>
              </a:lnSpc>
              <a:spcBef>
                <a:spcPts val="0"/>
              </a:spcBef>
              <a:spcAft>
                <a:spcPts val="0"/>
              </a:spcAft>
              <a:buClr>
                <a:srgbClr val="2876C9"/>
              </a:buClr>
              <a:buSzPts val="1400"/>
              <a:buChar char="●"/>
            </a:pPr>
            <a:r>
              <a:rPr lang="en-US" dirty="0" smtClean="0">
                <a:solidFill>
                  <a:srgbClr val="2876C9"/>
                </a:solidFill>
              </a:rPr>
              <a:t>Projects</a:t>
            </a:r>
            <a:r>
              <a:rPr lang="en-US" dirty="0" smtClean="0">
                <a:solidFill>
                  <a:srgbClr val="2876C9"/>
                </a:solidFill>
              </a:rPr>
              <a:t>: SMSC</a:t>
            </a:r>
            <a:r>
              <a:rPr lang="en-US" dirty="0" smtClean="0">
                <a:solidFill>
                  <a:srgbClr val="2876C9"/>
                </a:solidFill>
              </a:rPr>
              <a:t>, PCRF…</a:t>
            </a:r>
            <a:endParaRPr dirty="0">
              <a:solidFill>
                <a:srgbClr val="2876C9"/>
              </a:solidFill>
            </a:endParaRPr>
          </a:p>
          <a:p>
            <a:pPr marL="457200" lvl="0" indent="-317500" algn="l" rtl="0">
              <a:lnSpc>
                <a:spcPct val="150000"/>
              </a:lnSpc>
              <a:spcBef>
                <a:spcPts val="0"/>
              </a:spcBef>
              <a:spcAft>
                <a:spcPts val="0"/>
              </a:spcAft>
              <a:buClr>
                <a:srgbClr val="2876C9"/>
              </a:buClr>
              <a:buSzPts val="1400"/>
              <a:buChar char="●"/>
            </a:pPr>
            <a:r>
              <a:rPr lang="en" dirty="0">
                <a:solidFill>
                  <a:srgbClr val="2876C9"/>
                </a:solidFill>
              </a:rPr>
              <a:t>Giảng viên lập trình </a:t>
            </a:r>
            <a:r>
              <a:rPr lang="en" dirty="0" smtClean="0">
                <a:solidFill>
                  <a:srgbClr val="2876C9"/>
                </a:solidFill>
              </a:rPr>
              <a:t>java </a:t>
            </a:r>
            <a:r>
              <a:rPr lang="en" dirty="0">
                <a:solidFill>
                  <a:srgbClr val="2876C9"/>
                </a:solidFill>
              </a:rPr>
              <a:t>tại PlusPlus Academy</a:t>
            </a:r>
            <a:endParaRPr dirty="0">
              <a:solidFill>
                <a:srgbClr val="2876C9"/>
              </a:solidFill>
            </a:endParaRPr>
          </a:p>
        </p:txBody>
      </p:sp>
      <p:sp>
        <p:nvSpPr>
          <p:cNvPr id="66" name="Google Shape;66;p14"/>
          <p:cNvSpPr txBox="1"/>
          <p:nvPr/>
        </p:nvSpPr>
        <p:spPr>
          <a:xfrm>
            <a:off x="5966925" y="3553475"/>
            <a:ext cx="2139300" cy="50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b="1" dirty="0" smtClean="0">
                <a:solidFill>
                  <a:srgbClr val="01A2A6"/>
                </a:solidFill>
              </a:rPr>
              <a:t>ĐỖ TUẤN ANH</a:t>
            </a:r>
            <a:endParaRPr b="1" dirty="0">
              <a:solidFill>
                <a:srgbClr val="01A2A6"/>
              </a:solidFill>
            </a:endParaRPr>
          </a:p>
          <a:p>
            <a:pPr marL="0" lvl="0" indent="0" algn="ctr" rtl="0">
              <a:lnSpc>
                <a:spcPct val="115000"/>
              </a:lnSpc>
              <a:spcBef>
                <a:spcPts val="0"/>
              </a:spcBef>
              <a:spcAft>
                <a:spcPts val="0"/>
              </a:spcAft>
              <a:buNone/>
            </a:pPr>
            <a:r>
              <a:rPr lang="en" dirty="0" smtClean="0">
                <a:solidFill>
                  <a:srgbClr val="01A2A6"/>
                </a:solidFill>
              </a:rPr>
              <a:t>Software </a:t>
            </a:r>
            <a:r>
              <a:rPr lang="en" dirty="0">
                <a:solidFill>
                  <a:srgbClr val="01A2A6"/>
                </a:solidFill>
              </a:rPr>
              <a:t>Engineer</a:t>
            </a:r>
            <a:endParaRPr dirty="0">
              <a:solidFill>
                <a:srgbClr val="01A2A6"/>
              </a:solidFill>
            </a:endParaRPr>
          </a:p>
        </p:txBody>
      </p:sp>
      <p:sp>
        <p:nvSpPr>
          <p:cNvPr id="67" name="Google Shape;67;p14"/>
          <p:cNvSpPr txBox="1"/>
          <p:nvPr/>
        </p:nvSpPr>
        <p:spPr>
          <a:xfrm>
            <a:off x="848400" y="3848150"/>
            <a:ext cx="4293600" cy="613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dirty="0">
                <a:solidFill>
                  <a:srgbClr val="2876C9"/>
                </a:solidFill>
              </a:rPr>
              <a:t>Email:	</a:t>
            </a:r>
            <a:r>
              <a:rPr lang="en" sz="900" u="sng" dirty="0" smtClean="0">
                <a:solidFill>
                  <a:srgbClr val="2876C9"/>
                </a:solidFill>
                <a:hlinkClick r:id="rId4"/>
              </a:rPr>
              <a:t>anhdt84@gmail.com</a:t>
            </a:r>
            <a:endParaRPr sz="900" dirty="0">
              <a:solidFill>
                <a:srgbClr val="2876C9"/>
              </a:solidFill>
            </a:endParaRPr>
          </a:p>
          <a:p>
            <a:pPr marL="0" lvl="0" indent="0" algn="l" rtl="0">
              <a:lnSpc>
                <a:spcPct val="115000"/>
              </a:lnSpc>
              <a:spcBef>
                <a:spcPts val="0"/>
              </a:spcBef>
              <a:spcAft>
                <a:spcPts val="0"/>
              </a:spcAft>
              <a:buNone/>
            </a:pPr>
            <a:r>
              <a:rPr lang="en" sz="900" dirty="0">
                <a:solidFill>
                  <a:srgbClr val="2876C9"/>
                </a:solidFill>
              </a:rPr>
              <a:t>Skype:	</a:t>
            </a:r>
            <a:r>
              <a:rPr lang="en" sz="900" dirty="0" smtClean="0">
                <a:solidFill>
                  <a:srgbClr val="2876C9"/>
                </a:solidFill>
              </a:rPr>
              <a:t>anhdt84</a:t>
            </a:r>
            <a:endParaRPr sz="900" dirty="0">
              <a:solidFill>
                <a:srgbClr val="2876C9"/>
              </a:solidFill>
            </a:endParaRPr>
          </a:p>
          <a:p>
            <a:pPr marL="0" lvl="0" indent="0" algn="l" rtl="0">
              <a:lnSpc>
                <a:spcPct val="115000"/>
              </a:lnSpc>
              <a:spcBef>
                <a:spcPts val="0"/>
              </a:spcBef>
              <a:spcAft>
                <a:spcPts val="0"/>
              </a:spcAft>
              <a:buNone/>
            </a:pPr>
            <a:r>
              <a:rPr lang="en" sz="900" dirty="0">
                <a:solidFill>
                  <a:srgbClr val="2876C9"/>
                </a:solidFill>
              </a:rPr>
              <a:t>Phone: </a:t>
            </a:r>
            <a:r>
              <a:rPr lang="en" sz="900" dirty="0" smtClean="0">
                <a:solidFill>
                  <a:srgbClr val="2876C9"/>
                </a:solidFill>
              </a:rPr>
              <a:t>	0977535609</a:t>
            </a:r>
            <a:endParaRPr sz="900" dirty="0">
              <a:solidFill>
                <a:srgbClr val="2876C9"/>
              </a:solidFill>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1598" y="1609265"/>
            <a:ext cx="1544754" cy="159002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 	Nội dung khóa học Java core</a:t>
            </a:r>
            <a:endParaRPr>
              <a:solidFill>
                <a:srgbClr val="FFFFFF"/>
              </a:solidFill>
            </a:endParaRPr>
          </a:p>
        </p:txBody>
      </p:sp>
      <p:pic>
        <p:nvPicPr>
          <p:cNvPr id="73" name="Google Shape;73;p15"/>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74" name="Google Shape;74;p1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75" name="Google Shape;75;p15"/>
          <p:cNvGraphicFramePr/>
          <p:nvPr>
            <p:extLst>
              <p:ext uri="{D42A27DB-BD31-4B8C-83A1-F6EECF244321}">
                <p14:modId xmlns:p14="http://schemas.microsoft.com/office/powerpoint/2010/main" val="2169458398"/>
              </p:ext>
            </p:extLst>
          </p:nvPr>
        </p:nvGraphicFramePr>
        <p:xfrm>
          <a:off x="1634900" y="1125375"/>
          <a:ext cx="5344075" cy="3409500"/>
        </p:xfrm>
        <a:graphic>
          <a:graphicData uri="http://schemas.openxmlformats.org/drawingml/2006/table">
            <a:tbl>
              <a:tblPr>
                <a:noFill/>
                <a:tableStyleId>{31F82D1F-A5A4-46D8-B12F-4C0C5E66A35D}</a:tableStyleId>
              </a:tblPr>
              <a:tblGrid>
                <a:gridCol w="973425"/>
                <a:gridCol w="973425"/>
                <a:gridCol w="3397225"/>
              </a:tblGrid>
              <a:tr h="284125">
                <a:tc rowSpan="2">
                  <a:txBody>
                    <a:bodyPr/>
                    <a:lstStyle/>
                    <a:p>
                      <a:pPr marL="0" lvl="0" indent="0" algn="ctr" rtl="0">
                        <a:lnSpc>
                          <a:spcPct val="115000"/>
                        </a:lnSpc>
                        <a:spcBef>
                          <a:spcPts val="0"/>
                        </a:spcBef>
                        <a:spcAft>
                          <a:spcPts val="0"/>
                        </a:spcAft>
                        <a:buNone/>
                      </a:pPr>
                      <a:r>
                        <a:rPr lang="en" sz="1000" i="1" dirty="0">
                          <a:solidFill>
                            <a:srgbClr val="2876C9"/>
                          </a:solidFill>
                        </a:rPr>
                        <a:t>Tuần 1</a:t>
                      </a:r>
                      <a:endParaRPr sz="1000" i="1" dirty="0">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i="1">
                          <a:solidFill>
                            <a:srgbClr val="2876C9"/>
                          </a:solidFill>
                        </a:rPr>
                        <a:t>Buổi 1</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i="1" dirty="0">
                          <a:solidFill>
                            <a:srgbClr val="2876C9"/>
                          </a:solidFill>
                        </a:rPr>
                        <a:t>Giới thiệu khóa học, cài đặt IntelliJ, </a:t>
                      </a:r>
                      <a:r>
                        <a:rPr lang="en" sz="1000" i="1" dirty="0" smtClean="0">
                          <a:solidFill>
                            <a:srgbClr val="2876C9"/>
                          </a:solidFill>
                        </a:rPr>
                        <a:t>Git</a:t>
                      </a:r>
                      <a:endParaRPr sz="1000" i="1" dirty="0">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r>
              <a:tr h="284125">
                <a:tc vMerge="1">
                  <a:txBody>
                    <a:bodyPr/>
                    <a:lstStyle/>
                    <a:p>
                      <a:endParaRPr lang="en-US"/>
                    </a:p>
                  </a:txBody>
                  <a:tcPr/>
                </a:tc>
                <a:tc>
                  <a:txBody>
                    <a:bodyPr/>
                    <a:lstStyle/>
                    <a:p>
                      <a:pPr marL="0" lvl="0" indent="0" algn="ctr" rtl="0">
                        <a:lnSpc>
                          <a:spcPct val="115000"/>
                        </a:lnSpc>
                        <a:spcBef>
                          <a:spcPts val="0"/>
                        </a:spcBef>
                        <a:spcAft>
                          <a:spcPts val="0"/>
                        </a:spcAft>
                        <a:buClr>
                          <a:schemeClr val="dk1"/>
                        </a:buClr>
                        <a:buSzPts val="1100"/>
                        <a:buFont typeface="Arial"/>
                        <a:buNone/>
                      </a:pPr>
                      <a:r>
                        <a:rPr lang="en" sz="1000" i="1">
                          <a:solidFill>
                            <a:srgbClr val="2876C9"/>
                          </a:solidFill>
                        </a:rPr>
                        <a:t>Buổi 2</a:t>
                      </a:r>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000" i="1" dirty="0">
                          <a:solidFill>
                            <a:srgbClr val="2876C9"/>
                          </a:solidFill>
                        </a:rPr>
                        <a:t>Bắt đầu với Java: biến, toán tử, kiểu dữ liệu</a:t>
                      </a:r>
                      <a:endParaRPr dirty="0"/>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r>
              <a:tr h="284125">
                <a:tc rowSpan="2">
                  <a:txBody>
                    <a:bodyPr/>
                    <a:lstStyle/>
                    <a:p>
                      <a:pPr marL="0" lvl="0" indent="0" algn="ctr" rtl="0">
                        <a:lnSpc>
                          <a:spcPct val="115000"/>
                        </a:lnSpc>
                        <a:spcBef>
                          <a:spcPts val="0"/>
                        </a:spcBef>
                        <a:spcAft>
                          <a:spcPts val="0"/>
                        </a:spcAft>
                        <a:buNone/>
                      </a:pPr>
                      <a:r>
                        <a:rPr lang="en" sz="1000" i="1">
                          <a:solidFill>
                            <a:srgbClr val="2876C9"/>
                          </a:solidFill>
                        </a:rPr>
                        <a:t>Tuần 2</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i="1">
                          <a:solidFill>
                            <a:srgbClr val="2876C9"/>
                          </a:solidFill>
                        </a:rPr>
                        <a:t>Buổi 3</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i="1" dirty="0">
                          <a:solidFill>
                            <a:srgbClr val="2876C9"/>
                          </a:solidFill>
                        </a:rPr>
                        <a:t>Cấu trúc điều kiện, vòng lặp</a:t>
                      </a:r>
                      <a:endParaRPr sz="1000" i="1" dirty="0">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r>
              <a:tr h="284125">
                <a:tc vMerge="1">
                  <a:txBody>
                    <a:bodyPr/>
                    <a:lstStyle/>
                    <a:p>
                      <a:endParaRPr lang="en-US"/>
                    </a:p>
                  </a:txBody>
                  <a:tcPr/>
                </a:tc>
                <a:tc>
                  <a:txBody>
                    <a:bodyPr/>
                    <a:lstStyle/>
                    <a:p>
                      <a:pPr marL="0" lvl="0" indent="0" algn="ctr" rtl="0">
                        <a:lnSpc>
                          <a:spcPct val="115000"/>
                        </a:lnSpc>
                        <a:spcBef>
                          <a:spcPts val="0"/>
                        </a:spcBef>
                        <a:spcAft>
                          <a:spcPts val="0"/>
                        </a:spcAft>
                        <a:buNone/>
                      </a:pPr>
                      <a:r>
                        <a:rPr lang="en" sz="1000" i="1">
                          <a:solidFill>
                            <a:srgbClr val="2876C9"/>
                          </a:solidFill>
                        </a:rPr>
                        <a:t>Buổi 4</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i="1" dirty="0">
                          <a:solidFill>
                            <a:srgbClr val="2876C9"/>
                          </a:solidFill>
                        </a:rPr>
                        <a:t>Array, String, Enum trong Java</a:t>
                      </a:r>
                      <a:endParaRPr sz="1000" i="1" dirty="0">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r>
              <a:tr h="284125">
                <a:tc rowSpan="2">
                  <a:txBody>
                    <a:bodyPr/>
                    <a:lstStyle/>
                    <a:p>
                      <a:pPr marL="0" lvl="0" indent="0" algn="ctr" rtl="0">
                        <a:lnSpc>
                          <a:spcPct val="115000"/>
                        </a:lnSpc>
                        <a:spcBef>
                          <a:spcPts val="0"/>
                        </a:spcBef>
                        <a:spcAft>
                          <a:spcPts val="0"/>
                        </a:spcAft>
                        <a:buNone/>
                      </a:pPr>
                      <a:r>
                        <a:rPr lang="en" sz="1000" i="1">
                          <a:solidFill>
                            <a:srgbClr val="2876C9"/>
                          </a:solidFill>
                        </a:rPr>
                        <a:t>Tuần 3</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i="1">
                          <a:solidFill>
                            <a:srgbClr val="2876C9"/>
                          </a:solidFill>
                        </a:rPr>
                        <a:t>Buổi 5</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i="1" dirty="0">
                          <a:solidFill>
                            <a:srgbClr val="2876C9"/>
                          </a:solidFill>
                        </a:rPr>
                        <a:t>OOP: Tính đóng gói</a:t>
                      </a:r>
                      <a:endParaRPr sz="1000" i="1" dirty="0">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r>
              <a:tr h="284125">
                <a:tc vMerge="1">
                  <a:txBody>
                    <a:bodyPr/>
                    <a:lstStyle/>
                    <a:p>
                      <a:endParaRPr lang="en-US"/>
                    </a:p>
                  </a:txBody>
                  <a:tcPr/>
                </a:tc>
                <a:tc>
                  <a:txBody>
                    <a:bodyPr/>
                    <a:lstStyle/>
                    <a:p>
                      <a:pPr marL="0" lvl="0" indent="0" algn="ctr" rtl="0">
                        <a:lnSpc>
                          <a:spcPct val="115000"/>
                        </a:lnSpc>
                        <a:spcBef>
                          <a:spcPts val="0"/>
                        </a:spcBef>
                        <a:spcAft>
                          <a:spcPts val="0"/>
                        </a:spcAft>
                        <a:buNone/>
                      </a:pPr>
                      <a:r>
                        <a:rPr lang="en" sz="1000" i="1">
                          <a:solidFill>
                            <a:srgbClr val="2876C9"/>
                          </a:solidFill>
                        </a:rPr>
                        <a:t>Buổi 6</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i="1" dirty="0">
                          <a:solidFill>
                            <a:srgbClr val="2876C9"/>
                          </a:solidFill>
                        </a:rPr>
                        <a:t>OOP: Tính kế thừa và đa hình</a:t>
                      </a:r>
                      <a:endParaRPr sz="1000" i="1" dirty="0">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r>
              <a:tr h="284125">
                <a:tc rowSpan="2">
                  <a:txBody>
                    <a:bodyPr/>
                    <a:lstStyle/>
                    <a:p>
                      <a:pPr marL="0" lvl="0" indent="0" algn="ctr" rtl="0">
                        <a:lnSpc>
                          <a:spcPct val="115000"/>
                        </a:lnSpc>
                        <a:spcBef>
                          <a:spcPts val="0"/>
                        </a:spcBef>
                        <a:spcAft>
                          <a:spcPts val="0"/>
                        </a:spcAft>
                        <a:buNone/>
                      </a:pPr>
                      <a:r>
                        <a:rPr lang="en" sz="1000" i="1">
                          <a:solidFill>
                            <a:srgbClr val="2876C9"/>
                          </a:solidFill>
                        </a:rPr>
                        <a:t>Tuần 4</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i="1">
                          <a:solidFill>
                            <a:srgbClr val="2876C9"/>
                          </a:solidFill>
                        </a:rPr>
                        <a:t>Buổi 7</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Clr>
                          <a:srgbClr val="000000"/>
                        </a:buClr>
                        <a:buSzPts val="1100"/>
                        <a:buFont typeface="Arial"/>
                        <a:buNone/>
                      </a:pPr>
                      <a:r>
                        <a:rPr lang="en" sz="1000" i="1" dirty="0">
                          <a:solidFill>
                            <a:srgbClr val="2876C9"/>
                          </a:solidFill>
                        </a:rPr>
                        <a:t>OOP: Tính trừu tượng, project khóa</a:t>
                      </a:r>
                      <a:endParaRPr dirty="0"/>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r>
              <a:tr h="284125">
                <a:tc vMerge="1">
                  <a:txBody>
                    <a:bodyPr/>
                    <a:lstStyle/>
                    <a:p>
                      <a:endParaRPr lang="en-US"/>
                    </a:p>
                  </a:txBody>
                  <a:tcPr/>
                </a:tc>
                <a:tc>
                  <a:txBody>
                    <a:bodyPr/>
                    <a:lstStyle/>
                    <a:p>
                      <a:pPr marL="0" lvl="0" indent="0" algn="ctr" rtl="0">
                        <a:lnSpc>
                          <a:spcPct val="115000"/>
                        </a:lnSpc>
                        <a:spcBef>
                          <a:spcPts val="0"/>
                        </a:spcBef>
                        <a:spcAft>
                          <a:spcPts val="0"/>
                        </a:spcAft>
                        <a:buNone/>
                      </a:pPr>
                      <a:r>
                        <a:rPr lang="en" sz="1000" i="1">
                          <a:solidFill>
                            <a:srgbClr val="2876C9"/>
                          </a:solidFill>
                        </a:rPr>
                        <a:t>Buổi 8</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i="1" dirty="0">
                          <a:solidFill>
                            <a:srgbClr val="2876C9"/>
                          </a:solidFill>
                        </a:rPr>
                        <a:t>Xử lý exception trong Java</a:t>
                      </a:r>
                      <a:endParaRPr sz="1000" i="1" dirty="0">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r>
              <a:tr h="284125">
                <a:tc rowSpan="2">
                  <a:txBody>
                    <a:bodyPr/>
                    <a:lstStyle/>
                    <a:p>
                      <a:pPr marL="0" lvl="0" indent="0" algn="ctr" rtl="0">
                        <a:lnSpc>
                          <a:spcPct val="115000"/>
                        </a:lnSpc>
                        <a:spcBef>
                          <a:spcPts val="0"/>
                        </a:spcBef>
                        <a:spcAft>
                          <a:spcPts val="0"/>
                        </a:spcAft>
                        <a:buNone/>
                      </a:pPr>
                      <a:r>
                        <a:rPr lang="en" sz="1000" i="1">
                          <a:solidFill>
                            <a:srgbClr val="2876C9"/>
                          </a:solidFill>
                        </a:rPr>
                        <a:t>Tuần 5</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i="1">
                          <a:solidFill>
                            <a:srgbClr val="2876C9"/>
                          </a:solidFill>
                        </a:rPr>
                        <a:t>Buổi 9</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i="1" dirty="0">
                          <a:solidFill>
                            <a:srgbClr val="2876C9"/>
                          </a:solidFill>
                        </a:rPr>
                        <a:t>Collection, Generic và các kỹ thuật sắp xếp</a:t>
                      </a:r>
                      <a:endParaRPr sz="1000" i="1" dirty="0">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solidFill>
                      <a:srgbClr val="FFFFFF"/>
                    </a:solidFill>
                  </a:tcPr>
                </a:tc>
              </a:tr>
              <a:tr h="284125">
                <a:tc vMerge="1">
                  <a:txBody>
                    <a:bodyPr/>
                    <a:lstStyle/>
                    <a:p>
                      <a:endParaRPr lang="en-US"/>
                    </a:p>
                  </a:txBody>
                  <a:tcPr/>
                </a:tc>
                <a:tc>
                  <a:txBody>
                    <a:bodyPr/>
                    <a:lstStyle/>
                    <a:p>
                      <a:pPr marL="0" lvl="0" indent="0" algn="ctr" rtl="0">
                        <a:lnSpc>
                          <a:spcPct val="115000"/>
                        </a:lnSpc>
                        <a:spcBef>
                          <a:spcPts val="0"/>
                        </a:spcBef>
                        <a:spcAft>
                          <a:spcPts val="0"/>
                        </a:spcAft>
                        <a:buNone/>
                      </a:pPr>
                      <a:r>
                        <a:rPr lang="en" sz="1000" i="1">
                          <a:solidFill>
                            <a:srgbClr val="2876C9"/>
                          </a:solidFill>
                        </a:rPr>
                        <a:t>Buổi 10</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i="1" dirty="0">
                          <a:solidFill>
                            <a:srgbClr val="2876C9"/>
                          </a:solidFill>
                        </a:rPr>
                        <a:t>Giao tiếp đọc/ghi file</a:t>
                      </a:r>
                      <a:endParaRPr sz="1000" i="1" dirty="0">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r>
              <a:tr h="284125">
                <a:tc rowSpan="2">
                  <a:txBody>
                    <a:bodyPr/>
                    <a:lstStyle/>
                    <a:p>
                      <a:pPr marL="0" lvl="0" indent="0" algn="ctr" rtl="0">
                        <a:lnSpc>
                          <a:spcPct val="115000"/>
                        </a:lnSpc>
                        <a:spcBef>
                          <a:spcPts val="0"/>
                        </a:spcBef>
                        <a:spcAft>
                          <a:spcPts val="0"/>
                        </a:spcAft>
                        <a:buNone/>
                      </a:pPr>
                      <a:r>
                        <a:rPr lang="en" sz="1000" i="1">
                          <a:solidFill>
                            <a:srgbClr val="2876C9"/>
                          </a:solidFill>
                        </a:rPr>
                        <a:t>Tuần 6</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i="1">
                          <a:solidFill>
                            <a:srgbClr val="2876C9"/>
                          </a:solidFill>
                        </a:rPr>
                        <a:t>Buổi 11</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i="1" dirty="0">
                          <a:solidFill>
                            <a:srgbClr val="2876C9"/>
                          </a:solidFill>
                        </a:rPr>
                        <a:t> Layout với Java Swing</a:t>
                      </a:r>
                      <a:endParaRPr sz="1000" i="1" dirty="0">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r>
              <a:tr h="284125">
                <a:tc vMerge="1">
                  <a:txBody>
                    <a:bodyPr/>
                    <a:lstStyle/>
                    <a:p>
                      <a:endParaRPr lang="en-US"/>
                    </a:p>
                  </a:txBody>
                  <a:tcPr/>
                </a:tc>
                <a:tc>
                  <a:txBody>
                    <a:bodyPr/>
                    <a:lstStyle/>
                    <a:p>
                      <a:pPr marL="0" lvl="0" indent="0" algn="ctr" rtl="0">
                        <a:lnSpc>
                          <a:spcPct val="115000"/>
                        </a:lnSpc>
                        <a:spcBef>
                          <a:spcPts val="0"/>
                        </a:spcBef>
                        <a:spcAft>
                          <a:spcPts val="0"/>
                        </a:spcAft>
                        <a:buNone/>
                      </a:pPr>
                      <a:r>
                        <a:rPr lang="en" sz="1000" i="1">
                          <a:solidFill>
                            <a:srgbClr val="2876C9"/>
                          </a:solidFill>
                        </a:rPr>
                        <a:t>Buổi 12</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i="1" dirty="0">
                          <a:solidFill>
                            <a:srgbClr val="2876C9"/>
                          </a:solidFill>
                        </a:rPr>
                        <a:t>Hoàn thành project cuối khóa</a:t>
                      </a:r>
                      <a:endParaRPr sz="1000" i="1" dirty="0">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dirty="0">
                <a:solidFill>
                  <a:srgbClr val="FFFFFF"/>
                </a:solidFill>
              </a:rPr>
              <a:t>Nội dung </a:t>
            </a:r>
            <a:r>
              <a:rPr lang="en" dirty="0" smtClean="0">
                <a:solidFill>
                  <a:srgbClr val="FFFFFF"/>
                </a:solidFill>
              </a:rPr>
              <a:t>buổi 1</a:t>
            </a:r>
            <a:endParaRPr dirty="0">
              <a:solidFill>
                <a:srgbClr val="FFFFFF"/>
              </a:solidFill>
            </a:endParaRPr>
          </a:p>
        </p:txBody>
      </p:sp>
      <p:pic>
        <p:nvPicPr>
          <p:cNvPr id="89" name="Google Shape;89;p17"/>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90" name="Google Shape;90;p1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txBox="1"/>
          <p:nvPr/>
        </p:nvSpPr>
        <p:spPr>
          <a:xfrm>
            <a:off x="551528" y="723931"/>
            <a:ext cx="6603472" cy="3306532"/>
          </a:xfrm>
          <a:prstGeom prst="rect">
            <a:avLst/>
          </a:prstGeom>
          <a:noFill/>
          <a:ln>
            <a:noFill/>
          </a:ln>
        </p:spPr>
        <p:txBody>
          <a:bodyPr spcFirstLastPara="1" wrap="square" lIns="91425" tIns="91425" rIns="91425" bIns="91425" anchor="t" anchorCtr="0">
            <a:noAutofit/>
          </a:bodyPr>
          <a:lstStyle/>
          <a:p>
            <a:pPr marL="457200" indent="-317500">
              <a:lnSpc>
                <a:spcPct val="200000"/>
              </a:lnSpc>
              <a:spcBef>
                <a:spcPts val="1000"/>
              </a:spcBef>
              <a:buClr>
                <a:srgbClr val="2876C9"/>
              </a:buClr>
              <a:buSzPts val="1400"/>
              <a:buFont typeface="Arial"/>
              <a:buChar char="●"/>
            </a:pPr>
            <a:r>
              <a:rPr lang="en" dirty="0" smtClean="0">
                <a:solidFill>
                  <a:srgbClr val="2876C9"/>
                </a:solidFill>
              </a:rPr>
              <a:t>Tìm hiểu Java</a:t>
            </a:r>
            <a:endParaRPr dirty="0">
              <a:solidFill>
                <a:srgbClr val="2876C9"/>
              </a:solidFill>
            </a:endParaRPr>
          </a:p>
          <a:p>
            <a:pPr marL="457200" indent="-317500">
              <a:lnSpc>
                <a:spcPct val="200000"/>
              </a:lnSpc>
              <a:spcBef>
                <a:spcPts val="1000"/>
              </a:spcBef>
              <a:buClr>
                <a:srgbClr val="2876C9"/>
              </a:buClr>
              <a:buSzPts val="1400"/>
              <a:buFont typeface="Arial"/>
              <a:buChar char="●"/>
            </a:pPr>
            <a:r>
              <a:rPr lang="en" dirty="0">
                <a:solidFill>
                  <a:srgbClr val="2876C9"/>
                </a:solidFill>
              </a:rPr>
              <a:t>Cài đặt môi trường</a:t>
            </a:r>
          </a:p>
          <a:p>
            <a:pPr marL="457200" indent="-317500">
              <a:lnSpc>
                <a:spcPct val="200000"/>
              </a:lnSpc>
              <a:spcBef>
                <a:spcPts val="1000"/>
              </a:spcBef>
              <a:buClr>
                <a:srgbClr val="2876C9"/>
              </a:buClr>
              <a:buSzPts val="1400"/>
              <a:buFont typeface="Arial"/>
              <a:buChar char="●"/>
            </a:pPr>
            <a:r>
              <a:rPr lang="en" dirty="0" smtClean="0">
                <a:solidFill>
                  <a:srgbClr val="2876C9"/>
                </a:solidFill>
              </a:rPr>
              <a:t>Làm quen với chương trình Java đầu tiên</a:t>
            </a:r>
            <a:endParaRPr lang="en" dirty="0">
              <a:solidFill>
                <a:srgbClr val="2876C9"/>
              </a:solidFill>
            </a:endParaRPr>
          </a:p>
          <a:p>
            <a:pPr marL="457200" indent="-317500">
              <a:lnSpc>
                <a:spcPct val="200000"/>
              </a:lnSpc>
              <a:spcBef>
                <a:spcPts val="1000"/>
              </a:spcBef>
              <a:buClr>
                <a:srgbClr val="2876C9"/>
              </a:buClr>
              <a:buSzPts val="1400"/>
              <a:buFont typeface="Arial"/>
              <a:buChar char="●"/>
            </a:pPr>
            <a:r>
              <a:rPr lang="en" dirty="0">
                <a:solidFill>
                  <a:srgbClr val="2876C9"/>
                </a:solidFill>
              </a:rPr>
              <a:t>Q.A</a:t>
            </a:r>
            <a:endParaRPr dirty="0">
              <a:solidFill>
                <a:srgbClr val="2876C9"/>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2"/>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dirty="0" smtClean="0">
                <a:solidFill>
                  <a:srgbClr val="FFFFFF"/>
                </a:solidFill>
              </a:rPr>
              <a:t>Java là gì?</a:t>
            </a:r>
            <a:endParaRPr dirty="0">
              <a:solidFill>
                <a:srgbClr val="FFFFFF"/>
              </a:solidFill>
            </a:endParaRPr>
          </a:p>
        </p:txBody>
      </p:sp>
      <p:pic>
        <p:nvPicPr>
          <p:cNvPr id="239" name="Google Shape;239;p22"/>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240" name="Google Shape;240;p22"/>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1" name="Google Shape;241;p22"/>
          <p:cNvPicPr preferRelativeResize="0"/>
          <p:nvPr/>
        </p:nvPicPr>
        <p:blipFill rotWithShape="1">
          <a:blip r:embed="rId4">
            <a:alphaModFix/>
          </a:blip>
          <a:srcRect l="14746" t="6996" r="13977" b="5659"/>
          <a:stretch/>
        </p:blipFill>
        <p:spPr>
          <a:xfrm>
            <a:off x="6920725" y="1020100"/>
            <a:ext cx="1158275" cy="1419450"/>
          </a:xfrm>
          <a:prstGeom prst="rect">
            <a:avLst/>
          </a:prstGeom>
          <a:noFill/>
          <a:ln>
            <a:noFill/>
          </a:ln>
        </p:spPr>
      </p:pic>
      <p:sp>
        <p:nvSpPr>
          <p:cNvPr id="242" name="Google Shape;242;p22"/>
          <p:cNvSpPr txBox="1"/>
          <p:nvPr/>
        </p:nvSpPr>
        <p:spPr>
          <a:xfrm>
            <a:off x="508897" y="721716"/>
            <a:ext cx="6036281" cy="3542276"/>
          </a:xfrm>
          <a:prstGeom prst="rect">
            <a:avLst/>
          </a:prstGeom>
          <a:noFill/>
          <a:ln>
            <a:noFill/>
          </a:ln>
        </p:spPr>
        <p:txBody>
          <a:bodyPr spcFirstLastPara="1" wrap="square" lIns="91425" tIns="91425" rIns="91425" bIns="91425" anchor="t" anchorCtr="0">
            <a:noAutofit/>
          </a:bodyPr>
          <a:lstStyle/>
          <a:p>
            <a:pPr marL="457200" indent="-317500">
              <a:lnSpc>
                <a:spcPct val="150000"/>
              </a:lnSpc>
              <a:spcBef>
                <a:spcPts val="1000"/>
              </a:spcBef>
              <a:buClr>
                <a:srgbClr val="2876C9"/>
              </a:buClr>
              <a:buSzPts val="1400"/>
              <a:buFont typeface="Arial"/>
              <a:buChar char="●"/>
            </a:pPr>
            <a:r>
              <a:rPr lang="vi-VN" sz="1200" dirty="0">
                <a:solidFill>
                  <a:srgbClr val="2876C9"/>
                </a:solidFill>
              </a:rPr>
              <a:t>Một ngôn ngữ lập trình hiện đại, bậc cao, hướng đối tượng, bảo mật và mạnh </a:t>
            </a:r>
            <a:r>
              <a:rPr lang="vi-VN" sz="1200" dirty="0" smtClean="0">
                <a:solidFill>
                  <a:srgbClr val="2876C9"/>
                </a:solidFill>
              </a:rPr>
              <a:t>mẽ.</a:t>
            </a:r>
            <a:endParaRPr lang="en-US" sz="1200" dirty="0" smtClean="0">
              <a:solidFill>
                <a:srgbClr val="2876C9"/>
              </a:solidFill>
            </a:endParaRPr>
          </a:p>
          <a:p>
            <a:pPr marL="457200" indent="-317500">
              <a:lnSpc>
                <a:spcPct val="150000"/>
              </a:lnSpc>
              <a:spcBef>
                <a:spcPts val="1000"/>
              </a:spcBef>
              <a:buClr>
                <a:srgbClr val="2876C9"/>
              </a:buClr>
              <a:buSzPts val="1400"/>
              <a:buFont typeface="Arial"/>
              <a:buChar char="●"/>
            </a:pPr>
            <a:r>
              <a:rPr lang="en" sz="1200" dirty="0" smtClean="0">
                <a:solidFill>
                  <a:srgbClr val="2876C9"/>
                </a:solidFill>
              </a:rPr>
              <a:t>Tác </a:t>
            </a:r>
            <a:r>
              <a:rPr lang="en" sz="1200" dirty="0" smtClean="0">
                <a:solidFill>
                  <a:srgbClr val="2876C9"/>
                </a:solidFill>
              </a:rPr>
              <a:t>giả: James Gosling và các kỹ sư Sun Microsystem </a:t>
            </a:r>
            <a:r>
              <a:rPr lang="en" sz="1200" dirty="0" smtClean="0">
                <a:solidFill>
                  <a:srgbClr val="2876C9"/>
                </a:solidFill>
              </a:rPr>
              <a:t>phát hành năm 1995.</a:t>
            </a:r>
            <a:endParaRPr sz="1200" dirty="0" smtClean="0">
              <a:solidFill>
                <a:srgbClr val="2876C9"/>
              </a:solidFill>
            </a:endParaRPr>
          </a:p>
          <a:p>
            <a:pPr marL="457200" lvl="0" indent="-317500" algn="l" rtl="0">
              <a:lnSpc>
                <a:spcPct val="150000"/>
              </a:lnSpc>
              <a:spcBef>
                <a:spcPts val="0"/>
              </a:spcBef>
              <a:spcAft>
                <a:spcPts val="0"/>
              </a:spcAft>
              <a:buClr>
                <a:srgbClr val="2876C9"/>
              </a:buClr>
              <a:buSzPts val="1400"/>
              <a:buChar char="●"/>
            </a:pPr>
            <a:r>
              <a:rPr lang="en" sz="1200" dirty="0" smtClean="0">
                <a:solidFill>
                  <a:srgbClr val="2876C9"/>
                </a:solidFill>
              </a:rPr>
              <a:t>Phương châm: Viết 1 lần chạy mọi nơi (Write Once, Run Anywhere)</a:t>
            </a:r>
          </a:p>
          <a:p>
            <a:pPr marL="139700" lvl="0" algn="l" rtl="0">
              <a:lnSpc>
                <a:spcPct val="150000"/>
              </a:lnSpc>
              <a:spcBef>
                <a:spcPts val="0"/>
              </a:spcBef>
              <a:spcAft>
                <a:spcPts val="0"/>
              </a:spcAft>
              <a:buClr>
                <a:srgbClr val="2876C9"/>
              </a:buClr>
              <a:buSzPts val="1400"/>
            </a:pPr>
            <a:r>
              <a:rPr lang="en" sz="1200" dirty="0">
                <a:solidFill>
                  <a:srgbClr val="2876C9"/>
                </a:solidFill>
              </a:rPr>
              <a:t> </a:t>
            </a:r>
            <a:r>
              <a:rPr lang="en" sz="1200" dirty="0" smtClean="0">
                <a:solidFill>
                  <a:srgbClr val="2876C9"/>
                </a:solidFill>
              </a:rPr>
              <a:t>       (Dựa trên cơ chế máy ảo java)</a:t>
            </a:r>
            <a:endParaRPr sz="1200" dirty="0" smtClean="0">
              <a:solidFill>
                <a:srgbClr val="2876C9"/>
              </a:solidFill>
            </a:endParaRPr>
          </a:p>
          <a:p>
            <a:pPr marL="457200" lvl="0" indent="-317500" algn="l" rtl="0">
              <a:lnSpc>
                <a:spcPct val="150000"/>
              </a:lnSpc>
              <a:spcBef>
                <a:spcPts val="0"/>
              </a:spcBef>
              <a:spcAft>
                <a:spcPts val="0"/>
              </a:spcAft>
              <a:buClr>
                <a:srgbClr val="2876C9"/>
              </a:buClr>
              <a:buSzPts val="1400"/>
              <a:buChar char="●"/>
            </a:pPr>
            <a:r>
              <a:rPr lang="en" sz="1200" dirty="0" smtClean="0">
                <a:solidFill>
                  <a:srgbClr val="2876C9"/>
                </a:solidFill>
              </a:rPr>
              <a:t>Cộng </a:t>
            </a:r>
            <a:r>
              <a:rPr lang="en" sz="1200" dirty="0">
                <a:solidFill>
                  <a:srgbClr val="2876C9"/>
                </a:solidFill>
              </a:rPr>
              <a:t>đồng phát </a:t>
            </a:r>
            <a:r>
              <a:rPr lang="en" sz="1200" dirty="0" smtClean="0">
                <a:solidFill>
                  <a:srgbClr val="2876C9"/>
                </a:solidFill>
              </a:rPr>
              <a:t>triển cực lớn: cộng đồng lập trình lớn nhất hiện nay</a:t>
            </a:r>
          </a:p>
          <a:p>
            <a:pPr marL="457200" lvl="0" indent="-317500" algn="l" rtl="0">
              <a:lnSpc>
                <a:spcPct val="150000"/>
              </a:lnSpc>
              <a:spcBef>
                <a:spcPts val="0"/>
              </a:spcBef>
              <a:spcAft>
                <a:spcPts val="0"/>
              </a:spcAft>
              <a:buClr>
                <a:srgbClr val="2876C9"/>
              </a:buClr>
              <a:buSzPts val="1400"/>
              <a:buChar char="●"/>
            </a:pPr>
            <a:r>
              <a:rPr lang="en" sz="1200" dirty="0" smtClean="0">
                <a:solidFill>
                  <a:srgbClr val="2876C9"/>
                </a:solidFill>
              </a:rPr>
              <a:t>Java được hậu thuẫn bởi ông lớn công nghệ Oracle (mua lại từ Sun vào năm 2010)</a:t>
            </a:r>
          </a:p>
          <a:p>
            <a:pPr marL="457200" lvl="0" indent="-317500" algn="l" rtl="0">
              <a:lnSpc>
                <a:spcPct val="150000"/>
              </a:lnSpc>
              <a:spcBef>
                <a:spcPts val="0"/>
              </a:spcBef>
              <a:spcAft>
                <a:spcPts val="0"/>
              </a:spcAft>
              <a:buClr>
                <a:srgbClr val="2876C9"/>
              </a:buClr>
              <a:buSzPts val="1400"/>
              <a:buChar char="●"/>
            </a:pPr>
            <a:r>
              <a:rPr lang="en" sz="1200" dirty="0" smtClean="0">
                <a:solidFill>
                  <a:srgbClr val="2876C9"/>
                </a:solidFill>
              </a:rPr>
              <a:t>Rất nhiều ưu điểm vượt trội khác: lý tưởng cho hệ phân tán, hỗ trợ đa luồng mạnh mẽ, mức độ độc lập cao (dựa trên cơ trên JVM)</a:t>
            </a:r>
            <a:endParaRPr sz="1200" dirty="0">
              <a:solidFill>
                <a:srgbClr val="2876C9"/>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2"/>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dirty="0" smtClean="0">
                <a:solidFill>
                  <a:srgbClr val="FFFFFF"/>
                </a:solidFill>
              </a:rPr>
              <a:t>Java dùng làm gì</a:t>
            </a:r>
            <a:endParaRPr dirty="0">
              <a:solidFill>
                <a:srgbClr val="FFFFFF"/>
              </a:solidFill>
            </a:endParaRPr>
          </a:p>
        </p:txBody>
      </p:sp>
      <p:pic>
        <p:nvPicPr>
          <p:cNvPr id="239" name="Google Shape;239;p22"/>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240" name="Google Shape;240;p22"/>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2"/>
          <p:cNvSpPr txBox="1"/>
          <p:nvPr/>
        </p:nvSpPr>
        <p:spPr>
          <a:xfrm>
            <a:off x="439362" y="523788"/>
            <a:ext cx="6715637" cy="4471724"/>
          </a:xfrm>
          <a:prstGeom prst="rect">
            <a:avLst/>
          </a:prstGeom>
          <a:noFill/>
          <a:ln>
            <a:noFill/>
          </a:ln>
        </p:spPr>
        <p:txBody>
          <a:bodyPr spcFirstLastPara="1" wrap="square" lIns="91425" tIns="91425" rIns="91425" bIns="91425" anchor="t" anchorCtr="0">
            <a:noAutofit/>
          </a:bodyPr>
          <a:lstStyle/>
          <a:p>
            <a:pPr marL="457200" lvl="0" indent="-317500">
              <a:lnSpc>
                <a:spcPct val="150000"/>
              </a:lnSpc>
              <a:spcBef>
                <a:spcPts val="1000"/>
              </a:spcBef>
              <a:buClr>
                <a:srgbClr val="2876C9"/>
              </a:buClr>
              <a:buSzPts val="1400"/>
              <a:buChar char="●"/>
            </a:pPr>
            <a:r>
              <a:rPr lang="en-US" sz="1200" dirty="0">
                <a:solidFill>
                  <a:srgbClr val="2876C9"/>
                </a:solidFill>
              </a:rPr>
              <a:t>Java </a:t>
            </a:r>
            <a:r>
              <a:rPr lang="en-US" sz="1200" dirty="0" err="1" smtClean="0">
                <a:solidFill>
                  <a:srgbClr val="2876C9"/>
                </a:solidFill>
              </a:rPr>
              <a:t>được</a:t>
            </a:r>
            <a:r>
              <a:rPr lang="en-US" sz="1200" dirty="0" smtClean="0">
                <a:solidFill>
                  <a:srgbClr val="2876C9"/>
                </a:solidFill>
              </a:rPr>
              <a:t> </a:t>
            </a:r>
            <a:r>
              <a:rPr lang="en-US" sz="1200" dirty="0" err="1" smtClean="0">
                <a:solidFill>
                  <a:srgbClr val="2876C9"/>
                </a:solidFill>
              </a:rPr>
              <a:t>phổ</a:t>
            </a:r>
            <a:r>
              <a:rPr lang="en-US" sz="1200" dirty="0" smtClean="0">
                <a:solidFill>
                  <a:srgbClr val="2876C9"/>
                </a:solidFill>
              </a:rPr>
              <a:t> </a:t>
            </a:r>
            <a:r>
              <a:rPr lang="en-US" sz="1200" dirty="0" err="1" smtClean="0">
                <a:solidFill>
                  <a:srgbClr val="2876C9"/>
                </a:solidFill>
              </a:rPr>
              <a:t>biến</a:t>
            </a:r>
            <a:r>
              <a:rPr lang="en-US" sz="1200" dirty="0" smtClean="0">
                <a:solidFill>
                  <a:srgbClr val="2876C9"/>
                </a:solidFill>
              </a:rPr>
              <a:t> </a:t>
            </a:r>
            <a:r>
              <a:rPr lang="en-US" sz="1200" dirty="0" err="1" smtClean="0">
                <a:solidFill>
                  <a:srgbClr val="2876C9"/>
                </a:solidFill>
              </a:rPr>
              <a:t>và</a:t>
            </a:r>
            <a:r>
              <a:rPr lang="en-US" sz="1200" dirty="0" smtClean="0">
                <a:solidFill>
                  <a:srgbClr val="2876C9"/>
                </a:solidFill>
              </a:rPr>
              <a:t> </a:t>
            </a:r>
            <a:r>
              <a:rPr lang="en-US" sz="1200" dirty="0" err="1" smtClean="0">
                <a:solidFill>
                  <a:srgbClr val="2876C9"/>
                </a:solidFill>
              </a:rPr>
              <a:t>thống</a:t>
            </a:r>
            <a:r>
              <a:rPr lang="en-US" sz="1200" dirty="0" smtClean="0">
                <a:solidFill>
                  <a:srgbClr val="2876C9"/>
                </a:solidFill>
              </a:rPr>
              <a:t> </a:t>
            </a:r>
            <a:r>
              <a:rPr lang="en-US" sz="1200" dirty="0" err="1">
                <a:solidFill>
                  <a:srgbClr val="2876C9"/>
                </a:solidFill>
              </a:rPr>
              <a:t>trị</a:t>
            </a:r>
            <a:r>
              <a:rPr lang="en-US" sz="1200" dirty="0">
                <a:solidFill>
                  <a:srgbClr val="2876C9"/>
                </a:solidFill>
              </a:rPr>
              <a:t> </a:t>
            </a:r>
            <a:r>
              <a:rPr lang="en-US" sz="1200" dirty="0" smtClean="0">
                <a:solidFill>
                  <a:srgbClr val="2876C9"/>
                </a:solidFill>
              </a:rPr>
              <a:t> </a:t>
            </a:r>
            <a:r>
              <a:rPr lang="en-US" sz="1200" dirty="0" err="1" smtClean="0">
                <a:solidFill>
                  <a:srgbClr val="2876C9"/>
                </a:solidFill>
              </a:rPr>
              <a:t>trong</a:t>
            </a:r>
            <a:r>
              <a:rPr lang="en-US" sz="1200" dirty="0" smtClean="0">
                <a:solidFill>
                  <a:srgbClr val="2876C9"/>
                </a:solidFill>
              </a:rPr>
              <a:t> </a:t>
            </a:r>
            <a:r>
              <a:rPr lang="en-US" sz="1200" dirty="0" err="1" smtClean="0">
                <a:solidFill>
                  <a:srgbClr val="2876C9"/>
                </a:solidFill>
              </a:rPr>
              <a:t>rất</a:t>
            </a:r>
            <a:r>
              <a:rPr lang="en-US" sz="1200" dirty="0" smtClean="0">
                <a:solidFill>
                  <a:srgbClr val="2876C9"/>
                </a:solidFill>
              </a:rPr>
              <a:t> </a:t>
            </a:r>
            <a:r>
              <a:rPr lang="en-US" sz="1200" dirty="0" err="1" smtClean="0">
                <a:solidFill>
                  <a:srgbClr val="2876C9"/>
                </a:solidFill>
              </a:rPr>
              <a:t>nhiều</a:t>
            </a:r>
            <a:r>
              <a:rPr lang="en-US" sz="1200" dirty="0" smtClean="0">
                <a:solidFill>
                  <a:srgbClr val="2876C9"/>
                </a:solidFill>
              </a:rPr>
              <a:t> </a:t>
            </a:r>
            <a:r>
              <a:rPr lang="en-US" sz="1200" dirty="0" err="1" smtClean="0">
                <a:solidFill>
                  <a:srgbClr val="2876C9"/>
                </a:solidFill>
              </a:rPr>
              <a:t>lĩnh</a:t>
            </a:r>
            <a:r>
              <a:rPr lang="en-US" sz="1200" dirty="0" smtClean="0">
                <a:solidFill>
                  <a:srgbClr val="2876C9"/>
                </a:solidFill>
              </a:rPr>
              <a:t> </a:t>
            </a:r>
            <a:r>
              <a:rPr lang="en-US" sz="1200" dirty="0" err="1" smtClean="0">
                <a:solidFill>
                  <a:srgbClr val="2876C9"/>
                </a:solidFill>
              </a:rPr>
              <a:t>vực</a:t>
            </a:r>
            <a:r>
              <a:rPr lang="en-US" sz="1200" dirty="0" smtClean="0">
                <a:solidFill>
                  <a:srgbClr val="2876C9"/>
                </a:solidFill>
              </a:rPr>
              <a:t> </a:t>
            </a:r>
            <a:r>
              <a:rPr lang="en-US" sz="1200" dirty="0" err="1" smtClean="0">
                <a:solidFill>
                  <a:srgbClr val="2876C9"/>
                </a:solidFill>
              </a:rPr>
              <a:t>khác</a:t>
            </a:r>
            <a:r>
              <a:rPr lang="en-US" sz="1200" dirty="0" smtClean="0">
                <a:solidFill>
                  <a:srgbClr val="2876C9"/>
                </a:solidFill>
              </a:rPr>
              <a:t> </a:t>
            </a:r>
            <a:r>
              <a:rPr lang="en-US" sz="1200" dirty="0" err="1" smtClean="0">
                <a:solidFill>
                  <a:srgbClr val="2876C9"/>
                </a:solidFill>
              </a:rPr>
              <a:t>nhau</a:t>
            </a:r>
            <a:endParaRPr lang="en-US" sz="1200" dirty="0" smtClean="0">
              <a:solidFill>
                <a:srgbClr val="2876C9"/>
              </a:solidFill>
            </a:endParaRPr>
          </a:p>
          <a:p>
            <a:pPr marL="457200" lvl="0" indent="-317500">
              <a:lnSpc>
                <a:spcPct val="150000"/>
              </a:lnSpc>
              <a:spcBef>
                <a:spcPts val="1000"/>
              </a:spcBef>
              <a:buClr>
                <a:srgbClr val="2876C9"/>
              </a:buClr>
              <a:buSzPts val="1400"/>
              <a:buChar char="●"/>
            </a:pPr>
            <a:r>
              <a:rPr lang="en-US" sz="1200" dirty="0">
                <a:solidFill>
                  <a:srgbClr val="2876C9"/>
                </a:solidFill>
              </a:rPr>
              <a:t>Theo </a:t>
            </a:r>
            <a:r>
              <a:rPr lang="en-US" sz="1200" dirty="0" err="1">
                <a:solidFill>
                  <a:srgbClr val="2876C9"/>
                </a:solidFill>
              </a:rPr>
              <a:t>tập</a:t>
            </a:r>
            <a:r>
              <a:rPr lang="en-US" sz="1200" dirty="0">
                <a:solidFill>
                  <a:srgbClr val="2876C9"/>
                </a:solidFill>
              </a:rPr>
              <a:t> </a:t>
            </a:r>
            <a:r>
              <a:rPr lang="en-US" sz="1200" dirty="0" err="1">
                <a:solidFill>
                  <a:srgbClr val="2876C9"/>
                </a:solidFill>
              </a:rPr>
              <a:t>đoàn</a:t>
            </a:r>
            <a:r>
              <a:rPr lang="en-US" sz="1200" dirty="0">
                <a:solidFill>
                  <a:srgbClr val="2876C9"/>
                </a:solidFill>
              </a:rPr>
              <a:t> SUN, </a:t>
            </a:r>
            <a:r>
              <a:rPr lang="en-US" sz="1200" dirty="0" err="1">
                <a:solidFill>
                  <a:srgbClr val="2876C9"/>
                </a:solidFill>
              </a:rPr>
              <a:t>hiện</a:t>
            </a:r>
            <a:r>
              <a:rPr lang="en-US" sz="1200" dirty="0">
                <a:solidFill>
                  <a:srgbClr val="2876C9"/>
                </a:solidFill>
              </a:rPr>
              <a:t> nay </a:t>
            </a:r>
            <a:r>
              <a:rPr lang="en-US" sz="1200" dirty="0" err="1">
                <a:solidFill>
                  <a:srgbClr val="2876C9"/>
                </a:solidFill>
              </a:rPr>
              <a:t>có</a:t>
            </a:r>
            <a:r>
              <a:rPr lang="en-US" sz="1200" dirty="0">
                <a:solidFill>
                  <a:srgbClr val="2876C9"/>
                </a:solidFill>
              </a:rPr>
              <a:t> </a:t>
            </a:r>
            <a:r>
              <a:rPr lang="en-US" sz="1200" dirty="0" err="1">
                <a:solidFill>
                  <a:srgbClr val="2876C9"/>
                </a:solidFill>
              </a:rPr>
              <a:t>khoảng</a:t>
            </a:r>
            <a:r>
              <a:rPr lang="en-US" sz="1200" dirty="0">
                <a:solidFill>
                  <a:srgbClr val="2876C9"/>
                </a:solidFill>
              </a:rPr>
              <a:t> 3 </a:t>
            </a:r>
            <a:r>
              <a:rPr lang="en-US" sz="1200" dirty="0" err="1">
                <a:solidFill>
                  <a:srgbClr val="2876C9"/>
                </a:solidFill>
              </a:rPr>
              <a:t>tỷ</a:t>
            </a:r>
            <a:r>
              <a:rPr lang="en-US" sz="1200" dirty="0">
                <a:solidFill>
                  <a:srgbClr val="2876C9"/>
                </a:solidFill>
              </a:rPr>
              <a:t> </a:t>
            </a:r>
            <a:r>
              <a:rPr lang="en-US" sz="1200" dirty="0" err="1">
                <a:solidFill>
                  <a:srgbClr val="2876C9"/>
                </a:solidFill>
              </a:rPr>
              <a:t>thiết</a:t>
            </a:r>
            <a:r>
              <a:rPr lang="en-US" sz="1200" dirty="0">
                <a:solidFill>
                  <a:srgbClr val="2876C9"/>
                </a:solidFill>
              </a:rPr>
              <a:t> </a:t>
            </a:r>
            <a:r>
              <a:rPr lang="en-US" sz="1200" dirty="0" err="1">
                <a:solidFill>
                  <a:srgbClr val="2876C9"/>
                </a:solidFill>
              </a:rPr>
              <a:t>bị</a:t>
            </a:r>
            <a:r>
              <a:rPr lang="en-US" sz="1200" dirty="0">
                <a:solidFill>
                  <a:srgbClr val="2876C9"/>
                </a:solidFill>
              </a:rPr>
              <a:t> </a:t>
            </a:r>
            <a:r>
              <a:rPr lang="en-US" sz="1200" dirty="0" err="1">
                <a:solidFill>
                  <a:srgbClr val="2876C9"/>
                </a:solidFill>
              </a:rPr>
              <a:t>đang</a:t>
            </a:r>
            <a:r>
              <a:rPr lang="en-US" sz="1200" dirty="0">
                <a:solidFill>
                  <a:srgbClr val="2876C9"/>
                </a:solidFill>
              </a:rPr>
              <a:t> </a:t>
            </a:r>
            <a:r>
              <a:rPr lang="en-US" sz="1200" dirty="0" err="1">
                <a:solidFill>
                  <a:srgbClr val="2876C9"/>
                </a:solidFill>
              </a:rPr>
              <a:t>chạy</a:t>
            </a:r>
            <a:r>
              <a:rPr lang="en-US" sz="1200" dirty="0">
                <a:solidFill>
                  <a:srgbClr val="2876C9"/>
                </a:solidFill>
              </a:rPr>
              <a:t> </a:t>
            </a:r>
            <a:r>
              <a:rPr lang="en-US" sz="1200" dirty="0" smtClean="0">
                <a:solidFill>
                  <a:srgbClr val="2876C9"/>
                </a:solidFill>
              </a:rPr>
              <a:t>java</a:t>
            </a:r>
          </a:p>
          <a:p>
            <a:pPr marL="457200" lvl="2" indent="-317500">
              <a:lnSpc>
                <a:spcPct val="150000"/>
              </a:lnSpc>
              <a:spcBef>
                <a:spcPts val="1000"/>
              </a:spcBef>
              <a:buClr>
                <a:srgbClr val="2876C9"/>
              </a:buClr>
              <a:buSzPts val="1400"/>
              <a:buChar char="●"/>
            </a:pPr>
            <a:r>
              <a:rPr lang="en-US" sz="1200" dirty="0" smtClean="0">
                <a:solidFill>
                  <a:srgbClr val="2876C9"/>
                </a:solidFill>
              </a:rPr>
              <a:t>Jav</a:t>
            </a:r>
            <a:r>
              <a:rPr lang="en-US" sz="1200" dirty="0" smtClean="0">
                <a:solidFill>
                  <a:srgbClr val="2876C9"/>
                </a:solidFill>
              </a:rPr>
              <a:t>a </a:t>
            </a:r>
            <a:r>
              <a:rPr lang="en-US" sz="1200" dirty="0" err="1" smtClean="0">
                <a:solidFill>
                  <a:srgbClr val="2876C9"/>
                </a:solidFill>
              </a:rPr>
              <a:t>dùng</a:t>
            </a:r>
            <a:r>
              <a:rPr lang="en-US" sz="1200" dirty="0" smtClean="0">
                <a:solidFill>
                  <a:srgbClr val="2876C9"/>
                </a:solidFill>
              </a:rPr>
              <a:t> </a:t>
            </a:r>
            <a:r>
              <a:rPr lang="en-US" sz="1200" dirty="0" err="1" smtClean="0">
                <a:solidFill>
                  <a:srgbClr val="2876C9"/>
                </a:solidFill>
              </a:rPr>
              <a:t>trong</a:t>
            </a:r>
            <a:r>
              <a:rPr lang="en-US" sz="1200" dirty="0" smtClean="0">
                <a:solidFill>
                  <a:srgbClr val="2876C9"/>
                </a:solidFill>
              </a:rPr>
              <a:t> </a:t>
            </a:r>
            <a:r>
              <a:rPr lang="en-US" sz="1200" dirty="0" err="1" smtClean="0">
                <a:solidFill>
                  <a:srgbClr val="2876C9"/>
                </a:solidFill>
              </a:rPr>
              <a:t>các</a:t>
            </a:r>
            <a:r>
              <a:rPr lang="en-US" sz="1200" dirty="0" smtClean="0">
                <a:solidFill>
                  <a:srgbClr val="2876C9"/>
                </a:solidFill>
              </a:rPr>
              <a:t> </a:t>
            </a:r>
            <a:r>
              <a:rPr lang="en-US" sz="1200" dirty="0" err="1" smtClean="0">
                <a:solidFill>
                  <a:srgbClr val="2876C9"/>
                </a:solidFill>
              </a:rPr>
              <a:t>lĩnh</a:t>
            </a:r>
            <a:r>
              <a:rPr lang="en-US" sz="1200" dirty="0" smtClean="0">
                <a:solidFill>
                  <a:srgbClr val="2876C9"/>
                </a:solidFill>
              </a:rPr>
              <a:t> </a:t>
            </a:r>
            <a:r>
              <a:rPr lang="en-US" sz="1200" dirty="0" err="1" smtClean="0">
                <a:solidFill>
                  <a:srgbClr val="2876C9"/>
                </a:solidFill>
              </a:rPr>
              <a:t>vực</a:t>
            </a:r>
            <a:r>
              <a:rPr lang="en-US" sz="1200" dirty="0" smtClean="0">
                <a:solidFill>
                  <a:srgbClr val="2876C9"/>
                </a:solidFill>
              </a:rPr>
              <a:t>:</a:t>
            </a:r>
            <a:endParaRPr lang="en-US" sz="1200" dirty="0" smtClean="0">
              <a:solidFill>
                <a:srgbClr val="2876C9"/>
              </a:solidFill>
            </a:endParaRPr>
          </a:p>
          <a:p>
            <a:pPr marL="457200" lvl="8" indent="-317500">
              <a:lnSpc>
                <a:spcPct val="150000"/>
              </a:lnSpc>
              <a:spcBef>
                <a:spcPts val="1000"/>
              </a:spcBef>
              <a:buClr>
                <a:srgbClr val="2876C9"/>
              </a:buClr>
              <a:buSzPts val="1400"/>
              <a:buFont typeface="Wingdings" panose="05000000000000000000" pitchFamily="2" charset="2"/>
              <a:buChar char="Ø"/>
            </a:pPr>
            <a:r>
              <a:rPr lang="en-US" sz="1200" dirty="0" err="1" smtClean="0">
                <a:solidFill>
                  <a:srgbClr val="2876C9"/>
                </a:solidFill>
              </a:rPr>
              <a:t>Lập</a:t>
            </a:r>
            <a:r>
              <a:rPr lang="en-US" sz="1200" dirty="0" smtClean="0">
                <a:solidFill>
                  <a:srgbClr val="2876C9"/>
                </a:solidFill>
              </a:rPr>
              <a:t> </a:t>
            </a:r>
            <a:r>
              <a:rPr lang="en-US" sz="1200" dirty="0" err="1" smtClean="0">
                <a:solidFill>
                  <a:srgbClr val="2876C9"/>
                </a:solidFill>
              </a:rPr>
              <a:t>trình</a:t>
            </a:r>
            <a:r>
              <a:rPr lang="en-US" sz="1200" dirty="0" smtClean="0">
                <a:solidFill>
                  <a:srgbClr val="2876C9"/>
                </a:solidFill>
              </a:rPr>
              <a:t> web app: </a:t>
            </a:r>
            <a:r>
              <a:rPr lang="en-US" sz="1200" dirty="0" err="1" smtClean="0">
                <a:solidFill>
                  <a:srgbClr val="2876C9"/>
                </a:solidFill>
              </a:rPr>
              <a:t>Cổng</a:t>
            </a:r>
            <a:r>
              <a:rPr lang="en-US" sz="1200" dirty="0" smtClean="0">
                <a:solidFill>
                  <a:srgbClr val="2876C9"/>
                </a:solidFill>
              </a:rPr>
              <a:t> </a:t>
            </a:r>
            <a:r>
              <a:rPr lang="en-US" sz="1200" dirty="0" err="1" smtClean="0">
                <a:solidFill>
                  <a:srgbClr val="2876C9"/>
                </a:solidFill>
              </a:rPr>
              <a:t>dịch</a:t>
            </a:r>
            <a:r>
              <a:rPr lang="en-US" sz="1200" dirty="0" smtClean="0">
                <a:solidFill>
                  <a:srgbClr val="2876C9"/>
                </a:solidFill>
              </a:rPr>
              <a:t> vụ </a:t>
            </a:r>
            <a:r>
              <a:rPr lang="en-US" sz="1200" dirty="0" err="1" smtClean="0">
                <a:solidFill>
                  <a:srgbClr val="2876C9"/>
                </a:solidFill>
              </a:rPr>
              <a:t>công</a:t>
            </a:r>
            <a:r>
              <a:rPr lang="en-US" sz="1200" dirty="0" smtClean="0">
                <a:solidFill>
                  <a:srgbClr val="2876C9"/>
                </a:solidFill>
              </a:rPr>
              <a:t> </a:t>
            </a:r>
            <a:r>
              <a:rPr lang="en-US" sz="1200" dirty="0" err="1" smtClean="0">
                <a:solidFill>
                  <a:srgbClr val="2876C9"/>
                </a:solidFill>
              </a:rPr>
              <a:t>quốc</a:t>
            </a:r>
            <a:r>
              <a:rPr lang="en-US" sz="1200" dirty="0" smtClean="0">
                <a:solidFill>
                  <a:srgbClr val="2876C9"/>
                </a:solidFill>
              </a:rPr>
              <a:t> </a:t>
            </a:r>
            <a:r>
              <a:rPr lang="en-US" sz="1200" dirty="0" err="1" smtClean="0">
                <a:solidFill>
                  <a:srgbClr val="2876C9"/>
                </a:solidFill>
              </a:rPr>
              <a:t>gia</a:t>
            </a:r>
            <a:r>
              <a:rPr lang="en-US" sz="1200" dirty="0" smtClean="0">
                <a:solidFill>
                  <a:srgbClr val="2876C9"/>
                </a:solidFill>
              </a:rPr>
              <a:t>, VNPT portal…</a:t>
            </a:r>
          </a:p>
          <a:p>
            <a:pPr marL="457200" lvl="8" indent="-317500">
              <a:lnSpc>
                <a:spcPct val="150000"/>
              </a:lnSpc>
              <a:spcBef>
                <a:spcPts val="1000"/>
              </a:spcBef>
              <a:buClr>
                <a:srgbClr val="2876C9"/>
              </a:buClr>
              <a:buSzPts val="1400"/>
              <a:buFont typeface="Wingdings" panose="05000000000000000000" pitchFamily="2" charset="2"/>
              <a:buChar char="Ø"/>
            </a:pPr>
            <a:r>
              <a:rPr lang="en-US" sz="1200" dirty="0" err="1" smtClean="0">
                <a:solidFill>
                  <a:srgbClr val="2876C9"/>
                </a:solidFill>
              </a:rPr>
              <a:t>Lập</a:t>
            </a:r>
            <a:r>
              <a:rPr lang="en-US" sz="1200" dirty="0" smtClean="0">
                <a:solidFill>
                  <a:srgbClr val="2876C9"/>
                </a:solidFill>
              </a:rPr>
              <a:t> </a:t>
            </a:r>
            <a:r>
              <a:rPr lang="en-US" sz="1200" dirty="0" err="1" smtClean="0">
                <a:solidFill>
                  <a:srgbClr val="2876C9"/>
                </a:solidFill>
              </a:rPr>
              <a:t>trình</a:t>
            </a:r>
            <a:r>
              <a:rPr lang="en-US" sz="1200" dirty="0" smtClean="0">
                <a:solidFill>
                  <a:srgbClr val="2876C9"/>
                </a:solidFill>
              </a:rPr>
              <a:t> </a:t>
            </a:r>
            <a:r>
              <a:rPr lang="vi-VN" sz="1200" dirty="0" smtClean="0">
                <a:solidFill>
                  <a:srgbClr val="2876C9"/>
                </a:solidFill>
              </a:rPr>
              <a:t>Desktop App</a:t>
            </a:r>
            <a:r>
              <a:rPr lang="en-US" sz="1200" dirty="0" smtClean="0">
                <a:solidFill>
                  <a:srgbClr val="2876C9"/>
                </a:solidFill>
              </a:rPr>
              <a:t>: </a:t>
            </a:r>
            <a:r>
              <a:rPr lang="vi-VN" sz="1200" dirty="0" smtClean="0">
                <a:solidFill>
                  <a:srgbClr val="2876C9"/>
                </a:solidFill>
              </a:rPr>
              <a:t>acrobat reader, media player, antivirus, ...</a:t>
            </a:r>
          </a:p>
          <a:p>
            <a:pPr marL="457200" lvl="8" indent="-317500">
              <a:lnSpc>
                <a:spcPct val="150000"/>
              </a:lnSpc>
              <a:spcBef>
                <a:spcPts val="1000"/>
              </a:spcBef>
              <a:buClr>
                <a:srgbClr val="2876C9"/>
              </a:buClr>
              <a:buSzPts val="1400"/>
              <a:buFont typeface="Wingdings" panose="05000000000000000000" pitchFamily="2" charset="2"/>
              <a:buChar char="Ø"/>
            </a:pPr>
            <a:r>
              <a:rPr lang="vi-VN" sz="1200" dirty="0" smtClean="0">
                <a:solidFill>
                  <a:srgbClr val="2876C9"/>
                </a:solidFill>
              </a:rPr>
              <a:t>Enterprise App</a:t>
            </a:r>
            <a:r>
              <a:rPr lang="en-US" sz="1200" dirty="0">
                <a:solidFill>
                  <a:srgbClr val="2876C9"/>
                </a:solidFill>
              </a:rPr>
              <a:t>:  </a:t>
            </a:r>
            <a:r>
              <a:rPr lang="en-US" sz="1200" dirty="0" err="1">
                <a:solidFill>
                  <a:srgbClr val="2876C9"/>
                </a:solidFill>
              </a:rPr>
              <a:t>Hê</a:t>
            </a:r>
            <a:r>
              <a:rPr lang="en-US" sz="1200" dirty="0">
                <a:solidFill>
                  <a:srgbClr val="2876C9"/>
                </a:solidFill>
              </a:rPr>
              <a:t>̣ </a:t>
            </a:r>
            <a:r>
              <a:rPr lang="en-US" sz="1200" dirty="0" err="1">
                <a:solidFill>
                  <a:srgbClr val="2876C9"/>
                </a:solidFill>
              </a:rPr>
              <a:t>thống</a:t>
            </a:r>
            <a:r>
              <a:rPr lang="en-US" sz="1200" dirty="0">
                <a:solidFill>
                  <a:srgbClr val="2876C9"/>
                </a:solidFill>
              </a:rPr>
              <a:t> BCCS </a:t>
            </a:r>
            <a:r>
              <a:rPr lang="en-US" sz="1200" dirty="0" err="1" smtClean="0">
                <a:solidFill>
                  <a:srgbClr val="2876C9"/>
                </a:solidFill>
              </a:rPr>
              <a:t>Viettel</a:t>
            </a:r>
            <a:r>
              <a:rPr lang="en-US" sz="1200" dirty="0" smtClean="0">
                <a:solidFill>
                  <a:srgbClr val="2876C9"/>
                </a:solidFill>
              </a:rPr>
              <a:t>, </a:t>
            </a:r>
            <a:r>
              <a:rPr lang="en-US" sz="1200" dirty="0" err="1" smtClean="0">
                <a:solidFill>
                  <a:srgbClr val="2876C9"/>
                </a:solidFill>
              </a:rPr>
              <a:t>các</a:t>
            </a:r>
            <a:r>
              <a:rPr lang="en-US" sz="1200" dirty="0" smtClean="0">
                <a:solidFill>
                  <a:srgbClr val="2876C9"/>
                </a:solidFill>
              </a:rPr>
              <a:t> </a:t>
            </a:r>
            <a:r>
              <a:rPr lang="en-US" sz="1200" dirty="0" err="1" smtClean="0">
                <a:solidFill>
                  <a:srgbClr val="2876C9"/>
                </a:solidFill>
              </a:rPr>
              <a:t>ứng</a:t>
            </a:r>
            <a:r>
              <a:rPr lang="en-US" sz="1200" dirty="0" smtClean="0">
                <a:solidFill>
                  <a:srgbClr val="2876C9"/>
                </a:solidFill>
              </a:rPr>
              <a:t> </a:t>
            </a:r>
            <a:r>
              <a:rPr lang="en-US" sz="1200" dirty="0" err="1" smtClean="0">
                <a:solidFill>
                  <a:srgbClr val="2876C9"/>
                </a:solidFill>
              </a:rPr>
              <a:t>dụng</a:t>
            </a:r>
            <a:r>
              <a:rPr lang="en-US" sz="1200" dirty="0" smtClean="0">
                <a:solidFill>
                  <a:srgbClr val="2876C9"/>
                </a:solidFill>
              </a:rPr>
              <a:t> </a:t>
            </a:r>
            <a:r>
              <a:rPr lang="en-US" sz="1200" dirty="0" err="1" smtClean="0">
                <a:solidFill>
                  <a:srgbClr val="2876C9"/>
                </a:solidFill>
              </a:rPr>
              <a:t>tài</a:t>
            </a:r>
            <a:r>
              <a:rPr lang="en-US" sz="1200" dirty="0" smtClean="0">
                <a:solidFill>
                  <a:srgbClr val="2876C9"/>
                </a:solidFill>
              </a:rPr>
              <a:t> </a:t>
            </a:r>
            <a:r>
              <a:rPr lang="en-US" sz="1200" dirty="0" err="1" smtClean="0">
                <a:solidFill>
                  <a:srgbClr val="2876C9"/>
                </a:solidFill>
              </a:rPr>
              <a:t>chính</a:t>
            </a:r>
            <a:r>
              <a:rPr lang="en-US" sz="1200" dirty="0" smtClean="0">
                <a:solidFill>
                  <a:srgbClr val="2876C9"/>
                </a:solidFill>
              </a:rPr>
              <a:t> </a:t>
            </a:r>
            <a:r>
              <a:rPr lang="en-US" sz="1200" dirty="0" err="1" smtClean="0">
                <a:solidFill>
                  <a:srgbClr val="2876C9"/>
                </a:solidFill>
              </a:rPr>
              <a:t>ngân</a:t>
            </a:r>
            <a:r>
              <a:rPr lang="en-US" sz="1200" dirty="0" smtClean="0">
                <a:solidFill>
                  <a:srgbClr val="2876C9"/>
                </a:solidFill>
              </a:rPr>
              <a:t> </a:t>
            </a:r>
            <a:r>
              <a:rPr lang="en-US" sz="1200" dirty="0" err="1" smtClean="0">
                <a:solidFill>
                  <a:srgbClr val="2876C9"/>
                </a:solidFill>
              </a:rPr>
              <a:t>hàng</a:t>
            </a:r>
            <a:r>
              <a:rPr lang="en-US" sz="1200" dirty="0" smtClean="0">
                <a:solidFill>
                  <a:srgbClr val="2876C9"/>
                </a:solidFill>
              </a:rPr>
              <a:t>(</a:t>
            </a:r>
            <a:r>
              <a:rPr lang="en-US" sz="1200" dirty="0" err="1" smtClean="0">
                <a:solidFill>
                  <a:srgbClr val="2876C9"/>
                </a:solidFill>
              </a:rPr>
              <a:t>CoreBank</a:t>
            </a:r>
            <a:r>
              <a:rPr lang="en-US" sz="1200" dirty="0" smtClean="0">
                <a:solidFill>
                  <a:srgbClr val="2876C9"/>
                </a:solidFill>
              </a:rPr>
              <a:t> T24)</a:t>
            </a:r>
            <a:endParaRPr lang="vi-VN" sz="1200" dirty="0" smtClean="0">
              <a:solidFill>
                <a:srgbClr val="2876C9"/>
              </a:solidFill>
            </a:endParaRPr>
          </a:p>
          <a:p>
            <a:pPr marL="457200" lvl="8" indent="-317500">
              <a:lnSpc>
                <a:spcPct val="150000"/>
              </a:lnSpc>
              <a:spcBef>
                <a:spcPts val="1000"/>
              </a:spcBef>
              <a:buClr>
                <a:srgbClr val="2876C9"/>
              </a:buClr>
              <a:buSzPts val="1400"/>
              <a:buFont typeface="Wingdings" panose="05000000000000000000" pitchFamily="2" charset="2"/>
              <a:buChar char="Ø"/>
            </a:pPr>
            <a:r>
              <a:rPr lang="vi-VN" sz="1200" dirty="0" smtClean="0">
                <a:solidFill>
                  <a:srgbClr val="2876C9"/>
                </a:solidFill>
              </a:rPr>
              <a:t>Thiết bị Mobile</a:t>
            </a:r>
            <a:r>
              <a:rPr lang="en-US" sz="1200" dirty="0" smtClean="0">
                <a:solidFill>
                  <a:srgbClr val="2876C9"/>
                </a:solidFill>
              </a:rPr>
              <a:t>: </a:t>
            </a:r>
            <a:r>
              <a:rPr lang="en-US" sz="1200" dirty="0" err="1" smtClean="0">
                <a:solidFill>
                  <a:srgbClr val="2876C9"/>
                </a:solidFill>
              </a:rPr>
              <a:t>hàng</a:t>
            </a:r>
            <a:r>
              <a:rPr lang="en-US" sz="1200" dirty="0" smtClean="0">
                <a:solidFill>
                  <a:srgbClr val="2876C9"/>
                </a:solidFill>
              </a:rPr>
              <a:t> tỷ </a:t>
            </a:r>
            <a:r>
              <a:rPr lang="en-US" sz="1200" dirty="0" err="1" smtClean="0">
                <a:solidFill>
                  <a:srgbClr val="2876C9"/>
                </a:solidFill>
              </a:rPr>
              <a:t>ứng</a:t>
            </a:r>
            <a:r>
              <a:rPr lang="en-US" sz="1200" dirty="0" smtClean="0">
                <a:solidFill>
                  <a:srgbClr val="2876C9"/>
                </a:solidFill>
              </a:rPr>
              <a:t> </a:t>
            </a:r>
            <a:r>
              <a:rPr lang="en-US" sz="1200" dirty="0" err="1" smtClean="0">
                <a:solidFill>
                  <a:srgbClr val="2876C9"/>
                </a:solidFill>
              </a:rPr>
              <a:t>dụng</a:t>
            </a:r>
            <a:r>
              <a:rPr lang="en-US" sz="1200" dirty="0" smtClean="0">
                <a:solidFill>
                  <a:srgbClr val="2876C9"/>
                </a:solidFill>
              </a:rPr>
              <a:t> android</a:t>
            </a:r>
            <a:endParaRPr lang="vi-VN" sz="1200" dirty="0" smtClean="0">
              <a:solidFill>
                <a:srgbClr val="2876C9"/>
              </a:solidFill>
            </a:endParaRPr>
          </a:p>
          <a:p>
            <a:pPr marL="457200" lvl="8" indent="-317500">
              <a:lnSpc>
                <a:spcPct val="150000"/>
              </a:lnSpc>
              <a:spcBef>
                <a:spcPts val="1000"/>
              </a:spcBef>
              <a:buClr>
                <a:srgbClr val="2876C9"/>
              </a:buClr>
              <a:buSzPts val="1400"/>
              <a:buFont typeface="Wingdings" panose="05000000000000000000" pitchFamily="2" charset="2"/>
              <a:buChar char="Ø"/>
            </a:pPr>
            <a:r>
              <a:rPr lang="vi-VN" sz="1200" dirty="0" smtClean="0">
                <a:solidFill>
                  <a:srgbClr val="2876C9"/>
                </a:solidFill>
              </a:rPr>
              <a:t>Hệ thống nhúng</a:t>
            </a:r>
            <a:r>
              <a:rPr lang="en-US" sz="1200" dirty="0" smtClean="0">
                <a:solidFill>
                  <a:srgbClr val="2876C9"/>
                </a:solidFill>
              </a:rPr>
              <a:t>: ATM, Printer…</a:t>
            </a:r>
            <a:endParaRPr lang="vi-VN" sz="1200" dirty="0" smtClean="0">
              <a:solidFill>
                <a:srgbClr val="2876C9"/>
              </a:solidFill>
            </a:endParaRPr>
          </a:p>
          <a:p>
            <a:pPr marL="457200" lvl="8" indent="-317500">
              <a:lnSpc>
                <a:spcPct val="150000"/>
              </a:lnSpc>
              <a:spcBef>
                <a:spcPts val="1000"/>
              </a:spcBef>
              <a:buClr>
                <a:srgbClr val="2876C9"/>
              </a:buClr>
              <a:buSzPts val="1400"/>
              <a:buFont typeface="Wingdings" panose="05000000000000000000" pitchFamily="2" charset="2"/>
              <a:buChar char="Ø"/>
            </a:pPr>
            <a:r>
              <a:rPr lang="en-US" sz="1200" dirty="0" smtClean="0">
                <a:solidFill>
                  <a:srgbClr val="2876C9"/>
                </a:solidFill>
              </a:rPr>
              <a:t>Big Data: Hadoop, Apache Kafka, Spark, Map reduce…</a:t>
            </a:r>
            <a:endParaRPr lang="vi-VN" sz="1200" dirty="0" smtClean="0">
              <a:solidFill>
                <a:srgbClr val="2876C9"/>
              </a:solidFill>
            </a:endParaRPr>
          </a:p>
          <a:p>
            <a:pPr marL="457200" lvl="8" indent="-317500">
              <a:lnSpc>
                <a:spcPct val="150000"/>
              </a:lnSpc>
              <a:spcBef>
                <a:spcPts val="1000"/>
              </a:spcBef>
              <a:buClr>
                <a:srgbClr val="2876C9"/>
              </a:buClr>
              <a:buSzPts val="1400"/>
              <a:buFont typeface="Wingdings" panose="05000000000000000000" pitchFamily="2" charset="2"/>
              <a:buChar char="Ø"/>
            </a:pPr>
            <a:r>
              <a:rPr lang="en-US" sz="1200" dirty="0" smtClean="0">
                <a:solidFill>
                  <a:srgbClr val="2876C9"/>
                </a:solidFill>
              </a:rPr>
              <a:t>Many </a:t>
            </a:r>
            <a:r>
              <a:rPr lang="en-US" sz="1200" dirty="0" err="1" smtClean="0">
                <a:solidFill>
                  <a:srgbClr val="2876C9"/>
                </a:solidFill>
              </a:rPr>
              <a:t>many</a:t>
            </a:r>
            <a:r>
              <a:rPr lang="en-US" sz="1200" dirty="0" smtClean="0">
                <a:solidFill>
                  <a:srgbClr val="2876C9"/>
                </a:solidFill>
              </a:rPr>
              <a:t>…</a:t>
            </a:r>
            <a:endParaRPr sz="1200" dirty="0">
              <a:solidFill>
                <a:srgbClr val="2876C9"/>
              </a:solidFill>
            </a:endParaRPr>
          </a:p>
        </p:txBody>
      </p:sp>
      <p:sp>
        <p:nvSpPr>
          <p:cNvPr id="243" name="Google Shape;243;p22"/>
          <p:cNvSpPr/>
          <p:nvPr/>
        </p:nvSpPr>
        <p:spPr>
          <a:xfrm>
            <a:off x="7454675" y="724149"/>
            <a:ext cx="873000" cy="873000"/>
          </a:xfrm>
          <a:prstGeom prst="ellipse">
            <a:avLst/>
          </a:pr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2"/>
          <p:cNvSpPr/>
          <p:nvPr/>
        </p:nvSpPr>
        <p:spPr>
          <a:xfrm>
            <a:off x="7454650" y="1740725"/>
            <a:ext cx="873000" cy="873000"/>
          </a:xfrm>
          <a:prstGeom prst="ellipse">
            <a:avLst/>
          </a:pr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2"/>
          <p:cNvSpPr/>
          <p:nvPr/>
        </p:nvSpPr>
        <p:spPr>
          <a:xfrm>
            <a:off x="7456250" y="2757301"/>
            <a:ext cx="873000" cy="873000"/>
          </a:xfrm>
          <a:prstGeom prst="ellipse">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a:off x="7454625" y="3811787"/>
            <a:ext cx="873000" cy="873000"/>
          </a:xfrm>
          <a:prstGeom prst="ellipse">
            <a:avLst/>
          </a:pr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2"/>
          <p:cNvSpPr txBox="1"/>
          <p:nvPr/>
        </p:nvSpPr>
        <p:spPr>
          <a:xfrm>
            <a:off x="7454675" y="927849"/>
            <a:ext cx="873000" cy="34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dirty="0"/>
              <a:t>Web</a:t>
            </a:r>
            <a:endParaRPr sz="900" dirty="0"/>
          </a:p>
          <a:p>
            <a:pPr marL="0" lvl="0" indent="0" algn="ctr" rtl="0">
              <a:spcBef>
                <a:spcPts val="0"/>
              </a:spcBef>
              <a:spcAft>
                <a:spcPts val="0"/>
              </a:spcAft>
              <a:buNone/>
            </a:pPr>
            <a:r>
              <a:rPr lang="en" sz="900" dirty="0"/>
              <a:t>Development</a:t>
            </a:r>
            <a:endParaRPr sz="900" dirty="0"/>
          </a:p>
        </p:txBody>
      </p:sp>
      <p:sp>
        <p:nvSpPr>
          <p:cNvPr id="248" name="Google Shape;248;p22"/>
          <p:cNvSpPr txBox="1"/>
          <p:nvPr/>
        </p:nvSpPr>
        <p:spPr>
          <a:xfrm>
            <a:off x="7454675" y="1944425"/>
            <a:ext cx="873000" cy="34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dirty="0"/>
              <a:t>Mobile</a:t>
            </a:r>
            <a:endParaRPr sz="900" dirty="0"/>
          </a:p>
          <a:p>
            <a:pPr marL="0" lvl="0" indent="0" algn="ctr" rtl="0">
              <a:spcBef>
                <a:spcPts val="0"/>
              </a:spcBef>
              <a:spcAft>
                <a:spcPts val="0"/>
              </a:spcAft>
              <a:buNone/>
            </a:pPr>
            <a:r>
              <a:rPr lang="en" sz="900" dirty="0"/>
              <a:t>Development</a:t>
            </a:r>
            <a:endParaRPr sz="900" dirty="0"/>
          </a:p>
        </p:txBody>
      </p:sp>
      <p:sp>
        <p:nvSpPr>
          <p:cNvPr id="249" name="Google Shape;249;p22"/>
          <p:cNvSpPr txBox="1"/>
          <p:nvPr/>
        </p:nvSpPr>
        <p:spPr>
          <a:xfrm>
            <a:off x="7456275" y="2961001"/>
            <a:ext cx="873000" cy="34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dirty="0"/>
              <a:t>Enterprise</a:t>
            </a:r>
            <a:endParaRPr sz="900" dirty="0"/>
          </a:p>
          <a:p>
            <a:pPr marL="0" lvl="0" indent="0" algn="ctr" rtl="0">
              <a:spcBef>
                <a:spcPts val="0"/>
              </a:spcBef>
              <a:spcAft>
                <a:spcPts val="0"/>
              </a:spcAft>
              <a:buNone/>
            </a:pPr>
            <a:r>
              <a:rPr lang="en" sz="900" dirty="0"/>
              <a:t>Applications</a:t>
            </a:r>
            <a:endParaRPr sz="900" dirty="0"/>
          </a:p>
        </p:txBody>
      </p:sp>
      <p:sp>
        <p:nvSpPr>
          <p:cNvPr id="250" name="Google Shape;250;p22"/>
          <p:cNvSpPr txBox="1"/>
          <p:nvPr/>
        </p:nvSpPr>
        <p:spPr>
          <a:xfrm>
            <a:off x="7454650" y="4015487"/>
            <a:ext cx="873000" cy="34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dirty="0"/>
              <a:t>Internet of</a:t>
            </a:r>
            <a:endParaRPr sz="900" dirty="0"/>
          </a:p>
          <a:p>
            <a:pPr marL="0" lvl="0" indent="0" algn="ctr" rtl="0">
              <a:spcBef>
                <a:spcPts val="0"/>
              </a:spcBef>
              <a:spcAft>
                <a:spcPts val="0"/>
              </a:spcAft>
              <a:buNone/>
            </a:pPr>
            <a:r>
              <a:rPr lang="en" sz="900" dirty="0"/>
              <a:t>Things</a:t>
            </a:r>
            <a:endParaRPr sz="900" dirty="0"/>
          </a:p>
        </p:txBody>
      </p:sp>
    </p:spTree>
    <p:extLst>
      <p:ext uri="{BB962C8B-B14F-4D97-AF65-F5344CB8AC3E}">
        <p14:creationId xmlns:p14="http://schemas.microsoft.com/office/powerpoint/2010/main" val="3213470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lvl="0"/>
            <a:r>
              <a:rPr lang="vi-VN" dirty="0">
                <a:solidFill>
                  <a:srgbClr val="FFFFFF"/>
                </a:solidFill>
              </a:rPr>
              <a:t>Tạo và thực thi 1 chương trình java</a:t>
            </a:r>
          </a:p>
        </p:txBody>
      </p:sp>
      <p:pic>
        <p:nvPicPr>
          <p:cNvPr id="275" name="Google Shape;275;p24"/>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276" name="Google Shape;276;p2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4"/>
          <p:cNvSpPr/>
          <p:nvPr/>
        </p:nvSpPr>
        <p:spPr>
          <a:xfrm>
            <a:off x="2164575" y="974400"/>
            <a:ext cx="4521900" cy="1559100"/>
          </a:xfrm>
          <a:prstGeom prst="rect">
            <a:avLst/>
          </a:prstGeom>
          <a:solidFill>
            <a:srgbClr val="D9EAD3"/>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4"/>
          <p:cNvSpPr/>
          <p:nvPr/>
        </p:nvSpPr>
        <p:spPr>
          <a:xfrm>
            <a:off x="2399075" y="1277625"/>
            <a:ext cx="744900" cy="292200"/>
          </a:xfrm>
          <a:prstGeom prst="roundRect">
            <a:avLst>
              <a:gd name="adj" fmla="val 0"/>
            </a:avLst>
          </a:prstGeom>
          <a:solidFill>
            <a:srgbClr val="FFF2CC"/>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Compiler</a:t>
            </a:r>
            <a:endParaRPr sz="1000" dirty="0"/>
          </a:p>
        </p:txBody>
      </p:sp>
      <p:sp>
        <p:nvSpPr>
          <p:cNvPr id="279" name="Google Shape;279;p24"/>
          <p:cNvSpPr/>
          <p:nvPr/>
        </p:nvSpPr>
        <p:spPr>
          <a:xfrm>
            <a:off x="4242275" y="1057950"/>
            <a:ext cx="2102100" cy="1071900"/>
          </a:xfrm>
          <a:prstGeom prst="roundRect">
            <a:avLst>
              <a:gd name="adj" fmla="val 0"/>
            </a:avLst>
          </a:prstGeom>
          <a:solidFill>
            <a:srgbClr val="FCE5CD"/>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80" name="Google Shape;280;p24"/>
          <p:cNvSpPr/>
          <p:nvPr/>
        </p:nvSpPr>
        <p:spPr>
          <a:xfrm>
            <a:off x="4374525" y="1183575"/>
            <a:ext cx="744900" cy="480300"/>
          </a:xfrm>
          <a:prstGeom prst="roundRect">
            <a:avLst>
              <a:gd name="adj" fmla="val 0"/>
            </a:avLst>
          </a:prstGeom>
          <a:solidFill>
            <a:srgbClr val="CFE2F3"/>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JVM</a:t>
            </a:r>
            <a:endParaRPr sz="1000"/>
          </a:p>
        </p:txBody>
      </p:sp>
      <p:sp>
        <p:nvSpPr>
          <p:cNvPr id="281" name="Google Shape;281;p24"/>
          <p:cNvSpPr/>
          <p:nvPr/>
        </p:nvSpPr>
        <p:spPr>
          <a:xfrm>
            <a:off x="5467275" y="1183575"/>
            <a:ext cx="744900" cy="480300"/>
          </a:xfrm>
          <a:prstGeom prst="roundRect">
            <a:avLst>
              <a:gd name="adj" fmla="val 0"/>
            </a:avLst>
          </a:prstGeom>
          <a:solidFill>
            <a:srgbClr val="D9D2E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Other Library</a:t>
            </a:r>
            <a:endParaRPr sz="1000"/>
          </a:p>
        </p:txBody>
      </p:sp>
      <p:sp>
        <p:nvSpPr>
          <p:cNvPr id="282" name="Google Shape;282;p24"/>
          <p:cNvSpPr txBox="1"/>
          <p:nvPr/>
        </p:nvSpPr>
        <p:spPr>
          <a:xfrm>
            <a:off x="2334600" y="633400"/>
            <a:ext cx="13503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2876C9"/>
                </a:solidFill>
              </a:rPr>
              <a:t>Source (.java file)</a:t>
            </a:r>
            <a:endParaRPr sz="900">
              <a:solidFill>
                <a:srgbClr val="2876C9"/>
              </a:solidFill>
            </a:endParaRPr>
          </a:p>
        </p:txBody>
      </p:sp>
      <p:sp>
        <p:nvSpPr>
          <p:cNvPr id="283" name="Google Shape;283;p24"/>
          <p:cNvSpPr txBox="1"/>
          <p:nvPr/>
        </p:nvSpPr>
        <p:spPr>
          <a:xfrm>
            <a:off x="3222500" y="2213325"/>
            <a:ext cx="5916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JDK</a:t>
            </a:r>
            <a:endParaRPr sz="1200"/>
          </a:p>
        </p:txBody>
      </p:sp>
      <p:sp>
        <p:nvSpPr>
          <p:cNvPr id="284" name="Google Shape;284;p24"/>
          <p:cNvSpPr txBox="1"/>
          <p:nvPr/>
        </p:nvSpPr>
        <p:spPr>
          <a:xfrm>
            <a:off x="4374525" y="1795700"/>
            <a:ext cx="5916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JRE</a:t>
            </a:r>
            <a:endParaRPr sz="1200"/>
          </a:p>
        </p:txBody>
      </p:sp>
      <p:cxnSp>
        <p:nvCxnSpPr>
          <p:cNvPr id="285" name="Google Shape;285;p24"/>
          <p:cNvCxnSpPr/>
          <p:nvPr/>
        </p:nvCxnSpPr>
        <p:spPr>
          <a:xfrm flipH="1">
            <a:off x="2770475" y="908925"/>
            <a:ext cx="2100" cy="368700"/>
          </a:xfrm>
          <a:prstGeom prst="straightConnector1">
            <a:avLst/>
          </a:prstGeom>
          <a:noFill/>
          <a:ln w="9525" cap="flat" cmpd="sng">
            <a:solidFill>
              <a:srgbClr val="01A2A6"/>
            </a:solidFill>
            <a:prstDash val="solid"/>
            <a:round/>
            <a:headEnd type="none" w="med" len="med"/>
            <a:tailEnd type="triangle" w="med" len="med"/>
          </a:ln>
        </p:spPr>
      </p:cxnSp>
      <p:cxnSp>
        <p:nvCxnSpPr>
          <p:cNvPr id="286" name="Google Shape;286;p24"/>
          <p:cNvCxnSpPr/>
          <p:nvPr/>
        </p:nvCxnSpPr>
        <p:spPr>
          <a:xfrm rot="10800000" flipH="1">
            <a:off x="3157138" y="1420275"/>
            <a:ext cx="1204200" cy="6900"/>
          </a:xfrm>
          <a:prstGeom prst="straightConnector1">
            <a:avLst/>
          </a:prstGeom>
          <a:noFill/>
          <a:ln w="9525" cap="flat" cmpd="sng">
            <a:solidFill>
              <a:srgbClr val="01A2A6"/>
            </a:solidFill>
            <a:prstDash val="solid"/>
            <a:round/>
            <a:headEnd type="none" w="med" len="med"/>
            <a:tailEnd type="triangle" w="med" len="med"/>
          </a:ln>
        </p:spPr>
      </p:cxnSp>
      <p:sp>
        <p:nvSpPr>
          <p:cNvPr id="287" name="Google Shape;287;p24"/>
          <p:cNvSpPr txBox="1"/>
          <p:nvPr/>
        </p:nvSpPr>
        <p:spPr>
          <a:xfrm>
            <a:off x="3281775" y="1189875"/>
            <a:ext cx="7449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2876C9"/>
                </a:solidFill>
              </a:rPr>
              <a:t>.class file</a:t>
            </a:r>
            <a:endParaRPr sz="900">
              <a:solidFill>
                <a:srgbClr val="2876C9"/>
              </a:solidFill>
            </a:endParaRPr>
          </a:p>
        </p:txBody>
      </p:sp>
      <p:sp>
        <p:nvSpPr>
          <p:cNvPr id="288" name="Google Shape;288;p24"/>
          <p:cNvSpPr txBox="1"/>
          <p:nvPr/>
        </p:nvSpPr>
        <p:spPr>
          <a:xfrm>
            <a:off x="1629425" y="3723300"/>
            <a:ext cx="908100" cy="292200"/>
          </a:xfrm>
          <a:prstGeom prst="rect">
            <a:avLst/>
          </a:prstGeom>
          <a:noFill/>
          <a:ln w="9525" cap="flat" cmpd="sng">
            <a:solidFill>
              <a:srgbClr val="2876C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2876C9"/>
                </a:solidFill>
              </a:rPr>
              <a:t>Java Source</a:t>
            </a:r>
            <a:endParaRPr sz="900">
              <a:solidFill>
                <a:srgbClr val="2876C9"/>
              </a:solidFill>
            </a:endParaRPr>
          </a:p>
        </p:txBody>
      </p:sp>
      <p:sp>
        <p:nvSpPr>
          <p:cNvPr id="289" name="Google Shape;289;p24"/>
          <p:cNvSpPr/>
          <p:nvPr/>
        </p:nvSpPr>
        <p:spPr>
          <a:xfrm>
            <a:off x="3192200" y="3723300"/>
            <a:ext cx="639900" cy="292200"/>
          </a:xfrm>
          <a:prstGeom prst="roundRect">
            <a:avLst>
              <a:gd name="adj" fmla="val 0"/>
            </a:avLst>
          </a:prstGeom>
          <a:solidFill>
            <a:srgbClr val="FFF2CC"/>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t>javac</a:t>
            </a:r>
            <a:endParaRPr sz="1000" dirty="0"/>
          </a:p>
        </p:txBody>
      </p:sp>
      <p:sp>
        <p:nvSpPr>
          <p:cNvPr id="290" name="Google Shape;290;p24"/>
          <p:cNvSpPr/>
          <p:nvPr/>
        </p:nvSpPr>
        <p:spPr>
          <a:xfrm>
            <a:off x="4547075" y="3723300"/>
            <a:ext cx="789600" cy="292200"/>
          </a:xfrm>
          <a:prstGeom prst="roundRect">
            <a:avLst>
              <a:gd name="adj" fmla="val 0"/>
            </a:avLst>
          </a:prstGeom>
          <a:solidFill>
            <a:srgbClr val="5DBA4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Java bytecode</a:t>
            </a:r>
            <a:endParaRPr sz="1000"/>
          </a:p>
        </p:txBody>
      </p:sp>
      <p:sp>
        <p:nvSpPr>
          <p:cNvPr id="291" name="Google Shape;291;p24"/>
          <p:cNvSpPr/>
          <p:nvPr/>
        </p:nvSpPr>
        <p:spPr>
          <a:xfrm>
            <a:off x="6435900" y="3021050"/>
            <a:ext cx="1280700" cy="396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2" name="Google Shape;292;p24"/>
          <p:cNvPicPr preferRelativeResize="0"/>
          <p:nvPr/>
        </p:nvPicPr>
        <p:blipFill>
          <a:blip r:embed="rId4">
            <a:alphaModFix/>
          </a:blip>
          <a:stretch>
            <a:fillRect/>
          </a:stretch>
        </p:blipFill>
        <p:spPr>
          <a:xfrm>
            <a:off x="7340930" y="3034989"/>
            <a:ext cx="312909" cy="368700"/>
          </a:xfrm>
          <a:prstGeom prst="rect">
            <a:avLst/>
          </a:prstGeom>
          <a:noFill/>
          <a:ln>
            <a:noFill/>
          </a:ln>
        </p:spPr>
      </p:pic>
      <p:sp>
        <p:nvSpPr>
          <p:cNvPr id="293" name="Google Shape;293;p24"/>
          <p:cNvSpPr/>
          <p:nvPr/>
        </p:nvSpPr>
        <p:spPr>
          <a:xfrm>
            <a:off x="6435900" y="3671100"/>
            <a:ext cx="1280700" cy="396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4"/>
          <p:cNvSpPr/>
          <p:nvPr/>
        </p:nvSpPr>
        <p:spPr>
          <a:xfrm>
            <a:off x="6435900" y="4321150"/>
            <a:ext cx="1280700" cy="396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5" name="Google Shape;295;p24"/>
          <p:cNvPicPr preferRelativeResize="0"/>
          <p:nvPr/>
        </p:nvPicPr>
        <p:blipFill>
          <a:blip r:embed="rId5">
            <a:alphaModFix/>
          </a:blip>
          <a:stretch>
            <a:fillRect/>
          </a:stretch>
        </p:blipFill>
        <p:spPr>
          <a:xfrm>
            <a:off x="7292037" y="3715648"/>
            <a:ext cx="410700" cy="307502"/>
          </a:xfrm>
          <a:prstGeom prst="rect">
            <a:avLst/>
          </a:prstGeom>
          <a:noFill/>
          <a:ln>
            <a:noFill/>
          </a:ln>
        </p:spPr>
      </p:pic>
      <p:pic>
        <p:nvPicPr>
          <p:cNvPr id="296" name="Google Shape;296;p24"/>
          <p:cNvPicPr preferRelativeResize="0"/>
          <p:nvPr/>
        </p:nvPicPr>
        <p:blipFill>
          <a:blip r:embed="rId6">
            <a:alphaModFix/>
          </a:blip>
          <a:stretch>
            <a:fillRect/>
          </a:stretch>
        </p:blipFill>
        <p:spPr>
          <a:xfrm>
            <a:off x="7340925" y="4362988"/>
            <a:ext cx="312925" cy="312925"/>
          </a:xfrm>
          <a:prstGeom prst="rect">
            <a:avLst/>
          </a:prstGeom>
          <a:noFill/>
          <a:ln>
            <a:noFill/>
          </a:ln>
        </p:spPr>
      </p:pic>
      <p:sp>
        <p:nvSpPr>
          <p:cNvPr id="297" name="Google Shape;297;p24"/>
          <p:cNvSpPr txBox="1"/>
          <p:nvPr/>
        </p:nvSpPr>
        <p:spPr>
          <a:xfrm>
            <a:off x="6472925" y="3073250"/>
            <a:ext cx="7449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2876C9"/>
                </a:solidFill>
              </a:rPr>
              <a:t>Linux JRE</a:t>
            </a:r>
            <a:endParaRPr sz="900">
              <a:solidFill>
                <a:srgbClr val="2876C9"/>
              </a:solidFill>
            </a:endParaRPr>
          </a:p>
        </p:txBody>
      </p:sp>
      <p:sp>
        <p:nvSpPr>
          <p:cNvPr id="298" name="Google Shape;298;p24"/>
          <p:cNvSpPr txBox="1"/>
          <p:nvPr/>
        </p:nvSpPr>
        <p:spPr>
          <a:xfrm>
            <a:off x="6428225" y="3723300"/>
            <a:ext cx="9081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2876C9"/>
                </a:solidFill>
              </a:rPr>
              <a:t>Windows JRE</a:t>
            </a:r>
            <a:endParaRPr sz="900">
              <a:solidFill>
                <a:srgbClr val="2876C9"/>
              </a:solidFill>
            </a:endParaRPr>
          </a:p>
        </p:txBody>
      </p:sp>
      <p:sp>
        <p:nvSpPr>
          <p:cNvPr id="299" name="Google Shape;299;p24"/>
          <p:cNvSpPr txBox="1"/>
          <p:nvPr/>
        </p:nvSpPr>
        <p:spPr>
          <a:xfrm>
            <a:off x="6428225" y="4373350"/>
            <a:ext cx="9081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2876C9"/>
                </a:solidFill>
              </a:rPr>
              <a:t>Mac JRE</a:t>
            </a:r>
            <a:endParaRPr sz="900">
              <a:solidFill>
                <a:srgbClr val="2876C9"/>
              </a:solidFill>
            </a:endParaRPr>
          </a:p>
        </p:txBody>
      </p:sp>
      <p:cxnSp>
        <p:nvCxnSpPr>
          <p:cNvPr id="300" name="Google Shape;300;p24"/>
          <p:cNvCxnSpPr>
            <a:stCxn id="288" idx="3"/>
            <a:endCxn id="289" idx="1"/>
          </p:cNvCxnSpPr>
          <p:nvPr/>
        </p:nvCxnSpPr>
        <p:spPr>
          <a:xfrm>
            <a:off x="2537525" y="3869400"/>
            <a:ext cx="654600" cy="0"/>
          </a:xfrm>
          <a:prstGeom prst="straightConnector1">
            <a:avLst/>
          </a:prstGeom>
          <a:noFill/>
          <a:ln w="9525" cap="flat" cmpd="sng">
            <a:solidFill>
              <a:srgbClr val="01A2A6"/>
            </a:solidFill>
            <a:prstDash val="solid"/>
            <a:round/>
            <a:headEnd type="none" w="med" len="med"/>
            <a:tailEnd type="triangle" w="med" len="med"/>
          </a:ln>
        </p:spPr>
      </p:cxnSp>
      <p:cxnSp>
        <p:nvCxnSpPr>
          <p:cNvPr id="301" name="Google Shape;301;p24"/>
          <p:cNvCxnSpPr>
            <a:stCxn id="289" idx="3"/>
            <a:endCxn id="290" idx="1"/>
          </p:cNvCxnSpPr>
          <p:nvPr/>
        </p:nvCxnSpPr>
        <p:spPr>
          <a:xfrm>
            <a:off x="3832100" y="3869400"/>
            <a:ext cx="714900" cy="0"/>
          </a:xfrm>
          <a:prstGeom prst="straightConnector1">
            <a:avLst/>
          </a:prstGeom>
          <a:noFill/>
          <a:ln w="9525" cap="flat" cmpd="sng">
            <a:solidFill>
              <a:srgbClr val="01A2A6"/>
            </a:solidFill>
            <a:prstDash val="solid"/>
            <a:round/>
            <a:headEnd type="none" w="med" len="med"/>
            <a:tailEnd type="triangle" w="med" len="med"/>
          </a:ln>
        </p:spPr>
      </p:cxnSp>
      <p:cxnSp>
        <p:nvCxnSpPr>
          <p:cNvPr id="302" name="Google Shape;302;p24"/>
          <p:cNvCxnSpPr>
            <a:stCxn id="290" idx="3"/>
            <a:endCxn id="291" idx="1"/>
          </p:cNvCxnSpPr>
          <p:nvPr/>
        </p:nvCxnSpPr>
        <p:spPr>
          <a:xfrm rot="10800000" flipH="1">
            <a:off x="5336675" y="3219300"/>
            <a:ext cx="1099200" cy="650100"/>
          </a:xfrm>
          <a:prstGeom prst="straightConnector1">
            <a:avLst/>
          </a:prstGeom>
          <a:noFill/>
          <a:ln w="9525" cap="flat" cmpd="sng">
            <a:solidFill>
              <a:srgbClr val="01A2A6"/>
            </a:solidFill>
            <a:prstDash val="solid"/>
            <a:round/>
            <a:headEnd type="none" w="med" len="med"/>
            <a:tailEnd type="triangle" w="med" len="med"/>
          </a:ln>
        </p:spPr>
      </p:cxnSp>
      <p:cxnSp>
        <p:nvCxnSpPr>
          <p:cNvPr id="303" name="Google Shape;303;p24"/>
          <p:cNvCxnSpPr>
            <a:stCxn id="290" idx="3"/>
            <a:endCxn id="298" idx="1"/>
          </p:cNvCxnSpPr>
          <p:nvPr/>
        </p:nvCxnSpPr>
        <p:spPr>
          <a:xfrm>
            <a:off x="5336675" y="3869400"/>
            <a:ext cx="1091700" cy="0"/>
          </a:xfrm>
          <a:prstGeom prst="straightConnector1">
            <a:avLst/>
          </a:prstGeom>
          <a:noFill/>
          <a:ln w="9525" cap="flat" cmpd="sng">
            <a:solidFill>
              <a:srgbClr val="01A2A6"/>
            </a:solidFill>
            <a:prstDash val="solid"/>
            <a:round/>
            <a:headEnd type="none" w="med" len="med"/>
            <a:tailEnd type="triangle" w="med" len="med"/>
          </a:ln>
        </p:spPr>
      </p:cxnSp>
      <p:cxnSp>
        <p:nvCxnSpPr>
          <p:cNvPr id="304" name="Google Shape;304;p24"/>
          <p:cNvCxnSpPr>
            <a:stCxn id="290" idx="3"/>
            <a:endCxn id="299" idx="1"/>
          </p:cNvCxnSpPr>
          <p:nvPr/>
        </p:nvCxnSpPr>
        <p:spPr>
          <a:xfrm>
            <a:off x="5336675" y="3869400"/>
            <a:ext cx="1091700" cy="650100"/>
          </a:xfrm>
          <a:prstGeom prst="straightConnector1">
            <a:avLst/>
          </a:prstGeom>
          <a:noFill/>
          <a:ln w="9525" cap="flat" cmpd="sng">
            <a:solidFill>
              <a:srgbClr val="01A2A6"/>
            </a:solidFill>
            <a:prstDash val="solid"/>
            <a:round/>
            <a:headEnd type="none" w="med" len="med"/>
            <a:tailEnd type="triangle" w="med" len="med"/>
          </a:ln>
        </p:spPr>
      </p:cxnSp>
      <p:sp>
        <p:nvSpPr>
          <p:cNvPr id="2" name="Rectangle 1"/>
          <p:cNvSpPr/>
          <p:nvPr/>
        </p:nvSpPr>
        <p:spPr>
          <a:xfrm>
            <a:off x="1722267" y="4203575"/>
            <a:ext cx="3845507" cy="967894"/>
          </a:xfrm>
          <a:prstGeom prst="rect">
            <a:avLst/>
          </a:prstGeom>
        </p:spPr>
        <p:txBody>
          <a:bodyPr wrap="square">
            <a:spAutoFit/>
          </a:bodyPr>
          <a:lstStyle/>
          <a:p>
            <a:pPr lvl="0">
              <a:lnSpc>
                <a:spcPct val="115000"/>
              </a:lnSpc>
              <a:spcBef>
                <a:spcPts val="1000"/>
              </a:spcBef>
            </a:pPr>
            <a:r>
              <a:rPr lang="en-US" sz="1200" b="1" dirty="0">
                <a:solidFill>
                  <a:srgbClr val="434343"/>
                </a:solidFill>
              </a:rPr>
              <a:t>JDK</a:t>
            </a:r>
            <a:r>
              <a:rPr lang="en-US" sz="1200" dirty="0">
                <a:solidFill>
                  <a:srgbClr val="2876C9"/>
                </a:solidFill>
              </a:rPr>
              <a:t>: Java Development Kit</a:t>
            </a:r>
          </a:p>
          <a:p>
            <a:pPr lvl="0">
              <a:lnSpc>
                <a:spcPct val="115000"/>
              </a:lnSpc>
              <a:spcBef>
                <a:spcPts val="1000"/>
              </a:spcBef>
            </a:pPr>
            <a:r>
              <a:rPr lang="en-US" sz="1200" b="1" dirty="0">
                <a:solidFill>
                  <a:srgbClr val="434343"/>
                </a:solidFill>
              </a:rPr>
              <a:t>JRE</a:t>
            </a:r>
            <a:r>
              <a:rPr lang="en-US" sz="1200" dirty="0">
                <a:solidFill>
                  <a:srgbClr val="2876C9"/>
                </a:solidFill>
              </a:rPr>
              <a:t>: Java Runtime Environment</a:t>
            </a:r>
          </a:p>
          <a:p>
            <a:pPr lvl="0">
              <a:lnSpc>
                <a:spcPct val="115000"/>
              </a:lnSpc>
              <a:spcBef>
                <a:spcPts val="1000"/>
              </a:spcBef>
            </a:pPr>
            <a:r>
              <a:rPr lang="en-US" sz="1200" b="1" dirty="0">
                <a:solidFill>
                  <a:srgbClr val="434343"/>
                </a:solidFill>
              </a:rPr>
              <a:t>JVM</a:t>
            </a:r>
            <a:r>
              <a:rPr lang="en-US" sz="1200" dirty="0">
                <a:solidFill>
                  <a:srgbClr val="2876C9"/>
                </a:solidFill>
              </a:rPr>
              <a:t>: Java Virtual Machine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2"/>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dirty="0" smtClean="0">
                <a:solidFill>
                  <a:srgbClr val="FFFFFF"/>
                </a:solidFill>
              </a:rPr>
              <a:t>Cài đặt môi trường</a:t>
            </a:r>
            <a:endParaRPr dirty="0">
              <a:solidFill>
                <a:srgbClr val="FFFFFF"/>
              </a:solidFill>
            </a:endParaRPr>
          </a:p>
        </p:txBody>
      </p:sp>
      <p:pic>
        <p:nvPicPr>
          <p:cNvPr id="239" name="Google Shape;239;p22"/>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240" name="Google Shape;240;p22"/>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1" name="Google Shape;241;p22"/>
          <p:cNvPicPr preferRelativeResize="0"/>
          <p:nvPr/>
        </p:nvPicPr>
        <p:blipFill rotWithShape="1">
          <a:blip r:embed="rId4">
            <a:alphaModFix/>
          </a:blip>
          <a:srcRect l="14746" t="6996" r="13977" b="5659"/>
          <a:stretch/>
        </p:blipFill>
        <p:spPr>
          <a:xfrm>
            <a:off x="6837112" y="1171023"/>
            <a:ext cx="1419441" cy="2140348"/>
          </a:xfrm>
          <a:prstGeom prst="rect">
            <a:avLst/>
          </a:prstGeom>
          <a:noFill/>
          <a:ln>
            <a:noFill/>
          </a:ln>
        </p:spPr>
      </p:pic>
      <p:sp>
        <p:nvSpPr>
          <p:cNvPr id="242" name="Google Shape;242;p22"/>
          <p:cNvSpPr txBox="1"/>
          <p:nvPr/>
        </p:nvSpPr>
        <p:spPr>
          <a:xfrm>
            <a:off x="495441" y="694671"/>
            <a:ext cx="6164118" cy="3489757"/>
          </a:xfrm>
          <a:prstGeom prst="rect">
            <a:avLst/>
          </a:prstGeom>
          <a:noFill/>
          <a:ln>
            <a:noFill/>
          </a:ln>
        </p:spPr>
        <p:txBody>
          <a:bodyPr spcFirstLastPara="1" wrap="square" lIns="91425" tIns="91425" rIns="91425" bIns="91425" anchor="t" anchorCtr="0">
            <a:noAutofit/>
          </a:bodyPr>
          <a:lstStyle/>
          <a:p>
            <a:pPr fontAlgn="ctr"/>
            <a:r>
              <a:rPr lang="en-US" sz="1200" dirty="0"/>
              <a:t>Link t</a:t>
            </a:r>
            <a:r>
              <a:rPr lang="vi-VN" sz="1200" dirty="0"/>
              <a:t>ải </a:t>
            </a:r>
            <a:r>
              <a:rPr lang="en-US" sz="1200" dirty="0"/>
              <a:t>Environment</a:t>
            </a:r>
          </a:p>
          <a:p>
            <a:r>
              <a:rPr lang="en-US" sz="1200" dirty="0"/>
              <a:t>JDK:</a:t>
            </a:r>
          </a:p>
          <a:p>
            <a:r>
              <a:rPr lang="en-US" sz="1200" dirty="0">
                <a:hlinkClick r:id="rId5"/>
              </a:rPr>
              <a:t>https://www.oracle.com/java/technologies/javase/javase-jdk8-downloads.html</a:t>
            </a:r>
            <a:endParaRPr lang="en-US" sz="1200" dirty="0"/>
          </a:p>
          <a:p>
            <a:r>
              <a:rPr lang="en-US" sz="1200" dirty="0"/>
              <a:t>Check: java -version</a:t>
            </a:r>
          </a:p>
          <a:p>
            <a:r>
              <a:rPr lang="en-US" sz="1200" dirty="0"/>
              <a:t> </a:t>
            </a:r>
          </a:p>
          <a:p>
            <a:r>
              <a:rPr lang="en-US" sz="1200" dirty="0" err="1"/>
              <a:t>Intelliji</a:t>
            </a:r>
            <a:r>
              <a:rPr lang="en-US" sz="1200" dirty="0"/>
              <a:t>:</a:t>
            </a:r>
          </a:p>
          <a:p>
            <a:r>
              <a:rPr lang="en-US" sz="1200" dirty="0">
                <a:hlinkClick r:id="rId6"/>
              </a:rPr>
              <a:t>https://www.jetbrains.com/idea/</a:t>
            </a:r>
            <a:endParaRPr lang="en-US" sz="1200" dirty="0"/>
          </a:p>
          <a:p>
            <a:r>
              <a:rPr lang="en-US" sz="1200" dirty="0"/>
              <a:t> </a:t>
            </a:r>
          </a:p>
          <a:p>
            <a:r>
              <a:rPr lang="en-US" sz="1200" dirty="0" err="1"/>
              <a:t>Netbeans</a:t>
            </a:r>
            <a:r>
              <a:rPr lang="en-US" sz="1200" dirty="0"/>
              <a:t>:</a:t>
            </a:r>
          </a:p>
          <a:p>
            <a:r>
              <a:rPr lang="en-US" sz="1200" dirty="0">
                <a:hlinkClick r:id="rId7"/>
              </a:rPr>
              <a:t>https://netbeans.org/downloads/8.2/rc/</a:t>
            </a:r>
            <a:endParaRPr lang="en-US" sz="1200" dirty="0"/>
          </a:p>
          <a:p>
            <a:r>
              <a:rPr lang="en-US" sz="1200" dirty="0"/>
              <a:t> </a:t>
            </a:r>
          </a:p>
          <a:p>
            <a:r>
              <a:rPr lang="en-US" sz="1200" dirty="0" err="1"/>
              <a:t>Git</a:t>
            </a:r>
            <a:r>
              <a:rPr lang="en-US" sz="1200" dirty="0"/>
              <a:t>:</a:t>
            </a:r>
          </a:p>
          <a:p>
            <a:r>
              <a:rPr lang="en-US" sz="1200" dirty="0">
                <a:hlinkClick r:id="rId8"/>
              </a:rPr>
              <a:t>https://git-scm.com/downloads</a:t>
            </a:r>
            <a:endParaRPr lang="en-US" sz="1200" dirty="0"/>
          </a:p>
          <a:p>
            <a:r>
              <a:rPr lang="en-US" sz="1200" dirty="0"/>
              <a:t>Check: </a:t>
            </a:r>
            <a:r>
              <a:rPr lang="en-US" sz="1200" dirty="0" err="1"/>
              <a:t>git</a:t>
            </a:r>
            <a:r>
              <a:rPr lang="en-US" sz="1200" dirty="0"/>
              <a:t> </a:t>
            </a:r>
            <a:r>
              <a:rPr lang="en-US" sz="1200" dirty="0" smtClean="0"/>
              <a:t>version</a:t>
            </a:r>
            <a:endParaRPr lang="en-US" sz="1200" dirty="0">
              <a:solidFill>
                <a:srgbClr val="2876C9"/>
              </a:solidFill>
            </a:endParaRPr>
          </a:p>
          <a:p>
            <a:endParaRPr lang="en-US" sz="1200" dirty="0" smtClean="0">
              <a:solidFill>
                <a:srgbClr val="2876C9"/>
              </a:solidFill>
            </a:endParaRPr>
          </a:p>
          <a:p>
            <a:r>
              <a:rPr lang="en-US" sz="1200" dirty="0" err="1" smtClean="0"/>
              <a:t>Github</a:t>
            </a:r>
            <a:endParaRPr lang="en-US" sz="1200" dirty="0"/>
          </a:p>
          <a:p>
            <a:r>
              <a:rPr lang="en-US" sz="1200" dirty="0">
                <a:hlinkClick r:id="rId9"/>
              </a:rPr>
              <a:t>https://github.com</a:t>
            </a:r>
            <a:r>
              <a:rPr lang="en-US" sz="1200" dirty="0" smtClean="0">
                <a:hlinkClick r:id="rId9"/>
              </a:rPr>
              <a:t>/</a:t>
            </a:r>
            <a:endParaRPr lang="en-US" sz="1200" dirty="0" smtClean="0"/>
          </a:p>
          <a:p>
            <a:r>
              <a:rPr lang="en-US" sz="1200" dirty="0" err="1" smtClean="0"/>
              <a:t>Tạo</a:t>
            </a:r>
            <a:r>
              <a:rPr lang="en-US" sz="1200" dirty="0" smtClean="0"/>
              <a:t> repository</a:t>
            </a:r>
            <a:endParaRPr lang="en-US" sz="1200" dirty="0">
              <a:solidFill>
                <a:srgbClr val="2876C9"/>
              </a:solidFill>
            </a:endParaRPr>
          </a:p>
        </p:txBody>
      </p:sp>
    </p:spTree>
    <p:extLst>
      <p:ext uri="{BB962C8B-B14F-4D97-AF65-F5344CB8AC3E}">
        <p14:creationId xmlns:p14="http://schemas.microsoft.com/office/powerpoint/2010/main" val="301026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08"/>
        <p:cNvGrpSpPr/>
        <p:nvPr/>
      </p:nvGrpSpPr>
      <p:grpSpPr>
        <a:xfrm>
          <a:off x="0" y="0"/>
          <a:ext cx="0" cy="0"/>
          <a:chOff x="0" y="0"/>
          <a:chExt cx="0" cy="0"/>
        </a:xfrm>
      </p:grpSpPr>
      <p:sp>
        <p:nvSpPr>
          <p:cNvPr id="309" name="Google Shape;309;p2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rgbClr val="FFFFFF"/>
                </a:solidFill>
              </a:rPr>
              <a:t>HelloWorld bằng command line</a:t>
            </a:r>
            <a:endParaRPr dirty="0">
              <a:solidFill>
                <a:srgbClr val="FFFFFF"/>
              </a:solidFill>
            </a:endParaRPr>
          </a:p>
        </p:txBody>
      </p:sp>
      <p:pic>
        <p:nvPicPr>
          <p:cNvPr id="310" name="Google Shape;310;p25"/>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311" name="Google Shape;311;p2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510666" y="617937"/>
            <a:ext cx="7382083" cy="738664"/>
          </a:xfrm>
          <a:prstGeom prst="rect">
            <a:avLst/>
          </a:prstGeom>
        </p:spPr>
        <p:txBody>
          <a:bodyPr wrap="square">
            <a:spAutoFit/>
          </a:bodyPr>
          <a:lstStyle/>
          <a:p>
            <a:r>
              <a:rPr lang="en-US" b="1" dirty="0" smtClean="0">
                <a:solidFill>
                  <a:srgbClr val="333333"/>
                </a:solidFill>
                <a:latin typeface="Times New Roman" panose="02020603050405020304" pitchFamily="18" charset="0"/>
                <a:cs typeface="Times New Roman" panose="02020603050405020304" pitchFamily="18" charset="0"/>
              </a:rPr>
              <a:t>Command line:</a:t>
            </a:r>
          </a:p>
          <a:p>
            <a:r>
              <a:rPr lang="en-US" dirty="0" err="1" smtClean="0">
                <a:solidFill>
                  <a:srgbClr val="333333"/>
                </a:solidFill>
                <a:latin typeface="Times New Roman" panose="02020603050405020304" pitchFamily="18" charset="0"/>
                <a:cs typeface="Times New Roman" panose="02020603050405020304" pitchFamily="18" charset="0"/>
              </a:rPr>
              <a:t>Bước</a:t>
            </a:r>
            <a:r>
              <a:rPr lang="en-US" dirty="0" smtClean="0">
                <a:solidFill>
                  <a:srgbClr val="333333"/>
                </a:solidFill>
                <a:latin typeface="Times New Roman" panose="02020603050405020304" pitchFamily="18" charset="0"/>
                <a:cs typeface="Times New Roman" panose="02020603050405020304" pitchFamily="18" charset="0"/>
              </a:rPr>
              <a:t> 1:</a:t>
            </a:r>
          </a:p>
          <a:p>
            <a:r>
              <a:rPr lang="en-US" dirty="0">
                <a:solidFill>
                  <a:srgbClr val="333333"/>
                </a:solidFill>
                <a:latin typeface="Times New Roman" panose="02020603050405020304" pitchFamily="18" charset="0"/>
                <a:cs typeface="Times New Roman" panose="02020603050405020304" pitchFamily="18" charset="0"/>
              </a:rPr>
              <a:t>	</a:t>
            </a:r>
            <a:r>
              <a:rPr lang="en-US" dirty="0" err="1" smtClean="0">
                <a:solidFill>
                  <a:srgbClr val="333333"/>
                </a:solidFill>
                <a:latin typeface="Times New Roman" panose="02020603050405020304" pitchFamily="18" charset="0"/>
                <a:cs typeface="Times New Roman" panose="02020603050405020304" pitchFamily="18" charset="0"/>
              </a:rPr>
              <a:t>Tạo</a:t>
            </a:r>
            <a:r>
              <a:rPr lang="en-US" dirty="0" smtClean="0">
                <a:solidFill>
                  <a:srgbClr val="333333"/>
                </a:solidFill>
                <a:latin typeface="Times New Roman" panose="02020603050405020304" pitchFamily="18" charset="0"/>
                <a:cs typeface="Times New Roman" panose="02020603050405020304" pitchFamily="18" charset="0"/>
              </a:rPr>
              <a:t> file</a:t>
            </a:r>
            <a:r>
              <a:rPr lang="en-US" dirty="0">
                <a:solidFill>
                  <a:srgbClr val="333333"/>
                </a:solidFill>
                <a:latin typeface="Times New Roman" panose="02020603050405020304" pitchFamily="18" charset="0"/>
                <a:cs typeface="Times New Roman" panose="02020603050405020304" pitchFamily="18" charset="0"/>
              </a:rPr>
              <a:t>: </a:t>
            </a:r>
            <a:r>
              <a:rPr lang="en-US" dirty="0" smtClean="0">
                <a:solidFill>
                  <a:srgbClr val="333333"/>
                </a:solidFill>
                <a:latin typeface="Times New Roman" panose="02020603050405020304" pitchFamily="18" charset="0"/>
                <a:cs typeface="Times New Roman" panose="02020603050405020304" pitchFamily="18" charset="0"/>
              </a:rPr>
              <a:t>HelloWorld.java</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1429351" y="1450750"/>
            <a:ext cx="4572000" cy="1354217"/>
          </a:xfrm>
          <a:prstGeom prst="rect">
            <a:avLst/>
          </a:prstGeom>
        </p:spPr>
        <p:txBody>
          <a:bodyPr>
            <a:spAutoFit/>
          </a:bodyPr>
          <a:lstStyle/>
          <a:p>
            <a:pPr lvl="3" eaLnBrk="0" fontAlgn="base" hangingPunct="0">
              <a:spcBef>
                <a:spcPct val="0"/>
              </a:spcBef>
              <a:spcAft>
                <a:spcPct val="0"/>
              </a:spcAft>
              <a:buClrTx/>
            </a:pPr>
            <a:r>
              <a:rPr lang="en-US" altLang="en-US" b="1" dirty="0">
                <a:solidFill>
                  <a:srgbClr val="006699"/>
                </a:solidFill>
                <a:latin typeface="Monaco"/>
              </a:rPr>
              <a:t>public</a:t>
            </a:r>
            <a:r>
              <a:rPr lang="en-US" altLang="en-US" sz="2000" dirty="0">
                <a:solidFill>
                  <a:srgbClr val="333333"/>
                </a:solidFill>
                <a:latin typeface="Monaco"/>
              </a:rPr>
              <a:t> </a:t>
            </a:r>
            <a:r>
              <a:rPr lang="en-US" altLang="en-US" b="1" dirty="0">
                <a:solidFill>
                  <a:srgbClr val="006699"/>
                </a:solidFill>
                <a:latin typeface="Monaco"/>
              </a:rPr>
              <a:t>class</a:t>
            </a:r>
            <a:r>
              <a:rPr lang="en-US" altLang="en-US" sz="2000" dirty="0">
                <a:solidFill>
                  <a:srgbClr val="333333"/>
                </a:solidFill>
                <a:latin typeface="Monaco"/>
              </a:rPr>
              <a:t> </a:t>
            </a:r>
            <a:r>
              <a:rPr lang="en-US" altLang="en-US" dirty="0">
                <a:latin typeface="Monaco"/>
              </a:rPr>
              <a:t>HelloWorld {</a:t>
            </a:r>
            <a:endParaRPr lang="en-US" altLang="en-US" sz="1200" dirty="0">
              <a:solidFill>
                <a:schemeClr val="tx1"/>
              </a:solidFill>
            </a:endParaRPr>
          </a:p>
          <a:p>
            <a:pPr lvl="3" eaLnBrk="0" fontAlgn="base" hangingPunct="0">
              <a:spcBef>
                <a:spcPct val="0"/>
              </a:spcBef>
              <a:spcAft>
                <a:spcPct val="0"/>
              </a:spcAft>
              <a:buClrTx/>
            </a:pPr>
            <a:r>
              <a:rPr lang="en-US" altLang="en-US" dirty="0">
                <a:solidFill>
                  <a:srgbClr val="C7254E"/>
                </a:solidFill>
                <a:latin typeface="Monaco"/>
              </a:rPr>
              <a:t>    </a:t>
            </a:r>
            <a:r>
              <a:rPr lang="en-US" altLang="en-US" b="1" dirty="0">
                <a:solidFill>
                  <a:srgbClr val="006699"/>
                </a:solidFill>
                <a:latin typeface="Monaco"/>
              </a:rPr>
              <a:t>public</a:t>
            </a:r>
            <a:r>
              <a:rPr lang="en-US" altLang="en-US" sz="2000" dirty="0">
                <a:solidFill>
                  <a:srgbClr val="333333"/>
                </a:solidFill>
                <a:latin typeface="Monaco"/>
              </a:rPr>
              <a:t> </a:t>
            </a:r>
            <a:r>
              <a:rPr lang="en-US" altLang="en-US" b="1" dirty="0">
                <a:solidFill>
                  <a:srgbClr val="006699"/>
                </a:solidFill>
                <a:latin typeface="Monaco"/>
              </a:rPr>
              <a:t>static</a:t>
            </a:r>
            <a:r>
              <a:rPr lang="en-US" altLang="en-US" sz="2000" dirty="0">
                <a:solidFill>
                  <a:srgbClr val="333333"/>
                </a:solidFill>
                <a:latin typeface="Monaco"/>
              </a:rPr>
              <a:t> </a:t>
            </a:r>
            <a:r>
              <a:rPr lang="en-US" altLang="en-US" b="1" dirty="0">
                <a:solidFill>
                  <a:srgbClr val="006699"/>
                </a:solidFill>
                <a:latin typeface="Monaco"/>
              </a:rPr>
              <a:t>void</a:t>
            </a:r>
            <a:r>
              <a:rPr lang="en-US" altLang="en-US" sz="2000" dirty="0">
                <a:solidFill>
                  <a:srgbClr val="333333"/>
                </a:solidFill>
                <a:latin typeface="Monaco"/>
              </a:rPr>
              <a:t> </a:t>
            </a:r>
            <a:r>
              <a:rPr lang="en-US" altLang="en-US" dirty="0">
                <a:latin typeface="Monaco"/>
              </a:rPr>
              <a:t>main(String[] </a:t>
            </a:r>
            <a:r>
              <a:rPr lang="en-US" altLang="en-US" dirty="0" err="1">
                <a:latin typeface="Monaco"/>
              </a:rPr>
              <a:t>args</a:t>
            </a:r>
            <a:r>
              <a:rPr lang="en-US" altLang="en-US" dirty="0">
                <a:latin typeface="Monaco"/>
              </a:rPr>
              <a:t>) {</a:t>
            </a:r>
            <a:endParaRPr lang="en-US" altLang="en-US" sz="1200" dirty="0">
              <a:solidFill>
                <a:schemeClr val="tx1"/>
              </a:solidFill>
            </a:endParaRPr>
          </a:p>
          <a:p>
            <a:pPr lvl="3" eaLnBrk="0" fontAlgn="base" hangingPunct="0">
              <a:spcBef>
                <a:spcPct val="0"/>
              </a:spcBef>
              <a:spcAft>
                <a:spcPct val="0"/>
              </a:spcAft>
              <a:buClrTx/>
            </a:pPr>
            <a:r>
              <a:rPr lang="en-US" altLang="en-US" dirty="0">
                <a:solidFill>
                  <a:srgbClr val="C7254E"/>
                </a:solidFill>
                <a:latin typeface="Monaco"/>
              </a:rPr>
              <a:t>        </a:t>
            </a:r>
            <a:r>
              <a:rPr lang="en-US" altLang="en-US" dirty="0" err="1">
                <a:latin typeface="Monaco"/>
              </a:rPr>
              <a:t>System.out.println</a:t>
            </a:r>
            <a:r>
              <a:rPr lang="en-US" altLang="en-US" dirty="0">
                <a:latin typeface="Monaco"/>
              </a:rPr>
              <a:t>(</a:t>
            </a:r>
            <a:r>
              <a:rPr lang="en-US" altLang="en-US" dirty="0">
                <a:solidFill>
                  <a:srgbClr val="0000FF"/>
                </a:solidFill>
                <a:latin typeface="Monaco"/>
              </a:rPr>
              <a:t>"Hello World!"</a:t>
            </a:r>
            <a:r>
              <a:rPr lang="en-US" altLang="en-US" dirty="0">
                <a:latin typeface="Monaco"/>
              </a:rPr>
              <a:t>);</a:t>
            </a:r>
            <a:endParaRPr lang="en-US" altLang="en-US" sz="1200" dirty="0">
              <a:solidFill>
                <a:schemeClr val="tx1"/>
              </a:solidFill>
            </a:endParaRPr>
          </a:p>
          <a:p>
            <a:pPr lvl="3" eaLnBrk="0" fontAlgn="base" hangingPunct="0">
              <a:spcBef>
                <a:spcPct val="0"/>
              </a:spcBef>
              <a:spcAft>
                <a:spcPct val="0"/>
              </a:spcAft>
              <a:buClrTx/>
            </a:pPr>
            <a:r>
              <a:rPr lang="en-US" altLang="en-US" dirty="0">
                <a:solidFill>
                  <a:srgbClr val="C7254E"/>
                </a:solidFill>
                <a:latin typeface="Monaco"/>
              </a:rPr>
              <a:t>    </a:t>
            </a:r>
            <a:r>
              <a:rPr lang="en-US" altLang="en-US" dirty="0">
                <a:latin typeface="Monaco"/>
              </a:rPr>
              <a:t>}</a:t>
            </a:r>
            <a:endParaRPr lang="en-US" altLang="en-US" sz="1200" dirty="0">
              <a:solidFill>
                <a:schemeClr val="tx1"/>
              </a:solidFill>
            </a:endParaRPr>
          </a:p>
          <a:p>
            <a:pPr lvl="3" eaLnBrk="0" fontAlgn="base" hangingPunct="0">
              <a:spcBef>
                <a:spcPct val="0"/>
              </a:spcBef>
              <a:spcAft>
                <a:spcPct val="0"/>
              </a:spcAft>
              <a:buClrTx/>
            </a:pPr>
            <a:r>
              <a:rPr lang="en-US" altLang="en-US" dirty="0">
                <a:latin typeface="Monaco"/>
              </a:rPr>
              <a:t>}</a:t>
            </a:r>
            <a:endParaRPr lang="en-US" dirty="0"/>
          </a:p>
        </p:txBody>
      </p:sp>
      <p:sp>
        <p:nvSpPr>
          <p:cNvPr id="15" name="Rectangle 14"/>
          <p:cNvSpPr/>
          <p:nvPr/>
        </p:nvSpPr>
        <p:spPr>
          <a:xfrm>
            <a:off x="510666" y="2899116"/>
            <a:ext cx="7382083" cy="1600438"/>
          </a:xfrm>
          <a:prstGeom prst="rect">
            <a:avLst/>
          </a:prstGeom>
        </p:spPr>
        <p:txBody>
          <a:bodyPr wrap="square">
            <a:spAutoFit/>
          </a:bodyPr>
          <a:lstStyle/>
          <a:p>
            <a:r>
              <a:rPr lang="en-US" dirty="0" err="1" smtClean="0">
                <a:solidFill>
                  <a:srgbClr val="333333"/>
                </a:solidFill>
                <a:latin typeface="Times New Roman" panose="02020603050405020304" pitchFamily="18" charset="0"/>
                <a:cs typeface="Times New Roman" panose="02020603050405020304" pitchFamily="18" charset="0"/>
              </a:rPr>
              <a:t>Bước</a:t>
            </a:r>
            <a:r>
              <a:rPr lang="en-US" dirty="0" smtClean="0">
                <a:solidFill>
                  <a:srgbClr val="333333"/>
                </a:solidFill>
                <a:latin typeface="Times New Roman" panose="02020603050405020304" pitchFamily="18" charset="0"/>
                <a:cs typeface="Times New Roman" panose="02020603050405020304" pitchFamily="18" charset="0"/>
              </a:rPr>
              <a:t> 2: cd </a:t>
            </a:r>
            <a:r>
              <a:rPr lang="en-US" dirty="0" err="1" smtClean="0">
                <a:solidFill>
                  <a:srgbClr val="333333"/>
                </a:solidFill>
                <a:latin typeface="Times New Roman" panose="02020603050405020304" pitchFamily="18" charset="0"/>
                <a:cs typeface="Times New Roman" panose="02020603050405020304" pitchFamily="18" charset="0"/>
              </a:rPr>
              <a:t>đến</a:t>
            </a:r>
            <a:r>
              <a:rPr lang="en-US" dirty="0" smtClean="0">
                <a:solidFill>
                  <a:srgbClr val="333333"/>
                </a:solidFill>
                <a:latin typeface="Times New Roman" panose="02020603050405020304" pitchFamily="18" charset="0"/>
                <a:cs typeface="Times New Roman" panose="02020603050405020304" pitchFamily="18" charset="0"/>
              </a:rPr>
              <a:t> </a:t>
            </a:r>
            <a:r>
              <a:rPr lang="en-US" dirty="0" err="1" smtClean="0">
                <a:solidFill>
                  <a:srgbClr val="333333"/>
                </a:solidFill>
                <a:latin typeface="Times New Roman" panose="02020603050405020304" pitchFamily="18" charset="0"/>
                <a:cs typeface="Times New Roman" panose="02020603050405020304" pitchFamily="18" charset="0"/>
              </a:rPr>
              <a:t>thư</a:t>
            </a:r>
            <a:r>
              <a:rPr lang="en-US" dirty="0" smtClean="0">
                <a:solidFill>
                  <a:srgbClr val="333333"/>
                </a:solidFill>
                <a:latin typeface="Times New Roman" panose="02020603050405020304" pitchFamily="18" charset="0"/>
                <a:cs typeface="Times New Roman" panose="02020603050405020304" pitchFamily="18" charset="0"/>
              </a:rPr>
              <a:t> </a:t>
            </a:r>
            <a:r>
              <a:rPr lang="en-US" dirty="0" err="1" smtClean="0">
                <a:solidFill>
                  <a:srgbClr val="333333"/>
                </a:solidFill>
                <a:latin typeface="Times New Roman" panose="02020603050405020304" pitchFamily="18" charset="0"/>
                <a:cs typeface="Times New Roman" panose="02020603050405020304" pitchFamily="18" charset="0"/>
              </a:rPr>
              <a:t>mục</a:t>
            </a:r>
            <a:r>
              <a:rPr lang="en-US" dirty="0" smtClean="0">
                <a:solidFill>
                  <a:srgbClr val="333333"/>
                </a:solidFill>
                <a:latin typeface="Times New Roman" panose="02020603050405020304" pitchFamily="18" charset="0"/>
                <a:cs typeface="Times New Roman" panose="02020603050405020304" pitchFamily="18" charset="0"/>
              </a:rPr>
              <a:t> </a:t>
            </a:r>
            <a:r>
              <a:rPr lang="en-US" dirty="0" err="1" smtClean="0">
                <a:solidFill>
                  <a:srgbClr val="333333"/>
                </a:solidFill>
                <a:latin typeface="Times New Roman" panose="02020603050405020304" pitchFamily="18" charset="0"/>
                <a:cs typeface="Times New Roman" panose="02020603050405020304" pitchFamily="18" charset="0"/>
              </a:rPr>
              <a:t>chưa</a:t>
            </a:r>
            <a:r>
              <a:rPr lang="en-US" dirty="0" smtClean="0">
                <a:solidFill>
                  <a:srgbClr val="333333"/>
                </a:solidFill>
                <a:latin typeface="Times New Roman" panose="02020603050405020304" pitchFamily="18" charset="0"/>
                <a:cs typeface="Times New Roman" panose="02020603050405020304" pitchFamily="18" charset="0"/>
              </a:rPr>
              <a:t> file HelloWorld.java</a:t>
            </a:r>
          </a:p>
          <a:p>
            <a:endParaRPr lang="en-US" dirty="0">
              <a:solidFill>
                <a:srgbClr val="333333"/>
              </a:solidFill>
              <a:latin typeface="Times New Roman" panose="02020603050405020304" pitchFamily="18" charset="0"/>
              <a:cs typeface="Times New Roman" panose="02020603050405020304" pitchFamily="18" charset="0"/>
            </a:endParaRPr>
          </a:p>
          <a:p>
            <a:r>
              <a:rPr lang="en-US" dirty="0" err="1" smtClean="0">
                <a:solidFill>
                  <a:srgbClr val="333333"/>
                </a:solidFill>
                <a:latin typeface="Times New Roman" panose="02020603050405020304" pitchFamily="18" charset="0"/>
                <a:cs typeface="Times New Roman" panose="02020603050405020304" pitchFamily="18" charset="0"/>
              </a:rPr>
              <a:t>Bước</a:t>
            </a:r>
            <a:r>
              <a:rPr lang="en-US" dirty="0" smtClean="0">
                <a:solidFill>
                  <a:srgbClr val="333333"/>
                </a:solidFill>
                <a:latin typeface="Times New Roman" panose="02020603050405020304" pitchFamily="18" charset="0"/>
                <a:cs typeface="Times New Roman" panose="02020603050405020304" pitchFamily="18" charset="0"/>
              </a:rPr>
              <a:t> 3: </a:t>
            </a:r>
            <a:r>
              <a:rPr lang="en-US" dirty="0" err="1" smtClean="0">
                <a:solidFill>
                  <a:srgbClr val="333333"/>
                </a:solidFill>
                <a:latin typeface="Times New Roman" panose="02020603050405020304" pitchFamily="18" charset="0"/>
                <a:cs typeface="Times New Roman" panose="02020603050405020304" pitchFamily="18" charset="0"/>
              </a:rPr>
              <a:t>Biên</a:t>
            </a:r>
            <a:r>
              <a:rPr lang="en-US" dirty="0" smtClean="0">
                <a:solidFill>
                  <a:srgbClr val="333333"/>
                </a:solidFill>
                <a:latin typeface="Times New Roman" panose="02020603050405020304" pitchFamily="18" charset="0"/>
                <a:cs typeface="Times New Roman" panose="02020603050405020304" pitchFamily="18" charset="0"/>
              </a:rPr>
              <a:t> </a:t>
            </a:r>
            <a:r>
              <a:rPr lang="en-US" dirty="0" err="1" smtClean="0">
                <a:solidFill>
                  <a:srgbClr val="333333"/>
                </a:solidFill>
                <a:latin typeface="Times New Roman" panose="02020603050405020304" pitchFamily="18" charset="0"/>
                <a:cs typeface="Times New Roman" panose="02020603050405020304" pitchFamily="18" charset="0"/>
              </a:rPr>
              <a:t>dịch</a:t>
            </a:r>
            <a:r>
              <a:rPr lang="en-US" dirty="0" smtClean="0">
                <a:solidFill>
                  <a:srgbClr val="333333"/>
                </a:solidFill>
                <a:latin typeface="Times New Roman" panose="02020603050405020304" pitchFamily="18" charset="0"/>
                <a:cs typeface="Times New Roman" panose="02020603050405020304" pitchFamily="18" charset="0"/>
              </a:rPr>
              <a:t> </a:t>
            </a:r>
            <a:r>
              <a:rPr lang="en-US" dirty="0" err="1" smtClean="0">
                <a:solidFill>
                  <a:srgbClr val="333333"/>
                </a:solidFill>
                <a:latin typeface="Times New Roman" panose="02020603050405020304" pitchFamily="18" charset="0"/>
                <a:cs typeface="Times New Roman" panose="02020603050405020304" pitchFamily="18" charset="0"/>
              </a:rPr>
              <a:t>chương</a:t>
            </a:r>
            <a:r>
              <a:rPr lang="en-US" dirty="0" smtClean="0">
                <a:solidFill>
                  <a:srgbClr val="333333"/>
                </a:solidFill>
                <a:latin typeface="Times New Roman" panose="02020603050405020304" pitchFamily="18" charset="0"/>
                <a:cs typeface="Times New Roman" panose="02020603050405020304" pitchFamily="18" charset="0"/>
              </a:rPr>
              <a:t> </a:t>
            </a:r>
            <a:r>
              <a:rPr lang="en-US" dirty="0" err="1" smtClean="0">
                <a:solidFill>
                  <a:srgbClr val="333333"/>
                </a:solidFill>
                <a:latin typeface="Times New Roman" panose="02020603050405020304" pitchFamily="18" charset="0"/>
                <a:cs typeface="Times New Roman" panose="02020603050405020304" pitchFamily="18" charset="0"/>
              </a:rPr>
              <a:t>trình</a:t>
            </a:r>
            <a:r>
              <a:rPr lang="en-US" dirty="0" smtClean="0">
                <a:solidFill>
                  <a:srgbClr val="333333"/>
                </a:solidFill>
                <a:latin typeface="Times New Roman" panose="02020603050405020304" pitchFamily="18" charset="0"/>
                <a:cs typeface="Times New Roman" panose="02020603050405020304" pitchFamily="18" charset="0"/>
              </a:rPr>
              <a:t> </a:t>
            </a:r>
            <a:r>
              <a:rPr lang="en-US" dirty="0" err="1" smtClean="0">
                <a:solidFill>
                  <a:srgbClr val="333333"/>
                </a:solidFill>
                <a:latin typeface="Times New Roman" panose="02020603050405020304" pitchFamily="18" charset="0"/>
                <a:cs typeface="Times New Roman" panose="02020603050405020304" pitchFamily="18" charset="0"/>
              </a:rPr>
              <a:t>ra</a:t>
            </a:r>
            <a:r>
              <a:rPr lang="en-US" dirty="0" smtClean="0">
                <a:solidFill>
                  <a:srgbClr val="333333"/>
                </a:solidFill>
                <a:latin typeface="Times New Roman" panose="02020603050405020304" pitchFamily="18" charset="0"/>
                <a:cs typeface="Times New Roman" panose="02020603050405020304" pitchFamily="18" charset="0"/>
              </a:rPr>
              <a:t> file .class</a:t>
            </a:r>
          </a:p>
          <a:p>
            <a:r>
              <a:rPr lang="en-US" b="1" dirty="0" smtClean="0">
                <a:solidFill>
                  <a:srgbClr val="333333"/>
                </a:solidFill>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javac</a:t>
            </a:r>
            <a:r>
              <a:rPr lang="en-US" b="1" dirty="0">
                <a:latin typeface="Times New Roman" panose="02020603050405020304" pitchFamily="18" charset="0"/>
                <a:cs typeface="Times New Roman" panose="02020603050405020304" pitchFamily="18" charset="0"/>
              </a:rPr>
              <a:t> HelloWorld.java</a:t>
            </a:r>
          </a:p>
          <a:p>
            <a:r>
              <a:rPr lang="en-US" dirty="0" err="1" smtClean="0">
                <a:solidFill>
                  <a:srgbClr val="333333"/>
                </a:solidFill>
                <a:latin typeface="Times New Roman" panose="02020603050405020304" pitchFamily="18" charset="0"/>
                <a:cs typeface="Times New Roman" panose="02020603050405020304" pitchFamily="18" charset="0"/>
              </a:rPr>
              <a:t>Bước</a:t>
            </a:r>
            <a:r>
              <a:rPr lang="en-US" dirty="0" smtClean="0">
                <a:solidFill>
                  <a:srgbClr val="333333"/>
                </a:solidFill>
                <a:latin typeface="Times New Roman" panose="02020603050405020304" pitchFamily="18" charset="0"/>
                <a:cs typeface="Times New Roman" panose="02020603050405020304" pitchFamily="18" charset="0"/>
              </a:rPr>
              <a:t> 4: </a:t>
            </a:r>
            <a:r>
              <a:rPr lang="en-US" dirty="0" err="1" smtClean="0">
                <a:solidFill>
                  <a:srgbClr val="333333"/>
                </a:solidFill>
                <a:latin typeface="Times New Roman" panose="02020603050405020304" pitchFamily="18" charset="0"/>
                <a:cs typeface="Times New Roman" panose="02020603050405020304" pitchFamily="18" charset="0"/>
              </a:rPr>
              <a:t>Thực</a:t>
            </a:r>
            <a:r>
              <a:rPr lang="en-US" dirty="0" smtClean="0">
                <a:solidFill>
                  <a:srgbClr val="333333"/>
                </a:solidFill>
                <a:latin typeface="Times New Roman" panose="02020603050405020304" pitchFamily="18" charset="0"/>
                <a:cs typeface="Times New Roman" panose="02020603050405020304" pitchFamily="18" charset="0"/>
              </a:rPr>
              <a:t> </a:t>
            </a:r>
            <a:r>
              <a:rPr lang="en-US" dirty="0" err="1" smtClean="0">
                <a:solidFill>
                  <a:srgbClr val="333333"/>
                </a:solidFill>
                <a:latin typeface="Times New Roman" panose="02020603050405020304" pitchFamily="18" charset="0"/>
                <a:cs typeface="Times New Roman" panose="02020603050405020304" pitchFamily="18" charset="0"/>
              </a:rPr>
              <a:t>thi</a:t>
            </a:r>
            <a:r>
              <a:rPr lang="en-US" dirty="0" smtClean="0">
                <a:solidFill>
                  <a:srgbClr val="333333"/>
                </a:solidFill>
                <a:latin typeface="Times New Roman" panose="02020603050405020304" pitchFamily="18" charset="0"/>
                <a:cs typeface="Times New Roman" panose="02020603050405020304" pitchFamily="18" charset="0"/>
              </a:rPr>
              <a:t> </a:t>
            </a:r>
            <a:r>
              <a:rPr lang="en-US" dirty="0" err="1" smtClean="0">
                <a:solidFill>
                  <a:srgbClr val="333333"/>
                </a:solidFill>
                <a:latin typeface="Times New Roman" panose="02020603050405020304" pitchFamily="18" charset="0"/>
                <a:cs typeface="Times New Roman" panose="02020603050405020304" pitchFamily="18" charset="0"/>
              </a:rPr>
              <a:t>chương</a:t>
            </a:r>
            <a:r>
              <a:rPr lang="en-US" dirty="0" smtClean="0">
                <a:solidFill>
                  <a:srgbClr val="333333"/>
                </a:solidFill>
                <a:latin typeface="Times New Roman" panose="02020603050405020304" pitchFamily="18" charset="0"/>
                <a:cs typeface="Times New Roman" panose="02020603050405020304" pitchFamily="18" charset="0"/>
              </a:rPr>
              <a:t> </a:t>
            </a:r>
            <a:r>
              <a:rPr lang="en-US" dirty="0" err="1" smtClean="0">
                <a:solidFill>
                  <a:srgbClr val="333333"/>
                </a:solidFill>
                <a:latin typeface="Times New Roman" panose="02020603050405020304" pitchFamily="18" charset="0"/>
                <a:cs typeface="Times New Roman" panose="02020603050405020304" pitchFamily="18" charset="0"/>
              </a:rPr>
              <a:t>trình</a:t>
            </a:r>
            <a:endParaRPr lang="en-US" dirty="0" smtClean="0">
              <a:solidFill>
                <a:srgbClr val="333333"/>
              </a:solidFill>
              <a:latin typeface="Times New Roman" panose="02020603050405020304" pitchFamily="18" charset="0"/>
              <a:cs typeface="Times New Roman" panose="02020603050405020304" pitchFamily="18" charset="0"/>
            </a:endParaRPr>
          </a:p>
          <a:p>
            <a:r>
              <a:rPr lang="en-US" b="1" dirty="0">
                <a:solidFill>
                  <a:srgbClr val="333333"/>
                </a:solidFill>
                <a:latin typeface="Times New Roman" panose="02020603050405020304" pitchFamily="18" charset="0"/>
                <a:cs typeface="Times New Roman" panose="02020603050405020304" pitchFamily="18" charset="0"/>
              </a:rPr>
              <a:t>	</a:t>
            </a:r>
            <a:r>
              <a:rPr lang="en-US" b="1" dirty="0" smtClean="0">
                <a:solidFill>
                  <a:srgbClr val="333333"/>
                </a:solidFill>
                <a:latin typeface="Times New Roman" panose="02020603050405020304" pitchFamily="18" charset="0"/>
                <a:cs typeface="Times New Roman" panose="02020603050405020304" pitchFamily="18" charset="0"/>
              </a:rPr>
              <a:t>java HelloWorld</a:t>
            </a:r>
            <a:endParaRPr lang="en-US" b="1" dirty="0">
              <a:solidFill>
                <a:srgbClr val="333333"/>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a:stretch>
            <a:fillRect/>
          </a:stretch>
        </p:blipFill>
        <p:spPr>
          <a:xfrm>
            <a:off x="4468427" y="3214839"/>
            <a:ext cx="4482248" cy="162667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1661</TotalTime>
  <Words>834</Words>
  <Application>Microsoft Office PowerPoint</Application>
  <PresentationFormat>On-screen Show (16:9)</PresentationFormat>
  <Paragraphs>176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Monaco</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vcb</cp:lastModifiedBy>
  <cp:revision>141</cp:revision>
  <dcterms:modified xsi:type="dcterms:W3CDTF">2020-09-28T17:01:02Z</dcterms:modified>
</cp:coreProperties>
</file>