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5" r:id="rId6"/>
    <p:sldId id="274" r:id="rId7"/>
    <p:sldId id="267" r:id="rId8"/>
    <p:sldId id="276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82D1F-A5A4-46D8-B12F-4C0C5E66A35D}">
  <a:tblStyle styleId="{31F82D1F-A5A4-46D8-B12F-4C0C5E66A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471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1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c643139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c643139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c39748c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c39748c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02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c6431392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c6431392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26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63db802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63db802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3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30c8713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30c8713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44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6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30c8713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30c8713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6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0c871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30c871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9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0c871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30c871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53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643139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c643139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72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0c871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30c871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9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643139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643139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2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hyperlink" Target="mailto:anhdt84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netbeans.org/downloads/8.2/r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" TargetMode="External"/><Relationship Id="rId5" Type="http://schemas.openxmlformats.org/officeDocument/2006/relationships/hyperlink" Target="https://www.oracle.com/java/technologies/javase/javase-jdk8-downloads.htm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Giới thiệu Java và lập trình cơ bản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Đỗ Tuấn Anh</a:t>
            </a:r>
            <a:endParaRPr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https://plusplus.vn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494425" y="783700"/>
            <a:ext cx="34101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  <a:highlight>
                  <a:srgbClr val="FFFFFF"/>
                </a:highlight>
              </a:rPr>
              <a:t>Integrated Development Environment.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IntelliJ Community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r="26269" b="17661"/>
          <a:stretch/>
        </p:blipFill>
        <p:spPr>
          <a:xfrm>
            <a:off x="3961175" y="1387875"/>
            <a:ext cx="4463875" cy="35311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725" y="1976900"/>
            <a:ext cx="772101" cy="7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/>
        </p:nvSpPr>
        <p:spPr>
          <a:xfrm>
            <a:off x="549825" y="3076350"/>
            <a:ext cx="24918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https://www.jetbrains.com/idea/download/</a:t>
            </a:r>
            <a:endParaRPr sz="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7"/>
          <p:cNvGrpSpPr/>
          <p:nvPr/>
        </p:nvGrpSpPr>
        <p:grpSpPr>
          <a:xfrm>
            <a:off x="2307488" y="579825"/>
            <a:ext cx="4529025" cy="4393373"/>
            <a:chOff x="2307488" y="579825"/>
            <a:chExt cx="4529025" cy="4393373"/>
          </a:xfrm>
        </p:grpSpPr>
        <p:pic>
          <p:nvPicPr>
            <p:cNvPr id="336" name="Google Shape;33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07488" y="579825"/>
              <a:ext cx="4529025" cy="4393373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37" name="Google Shape;337;p27"/>
            <p:cNvSpPr/>
            <p:nvPr/>
          </p:nvSpPr>
          <p:spPr>
            <a:xfrm>
              <a:off x="2415150" y="904825"/>
              <a:ext cx="1454700" cy="2359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2038575" y="486350"/>
            <a:ext cx="4792774" cy="4393376"/>
            <a:chOff x="2038575" y="486350"/>
            <a:chExt cx="4792774" cy="4393376"/>
          </a:xfrm>
        </p:grpSpPr>
        <p:pic>
          <p:nvPicPr>
            <p:cNvPr id="346" name="Google Shape;34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8575" y="486350"/>
              <a:ext cx="4792774" cy="4393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8"/>
            <p:cNvSpPr/>
            <p:nvPr/>
          </p:nvSpPr>
          <p:spPr>
            <a:xfrm>
              <a:off x="2380350" y="3445400"/>
              <a:ext cx="1698300" cy="292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Chạy chương trình Java =&gt; cài môi trường: JDK, JRE,...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Lập trình Java =&gt; sử dụng IDE, tools,...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Mini Game!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Đôi nét về giảng viên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71550" y="1116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Tốt nghiệp kỹ sư Đại học Bách Khoa Hà Nội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smtClean="0">
                <a:solidFill>
                  <a:srgbClr val="2876C9"/>
                </a:solidFill>
              </a:rPr>
              <a:t>FPT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err="1" smtClean="0">
                <a:solidFill>
                  <a:srgbClr val="2876C9"/>
                </a:solidFill>
              </a:rPr>
              <a:t>Viettel</a:t>
            </a:r>
            <a:endParaRPr lang="en-US" dirty="0" smtClean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err="1" smtClean="0">
                <a:solidFill>
                  <a:srgbClr val="2876C9"/>
                </a:solidFill>
              </a:rPr>
              <a:t>Vietcombank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err="1" smtClean="0">
                <a:solidFill>
                  <a:srgbClr val="2876C9"/>
                </a:solidFill>
              </a:rPr>
              <a:t>Projects:SMSC</a:t>
            </a:r>
            <a:r>
              <a:rPr lang="en-US" dirty="0" smtClean="0">
                <a:solidFill>
                  <a:srgbClr val="2876C9"/>
                </a:solidFill>
              </a:rPr>
              <a:t>, PCRF…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Giảng viên lập trình </a:t>
            </a:r>
            <a:r>
              <a:rPr lang="en" dirty="0" smtClean="0">
                <a:solidFill>
                  <a:srgbClr val="2876C9"/>
                </a:solidFill>
              </a:rPr>
              <a:t>java </a:t>
            </a:r>
            <a:r>
              <a:rPr lang="en" dirty="0">
                <a:solidFill>
                  <a:srgbClr val="2876C9"/>
                </a:solidFill>
              </a:rPr>
              <a:t>tại PlusPlus Academy</a:t>
            </a:r>
            <a:endParaRPr dirty="0">
              <a:solidFill>
                <a:srgbClr val="2876C9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66925" y="3553475"/>
            <a:ext cx="2139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1A2A6"/>
                </a:solidFill>
              </a:rPr>
              <a:t>ĐỖ TUẤN ANH</a:t>
            </a:r>
            <a:endParaRPr b="1" dirty="0">
              <a:solidFill>
                <a:srgbClr val="01A2A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1A2A6"/>
                </a:solidFill>
              </a:rPr>
              <a:t>Software </a:t>
            </a:r>
            <a:r>
              <a:rPr lang="en" dirty="0">
                <a:solidFill>
                  <a:srgbClr val="01A2A6"/>
                </a:solidFill>
              </a:rPr>
              <a:t>Engineer</a:t>
            </a:r>
            <a:endParaRPr dirty="0">
              <a:solidFill>
                <a:srgbClr val="01A2A6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48400" y="3848150"/>
            <a:ext cx="4293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76C9"/>
                </a:solidFill>
              </a:rPr>
              <a:t>Email:	</a:t>
            </a:r>
            <a:r>
              <a:rPr lang="en" sz="900" u="sng" dirty="0" smtClean="0">
                <a:solidFill>
                  <a:srgbClr val="2876C9"/>
                </a:solidFill>
                <a:hlinkClick r:id="rId4"/>
              </a:rPr>
              <a:t>anhdt84@gmail.com</a:t>
            </a:r>
            <a:endParaRPr sz="900"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76C9"/>
                </a:solidFill>
              </a:rPr>
              <a:t>Skype:	</a:t>
            </a:r>
            <a:r>
              <a:rPr lang="en" sz="900" dirty="0" smtClean="0">
                <a:solidFill>
                  <a:srgbClr val="2876C9"/>
                </a:solidFill>
              </a:rPr>
              <a:t>anhdt84</a:t>
            </a:r>
            <a:endParaRPr sz="900"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76C9"/>
                </a:solidFill>
              </a:rPr>
              <a:t>Phone: </a:t>
            </a:r>
            <a:r>
              <a:rPr lang="en" sz="900" dirty="0" smtClean="0">
                <a:solidFill>
                  <a:srgbClr val="2876C9"/>
                </a:solidFill>
              </a:rPr>
              <a:t>	0977535609</a:t>
            </a:r>
            <a:endParaRPr sz="900" dirty="0">
              <a:solidFill>
                <a:srgbClr val="2876C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98" y="1609265"/>
            <a:ext cx="1544754" cy="159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Nội dung chính (Outline)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51528" y="723931"/>
            <a:ext cx="6603472" cy="330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 smtClean="0">
                <a:solidFill>
                  <a:srgbClr val="2876C9"/>
                </a:solidFill>
              </a:rPr>
              <a:t>Giới thiệu nội </a:t>
            </a:r>
            <a:r>
              <a:rPr lang="en" dirty="0">
                <a:solidFill>
                  <a:srgbClr val="2876C9"/>
                </a:solidFill>
              </a:rPr>
              <a:t>dung khóa học</a:t>
            </a:r>
            <a:endParaRPr dirty="0">
              <a:solidFill>
                <a:srgbClr val="2876C9"/>
              </a:solidFill>
            </a:endParaRPr>
          </a:p>
          <a:p>
            <a:pPr marL="457200" indent="-317500">
              <a:lnSpc>
                <a:spcPct val="200000"/>
              </a:lnSpc>
              <a:spcBef>
                <a:spcPts val="1000"/>
              </a:spcBef>
              <a:buClr>
                <a:srgbClr val="2876C9"/>
              </a:buClr>
              <a:buSzPts val="1400"/>
              <a:buFont typeface="Arial"/>
              <a:buChar char="●"/>
            </a:pPr>
            <a:r>
              <a:rPr lang="en" dirty="0" smtClean="0">
                <a:solidFill>
                  <a:srgbClr val="2876C9"/>
                </a:solidFill>
              </a:rPr>
              <a:t>Giới thiệu ngôn ngữ </a:t>
            </a:r>
            <a:r>
              <a:rPr lang="en" dirty="0">
                <a:solidFill>
                  <a:srgbClr val="2876C9"/>
                </a:solidFill>
              </a:rPr>
              <a:t>Java</a:t>
            </a:r>
            <a:endParaRPr dirty="0">
              <a:solidFill>
                <a:srgbClr val="2876C9"/>
              </a:solidFill>
            </a:endParaRPr>
          </a:p>
          <a:p>
            <a:pPr marL="457200" indent="-317500">
              <a:lnSpc>
                <a:spcPct val="200000"/>
              </a:lnSpc>
              <a:spcBef>
                <a:spcPts val="1000"/>
              </a:spcBef>
              <a:buClr>
                <a:srgbClr val="2876C9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rgbClr val="2876C9"/>
                </a:solidFill>
              </a:rPr>
              <a:t>Cài đặt môi </a:t>
            </a:r>
            <a:r>
              <a:rPr lang="en" dirty="0">
                <a:solidFill>
                  <a:srgbClr val="2876C9"/>
                </a:solidFill>
              </a:rPr>
              <a:t>trường</a:t>
            </a:r>
          </a:p>
          <a:p>
            <a:pPr marL="457200" indent="-317500">
              <a:lnSpc>
                <a:spcPct val="200000"/>
              </a:lnSpc>
              <a:spcBef>
                <a:spcPts val="1000"/>
              </a:spcBef>
              <a:buClr>
                <a:srgbClr val="2876C9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rgbClr val="2876C9"/>
                </a:solidFill>
              </a:rPr>
              <a:t>Test thử 1 vài chương trình đơn giản với command line và IDE</a:t>
            </a:r>
          </a:p>
          <a:p>
            <a:pPr marL="457200" indent="-317500">
              <a:lnSpc>
                <a:spcPct val="200000"/>
              </a:lnSpc>
              <a:spcBef>
                <a:spcPts val="1000"/>
              </a:spcBef>
              <a:buClr>
                <a:srgbClr val="2876C9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rgbClr val="2876C9"/>
                </a:solidFill>
              </a:rPr>
              <a:t>Q.A</a:t>
            </a:r>
            <a:endParaRPr dirty="0">
              <a:solidFill>
                <a:srgbClr val="2876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	Nội dung khóa học Java core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5" name="Google Shape;75;p15"/>
          <p:cNvGraphicFramePr/>
          <p:nvPr>
            <p:extLst>
              <p:ext uri="{D42A27DB-BD31-4B8C-83A1-F6EECF244321}">
                <p14:modId xmlns:p14="http://schemas.microsoft.com/office/powerpoint/2010/main" val="2169458398"/>
              </p:ext>
            </p:extLst>
          </p:nvPr>
        </p:nvGraphicFramePr>
        <p:xfrm>
          <a:off x="1634900" y="1125375"/>
          <a:ext cx="5344075" cy="3409500"/>
        </p:xfrm>
        <a:graphic>
          <a:graphicData uri="http://schemas.openxmlformats.org/drawingml/2006/table">
            <a:tbl>
              <a:tblPr>
                <a:noFill/>
                <a:tableStyleId>{31F82D1F-A5A4-46D8-B12F-4C0C5E66A35D}</a:tableStyleId>
              </a:tblPr>
              <a:tblGrid>
                <a:gridCol w="973425"/>
                <a:gridCol w="973425"/>
                <a:gridCol w="3397225"/>
              </a:tblGrid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Tuần 1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Giới thiệu khóa học, cài đặt IntelliJ, </a:t>
                      </a:r>
                      <a:r>
                        <a:rPr lang="en" sz="1000" i="1" dirty="0" smtClean="0">
                          <a:solidFill>
                            <a:srgbClr val="2876C9"/>
                          </a:solidFill>
                        </a:rPr>
                        <a:t>Git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Bắt đầu với Java: biến, toán tử, kiểu dữ liệu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Cấu trúc điều kiện, vòng lặp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Array, String, Enum trong Java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OOP: Tính đóng gói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OOP: Tính kế thừa và đa hình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7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OOP: Tính trừu tượng, project khóa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8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Xử lý exception trong Java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9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Collection, Generic và các kỹ thuật sắp xếp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10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Giao tiếp đọc/ghi file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 Layout với Java Swing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Hoàn thành project cuối khóa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Giới thiệu Java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 l="14746" t="6996" r="13977" b="5659"/>
          <a:stretch/>
        </p:blipFill>
        <p:spPr>
          <a:xfrm>
            <a:off x="6920725" y="1020100"/>
            <a:ext cx="1158275" cy="1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547400" y="1020099"/>
            <a:ext cx="589770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Font typeface="Arial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Một ngôn ngữ lập trình hiện đại, bậc cao, hướng đối tượng, bảo mật và mạnh </a:t>
            </a:r>
            <a:r>
              <a:rPr lang="vi-VN" sz="1200" dirty="0" smtClean="0">
                <a:solidFill>
                  <a:srgbClr val="2876C9"/>
                </a:solidFill>
              </a:rPr>
              <a:t>mẽ.</a:t>
            </a:r>
            <a:endParaRPr lang="en-US" sz="1200" dirty="0" smtClean="0">
              <a:solidFill>
                <a:srgbClr val="2876C9"/>
              </a:solidFill>
            </a:endParaRPr>
          </a:p>
          <a:p>
            <a:pPr marL="457200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Font typeface="Arial"/>
              <a:buChar char="●"/>
            </a:pPr>
            <a:r>
              <a:rPr lang="en" sz="1200" dirty="0" smtClean="0">
                <a:solidFill>
                  <a:srgbClr val="2876C9"/>
                </a:solidFill>
              </a:rPr>
              <a:t>Tác giả: James Gosling và các kỹ sư Sun Microsystem phát hành 1991.</a:t>
            </a:r>
            <a:endParaRPr sz="1200" dirty="0" smtClean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sz="1200" dirty="0" smtClean="0">
                <a:solidFill>
                  <a:srgbClr val="2876C9"/>
                </a:solidFill>
              </a:rPr>
              <a:t>Phương châm: Viết 1 lần chạy mọi nơi (Write Once, Run Anywhere)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</a:pPr>
            <a:r>
              <a:rPr lang="en" sz="1200" dirty="0">
                <a:solidFill>
                  <a:srgbClr val="2876C9"/>
                </a:solidFill>
              </a:rPr>
              <a:t> </a:t>
            </a:r>
            <a:r>
              <a:rPr lang="en" sz="1200" dirty="0" smtClean="0">
                <a:solidFill>
                  <a:srgbClr val="2876C9"/>
                </a:solidFill>
              </a:rPr>
              <a:t>       (Dựa trên cơ chế máy ảo java)</a:t>
            </a:r>
            <a:endParaRPr sz="1200" dirty="0" smtClean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sz="1200" dirty="0" smtClean="0">
                <a:solidFill>
                  <a:srgbClr val="2876C9"/>
                </a:solidFill>
              </a:rPr>
              <a:t>Cộng </a:t>
            </a:r>
            <a:r>
              <a:rPr lang="en" sz="1200" dirty="0">
                <a:solidFill>
                  <a:srgbClr val="2876C9"/>
                </a:solidFill>
              </a:rPr>
              <a:t>đồng phát triển lớn</a:t>
            </a:r>
            <a:endParaRPr sz="1200" dirty="0">
              <a:solidFill>
                <a:srgbClr val="2876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Java dùng làm gì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 l="14746" t="6996" r="13977" b="5659"/>
          <a:stretch/>
        </p:blipFill>
        <p:spPr>
          <a:xfrm>
            <a:off x="6920725" y="1020100"/>
            <a:ext cx="1158275" cy="1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439362" y="523788"/>
            <a:ext cx="6604613" cy="428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en-US" sz="1200" dirty="0">
                <a:solidFill>
                  <a:srgbClr val="2876C9"/>
                </a:solidFill>
              </a:rPr>
              <a:t>Java </a:t>
            </a:r>
            <a:r>
              <a:rPr lang="en-US" sz="1200" dirty="0" err="1" smtClean="0">
                <a:solidFill>
                  <a:srgbClr val="2876C9"/>
                </a:solidFill>
              </a:rPr>
              <a:t>được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phổ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biến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và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thống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trị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trong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rất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nhiều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lĩnh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vực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khác</a:t>
            </a:r>
            <a:r>
              <a:rPr lang="en-US" sz="1200" dirty="0" smtClean="0">
                <a:solidFill>
                  <a:srgbClr val="2876C9"/>
                </a:solidFill>
              </a:rPr>
              <a:t> </a:t>
            </a:r>
            <a:r>
              <a:rPr lang="en-US" sz="1200" dirty="0" err="1" smtClean="0">
                <a:solidFill>
                  <a:srgbClr val="2876C9"/>
                </a:solidFill>
              </a:rPr>
              <a:t>nhau</a:t>
            </a:r>
            <a:endParaRPr lang="en-US" sz="1200" dirty="0" smtClean="0">
              <a:solidFill>
                <a:srgbClr val="2876C9"/>
              </a:solidFill>
            </a:endParaRPr>
          </a:p>
          <a:p>
            <a:pPr marL="457200" lvl="0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en-US" sz="1200" dirty="0">
                <a:solidFill>
                  <a:srgbClr val="2876C9"/>
                </a:solidFill>
              </a:rPr>
              <a:t>Theo </a:t>
            </a:r>
            <a:r>
              <a:rPr lang="en-US" sz="1200" dirty="0" err="1">
                <a:solidFill>
                  <a:srgbClr val="2876C9"/>
                </a:solidFill>
              </a:rPr>
              <a:t>tập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đoàn</a:t>
            </a:r>
            <a:r>
              <a:rPr lang="en-US" sz="1200" dirty="0">
                <a:solidFill>
                  <a:srgbClr val="2876C9"/>
                </a:solidFill>
              </a:rPr>
              <a:t> SUN, </a:t>
            </a:r>
            <a:r>
              <a:rPr lang="en-US" sz="1200" dirty="0" err="1">
                <a:solidFill>
                  <a:srgbClr val="2876C9"/>
                </a:solidFill>
              </a:rPr>
              <a:t>hiện</a:t>
            </a:r>
            <a:r>
              <a:rPr lang="en-US" sz="1200" dirty="0">
                <a:solidFill>
                  <a:srgbClr val="2876C9"/>
                </a:solidFill>
              </a:rPr>
              <a:t> nay </a:t>
            </a:r>
            <a:r>
              <a:rPr lang="en-US" sz="1200" dirty="0" err="1">
                <a:solidFill>
                  <a:srgbClr val="2876C9"/>
                </a:solidFill>
              </a:rPr>
              <a:t>có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khoảng</a:t>
            </a:r>
            <a:r>
              <a:rPr lang="en-US" sz="1200" dirty="0">
                <a:solidFill>
                  <a:srgbClr val="2876C9"/>
                </a:solidFill>
              </a:rPr>
              <a:t> 3 </a:t>
            </a:r>
            <a:r>
              <a:rPr lang="en-US" sz="1200" dirty="0" err="1">
                <a:solidFill>
                  <a:srgbClr val="2876C9"/>
                </a:solidFill>
              </a:rPr>
              <a:t>tỷ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thiết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bị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đang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err="1">
                <a:solidFill>
                  <a:srgbClr val="2876C9"/>
                </a:solidFill>
              </a:rPr>
              <a:t>chạy</a:t>
            </a:r>
            <a:r>
              <a:rPr lang="en-US" sz="1200" dirty="0">
                <a:solidFill>
                  <a:srgbClr val="2876C9"/>
                </a:solidFill>
              </a:rPr>
              <a:t> </a:t>
            </a:r>
            <a:r>
              <a:rPr lang="en-US" sz="1200" dirty="0" smtClean="0">
                <a:solidFill>
                  <a:srgbClr val="2876C9"/>
                </a:solidFill>
              </a:rPr>
              <a:t>java</a:t>
            </a: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Web App như irctc.co.in, javatpoint.com, ...</a:t>
            </a:r>
            <a:endParaRPr lang="en-US" sz="1200" dirty="0" smtClean="0">
              <a:solidFill>
                <a:srgbClr val="2876C9"/>
              </a:solidFill>
            </a:endParaRP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 smtClean="0">
                <a:solidFill>
                  <a:srgbClr val="2876C9"/>
                </a:solidFill>
              </a:rPr>
              <a:t>Desktop </a:t>
            </a:r>
            <a:r>
              <a:rPr lang="vi-VN" sz="1200" dirty="0">
                <a:solidFill>
                  <a:srgbClr val="2876C9"/>
                </a:solidFill>
              </a:rPr>
              <a:t>App như acrobat reader, media player, antivirus, ...</a:t>
            </a: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 smtClean="0">
                <a:solidFill>
                  <a:srgbClr val="2876C9"/>
                </a:solidFill>
              </a:rPr>
              <a:t>Enterprise </a:t>
            </a:r>
            <a:r>
              <a:rPr lang="vi-VN" sz="1200" dirty="0">
                <a:solidFill>
                  <a:srgbClr val="2876C9"/>
                </a:solidFill>
              </a:rPr>
              <a:t>App như các ứng dụng về xử lý nghiệp vụ ngân </a:t>
            </a:r>
            <a:r>
              <a:rPr lang="en-US" sz="1200" dirty="0" err="1" smtClean="0">
                <a:solidFill>
                  <a:srgbClr val="2876C9"/>
                </a:solidFill>
              </a:rPr>
              <a:t>hàng</a:t>
            </a:r>
            <a:r>
              <a:rPr lang="en-US" sz="1200" dirty="0" smtClean="0">
                <a:solidFill>
                  <a:srgbClr val="2876C9"/>
                </a:solidFill>
              </a:rPr>
              <a:t>(</a:t>
            </a:r>
            <a:r>
              <a:rPr lang="en-US" sz="1200" dirty="0" err="1" smtClean="0">
                <a:solidFill>
                  <a:srgbClr val="2876C9"/>
                </a:solidFill>
              </a:rPr>
              <a:t>CoreBank</a:t>
            </a:r>
            <a:r>
              <a:rPr lang="en-US" sz="1200" dirty="0" smtClean="0">
                <a:solidFill>
                  <a:srgbClr val="2876C9"/>
                </a:solidFill>
              </a:rPr>
              <a:t> T24)</a:t>
            </a:r>
            <a:endParaRPr lang="vi-VN" sz="1200" dirty="0">
              <a:solidFill>
                <a:srgbClr val="2876C9"/>
              </a:solidFill>
            </a:endParaRP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Thiết bị Mobile như các ứng dụng Android.</a:t>
            </a: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Hệ thống nhúng</a:t>
            </a: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Smart Card</a:t>
            </a: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Robot</a:t>
            </a:r>
          </a:p>
          <a:p>
            <a:pPr marL="457200" lvl="2" indent="-317500">
              <a:lnSpc>
                <a:spcPct val="150000"/>
              </a:lnSpc>
              <a:spcBef>
                <a:spcPts val="1000"/>
              </a:spcBef>
              <a:buClr>
                <a:srgbClr val="2876C9"/>
              </a:buClr>
              <a:buSzPts val="1400"/>
              <a:buChar char="●"/>
            </a:pPr>
            <a:r>
              <a:rPr lang="vi-VN" sz="1200" dirty="0">
                <a:solidFill>
                  <a:srgbClr val="2876C9"/>
                </a:solidFill>
              </a:rPr>
              <a:t>Game App</a:t>
            </a:r>
            <a:endParaRPr sz="1200" dirty="0">
              <a:solidFill>
                <a:srgbClr val="2876C9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2342475" y="3834001"/>
            <a:ext cx="873000" cy="873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946625" y="3834001"/>
            <a:ext cx="873000" cy="873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550800" y="3834001"/>
            <a:ext cx="873000" cy="873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7154975" y="3834001"/>
            <a:ext cx="873000" cy="8730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2342475" y="4037701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Web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Development</a:t>
            </a:r>
            <a:endParaRPr sz="900" dirty="0"/>
          </a:p>
        </p:txBody>
      </p:sp>
      <p:sp>
        <p:nvSpPr>
          <p:cNvPr id="248" name="Google Shape;248;p22"/>
          <p:cNvSpPr txBox="1"/>
          <p:nvPr/>
        </p:nvSpPr>
        <p:spPr>
          <a:xfrm>
            <a:off x="3946650" y="4037701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Mobile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Development</a:t>
            </a:r>
            <a:endParaRPr sz="900" dirty="0"/>
          </a:p>
        </p:txBody>
      </p:sp>
      <p:sp>
        <p:nvSpPr>
          <p:cNvPr id="249" name="Google Shape;249;p22"/>
          <p:cNvSpPr txBox="1"/>
          <p:nvPr/>
        </p:nvSpPr>
        <p:spPr>
          <a:xfrm>
            <a:off x="5550825" y="4037701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Enterprise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Applications</a:t>
            </a:r>
            <a:endParaRPr sz="900" dirty="0"/>
          </a:p>
        </p:txBody>
      </p:sp>
      <p:sp>
        <p:nvSpPr>
          <p:cNvPr id="250" name="Google Shape;250;p22"/>
          <p:cNvSpPr txBox="1"/>
          <p:nvPr/>
        </p:nvSpPr>
        <p:spPr>
          <a:xfrm>
            <a:off x="7155000" y="4037701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Internet of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Things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2134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>
                <a:solidFill>
                  <a:srgbClr val="FFFFFF"/>
                </a:solidFill>
              </a:rPr>
              <a:t>Tạo và thực thi 1 chương trình java</a:t>
            </a:r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Compiler</a:t>
            </a:r>
            <a:endParaRPr sz="1000" dirty="0"/>
          </a:p>
        </p:txBody>
      </p:sp>
      <p:sp>
        <p:nvSpPr>
          <p:cNvPr id="279" name="Google Shape;279;p24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name="adj" fmla="val 0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0" name="Google Shape;280;p24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81" name="Google Shape;281;p24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D9D2E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82" name="Google Shape;282;p24"/>
          <p:cNvSpPr txBox="1"/>
          <p:nvPr/>
        </p:nvSpPr>
        <p:spPr>
          <a:xfrm>
            <a:off x="2334600" y="633400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JDK</a:t>
            </a:r>
            <a:endParaRPr sz="1200"/>
          </a:p>
        </p:txBody>
      </p:sp>
      <p:sp>
        <p:nvSpPr>
          <p:cNvPr id="284" name="Google Shape;284;p24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85" name="Google Shape;285;p24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4"/>
          <p:cNvCxnSpPr/>
          <p:nvPr/>
        </p:nvCxnSpPr>
        <p:spPr>
          <a:xfrm rot="10800000" flipH="1">
            <a:off x="3157138" y="1420275"/>
            <a:ext cx="1204200" cy="69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24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629425" y="3723300"/>
            <a:ext cx="908100" cy="292200"/>
          </a:xfrm>
          <a:prstGeom prst="rect">
            <a:avLst/>
          </a:prstGeom>
          <a:noFill/>
          <a:ln w="9525" cap="flat" cmpd="sng">
            <a:solidFill>
              <a:srgbClr val="2876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Java Source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192200" y="3723300"/>
            <a:ext cx="639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javac</a:t>
            </a:r>
            <a:endParaRPr sz="1000" dirty="0"/>
          </a:p>
        </p:txBody>
      </p:sp>
      <p:sp>
        <p:nvSpPr>
          <p:cNvPr id="290" name="Google Shape;290;p24"/>
          <p:cNvSpPr/>
          <p:nvPr/>
        </p:nvSpPr>
        <p:spPr>
          <a:xfrm>
            <a:off x="4547075" y="3723300"/>
            <a:ext cx="789600" cy="292200"/>
          </a:xfrm>
          <a:prstGeom prst="roundRect">
            <a:avLst>
              <a:gd name="adj" fmla="val 0"/>
            </a:avLst>
          </a:prstGeom>
          <a:solidFill>
            <a:srgbClr val="5DBA4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bytecode</a:t>
            </a:r>
            <a:endParaRPr sz="1000"/>
          </a:p>
        </p:txBody>
      </p:sp>
      <p:sp>
        <p:nvSpPr>
          <p:cNvPr id="291" name="Google Shape;291;p24"/>
          <p:cNvSpPr/>
          <p:nvPr/>
        </p:nvSpPr>
        <p:spPr>
          <a:xfrm>
            <a:off x="6435900" y="302105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930" y="3034989"/>
            <a:ext cx="312909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6435900" y="367110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6435900" y="432115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037" y="3715648"/>
            <a:ext cx="410700" cy="30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925" y="4362988"/>
            <a:ext cx="312925" cy="3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6472925" y="3073250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Linux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6428225" y="372330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Windows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6428225" y="437335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Mac JRE</a:t>
            </a:r>
            <a:endParaRPr sz="900">
              <a:solidFill>
                <a:srgbClr val="2876C9"/>
              </a:solidFill>
            </a:endParaRPr>
          </a:p>
        </p:txBody>
      </p:sp>
      <p:cxnSp>
        <p:nvCxnSpPr>
          <p:cNvPr id="300" name="Google Shape;300;p24"/>
          <p:cNvCxnSpPr>
            <a:stCxn id="288" idx="3"/>
            <a:endCxn id="289" idx="1"/>
          </p:cNvCxnSpPr>
          <p:nvPr/>
        </p:nvCxnSpPr>
        <p:spPr>
          <a:xfrm>
            <a:off x="2537525" y="3869400"/>
            <a:ext cx="6546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4"/>
          <p:cNvCxnSpPr>
            <a:stCxn id="289" idx="3"/>
            <a:endCxn id="290" idx="1"/>
          </p:cNvCxnSpPr>
          <p:nvPr/>
        </p:nvCxnSpPr>
        <p:spPr>
          <a:xfrm>
            <a:off x="3832100" y="3869400"/>
            <a:ext cx="7149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4"/>
          <p:cNvCxnSpPr>
            <a:stCxn id="290" idx="3"/>
            <a:endCxn id="291" idx="1"/>
          </p:cNvCxnSpPr>
          <p:nvPr/>
        </p:nvCxnSpPr>
        <p:spPr>
          <a:xfrm rot="10800000" flipH="1">
            <a:off x="5336675" y="3219300"/>
            <a:ext cx="1099200" cy="650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4"/>
          <p:cNvCxnSpPr>
            <a:stCxn id="290" idx="3"/>
            <a:endCxn id="298" idx="1"/>
          </p:cNvCxnSpPr>
          <p:nvPr/>
        </p:nvCxnSpPr>
        <p:spPr>
          <a:xfrm>
            <a:off x="5336675" y="3869400"/>
            <a:ext cx="10917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4"/>
          <p:cNvCxnSpPr>
            <a:stCxn id="290" idx="3"/>
            <a:endCxn id="299" idx="1"/>
          </p:cNvCxnSpPr>
          <p:nvPr/>
        </p:nvCxnSpPr>
        <p:spPr>
          <a:xfrm>
            <a:off x="5336675" y="3869400"/>
            <a:ext cx="1091700" cy="650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1722267" y="4203575"/>
            <a:ext cx="3845507" cy="96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1200" b="1" dirty="0">
                <a:solidFill>
                  <a:srgbClr val="434343"/>
                </a:solidFill>
              </a:rPr>
              <a:t>JDK</a:t>
            </a:r>
            <a:r>
              <a:rPr lang="en-US" sz="1200" dirty="0">
                <a:solidFill>
                  <a:srgbClr val="2876C9"/>
                </a:solidFill>
              </a:rPr>
              <a:t>: Java Development Kit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1200" b="1" dirty="0">
                <a:solidFill>
                  <a:srgbClr val="434343"/>
                </a:solidFill>
              </a:rPr>
              <a:t>JRE</a:t>
            </a:r>
            <a:r>
              <a:rPr lang="en-US" sz="1200" dirty="0">
                <a:solidFill>
                  <a:srgbClr val="2876C9"/>
                </a:solidFill>
              </a:rPr>
              <a:t>: Java Runtime Environment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1200" b="1" dirty="0">
                <a:solidFill>
                  <a:srgbClr val="434343"/>
                </a:solidFill>
              </a:rPr>
              <a:t>JVM</a:t>
            </a:r>
            <a:r>
              <a:rPr lang="en-US" sz="1200" dirty="0">
                <a:solidFill>
                  <a:srgbClr val="2876C9"/>
                </a:solidFill>
              </a:rPr>
              <a:t>: Java Virtual Machine</a:t>
            </a:r>
            <a:endParaRPr lang="en-US" sz="1200" dirty="0">
              <a:solidFill>
                <a:srgbClr val="2876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Cài đặt môi trường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 l="14746" t="6996" r="13977" b="5659"/>
          <a:stretch/>
        </p:blipFill>
        <p:spPr>
          <a:xfrm>
            <a:off x="6837112" y="1171023"/>
            <a:ext cx="1419441" cy="214034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495441" y="694671"/>
            <a:ext cx="6164118" cy="348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ctr"/>
            <a:r>
              <a:rPr lang="en-US" sz="1200" dirty="0"/>
              <a:t>Link t</a:t>
            </a:r>
            <a:r>
              <a:rPr lang="vi-VN" sz="1200" dirty="0"/>
              <a:t>ải </a:t>
            </a:r>
            <a:r>
              <a:rPr lang="en-US" sz="1200" dirty="0"/>
              <a:t>Environment</a:t>
            </a:r>
          </a:p>
          <a:p>
            <a:r>
              <a:rPr lang="en-US" sz="1200" dirty="0"/>
              <a:t>JDK:</a:t>
            </a:r>
          </a:p>
          <a:p>
            <a:r>
              <a:rPr lang="en-US" sz="1200" dirty="0">
                <a:hlinkClick r:id="rId5"/>
              </a:rPr>
              <a:t>https://www.oracle.com/java/technologies/javase/javase-jdk8-downloads.html</a:t>
            </a:r>
            <a:endParaRPr lang="en-US" sz="1200" dirty="0"/>
          </a:p>
          <a:p>
            <a:r>
              <a:rPr lang="en-US" sz="1200" dirty="0"/>
              <a:t>Check: java -version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 err="1"/>
              <a:t>Intelliji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6"/>
              </a:rPr>
              <a:t>https://www.jetbrains.com/idea/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 err="1"/>
              <a:t>Netbeans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7"/>
              </a:rPr>
              <a:t>https://netbeans.org/downloads/8.2/rc/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 err="1"/>
              <a:t>Git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8"/>
              </a:rPr>
              <a:t>https://git-scm.com/downloads</a:t>
            </a:r>
            <a:endParaRPr lang="en-US" sz="1200" dirty="0"/>
          </a:p>
          <a:p>
            <a:r>
              <a:rPr lang="en-US" sz="1200" dirty="0"/>
              <a:t>Check: </a:t>
            </a:r>
            <a:r>
              <a:rPr lang="en-US" sz="1200" dirty="0" err="1"/>
              <a:t>git</a:t>
            </a:r>
            <a:r>
              <a:rPr lang="en-US" sz="1200" dirty="0"/>
              <a:t> </a:t>
            </a:r>
            <a:r>
              <a:rPr lang="en-US" sz="1200" dirty="0" smtClean="0"/>
              <a:t>version</a:t>
            </a:r>
            <a:endParaRPr lang="en-US" sz="1200" dirty="0">
              <a:solidFill>
                <a:srgbClr val="2876C9"/>
              </a:solidFill>
            </a:endParaRPr>
          </a:p>
          <a:p>
            <a:endParaRPr lang="en-US" sz="1200" dirty="0" smtClean="0">
              <a:solidFill>
                <a:srgbClr val="2876C9"/>
              </a:solidFill>
            </a:endParaRPr>
          </a:p>
          <a:p>
            <a:r>
              <a:rPr lang="en-US" sz="1200" dirty="0" err="1" smtClean="0"/>
              <a:t>Github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https://github.com</a:t>
            </a:r>
            <a:r>
              <a:rPr lang="en-US" sz="1200" dirty="0" smtClean="0">
                <a:hlinkClick r:id="rId9"/>
              </a:rPr>
              <a:t>/</a:t>
            </a:r>
            <a:endParaRPr lang="en-US" sz="1200" dirty="0" smtClean="0"/>
          </a:p>
          <a:p>
            <a:r>
              <a:rPr lang="en-US" sz="1200" dirty="0" err="1" smtClean="0"/>
              <a:t>Tạo</a:t>
            </a:r>
            <a:r>
              <a:rPr lang="en-US" sz="1200" dirty="0" smtClean="0"/>
              <a:t> repository</a:t>
            </a:r>
            <a:endParaRPr lang="en-US" sz="1200" dirty="0">
              <a:solidFill>
                <a:srgbClr val="287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HelloWorld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4">
            <a:alphaModFix/>
          </a:blip>
          <a:srcRect r="19426" b="39932"/>
          <a:stretch/>
        </p:blipFill>
        <p:spPr>
          <a:xfrm>
            <a:off x="1710750" y="778400"/>
            <a:ext cx="5185974" cy="9275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550" y="2528475"/>
            <a:ext cx="5056375" cy="87425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6">
            <a:alphaModFix/>
          </a:blip>
          <a:srcRect t="43864"/>
          <a:stretch/>
        </p:blipFill>
        <p:spPr>
          <a:xfrm>
            <a:off x="1710750" y="4119655"/>
            <a:ext cx="5649300" cy="1640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15" name="Google Shape;315;p25"/>
          <p:cNvCxnSpPr/>
          <p:nvPr/>
        </p:nvCxnSpPr>
        <p:spPr>
          <a:xfrm>
            <a:off x="4189250" y="1870163"/>
            <a:ext cx="0" cy="494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4189250" y="3436188"/>
            <a:ext cx="0" cy="494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481</Words>
  <Application>Microsoft Office PowerPoint</Application>
  <PresentationFormat>On-screen Show (16:9)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Mina Mimi</cp:lastModifiedBy>
  <cp:revision>56</cp:revision>
  <dcterms:modified xsi:type="dcterms:W3CDTF">2020-09-27T16:28:41Z</dcterms:modified>
</cp:coreProperties>
</file>