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or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1BA175-37EF-4760-A456-22FA6ADFED59}">
  <a:tblStyle styleId="{FA1BA175-37EF-4760-A456-22FA6ADFED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0EFAA2-2A17-4C90-A9F5-B65E0517344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895206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28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721e814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721e814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732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1f27ef3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1f27ef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440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1f27ef3c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1f27ef3c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08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1b4c8922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1b4c89226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44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15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b="1">
                <a:solidFill>
                  <a:srgbClr val="333333"/>
                </a:solidFill>
                <a:highlight>
                  <a:srgbClr val="FFFFFF"/>
                </a:highlight>
              </a:rPr>
              <a:t>List: </a:t>
            </a:r>
            <a:r>
              <a:rPr lang="en" sz="1150">
                <a:solidFill>
                  <a:srgbClr val="333333"/>
                </a:solidFill>
                <a:highlight>
                  <a:srgbClr val="FFFFFF"/>
                </a:highlight>
              </a:rPr>
              <a:t>là một collection có thứ tự (đôi khi còn được gọi là một chuỗi). List có thể chứa các phần tử trùng lặp.</a:t>
            </a:r>
            <a:endParaRPr sz="1150">
              <a:solidFill>
                <a:srgbClr val="333333"/>
              </a:solidFill>
              <a:highlight>
                <a:srgbClr val="FFFFFF"/>
              </a:highlight>
            </a:endParaRPr>
          </a:p>
          <a:p>
            <a:pPr marL="0" lvl="0" indent="0" algn="l" rtl="0">
              <a:spcBef>
                <a:spcPts val="0"/>
              </a:spcBef>
              <a:spcAft>
                <a:spcPts val="0"/>
              </a:spcAft>
              <a:buNone/>
            </a:pPr>
            <a:r>
              <a:rPr lang="en" sz="1150" b="1">
                <a:solidFill>
                  <a:srgbClr val="333333"/>
                </a:solidFill>
                <a:highlight>
                  <a:srgbClr val="FFFFFF"/>
                </a:highlight>
              </a:rPr>
              <a:t>Set: </a:t>
            </a:r>
            <a:r>
              <a:rPr lang="en" sz="1150">
                <a:solidFill>
                  <a:srgbClr val="333333"/>
                </a:solidFill>
                <a:highlight>
                  <a:srgbClr val="FFFFFF"/>
                </a:highlight>
              </a:rPr>
              <a:t>là một collection không thể chứa 2 giá trị trùng lặp.</a:t>
            </a:r>
            <a:endParaRPr sz="1150">
              <a:solidFill>
                <a:srgbClr val="333333"/>
              </a:solidFill>
              <a:highlight>
                <a:srgbClr val="FFFFFF"/>
              </a:highlight>
            </a:endParaRPr>
          </a:p>
          <a:p>
            <a:pPr marL="0" lvl="0" indent="0" algn="l" rtl="0">
              <a:spcBef>
                <a:spcPts val="0"/>
              </a:spcBef>
              <a:spcAft>
                <a:spcPts val="0"/>
              </a:spcAft>
              <a:buNone/>
            </a:pPr>
            <a:r>
              <a:rPr lang="en" sz="1150" b="1">
                <a:solidFill>
                  <a:srgbClr val="333333"/>
                </a:solidFill>
                <a:highlight>
                  <a:srgbClr val="FFFFFF"/>
                </a:highlight>
              </a:rPr>
              <a:t>Queue (hàng đợi): </a:t>
            </a:r>
            <a:r>
              <a:rPr lang="en" sz="1150">
                <a:solidFill>
                  <a:srgbClr val="333333"/>
                </a:solidFill>
                <a:highlight>
                  <a:srgbClr val="FFFFFF"/>
                </a:highlight>
              </a:rPr>
              <a:t>là một collection được sử dụng để chứa nhiều phần tử trước khi xử lý (có hỗ trợ FIFO)</a:t>
            </a:r>
            <a:endParaRPr sz="1150">
              <a:solidFill>
                <a:srgbClr val="333333"/>
              </a:solidFill>
              <a:highlight>
                <a:srgbClr val="FFFFFF"/>
              </a:highlight>
            </a:endParaRPr>
          </a:p>
          <a:p>
            <a:pPr marL="0" lvl="0" indent="0" algn="l" rtl="0">
              <a:spcBef>
                <a:spcPts val="0"/>
              </a:spcBef>
              <a:spcAft>
                <a:spcPts val="0"/>
              </a:spcAft>
              <a:buNone/>
            </a:pPr>
            <a:r>
              <a:rPr lang="en" sz="1150" b="1">
                <a:solidFill>
                  <a:schemeClr val="dk1"/>
                </a:solidFill>
                <a:highlight>
                  <a:srgbClr val="FFFFFF"/>
                </a:highlight>
              </a:rPr>
              <a:t>Map: </a:t>
            </a:r>
            <a:r>
              <a:rPr lang="en" sz="1150">
                <a:solidFill>
                  <a:schemeClr val="dk1"/>
                </a:solidFill>
                <a:highlight>
                  <a:srgbClr val="FFFFFF"/>
                </a:highlight>
              </a:rPr>
              <a:t>là một đối tượng ánh xạ key/value</a:t>
            </a:r>
            <a:endParaRPr sz="1150">
              <a:solidFill>
                <a:srgbClr val="333333"/>
              </a:solidFill>
              <a:highlight>
                <a:srgbClr val="FFFFFF"/>
              </a:highlight>
            </a:endParaRPr>
          </a:p>
        </p:txBody>
      </p:sp>
    </p:spTree>
    <p:extLst>
      <p:ext uri="{BB962C8B-B14F-4D97-AF65-F5344CB8AC3E}">
        <p14:creationId xmlns:p14="http://schemas.microsoft.com/office/powerpoint/2010/main" val="354295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1b4c8922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1b4c8922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rPr>
              <a:t>List&lt;Integer&gt; list = </a:t>
            </a:r>
            <a:r>
              <a:rPr lang="en" sz="1200" b="1">
                <a:solidFill>
                  <a:srgbClr val="000080"/>
                </a:solidFill>
                <a:highlight>
                  <a:srgbClr val="FFFFFF"/>
                </a:highlight>
              </a:rPr>
              <a:t>new </a:t>
            </a:r>
            <a:r>
              <a:rPr lang="en" sz="1200">
                <a:solidFill>
                  <a:schemeClr val="dk1"/>
                </a:solidFill>
                <a:highlight>
                  <a:srgbClr val="FFFFFF"/>
                </a:highlight>
              </a:rPr>
              <a:t>ArrayList&lt;&gt;();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2</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3</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7</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list.add(</a:t>
            </a:r>
            <a:r>
              <a:rPr lang="en" sz="1200">
                <a:solidFill>
                  <a:srgbClr val="0000FF"/>
                </a:solidFill>
                <a:highlight>
                  <a:srgbClr val="FFFFFF"/>
                </a:highlight>
              </a:rPr>
              <a:t>5</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.println(list);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list.remove(</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.println(list);</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b="1">
                <a:solidFill>
                  <a:srgbClr val="000080"/>
                </a:solidFill>
                <a:highlight>
                  <a:srgbClr val="FFFFFF"/>
                </a:highlight>
              </a:rPr>
              <a:t>int </a:t>
            </a:r>
            <a:r>
              <a:rPr lang="en" sz="1200">
                <a:solidFill>
                  <a:schemeClr val="dk1"/>
                </a:solidFill>
                <a:highlight>
                  <a:srgbClr val="FFFFFF"/>
                </a:highlight>
              </a:rPr>
              <a:t>x = list.get(</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.println(x);</a:t>
            </a:r>
            <a:endParaRPr sz="1200">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984766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17e3eeae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17e3eeae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Lora"/>
                <a:ea typeface="Lora"/>
                <a:cs typeface="Lora"/>
                <a:sym typeface="Lora"/>
              </a:rPr>
              <a:t>Danh sách liên kết đôi</a:t>
            </a:r>
            <a:endParaRPr sz="1200">
              <a:solidFill>
                <a:schemeClr val="dk1"/>
              </a:solidFill>
              <a:highlight>
                <a:srgbClr val="FFFFFF"/>
              </a:highlight>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LinkedList&lt;Integer&gt; linkedList = </a:t>
            </a:r>
            <a:r>
              <a:rPr lang="en" sz="850" b="1">
                <a:solidFill>
                  <a:srgbClr val="000080"/>
                </a:solidFill>
                <a:highlight>
                  <a:srgbClr val="FFFFFF"/>
                </a:highlight>
              </a:rPr>
              <a:t>new </a:t>
            </a:r>
            <a:r>
              <a:rPr lang="en" sz="850">
                <a:solidFill>
                  <a:schemeClr val="dk1"/>
                </a:solidFill>
                <a:highlight>
                  <a:srgbClr val="FFFFFF"/>
                </a:highlight>
              </a:rPr>
              <a:t>LinkedList&lt;&gt;();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2</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3</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7</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linkedList.add(</a:t>
            </a:r>
            <a:r>
              <a:rPr lang="en" sz="850">
                <a:solidFill>
                  <a:srgbClr val="0000FF"/>
                </a:solidFill>
                <a:highlight>
                  <a:srgbClr val="FFFFFF"/>
                </a:highlight>
              </a:rPr>
              <a:t>5</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.println(linkedList);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linkedList.remove(</a:t>
            </a:r>
            <a:r>
              <a:rPr lang="en" sz="850">
                <a:solidFill>
                  <a:srgbClr val="0000FF"/>
                </a:solidFill>
                <a:highlight>
                  <a:srgbClr val="FFFFFF"/>
                </a:highlight>
              </a:rPr>
              <a:t>1</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.println(linkedList);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x = linkedList.get(</a:t>
            </a:r>
            <a:r>
              <a:rPr lang="en" sz="850">
                <a:solidFill>
                  <a:srgbClr val="0000FF"/>
                </a:solidFill>
                <a:highlight>
                  <a:srgbClr val="FFFFFF"/>
                </a:highlight>
              </a:rPr>
              <a:t>1</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.println(x);</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last = linkedList.getLast();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.println(last);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b="1">
                <a:solidFill>
                  <a:srgbClr val="000080"/>
                </a:solidFill>
                <a:highlight>
                  <a:srgbClr val="FFFFFF"/>
                </a:highlight>
              </a:rPr>
              <a:t>int </a:t>
            </a:r>
            <a:r>
              <a:rPr lang="en" sz="850">
                <a:solidFill>
                  <a:schemeClr val="dk1"/>
                </a:solidFill>
                <a:highlight>
                  <a:srgbClr val="FFFFFF"/>
                </a:highlight>
              </a:rPr>
              <a:t>first = linkedList.getFirst();</a:t>
            </a:r>
            <a:endParaRPr sz="8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.println(first);</a:t>
            </a:r>
            <a:endParaRPr sz="85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65126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b4c89226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b4c89226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17888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12ad3f02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12ad3f02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44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1b4c89226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1b4c89226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stream().filter()</a:t>
            </a:r>
            <a:endParaRPr/>
          </a:p>
        </p:txBody>
      </p:sp>
    </p:spTree>
    <p:extLst>
      <p:ext uri="{BB962C8B-B14F-4D97-AF65-F5344CB8AC3E}">
        <p14:creationId xmlns:p14="http://schemas.microsoft.com/office/powerpoint/2010/main" val="258609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b4c8922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b4c8922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000080"/>
                </a:solidFill>
                <a:highlight>
                  <a:srgbClr val="FFFFFF"/>
                </a:highlight>
              </a:rPr>
              <a:t>public class </a:t>
            </a:r>
            <a:r>
              <a:rPr lang="en" sz="1200">
                <a:solidFill>
                  <a:schemeClr val="dk1"/>
                </a:solidFill>
                <a:highlight>
                  <a:srgbClr val="FFFFFF"/>
                </a:highlight>
              </a:rPr>
              <a:t>MapExample {</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b="1">
                <a:solidFill>
                  <a:srgbClr val="000080"/>
                </a:solidFill>
                <a:highlight>
                  <a:srgbClr val="FFFFFF"/>
                </a:highlight>
              </a:rPr>
              <a:t>public static void </a:t>
            </a:r>
            <a:r>
              <a:rPr lang="en" sz="1200">
                <a:solidFill>
                  <a:schemeClr val="dk1"/>
                </a:solidFill>
                <a:highlight>
                  <a:srgbClr val="FFFFFF"/>
                </a:highlight>
              </a:rPr>
              <a:t>main(String[] args){</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Map&lt;Integer, String&gt; hashMap = </a:t>
            </a:r>
            <a:r>
              <a:rPr lang="en" sz="1200" b="1">
                <a:solidFill>
                  <a:srgbClr val="000080"/>
                </a:solidFill>
                <a:highlight>
                  <a:srgbClr val="FFFFFF"/>
                </a:highlight>
              </a:rPr>
              <a:t>new </a:t>
            </a:r>
            <a:r>
              <a:rPr lang="en" sz="1200">
                <a:solidFill>
                  <a:schemeClr val="dk1"/>
                </a:solidFill>
                <a:highlight>
                  <a:srgbClr val="FFFFFF"/>
                </a:highlight>
              </a:rPr>
              <a:t>HashMap&lt;&gt;();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i="1">
                <a:solidFill>
                  <a:srgbClr val="808080"/>
                </a:solidFill>
                <a:highlight>
                  <a:srgbClr val="FFFFFF"/>
                </a:highlight>
              </a:rPr>
              <a:t>// Thêm value vào trong hashMap với key tương ứng</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 sử dụng phương thức put()</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a:t>
            </a:r>
            <a:r>
              <a:rPr lang="en" sz="1200">
                <a:solidFill>
                  <a:schemeClr val="dk1"/>
                </a:solidFill>
                <a:highlight>
                  <a:srgbClr val="FFFFFF"/>
                </a:highlight>
              </a:rPr>
              <a:t>hashMap.put(</a:t>
            </a:r>
            <a:r>
              <a:rPr lang="en" sz="1200">
                <a:solidFill>
                  <a:srgbClr val="0000FF"/>
                </a:solidFill>
                <a:highlight>
                  <a:srgbClr val="FFFFFF"/>
                </a:highlight>
              </a:rPr>
              <a:t>1</a:t>
            </a:r>
            <a:r>
              <a:rPr lang="en" sz="1200">
                <a:solidFill>
                  <a:schemeClr val="dk1"/>
                </a:solidFill>
                <a:highlight>
                  <a:srgbClr val="FFFFFF"/>
                </a:highlight>
              </a:rPr>
              <a:t>, </a:t>
            </a:r>
            <a:r>
              <a:rPr lang="en" sz="1200" b="1">
                <a:solidFill>
                  <a:srgbClr val="008000"/>
                </a:solidFill>
                <a:highlight>
                  <a:srgbClr val="FFFFFF"/>
                </a:highlight>
              </a:rPr>
              <a:t>"One"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0</a:t>
            </a:r>
            <a:r>
              <a:rPr lang="en" sz="1200">
                <a:solidFill>
                  <a:schemeClr val="dk1"/>
                </a:solidFill>
                <a:highlight>
                  <a:srgbClr val="FFFFFF"/>
                </a:highlight>
              </a:rPr>
              <a:t>, </a:t>
            </a:r>
            <a:r>
              <a:rPr lang="en" sz="1200" b="1">
                <a:solidFill>
                  <a:srgbClr val="008000"/>
                </a:solidFill>
                <a:highlight>
                  <a:srgbClr val="FFFFFF"/>
                </a:highlight>
              </a:rPr>
              <a:t>"Zero"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2</a:t>
            </a:r>
            <a:r>
              <a:rPr lang="en" sz="1200">
                <a:solidFill>
                  <a:schemeClr val="dk1"/>
                </a:solidFill>
                <a:highlight>
                  <a:srgbClr val="FFFFFF"/>
                </a:highlight>
              </a:rPr>
              <a:t>, </a:t>
            </a:r>
            <a:r>
              <a:rPr lang="en" sz="1200" b="1">
                <a:solidFill>
                  <a:srgbClr val="008000"/>
                </a:solidFill>
                <a:highlight>
                  <a:srgbClr val="FFFFFF"/>
                </a:highlight>
              </a:rPr>
              <a:t>"Two"</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4</a:t>
            </a:r>
            <a:r>
              <a:rPr lang="en" sz="1200">
                <a:solidFill>
                  <a:schemeClr val="dk1"/>
                </a:solidFill>
                <a:highlight>
                  <a:srgbClr val="FFFFFF"/>
                </a:highlight>
              </a:rPr>
              <a:t>, </a:t>
            </a:r>
            <a:r>
              <a:rPr lang="en" sz="1200" b="1">
                <a:solidFill>
                  <a:srgbClr val="008000"/>
                </a:solidFill>
                <a:highlight>
                  <a:srgbClr val="FFFFFF"/>
                </a:highlight>
              </a:rPr>
              <a:t>"Four"</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21</a:t>
            </a:r>
            <a:r>
              <a:rPr lang="en" sz="1200">
                <a:solidFill>
                  <a:schemeClr val="dk1"/>
                </a:solidFill>
                <a:highlight>
                  <a:srgbClr val="FFFFFF"/>
                </a:highlight>
              </a:rPr>
              <a:t>, </a:t>
            </a:r>
            <a:r>
              <a:rPr lang="en" sz="1200" b="1">
                <a:solidFill>
                  <a:srgbClr val="008000"/>
                </a:solidFill>
                <a:highlight>
                  <a:srgbClr val="FFFFFF"/>
                </a:highlight>
              </a:rPr>
              <a:t>"Twenty first"</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hashMap.put(</a:t>
            </a:r>
            <a:r>
              <a:rPr lang="en" sz="1200">
                <a:solidFill>
                  <a:srgbClr val="0000FF"/>
                </a:solidFill>
                <a:highlight>
                  <a:srgbClr val="FFFFFF"/>
                </a:highlight>
              </a:rPr>
              <a:t>5</a:t>
            </a:r>
            <a:r>
              <a:rPr lang="en" sz="1200">
                <a:solidFill>
                  <a:schemeClr val="dk1"/>
                </a:solidFill>
                <a:highlight>
                  <a:srgbClr val="FFFFFF"/>
                </a:highlight>
              </a:rPr>
              <a:t>, </a:t>
            </a:r>
            <a:r>
              <a:rPr lang="en" sz="1200" b="1">
                <a:solidFill>
                  <a:srgbClr val="008000"/>
                </a:solidFill>
                <a:highlight>
                  <a:srgbClr val="FFFFFF"/>
                </a:highlight>
              </a:rPr>
              <a:t>"Five"</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r>
              <a:rPr lang="en" sz="1200" i="1">
                <a:solidFill>
                  <a:srgbClr val="808080"/>
                </a:solidFill>
                <a:highlight>
                  <a:srgbClr val="FFFFFF"/>
                </a:highlight>
              </a:rPr>
              <a:t>// Get by key</a:t>
            </a:r>
            <a:endParaRPr sz="1200" i="1">
              <a:solidFill>
                <a:srgbClr val="80808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a:solidFill>
                  <a:srgbClr val="808080"/>
                </a:solidFill>
                <a:highlight>
                  <a:srgbClr val="FFFFFF"/>
                </a:highlight>
              </a:rPr>
              <a:t>       </a:t>
            </a:r>
            <a:r>
              <a:rPr lang="en" sz="1200">
                <a:solidFill>
                  <a:schemeClr val="dk1"/>
                </a:solidFill>
                <a:highlight>
                  <a:srgbClr val="FFFFFF"/>
                </a:highlight>
              </a:rPr>
              <a:t>String numberStr = hashMap.get(</a:t>
            </a:r>
            <a:r>
              <a:rPr lang="en" sz="1200">
                <a:solidFill>
                  <a:srgbClr val="0000FF"/>
                </a:solidFill>
                <a:highlight>
                  <a:srgbClr val="FFFFFF"/>
                </a:highlight>
              </a:rPr>
              <a:t>21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System.</a:t>
            </a:r>
            <a:r>
              <a:rPr lang="en" sz="1200" b="1" i="1">
                <a:solidFill>
                  <a:srgbClr val="660E7A"/>
                </a:solidFill>
                <a:highlight>
                  <a:srgbClr val="FFFFFF"/>
                </a:highlight>
              </a:rPr>
              <a:t>out</a:t>
            </a:r>
            <a:r>
              <a:rPr lang="en" sz="1200">
                <a:solidFill>
                  <a:schemeClr val="dk1"/>
                </a:solidFill>
                <a:highlight>
                  <a:srgbClr val="FFFFFF"/>
                </a:highlight>
              </a:rPr>
              <a:t>.println(numberStr);</a:t>
            </a:r>
            <a:endParaRPr sz="12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b="1">
              <a:solidFill>
                <a:srgbClr val="000080"/>
              </a:solidFill>
              <a:highlight>
                <a:srgbClr val="FFFFFF"/>
              </a:high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0197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Collection, Generic và các kỹ thuật sắp xếp</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pic>
        <p:nvPicPr>
          <p:cNvPr id="152" name="Google Shape;152;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3" name="Google Shape;153;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p:nvPr/>
        </p:nvSpPr>
        <p:spPr>
          <a:xfrm>
            <a:off x="1037300" y="1111350"/>
            <a:ext cx="6481500" cy="20373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String.</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của lớp Wrapper.</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a:solidFill>
                  <a:srgbClr val="333333"/>
                </a:solidFill>
                <a:highlight>
                  <a:srgbClr val="FFFFFF"/>
                </a:highlight>
              </a:rPr>
              <a:t>Các đối tượng của lớp do người dùng định nghĩa (User-defined).</a:t>
            </a:r>
            <a:endParaRPr sz="1350">
              <a:solidFill>
                <a:srgbClr val="2876C9"/>
              </a:solidFill>
              <a:highlight>
                <a:srgbClr val="FFFFFF"/>
              </a:highlight>
            </a:endParaRPr>
          </a:p>
        </p:txBody>
      </p:sp>
      <p:sp>
        <p:nvSpPr>
          <p:cNvPr id="155" name="Google Shape;155;p22"/>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a:solidFill>
                  <a:srgbClr val="2876C9"/>
                </a:solidFill>
                <a:highlight>
                  <a:srgbClr val="FFFFFF"/>
                </a:highlight>
              </a:rPr>
              <a:t>Có thể sắp xếp các phần tử của:</a:t>
            </a:r>
            <a:endParaRPr>
              <a:solidFill>
                <a:srgbClr val="2876C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pic>
        <p:nvPicPr>
          <p:cNvPr id="161" name="Google Shape;161;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2" name="Google Shape;162;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txBox="1"/>
          <p:nvPr/>
        </p:nvSpPr>
        <p:spPr>
          <a:xfrm>
            <a:off x="1037300" y="1111350"/>
            <a:ext cx="6481500" cy="10182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b="1" dirty="0">
                <a:solidFill>
                  <a:srgbClr val="333333"/>
                </a:solidFill>
                <a:highlight>
                  <a:srgbClr val="FFFFFF"/>
                </a:highlight>
              </a:rPr>
              <a:t>implement</a:t>
            </a:r>
            <a:r>
              <a:rPr lang="en" sz="1150" dirty="0">
                <a:solidFill>
                  <a:srgbClr val="333333"/>
                </a:solidFill>
                <a:highlight>
                  <a:srgbClr val="FFFFFF"/>
                </a:highlight>
              </a:rPr>
              <a:t> interface Comparable&lt;T&gt; (T là tên đối tượng)</a:t>
            </a:r>
            <a:endParaRPr sz="1150" dirty="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b="1" dirty="0">
                <a:solidFill>
                  <a:srgbClr val="333333"/>
                </a:solidFill>
                <a:highlight>
                  <a:srgbClr val="FFFFFF"/>
                </a:highlight>
              </a:rPr>
              <a:t>override</a:t>
            </a:r>
            <a:r>
              <a:rPr lang="en" sz="1150" dirty="0">
                <a:solidFill>
                  <a:srgbClr val="333333"/>
                </a:solidFill>
                <a:highlight>
                  <a:srgbClr val="FFFFFF"/>
                </a:highlight>
              </a:rPr>
              <a:t> phương thức compareTo(T)</a:t>
            </a:r>
            <a:endParaRPr sz="1150" dirty="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dirty="0">
                <a:solidFill>
                  <a:srgbClr val="333333"/>
                </a:solidFill>
                <a:highlight>
                  <a:srgbClr val="FFFFFF"/>
                </a:highlight>
              </a:rPr>
              <a:t>Sử dụng Collections.</a:t>
            </a:r>
            <a:r>
              <a:rPr lang="en" sz="1150" b="1" dirty="0">
                <a:solidFill>
                  <a:srgbClr val="333333"/>
                </a:solidFill>
                <a:highlight>
                  <a:srgbClr val="FFFFFF"/>
                </a:highlight>
              </a:rPr>
              <a:t>sort</a:t>
            </a:r>
            <a:r>
              <a:rPr lang="en" sz="1150" dirty="0">
                <a:solidFill>
                  <a:srgbClr val="333333"/>
                </a:solidFill>
                <a:highlight>
                  <a:srgbClr val="FFFFFF"/>
                </a:highlight>
              </a:rPr>
              <a:t>(list)  hoặc Collections.</a:t>
            </a:r>
            <a:r>
              <a:rPr lang="en" sz="1150" b="1" dirty="0">
                <a:solidFill>
                  <a:srgbClr val="333333"/>
                </a:solidFill>
                <a:highlight>
                  <a:srgbClr val="FFFFFF"/>
                </a:highlight>
              </a:rPr>
              <a:t>reverse</a:t>
            </a:r>
            <a:r>
              <a:rPr lang="en" sz="1150" dirty="0">
                <a:solidFill>
                  <a:srgbClr val="333333"/>
                </a:solidFill>
                <a:highlight>
                  <a:srgbClr val="FFFFFF"/>
                </a:highlight>
              </a:rPr>
              <a:t>(list) để sắp xếp xuôi hoặc ngược</a:t>
            </a:r>
            <a:endParaRPr sz="1150" dirty="0">
              <a:solidFill>
                <a:srgbClr val="333333"/>
              </a:solidFill>
              <a:highlight>
                <a:srgbClr val="FFFFFF"/>
              </a:highlight>
            </a:endParaRPr>
          </a:p>
        </p:txBody>
      </p:sp>
      <p:sp>
        <p:nvSpPr>
          <p:cNvPr id="164" name="Google Shape;164;p23"/>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a:solidFill>
                  <a:srgbClr val="2876C9"/>
                </a:solidFill>
                <a:highlight>
                  <a:srgbClr val="FFFFFF"/>
                </a:highlight>
              </a:rPr>
              <a:t>Sử dụng Interface Comparable</a:t>
            </a:r>
            <a:endParaRPr>
              <a:solidFill>
                <a:srgbClr val="2876C9"/>
              </a:solidFill>
            </a:endParaRPr>
          </a:p>
        </p:txBody>
      </p:sp>
      <p:pic>
        <p:nvPicPr>
          <p:cNvPr id="165" name="Google Shape;165;p23"/>
          <p:cNvPicPr preferRelativeResize="0"/>
          <p:nvPr/>
        </p:nvPicPr>
        <p:blipFill>
          <a:blip r:embed="rId4">
            <a:alphaModFix/>
          </a:blip>
          <a:stretch>
            <a:fillRect/>
          </a:stretch>
        </p:blipFill>
        <p:spPr>
          <a:xfrm>
            <a:off x="2305625" y="2257675"/>
            <a:ext cx="3874715" cy="2709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Sắp xếp Collections</a:t>
            </a:r>
            <a:endParaRPr>
              <a:solidFill>
                <a:srgbClr val="FFFFFF"/>
              </a:solidFill>
            </a:endParaRPr>
          </a:p>
        </p:txBody>
      </p:sp>
      <p:pic>
        <p:nvPicPr>
          <p:cNvPr id="171" name="Google Shape;171;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2" name="Google Shape;172;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txBox="1"/>
          <p:nvPr/>
        </p:nvSpPr>
        <p:spPr>
          <a:xfrm>
            <a:off x="1037300" y="1111350"/>
            <a:ext cx="6481500" cy="1018200"/>
          </a:xfrm>
          <a:prstGeom prst="rect">
            <a:avLst/>
          </a:prstGeom>
          <a:noFill/>
          <a:ln>
            <a:noFill/>
          </a:ln>
        </p:spPr>
        <p:txBody>
          <a:bodyPr spcFirstLastPara="1" wrap="square" lIns="91425" tIns="91425" rIns="91425" bIns="91425" anchor="t" anchorCtr="0">
            <a:noAutofit/>
          </a:bodyPr>
          <a:lstStyle/>
          <a:p>
            <a:pPr marL="457200" marR="25400" lvl="0" indent="-301625" algn="l" rtl="0">
              <a:lnSpc>
                <a:spcPct val="176087"/>
              </a:lnSpc>
              <a:spcBef>
                <a:spcPts val="0"/>
              </a:spcBef>
              <a:spcAft>
                <a:spcPts val="0"/>
              </a:spcAft>
              <a:buClr>
                <a:srgbClr val="333333"/>
              </a:buClr>
              <a:buSzPts val="1150"/>
              <a:buAutoNum type="arabicPeriod"/>
            </a:pPr>
            <a:r>
              <a:rPr lang="en" sz="1150" b="1">
                <a:solidFill>
                  <a:srgbClr val="333333"/>
                </a:solidFill>
                <a:highlight>
                  <a:srgbClr val="FFFFFF"/>
                </a:highlight>
              </a:rPr>
              <a:t>khởi tạo</a:t>
            </a:r>
            <a:r>
              <a:rPr lang="en" sz="1150">
                <a:solidFill>
                  <a:srgbClr val="333333"/>
                </a:solidFill>
                <a:highlight>
                  <a:srgbClr val="FFFFFF"/>
                </a:highlight>
              </a:rPr>
              <a:t> một Comparator mỗi khi cần sắp xếp</a:t>
            </a:r>
            <a:endParaRPr sz="1150">
              <a:solidFill>
                <a:srgbClr val="333333"/>
              </a:solidFill>
              <a:highlight>
                <a:srgbClr val="FFFFFF"/>
              </a:highlight>
            </a:endParaRPr>
          </a:p>
          <a:p>
            <a:pPr marL="457200" marR="25400" lvl="0" indent="-301625" algn="l" rtl="0">
              <a:lnSpc>
                <a:spcPct val="176087"/>
              </a:lnSpc>
              <a:spcBef>
                <a:spcPts val="0"/>
              </a:spcBef>
              <a:spcAft>
                <a:spcPts val="0"/>
              </a:spcAft>
              <a:buClr>
                <a:srgbClr val="333333"/>
              </a:buClr>
              <a:buSzPts val="1150"/>
              <a:buAutoNum type="arabicPeriod"/>
            </a:pPr>
            <a:r>
              <a:rPr lang="en" sz="1150" b="1">
                <a:solidFill>
                  <a:srgbClr val="333333"/>
                </a:solidFill>
                <a:highlight>
                  <a:srgbClr val="FFFFFF"/>
                </a:highlight>
              </a:rPr>
              <a:t>implement</a:t>
            </a:r>
            <a:r>
              <a:rPr lang="en" sz="1150">
                <a:solidFill>
                  <a:srgbClr val="333333"/>
                </a:solidFill>
                <a:highlight>
                  <a:srgbClr val="FFFFFF"/>
                </a:highlight>
              </a:rPr>
              <a:t> phương thức compareTo()</a:t>
            </a:r>
            <a:endParaRPr sz="1150">
              <a:solidFill>
                <a:srgbClr val="333333"/>
              </a:solidFill>
              <a:highlight>
                <a:srgbClr val="FFFFFF"/>
              </a:highlight>
            </a:endParaRPr>
          </a:p>
        </p:txBody>
      </p:sp>
      <p:sp>
        <p:nvSpPr>
          <p:cNvPr id="174" name="Google Shape;174;p24"/>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sz="1350" dirty="0">
                <a:solidFill>
                  <a:srgbClr val="2876C9"/>
                </a:solidFill>
                <a:highlight>
                  <a:srgbClr val="FFFFFF"/>
                </a:highlight>
              </a:rPr>
              <a:t>Sử dụng Comparator</a:t>
            </a:r>
            <a:endParaRPr dirty="0">
              <a:solidFill>
                <a:srgbClr val="2876C9"/>
              </a:solidFill>
            </a:endParaRPr>
          </a:p>
        </p:txBody>
      </p:sp>
      <p:pic>
        <p:nvPicPr>
          <p:cNvPr id="175" name="Google Shape;175;p24"/>
          <p:cNvPicPr preferRelativeResize="0"/>
          <p:nvPr/>
        </p:nvPicPr>
        <p:blipFill>
          <a:blip r:embed="rId4">
            <a:alphaModFix/>
          </a:blip>
          <a:stretch>
            <a:fillRect/>
          </a:stretch>
        </p:blipFill>
        <p:spPr>
          <a:xfrm>
            <a:off x="2093375" y="2166725"/>
            <a:ext cx="4070855" cy="270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181" name="Google Shape;181;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2" name="Google Shape;182;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Khai báo và sử dụng ArrayList, LinkedList</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sử dụng Sets, Maps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 cách duyệt và sắp xếp Collection.</a:t>
            </a:r>
            <a:endParaRPr>
              <a:solidFill>
                <a:srgbClr val="2876C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pic>
        <p:nvPicPr>
          <p:cNvPr id="190" name="Google Shape;190;p26"/>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ArrayList, LinkedList</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Sets và Maps</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Các kỹ thuật sắp xếp, lưu trữ trên Collections</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Collection</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1885475" y="569875"/>
            <a:ext cx="5102899" cy="4393375"/>
          </a:xfrm>
          <a:prstGeom prst="rect">
            <a:avLst/>
          </a:prstGeom>
          <a:noFill/>
          <a:ln>
            <a:noFill/>
          </a:ln>
        </p:spPr>
      </p:pic>
      <p:sp>
        <p:nvSpPr>
          <p:cNvPr id="73" name="Google Shape;73;p15"/>
          <p:cNvSpPr/>
          <p:nvPr/>
        </p:nvSpPr>
        <p:spPr>
          <a:xfrm>
            <a:off x="1885475" y="2767075"/>
            <a:ext cx="6756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076350" y="2767075"/>
            <a:ext cx="6261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5073975" y="2767075"/>
            <a:ext cx="6261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024675" y="4601150"/>
            <a:ext cx="675600" cy="362100"/>
          </a:xfrm>
          <a:prstGeom prst="flowChartAlternate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ArrayList</a:t>
            </a:r>
            <a:endParaRPr>
              <a:solidFill>
                <a:srgbClr val="FFFFFF"/>
              </a:solidFill>
            </a:endParaRPr>
          </a:p>
        </p:txBody>
      </p:sp>
      <p:pic>
        <p:nvPicPr>
          <p:cNvPr id="82" name="Google Shape;82;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3" name="Google Shape;83;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4" name="Google Shape;84;p16"/>
          <p:cNvGraphicFramePr/>
          <p:nvPr/>
        </p:nvGraphicFramePr>
        <p:xfrm>
          <a:off x="5513800" y="1097150"/>
          <a:ext cx="2793300" cy="39621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graphicFrame>
        <p:nvGraphicFramePr>
          <p:cNvPr id="85" name="Google Shape;85;p16"/>
          <p:cNvGraphicFramePr/>
          <p:nvPr/>
        </p:nvGraphicFramePr>
        <p:xfrm>
          <a:off x="5513825" y="2023125"/>
          <a:ext cx="2793300" cy="39621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86" name="Google Shape;86;p16"/>
          <p:cNvSpPr txBox="1"/>
          <p:nvPr/>
        </p:nvSpPr>
        <p:spPr>
          <a:xfrm>
            <a:off x="4661075" y="750125"/>
            <a:ext cx="614400" cy="4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size()</a:t>
            </a:r>
            <a:endParaRPr sz="1200"/>
          </a:p>
        </p:txBody>
      </p:sp>
      <p:sp>
        <p:nvSpPr>
          <p:cNvPr id="87" name="Google Shape;87;p16"/>
          <p:cNvSpPr txBox="1"/>
          <p:nvPr/>
        </p:nvSpPr>
        <p:spPr>
          <a:xfrm>
            <a:off x="389325" y="949850"/>
            <a:ext cx="3621600" cy="33279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highlight>
                  <a:srgbClr val="FFFFFF"/>
                </a:highlight>
              </a:rPr>
              <a:t>ArrayList&lt;Integer&gt; arrayList = </a:t>
            </a:r>
            <a:r>
              <a:rPr lang="en" sz="1200" b="1">
                <a:solidFill>
                  <a:srgbClr val="000080"/>
                </a:solidFill>
                <a:highlight>
                  <a:srgbClr val="FFFFFF"/>
                </a:highlight>
              </a:rPr>
              <a:t>new </a:t>
            </a:r>
            <a:r>
              <a:rPr lang="en" sz="1200">
                <a:solidFill>
                  <a:schemeClr val="dk1"/>
                </a:solidFill>
                <a:highlight>
                  <a:srgbClr val="FFFFFF"/>
                </a:highlight>
              </a:rPr>
              <a:t>ArrayList&lt;&gt;();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2</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3</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7</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arrayList.add(</a:t>
            </a:r>
            <a:r>
              <a:rPr lang="en" sz="1200">
                <a:solidFill>
                  <a:srgbClr val="0000FF"/>
                </a:solidFill>
                <a:highlight>
                  <a:srgbClr val="FFFFFF"/>
                </a:highlight>
              </a:rPr>
              <a:t>5</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.println(arrayList);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arrayList.remove(</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.println(arrayList);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b="1">
                <a:solidFill>
                  <a:srgbClr val="000080"/>
                </a:solidFill>
                <a:highlight>
                  <a:srgbClr val="FFFFFF"/>
                </a:highlight>
              </a:rPr>
              <a:t>int </a:t>
            </a:r>
            <a:r>
              <a:rPr lang="en" sz="1200">
                <a:solidFill>
                  <a:schemeClr val="dk1"/>
                </a:solidFill>
                <a:highlight>
                  <a:srgbClr val="FFFFFF"/>
                </a:highlight>
              </a:rPr>
              <a:t>x = arrayList.get(</a:t>
            </a:r>
            <a:r>
              <a:rPr lang="en" sz="1200">
                <a:solidFill>
                  <a:srgbClr val="00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System.</a:t>
            </a:r>
            <a:r>
              <a:rPr lang="en" sz="1200" b="1" i="1">
                <a:solidFill>
                  <a:srgbClr val="660E7A"/>
                </a:solidFill>
                <a:highlight>
                  <a:srgbClr val="FFFFFF"/>
                </a:highlight>
              </a:rPr>
              <a:t>out</a:t>
            </a:r>
            <a:r>
              <a:rPr lang="en" sz="1200">
                <a:solidFill>
                  <a:schemeClr val="dk1"/>
                </a:solidFill>
                <a:highlight>
                  <a:srgbClr val="FFFFFF"/>
                </a:highlight>
              </a:rPr>
              <a:t>.println(x);</a:t>
            </a:r>
            <a:endParaRPr sz="1200">
              <a:solidFill>
                <a:schemeClr val="dk1"/>
              </a:solidFill>
              <a:highlight>
                <a:srgbClr val="FFFFFF"/>
              </a:highlight>
            </a:endParaRPr>
          </a:p>
        </p:txBody>
      </p:sp>
      <p:sp>
        <p:nvSpPr>
          <p:cNvPr id="88" name="Google Shape;88;p16"/>
          <p:cNvSpPr/>
          <p:nvPr/>
        </p:nvSpPr>
        <p:spPr>
          <a:xfrm>
            <a:off x="4134275" y="1097100"/>
            <a:ext cx="63000" cy="799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6"/>
          <p:cNvCxnSpPr>
            <a:stCxn id="88" idx="1"/>
            <a:endCxn id="90" idx="2"/>
          </p:cNvCxnSpPr>
          <p:nvPr/>
        </p:nvCxnSpPr>
        <p:spPr>
          <a:xfrm rot="10800000" flipH="1">
            <a:off x="4197275" y="1295400"/>
            <a:ext cx="508800" cy="201600"/>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6"/>
          <p:cNvSpPr/>
          <p:nvPr/>
        </p:nvSpPr>
        <p:spPr>
          <a:xfrm>
            <a:off x="4706126" y="1097100"/>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91" name="Google Shape;91;p16"/>
          <p:cNvSpPr/>
          <p:nvPr/>
        </p:nvSpPr>
        <p:spPr>
          <a:xfrm>
            <a:off x="4706113" y="2023075"/>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92" name="Google Shape;92;p16"/>
          <p:cNvSpPr txBox="1"/>
          <p:nvPr/>
        </p:nvSpPr>
        <p:spPr>
          <a:xfrm>
            <a:off x="8367525" y="1223250"/>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93" name="Google Shape;93;p16"/>
          <p:cNvSpPr txBox="1"/>
          <p:nvPr/>
        </p:nvSpPr>
        <p:spPr>
          <a:xfrm>
            <a:off x="8383300" y="2166600"/>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cxnSp>
        <p:nvCxnSpPr>
          <p:cNvPr id="94" name="Google Shape;94;p16"/>
          <p:cNvCxnSpPr>
            <a:endCxn id="91" idx="2"/>
          </p:cNvCxnSpPr>
          <p:nvPr/>
        </p:nvCxnSpPr>
        <p:spPr>
          <a:xfrm>
            <a:off x="2018413" y="2217025"/>
            <a:ext cx="2687700" cy="42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95" name="Google Shape;95;p16"/>
          <p:cNvGraphicFramePr/>
          <p:nvPr/>
        </p:nvGraphicFramePr>
        <p:xfrm>
          <a:off x="5513775" y="2775300"/>
          <a:ext cx="2793300" cy="39621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a:t>2</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FF0000"/>
                      </a:solidFill>
                      <a:prstDash val="solid"/>
                      <a:round/>
                      <a:headEnd type="none" w="sm" len="sm"/>
                      <a:tailEnd type="none" w="sm" len="sm"/>
                    </a:lnL>
                  </a:tcPr>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96" name="Google Shape;96;p16"/>
          <p:cNvSpPr/>
          <p:nvPr/>
        </p:nvSpPr>
        <p:spPr>
          <a:xfrm>
            <a:off x="4706101" y="2775250"/>
            <a:ext cx="410700" cy="396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cxnSp>
        <p:nvCxnSpPr>
          <p:cNvPr id="97" name="Google Shape;97;p16"/>
          <p:cNvCxnSpPr>
            <a:endCxn id="96" idx="2"/>
          </p:cNvCxnSpPr>
          <p:nvPr/>
        </p:nvCxnSpPr>
        <p:spPr>
          <a:xfrm rot="10800000" flipH="1">
            <a:off x="2304001" y="2973400"/>
            <a:ext cx="2402100" cy="6510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6"/>
          <p:cNvSpPr txBox="1"/>
          <p:nvPr/>
        </p:nvSpPr>
        <p:spPr>
          <a:xfrm>
            <a:off x="8367525" y="2806525"/>
            <a:ext cx="410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aphicFrame>
        <p:nvGraphicFramePr>
          <p:cNvPr id="99" name="Google Shape;99;p16"/>
          <p:cNvGraphicFramePr/>
          <p:nvPr/>
        </p:nvGraphicFramePr>
        <p:xfrm>
          <a:off x="5513775" y="777100"/>
          <a:ext cx="2793300" cy="381000"/>
        </p:xfrm>
        <a:graphic>
          <a:graphicData uri="http://schemas.openxmlformats.org/drawingml/2006/table">
            <a:tbl>
              <a:tblPr>
                <a:noFill/>
                <a:tableStyleId>{FA1BA175-37EF-4760-A456-22FA6ADFED59}</a:tableStyleId>
              </a:tblPr>
              <a:tblGrid>
                <a:gridCol w="465550"/>
                <a:gridCol w="465550"/>
                <a:gridCol w="465550"/>
                <a:gridCol w="465550"/>
                <a:gridCol w="465550"/>
                <a:gridCol w="465550"/>
              </a:tblGrid>
              <a:tr h="381000">
                <a:tc>
                  <a:txBody>
                    <a:bodyPr/>
                    <a:lstStyle/>
                    <a:p>
                      <a:pPr marL="0" lvl="0" indent="0" algn="ctr" rtl="0">
                        <a:spcBef>
                          <a:spcPts val="0"/>
                        </a:spcBef>
                        <a:spcAft>
                          <a:spcPts val="0"/>
                        </a:spcAft>
                        <a:buNone/>
                      </a:pPr>
                      <a:r>
                        <a:rPr lang="en" sz="1200" i="1"/>
                        <a:t>0</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1</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2</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FF0000">
                          <a:alpha val="0"/>
                        </a:srgbClr>
                      </a:solidFill>
                      <a:prstDash val="solid"/>
                      <a:round/>
                      <a:headEnd type="none" w="sm" len="sm"/>
                      <a:tailEnd type="none" w="sm" len="sm"/>
                    </a:lnR>
                    <a:lnT w="9525" cap="flat" cmpd="sng">
                      <a:solidFill>
                        <a:srgbClr val="FF0000">
                          <a:alpha val="0"/>
                        </a:srgbClr>
                      </a:solidFill>
                      <a:prstDash val="solid"/>
                      <a:round/>
                      <a:headEnd type="none" w="sm" len="sm"/>
                      <a:tailEnd type="none" w="sm" len="sm"/>
                    </a:lnT>
                    <a:lnB w="9525" cap="flat" cmpd="sng">
                      <a:solidFill>
                        <a:srgbClr val="FF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i="1"/>
                        <a:t>3</a:t>
                      </a:r>
                      <a:endParaRPr sz="1200" i="1"/>
                    </a:p>
                  </a:txBody>
                  <a:tcPr marL="91425" marR="91425" marT="91425" marB="91425">
                    <a:lnL w="9525" cap="flat" cmpd="sng">
                      <a:solidFill>
                        <a:srgbClr val="FF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900" i="1"/>
                        <a:t>index</a:t>
                      </a:r>
                      <a:endParaRPr sz="9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LinkedList</a:t>
            </a:r>
            <a:endParaRPr>
              <a:solidFill>
                <a:srgbClr val="FFFFFF"/>
              </a:solidFill>
            </a:endParaRPr>
          </a:p>
        </p:txBody>
      </p:sp>
      <p:pic>
        <p:nvPicPr>
          <p:cNvPr id="105" name="Google Shape;105;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6" name="Google Shape;106;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Doubly Linked List</a:t>
            </a:r>
            <a:endParaRPr>
              <a:solidFill>
                <a:srgbClr val="2876C9"/>
              </a:solidFill>
            </a:endParaRPr>
          </a:p>
        </p:txBody>
      </p:sp>
      <p:pic>
        <p:nvPicPr>
          <p:cNvPr id="108" name="Google Shape;108;p17"/>
          <p:cNvPicPr preferRelativeResize="0"/>
          <p:nvPr/>
        </p:nvPicPr>
        <p:blipFill>
          <a:blip r:embed="rId4">
            <a:alphaModFix/>
          </a:blip>
          <a:stretch>
            <a:fillRect/>
          </a:stretch>
        </p:blipFill>
        <p:spPr>
          <a:xfrm>
            <a:off x="726450" y="1542550"/>
            <a:ext cx="7699077" cy="2251300"/>
          </a:xfrm>
          <a:prstGeom prst="rect">
            <a:avLst/>
          </a:prstGeom>
          <a:noFill/>
          <a:ln>
            <a:noFill/>
          </a:ln>
        </p:spPr>
      </p:pic>
      <p:sp>
        <p:nvSpPr>
          <p:cNvPr id="109" name="Google Shape;109;p17"/>
          <p:cNvSpPr txBox="1"/>
          <p:nvPr/>
        </p:nvSpPr>
        <p:spPr>
          <a:xfrm>
            <a:off x="1181500"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0</a:t>
            </a:r>
            <a:endParaRPr sz="1200"/>
          </a:p>
        </p:txBody>
      </p:sp>
      <p:sp>
        <p:nvSpPr>
          <p:cNvPr id="110" name="Google Shape;110;p17"/>
          <p:cNvSpPr txBox="1"/>
          <p:nvPr/>
        </p:nvSpPr>
        <p:spPr>
          <a:xfrm>
            <a:off x="4370638"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a:t>
            </a:r>
            <a:endParaRPr sz="1200"/>
          </a:p>
        </p:txBody>
      </p:sp>
      <p:sp>
        <p:nvSpPr>
          <p:cNvPr id="111" name="Google Shape;111;p17"/>
          <p:cNvSpPr txBox="1"/>
          <p:nvPr/>
        </p:nvSpPr>
        <p:spPr>
          <a:xfrm>
            <a:off x="7302263" y="3877250"/>
            <a:ext cx="410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2</a:t>
            </a:r>
            <a:endParaRPr sz="1200"/>
          </a:p>
        </p:txBody>
      </p:sp>
      <p:sp>
        <p:nvSpPr>
          <p:cNvPr id="112" name="Google Shape;112;p17"/>
          <p:cNvSpPr txBox="1"/>
          <p:nvPr/>
        </p:nvSpPr>
        <p:spPr>
          <a:xfrm>
            <a:off x="8425528" y="3877250"/>
            <a:ext cx="5094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t>index</a:t>
            </a:r>
            <a:endParaRPr sz="9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ArrayList vs LinkedList</a:t>
            </a:r>
            <a:endParaRPr>
              <a:solidFill>
                <a:srgbClr val="FFFFFF"/>
              </a:solidFill>
            </a:endParaRPr>
          </a:p>
        </p:txBody>
      </p:sp>
      <p:pic>
        <p:nvPicPr>
          <p:cNvPr id="118" name="Google Shape;118;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9" name="Google Shape;119;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0" name="Google Shape;120;p18"/>
          <p:cNvGraphicFramePr/>
          <p:nvPr/>
        </p:nvGraphicFramePr>
        <p:xfrm>
          <a:off x="803900" y="853813"/>
          <a:ext cx="7457775" cy="3623892"/>
        </p:xfrm>
        <a:graphic>
          <a:graphicData uri="http://schemas.openxmlformats.org/drawingml/2006/table">
            <a:tbl>
              <a:tblPr>
                <a:noFill/>
                <a:tableStyleId>{FA1BA175-37EF-4760-A456-22FA6ADFED59}</a:tableStyleId>
              </a:tblPr>
              <a:tblGrid>
                <a:gridCol w="1882025"/>
                <a:gridCol w="2247775"/>
                <a:gridCol w="3327975"/>
              </a:tblGrid>
              <a:tr h="39620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a:t>ArrayList</a:t>
                      </a:r>
                      <a:endParaRPr/>
                    </a:p>
                  </a:txBody>
                  <a:tcPr marL="91425" marR="91425" marT="91425" marB="91425"/>
                </a:tc>
                <a:tc>
                  <a:txBody>
                    <a:bodyPr/>
                    <a:lstStyle/>
                    <a:p>
                      <a:pPr marL="0" lvl="0" indent="0" algn="ctr" rtl="0">
                        <a:spcBef>
                          <a:spcPts val="0"/>
                        </a:spcBef>
                        <a:spcAft>
                          <a:spcPts val="0"/>
                        </a:spcAft>
                        <a:buNone/>
                      </a:pPr>
                      <a:r>
                        <a:rPr lang="en"/>
                        <a:t>LinkedList</a:t>
                      </a:r>
                      <a:endParaRPr/>
                    </a:p>
                  </a:txBody>
                  <a:tcPr marL="91425" marR="91425" marT="91425" marB="91425"/>
                </a:tc>
              </a:tr>
              <a:tr h="381000">
                <a:tc>
                  <a:txBody>
                    <a:bodyPr/>
                    <a:lstStyle/>
                    <a:p>
                      <a:pPr marL="0" lvl="0" indent="0" algn="l" rtl="0">
                        <a:lnSpc>
                          <a:spcPct val="115000"/>
                        </a:lnSpc>
                        <a:spcBef>
                          <a:spcPts val="0"/>
                        </a:spcBef>
                        <a:spcAft>
                          <a:spcPts val="0"/>
                        </a:spcAft>
                        <a:buNone/>
                      </a:pPr>
                      <a:r>
                        <a:rPr lang="en" sz="1200">
                          <a:solidFill>
                            <a:srgbClr val="434343"/>
                          </a:solidFill>
                        </a:rPr>
                        <a:t>Cấu trúc dữ liệu</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sử dụng </a:t>
                      </a:r>
                      <a:r>
                        <a:rPr lang="en" sz="1200" b="1">
                          <a:solidFill>
                            <a:srgbClr val="2876C9"/>
                          </a:solidFill>
                        </a:rPr>
                        <a:t>mảng động </a:t>
                      </a:r>
                      <a:r>
                        <a:rPr lang="en" sz="1200">
                          <a:solidFill>
                            <a:srgbClr val="2876C9"/>
                          </a:solidFill>
                        </a:rPr>
                        <a:t>để lưu trữ các phần tử.</a:t>
                      </a:r>
                      <a:endParaRPr sz="120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sử dụng </a:t>
                      </a:r>
                      <a:r>
                        <a:rPr lang="en" sz="1200" b="1">
                          <a:solidFill>
                            <a:srgbClr val="2876C9"/>
                          </a:solidFill>
                        </a:rPr>
                        <a:t>danh sách liên kết (Doubly Linked List) </a:t>
                      </a:r>
                      <a:r>
                        <a:rPr lang="en" sz="1200">
                          <a:solidFill>
                            <a:srgbClr val="2876C9"/>
                          </a:solidFill>
                        </a:rPr>
                        <a:t>để lưu trữ các phần tử.</a:t>
                      </a:r>
                      <a:endParaRPr sz="120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Thao tác thêm và xóa</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khi thêm hoặc xóa các phần tử cần sắp xếp lại =&gt; Chậm </a:t>
                      </a:r>
                      <a:endParaRPr sz="1200" dirty="0">
                        <a:solidFill>
                          <a:srgbClr val="2876C9"/>
                        </a:solidFill>
                      </a:endParaRPr>
                    </a:p>
                    <a:p>
                      <a:pPr marL="0" lvl="0" indent="0" algn="l" rtl="0">
                        <a:lnSpc>
                          <a:spcPct val="115000"/>
                        </a:lnSpc>
                        <a:spcBef>
                          <a:spcPts val="0"/>
                        </a:spcBef>
                        <a:spcAft>
                          <a:spcPts val="0"/>
                        </a:spcAft>
                        <a:buNone/>
                      </a:pPr>
                      <a:r>
                        <a:rPr lang="en" sz="1200" dirty="0">
                          <a:solidFill>
                            <a:srgbClr val="2876C9"/>
                          </a:solidFill>
                        </a:rPr>
                        <a:t>=&gt; </a:t>
                      </a:r>
                      <a:r>
                        <a:rPr lang="en" sz="1200" b="1" dirty="0">
                          <a:solidFill>
                            <a:srgbClr val="2876C9"/>
                          </a:solidFill>
                        </a:rPr>
                        <a:t>O(n)</a:t>
                      </a:r>
                      <a:endParaRPr sz="1200" b="1" dirty="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Nhanh hơn ArrayList. Bởi vì nó không cần sắp xếp lại các phần tử sau khi thêm hoặc xóa. Nó chỉ cần cập nhật lại tham chiếu tới phần tử phía trước và sau nó =&gt; </a:t>
                      </a:r>
                      <a:r>
                        <a:rPr lang="en" sz="1200" b="1" dirty="0">
                          <a:solidFill>
                            <a:srgbClr val="2876C9"/>
                          </a:solidFill>
                        </a:rPr>
                        <a:t>O(1).</a:t>
                      </a:r>
                      <a:endParaRPr sz="1200" dirty="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Thao tác tìm kiếm hoặc truy xuất phần tử</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Dựa trên chỉ mục index</a:t>
                      </a:r>
                      <a:endParaRPr sz="120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Phải duyệt qua lần lượt các phần tử từ đầu tiên cho đến cuối cùng</a:t>
                      </a:r>
                      <a:endParaRPr sz="120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Trường hợp sử dụng</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Hoạt động như List thông thường</a:t>
                      </a:r>
                      <a:endParaRPr sz="1200" dirty="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Có thể hoạt động như một </a:t>
                      </a:r>
                      <a:r>
                        <a:rPr lang="en" sz="1200" b="1" dirty="0">
                          <a:solidFill>
                            <a:srgbClr val="2876C9"/>
                          </a:solidFill>
                        </a:rPr>
                        <a:t>ArrayList</a:t>
                      </a:r>
                      <a:r>
                        <a:rPr lang="en" sz="1200" dirty="0">
                          <a:solidFill>
                            <a:srgbClr val="2876C9"/>
                          </a:solidFill>
                        </a:rPr>
                        <a:t>, stack (hàng đợi), queue (hàng đợi)</a:t>
                      </a:r>
                      <a:endParaRPr sz="1200" dirty="0">
                        <a:solidFill>
                          <a:srgbClr val="2876C9"/>
                        </a:solidFill>
                      </a:endParaRPr>
                    </a:p>
                  </a:txBody>
                  <a:tcPr marL="91425" marR="91425" marT="91425" marB="91425" anchor="ctr"/>
                </a:tc>
              </a:tr>
              <a:tr h="381000">
                <a:tc>
                  <a:txBody>
                    <a:bodyPr/>
                    <a:lstStyle/>
                    <a:p>
                      <a:pPr marL="0" lvl="0" indent="0" algn="l" rtl="0">
                        <a:lnSpc>
                          <a:spcPct val="115000"/>
                        </a:lnSpc>
                        <a:spcBef>
                          <a:spcPts val="0"/>
                        </a:spcBef>
                        <a:spcAft>
                          <a:spcPts val="0"/>
                        </a:spcAft>
                        <a:buNone/>
                      </a:pPr>
                      <a:r>
                        <a:rPr lang="en" sz="1200">
                          <a:solidFill>
                            <a:srgbClr val="434343"/>
                          </a:solidFill>
                        </a:rPr>
                        <a:t>Sử dụng bộ nhớ</a:t>
                      </a:r>
                      <a:endParaRPr sz="1200">
                        <a:solidFill>
                          <a:srgbClr val="434343"/>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a:solidFill>
                            <a:srgbClr val="2876C9"/>
                          </a:solidFill>
                        </a:rPr>
                        <a:t>Ít</a:t>
                      </a:r>
                      <a:endParaRPr sz="1200">
                        <a:solidFill>
                          <a:srgbClr val="2876C9"/>
                        </a:solidFill>
                      </a:endParaRPr>
                    </a:p>
                  </a:txBody>
                  <a:tcPr marL="91425" marR="91425" marT="91425" marB="91425" anchor="ctr"/>
                </a:tc>
                <a:tc>
                  <a:txBody>
                    <a:bodyPr/>
                    <a:lstStyle/>
                    <a:p>
                      <a:pPr marL="0" lvl="0" indent="0" algn="l" rtl="0">
                        <a:lnSpc>
                          <a:spcPct val="115000"/>
                        </a:lnSpc>
                        <a:spcBef>
                          <a:spcPts val="0"/>
                        </a:spcBef>
                        <a:spcAft>
                          <a:spcPts val="0"/>
                        </a:spcAft>
                        <a:buNone/>
                      </a:pPr>
                      <a:r>
                        <a:rPr lang="en" sz="1200" dirty="0">
                          <a:solidFill>
                            <a:srgbClr val="2876C9"/>
                          </a:solidFill>
                        </a:rPr>
                        <a:t>Nhiều</a:t>
                      </a:r>
                      <a:endParaRPr sz="1200" dirty="0">
                        <a:solidFill>
                          <a:srgbClr val="2876C9"/>
                        </a:solidFill>
                      </a:endParaRPr>
                    </a:p>
                  </a:txBody>
                  <a:tcPr marL="91425" marR="91425" marT="91425" marB="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Sets</a:t>
            </a:r>
            <a:endParaRPr>
              <a:solidFill>
                <a:srgbClr val="FFFFFF"/>
              </a:solidFill>
            </a:endParaRPr>
          </a:p>
        </p:txBody>
      </p:sp>
      <p:pic>
        <p:nvPicPr>
          <p:cNvPr id="126" name="Google Shape;126;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7" name="Google Shape;127;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Tập hợp các phần tử không trùng lặp</a:t>
            </a:r>
            <a:endParaRPr>
              <a:solidFill>
                <a:srgbClr val="2876C9"/>
              </a:solidFill>
            </a:endParaRPr>
          </a:p>
        </p:txBody>
      </p:sp>
      <p:sp>
        <p:nvSpPr>
          <p:cNvPr id="129" name="Google Shape;129;p19"/>
          <p:cNvSpPr txBox="1"/>
          <p:nvPr/>
        </p:nvSpPr>
        <p:spPr>
          <a:xfrm>
            <a:off x="2481700" y="1213625"/>
            <a:ext cx="3614400" cy="31914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0080"/>
                </a:solidFill>
                <a:highlight>
                  <a:srgbClr val="FFFFFF"/>
                </a:highlight>
              </a:rPr>
              <a:t>public class </a:t>
            </a:r>
            <a:r>
              <a:rPr lang="en" sz="1200">
                <a:solidFill>
                  <a:schemeClr val="dk1"/>
                </a:solidFill>
                <a:highlight>
                  <a:srgbClr val="FFFFFF"/>
                </a:highlight>
              </a:rPr>
              <a:t>SetExample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b="1">
                <a:solidFill>
                  <a:srgbClr val="000080"/>
                </a:solidFill>
                <a:highlight>
                  <a:srgbClr val="FFFFFF"/>
                </a:highlight>
              </a:rPr>
              <a:t>public static void </a:t>
            </a:r>
            <a:r>
              <a:rPr lang="en" sz="1200">
                <a:solidFill>
                  <a:schemeClr val="dk1"/>
                </a:solidFill>
                <a:highlight>
                  <a:srgbClr val="FFFFFF"/>
                </a:highlight>
              </a:rPr>
              <a:t>main(String[] args)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i="1">
                <a:solidFill>
                  <a:srgbClr val="808080"/>
                </a:solidFill>
                <a:highlight>
                  <a:srgbClr val="FFFFFF"/>
                </a:highlight>
              </a:rPr>
              <a:t>// Create set</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Set&lt;String&gt; items = </a:t>
            </a:r>
            <a:r>
              <a:rPr lang="en" sz="1200" b="1">
                <a:solidFill>
                  <a:srgbClr val="000080"/>
                </a:solidFill>
                <a:highlight>
                  <a:srgbClr val="FFFFFF"/>
                </a:highlight>
              </a:rPr>
              <a:t>new </a:t>
            </a:r>
            <a:r>
              <a:rPr lang="en" sz="1200">
                <a:solidFill>
                  <a:schemeClr val="dk1"/>
                </a:solidFill>
                <a:highlight>
                  <a:srgbClr val="FFFFFF"/>
                </a:highlight>
              </a:rPr>
              <a:t>HashSet&lt;&gt;();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items.add(</a:t>
            </a:r>
            <a:r>
              <a:rPr lang="en" sz="1200" b="1">
                <a:solidFill>
                  <a:srgbClr val="008000"/>
                </a:solidFill>
                <a:highlight>
                  <a:srgbClr val="FFFFFF"/>
                </a:highlight>
              </a:rPr>
              <a:t>"A02"</a:t>
            </a:r>
            <a:r>
              <a:rPr lang="en" sz="1200">
                <a:solidFill>
                  <a:schemeClr val="dk1"/>
                </a:solidFill>
                <a:highlight>
                  <a:srgbClr val="FFFFFF"/>
                </a:highlight>
              </a:rPr>
              <a:t>); </a:t>
            </a:r>
            <a:r>
              <a:rPr lang="en" sz="1200" i="1">
                <a:solidFill>
                  <a:srgbClr val="808080"/>
                </a:solidFill>
                <a:highlight>
                  <a:srgbClr val="FFFFFF"/>
                </a:highlight>
              </a:rPr>
              <a:t>// Add new item</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items.add(</a:t>
            </a:r>
            <a:r>
              <a:rPr lang="en" sz="1200" b="1">
                <a:solidFill>
                  <a:srgbClr val="008000"/>
                </a:solidFill>
                <a:highlight>
                  <a:srgbClr val="FFFFFF"/>
                </a:highlight>
              </a:rPr>
              <a:t>"D03"</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items.add(</a:t>
            </a:r>
            <a:r>
              <a:rPr lang="en" sz="1200" b="1">
                <a:solidFill>
                  <a:srgbClr val="008000"/>
                </a:solidFill>
                <a:highlight>
                  <a:srgbClr val="FFFFFF"/>
                </a:highlight>
              </a:rPr>
              <a:t>"D03"</a:t>
            </a:r>
            <a:r>
              <a:rPr lang="en" sz="1200">
                <a:solidFill>
                  <a:schemeClr val="dk1"/>
                </a:solidFill>
                <a:highlight>
                  <a:srgbClr val="FFFFFF"/>
                </a:highlight>
              </a:rPr>
              <a:t>); </a:t>
            </a:r>
            <a:r>
              <a:rPr lang="en" sz="1200" i="1">
                <a:solidFill>
                  <a:srgbClr val="808080"/>
                </a:solidFill>
                <a:highlight>
                  <a:srgbClr val="FFFFFF"/>
                </a:highlight>
              </a:rPr>
              <a:t>// item is ignored</a:t>
            </a:r>
            <a:endParaRPr sz="1200" i="1">
              <a:solidFill>
                <a:srgbClr val="808080"/>
              </a:solidFill>
              <a:highlight>
                <a:srgbClr val="FFFFFF"/>
              </a:highlight>
            </a:endParaRPr>
          </a:p>
          <a:p>
            <a:pPr marL="0" lvl="0" indent="0" algn="l" rtl="0">
              <a:lnSpc>
                <a:spcPct val="115000"/>
              </a:lnSpc>
              <a:spcBef>
                <a:spcPts val="0"/>
              </a:spcBef>
              <a:spcAft>
                <a:spcPts val="0"/>
              </a:spcAft>
              <a:buNone/>
            </a:pPr>
            <a:r>
              <a:rPr lang="en" sz="1200" i="1">
                <a:solidFill>
                  <a:srgbClr val="808080"/>
                </a:solidFill>
                <a:highlight>
                  <a:srgbClr val="FFFFFF"/>
                </a:highlight>
              </a:rPr>
              <a:t>       </a:t>
            </a:r>
            <a:r>
              <a:rPr lang="en" sz="1200">
                <a:solidFill>
                  <a:schemeClr val="dk1"/>
                </a:solidFill>
                <a:highlight>
                  <a:srgbClr val="FFFFFF"/>
                </a:highlight>
              </a:rPr>
              <a:t>items.add(</a:t>
            </a:r>
            <a:r>
              <a:rPr lang="en" sz="1200" b="1">
                <a:solidFill>
                  <a:srgbClr val="008000"/>
                </a:solidFill>
                <a:highlight>
                  <a:srgbClr val="FFFFFF"/>
                </a:highlight>
              </a:rPr>
              <a:t>"01"</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items.add(</a:t>
            </a:r>
            <a:r>
              <a:rPr lang="en" sz="1200" b="1">
                <a:solidFill>
                  <a:srgbClr val="008000"/>
                </a:solidFill>
                <a:highlight>
                  <a:srgbClr val="FFFFFF"/>
                </a:highlight>
              </a:rPr>
              <a:t>"04"</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r>
              <a:rPr lang="en" sz="1200" b="1">
                <a:solidFill>
                  <a:srgbClr val="000080"/>
                </a:solidFill>
                <a:highlight>
                  <a:srgbClr val="FFFFFF"/>
                </a:highlight>
              </a:rPr>
              <a:t>for </a:t>
            </a:r>
            <a:r>
              <a:rPr lang="en" sz="1200">
                <a:solidFill>
                  <a:schemeClr val="dk1"/>
                </a:solidFill>
                <a:highlight>
                  <a:srgbClr val="FFFFFF"/>
                </a:highlight>
              </a:rPr>
              <a:t>(String item: items)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System.</a:t>
            </a:r>
            <a:r>
              <a:rPr lang="en" sz="1200" b="1" i="1">
                <a:solidFill>
                  <a:srgbClr val="660E7A"/>
                </a:solidFill>
                <a:highlight>
                  <a:srgbClr val="FFFFFF"/>
                </a:highlight>
              </a:rPr>
              <a:t>out</a:t>
            </a:r>
            <a:r>
              <a:rPr lang="en" sz="1200">
                <a:solidFill>
                  <a:schemeClr val="dk1"/>
                </a:solidFill>
                <a:highlight>
                  <a:srgbClr val="FFFFFF"/>
                </a:highlight>
              </a:rPr>
              <a:t>.print(item + </a:t>
            </a:r>
            <a:r>
              <a:rPr lang="en" sz="1200" b="1">
                <a:solidFill>
                  <a:srgbClr val="008000"/>
                </a:solidFill>
                <a:highlight>
                  <a:srgbClr val="FFFFFF"/>
                </a:highlight>
              </a:rPr>
              <a:t>" "</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0"/>
              </a:spcBef>
              <a:spcAft>
                <a:spcPts val="0"/>
              </a:spcAft>
              <a:buNone/>
            </a:pPr>
            <a:endParaRPr sz="1200" i="1">
              <a:solidFill>
                <a:srgbClr val="80808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Các phương thức Collection</a:t>
            </a:r>
            <a:endParaRPr>
              <a:solidFill>
                <a:srgbClr val="FFFFFF"/>
              </a:solidFill>
            </a:endParaRPr>
          </a:p>
        </p:txBody>
      </p:sp>
      <p:pic>
        <p:nvPicPr>
          <p:cNvPr id="135" name="Google Shape;13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6" name="Google Shape;13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7" name="Google Shape;137;p20"/>
          <p:cNvGraphicFramePr/>
          <p:nvPr/>
        </p:nvGraphicFramePr>
        <p:xfrm>
          <a:off x="780650" y="714400"/>
          <a:ext cx="7583850" cy="4081025"/>
        </p:xfrm>
        <a:graphic>
          <a:graphicData uri="http://schemas.openxmlformats.org/drawingml/2006/table">
            <a:tbl>
              <a:tblPr>
                <a:noFill/>
                <a:tableStyleId>{260EFAA2-2A17-4C90-A9F5-B65E05173447}</a:tableStyleId>
              </a:tblPr>
              <a:tblGrid>
                <a:gridCol w="2628850"/>
                <a:gridCol w="4955000"/>
              </a:tblGrid>
              <a:tr h="360600">
                <a:tc>
                  <a:txBody>
                    <a:bodyPr/>
                    <a:lstStyle/>
                    <a:p>
                      <a:pPr marL="0" lvl="0" indent="0" algn="ctr" rtl="0">
                        <a:lnSpc>
                          <a:spcPct val="100000"/>
                        </a:lnSpc>
                        <a:spcBef>
                          <a:spcPts val="0"/>
                        </a:spcBef>
                        <a:spcAft>
                          <a:spcPts val="1100"/>
                        </a:spcAft>
                        <a:buNone/>
                      </a:pPr>
                      <a:r>
                        <a:rPr lang="en" sz="900" b="1"/>
                        <a:t>Phương thức</a:t>
                      </a:r>
                      <a:endParaRPr sz="900" b="1"/>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00000"/>
                        </a:lnSpc>
                        <a:spcBef>
                          <a:spcPts val="0"/>
                        </a:spcBef>
                        <a:spcAft>
                          <a:spcPts val="1100"/>
                        </a:spcAft>
                        <a:buNone/>
                      </a:pPr>
                      <a:r>
                        <a:rPr lang="en" sz="900" b="1"/>
                        <a:t>Mô tả</a:t>
                      </a:r>
                      <a:endParaRPr sz="900" b="1"/>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add(Object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chèn một phần tử vào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DDDDD"/>
                      </a:solidFill>
                      <a:prstDash val="solid"/>
                      <a:round/>
                      <a:headEnd type="none" w="sm" len="sm"/>
                      <a:tailEnd type="none" w="sm" len="sm"/>
                    </a:lnB>
                  </a:tcPr>
                </a:tc>
              </a:tr>
              <a:tr h="490050">
                <a:tc>
                  <a:txBody>
                    <a:bodyPr/>
                    <a:lstStyle/>
                    <a:p>
                      <a:pPr marL="0" lvl="0" indent="0" algn="l" rtl="0">
                        <a:lnSpc>
                          <a:spcPct val="100000"/>
                        </a:lnSpc>
                        <a:spcBef>
                          <a:spcPts val="0"/>
                        </a:spcBef>
                        <a:spcAft>
                          <a:spcPts val="1100"/>
                        </a:spcAft>
                        <a:buNone/>
                      </a:pPr>
                      <a:r>
                        <a:rPr lang="en" sz="900">
                          <a:solidFill>
                            <a:srgbClr val="333333"/>
                          </a:solidFill>
                        </a:rPr>
                        <a:t>public boolean addAll(Collection c)</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chèn các phần tử collection được chỉ định vào collection gọi phương thức này.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remove(Object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xóa phần tử từ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90050">
                <a:tc>
                  <a:txBody>
                    <a:bodyPr/>
                    <a:lstStyle/>
                    <a:p>
                      <a:pPr marL="0" lvl="0" indent="0" algn="l" rtl="0">
                        <a:lnSpc>
                          <a:spcPct val="100000"/>
                        </a:lnSpc>
                        <a:spcBef>
                          <a:spcPts val="0"/>
                        </a:spcBef>
                        <a:spcAft>
                          <a:spcPts val="1100"/>
                        </a:spcAft>
                        <a:buNone/>
                      </a:pPr>
                      <a:r>
                        <a:rPr lang="en" sz="900">
                          <a:solidFill>
                            <a:srgbClr val="333333"/>
                          </a:solidFill>
                        </a:rPr>
                        <a:t>public boolean removeAll(Collection c)</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xóa tất cả các phần tử của collection được chỉ định từ collection gọi phương thức này.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60600">
                <a:tc>
                  <a:txBody>
                    <a:bodyPr/>
                    <a:lstStyle/>
                    <a:p>
                      <a:pPr marL="0" lvl="0" indent="0" algn="l" rtl="0">
                        <a:lnSpc>
                          <a:spcPct val="100000"/>
                        </a:lnSpc>
                        <a:spcBef>
                          <a:spcPts val="0"/>
                        </a:spcBef>
                        <a:spcAft>
                          <a:spcPts val="1100"/>
                        </a:spcAft>
                        <a:buNone/>
                      </a:pPr>
                      <a:r>
                        <a:rPr lang="en" sz="900">
                          <a:solidFill>
                            <a:srgbClr val="333333"/>
                          </a:solidFill>
                        </a:rPr>
                        <a:t>public int size()</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Trả lại tổng số các phần tử trong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contains(Object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Được sử dụng để tìm kiếm phần tử.</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containsAll(Collection c)</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ược sử dụng để tìm kiếm collection được chỉ định trong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60600">
                <a:tc>
                  <a:txBody>
                    <a:bodyPr/>
                    <a:lstStyle/>
                    <a:p>
                      <a:pPr marL="0" lvl="0" indent="0" algn="l" rtl="0">
                        <a:lnSpc>
                          <a:spcPct val="100000"/>
                        </a:lnSpc>
                        <a:spcBef>
                          <a:spcPts val="0"/>
                        </a:spcBef>
                        <a:spcAft>
                          <a:spcPts val="1100"/>
                        </a:spcAft>
                        <a:buNone/>
                      </a:pPr>
                      <a:r>
                        <a:rPr lang="en" sz="900">
                          <a:solidFill>
                            <a:srgbClr val="333333"/>
                          </a:solidFill>
                        </a:rPr>
                        <a:t>public boolean isEmpty()</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Kiểm tra nếu collection trống.</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03825">
                <a:tc>
                  <a:txBody>
                    <a:bodyPr/>
                    <a:lstStyle/>
                    <a:p>
                      <a:pPr marL="0" lvl="0" indent="0" algn="l" rtl="0">
                        <a:lnSpc>
                          <a:spcPct val="100000"/>
                        </a:lnSpc>
                        <a:spcBef>
                          <a:spcPts val="0"/>
                        </a:spcBef>
                        <a:spcAft>
                          <a:spcPts val="1100"/>
                        </a:spcAft>
                        <a:buNone/>
                      </a:pPr>
                      <a:r>
                        <a:rPr lang="en" sz="900">
                          <a:solidFill>
                            <a:srgbClr val="333333"/>
                          </a:solidFill>
                        </a:rPr>
                        <a:t>public boolean equals(Object element)</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900">
                          <a:solidFill>
                            <a:srgbClr val="333333"/>
                          </a:solidFill>
                        </a:rPr>
                        <a:t>So sanh 2 collection.</a:t>
                      </a:r>
                      <a:endParaRPr sz="9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Map</a:t>
            </a:r>
            <a:endParaRPr u="sng">
              <a:solidFill>
                <a:srgbClr val="FFFFFF"/>
              </a:solidFill>
            </a:endParaRPr>
          </a:p>
        </p:txBody>
      </p:sp>
      <p:pic>
        <p:nvPicPr>
          <p:cNvPr id="143" name="Google Shape;143;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4" name="Google Shape;144;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txBox="1"/>
          <p:nvPr/>
        </p:nvSpPr>
        <p:spPr>
          <a:xfrm>
            <a:off x="688950" y="472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Tập hợp các cặp khóa - giá trị (key-value)</a:t>
            </a:r>
            <a:endParaRPr>
              <a:solidFill>
                <a:srgbClr val="2876C9"/>
              </a:solidFill>
            </a:endParaRPr>
          </a:p>
        </p:txBody>
      </p:sp>
      <p:sp>
        <p:nvSpPr>
          <p:cNvPr id="146" name="Google Shape;146;p21"/>
          <p:cNvSpPr txBox="1"/>
          <p:nvPr/>
        </p:nvSpPr>
        <p:spPr>
          <a:xfrm>
            <a:off x="2072150" y="1111350"/>
            <a:ext cx="4474800" cy="3751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000080"/>
                </a:solidFill>
                <a:highlight>
                  <a:srgbClr val="FFFFFF"/>
                </a:highlight>
              </a:rPr>
              <a:t>public class </a:t>
            </a:r>
            <a:r>
              <a:rPr lang="en" sz="1200" dirty="0">
                <a:solidFill>
                  <a:schemeClr val="dk1"/>
                </a:solidFill>
                <a:highlight>
                  <a:srgbClr val="FFFFFF"/>
                </a:highlight>
              </a:rPr>
              <a:t>MapExample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b="1" dirty="0">
                <a:solidFill>
                  <a:srgbClr val="000080"/>
                </a:solidFill>
                <a:highlight>
                  <a:srgbClr val="FFFFFF"/>
                </a:highlight>
              </a:rPr>
              <a:t>public static void </a:t>
            </a:r>
            <a:r>
              <a:rPr lang="en" sz="1200" dirty="0">
                <a:solidFill>
                  <a:schemeClr val="dk1"/>
                </a:solidFill>
                <a:highlight>
                  <a:srgbClr val="FFFFFF"/>
                </a:highlight>
              </a:rPr>
              <a:t>main(String[] args){</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Map&lt;Integer, String&gt; hashMap = </a:t>
            </a:r>
            <a:r>
              <a:rPr lang="en" sz="1200" b="1" dirty="0">
                <a:solidFill>
                  <a:srgbClr val="000080"/>
                </a:solidFill>
                <a:highlight>
                  <a:srgbClr val="FFFFFF"/>
                </a:highlight>
              </a:rPr>
              <a:t>new </a:t>
            </a:r>
            <a:r>
              <a:rPr lang="en" sz="1200" dirty="0">
                <a:solidFill>
                  <a:schemeClr val="dk1"/>
                </a:solidFill>
                <a:highlight>
                  <a:srgbClr val="FFFFFF"/>
                </a:highlight>
              </a:rPr>
              <a:t>HashMap&lt;&gt;();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i="1" dirty="0">
                <a:solidFill>
                  <a:srgbClr val="808080"/>
                </a:solidFill>
                <a:highlight>
                  <a:srgbClr val="FFFFFF"/>
                </a:highlight>
              </a:rPr>
              <a:t>// Thêm value vào trong hashMap với key tương ứng</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 sử dụng phương thức put()</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a:t>
            </a:r>
            <a:r>
              <a:rPr lang="en" sz="1200" dirty="0">
                <a:solidFill>
                  <a:schemeClr val="dk1"/>
                </a:solidFill>
                <a:highlight>
                  <a:srgbClr val="FFFFFF"/>
                </a:highlight>
              </a:rPr>
              <a:t>hashMap.put(</a:t>
            </a:r>
            <a:r>
              <a:rPr lang="en" sz="1200" dirty="0">
                <a:solidFill>
                  <a:srgbClr val="0000FF"/>
                </a:solidFill>
                <a:highlight>
                  <a:srgbClr val="FFFFFF"/>
                </a:highlight>
              </a:rPr>
              <a:t>1</a:t>
            </a:r>
            <a:r>
              <a:rPr lang="en" sz="1200" dirty="0">
                <a:solidFill>
                  <a:schemeClr val="dk1"/>
                </a:solidFill>
                <a:highlight>
                  <a:srgbClr val="FFFFFF"/>
                </a:highlight>
              </a:rPr>
              <a:t>, </a:t>
            </a:r>
            <a:r>
              <a:rPr lang="en" sz="1200" b="1" dirty="0">
                <a:solidFill>
                  <a:srgbClr val="008000"/>
                </a:solidFill>
                <a:highlight>
                  <a:srgbClr val="FFFFFF"/>
                </a:highlight>
              </a:rPr>
              <a:t>"One"</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0</a:t>
            </a:r>
            <a:r>
              <a:rPr lang="en" sz="1200" dirty="0">
                <a:solidFill>
                  <a:schemeClr val="dk1"/>
                </a:solidFill>
                <a:highlight>
                  <a:srgbClr val="FFFFFF"/>
                </a:highlight>
              </a:rPr>
              <a:t>, </a:t>
            </a:r>
            <a:r>
              <a:rPr lang="en" sz="1200" b="1" dirty="0">
                <a:solidFill>
                  <a:srgbClr val="008000"/>
                </a:solidFill>
                <a:highlight>
                  <a:srgbClr val="FFFFFF"/>
                </a:highlight>
              </a:rPr>
              <a:t>"Zero"</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2</a:t>
            </a:r>
            <a:r>
              <a:rPr lang="en" sz="1200" dirty="0">
                <a:solidFill>
                  <a:schemeClr val="dk1"/>
                </a:solidFill>
                <a:highlight>
                  <a:srgbClr val="FFFFFF"/>
                </a:highlight>
              </a:rPr>
              <a:t>, </a:t>
            </a:r>
            <a:r>
              <a:rPr lang="en" sz="1200" b="1" dirty="0">
                <a:solidFill>
                  <a:srgbClr val="008000"/>
                </a:solidFill>
                <a:highlight>
                  <a:srgbClr val="FFFFFF"/>
                </a:highlight>
              </a:rPr>
              <a:t>"Two"</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4</a:t>
            </a:r>
            <a:r>
              <a:rPr lang="en" sz="1200" dirty="0">
                <a:solidFill>
                  <a:schemeClr val="dk1"/>
                </a:solidFill>
                <a:highlight>
                  <a:srgbClr val="FFFFFF"/>
                </a:highlight>
              </a:rPr>
              <a:t>, </a:t>
            </a:r>
            <a:r>
              <a:rPr lang="en" sz="1200" b="1" dirty="0">
                <a:solidFill>
                  <a:srgbClr val="008000"/>
                </a:solidFill>
                <a:highlight>
                  <a:srgbClr val="FFFFFF"/>
                </a:highlight>
              </a:rPr>
              <a:t>"Four"</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21</a:t>
            </a:r>
            <a:r>
              <a:rPr lang="en" sz="1200" dirty="0">
                <a:solidFill>
                  <a:schemeClr val="dk1"/>
                </a:solidFill>
                <a:highlight>
                  <a:srgbClr val="FFFFFF"/>
                </a:highlight>
              </a:rPr>
              <a:t>, </a:t>
            </a:r>
            <a:r>
              <a:rPr lang="en" sz="1200" b="1" dirty="0">
                <a:solidFill>
                  <a:srgbClr val="008000"/>
                </a:solidFill>
                <a:highlight>
                  <a:srgbClr val="FFFFFF"/>
                </a:highlight>
              </a:rPr>
              <a:t>"Twenty first"</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hashMap.put(</a:t>
            </a:r>
            <a:r>
              <a:rPr lang="en" sz="1200" dirty="0">
                <a:solidFill>
                  <a:srgbClr val="0000FF"/>
                </a:solidFill>
                <a:highlight>
                  <a:srgbClr val="FFFFFF"/>
                </a:highlight>
              </a:rPr>
              <a:t>5</a:t>
            </a:r>
            <a:r>
              <a:rPr lang="en" sz="1200" dirty="0">
                <a:solidFill>
                  <a:schemeClr val="dk1"/>
                </a:solidFill>
                <a:highlight>
                  <a:srgbClr val="FFFFFF"/>
                </a:highlight>
              </a:rPr>
              <a:t>, </a:t>
            </a:r>
            <a:r>
              <a:rPr lang="en" sz="1200" b="1" dirty="0">
                <a:solidFill>
                  <a:srgbClr val="008000"/>
                </a:solidFill>
                <a:highlight>
                  <a:srgbClr val="FFFFFF"/>
                </a:highlight>
              </a:rPr>
              <a:t>"Five"</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r>
              <a:rPr lang="en" sz="1200" i="1" dirty="0">
                <a:solidFill>
                  <a:srgbClr val="808080"/>
                </a:solidFill>
                <a:highlight>
                  <a:srgbClr val="FFFFFF"/>
                </a:highlight>
              </a:rPr>
              <a:t>// Get by key</a:t>
            </a:r>
            <a:endParaRPr sz="1200" i="1" dirty="0">
              <a:solidFill>
                <a:srgbClr val="808080"/>
              </a:solidFill>
              <a:highlight>
                <a:srgbClr val="FFFFFF"/>
              </a:highlight>
            </a:endParaRPr>
          </a:p>
          <a:p>
            <a:pPr marL="0" lvl="0" indent="0" algn="l" rtl="0">
              <a:lnSpc>
                <a:spcPct val="115000"/>
              </a:lnSpc>
              <a:spcBef>
                <a:spcPts val="0"/>
              </a:spcBef>
              <a:spcAft>
                <a:spcPts val="0"/>
              </a:spcAft>
              <a:buNone/>
            </a:pPr>
            <a:r>
              <a:rPr lang="en" sz="1200" i="1" dirty="0">
                <a:solidFill>
                  <a:srgbClr val="808080"/>
                </a:solidFill>
                <a:highlight>
                  <a:srgbClr val="FFFFFF"/>
                </a:highlight>
              </a:rPr>
              <a:t>       </a:t>
            </a:r>
            <a:r>
              <a:rPr lang="en" sz="1200" dirty="0">
                <a:solidFill>
                  <a:schemeClr val="dk1"/>
                </a:solidFill>
                <a:highlight>
                  <a:srgbClr val="FFFFFF"/>
                </a:highlight>
              </a:rPr>
              <a:t>String numberStr = hashMap.get(</a:t>
            </a:r>
            <a:r>
              <a:rPr lang="en" sz="1200" dirty="0">
                <a:solidFill>
                  <a:srgbClr val="0000FF"/>
                </a:solidFill>
                <a:highlight>
                  <a:srgbClr val="FFFFFF"/>
                </a:highlight>
              </a:rPr>
              <a:t>21</a:t>
            </a: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System.</a:t>
            </a:r>
            <a:r>
              <a:rPr lang="en" sz="1200" b="1" i="1" dirty="0">
                <a:solidFill>
                  <a:srgbClr val="660E7A"/>
                </a:solidFill>
                <a:highlight>
                  <a:srgbClr val="FFFFFF"/>
                </a:highlight>
              </a:rPr>
              <a:t>out</a:t>
            </a:r>
            <a:r>
              <a:rPr lang="en" sz="1200" dirty="0">
                <a:solidFill>
                  <a:schemeClr val="dk1"/>
                </a:solidFill>
                <a:highlight>
                  <a:srgbClr val="FFFFFF"/>
                </a:highlight>
              </a:rPr>
              <a:t>.println(numberStr);</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   }</a:t>
            </a:r>
            <a:endParaRPr sz="1200" dirty="0">
              <a:solidFill>
                <a:schemeClr val="dk1"/>
              </a:solidFill>
              <a:highlight>
                <a:srgbClr val="FFFFFF"/>
              </a:highlight>
            </a:endParaRPr>
          </a:p>
          <a:p>
            <a:pPr marL="0" lvl="0" indent="0" algn="l" rtl="0">
              <a:lnSpc>
                <a:spcPct val="115000"/>
              </a:lnSpc>
              <a:spcBef>
                <a:spcPts val="0"/>
              </a:spcBef>
              <a:spcAft>
                <a:spcPts val="0"/>
              </a:spcAft>
              <a:buNone/>
            </a:pPr>
            <a:r>
              <a:rPr lang="en" sz="1200" dirty="0">
                <a:solidFill>
                  <a:schemeClr val="dk1"/>
                </a:solidFill>
                <a:highlight>
                  <a:srgbClr val="FFFFFF"/>
                </a:highlight>
              </a:rPr>
              <a:t>}</a:t>
            </a:r>
            <a:endParaRPr sz="1200" dirty="0">
              <a:solidFill>
                <a:schemeClr val="dk1"/>
              </a:solidFill>
              <a:highlight>
                <a:srgbClr val="FFFFFF"/>
              </a:highlight>
            </a:endParaRPr>
          </a:p>
          <a:p>
            <a:pPr marL="0" lvl="0" indent="0" algn="l" rtl="0">
              <a:lnSpc>
                <a:spcPct val="115000"/>
              </a:lnSpc>
              <a:spcBef>
                <a:spcPts val="0"/>
              </a:spcBef>
              <a:spcAft>
                <a:spcPts val="0"/>
              </a:spcAft>
              <a:buNone/>
            </a:pPr>
            <a:endParaRPr sz="1200" b="1" dirty="0">
              <a:solidFill>
                <a:srgbClr val="000080"/>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983</Words>
  <Application>Microsoft Office PowerPoint</Application>
  <PresentationFormat>On-screen Show (16:9)</PresentationFormat>
  <Paragraphs>208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Lora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2020-10-29T10:14:43Z</dcterms:modified>
</cp:coreProperties>
</file>