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CDE1F7-90EA-4064-9A35-BCBE4261EB86}">
  <a:tblStyle styleId="{ACCDE1F7-90EA-4064-9A35-BCBE4261EB8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9578F68-E28A-48C9-BFDA-28C1932D99E8}"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303030"/>
                </a:solidFill>
                <a:highlight>
                  <a:srgbClr val="FFFFFF"/>
                </a:highlight>
              </a:rPr>
              <a:t>Trong ngôn ngữ lập trình, Console được biết đến như là một cách điều khiển ứng dụng đơn thuần nhất thông qua các dòng text (dòng lệnh), nó được phân biệt với điều khiển bằng UI.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Kiểu tênBiến = giá trị khởi tạo; //Có hoặc không cần giá trị khởi tạo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Access Modifier: quy định phạm vi truy cấp tới biến, phương thức, lớp (private, protected, public)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Cho làm VD tính max-min theo ô nhớ nhị phân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Cho làm VD tính max-min theo ô nhớ nhị phân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1B1B1B"/>
                </a:solidFill>
                <a:highlight>
                  <a:srgbClr val="FFFFFF"/>
                </a:highlight>
              </a:rPr>
              <a:t>java -Xss4m</a:t>
            </a:r>
            <a:endParaRPr sz="1350">
              <a:solidFill>
                <a:srgbClr val="1B1B1B"/>
              </a:solidFill>
              <a:highlight>
                <a:srgbClr val="FFFFFF"/>
              </a:highlight>
            </a:endParaRPr>
          </a:p>
          <a:p>
            <a:pPr indent="0" lvl="0" marL="0" rtl="0" algn="l">
              <a:lnSpc>
                <a:spcPct val="100000"/>
              </a:lnSpc>
              <a:spcBef>
                <a:spcPts val="0"/>
              </a:spcBef>
              <a:spcAft>
                <a:spcPts val="0"/>
              </a:spcAft>
              <a:buSzPts val="1100"/>
              <a:buNone/>
            </a:pPr>
            <a:r>
              <a:rPr lang="en" sz="1350">
                <a:solidFill>
                  <a:srgbClr val="1B1B1B"/>
                </a:solidFill>
                <a:highlight>
                  <a:srgbClr val="FFFFFF"/>
                </a:highlight>
              </a:rPr>
              <a:t>java -Xms256m -Xmx2048m</a:t>
            </a:r>
            <a:endParaRPr sz="1350">
              <a:solidFill>
                <a:srgbClr val="1B1B1B"/>
              </a:solidFill>
              <a:highlight>
                <a:srgbClr val="FFFFFF"/>
              </a:highlight>
            </a:endParaRPr>
          </a:p>
          <a:p>
            <a:pPr indent="0" lvl="0" marL="0" rtl="0" algn="l">
              <a:lnSpc>
                <a:spcPct val="100000"/>
              </a:lnSpc>
              <a:spcBef>
                <a:spcPts val="0"/>
              </a:spcBef>
              <a:spcAft>
                <a:spcPts val="0"/>
              </a:spcAft>
              <a:buSzPts val="1100"/>
              <a:buNone/>
            </a:pPr>
            <a:r>
              <a:rPr lang="en" sz="1350">
                <a:solidFill>
                  <a:srgbClr val="1B1B1B"/>
                </a:solidFill>
                <a:highlight>
                  <a:srgbClr val="FFFFFF"/>
                </a:highlight>
              </a:rPr>
              <a:t>Stackoverflow</a:t>
            </a:r>
            <a:endParaRPr sz="1350">
              <a:solidFill>
                <a:srgbClr val="1B1B1B"/>
              </a:solidFill>
              <a:highlight>
                <a:srgbClr val="FFFFFF"/>
              </a:highlight>
            </a:endParaRPr>
          </a:p>
          <a:p>
            <a:pPr indent="0" lvl="0" marL="0" rtl="0" algn="l">
              <a:lnSpc>
                <a:spcPct val="100000"/>
              </a:lnSpc>
              <a:spcBef>
                <a:spcPts val="0"/>
              </a:spcBef>
              <a:spcAft>
                <a:spcPts val="0"/>
              </a:spcAft>
              <a:buSzPts val="1100"/>
              <a:buNone/>
            </a:pPr>
            <a:r>
              <a:rPr lang="en" sz="1350">
                <a:solidFill>
                  <a:srgbClr val="1B1B1B"/>
                </a:solidFill>
                <a:highlight>
                  <a:srgbClr val="FFFFFF"/>
                </a:highlight>
              </a:rPr>
              <a:t>outOfMemory</a:t>
            </a:r>
            <a:endParaRPr sz="1350">
              <a:solidFill>
                <a:srgbClr val="1B1B1B"/>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viettuts.vn/java/toan-tu-trong-java#goto-h2-6" TargetMode="External"/><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s://viettuts.vn/java/toan-tu-trong-java#goto-h2-6" TargetMode="External"/><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13"/>
          <p:cNvPicPr preferRelativeResize="0"/>
          <p:nvPr/>
        </p:nvPicPr>
        <p:blipFill rotWithShape="1">
          <a:blip r:embed="rId3">
            <a:alphaModFix/>
          </a:blip>
          <a:srcRect b="0" l="0" r="0" t="0"/>
          <a:stretch/>
        </p:blipFill>
        <p:spPr>
          <a:xfrm>
            <a:off x="165950" y="119575"/>
            <a:ext cx="1797050" cy="762400"/>
          </a:xfrm>
          <a:prstGeom prst="rect">
            <a:avLst/>
          </a:prstGeom>
          <a:noFill/>
          <a:ln>
            <a:noFill/>
          </a:ln>
        </p:spPr>
      </p:pic>
      <p:sp>
        <p:nvSpPr>
          <p:cNvPr id="56" name="Google Shape;56;p13"/>
          <p:cNvSpPr txBox="1"/>
          <p:nvPr/>
        </p:nvSpPr>
        <p:spPr>
          <a:xfrm>
            <a:off x="1905925" y="1718450"/>
            <a:ext cx="5213100" cy="207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2A78CA"/>
                </a:solidFill>
                <a:latin typeface="Arial"/>
                <a:ea typeface="Arial"/>
                <a:cs typeface="Arial"/>
                <a:sym typeface="Arial"/>
              </a:rPr>
              <a:t>Biến, toán tử, kiểu dữ liệu trong Java</a:t>
            </a:r>
            <a:endParaRPr b="0" i="0" sz="3000" u="none" cap="none" strike="noStrike">
              <a:solidFill>
                <a:srgbClr val="2A78CA"/>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2A78CA"/>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rgbClr val="2A78CA"/>
                </a:solidFill>
                <a:latin typeface="Arial"/>
                <a:ea typeface="Arial"/>
                <a:cs typeface="Arial"/>
                <a:sym typeface="Arial"/>
              </a:rPr>
              <a:t>Lecturer: Đỗ Tuấn Anh</a:t>
            </a:r>
            <a:endParaRPr b="0" i="0" sz="1400" u="none" cap="none" strike="noStrike">
              <a:solidFill>
                <a:srgbClr val="2A78CA"/>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0" i="0" lang="en" sz="1400" u="none" cap="none" strike="noStrike">
                <a:solidFill>
                  <a:srgbClr val="2A78CA"/>
                </a:solidFill>
                <a:latin typeface="Arial"/>
                <a:ea typeface="Arial"/>
                <a:cs typeface="Arial"/>
                <a:sym typeface="Arial"/>
              </a:rPr>
              <a:t>https://plusplus.vn</a:t>
            </a:r>
            <a:endParaRPr b="0" i="0" sz="1400" u="none" cap="none" strike="noStrike">
              <a:solidFill>
                <a:srgbClr val="2A78C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Ép kiểu Java (Type casting)</a:t>
            </a:r>
            <a:endParaRPr b="0" i="0" sz="1400" u="none" cap="none" strike="noStrike">
              <a:solidFill>
                <a:srgbClr val="FFFFFF"/>
              </a:solidFill>
              <a:latin typeface="Arial"/>
              <a:ea typeface="Arial"/>
              <a:cs typeface="Arial"/>
              <a:sym typeface="Arial"/>
            </a:endParaRPr>
          </a:p>
        </p:txBody>
      </p:sp>
      <p:pic>
        <p:nvPicPr>
          <p:cNvPr id="188" name="Google Shape;188;p22"/>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189" name="Google Shape;189;p22"/>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2"/>
          <p:cNvSpPr txBox="1"/>
          <p:nvPr/>
        </p:nvSpPr>
        <p:spPr>
          <a:xfrm>
            <a:off x="1677375" y="967950"/>
            <a:ext cx="3153000" cy="292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2876C9"/>
                </a:solidFill>
                <a:latin typeface="Arial"/>
                <a:ea typeface="Arial"/>
                <a:cs typeface="Arial"/>
                <a:sym typeface="Arial"/>
              </a:rPr>
              <a:t>byte -&gt; short -&gt; int -&gt; long -&gt; float -&gt; double</a:t>
            </a:r>
            <a:endParaRPr b="0" i="0" sz="1200" u="none" cap="none" strike="noStrike">
              <a:solidFill>
                <a:srgbClr val="2876C9"/>
              </a:solidFill>
              <a:latin typeface="Arial"/>
              <a:ea typeface="Arial"/>
              <a:cs typeface="Arial"/>
              <a:sym typeface="Arial"/>
            </a:endParaRPr>
          </a:p>
        </p:txBody>
      </p:sp>
      <p:sp>
        <p:nvSpPr>
          <p:cNvPr id="191" name="Google Shape;191;p22"/>
          <p:cNvSpPr txBox="1"/>
          <p:nvPr/>
        </p:nvSpPr>
        <p:spPr>
          <a:xfrm>
            <a:off x="702950" y="62677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1. Nới rộng (widening)</a:t>
            </a:r>
            <a:endParaRPr b="0" i="0" sz="1400" u="none" cap="none" strike="noStrike">
              <a:solidFill>
                <a:srgbClr val="2876C9"/>
              </a:solidFill>
              <a:latin typeface="Arial"/>
              <a:ea typeface="Arial"/>
              <a:cs typeface="Arial"/>
              <a:sym typeface="Arial"/>
            </a:endParaRPr>
          </a:p>
        </p:txBody>
      </p:sp>
      <p:sp>
        <p:nvSpPr>
          <p:cNvPr id="192" name="Google Shape;192;p22"/>
          <p:cNvSpPr txBox="1"/>
          <p:nvPr/>
        </p:nvSpPr>
        <p:spPr>
          <a:xfrm>
            <a:off x="1677375" y="3032025"/>
            <a:ext cx="3229200" cy="292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2876C9"/>
                </a:solidFill>
                <a:latin typeface="Arial"/>
                <a:ea typeface="Arial"/>
                <a:cs typeface="Arial"/>
                <a:sym typeface="Arial"/>
              </a:rPr>
              <a:t>double -&gt; float -&gt; long -&gt; int -&gt; short -&gt; byte</a:t>
            </a:r>
            <a:endParaRPr b="0" i="0" sz="1200" u="none" cap="none" strike="noStrike">
              <a:solidFill>
                <a:srgbClr val="2876C9"/>
              </a:solidFill>
              <a:latin typeface="Arial"/>
              <a:ea typeface="Arial"/>
              <a:cs typeface="Arial"/>
              <a:sym typeface="Arial"/>
            </a:endParaRPr>
          </a:p>
        </p:txBody>
      </p:sp>
      <p:sp>
        <p:nvSpPr>
          <p:cNvPr id="193" name="Google Shape;193;p22"/>
          <p:cNvSpPr txBox="1"/>
          <p:nvPr/>
        </p:nvSpPr>
        <p:spPr>
          <a:xfrm>
            <a:off x="682425" y="2614400"/>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2. Thu hẹp (narrowing)</a:t>
            </a:r>
            <a:endParaRPr b="0" i="0" sz="1400" u="none" cap="none" strike="noStrike">
              <a:solidFill>
                <a:srgbClr val="2876C9"/>
              </a:solidFill>
              <a:latin typeface="Arial"/>
              <a:ea typeface="Arial"/>
              <a:cs typeface="Arial"/>
              <a:sym typeface="Arial"/>
            </a:endParaRPr>
          </a:p>
        </p:txBody>
      </p:sp>
      <p:pic>
        <p:nvPicPr>
          <p:cNvPr id="194" name="Google Shape;194;p22"/>
          <p:cNvPicPr preferRelativeResize="0"/>
          <p:nvPr/>
        </p:nvPicPr>
        <p:blipFill rotWithShape="1">
          <a:blip r:embed="rId4">
            <a:alphaModFix/>
          </a:blip>
          <a:srcRect b="0" l="0" r="0" t="0"/>
          <a:stretch/>
        </p:blipFill>
        <p:spPr>
          <a:xfrm>
            <a:off x="1719000" y="1385525"/>
            <a:ext cx="3248025" cy="866775"/>
          </a:xfrm>
          <a:prstGeom prst="rect">
            <a:avLst/>
          </a:prstGeom>
          <a:noFill/>
          <a:ln>
            <a:noFill/>
          </a:ln>
        </p:spPr>
      </p:pic>
      <p:pic>
        <p:nvPicPr>
          <p:cNvPr id="195" name="Google Shape;195;p22"/>
          <p:cNvPicPr preferRelativeResize="0"/>
          <p:nvPr/>
        </p:nvPicPr>
        <p:blipFill rotWithShape="1">
          <a:blip r:embed="rId5">
            <a:alphaModFix/>
          </a:blip>
          <a:srcRect b="0" l="0" r="0" t="0"/>
          <a:stretch/>
        </p:blipFill>
        <p:spPr>
          <a:xfrm>
            <a:off x="1719000" y="3497300"/>
            <a:ext cx="3838575" cy="101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Từ khóa trong Java</a:t>
            </a:r>
            <a:endParaRPr b="0" i="0" sz="1400" u="none" cap="none" strike="noStrike">
              <a:solidFill>
                <a:srgbClr val="FFFFFF"/>
              </a:solidFill>
              <a:latin typeface="Arial"/>
              <a:ea typeface="Arial"/>
              <a:cs typeface="Arial"/>
              <a:sym typeface="Arial"/>
            </a:endParaRPr>
          </a:p>
        </p:txBody>
      </p:sp>
      <p:pic>
        <p:nvPicPr>
          <p:cNvPr id="201" name="Google Shape;201;p23"/>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02" name="Google Shape;202;p23"/>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3" name="Google Shape;203;p23"/>
          <p:cNvGraphicFramePr/>
          <p:nvPr/>
        </p:nvGraphicFramePr>
        <p:xfrm>
          <a:off x="1116575" y="791800"/>
          <a:ext cx="3000000" cy="3000000"/>
        </p:xfrm>
        <a:graphic>
          <a:graphicData uri="http://schemas.openxmlformats.org/drawingml/2006/table">
            <a:tbl>
              <a:tblPr>
                <a:noFill/>
                <a:tableStyleId>{B9578F68-E28A-48C9-BFDA-28C1932D99E8}</a:tableStyleId>
              </a:tblPr>
              <a:tblGrid>
                <a:gridCol w="1016600"/>
                <a:gridCol w="5759575"/>
              </a:tblGrid>
              <a:tr h="38100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Keyword</a:t>
                      </a:r>
                      <a:endParaRPr b="1" sz="1000" u="none" cap="none" strike="noStrike"/>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t>What it does</a:t>
                      </a:r>
                      <a:endParaRPr b="1" sz="1000" u="none" cap="none" strike="noStrike"/>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rPr>
                        <a:t>int</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Kiểu số nguyên với các giá trị chiếm 32 bit (4 byte).</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public</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Khai báo lớp, biến dữ liệu, phương thức công khai có thể truy cập ở mọi nơi trong hệ thống.</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if</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Lệnh chọn theo điều kiện logic</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for</a:t>
                      </a:r>
                      <a:endParaRPr sz="1000" u="none" cap="none" strike="noStrike">
                        <a:solidFill>
                          <a:srgbClr val="2A78CA"/>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Sử dụng cho vòng lặp for với bước lặp được xác định trước</a:t>
                      </a:r>
                      <a:endParaRPr sz="1000" u="none" cap="none" strike="noStrike">
                        <a:solidFill>
                          <a:srgbClr val="2A78CA"/>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void</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Chỉ định một phương thức không trả về giá trị</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class</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rPr>
                        <a:t>Được sử dụng để định nghĩa class</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abstract</a:t>
                      </a:r>
                      <a:endParaRPr sz="1000" u="none" cap="none" strike="noStrike">
                        <a:solidFill>
                          <a:srgbClr val="2A78CA"/>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Khai báo lớp, phương thức, interface trừu tượng không có thể hiện(instance) cụ thể</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assert</a:t>
                      </a:r>
                      <a:endParaRPr sz="1000" u="none" cap="none" strike="noStrike">
                        <a:solidFill>
                          <a:srgbClr val="2A78CA"/>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Kiểm tra điều kiện đúng hay sai (thường dùng trong Unit Test)</a:t>
                      </a:r>
                      <a:endParaRPr sz="1000" u="none" cap="none" strike="noStrike">
                        <a:solidFill>
                          <a:srgbClr val="2A78CA"/>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interface</a:t>
                      </a:r>
                      <a:endParaRPr sz="1000" u="none" cap="none" strike="noStrike">
                        <a:solidFill>
                          <a:srgbClr val="2A78CA"/>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2A78CA"/>
                          </a:solidFill>
                          <a:highlight>
                            <a:srgbClr val="FFFFFF"/>
                          </a:highlight>
                        </a:rPr>
                        <a:t>Được sử dụng để định nghĩa interface</a:t>
                      </a:r>
                      <a:endParaRPr sz="1000" u="none" cap="none" strike="noStrike">
                        <a:solidFill>
                          <a:srgbClr val="2A78CA"/>
                        </a:solidFill>
                        <a:highlight>
                          <a:srgbClr val="FFFFFF"/>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Tóm tắt 1</a:t>
            </a:r>
            <a:endParaRPr b="0" i="0" sz="1400" u="none" cap="none" strike="noStrike">
              <a:solidFill>
                <a:srgbClr val="FFFFFF"/>
              </a:solidFill>
              <a:latin typeface="Arial"/>
              <a:ea typeface="Arial"/>
              <a:cs typeface="Arial"/>
              <a:sym typeface="Arial"/>
            </a:endParaRPr>
          </a:p>
        </p:txBody>
      </p:sp>
      <p:pic>
        <p:nvPicPr>
          <p:cNvPr id="209" name="Google Shape;209;p24"/>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10" name="Google Shape;210;p24"/>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txBox="1"/>
          <p:nvPr/>
        </p:nvSpPr>
        <p:spPr>
          <a:xfrm>
            <a:off x="731050" y="1138675"/>
            <a:ext cx="7697700" cy="217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100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Cú pháp khai báo biến</a:t>
            </a:r>
            <a:endParaRPr b="0" i="0" sz="1400" u="none" cap="none" strike="noStrike">
              <a:solidFill>
                <a:srgbClr val="2876C9"/>
              </a:solidFill>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Các loại biến: local (stack mem), instance (heap mem), static (static mem)</a:t>
            </a:r>
            <a:endParaRPr b="0" i="0" sz="1400" u="none" cap="none" strike="noStrike">
              <a:solidFill>
                <a:srgbClr val="2876C9"/>
              </a:solidFill>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Chú ý ép kiểu biến từ kiểu to về kiểu nhỏ</a:t>
            </a:r>
            <a:endParaRPr b="0" i="0" sz="1400" u="none" cap="none" strike="noStrike">
              <a:solidFill>
                <a:srgbClr val="2876C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Toán tử trong Java</a:t>
            </a:r>
            <a:endParaRPr b="0" i="0" sz="1400" u="none" cap="none" strike="noStrike">
              <a:solidFill>
                <a:srgbClr val="FFFFFF"/>
              </a:solidFill>
              <a:latin typeface="Arial"/>
              <a:ea typeface="Arial"/>
              <a:cs typeface="Arial"/>
              <a:sym typeface="Arial"/>
            </a:endParaRPr>
          </a:p>
        </p:txBody>
      </p:sp>
      <p:pic>
        <p:nvPicPr>
          <p:cNvPr id="217" name="Google Shape;217;p25"/>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18" name="Google Shape;218;p25"/>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5"/>
          <p:cNvSpPr/>
          <p:nvPr/>
        </p:nvSpPr>
        <p:spPr>
          <a:xfrm>
            <a:off x="937075" y="844700"/>
            <a:ext cx="1119900" cy="382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số học</a:t>
            </a:r>
            <a:endParaRPr b="0" i="0" sz="1400" u="none" cap="none" strike="noStrike">
              <a:solidFill>
                <a:srgbClr val="000000"/>
              </a:solidFill>
              <a:latin typeface="Arial"/>
              <a:ea typeface="Arial"/>
              <a:cs typeface="Arial"/>
              <a:sym typeface="Arial"/>
            </a:endParaRPr>
          </a:p>
        </p:txBody>
      </p:sp>
      <p:sp>
        <p:nvSpPr>
          <p:cNvPr id="220" name="Google Shape;220;p25"/>
          <p:cNvSpPr/>
          <p:nvPr/>
        </p:nvSpPr>
        <p:spPr>
          <a:xfrm>
            <a:off x="3590000" y="844700"/>
            <a:ext cx="1119900" cy="3828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quan hệ</a:t>
            </a:r>
            <a:endParaRPr b="0" i="0" sz="1400" u="none" cap="none" strike="noStrike">
              <a:solidFill>
                <a:srgbClr val="000000"/>
              </a:solidFill>
              <a:latin typeface="Arial"/>
              <a:ea typeface="Arial"/>
              <a:cs typeface="Arial"/>
              <a:sym typeface="Arial"/>
            </a:endParaRPr>
          </a:p>
        </p:txBody>
      </p:sp>
      <p:sp>
        <p:nvSpPr>
          <p:cNvPr id="221" name="Google Shape;221;p25"/>
          <p:cNvSpPr/>
          <p:nvPr/>
        </p:nvSpPr>
        <p:spPr>
          <a:xfrm>
            <a:off x="6471525" y="844700"/>
            <a:ext cx="1119900" cy="382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logic</a:t>
            </a:r>
            <a:endParaRPr b="0" i="0" sz="1400" u="none" cap="none" strike="noStrike">
              <a:solidFill>
                <a:srgbClr val="000000"/>
              </a:solidFill>
              <a:latin typeface="Arial"/>
              <a:ea typeface="Arial"/>
              <a:cs typeface="Arial"/>
              <a:sym typeface="Arial"/>
            </a:endParaRPr>
          </a:p>
        </p:txBody>
      </p:sp>
      <p:sp>
        <p:nvSpPr>
          <p:cNvPr id="222" name="Google Shape;222;p25"/>
          <p:cNvSpPr txBox="1"/>
          <p:nvPr/>
        </p:nvSpPr>
        <p:spPr>
          <a:xfrm>
            <a:off x="8211300" y="4805400"/>
            <a:ext cx="932700" cy="33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1" lang="en" sz="800" u="sng" cap="none" strike="noStrike">
                <a:solidFill>
                  <a:schemeClr val="hlink"/>
                </a:solidFill>
                <a:latin typeface="Arial"/>
                <a:ea typeface="Arial"/>
                <a:cs typeface="Arial"/>
                <a:sym typeface="Arial"/>
                <a:hlinkClick r:id="rId4"/>
              </a:rPr>
              <a:t>source: viettuts</a:t>
            </a:r>
            <a:endParaRPr b="0" i="1" sz="800" u="none" cap="none" strike="noStrike">
              <a:solidFill>
                <a:srgbClr val="000000"/>
              </a:solidFill>
              <a:latin typeface="Arial"/>
              <a:ea typeface="Arial"/>
              <a:cs typeface="Arial"/>
              <a:sym typeface="Arial"/>
            </a:endParaRPr>
          </a:p>
        </p:txBody>
      </p:sp>
      <p:grpSp>
        <p:nvGrpSpPr>
          <p:cNvPr id="223" name="Google Shape;223;p25"/>
          <p:cNvGrpSpPr/>
          <p:nvPr/>
        </p:nvGrpSpPr>
        <p:grpSpPr>
          <a:xfrm>
            <a:off x="729375" y="1482700"/>
            <a:ext cx="1265500" cy="1057775"/>
            <a:chOff x="424575" y="2168500"/>
            <a:chExt cx="1265500" cy="1057775"/>
          </a:xfrm>
        </p:grpSpPr>
        <p:sp>
          <p:nvSpPr>
            <p:cNvPr id="224" name="Google Shape;224;p25"/>
            <p:cNvSpPr txBox="1"/>
            <p:nvPr/>
          </p:nvSpPr>
          <p:spPr>
            <a:xfrm>
              <a:off x="632275" y="2168500"/>
              <a:ext cx="1057800" cy="8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 *, /, %</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a:t>
              </a:r>
              <a:endParaRPr b="0" i="0" sz="1400" u="none" cap="none" strike="noStrike">
                <a:solidFill>
                  <a:srgbClr val="2876C9"/>
                </a:solidFill>
                <a:latin typeface="Arial"/>
                <a:ea typeface="Arial"/>
                <a:cs typeface="Arial"/>
                <a:sym typeface="Arial"/>
              </a:endParaRPr>
            </a:p>
          </p:txBody>
        </p:sp>
        <p:sp>
          <p:nvSpPr>
            <p:cNvPr id="225" name="Google Shape;225;p25"/>
            <p:cNvSpPr/>
            <p:nvPr/>
          </p:nvSpPr>
          <p:spPr>
            <a:xfrm>
              <a:off x="424575" y="2265975"/>
              <a:ext cx="167100" cy="960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25"/>
          <p:cNvGrpSpPr/>
          <p:nvPr/>
        </p:nvGrpSpPr>
        <p:grpSpPr>
          <a:xfrm>
            <a:off x="3444400" y="1440950"/>
            <a:ext cx="1265500" cy="1057775"/>
            <a:chOff x="424575" y="2168500"/>
            <a:chExt cx="1265500" cy="1057775"/>
          </a:xfrm>
        </p:grpSpPr>
        <p:sp>
          <p:nvSpPr>
            <p:cNvPr id="227" name="Google Shape;227;p25"/>
            <p:cNvSpPr txBox="1"/>
            <p:nvPr/>
          </p:nvSpPr>
          <p:spPr>
            <a:xfrm>
              <a:off x="632275" y="2168500"/>
              <a:ext cx="1057800" cy="8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&lt;, &gt;</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&gt;=, &lt;=</a:t>
              </a:r>
              <a:endParaRPr b="0" i="0" sz="1400" u="none" cap="none" strike="noStrike">
                <a:solidFill>
                  <a:srgbClr val="2876C9"/>
                </a:solidFill>
                <a:latin typeface="Arial"/>
                <a:ea typeface="Arial"/>
                <a:cs typeface="Arial"/>
                <a:sym typeface="Arial"/>
              </a:endParaRPr>
            </a:p>
          </p:txBody>
        </p:sp>
        <p:sp>
          <p:nvSpPr>
            <p:cNvPr id="228" name="Google Shape;228;p25"/>
            <p:cNvSpPr/>
            <p:nvPr/>
          </p:nvSpPr>
          <p:spPr>
            <a:xfrm>
              <a:off x="424575" y="2265975"/>
              <a:ext cx="167100" cy="960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25"/>
          <p:cNvGrpSpPr/>
          <p:nvPr/>
        </p:nvGrpSpPr>
        <p:grpSpPr>
          <a:xfrm>
            <a:off x="6388025" y="1482700"/>
            <a:ext cx="1265500" cy="1057775"/>
            <a:chOff x="424575" y="2168500"/>
            <a:chExt cx="1265500" cy="1057775"/>
          </a:xfrm>
        </p:grpSpPr>
        <p:sp>
          <p:nvSpPr>
            <p:cNvPr id="230" name="Google Shape;230;p25"/>
            <p:cNvSpPr txBox="1"/>
            <p:nvPr/>
          </p:nvSpPr>
          <p:spPr>
            <a:xfrm>
              <a:off x="632275" y="2168500"/>
              <a:ext cx="1057800" cy="8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&amp;&amp; (AND)</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(OR)</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(XOR)</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(NOT)</a:t>
              </a:r>
              <a:endParaRPr b="0" i="0" sz="1400" u="none" cap="none" strike="noStrike">
                <a:solidFill>
                  <a:srgbClr val="2876C9"/>
                </a:solidFill>
                <a:latin typeface="Arial"/>
                <a:ea typeface="Arial"/>
                <a:cs typeface="Arial"/>
                <a:sym typeface="Arial"/>
              </a:endParaRPr>
            </a:p>
          </p:txBody>
        </p:sp>
        <p:sp>
          <p:nvSpPr>
            <p:cNvPr id="231" name="Google Shape;231;p25"/>
            <p:cNvSpPr/>
            <p:nvPr/>
          </p:nvSpPr>
          <p:spPr>
            <a:xfrm>
              <a:off x="424575" y="2265975"/>
              <a:ext cx="167100" cy="960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2" name="Google Shape;232;p25"/>
          <p:cNvPicPr preferRelativeResize="0"/>
          <p:nvPr/>
        </p:nvPicPr>
        <p:blipFill rotWithShape="1">
          <a:blip r:embed="rId5">
            <a:alphaModFix/>
          </a:blip>
          <a:srcRect b="0" l="0" r="0" t="0"/>
          <a:stretch/>
        </p:blipFill>
        <p:spPr>
          <a:xfrm>
            <a:off x="593800" y="4011375"/>
            <a:ext cx="1463170" cy="448825"/>
          </a:xfrm>
          <a:prstGeom prst="rect">
            <a:avLst/>
          </a:prstGeom>
          <a:noFill/>
          <a:ln>
            <a:noFill/>
          </a:ln>
        </p:spPr>
      </p:pic>
      <p:pic>
        <p:nvPicPr>
          <p:cNvPr id="233" name="Google Shape;233;p25"/>
          <p:cNvPicPr preferRelativeResize="0"/>
          <p:nvPr/>
        </p:nvPicPr>
        <p:blipFill rotWithShape="1">
          <a:blip r:embed="rId6">
            <a:alphaModFix/>
          </a:blip>
          <a:srcRect b="0" l="0" r="0" t="0"/>
          <a:stretch/>
        </p:blipFill>
        <p:spPr>
          <a:xfrm>
            <a:off x="3313550" y="4089688"/>
            <a:ext cx="1735491" cy="292200"/>
          </a:xfrm>
          <a:prstGeom prst="rect">
            <a:avLst/>
          </a:prstGeom>
          <a:noFill/>
          <a:ln>
            <a:noFill/>
          </a:ln>
        </p:spPr>
      </p:pic>
      <p:pic>
        <p:nvPicPr>
          <p:cNvPr id="234" name="Google Shape;234;p25"/>
          <p:cNvPicPr preferRelativeResize="0"/>
          <p:nvPr/>
        </p:nvPicPr>
        <p:blipFill rotWithShape="1">
          <a:blip r:embed="rId7">
            <a:alphaModFix/>
          </a:blip>
          <a:srcRect b="0" l="0" r="0" t="0"/>
          <a:stretch/>
        </p:blipFill>
        <p:spPr>
          <a:xfrm>
            <a:off x="6128350" y="3967275"/>
            <a:ext cx="2387749" cy="448825"/>
          </a:xfrm>
          <a:prstGeom prst="rect">
            <a:avLst/>
          </a:prstGeom>
          <a:noFill/>
          <a:ln>
            <a:noFill/>
          </a:ln>
        </p:spPr>
      </p:pic>
      <p:cxnSp>
        <p:nvCxnSpPr>
          <p:cNvPr id="235" name="Google Shape;235;p25"/>
          <p:cNvCxnSpPr/>
          <p:nvPr/>
        </p:nvCxnSpPr>
        <p:spPr>
          <a:xfrm>
            <a:off x="1077375" y="3139725"/>
            <a:ext cx="0" cy="598500"/>
          </a:xfrm>
          <a:prstGeom prst="straightConnector1">
            <a:avLst/>
          </a:prstGeom>
          <a:noFill/>
          <a:ln cap="flat" cmpd="sng" w="9525">
            <a:solidFill>
              <a:schemeClr val="dk2"/>
            </a:solidFill>
            <a:prstDash val="solid"/>
            <a:round/>
            <a:headEnd len="sm" w="sm" type="none"/>
            <a:tailEnd len="med" w="med" type="triangle"/>
          </a:ln>
        </p:spPr>
      </p:cxnSp>
      <p:cxnSp>
        <p:nvCxnSpPr>
          <p:cNvPr id="236" name="Google Shape;236;p25"/>
          <p:cNvCxnSpPr/>
          <p:nvPr/>
        </p:nvCxnSpPr>
        <p:spPr>
          <a:xfrm>
            <a:off x="3964525" y="3077125"/>
            <a:ext cx="0" cy="598500"/>
          </a:xfrm>
          <a:prstGeom prst="straightConnector1">
            <a:avLst/>
          </a:prstGeom>
          <a:noFill/>
          <a:ln cap="flat" cmpd="sng" w="9525">
            <a:solidFill>
              <a:schemeClr val="dk2"/>
            </a:solidFill>
            <a:prstDash val="solid"/>
            <a:round/>
            <a:headEnd len="sm" w="sm" type="none"/>
            <a:tailEnd len="med" w="med" type="triangle"/>
          </a:ln>
        </p:spPr>
      </p:cxnSp>
      <p:cxnSp>
        <p:nvCxnSpPr>
          <p:cNvPr id="237" name="Google Shape;237;p25"/>
          <p:cNvCxnSpPr/>
          <p:nvPr/>
        </p:nvCxnSpPr>
        <p:spPr>
          <a:xfrm>
            <a:off x="6973000" y="3107450"/>
            <a:ext cx="0" cy="598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Toán tử trong Java</a:t>
            </a:r>
            <a:endParaRPr b="0" i="0" sz="1400" u="none" cap="none" strike="noStrike">
              <a:solidFill>
                <a:srgbClr val="FFFFFF"/>
              </a:solidFill>
              <a:latin typeface="Arial"/>
              <a:ea typeface="Arial"/>
              <a:cs typeface="Arial"/>
              <a:sym typeface="Arial"/>
            </a:endParaRPr>
          </a:p>
        </p:txBody>
      </p:sp>
      <p:pic>
        <p:nvPicPr>
          <p:cNvPr id="243" name="Google Shape;243;p26"/>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44" name="Google Shape;244;p26"/>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5" name="Google Shape;245;p26"/>
          <p:cNvGraphicFramePr/>
          <p:nvPr/>
        </p:nvGraphicFramePr>
        <p:xfrm>
          <a:off x="769700" y="631025"/>
          <a:ext cx="3000000" cy="3000000"/>
        </p:xfrm>
        <a:graphic>
          <a:graphicData uri="http://schemas.openxmlformats.org/drawingml/2006/table">
            <a:tbl>
              <a:tblPr>
                <a:noFill/>
                <a:tableStyleId>{B9578F68-E28A-48C9-BFDA-28C1932D99E8}</a:tableStyleId>
              </a:tblPr>
              <a:tblGrid>
                <a:gridCol w="1447800"/>
                <a:gridCol w="1447800"/>
                <a:gridCol w="1447800"/>
                <a:gridCol w="1447800"/>
                <a:gridCol w="14478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B</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 &amp;&amp; B</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bl>
          </a:graphicData>
        </a:graphic>
      </p:graphicFrame>
      <p:graphicFrame>
        <p:nvGraphicFramePr>
          <p:cNvPr id="246" name="Google Shape;246;p26"/>
          <p:cNvGraphicFramePr/>
          <p:nvPr/>
        </p:nvGraphicFramePr>
        <p:xfrm>
          <a:off x="769700" y="2113450"/>
          <a:ext cx="3000000" cy="3000000"/>
        </p:xfrm>
        <a:graphic>
          <a:graphicData uri="http://schemas.openxmlformats.org/drawingml/2006/table">
            <a:tbl>
              <a:tblPr>
                <a:noFill/>
                <a:tableStyleId>{B9578F68-E28A-48C9-BFDA-28C1932D99E8}</a:tableStyleId>
              </a:tblPr>
              <a:tblGrid>
                <a:gridCol w="1447800"/>
                <a:gridCol w="1447800"/>
                <a:gridCol w="1447800"/>
                <a:gridCol w="1447800"/>
                <a:gridCol w="14478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B</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 || B</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bl>
          </a:graphicData>
        </a:graphic>
      </p:graphicFrame>
      <p:graphicFrame>
        <p:nvGraphicFramePr>
          <p:cNvPr id="247" name="Google Shape;247;p26"/>
          <p:cNvGraphicFramePr/>
          <p:nvPr/>
        </p:nvGraphicFramePr>
        <p:xfrm>
          <a:off x="769700" y="3628200"/>
          <a:ext cx="3000000" cy="3000000"/>
        </p:xfrm>
        <a:graphic>
          <a:graphicData uri="http://schemas.openxmlformats.org/drawingml/2006/table">
            <a:tbl>
              <a:tblPr>
                <a:noFill/>
                <a:tableStyleId>{B9578F68-E28A-48C9-BFDA-28C1932D99E8}</a:tableStyleId>
              </a:tblPr>
              <a:tblGrid>
                <a:gridCol w="1447800"/>
                <a:gridCol w="1447800"/>
                <a:gridCol w="1447800"/>
                <a:gridCol w="1447800"/>
                <a:gridCol w="14478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B</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 ^ B</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true</a:t>
                      </a:r>
                      <a:endParaRPr sz="1200" u="none" cap="none" strike="noStrike"/>
                    </a:p>
                  </a:txBody>
                  <a:tcPr marT="91425" marB="91425" marR="91425" marL="91425">
                    <a:solidFill>
                      <a:srgbClr val="B6D7A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false</a:t>
                      </a:r>
                      <a:endParaRPr sz="12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Toán tử trong Java</a:t>
            </a:r>
            <a:endParaRPr b="0" i="0" sz="1400" u="none" cap="none" strike="noStrike">
              <a:solidFill>
                <a:srgbClr val="FFFFFF"/>
              </a:solidFill>
              <a:latin typeface="Arial"/>
              <a:ea typeface="Arial"/>
              <a:cs typeface="Arial"/>
              <a:sym typeface="Arial"/>
            </a:endParaRPr>
          </a:p>
        </p:txBody>
      </p:sp>
      <p:pic>
        <p:nvPicPr>
          <p:cNvPr id="253" name="Google Shape;253;p27"/>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54" name="Google Shape;254;p27"/>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a:off x="1276400" y="844700"/>
            <a:ext cx="1119900" cy="382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điều kiện</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5316375" y="844700"/>
            <a:ext cx="1119900" cy="3828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toán tử bit</a:t>
            </a:r>
            <a:endParaRPr b="0" i="0" sz="1400" u="none" cap="none" strike="noStrike">
              <a:solidFill>
                <a:srgbClr val="000000"/>
              </a:solidFill>
              <a:latin typeface="Arial"/>
              <a:ea typeface="Arial"/>
              <a:cs typeface="Arial"/>
              <a:sym typeface="Arial"/>
            </a:endParaRPr>
          </a:p>
        </p:txBody>
      </p:sp>
      <p:sp>
        <p:nvSpPr>
          <p:cNvPr id="257" name="Google Shape;257;p27"/>
          <p:cNvSpPr txBox="1"/>
          <p:nvPr/>
        </p:nvSpPr>
        <p:spPr>
          <a:xfrm>
            <a:off x="8211300" y="4805400"/>
            <a:ext cx="932700" cy="33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1" lang="en" sz="800" u="sng" cap="none" strike="noStrike">
                <a:solidFill>
                  <a:schemeClr val="hlink"/>
                </a:solidFill>
                <a:latin typeface="Arial"/>
                <a:ea typeface="Arial"/>
                <a:cs typeface="Arial"/>
                <a:sym typeface="Arial"/>
                <a:hlinkClick r:id="rId4"/>
              </a:rPr>
              <a:t>source: viettuts</a:t>
            </a:r>
            <a:endParaRPr b="0" i="1" sz="800" u="none" cap="none" strike="noStrike">
              <a:solidFill>
                <a:srgbClr val="000000"/>
              </a:solidFill>
              <a:latin typeface="Arial"/>
              <a:ea typeface="Arial"/>
              <a:cs typeface="Arial"/>
              <a:sym typeface="Arial"/>
            </a:endParaRPr>
          </a:p>
        </p:txBody>
      </p:sp>
      <p:sp>
        <p:nvSpPr>
          <p:cNvPr id="258" name="Google Shape;258;p27"/>
          <p:cNvSpPr/>
          <p:nvPr/>
        </p:nvSpPr>
        <p:spPr>
          <a:xfrm>
            <a:off x="5429175" y="1531425"/>
            <a:ext cx="167100" cy="1008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txBox="1"/>
          <p:nvPr/>
        </p:nvSpPr>
        <p:spPr>
          <a:xfrm>
            <a:off x="5641875" y="1437000"/>
            <a:ext cx="1057800" cy="89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&amp;</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 ^</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&gt;&gt;</a:t>
            </a:r>
            <a:endParaRPr b="0" i="0" sz="1400" u="none" cap="none" strike="noStrike">
              <a:solidFill>
                <a:srgbClr val="2876C9"/>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&lt;&lt;</a:t>
            </a:r>
            <a:endParaRPr b="0" i="0" sz="1400" u="none" cap="none" strike="noStrike">
              <a:solidFill>
                <a:srgbClr val="2876C9"/>
              </a:solidFill>
              <a:latin typeface="Arial"/>
              <a:ea typeface="Arial"/>
              <a:cs typeface="Arial"/>
              <a:sym typeface="Arial"/>
            </a:endParaRPr>
          </a:p>
        </p:txBody>
      </p:sp>
      <p:pic>
        <p:nvPicPr>
          <p:cNvPr id="260" name="Google Shape;260;p27"/>
          <p:cNvPicPr preferRelativeResize="0"/>
          <p:nvPr/>
        </p:nvPicPr>
        <p:blipFill rotWithShape="1">
          <a:blip r:embed="rId5">
            <a:alphaModFix/>
          </a:blip>
          <a:srcRect b="0" l="0" r="0" t="0"/>
          <a:stretch/>
        </p:blipFill>
        <p:spPr>
          <a:xfrm>
            <a:off x="713924" y="3969074"/>
            <a:ext cx="2533650" cy="356511"/>
          </a:xfrm>
          <a:prstGeom prst="rect">
            <a:avLst/>
          </a:prstGeom>
          <a:noFill/>
          <a:ln>
            <a:noFill/>
          </a:ln>
        </p:spPr>
      </p:pic>
      <p:pic>
        <p:nvPicPr>
          <p:cNvPr id="261" name="Google Shape;261;p27"/>
          <p:cNvPicPr preferRelativeResize="0"/>
          <p:nvPr/>
        </p:nvPicPr>
        <p:blipFill rotWithShape="1">
          <a:blip r:embed="rId6">
            <a:alphaModFix/>
          </a:blip>
          <a:srcRect b="0" l="0" r="0" t="0"/>
          <a:stretch/>
        </p:blipFill>
        <p:spPr>
          <a:xfrm>
            <a:off x="5544975" y="3753964"/>
            <a:ext cx="1265500" cy="620659"/>
          </a:xfrm>
          <a:prstGeom prst="rect">
            <a:avLst/>
          </a:prstGeom>
          <a:noFill/>
          <a:ln>
            <a:noFill/>
          </a:ln>
        </p:spPr>
      </p:pic>
      <p:pic>
        <p:nvPicPr>
          <p:cNvPr id="262" name="Google Shape;262;p27"/>
          <p:cNvPicPr preferRelativeResize="0"/>
          <p:nvPr/>
        </p:nvPicPr>
        <p:blipFill rotWithShape="1">
          <a:blip r:embed="rId7">
            <a:alphaModFix/>
          </a:blip>
          <a:srcRect b="0" l="0" r="0" t="0"/>
          <a:stretch/>
        </p:blipFill>
        <p:spPr>
          <a:xfrm>
            <a:off x="883850" y="1736513"/>
            <a:ext cx="1905000" cy="200025"/>
          </a:xfrm>
          <a:prstGeom prst="rect">
            <a:avLst/>
          </a:prstGeom>
          <a:noFill/>
          <a:ln>
            <a:noFill/>
          </a:ln>
        </p:spPr>
      </p:pic>
      <p:cxnSp>
        <p:nvCxnSpPr>
          <p:cNvPr id="263" name="Google Shape;263;p27"/>
          <p:cNvCxnSpPr/>
          <p:nvPr/>
        </p:nvCxnSpPr>
        <p:spPr>
          <a:xfrm>
            <a:off x="1836350" y="2826575"/>
            <a:ext cx="1500" cy="722700"/>
          </a:xfrm>
          <a:prstGeom prst="straightConnector1">
            <a:avLst/>
          </a:prstGeom>
          <a:noFill/>
          <a:ln cap="flat" cmpd="sng" w="9525">
            <a:solidFill>
              <a:schemeClr val="dk2"/>
            </a:solidFill>
            <a:prstDash val="solid"/>
            <a:round/>
            <a:headEnd len="sm" w="sm" type="none"/>
            <a:tailEnd len="med" w="med" type="triangle"/>
          </a:ln>
        </p:spPr>
      </p:cxnSp>
      <p:cxnSp>
        <p:nvCxnSpPr>
          <p:cNvPr id="264" name="Google Shape;264;p27"/>
          <p:cNvCxnSpPr/>
          <p:nvPr/>
        </p:nvCxnSpPr>
        <p:spPr>
          <a:xfrm>
            <a:off x="5700025" y="2826575"/>
            <a:ext cx="1500" cy="722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Nhập xuất dữ liệu trong console</a:t>
            </a:r>
            <a:endParaRPr b="0" i="0" sz="1400" u="none" cap="none" strike="noStrike">
              <a:solidFill>
                <a:srgbClr val="FFFFFF"/>
              </a:solidFill>
              <a:latin typeface="Arial"/>
              <a:ea typeface="Arial"/>
              <a:cs typeface="Arial"/>
              <a:sym typeface="Arial"/>
            </a:endParaRPr>
          </a:p>
        </p:txBody>
      </p:sp>
      <p:pic>
        <p:nvPicPr>
          <p:cNvPr id="270" name="Google Shape;270;p28"/>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71" name="Google Shape;271;p28"/>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txBox="1"/>
          <p:nvPr/>
        </p:nvSpPr>
        <p:spPr>
          <a:xfrm>
            <a:off x="1092000" y="894475"/>
            <a:ext cx="4008900" cy="76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Scanner scanner = </a:t>
            </a:r>
            <a:r>
              <a:rPr b="1" i="0" lang="en" sz="1200" u="none" cap="none" strike="noStrike">
                <a:solidFill>
                  <a:srgbClr val="1414BD"/>
                </a:solidFill>
                <a:latin typeface="Arial"/>
                <a:ea typeface="Arial"/>
                <a:cs typeface="Arial"/>
                <a:sym typeface="Arial"/>
              </a:rPr>
              <a:t>new</a:t>
            </a:r>
            <a:r>
              <a:rPr b="0" i="0" lang="en" sz="1200" u="none" cap="none" strike="noStrike">
                <a:solidFill>
                  <a:srgbClr val="000000"/>
                </a:solidFill>
                <a:latin typeface="Arial"/>
                <a:ea typeface="Arial"/>
                <a:cs typeface="Arial"/>
                <a:sym typeface="Arial"/>
              </a:rPr>
              <a:t> Scanner(System.</a:t>
            </a:r>
            <a:r>
              <a:rPr b="0" i="0" lang="en" sz="1200" u="none" cap="none" strike="noStrike">
                <a:solidFill>
                  <a:srgbClr val="741B47"/>
                </a:solidFill>
                <a:latin typeface="Arial"/>
                <a:ea typeface="Arial"/>
                <a:cs typeface="Arial"/>
                <a:sym typeface="Arial"/>
              </a:rPr>
              <a:t>in</a:t>
            </a: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scanner.nextLine();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scanner.nextInt();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p:txBody>
      </p:sp>
      <p:sp>
        <p:nvSpPr>
          <p:cNvPr id="273" name="Google Shape;273;p28"/>
          <p:cNvSpPr txBox="1"/>
          <p:nvPr/>
        </p:nvSpPr>
        <p:spPr>
          <a:xfrm>
            <a:off x="599900" y="523800"/>
            <a:ext cx="1210800" cy="292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Nhập</a:t>
            </a:r>
            <a:endParaRPr b="0" i="0" sz="1400" u="none" cap="none" strike="noStrike">
              <a:solidFill>
                <a:srgbClr val="2876C9"/>
              </a:solidFill>
              <a:latin typeface="Arial"/>
              <a:ea typeface="Arial"/>
              <a:cs typeface="Arial"/>
              <a:sym typeface="Arial"/>
            </a:endParaRPr>
          </a:p>
        </p:txBody>
      </p:sp>
      <p:sp>
        <p:nvSpPr>
          <p:cNvPr id="274" name="Google Shape;274;p28"/>
          <p:cNvSpPr txBox="1"/>
          <p:nvPr/>
        </p:nvSpPr>
        <p:spPr>
          <a:xfrm>
            <a:off x="599900" y="1811325"/>
            <a:ext cx="1210800" cy="292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Xuất</a:t>
            </a:r>
            <a:endParaRPr b="0" i="0" sz="1400" u="none" cap="none" strike="noStrike">
              <a:solidFill>
                <a:srgbClr val="2876C9"/>
              </a:solidFill>
              <a:latin typeface="Arial"/>
              <a:ea typeface="Arial"/>
              <a:cs typeface="Arial"/>
              <a:sym typeface="Arial"/>
            </a:endParaRPr>
          </a:p>
        </p:txBody>
      </p:sp>
      <p:sp>
        <p:nvSpPr>
          <p:cNvPr id="275" name="Google Shape;275;p28"/>
          <p:cNvSpPr txBox="1"/>
          <p:nvPr/>
        </p:nvSpPr>
        <p:spPr>
          <a:xfrm>
            <a:off x="1092000" y="213557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System.out.print();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System.out.println();</a:t>
            </a:r>
            <a:endParaRPr b="0" i="0" sz="1200" u="none" cap="none" strike="noStrike">
              <a:solidFill>
                <a:srgbClr val="000000"/>
              </a:solidFill>
              <a:latin typeface="Arial"/>
              <a:ea typeface="Arial"/>
              <a:cs typeface="Arial"/>
              <a:sym typeface="Arial"/>
            </a:endParaRPr>
          </a:p>
        </p:txBody>
      </p:sp>
      <p:pic>
        <p:nvPicPr>
          <p:cNvPr id="276" name="Google Shape;276;p28"/>
          <p:cNvPicPr preferRelativeResize="0"/>
          <p:nvPr/>
        </p:nvPicPr>
        <p:blipFill rotWithShape="1">
          <a:blip r:embed="rId4">
            <a:alphaModFix/>
          </a:blip>
          <a:srcRect b="0" l="0" r="0" t="0"/>
          <a:stretch/>
        </p:blipFill>
        <p:spPr>
          <a:xfrm>
            <a:off x="1144225" y="3327613"/>
            <a:ext cx="5019675" cy="1171575"/>
          </a:xfrm>
          <a:prstGeom prst="rect">
            <a:avLst/>
          </a:prstGeom>
          <a:noFill/>
          <a:ln>
            <a:noFill/>
          </a:ln>
        </p:spPr>
      </p:pic>
      <p:sp>
        <p:nvSpPr>
          <p:cNvPr id="277" name="Google Shape;277;p28"/>
          <p:cNvSpPr txBox="1"/>
          <p:nvPr/>
        </p:nvSpPr>
        <p:spPr>
          <a:xfrm>
            <a:off x="599900" y="2819825"/>
            <a:ext cx="1210800" cy="292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Ví dụ</a:t>
            </a:r>
            <a:endParaRPr b="0" i="0" sz="1400" u="none" cap="none" strike="noStrike">
              <a:solidFill>
                <a:srgbClr val="2876C9"/>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Khái quát quá trình code</a:t>
            </a:r>
            <a:endParaRPr b="0" i="0" sz="1400" u="none" cap="none" strike="noStrike">
              <a:solidFill>
                <a:srgbClr val="FFFFFF"/>
              </a:solidFill>
              <a:latin typeface="Arial"/>
              <a:ea typeface="Arial"/>
              <a:cs typeface="Arial"/>
              <a:sym typeface="Arial"/>
            </a:endParaRPr>
          </a:p>
        </p:txBody>
      </p:sp>
      <p:pic>
        <p:nvPicPr>
          <p:cNvPr id="283" name="Google Shape;283;p29"/>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84" name="Google Shape;284;p29"/>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5" name="Google Shape;285;p29"/>
          <p:cNvPicPr preferRelativeResize="0"/>
          <p:nvPr/>
        </p:nvPicPr>
        <p:blipFill rotWithShape="1">
          <a:blip r:embed="rId4">
            <a:alphaModFix/>
          </a:blip>
          <a:srcRect b="0" l="0" r="0" t="0"/>
          <a:stretch/>
        </p:blipFill>
        <p:spPr>
          <a:xfrm>
            <a:off x="2742450" y="2058850"/>
            <a:ext cx="2831650" cy="2520850"/>
          </a:xfrm>
          <a:prstGeom prst="rect">
            <a:avLst/>
          </a:prstGeom>
          <a:noFill/>
          <a:ln>
            <a:noFill/>
          </a:ln>
        </p:spPr>
      </p:pic>
      <p:sp>
        <p:nvSpPr>
          <p:cNvPr id="286" name="Google Shape;286;p29"/>
          <p:cNvSpPr txBox="1"/>
          <p:nvPr/>
        </p:nvSpPr>
        <p:spPr>
          <a:xfrm>
            <a:off x="558150" y="697800"/>
            <a:ext cx="2128500" cy="1056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Input?</a:t>
            </a:r>
            <a:endParaRPr b="0" i="0" sz="1400" u="none" cap="none" strike="noStrike">
              <a:solidFill>
                <a:srgbClr val="2876C9"/>
              </a:solidFill>
              <a:latin typeface="Arial"/>
              <a:ea typeface="Arial"/>
              <a:cs typeface="Arial"/>
              <a:sym typeface="Arial"/>
            </a:endParaRPr>
          </a:p>
          <a:p>
            <a:pPr indent="-317500" lvl="0" marL="457200" marR="0" rtl="0" algn="l">
              <a:lnSpc>
                <a:spcPct val="15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Output?</a:t>
            </a:r>
            <a:endParaRPr b="0" i="0" sz="1400" u="none" cap="none" strike="noStrike">
              <a:solidFill>
                <a:srgbClr val="2876C9"/>
              </a:solidFill>
              <a:latin typeface="Arial"/>
              <a:ea typeface="Arial"/>
              <a:cs typeface="Arial"/>
              <a:sym typeface="Arial"/>
            </a:endParaRPr>
          </a:p>
          <a:p>
            <a:pPr indent="-317500" lvl="0" marL="457200" marR="0" rtl="0" algn="l">
              <a:lnSpc>
                <a:spcPct val="15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How to do?</a:t>
            </a:r>
            <a:endParaRPr b="0" i="0" sz="1400" u="none" cap="none" strike="noStrike">
              <a:solidFill>
                <a:srgbClr val="2876C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Khái quát quá trình code</a:t>
            </a:r>
            <a:endParaRPr b="0" i="0" sz="1400" u="none" cap="none" strike="noStrike">
              <a:solidFill>
                <a:srgbClr val="FFFFFF"/>
              </a:solidFill>
              <a:latin typeface="Arial"/>
              <a:ea typeface="Arial"/>
              <a:cs typeface="Arial"/>
              <a:sym typeface="Arial"/>
            </a:endParaRPr>
          </a:p>
        </p:txBody>
      </p:sp>
      <p:pic>
        <p:nvPicPr>
          <p:cNvPr id="292" name="Google Shape;292;p30"/>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293" name="Google Shape;293;p30"/>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4" name="Google Shape;294;p30"/>
          <p:cNvPicPr preferRelativeResize="0"/>
          <p:nvPr/>
        </p:nvPicPr>
        <p:blipFill rotWithShape="1">
          <a:blip r:embed="rId4">
            <a:alphaModFix/>
          </a:blip>
          <a:srcRect b="0" l="0" r="0" t="0"/>
          <a:stretch/>
        </p:blipFill>
        <p:spPr>
          <a:xfrm>
            <a:off x="1197325" y="2006275"/>
            <a:ext cx="2831650" cy="2520850"/>
          </a:xfrm>
          <a:prstGeom prst="rect">
            <a:avLst/>
          </a:prstGeom>
          <a:noFill/>
          <a:ln>
            <a:noFill/>
          </a:ln>
        </p:spPr>
      </p:pic>
      <p:sp>
        <p:nvSpPr>
          <p:cNvPr id="295" name="Google Shape;295;p30"/>
          <p:cNvSpPr txBox="1"/>
          <p:nvPr/>
        </p:nvSpPr>
        <p:spPr>
          <a:xfrm>
            <a:off x="558150" y="697800"/>
            <a:ext cx="2128500" cy="1056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Input?</a:t>
            </a:r>
            <a:endParaRPr b="0" i="0" sz="1400" u="none" cap="none" strike="noStrike">
              <a:solidFill>
                <a:srgbClr val="2876C9"/>
              </a:solidFill>
              <a:latin typeface="Arial"/>
              <a:ea typeface="Arial"/>
              <a:cs typeface="Arial"/>
              <a:sym typeface="Arial"/>
            </a:endParaRPr>
          </a:p>
          <a:p>
            <a:pPr indent="-317500" lvl="0" marL="457200" marR="0" rtl="0" algn="l">
              <a:lnSpc>
                <a:spcPct val="15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Output?</a:t>
            </a:r>
            <a:endParaRPr b="0" i="0" sz="1400" u="none" cap="none" strike="noStrike">
              <a:solidFill>
                <a:srgbClr val="2876C9"/>
              </a:solidFill>
              <a:latin typeface="Arial"/>
              <a:ea typeface="Arial"/>
              <a:cs typeface="Arial"/>
              <a:sym typeface="Arial"/>
            </a:endParaRPr>
          </a:p>
          <a:p>
            <a:pPr indent="-317500" lvl="0" marL="457200" marR="0" rtl="0" algn="l">
              <a:lnSpc>
                <a:spcPct val="15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How to do?</a:t>
            </a:r>
            <a:endParaRPr b="0" i="0" sz="1400" u="none" cap="none" strike="noStrike">
              <a:solidFill>
                <a:srgbClr val="2876C9"/>
              </a:solidFill>
              <a:latin typeface="Arial"/>
              <a:ea typeface="Arial"/>
              <a:cs typeface="Arial"/>
              <a:sym typeface="Arial"/>
            </a:endParaRPr>
          </a:p>
        </p:txBody>
      </p:sp>
      <p:sp>
        <p:nvSpPr>
          <p:cNvPr id="296" name="Google Shape;296;p30"/>
          <p:cNvSpPr/>
          <p:nvPr/>
        </p:nvSpPr>
        <p:spPr>
          <a:xfrm>
            <a:off x="5665150" y="3046000"/>
            <a:ext cx="1245900" cy="313200"/>
          </a:xfrm>
          <a:prstGeom prst="rect">
            <a:avLst/>
          </a:prstGeom>
          <a:noFill/>
          <a:ln cap="flat" cmpd="sng" w="9525">
            <a:solidFill>
              <a:srgbClr val="2876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2876C9"/>
                </a:solidFill>
                <a:latin typeface="Arial"/>
                <a:ea typeface="Arial"/>
                <a:cs typeface="Arial"/>
                <a:sym typeface="Arial"/>
              </a:rPr>
              <a:t>f(x)</a:t>
            </a:r>
            <a:endParaRPr b="0" i="1" sz="1400" u="none" cap="none" strike="noStrike">
              <a:solidFill>
                <a:srgbClr val="2876C9"/>
              </a:solidFill>
              <a:latin typeface="Arial"/>
              <a:ea typeface="Arial"/>
              <a:cs typeface="Arial"/>
              <a:sym typeface="Arial"/>
            </a:endParaRPr>
          </a:p>
        </p:txBody>
      </p:sp>
      <p:sp>
        <p:nvSpPr>
          <p:cNvPr id="297" name="Google Shape;297;p30"/>
          <p:cNvSpPr txBox="1"/>
          <p:nvPr/>
        </p:nvSpPr>
        <p:spPr>
          <a:xfrm>
            <a:off x="4531100" y="3014650"/>
            <a:ext cx="7377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Input x</a:t>
            </a:r>
            <a:endParaRPr b="0" i="0" sz="1400" u="none" cap="none" strike="noStrike">
              <a:solidFill>
                <a:srgbClr val="2876C9"/>
              </a:solidFill>
              <a:latin typeface="Arial"/>
              <a:ea typeface="Arial"/>
              <a:cs typeface="Arial"/>
              <a:sym typeface="Arial"/>
            </a:endParaRPr>
          </a:p>
        </p:txBody>
      </p:sp>
      <p:sp>
        <p:nvSpPr>
          <p:cNvPr id="298" name="Google Shape;298;p30"/>
          <p:cNvSpPr txBox="1"/>
          <p:nvPr/>
        </p:nvSpPr>
        <p:spPr>
          <a:xfrm>
            <a:off x="7307400" y="3014650"/>
            <a:ext cx="911700" cy="37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876C9"/>
                </a:solidFill>
                <a:latin typeface="Arial"/>
                <a:ea typeface="Arial"/>
                <a:cs typeface="Arial"/>
                <a:sym typeface="Arial"/>
              </a:rPr>
              <a:t>Output y</a:t>
            </a:r>
            <a:endParaRPr b="0" i="0" sz="1400" u="none" cap="none" strike="noStrike">
              <a:solidFill>
                <a:srgbClr val="2876C9"/>
              </a:solidFill>
              <a:latin typeface="Arial"/>
              <a:ea typeface="Arial"/>
              <a:cs typeface="Arial"/>
              <a:sym typeface="Arial"/>
            </a:endParaRPr>
          </a:p>
        </p:txBody>
      </p:sp>
      <p:cxnSp>
        <p:nvCxnSpPr>
          <p:cNvPr id="299" name="Google Shape;299;p30"/>
          <p:cNvCxnSpPr>
            <a:stCxn id="297" idx="3"/>
            <a:endCxn id="296" idx="1"/>
          </p:cNvCxnSpPr>
          <p:nvPr/>
        </p:nvCxnSpPr>
        <p:spPr>
          <a:xfrm>
            <a:off x="5268800" y="3202600"/>
            <a:ext cx="396300" cy="0"/>
          </a:xfrm>
          <a:prstGeom prst="straightConnector1">
            <a:avLst/>
          </a:prstGeom>
          <a:noFill/>
          <a:ln cap="flat" cmpd="sng" w="9525">
            <a:solidFill>
              <a:srgbClr val="01A2A6"/>
            </a:solidFill>
            <a:prstDash val="solid"/>
            <a:round/>
            <a:headEnd len="sm" w="sm" type="none"/>
            <a:tailEnd len="med" w="med" type="triangle"/>
          </a:ln>
        </p:spPr>
      </p:cxnSp>
      <p:cxnSp>
        <p:nvCxnSpPr>
          <p:cNvPr id="300" name="Google Shape;300;p30"/>
          <p:cNvCxnSpPr>
            <a:stCxn id="296" idx="3"/>
            <a:endCxn id="298" idx="1"/>
          </p:cNvCxnSpPr>
          <p:nvPr/>
        </p:nvCxnSpPr>
        <p:spPr>
          <a:xfrm>
            <a:off x="6911050" y="3202600"/>
            <a:ext cx="396300" cy="0"/>
          </a:xfrm>
          <a:prstGeom prst="straightConnector1">
            <a:avLst/>
          </a:prstGeom>
          <a:noFill/>
          <a:ln cap="flat" cmpd="sng" w="9525">
            <a:solidFill>
              <a:srgbClr val="01A2A6"/>
            </a:solidFill>
            <a:prstDash val="solid"/>
            <a:round/>
            <a:headEnd len="sm" w="sm" type="none"/>
            <a:tailEnd len="med" w="med" type="triangle"/>
          </a:ln>
        </p:spPr>
      </p:cxnSp>
      <p:sp>
        <p:nvSpPr>
          <p:cNvPr id="301" name="Google Shape;301;p30"/>
          <p:cNvSpPr txBox="1"/>
          <p:nvPr/>
        </p:nvSpPr>
        <p:spPr>
          <a:xfrm>
            <a:off x="6150550" y="2627500"/>
            <a:ext cx="396300" cy="41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1"/>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Package</a:t>
            </a:r>
            <a:endParaRPr b="0" i="0" sz="1400" u="none" cap="none" strike="noStrike">
              <a:solidFill>
                <a:srgbClr val="FFFFFF"/>
              </a:solidFill>
              <a:latin typeface="Arial"/>
              <a:ea typeface="Arial"/>
              <a:cs typeface="Arial"/>
              <a:sym typeface="Arial"/>
            </a:endParaRPr>
          </a:p>
        </p:txBody>
      </p:sp>
      <p:pic>
        <p:nvPicPr>
          <p:cNvPr id="307" name="Google Shape;307;p31"/>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308" name="Google Shape;308;p31"/>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1"/>
          <p:cNvSpPr txBox="1"/>
          <p:nvPr/>
        </p:nvSpPr>
        <p:spPr>
          <a:xfrm>
            <a:off x="558150" y="697800"/>
            <a:ext cx="5184000" cy="2851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2876C9"/>
              </a:buClr>
              <a:buSzPts val="1400"/>
              <a:buFont typeface="Arial"/>
              <a:buChar char="●"/>
            </a:pPr>
            <a:r>
              <a:rPr b="1" i="0" lang="en" sz="1200" u="none" cap="none" strike="noStrike">
                <a:solidFill>
                  <a:srgbClr val="2876C9"/>
                </a:solidFill>
                <a:highlight>
                  <a:srgbClr val="FFFFFF"/>
                </a:highlight>
                <a:latin typeface="Arial"/>
                <a:ea typeface="Arial"/>
                <a:cs typeface="Arial"/>
                <a:sym typeface="Arial"/>
              </a:rPr>
              <a:t>Package (gói) trong java</a:t>
            </a:r>
            <a:r>
              <a:rPr b="0" i="0" lang="en" sz="1200" u="none" cap="none" strike="noStrike">
                <a:solidFill>
                  <a:srgbClr val="2876C9"/>
                </a:solidFill>
                <a:highlight>
                  <a:srgbClr val="FFFFFF"/>
                </a:highlight>
                <a:latin typeface="Arial"/>
                <a:ea typeface="Arial"/>
                <a:cs typeface="Arial"/>
                <a:sym typeface="Arial"/>
              </a:rPr>
              <a:t> là một nhóm các lớp, các package con.</a:t>
            </a:r>
            <a:endParaRPr b="0" i="0" sz="1200" u="none" cap="none" strike="noStrike">
              <a:solidFill>
                <a:srgbClr val="2876C9"/>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2876C9"/>
                </a:solidFill>
                <a:highlight>
                  <a:srgbClr val="FFFFFF"/>
                </a:highlight>
                <a:latin typeface="Arial"/>
                <a:ea typeface="Arial"/>
                <a:cs typeface="Arial"/>
                <a:sym typeface="Arial"/>
              </a:rPr>
              <a:t>=&gt; Tránh xung đột khi đặt trùng tên</a:t>
            </a:r>
            <a:endParaRPr b="0" i="0" sz="1200" u="none" cap="none" strike="noStrike">
              <a:solidFill>
                <a:srgbClr val="2876C9"/>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2876C9"/>
                </a:solidFill>
                <a:highlight>
                  <a:srgbClr val="FFFFFF"/>
                </a:highlight>
                <a:latin typeface="Arial"/>
                <a:ea typeface="Arial"/>
                <a:cs typeface="Arial"/>
                <a:sym typeface="Arial"/>
              </a:rPr>
              <a:t>=&gt; Dễ quản lý và bảo trì</a:t>
            </a:r>
            <a:endParaRPr b="0" i="0" sz="1200" u="none" cap="none" strike="noStrike">
              <a:solidFill>
                <a:srgbClr val="2876C9"/>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2876C9"/>
              </a:solidFill>
              <a:highlight>
                <a:srgbClr val="FFFFFF"/>
              </a:highlight>
              <a:latin typeface="Arial"/>
              <a:ea typeface="Arial"/>
              <a:cs typeface="Arial"/>
              <a:sym typeface="Arial"/>
            </a:endParaRPr>
          </a:p>
          <a:p>
            <a:pPr indent="-304800" lvl="0" marL="457200" marR="0" rtl="0" algn="l">
              <a:lnSpc>
                <a:spcPct val="150000"/>
              </a:lnSpc>
              <a:spcBef>
                <a:spcPts val="0"/>
              </a:spcBef>
              <a:spcAft>
                <a:spcPts val="0"/>
              </a:spcAft>
              <a:buClr>
                <a:srgbClr val="2876C9"/>
              </a:buClr>
              <a:buSzPts val="1200"/>
              <a:buFont typeface="Arial"/>
              <a:buChar char="●"/>
            </a:pPr>
            <a:r>
              <a:rPr b="1" i="0" lang="en" sz="1200" u="none" cap="none" strike="noStrike">
                <a:solidFill>
                  <a:srgbClr val="2876C9"/>
                </a:solidFill>
                <a:highlight>
                  <a:srgbClr val="FFFFFF"/>
                </a:highlight>
                <a:latin typeface="Arial"/>
                <a:ea typeface="Arial"/>
                <a:cs typeface="Arial"/>
                <a:sym typeface="Arial"/>
              </a:rPr>
              <a:t>Quy tắc:</a:t>
            </a:r>
            <a:endParaRPr b="1" i="0" sz="1200" u="none" cap="none" strike="noStrike">
              <a:solidFill>
                <a:srgbClr val="2876C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2876C9"/>
                </a:solidFill>
                <a:highlight>
                  <a:srgbClr val="FFFFFF"/>
                </a:highlight>
                <a:latin typeface="Arial"/>
                <a:ea typeface="Arial"/>
                <a:cs typeface="Arial"/>
                <a:sym typeface="Arial"/>
              </a:rPr>
              <a:t>	- Tên package viết thường</a:t>
            </a:r>
            <a:endParaRPr b="0" i="0" sz="1200" u="none" cap="none" strike="noStrike">
              <a:solidFill>
                <a:srgbClr val="2876C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2876C9"/>
                </a:solidFill>
                <a:highlight>
                  <a:srgbClr val="FFFFFF"/>
                </a:highlight>
                <a:latin typeface="Arial"/>
                <a:ea typeface="Arial"/>
                <a:cs typeface="Arial"/>
                <a:sym typeface="Arial"/>
              </a:rPr>
              <a:t>	- Tương ứng với tên thư mục</a:t>
            </a:r>
            <a:endParaRPr b="0" i="0" sz="1200" u="none" cap="none" strike="noStrike">
              <a:solidFill>
                <a:srgbClr val="2876C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2876C9"/>
                </a:solidFill>
                <a:highlight>
                  <a:srgbClr val="FFFFFF"/>
                </a:highlight>
                <a:latin typeface="Arial"/>
                <a:ea typeface="Arial"/>
                <a:cs typeface="Arial"/>
                <a:sym typeface="Arial"/>
              </a:rPr>
              <a:t>	- Đặt tên package theo thư mục to trước,</a:t>
            </a:r>
            <a:endParaRPr b="0" i="0" sz="1200" u="none" cap="none" strike="noStrike">
              <a:solidFill>
                <a:srgbClr val="2876C9"/>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200"/>
              <a:buFont typeface="Arial"/>
              <a:buNone/>
            </a:pPr>
            <a:r>
              <a:rPr b="0" i="0" lang="en" sz="1200" u="none" cap="none" strike="noStrike">
                <a:solidFill>
                  <a:srgbClr val="2876C9"/>
                </a:solidFill>
                <a:highlight>
                  <a:srgbClr val="FFFFFF"/>
                </a:highlight>
                <a:latin typeface="Arial"/>
                <a:ea typeface="Arial"/>
                <a:cs typeface="Arial"/>
                <a:sym typeface="Arial"/>
              </a:rPr>
              <a:t>   nhỏ sau</a:t>
            </a:r>
            <a:endParaRPr b="0" i="0" sz="1200" u="none" cap="none" strike="noStrike">
              <a:solidFill>
                <a:srgbClr val="2876C9"/>
              </a:solidFill>
              <a:highlight>
                <a:srgbClr val="FFFFFF"/>
              </a:highlight>
              <a:latin typeface="Arial"/>
              <a:ea typeface="Arial"/>
              <a:cs typeface="Arial"/>
              <a:sym typeface="Arial"/>
            </a:endParaRPr>
          </a:p>
        </p:txBody>
      </p:sp>
      <p:grpSp>
        <p:nvGrpSpPr>
          <p:cNvPr id="310" name="Google Shape;310;p31"/>
          <p:cNvGrpSpPr/>
          <p:nvPr/>
        </p:nvGrpSpPr>
        <p:grpSpPr>
          <a:xfrm>
            <a:off x="4571874" y="1433796"/>
            <a:ext cx="4230842" cy="3128276"/>
            <a:chOff x="4280919" y="1320600"/>
            <a:chExt cx="4522063" cy="3241401"/>
          </a:xfrm>
        </p:grpSpPr>
        <p:pic>
          <p:nvPicPr>
            <p:cNvPr id="311" name="Google Shape;311;p31"/>
            <p:cNvPicPr preferRelativeResize="0"/>
            <p:nvPr/>
          </p:nvPicPr>
          <p:blipFill rotWithShape="1">
            <a:blip r:embed="rId4">
              <a:alphaModFix/>
            </a:blip>
            <a:srcRect b="0" l="0" r="0" t="0"/>
            <a:stretch/>
          </p:blipFill>
          <p:spPr>
            <a:xfrm>
              <a:off x="4280919" y="1320600"/>
              <a:ext cx="4522063" cy="3241401"/>
            </a:xfrm>
            <a:prstGeom prst="rect">
              <a:avLst/>
            </a:prstGeom>
            <a:noFill/>
            <a:ln>
              <a:noFill/>
            </a:ln>
          </p:spPr>
        </p:pic>
        <p:sp>
          <p:nvSpPr>
            <p:cNvPr id="312" name="Google Shape;312;p31"/>
            <p:cNvSpPr/>
            <p:nvPr/>
          </p:nvSpPr>
          <p:spPr>
            <a:xfrm>
              <a:off x="4572000" y="2004500"/>
              <a:ext cx="1057800" cy="29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Nội dung chính (Outline)</a:t>
            </a:r>
            <a:endParaRPr b="0" i="0" sz="1400" u="none" cap="none" strike="noStrike">
              <a:solidFill>
                <a:srgbClr val="FFFFFF"/>
              </a:solidFill>
              <a:latin typeface="Arial"/>
              <a:ea typeface="Arial"/>
              <a:cs typeface="Arial"/>
              <a:sym typeface="Arial"/>
            </a:endParaRPr>
          </a:p>
        </p:txBody>
      </p:sp>
      <p:pic>
        <p:nvPicPr>
          <p:cNvPr id="62" name="Google Shape;62;p14"/>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63" name="Google Shape;63;p14"/>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txBox="1"/>
          <p:nvPr/>
        </p:nvSpPr>
        <p:spPr>
          <a:xfrm>
            <a:off x="702850" y="1034650"/>
            <a:ext cx="4790100" cy="217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100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Biến trong Java</a:t>
            </a:r>
            <a:endParaRPr b="0" i="0" sz="1400" u="none" cap="none" strike="noStrike">
              <a:solidFill>
                <a:srgbClr val="2876C9"/>
              </a:solidFill>
              <a:latin typeface="Arial"/>
              <a:ea typeface="Arial"/>
              <a:cs typeface="Arial"/>
              <a:sym typeface="Arial"/>
            </a:endParaRPr>
          </a:p>
          <a:p>
            <a:pPr indent="-317500" lvl="0" marL="457200" marR="0" rtl="0" algn="l">
              <a:lnSpc>
                <a:spcPct val="200000"/>
              </a:lnSpc>
              <a:spcBef>
                <a:spcPts val="0"/>
              </a:spcBef>
              <a:spcAft>
                <a:spcPts val="0"/>
              </a:spcAft>
              <a:buClr>
                <a:srgbClr val="999999"/>
              </a:buClr>
              <a:buSzPts val="1400"/>
              <a:buFont typeface="Arial"/>
              <a:buChar char="●"/>
            </a:pPr>
            <a:r>
              <a:rPr b="0" i="0" lang="en" sz="1400" u="none" cap="none" strike="noStrike">
                <a:solidFill>
                  <a:srgbClr val="999999"/>
                </a:solidFill>
                <a:latin typeface="Arial"/>
                <a:ea typeface="Arial"/>
                <a:cs typeface="Arial"/>
                <a:sym typeface="Arial"/>
              </a:rPr>
              <a:t>Kiểu dữ liệu</a:t>
            </a:r>
            <a:endParaRPr b="0" i="0" sz="1400" u="none" cap="none" strike="noStrike">
              <a:solidFill>
                <a:srgbClr val="999999"/>
              </a:solidFill>
              <a:latin typeface="Arial"/>
              <a:ea typeface="Arial"/>
              <a:cs typeface="Arial"/>
              <a:sym typeface="Arial"/>
            </a:endParaRPr>
          </a:p>
          <a:p>
            <a:pPr indent="-317500" lvl="0" marL="457200" marR="0" rtl="0" algn="l">
              <a:lnSpc>
                <a:spcPct val="200000"/>
              </a:lnSpc>
              <a:spcBef>
                <a:spcPts val="0"/>
              </a:spcBef>
              <a:spcAft>
                <a:spcPts val="0"/>
              </a:spcAft>
              <a:buClr>
                <a:srgbClr val="999999"/>
              </a:buClr>
              <a:buSzPts val="1400"/>
              <a:buFont typeface="Arial"/>
              <a:buChar char="●"/>
            </a:pPr>
            <a:r>
              <a:rPr b="0" i="0" lang="en" sz="1400" u="none" cap="none" strike="noStrike">
                <a:solidFill>
                  <a:srgbClr val="999999"/>
                </a:solidFill>
                <a:latin typeface="Arial"/>
                <a:ea typeface="Arial"/>
                <a:cs typeface="Arial"/>
                <a:sym typeface="Arial"/>
              </a:rPr>
              <a:t>Toán tử</a:t>
            </a:r>
            <a:endParaRPr b="0" i="0" sz="1400" u="none" cap="none" strike="noStrike">
              <a:solidFill>
                <a:srgbClr val="999999"/>
              </a:solidFill>
              <a:latin typeface="Arial"/>
              <a:ea typeface="Arial"/>
              <a:cs typeface="Arial"/>
              <a:sym typeface="Arial"/>
            </a:endParaRPr>
          </a:p>
          <a:p>
            <a:pPr indent="-317500" lvl="0" marL="457200" marR="0" rtl="0" algn="l">
              <a:lnSpc>
                <a:spcPct val="200000"/>
              </a:lnSpc>
              <a:spcBef>
                <a:spcPts val="0"/>
              </a:spcBef>
              <a:spcAft>
                <a:spcPts val="0"/>
              </a:spcAft>
              <a:buClr>
                <a:srgbClr val="999999"/>
              </a:buClr>
              <a:buSzPts val="1400"/>
              <a:buFont typeface="Arial"/>
              <a:buChar char="●"/>
            </a:pPr>
            <a:r>
              <a:rPr b="0" i="0" lang="en" sz="1400" u="none" cap="none" strike="noStrike">
                <a:solidFill>
                  <a:srgbClr val="999999"/>
                </a:solidFill>
                <a:latin typeface="Arial"/>
                <a:ea typeface="Arial"/>
                <a:cs typeface="Arial"/>
                <a:sym typeface="Arial"/>
              </a:rPr>
              <a:t>Nhập xuất dữ liệu trong console</a:t>
            </a:r>
            <a:endParaRPr b="0" i="0" sz="1400" u="none" cap="none" strike="noStrike">
              <a:solidFill>
                <a:srgbClr val="99999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2"/>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Tóm tắt 2</a:t>
            </a:r>
            <a:endParaRPr b="0" i="0" sz="1400" u="none" cap="none" strike="noStrike">
              <a:solidFill>
                <a:srgbClr val="FFFFFF"/>
              </a:solidFill>
              <a:latin typeface="Arial"/>
              <a:ea typeface="Arial"/>
              <a:cs typeface="Arial"/>
              <a:sym typeface="Arial"/>
            </a:endParaRPr>
          </a:p>
        </p:txBody>
      </p:sp>
      <p:pic>
        <p:nvPicPr>
          <p:cNvPr id="318" name="Google Shape;318;p32"/>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319" name="Google Shape;319;p32"/>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2"/>
          <p:cNvSpPr txBox="1"/>
          <p:nvPr/>
        </p:nvSpPr>
        <p:spPr>
          <a:xfrm>
            <a:off x="731050" y="1138675"/>
            <a:ext cx="7697700" cy="217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100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Quá trình code là quá trình xử lý dữ liệu đầu vào và trả lại kết quả đầu ra.</a:t>
            </a:r>
            <a:endParaRPr b="0" i="0" sz="1400" u="none" cap="none" strike="noStrike">
              <a:solidFill>
                <a:srgbClr val="2876C9"/>
              </a:solidFill>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Từ khóa trong Java: ~50 từ</a:t>
            </a:r>
            <a:endParaRPr b="0" i="0" sz="1400" u="none" cap="none" strike="noStrike">
              <a:solidFill>
                <a:srgbClr val="2876C9"/>
              </a:solidFill>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0" lang="en" sz="1400" u="none" cap="none" strike="noStrike">
                <a:solidFill>
                  <a:srgbClr val="2876C9"/>
                </a:solidFill>
                <a:latin typeface="Arial"/>
                <a:ea typeface="Arial"/>
                <a:cs typeface="Arial"/>
                <a:sym typeface="Arial"/>
              </a:rPr>
              <a:t>Package trong Java: Phân biệt vị trí các lớp</a:t>
            </a:r>
            <a:endParaRPr b="0" i="0" sz="1400" u="none" cap="none" strike="noStrike">
              <a:solidFill>
                <a:srgbClr val="2876C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p:nvPr/>
        </p:nvSpPr>
        <p:spPr>
          <a:xfrm>
            <a:off x="-6950" y="0"/>
            <a:ext cx="9150900" cy="5143500"/>
          </a:xfrm>
          <a:prstGeom prst="rect">
            <a:avLst/>
          </a:prstGeom>
          <a:gradFill>
            <a:gsLst>
              <a:gs pos="0">
                <a:srgbClr val="FFFFFF"/>
              </a:gs>
              <a:gs pos="94000">
                <a:srgbClr val="D0FFF9"/>
              </a:gs>
              <a:gs pos="100000">
                <a:srgbClr val="D0FFF9"/>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3"/>
          <p:cNvSpPr txBox="1"/>
          <p:nvPr/>
        </p:nvSpPr>
        <p:spPr>
          <a:xfrm>
            <a:off x="1905925" y="1718450"/>
            <a:ext cx="5213100" cy="2072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en" sz="3000" u="none" cap="none" strike="noStrike">
                <a:solidFill>
                  <a:srgbClr val="2A78CA"/>
                </a:solidFill>
                <a:latin typeface="Arial"/>
                <a:ea typeface="Arial"/>
                <a:cs typeface="Arial"/>
                <a:sym typeface="Arial"/>
              </a:rPr>
              <a:t>Happy learning ;-)</a:t>
            </a:r>
            <a:endParaRPr b="0" i="0" sz="3000" u="none" cap="none" strike="noStrike">
              <a:solidFill>
                <a:srgbClr val="2A78CA"/>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000"/>
              <a:buFont typeface="Arial"/>
              <a:buNone/>
            </a:pPr>
            <a:r>
              <a:t/>
            </a:r>
            <a:endParaRPr b="0" i="0" sz="3000" u="none" cap="none" strike="noStrike">
              <a:solidFill>
                <a:srgbClr val="2A78CA"/>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000"/>
              <a:buFont typeface="Arial"/>
              <a:buNone/>
            </a:pPr>
            <a:r>
              <a:rPr b="0" i="0" lang="en" sz="3000" u="none" cap="none" strike="noStrike">
                <a:solidFill>
                  <a:srgbClr val="2A78CA"/>
                </a:solidFill>
                <a:latin typeface="Arial"/>
                <a:ea typeface="Arial"/>
                <a:cs typeface="Arial"/>
                <a:sym typeface="Arial"/>
              </a:rPr>
              <a:t>Quick Test!</a:t>
            </a:r>
            <a:endParaRPr b="0" i="0" sz="3000" u="none" cap="none" strike="noStrike">
              <a:solidFill>
                <a:srgbClr val="2A78CA"/>
              </a:solidFill>
              <a:latin typeface="Arial"/>
              <a:ea typeface="Arial"/>
              <a:cs typeface="Arial"/>
              <a:sym typeface="Arial"/>
            </a:endParaRPr>
          </a:p>
        </p:txBody>
      </p:sp>
      <p:pic>
        <p:nvPicPr>
          <p:cNvPr id="327" name="Google Shape;327;p33"/>
          <p:cNvPicPr preferRelativeResize="0"/>
          <p:nvPr/>
        </p:nvPicPr>
        <p:blipFill rotWithShape="1">
          <a:blip r:embed="rId3">
            <a:alphaModFix/>
          </a:blip>
          <a:srcRect b="0" l="0" r="0" t="0"/>
          <a:stretch/>
        </p:blipFill>
        <p:spPr>
          <a:xfrm>
            <a:off x="104425" y="88888"/>
            <a:ext cx="1057925" cy="44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Biến trong Java</a:t>
            </a:r>
            <a:endParaRPr b="0" i="0" sz="1400" u="none" cap="none" strike="noStrike">
              <a:solidFill>
                <a:srgbClr val="FFFFFF"/>
              </a:solidFill>
              <a:latin typeface="Arial"/>
              <a:ea typeface="Arial"/>
              <a:cs typeface="Arial"/>
              <a:sym typeface="Arial"/>
            </a:endParaRPr>
          </a:p>
        </p:txBody>
      </p:sp>
      <p:pic>
        <p:nvPicPr>
          <p:cNvPr id="70" name="Google Shape;70;p15"/>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71" name="Google Shape;71;p15"/>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nvSpPr>
        <p:spPr>
          <a:xfrm>
            <a:off x="770999" y="2086555"/>
            <a:ext cx="8264700" cy="2734200"/>
          </a:xfrm>
          <a:prstGeom prst="rect">
            <a:avLst/>
          </a:prstGeom>
          <a:noFill/>
          <a:ln>
            <a:noFill/>
          </a:ln>
        </p:spPr>
        <p:txBody>
          <a:bodyPr anchorCtr="0" anchor="t" bIns="91425" lIns="91425" spcFirstLastPara="1" rIns="91425" wrap="square" tIns="91425">
            <a:noAutofit/>
          </a:bodyPr>
          <a:lstStyle/>
          <a:p>
            <a:pPr indent="0" lvl="0" marL="139700" marR="0" rtl="0" algn="l">
              <a:lnSpc>
                <a:spcPct val="200000"/>
              </a:lnSpc>
              <a:spcBef>
                <a:spcPts val="1000"/>
              </a:spcBef>
              <a:spcAft>
                <a:spcPts val="0"/>
              </a:spcAft>
              <a:buNone/>
            </a:pPr>
            <a:r>
              <a:rPr b="0" i="1" lang="en" sz="1400" u="none" cap="none" strike="noStrike">
                <a:solidFill>
                  <a:srgbClr val="2876C9"/>
                </a:solidFill>
                <a:latin typeface="Arial"/>
                <a:ea typeface="Arial"/>
                <a:cs typeface="Arial"/>
                <a:sym typeface="Arial"/>
              </a:rPr>
              <a:t>Quy định:</a:t>
            </a:r>
            <a:endParaRPr/>
          </a:p>
          <a:p>
            <a:pPr indent="-317500" lvl="0" marL="457200" marR="0" rtl="0" algn="l">
              <a:lnSpc>
                <a:spcPct val="200000"/>
              </a:lnSpc>
              <a:spcBef>
                <a:spcPts val="1000"/>
              </a:spcBef>
              <a:spcAft>
                <a:spcPts val="0"/>
              </a:spcAft>
              <a:buClr>
                <a:srgbClr val="2876C9"/>
              </a:buClr>
              <a:buSzPts val="1400"/>
              <a:buFont typeface="Arial"/>
              <a:buChar char="●"/>
            </a:pPr>
            <a:r>
              <a:rPr b="0" i="1" lang="en" sz="1200" u="none" cap="none" strike="noStrike">
                <a:solidFill>
                  <a:srgbClr val="2876C9"/>
                </a:solidFill>
                <a:latin typeface="Arial"/>
                <a:ea typeface="Arial"/>
                <a:cs typeface="Arial"/>
                <a:sym typeface="Arial"/>
              </a:rPr>
              <a:t>Tên biến không chứa khoảng trắng</a:t>
            </a:r>
            <a:endParaRPr b="0" i="1" sz="1200" u="none" cap="none" strike="noStrike">
              <a:solidFill>
                <a:srgbClr val="2876C9"/>
              </a:solidFill>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1" lang="en" sz="1200" u="none" cap="none" strike="noStrike">
                <a:solidFill>
                  <a:srgbClr val="2876C9"/>
                </a:solidFill>
                <a:highlight>
                  <a:srgbClr val="FFFFFF"/>
                </a:highlight>
                <a:latin typeface="Arial"/>
                <a:ea typeface="Arial"/>
                <a:cs typeface="Arial"/>
                <a:sym typeface="Arial"/>
              </a:rPr>
              <a:t>Chỉ được bắt đầu bằng một ký tự(chữ), hoặc một dấu gạch dưới(_), hoặc một ký tự dollar($)</a:t>
            </a:r>
            <a:endParaRPr b="0" i="1" sz="1200" u="none" cap="none" strike="noStrike">
              <a:solidFill>
                <a:srgbClr val="2876C9"/>
              </a:solidFill>
              <a:highlight>
                <a:srgbClr val="FFFFFF"/>
              </a:highlight>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1" lang="en" sz="1200" u="none" cap="none" strike="noStrike">
                <a:solidFill>
                  <a:srgbClr val="2876C9"/>
                </a:solidFill>
                <a:highlight>
                  <a:srgbClr val="FFFFFF"/>
                </a:highlight>
                <a:latin typeface="Arial"/>
                <a:ea typeface="Arial"/>
                <a:cs typeface="Arial"/>
                <a:sym typeface="Arial"/>
              </a:rPr>
              <a:t>Bắt đầu từ ký tự thứ hai, có thể dùng ký tự(chữ), dấu gạch dưới(_), hoặc ký tự dollar($)</a:t>
            </a:r>
            <a:endParaRPr b="0" i="1" sz="1200" u="none" cap="none" strike="noStrike">
              <a:solidFill>
                <a:srgbClr val="2876C9"/>
              </a:solidFill>
              <a:highlight>
                <a:srgbClr val="FFFFFF"/>
              </a:highlight>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1" lang="en" sz="1200" u="none" cap="none" strike="noStrike">
                <a:solidFill>
                  <a:srgbClr val="2876C9"/>
                </a:solidFill>
                <a:highlight>
                  <a:srgbClr val="FFFFFF"/>
                </a:highlight>
                <a:latin typeface="Arial"/>
                <a:ea typeface="Arial"/>
                <a:cs typeface="Arial"/>
                <a:sym typeface="Arial"/>
              </a:rPr>
              <a:t>Không được trùng với các từ khóa</a:t>
            </a:r>
            <a:endParaRPr b="0" i="1" sz="1200" u="none" cap="none" strike="noStrike">
              <a:solidFill>
                <a:srgbClr val="2876C9"/>
              </a:solidFill>
              <a:highlight>
                <a:srgbClr val="FFFFFF"/>
              </a:highlight>
              <a:latin typeface="Arial"/>
              <a:ea typeface="Arial"/>
              <a:cs typeface="Arial"/>
              <a:sym typeface="Arial"/>
            </a:endParaRPr>
          </a:p>
          <a:p>
            <a:pPr indent="-317500" lvl="0" marL="457200" marR="0" rtl="0" algn="l">
              <a:lnSpc>
                <a:spcPct val="200000"/>
              </a:lnSpc>
              <a:spcBef>
                <a:spcPts val="0"/>
              </a:spcBef>
              <a:spcAft>
                <a:spcPts val="0"/>
              </a:spcAft>
              <a:buClr>
                <a:srgbClr val="2876C9"/>
              </a:buClr>
              <a:buSzPts val="1400"/>
              <a:buFont typeface="Arial"/>
              <a:buChar char="●"/>
            </a:pPr>
            <a:r>
              <a:rPr b="0" i="1" lang="en" sz="1200" u="none" cap="none" strike="noStrike">
                <a:solidFill>
                  <a:srgbClr val="2876C9"/>
                </a:solidFill>
                <a:highlight>
                  <a:srgbClr val="FFFFFF"/>
                </a:highlight>
                <a:latin typeface="Arial"/>
                <a:ea typeface="Arial"/>
                <a:cs typeface="Arial"/>
                <a:sym typeface="Arial"/>
              </a:rPr>
              <a:t>Có phân biệt chữ hoa và chữ thường</a:t>
            </a:r>
            <a:endParaRPr b="0" i="1" sz="1200" u="none" cap="none" strike="noStrike">
              <a:solidFill>
                <a:srgbClr val="2876C9"/>
              </a:solidFill>
              <a:highlight>
                <a:srgbClr val="FFFFFF"/>
              </a:highlight>
              <a:latin typeface="Arial"/>
              <a:ea typeface="Arial"/>
              <a:cs typeface="Arial"/>
              <a:sym typeface="Arial"/>
            </a:endParaRPr>
          </a:p>
        </p:txBody>
      </p:sp>
      <p:sp>
        <p:nvSpPr>
          <p:cNvPr id="73" name="Google Shape;73;p15"/>
          <p:cNvSpPr/>
          <p:nvPr/>
        </p:nvSpPr>
        <p:spPr>
          <a:xfrm>
            <a:off x="690373" y="523788"/>
            <a:ext cx="3902030" cy="523220"/>
          </a:xfrm>
          <a:prstGeom prst="rect">
            <a:avLst/>
          </a:prstGeom>
          <a:noFill/>
          <a:ln>
            <a:noFill/>
          </a:ln>
        </p:spPr>
        <p:txBody>
          <a:bodyPr anchorCtr="0" anchor="t" bIns="45700" lIns="91425" spcFirstLastPara="1" rIns="91425" wrap="square" tIns="45700">
            <a:noAutofit/>
          </a:bodyPr>
          <a:lstStyle/>
          <a:p>
            <a:pPr indent="-317500" lvl="0" marL="457200" marR="0" rtl="0" algn="l">
              <a:lnSpc>
                <a:spcPct val="200000"/>
              </a:lnSpc>
              <a:spcBef>
                <a:spcPts val="0"/>
              </a:spcBef>
              <a:spcAft>
                <a:spcPts val="0"/>
              </a:spcAft>
              <a:buClr>
                <a:srgbClr val="2876C9"/>
              </a:buClr>
              <a:buSzPts val="1400"/>
              <a:buFont typeface="Arial"/>
              <a:buChar char="●"/>
            </a:pPr>
            <a:r>
              <a:rPr b="0" i="1" lang="en" sz="1400" u="none" cap="none" strike="noStrike">
                <a:solidFill>
                  <a:srgbClr val="2876C9"/>
                </a:solidFill>
                <a:latin typeface="Arial"/>
                <a:ea typeface="Arial"/>
                <a:cs typeface="Arial"/>
                <a:sym typeface="Arial"/>
              </a:rPr>
              <a:t>Biến: là tên 1 vùng nhớ để lưu trữ dữ liệu</a:t>
            </a:r>
            <a:endParaRPr b="0" i="1" sz="1400" u="none" cap="none" strike="noStrike">
              <a:solidFill>
                <a:srgbClr val="2876C9"/>
              </a:solidFill>
              <a:latin typeface="Arial"/>
              <a:ea typeface="Arial"/>
              <a:cs typeface="Arial"/>
              <a:sym typeface="Arial"/>
            </a:endParaRPr>
          </a:p>
        </p:txBody>
      </p:sp>
      <p:pic>
        <p:nvPicPr>
          <p:cNvPr id="74" name="Google Shape;74;p15"/>
          <p:cNvPicPr preferRelativeResize="0"/>
          <p:nvPr/>
        </p:nvPicPr>
        <p:blipFill rotWithShape="1">
          <a:blip r:embed="rId4">
            <a:alphaModFix/>
          </a:blip>
          <a:srcRect b="0" l="0" r="0" t="0"/>
          <a:stretch/>
        </p:blipFill>
        <p:spPr>
          <a:xfrm>
            <a:off x="1416423" y="1125470"/>
            <a:ext cx="6754765" cy="882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Các loại biến</a:t>
            </a:r>
            <a:endParaRPr b="0" i="0" sz="1400" u="none" cap="none" strike="noStrike">
              <a:solidFill>
                <a:srgbClr val="FFFFFF"/>
              </a:solidFill>
              <a:latin typeface="Arial"/>
              <a:ea typeface="Arial"/>
              <a:cs typeface="Arial"/>
              <a:sym typeface="Arial"/>
            </a:endParaRPr>
          </a:p>
        </p:txBody>
      </p:sp>
      <p:pic>
        <p:nvPicPr>
          <p:cNvPr id="80" name="Google Shape;80;p16"/>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81" name="Google Shape;81;p16"/>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3090775" y="709900"/>
            <a:ext cx="1620000" cy="382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Biến và Hằng số</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a:off x="1030800" y="1620975"/>
            <a:ext cx="1119900" cy="382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Biến local</a:t>
            </a:r>
            <a:endParaRPr b="0" i="0" sz="1200" u="none" cap="none" strike="noStrike">
              <a:solidFill>
                <a:srgbClr val="000000"/>
              </a:solidFill>
              <a:latin typeface="Arial"/>
              <a:ea typeface="Arial"/>
              <a:cs typeface="Arial"/>
              <a:sym typeface="Arial"/>
            </a:endParaRPr>
          </a:p>
        </p:txBody>
      </p:sp>
      <p:sp>
        <p:nvSpPr>
          <p:cNvPr id="84" name="Google Shape;84;p16"/>
          <p:cNvSpPr/>
          <p:nvPr/>
        </p:nvSpPr>
        <p:spPr>
          <a:xfrm>
            <a:off x="3340825" y="1620975"/>
            <a:ext cx="1119900" cy="5283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Biến instance</a:t>
            </a:r>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(Toàn cục)</a:t>
            </a:r>
            <a:endParaRPr b="0" i="0" sz="1200" u="none" cap="none" strike="noStrike">
              <a:solidFill>
                <a:srgbClr val="000000"/>
              </a:solidFill>
              <a:latin typeface="Arial"/>
              <a:ea typeface="Arial"/>
              <a:cs typeface="Arial"/>
              <a:sym typeface="Arial"/>
            </a:endParaRPr>
          </a:p>
        </p:txBody>
      </p:sp>
      <p:sp>
        <p:nvSpPr>
          <p:cNvPr id="85" name="Google Shape;85;p16"/>
          <p:cNvSpPr/>
          <p:nvPr/>
        </p:nvSpPr>
        <p:spPr>
          <a:xfrm>
            <a:off x="5650850" y="1620975"/>
            <a:ext cx="1119900" cy="382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Biến</a:t>
            </a:r>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static</a:t>
            </a:r>
            <a:endParaRPr b="0" i="0" sz="1200" u="none" cap="none" strike="noStrike">
              <a:solidFill>
                <a:srgbClr val="000000"/>
              </a:solidFill>
              <a:latin typeface="Arial"/>
              <a:ea typeface="Arial"/>
              <a:cs typeface="Arial"/>
              <a:sym typeface="Arial"/>
            </a:endParaRPr>
          </a:p>
        </p:txBody>
      </p:sp>
      <p:sp>
        <p:nvSpPr>
          <p:cNvPr id="86" name="Google Shape;86;p16"/>
          <p:cNvSpPr txBox="1"/>
          <p:nvPr/>
        </p:nvSpPr>
        <p:spPr>
          <a:xfrm>
            <a:off x="267900" y="2312099"/>
            <a:ext cx="2139450" cy="2571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Khai báo, tạo bên trong các phương thức, và sẽ bị hủy khi kết thúc các phương thức.</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Lưu tại stack.</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Phải khởi tạo giá trị mặc định trước khi sử dụng. (Init)</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Không được sử dụng "access modifier" khi khai báo biến local. (không có public, private, protected đứng trước)</a:t>
            </a:r>
            <a:endParaRPr b="0" i="0" sz="1150" u="none" cap="none" strike="noStrike">
              <a:solidFill>
                <a:srgbClr val="2876C9"/>
              </a:solidFill>
              <a:highlight>
                <a:srgbClr val="FFFFFF"/>
              </a:highlight>
              <a:latin typeface="Arial"/>
              <a:ea typeface="Arial"/>
              <a:cs typeface="Arial"/>
              <a:sym typeface="Arial"/>
            </a:endParaRPr>
          </a:p>
        </p:txBody>
      </p:sp>
      <p:sp>
        <p:nvSpPr>
          <p:cNvPr id="87" name="Google Shape;87;p16"/>
          <p:cNvSpPr txBox="1"/>
          <p:nvPr/>
        </p:nvSpPr>
        <p:spPr>
          <a:xfrm>
            <a:off x="2792950" y="2149275"/>
            <a:ext cx="2215650" cy="286285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Chính là 1 thuộc tính của lớp</a:t>
            </a:r>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Khai báo trong class, bên ngoài các phương thức.</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Khởi tạo cùng với đối tượng của lớp bằng từ khóa "new"</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Lưu trong heap.</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Không cần khởi tạo giá trị mặc định trước khi sử dụng. Giá trị mặc định tùy kiểu dữ liệu. VD: int mặc định là 0</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Được sử dụng "access modifier".</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Có thể gọi đến/sử dụng mọi nơi trong class.</a:t>
            </a:r>
            <a:endParaRPr b="0" i="0" sz="1150" u="none" cap="none" strike="noStrike">
              <a:solidFill>
                <a:srgbClr val="2876C9"/>
              </a:solidFill>
              <a:highlight>
                <a:srgbClr val="FFFFFF"/>
              </a:highlight>
              <a:latin typeface="Arial"/>
              <a:ea typeface="Arial"/>
              <a:cs typeface="Arial"/>
              <a:sym typeface="Arial"/>
            </a:endParaRPr>
          </a:p>
        </p:txBody>
      </p:sp>
      <p:sp>
        <p:nvSpPr>
          <p:cNvPr id="88" name="Google Shape;88;p16"/>
          <p:cNvSpPr txBox="1"/>
          <p:nvPr/>
        </p:nvSpPr>
        <p:spPr>
          <a:xfrm>
            <a:off x="5275150" y="2280650"/>
            <a:ext cx="2155500" cy="2429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Khai báo trong class với từ khóa '</a:t>
            </a:r>
            <a:r>
              <a:rPr b="1" i="0" lang="en" sz="1150" u="none" cap="none" strike="noStrike">
                <a:solidFill>
                  <a:srgbClr val="2876C9"/>
                </a:solidFill>
                <a:highlight>
                  <a:srgbClr val="FFFFFF"/>
                </a:highlight>
                <a:latin typeface="Arial"/>
                <a:ea typeface="Arial"/>
                <a:cs typeface="Arial"/>
                <a:sym typeface="Arial"/>
              </a:rPr>
              <a:t>static</a:t>
            </a:r>
            <a:r>
              <a:rPr b="0" i="0" lang="en" sz="1150" u="none" cap="none" strike="noStrike">
                <a:solidFill>
                  <a:srgbClr val="2876C9"/>
                </a:solidFill>
                <a:highlight>
                  <a:srgbClr val="FFFFFF"/>
                </a:highlight>
                <a:latin typeface="Arial"/>
                <a:ea typeface="Arial"/>
                <a:cs typeface="Arial"/>
                <a:sym typeface="Arial"/>
              </a:rPr>
              <a:t>'</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Lưu trong bộ nhớ riêng.</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Được tạo khi CT chạy và chỉ hủy khi CT dừng.</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Được sử dụng "access modifier".</a:t>
            </a:r>
            <a:endParaRPr b="0" i="0" sz="1150" u="none" cap="none" strike="noStrike">
              <a:solidFill>
                <a:srgbClr val="2876C9"/>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 Có thể gọi đến/sử dụng mọi nơi trong class.</a:t>
            </a:r>
            <a:endParaRPr b="0" i="0" sz="1150" u="none" cap="none" strike="noStrike">
              <a:solidFill>
                <a:srgbClr val="2876C9"/>
              </a:solidFill>
              <a:highlight>
                <a:srgbClr val="FFFFFF"/>
              </a:highlight>
              <a:latin typeface="Arial"/>
              <a:ea typeface="Arial"/>
              <a:cs typeface="Arial"/>
              <a:sym typeface="Arial"/>
            </a:endParaRPr>
          </a:p>
        </p:txBody>
      </p:sp>
      <p:cxnSp>
        <p:nvCxnSpPr>
          <p:cNvPr id="89" name="Google Shape;89;p16"/>
          <p:cNvCxnSpPr>
            <a:stCxn id="83" idx="0"/>
            <a:endCxn id="90" idx="0"/>
          </p:cNvCxnSpPr>
          <p:nvPr/>
        </p:nvCxnSpPr>
        <p:spPr>
          <a:xfrm flipH="1" rot="-5400000">
            <a:off x="4990500" y="-1778775"/>
            <a:ext cx="600" cy="6800100"/>
          </a:xfrm>
          <a:prstGeom prst="bentConnector3">
            <a:avLst>
              <a:gd fmla="val -48895833" name="adj1"/>
            </a:avLst>
          </a:prstGeom>
          <a:noFill/>
          <a:ln cap="flat" cmpd="sng" w="9525">
            <a:solidFill>
              <a:schemeClr val="dk2"/>
            </a:solidFill>
            <a:prstDash val="solid"/>
            <a:round/>
            <a:headEnd len="sm" w="sm" type="none"/>
            <a:tailEnd len="sm" w="sm" type="none"/>
          </a:ln>
        </p:spPr>
      </p:cxnSp>
      <p:cxnSp>
        <p:nvCxnSpPr>
          <p:cNvPr id="91" name="Google Shape;91;p16"/>
          <p:cNvCxnSpPr>
            <a:stCxn id="82" idx="2"/>
            <a:endCxn id="84" idx="0"/>
          </p:cNvCxnSpPr>
          <p:nvPr/>
        </p:nvCxnSpPr>
        <p:spPr>
          <a:xfrm>
            <a:off x="3900775" y="1092700"/>
            <a:ext cx="0" cy="528300"/>
          </a:xfrm>
          <a:prstGeom prst="straightConnector1">
            <a:avLst/>
          </a:prstGeom>
          <a:noFill/>
          <a:ln cap="flat" cmpd="sng" w="9525">
            <a:solidFill>
              <a:schemeClr val="dk2"/>
            </a:solidFill>
            <a:prstDash val="solid"/>
            <a:round/>
            <a:headEnd len="sm" w="sm" type="none"/>
            <a:tailEnd len="sm" w="sm" type="none"/>
          </a:ln>
        </p:spPr>
      </p:cxnSp>
      <p:sp>
        <p:nvSpPr>
          <p:cNvPr id="90" name="Google Shape;90;p16"/>
          <p:cNvSpPr/>
          <p:nvPr/>
        </p:nvSpPr>
        <p:spPr>
          <a:xfrm>
            <a:off x="7830775" y="1620975"/>
            <a:ext cx="1119900" cy="382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constant</a:t>
            </a:r>
            <a:endParaRPr b="0" i="0" sz="1200" u="none" cap="none" strike="noStrike">
              <a:solidFill>
                <a:srgbClr val="000000"/>
              </a:solidFill>
              <a:latin typeface="Arial"/>
              <a:ea typeface="Arial"/>
              <a:cs typeface="Arial"/>
              <a:sym typeface="Arial"/>
            </a:endParaRPr>
          </a:p>
        </p:txBody>
      </p:sp>
      <p:cxnSp>
        <p:nvCxnSpPr>
          <p:cNvPr id="92" name="Google Shape;92;p16"/>
          <p:cNvCxnSpPr>
            <a:stCxn id="85" idx="0"/>
          </p:cNvCxnSpPr>
          <p:nvPr/>
        </p:nvCxnSpPr>
        <p:spPr>
          <a:xfrm rot="10800000">
            <a:off x="6206300" y="1335075"/>
            <a:ext cx="4500" cy="285900"/>
          </a:xfrm>
          <a:prstGeom prst="straightConnector1">
            <a:avLst/>
          </a:prstGeom>
          <a:noFill/>
          <a:ln cap="flat" cmpd="sng" w="9525">
            <a:solidFill>
              <a:schemeClr val="dk2"/>
            </a:solidFill>
            <a:prstDash val="solid"/>
            <a:round/>
            <a:headEnd len="sm" w="sm" type="none"/>
            <a:tailEnd len="sm" w="sm" type="none"/>
          </a:ln>
        </p:spPr>
      </p:cxnSp>
      <p:sp>
        <p:nvSpPr>
          <p:cNvPr id="93" name="Google Shape;93;p16"/>
          <p:cNvSpPr txBox="1"/>
          <p:nvPr/>
        </p:nvSpPr>
        <p:spPr>
          <a:xfrm>
            <a:off x="7756725" y="2312100"/>
            <a:ext cx="1001700" cy="448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50"/>
              <a:buFont typeface="Arial"/>
              <a:buNone/>
            </a:pPr>
            <a:r>
              <a:rPr b="0" i="0" lang="en" sz="1150" u="none" cap="none" strike="noStrike">
                <a:solidFill>
                  <a:srgbClr val="2876C9"/>
                </a:solidFill>
                <a:highlight>
                  <a:srgbClr val="FFFFFF"/>
                </a:highlight>
                <a:latin typeface="Arial"/>
                <a:ea typeface="Arial"/>
                <a:cs typeface="Arial"/>
                <a:sym typeface="Arial"/>
              </a:rPr>
              <a:t>static final</a:t>
            </a:r>
            <a:endParaRPr b="0" i="0" sz="1150" u="none" cap="none" strike="noStrike">
              <a:solidFill>
                <a:srgbClr val="2876C9"/>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Biến trong Java</a:t>
            </a:r>
            <a:endParaRPr b="0" i="0" sz="1400" u="none" cap="none" strike="noStrike">
              <a:solidFill>
                <a:srgbClr val="FFFFFF"/>
              </a:solidFill>
              <a:latin typeface="Arial"/>
              <a:ea typeface="Arial"/>
              <a:cs typeface="Arial"/>
              <a:sym typeface="Arial"/>
            </a:endParaRPr>
          </a:p>
        </p:txBody>
      </p:sp>
      <p:pic>
        <p:nvPicPr>
          <p:cNvPr id="99" name="Google Shape;99;p17"/>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100" name="Google Shape;100;p17"/>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7"/>
          <p:cNvSpPr/>
          <p:nvPr/>
        </p:nvSpPr>
        <p:spPr>
          <a:xfrm>
            <a:off x="331596" y="1161653"/>
            <a:ext cx="6501283" cy="1477328"/>
          </a:xfrm>
          <a:prstGeom prst="rect">
            <a:avLst/>
          </a:prstGeom>
          <a:solidFill>
            <a:srgbClr val="2B2B2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C7832"/>
              </a:buClr>
              <a:buSzPts val="900"/>
              <a:buFont typeface="Arial"/>
              <a:buNone/>
            </a:pPr>
            <a:r>
              <a:rPr b="0" i="0" lang="en" sz="900" u="none" cap="none" strike="noStrike">
                <a:solidFill>
                  <a:srgbClr val="CC7832"/>
                </a:solidFill>
                <a:latin typeface="Consolas"/>
                <a:ea typeface="Consolas"/>
                <a:cs typeface="Consolas"/>
                <a:sym typeface="Consolas"/>
              </a:rPr>
              <a:t>package </a:t>
            </a:r>
            <a:r>
              <a:rPr b="0" i="0" lang="en" sz="900" u="none" cap="none" strike="noStrike">
                <a:solidFill>
                  <a:srgbClr val="A9B7C6"/>
                </a:solidFill>
                <a:latin typeface="Consolas"/>
                <a:ea typeface="Consolas"/>
                <a:cs typeface="Consolas"/>
                <a:sym typeface="Consolas"/>
              </a:rPr>
              <a:t>com.plus.example</a:t>
            </a:r>
            <a:r>
              <a:rPr b="0" i="0" lang="en" sz="900" u="none" cap="none" strike="noStrike">
                <a:solidFill>
                  <a:srgbClr val="CC7832"/>
                </a:solidFill>
                <a:latin typeface="Consolas"/>
                <a:ea typeface="Consolas"/>
                <a:cs typeface="Consolas"/>
                <a:sym typeface="Consolas"/>
              </a:rPr>
              <a:t>;</a:t>
            </a:r>
            <a:br>
              <a:rPr b="0" i="0" lang="en" sz="900" u="none" cap="none" strike="noStrike">
                <a:solidFill>
                  <a:srgbClr val="CC7832"/>
                </a:solidFill>
                <a:latin typeface="Consolas"/>
                <a:ea typeface="Consolas"/>
                <a:cs typeface="Consolas"/>
                <a:sym typeface="Consolas"/>
              </a:rPr>
            </a:br>
            <a:br>
              <a:rPr b="0" i="0" lang="en" sz="900" u="none" cap="none" strike="noStrike">
                <a:solidFill>
                  <a:srgbClr val="CC7832"/>
                </a:solidFill>
                <a:latin typeface="Consolas"/>
                <a:ea typeface="Consolas"/>
                <a:cs typeface="Consolas"/>
                <a:sym typeface="Consolas"/>
              </a:rPr>
            </a:br>
            <a:r>
              <a:rPr b="0" i="0" lang="en" sz="900" u="none" cap="none" strike="noStrike">
                <a:solidFill>
                  <a:srgbClr val="CC7832"/>
                </a:solidFill>
                <a:latin typeface="Consolas"/>
                <a:ea typeface="Consolas"/>
                <a:cs typeface="Consolas"/>
                <a:sym typeface="Consolas"/>
              </a:rPr>
              <a:t>public class </a:t>
            </a:r>
            <a:r>
              <a:rPr b="0" i="0" lang="en" sz="900" u="none" cap="none" strike="noStrike">
                <a:solidFill>
                  <a:srgbClr val="A9B7C6"/>
                </a:solidFill>
                <a:latin typeface="Consolas"/>
                <a:ea typeface="Consolas"/>
                <a:cs typeface="Consolas"/>
                <a:sym typeface="Consolas"/>
              </a:rPr>
              <a:t>Bien {</a:t>
            </a:r>
            <a:br>
              <a:rPr b="0" i="0" lang="en" sz="900" u="none" cap="none" strike="noStrike">
                <a:solidFill>
                  <a:srgbClr val="A9B7C6"/>
                </a:solidFill>
                <a:latin typeface="Consolas"/>
                <a:ea typeface="Consolas"/>
                <a:cs typeface="Consolas"/>
                <a:sym typeface="Consolas"/>
              </a:rPr>
            </a:br>
            <a:r>
              <a:rPr b="0" i="0" lang="en" sz="900" u="none" cap="none" strike="noStrike">
                <a:solidFill>
                  <a:srgbClr val="A9B7C6"/>
                </a:solidFill>
                <a:latin typeface="Consolas"/>
                <a:ea typeface="Consolas"/>
                <a:cs typeface="Consolas"/>
                <a:sym typeface="Consolas"/>
              </a:rPr>
              <a:t>    </a:t>
            </a:r>
            <a:r>
              <a:rPr b="0" i="0" lang="en" sz="900" u="none" cap="none" strike="noStrike">
                <a:solidFill>
                  <a:srgbClr val="CC7832"/>
                </a:solidFill>
                <a:latin typeface="Consolas"/>
                <a:ea typeface="Consolas"/>
                <a:cs typeface="Consolas"/>
                <a:sym typeface="Consolas"/>
              </a:rPr>
              <a:t>public static float </a:t>
            </a:r>
            <a:r>
              <a:rPr b="0" i="1" lang="en" sz="900" u="none" cap="none" strike="noStrike">
                <a:solidFill>
                  <a:srgbClr val="9876AA"/>
                </a:solidFill>
                <a:latin typeface="Consolas"/>
                <a:ea typeface="Consolas"/>
                <a:cs typeface="Consolas"/>
                <a:sym typeface="Consolas"/>
              </a:rPr>
              <a:t>PI </a:t>
            </a:r>
            <a:r>
              <a:rPr b="0" i="0" lang="en" sz="900" u="none" cap="none" strike="noStrike">
                <a:solidFill>
                  <a:srgbClr val="A9B7C6"/>
                </a:solidFill>
                <a:latin typeface="Consolas"/>
                <a:ea typeface="Consolas"/>
                <a:cs typeface="Consolas"/>
                <a:sym typeface="Consolas"/>
              </a:rPr>
              <a:t>= </a:t>
            </a:r>
            <a:r>
              <a:rPr b="0" i="0" lang="en" sz="900" u="none" cap="none" strike="noStrike">
                <a:solidFill>
                  <a:srgbClr val="6897BB"/>
                </a:solidFill>
                <a:latin typeface="Consolas"/>
                <a:ea typeface="Consolas"/>
                <a:cs typeface="Consolas"/>
                <a:sym typeface="Consolas"/>
              </a:rPr>
              <a:t>3.14f</a:t>
            </a:r>
            <a:r>
              <a:rPr b="0" i="0" lang="en" sz="900" u="none" cap="none" strike="noStrike">
                <a:solidFill>
                  <a:srgbClr val="CC7832"/>
                </a:solidFill>
                <a:latin typeface="Consolas"/>
                <a:ea typeface="Consolas"/>
                <a:cs typeface="Consolas"/>
                <a:sym typeface="Consolas"/>
              </a:rPr>
              <a:t>;   </a:t>
            </a:r>
            <a:r>
              <a:rPr b="0" i="0" lang="en" sz="900" u="none" cap="none" strike="noStrike">
                <a:solidFill>
                  <a:srgbClr val="808080"/>
                </a:solidFill>
                <a:latin typeface="Consolas"/>
                <a:ea typeface="Consolas"/>
                <a:cs typeface="Consolas"/>
                <a:sym typeface="Consolas"/>
              </a:rPr>
              <a:t>// Đây là biến static (constant)</a:t>
            </a:r>
            <a:br>
              <a:rPr b="0" i="0" lang="en" sz="900" u="none" cap="none" strike="noStrike">
                <a:solidFill>
                  <a:srgbClr val="808080"/>
                </a:solidFill>
                <a:latin typeface="Consolas"/>
                <a:ea typeface="Consolas"/>
                <a:cs typeface="Consolas"/>
                <a:sym typeface="Consolas"/>
              </a:rPr>
            </a:br>
            <a:r>
              <a:rPr b="0" i="0" lang="en" sz="900" u="none" cap="none" strike="noStrike">
                <a:solidFill>
                  <a:srgbClr val="808080"/>
                </a:solidFill>
                <a:latin typeface="Consolas"/>
                <a:ea typeface="Consolas"/>
                <a:cs typeface="Consolas"/>
                <a:sym typeface="Consolas"/>
              </a:rPr>
              <a:t>    </a:t>
            </a:r>
            <a:r>
              <a:rPr b="0" i="0" lang="en" sz="900" u="none" cap="none" strike="noStrike">
                <a:solidFill>
                  <a:srgbClr val="CC7832"/>
                </a:solidFill>
                <a:latin typeface="Consolas"/>
                <a:ea typeface="Consolas"/>
                <a:cs typeface="Consolas"/>
                <a:sym typeface="Consolas"/>
              </a:rPr>
              <a:t>int </a:t>
            </a:r>
            <a:r>
              <a:rPr b="0" i="0" lang="en" sz="900" u="none" cap="none" strike="noStrike">
                <a:solidFill>
                  <a:srgbClr val="9876AA"/>
                </a:solidFill>
                <a:latin typeface="Consolas"/>
                <a:ea typeface="Consolas"/>
                <a:cs typeface="Consolas"/>
                <a:sym typeface="Consolas"/>
              </a:rPr>
              <a:t>n</a:t>
            </a:r>
            <a:r>
              <a:rPr b="0" i="0" lang="en" sz="900" u="none" cap="none" strike="noStrike">
                <a:solidFill>
                  <a:srgbClr val="CC7832"/>
                </a:solidFill>
                <a:latin typeface="Consolas"/>
                <a:ea typeface="Consolas"/>
                <a:cs typeface="Consolas"/>
                <a:sym typeface="Consolas"/>
              </a:rPr>
              <a:t>;                            </a:t>
            </a:r>
            <a:r>
              <a:rPr b="0" i="0" lang="en" sz="900" u="none" cap="none" strike="noStrike">
                <a:solidFill>
                  <a:srgbClr val="808080"/>
                </a:solidFill>
                <a:latin typeface="Consolas"/>
                <a:ea typeface="Consolas"/>
                <a:cs typeface="Consolas"/>
                <a:sym typeface="Consolas"/>
              </a:rPr>
              <a:t>// Đây là biến instance (thuộc tính của lớp)</a:t>
            </a:r>
            <a:br>
              <a:rPr b="0" i="0" lang="en" sz="900" u="none" cap="none" strike="noStrike">
                <a:solidFill>
                  <a:srgbClr val="808080"/>
                </a:solidFill>
                <a:latin typeface="Consolas"/>
                <a:ea typeface="Consolas"/>
                <a:cs typeface="Consolas"/>
                <a:sym typeface="Consolas"/>
              </a:rPr>
            </a:br>
            <a:br>
              <a:rPr b="0" i="0" lang="en" sz="900" u="none" cap="none" strike="noStrike">
                <a:solidFill>
                  <a:srgbClr val="808080"/>
                </a:solidFill>
                <a:latin typeface="Consolas"/>
                <a:ea typeface="Consolas"/>
                <a:cs typeface="Consolas"/>
                <a:sym typeface="Consolas"/>
              </a:rPr>
            </a:br>
            <a:r>
              <a:rPr b="0" i="0" lang="en" sz="900" u="none" cap="none" strike="noStrike">
                <a:solidFill>
                  <a:srgbClr val="808080"/>
                </a:solidFill>
                <a:latin typeface="Consolas"/>
                <a:ea typeface="Consolas"/>
                <a:cs typeface="Consolas"/>
                <a:sym typeface="Consolas"/>
              </a:rPr>
              <a:t>    </a:t>
            </a:r>
            <a:r>
              <a:rPr b="0" i="0" lang="en" sz="900" u="none" cap="none" strike="noStrike">
                <a:solidFill>
                  <a:srgbClr val="CC7832"/>
                </a:solidFill>
                <a:latin typeface="Consolas"/>
                <a:ea typeface="Consolas"/>
                <a:cs typeface="Consolas"/>
                <a:sym typeface="Consolas"/>
              </a:rPr>
              <a:t>public </a:t>
            </a:r>
            <a:r>
              <a:rPr b="0" i="0" lang="en" sz="900" u="none" cap="none" strike="noStrike">
                <a:solidFill>
                  <a:srgbClr val="FFC66D"/>
                </a:solidFill>
                <a:latin typeface="Consolas"/>
                <a:ea typeface="Consolas"/>
                <a:cs typeface="Consolas"/>
                <a:sym typeface="Consolas"/>
              </a:rPr>
              <a:t>Bien </a:t>
            </a:r>
            <a:r>
              <a:rPr b="0" i="0" lang="en" sz="900" u="none" cap="none" strike="noStrike">
                <a:solidFill>
                  <a:srgbClr val="A9B7C6"/>
                </a:solidFill>
                <a:latin typeface="Consolas"/>
                <a:ea typeface="Consolas"/>
                <a:cs typeface="Consolas"/>
                <a:sym typeface="Consolas"/>
              </a:rPr>
              <a:t>() {</a:t>
            </a:r>
            <a:br>
              <a:rPr b="0" i="0" lang="en" sz="900" u="none" cap="none" strike="noStrike">
                <a:solidFill>
                  <a:srgbClr val="A9B7C6"/>
                </a:solidFill>
                <a:latin typeface="Consolas"/>
                <a:ea typeface="Consolas"/>
                <a:cs typeface="Consolas"/>
                <a:sym typeface="Consolas"/>
              </a:rPr>
            </a:br>
            <a:r>
              <a:rPr b="0" i="0" lang="en" sz="900" u="none" cap="none" strike="noStrike">
                <a:solidFill>
                  <a:srgbClr val="A9B7C6"/>
                </a:solidFill>
                <a:latin typeface="Consolas"/>
                <a:ea typeface="Consolas"/>
                <a:cs typeface="Consolas"/>
                <a:sym typeface="Consolas"/>
              </a:rPr>
              <a:t>        </a:t>
            </a:r>
            <a:r>
              <a:rPr b="0" i="0" lang="en" sz="900" u="none" cap="none" strike="noStrike">
                <a:solidFill>
                  <a:srgbClr val="CC7832"/>
                </a:solidFill>
                <a:latin typeface="Consolas"/>
                <a:ea typeface="Consolas"/>
                <a:cs typeface="Consolas"/>
                <a:sym typeface="Consolas"/>
              </a:rPr>
              <a:t>char </a:t>
            </a:r>
            <a:r>
              <a:rPr b="0" i="0" lang="en" sz="900" u="none" cap="none" strike="noStrike">
                <a:solidFill>
                  <a:srgbClr val="A9B7C6"/>
                </a:solidFill>
                <a:latin typeface="Consolas"/>
                <a:ea typeface="Consolas"/>
                <a:cs typeface="Consolas"/>
                <a:sym typeface="Consolas"/>
              </a:rPr>
              <a:t>c = </a:t>
            </a:r>
            <a:r>
              <a:rPr b="0" i="0" lang="en" sz="900" u="none" cap="none" strike="noStrike">
                <a:solidFill>
                  <a:srgbClr val="6A8759"/>
                </a:solidFill>
                <a:latin typeface="Consolas"/>
                <a:ea typeface="Consolas"/>
                <a:cs typeface="Consolas"/>
                <a:sym typeface="Consolas"/>
              </a:rPr>
              <a:t>'c'</a:t>
            </a:r>
            <a:r>
              <a:rPr b="0" i="0" lang="en" sz="900" u="none" cap="none" strike="noStrike">
                <a:solidFill>
                  <a:srgbClr val="CC7832"/>
                </a:solidFill>
                <a:latin typeface="Consolas"/>
                <a:ea typeface="Consolas"/>
                <a:cs typeface="Consolas"/>
                <a:sym typeface="Consolas"/>
              </a:rPr>
              <a:t>;                 </a:t>
            </a:r>
            <a:r>
              <a:rPr b="0" i="0" lang="en" sz="900" u="none" cap="none" strike="noStrike">
                <a:solidFill>
                  <a:srgbClr val="808080"/>
                </a:solidFill>
                <a:latin typeface="Consolas"/>
                <a:ea typeface="Consolas"/>
                <a:cs typeface="Consolas"/>
                <a:sym typeface="Consolas"/>
              </a:rPr>
              <a:t>// Đây là biến local, trước khi dung phải khởi tạo</a:t>
            </a:r>
            <a:br>
              <a:rPr b="0" i="0" lang="en" sz="900" u="none" cap="none" strike="noStrike">
                <a:solidFill>
                  <a:srgbClr val="808080"/>
                </a:solidFill>
                <a:latin typeface="Consolas"/>
                <a:ea typeface="Consolas"/>
                <a:cs typeface="Consolas"/>
                <a:sym typeface="Consolas"/>
              </a:rPr>
            </a:br>
            <a:r>
              <a:rPr b="0" i="0" lang="en" sz="900" u="none" cap="none" strike="noStrike">
                <a:solidFill>
                  <a:srgbClr val="808080"/>
                </a:solidFill>
                <a:latin typeface="Consolas"/>
                <a:ea typeface="Consolas"/>
                <a:cs typeface="Consolas"/>
                <a:sym typeface="Consolas"/>
              </a:rPr>
              <a:t>    </a:t>
            </a:r>
            <a:r>
              <a:rPr b="0" i="0" lang="en" sz="900" u="none" cap="none" strike="noStrike">
                <a:solidFill>
                  <a:srgbClr val="A9B7C6"/>
                </a:solidFill>
                <a:latin typeface="Consolas"/>
                <a:ea typeface="Consolas"/>
                <a:cs typeface="Consolas"/>
                <a:sym typeface="Consolas"/>
              </a:rPr>
              <a:t>}</a:t>
            </a:r>
            <a:br>
              <a:rPr b="0" i="0" lang="en" sz="900" u="none" cap="none" strike="noStrike">
                <a:solidFill>
                  <a:srgbClr val="A9B7C6"/>
                </a:solidFill>
                <a:latin typeface="Consolas"/>
                <a:ea typeface="Consolas"/>
                <a:cs typeface="Consolas"/>
                <a:sym typeface="Consolas"/>
              </a:rPr>
            </a:br>
            <a:r>
              <a:rPr b="0" i="0" lang="en" sz="900" u="none" cap="none" strike="noStrike">
                <a:solidFill>
                  <a:srgbClr val="A9B7C6"/>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p:txBody>
      </p:sp>
      <p:sp>
        <p:nvSpPr>
          <p:cNvPr id="102" name="Google Shape;102;p17"/>
          <p:cNvSpPr txBox="1"/>
          <p:nvPr/>
        </p:nvSpPr>
        <p:spPr>
          <a:xfrm>
            <a:off x="221064" y="683288"/>
            <a:ext cx="255228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Ví dụ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Kiểu dữ liệu trong Java</a:t>
            </a:r>
            <a:endParaRPr b="0" i="0" sz="1400" u="none" cap="none" strike="noStrike">
              <a:solidFill>
                <a:srgbClr val="FFFFFF"/>
              </a:solidFill>
              <a:latin typeface="Arial"/>
              <a:ea typeface="Arial"/>
              <a:cs typeface="Arial"/>
              <a:sym typeface="Arial"/>
            </a:endParaRPr>
          </a:p>
        </p:txBody>
      </p:sp>
      <p:pic>
        <p:nvPicPr>
          <p:cNvPr id="108" name="Google Shape;108;p18"/>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109" name="Google Shape;109;p18"/>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1906350" y="1488738"/>
            <a:ext cx="1392000" cy="257400"/>
          </a:xfrm>
          <a:prstGeom prst="rect">
            <a:avLst/>
          </a:prstGeom>
          <a:solidFill>
            <a:srgbClr val="1645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nguyên thủy</a:t>
            </a:r>
            <a:endParaRPr b="0" i="0" sz="1200" u="none" cap="none" strike="noStrike">
              <a:solidFill>
                <a:schemeClr val="lt1"/>
              </a:solidFill>
              <a:latin typeface="Arial"/>
              <a:ea typeface="Arial"/>
              <a:cs typeface="Arial"/>
              <a:sym typeface="Arial"/>
            </a:endParaRPr>
          </a:p>
        </p:txBody>
      </p:sp>
      <p:sp>
        <p:nvSpPr>
          <p:cNvPr id="111" name="Google Shape;111;p18"/>
          <p:cNvSpPr/>
          <p:nvPr/>
        </p:nvSpPr>
        <p:spPr>
          <a:xfrm>
            <a:off x="4738025" y="2205625"/>
            <a:ext cx="737700" cy="257400"/>
          </a:xfrm>
          <a:prstGeom prst="rect">
            <a:avLst/>
          </a:prstGeom>
          <a:solidFill>
            <a:srgbClr val="9E0E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số</a:t>
            </a:r>
            <a:endParaRPr b="0" i="0" sz="1200" u="none" cap="none" strike="noStrike">
              <a:solidFill>
                <a:schemeClr val="lt1"/>
              </a:solidFill>
              <a:latin typeface="Arial"/>
              <a:ea typeface="Arial"/>
              <a:cs typeface="Arial"/>
              <a:sym typeface="Arial"/>
            </a:endParaRPr>
          </a:p>
        </p:txBody>
      </p:sp>
      <p:sp>
        <p:nvSpPr>
          <p:cNvPr id="112" name="Google Shape;112;p18"/>
          <p:cNvSpPr/>
          <p:nvPr/>
        </p:nvSpPr>
        <p:spPr>
          <a:xfrm>
            <a:off x="410650" y="2205625"/>
            <a:ext cx="918600" cy="257400"/>
          </a:xfrm>
          <a:prstGeom prst="rect">
            <a:avLst/>
          </a:prstGeom>
          <a:solidFill>
            <a:srgbClr val="9E0E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logic</a:t>
            </a:r>
            <a:endParaRPr b="0" i="0" sz="1200" u="none" cap="none" strike="noStrike">
              <a:solidFill>
                <a:schemeClr val="lt1"/>
              </a:solidFill>
              <a:latin typeface="Arial"/>
              <a:ea typeface="Arial"/>
              <a:cs typeface="Arial"/>
              <a:sym typeface="Arial"/>
            </a:endParaRPr>
          </a:p>
        </p:txBody>
      </p:sp>
      <p:sp>
        <p:nvSpPr>
          <p:cNvPr id="113" name="Google Shape;113;p18"/>
          <p:cNvSpPr/>
          <p:nvPr/>
        </p:nvSpPr>
        <p:spPr>
          <a:xfrm>
            <a:off x="3357775" y="2944500"/>
            <a:ext cx="1057800" cy="257400"/>
          </a:xfrm>
          <a:prstGeom prst="rect">
            <a:avLst/>
          </a:prstGeom>
          <a:solidFill>
            <a:srgbClr val="7F6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nguyên</a:t>
            </a:r>
            <a:endParaRPr b="0" i="0" sz="1200" u="none" cap="none" strike="noStrike">
              <a:solidFill>
                <a:schemeClr val="lt1"/>
              </a:solidFill>
              <a:latin typeface="Arial"/>
              <a:ea typeface="Arial"/>
              <a:cs typeface="Arial"/>
              <a:sym typeface="Arial"/>
            </a:endParaRPr>
          </a:p>
        </p:txBody>
      </p:sp>
      <p:sp>
        <p:nvSpPr>
          <p:cNvPr id="114" name="Google Shape;114;p18"/>
          <p:cNvSpPr/>
          <p:nvPr/>
        </p:nvSpPr>
        <p:spPr>
          <a:xfrm>
            <a:off x="5930388" y="2944500"/>
            <a:ext cx="1057800" cy="257400"/>
          </a:xfrm>
          <a:prstGeom prst="rect">
            <a:avLst/>
          </a:prstGeom>
          <a:solidFill>
            <a:srgbClr val="7F6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số thực</a:t>
            </a:r>
            <a:endParaRPr b="0" i="0" sz="1200" u="none" cap="none" strike="noStrike">
              <a:solidFill>
                <a:schemeClr val="lt1"/>
              </a:solidFill>
              <a:latin typeface="Arial"/>
              <a:ea typeface="Arial"/>
              <a:cs typeface="Arial"/>
              <a:sym typeface="Arial"/>
            </a:endParaRPr>
          </a:p>
        </p:txBody>
      </p:sp>
      <p:sp>
        <p:nvSpPr>
          <p:cNvPr id="115" name="Google Shape;115;p18"/>
          <p:cNvSpPr/>
          <p:nvPr/>
        </p:nvSpPr>
        <p:spPr>
          <a:xfrm>
            <a:off x="482350" y="3770925"/>
            <a:ext cx="7656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boolean</a:t>
            </a:r>
            <a:endParaRPr b="0" i="0" sz="1200" u="none" cap="none" strike="noStrike">
              <a:solidFill>
                <a:schemeClr val="lt1"/>
              </a:solidFill>
              <a:latin typeface="Arial"/>
              <a:ea typeface="Arial"/>
              <a:cs typeface="Arial"/>
              <a:sym typeface="Arial"/>
            </a:endParaRPr>
          </a:p>
        </p:txBody>
      </p:sp>
      <p:sp>
        <p:nvSpPr>
          <p:cNvPr id="116" name="Google Shape;116;p18"/>
          <p:cNvSpPr/>
          <p:nvPr/>
        </p:nvSpPr>
        <p:spPr>
          <a:xfrm>
            <a:off x="2543450" y="3761800"/>
            <a:ext cx="4941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byte</a:t>
            </a:r>
            <a:endParaRPr b="0" i="0" sz="1200" u="none" cap="none" strike="noStrike">
              <a:solidFill>
                <a:schemeClr val="lt1"/>
              </a:solidFill>
              <a:latin typeface="Arial"/>
              <a:ea typeface="Arial"/>
              <a:cs typeface="Arial"/>
              <a:sym typeface="Arial"/>
            </a:endParaRPr>
          </a:p>
        </p:txBody>
      </p:sp>
      <p:sp>
        <p:nvSpPr>
          <p:cNvPr id="117" name="Google Shape;117;p18"/>
          <p:cNvSpPr/>
          <p:nvPr/>
        </p:nvSpPr>
        <p:spPr>
          <a:xfrm>
            <a:off x="3357775" y="3761800"/>
            <a:ext cx="5637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short</a:t>
            </a:r>
            <a:endParaRPr b="0" i="0" sz="1200" u="none" cap="none" strike="noStrike">
              <a:solidFill>
                <a:schemeClr val="lt1"/>
              </a:solidFill>
              <a:latin typeface="Arial"/>
              <a:ea typeface="Arial"/>
              <a:cs typeface="Arial"/>
              <a:sym typeface="Arial"/>
            </a:endParaRPr>
          </a:p>
        </p:txBody>
      </p:sp>
      <p:sp>
        <p:nvSpPr>
          <p:cNvPr id="118" name="Google Shape;118;p18"/>
          <p:cNvSpPr/>
          <p:nvPr/>
        </p:nvSpPr>
        <p:spPr>
          <a:xfrm>
            <a:off x="4241700" y="3761800"/>
            <a:ext cx="3654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int</a:t>
            </a:r>
            <a:endParaRPr b="0" i="0" sz="1200" u="none" cap="none" strike="noStrike">
              <a:solidFill>
                <a:schemeClr val="lt1"/>
              </a:solidFill>
              <a:latin typeface="Arial"/>
              <a:ea typeface="Arial"/>
              <a:cs typeface="Arial"/>
              <a:sym typeface="Arial"/>
            </a:endParaRPr>
          </a:p>
        </p:txBody>
      </p:sp>
      <p:sp>
        <p:nvSpPr>
          <p:cNvPr id="119" name="Google Shape;119;p18"/>
          <p:cNvSpPr/>
          <p:nvPr/>
        </p:nvSpPr>
        <p:spPr>
          <a:xfrm>
            <a:off x="4927325" y="3770925"/>
            <a:ext cx="4941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long</a:t>
            </a:r>
            <a:endParaRPr b="0" i="0" sz="1200" u="none" cap="none" strike="noStrike">
              <a:solidFill>
                <a:schemeClr val="lt1"/>
              </a:solidFill>
              <a:latin typeface="Arial"/>
              <a:ea typeface="Arial"/>
              <a:cs typeface="Arial"/>
              <a:sym typeface="Arial"/>
            </a:endParaRPr>
          </a:p>
        </p:txBody>
      </p:sp>
      <p:sp>
        <p:nvSpPr>
          <p:cNvPr id="120" name="Google Shape;120;p18"/>
          <p:cNvSpPr/>
          <p:nvPr/>
        </p:nvSpPr>
        <p:spPr>
          <a:xfrm>
            <a:off x="5812425" y="3770925"/>
            <a:ext cx="4941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float</a:t>
            </a:r>
            <a:endParaRPr b="0" i="0" sz="1200" u="none" cap="none" strike="noStrike">
              <a:solidFill>
                <a:schemeClr val="lt1"/>
              </a:solidFill>
              <a:latin typeface="Arial"/>
              <a:ea typeface="Arial"/>
              <a:cs typeface="Arial"/>
              <a:sym typeface="Arial"/>
            </a:endParaRPr>
          </a:p>
        </p:txBody>
      </p:sp>
      <p:sp>
        <p:nvSpPr>
          <p:cNvPr id="121" name="Google Shape;121;p18"/>
          <p:cNvSpPr/>
          <p:nvPr/>
        </p:nvSpPr>
        <p:spPr>
          <a:xfrm>
            <a:off x="6692175" y="3770925"/>
            <a:ext cx="6438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double</a:t>
            </a:r>
            <a:endParaRPr b="0" i="0" sz="1200" u="none" cap="none" strike="noStrike">
              <a:solidFill>
                <a:schemeClr val="lt1"/>
              </a:solidFill>
              <a:latin typeface="Arial"/>
              <a:ea typeface="Arial"/>
              <a:cs typeface="Arial"/>
              <a:sym typeface="Arial"/>
            </a:endParaRPr>
          </a:p>
        </p:txBody>
      </p:sp>
      <p:sp>
        <p:nvSpPr>
          <p:cNvPr id="122" name="Google Shape;122;p18"/>
          <p:cNvSpPr/>
          <p:nvPr/>
        </p:nvSpPr>
        <p:spPr>
          <a:xfrm>
            <a:off x="6793025" y="1488750"/>
            <a:ext cx="1252800" cy="257400"/>
          </a:xfrm>
          <a:prstGeom prst="rect">
            <a:avLst/>
          </a:prstGeom>
          <a:solidFill>
            <a:srgbClr val="1645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đối tượng</a:t>
            </a:r>
            <a:endParaRPr b="0" i="0" sz="1200" u="none" cap="none" strike="noStrike">
              <a:solidFill>
                <a:schemeClr val="lt1"/>
              </a:solidFill>
              <a:latin typeface="Arial"/>
              <a:ea typeface="Arial"/>
              <a:cs typeface="Arial"/>
              <a:sym typeface="Arial"/>
            </a:endParaRPr>
          </a:p>
        </p:txBody>
      </p:sp>
      <p:sp>
        <p:nvSpPr>
          <p:cNvPr id="123" name="Google Shape;123;p18"/>
          <p:cNvSpPr/>
          <p:nvPr/>
        </p:nvSpPr>
        <p:spPr>
          <a:xfrm>
            <a:off x="3890700" y="792725"/>
            <a:ext cx="1085700" cy="257400"/>
          </a:xfrm>
          <a:prstGeom prst="rect">
            <a:avLst/>
          </a:prstGeom>
          <a:noFill/>
          <a:ln cap="flat" cmpd="sng" w="9525">
            <a:solidFill>
              <a:srgbClr val="2876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876C9"/>
                </a:solidFill>
                <a:latin typeface="Arial"/>
                <a:ea typeface="Arial"/>
                <a:cs typeface="Arial"/>
                <a:sym typeface="Arial"/>
              </a:rPr>
              <a:t>Kiểu dữ liệu</a:t>
            </a:r>
            <a:endParaRPr b="0" i="0" sz="1200" u="none" cap="none" strike="noStrike">
              <a:solidFill>
                <a:srgbClr val="2876C9"/>
              </a:solidFill>
              <a:latin typeface="Arial"/>
              <a:ea typeface="Arial"/>
              <a:cs typeface="Arial"/>
              <a:sym typeface="Arial"/>
            </a:endParaRPr>
          </a:p>
        </p:txBody>
      </p:sp>
      <p:cxnSp>
        <p:nvCxnSpPr>
          <p:cNvPr id="124" name="Google Shape;124;p18"/>
          <p:cNvCxnSpPr>
            <a:stCxn id="112" idx="2"/>
            <a:endCxn id="115" idx="0"/>
          </p:cNvCxnSpPr>
          <p:nvPr/>
        </p:nvCxnSpPr>
        <p:spPr>
          <a:xfrm flipH="1">
            <a:off x="865150" y="2463025"/>
            <a:ext cx="4800" cy="1308000"/>
          </a:xfrm>
          <a:prstGeom prst="straightConnector1">
            <a:avLst/>
          </a:prstGeom>
          <a:noFill/>
          <a:ln cap="flat" cmpd="sng" w="9525">
            <a:solidFill>
              <a:srgbClr val="01A2A6"/>
            </a:solidFill>
            <a:prstDash val="solid"/>
            <a:round/>
            <a:headEnd len="sm" w="sm" type="none"/>
            <a:tailEnd len="sm" w="sm" type="none"/>
          </a:ln>
        </p:spPr>
      </p:cxnSp>
      <p:sp>
        <p:nvSpPr>
          <p:cNvPr id="125" name="Google Shape;125;p18"/>
          <p:cNvSpPr/>
          <p:nvPr/>
        </p:nvSpPr>
        <p:spPr>
          <a:xfrm>
            <a:off x="1418875" y="2205625"/>
            <a:ext cx="918600" cy="257400"/>
          </a:xfrm>
          <a:prstGeom prst="rect">
            <a:avLst/>
          </a:prstGeom>
          <a:solidFill>
            <a:srgbClr val="9E0E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Kiểu ký tự</a:t>
            </a:r>
            <a:endParaRPr b="0" i="0" sz="1200" u="none" cap="none" strike="noStrike">
              <a:solidFill>
                <a:schemeClr val="lt1"/>
              </a:solidFill>
              <a:latin typeface="Arial"/>
              <a:ea typeface="Arial"/>
              <a:cs typeface="Arial"/>
              <a:sym typeface="Arial"/>
            </a:endParaRPr>
          </a:p>
        </p:txBody>
      </p:sp>
      <p:sp>
        <p:nvSpPr>
          <p:cNvPr id="126" name="Google Shape;126;p18"/>
          <p:cNvSpPr/>
          <p:nvPr/>
        </p:nvSpPr>
        <p:spPr>
          <a:xfrm>
            <a:off x="1631125" y="3770925"/>
            <a:ext cx="4941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char</a:t>
            </a:r>
            <a:endParaRPr b="0" i="0" sz="1200" u="none" cap="none" strike="noStrike">
              <a:solidFill>
                <a:schemeClr val="lt1"/>
              </a:solidFill>
              <a:latin typeface="Arial"/>
              <a:ea typeface="Arial"/>
              <a:cs typeface="Arial"/>
              <a:sym typeface="Arial"/>
            </a:endParaRPr>
          </a:p>
        </p:txBody>
      </p:sp>
      <p:cxnSp>
        <p:nvCxnSpPr>
          <p:cNvPr id="127" name="Google Shape;127;p18"/>
          <p:cNvCxnSpPr>
            <a:stCxn id="125" idx="2"/>
            <a:endCxn id="126" idx="0"/>
          </p:cNvCxnSpPr>
          <p:nvPr/>
        </p:nvCxnSpPr>
        <p:spPr>
          <a:xfrm>
            <a:off x="1878175" y="2463025"/>
            <a:ext cx="0" cy="1308000"/>
          </a:xfrm>
          <a:prstGeom prst="straightConnector1">
            <a:avLst/>
          </a:prstGeom>
          <a:noFill/>
          <a:ln cap="flat" cmpd="sng" w="9525">
            <a:solidFill>
              <a:srgbClr val="01A2A6"/>
            </a:solidFill>
            <a:prstDash val="solid"/>
            <a:round/>
            <a:headEnd len="sm" w="sm" type="none"/>
            <a:tailEnd len="sm" w="sm" type="none"/>
          </a:ln>
        </p:spPr>
      </p:cxnSp>
      <p:sp>
        <p:nvSpPr>
          <p:cNvPr id="128" name="Google Shape;128;p18"/>
          <p:cNvSpPr/>
          <p:nvPr/>
        </p:nvSpPr>
        <p:spPr>
          <a:xfrm>
            <a:off x="7642000" y="2051800"/>
            <a:ext cx="6438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String</a:t>
            </a:r>
            <a:endParaRPr b="0" i="0" sz="1200" u="none" cap="none" strike="noStrike">
              <a:solidFill>
                <a:schemeClr val="lt1"/>
              </a:solidFill>
              <a:latin typeface="Arial"/>
              <a:ea typeface="Arial"/>
              <a:cs typeface="Arial"/>
              <a:sym typeface="Arial"/>
            </a:endParaRPr>
          </a:p>
        </p:txBody>
      </p:sp>
      <p:sp>
        <p:nvSpPr>
          <p:cNvPr id="129" name="Google Shape;129;p18"/>
          <p:cNvSpPr/>
          <p:nvPr/>
        </p:nvSpPr>
        <p:spPr>
          <a:xfrm>
            <a:off x="7642000" y="2463025"/>
            <a:ext cx="6438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Array</a:t>
            </a:r>
            <a:endParaRPr b="0" i="0" sz="1200" u="none" cap="none" strike="noStrike">
              <a:solidFill>
                <a:schemeClr val="lt1"/>
              </a:solidFill>
              <a:latin typeface="Arial"/>
              <a:ea typeface="Arial"/>
              <a:cs typeface="Arial"/>
              <a:sym typeface="Arial"/>
            </a:endParaRPr>
          </a:p>
        </p:txBody>
      </p:sp>
      <p:sp>
        <p:nvSpPr>
          <p:cNvPr id="130" name="Google Shape;130;p18"/>
          <p:cNvSpPr/>
          <p:nvPr/>
        </p:nvSpPr>
        <p:spPr>
          <a:xfrm>
            <a:off x="7642000" y="2874250"/>
            <a:ext cx="643800" cy="257400"/>
          </a:xfrm>
          <a:prstGeom prst="rect">
            <a:avLst/>
          </a:prstGeom>
          <a:solidFill>
            <a:srgbClr val="418C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Enum</a:t>
            </a:r>
            <a:endParaRPr b="0" i="0" sz="1200" u="none" cap="none" strike="noStrike">
              <a:solidFill>
                <a:schemeClr val="lt1"/>
              </a:solidFill>
              <a:latin typeface="Arial"/>
              <a:ea typeface="Arial"/>
              <a:cs typeface="Arial"/>
              <a:sym typeface="Arial"/>
            </a:endParaRPr>
          </a:p>
        </p:txBody>
      </p:sp>
      <p:sp>
        <p:nvSpPr>
          <p:cNvPr id="131" name="Google Shape;131;p18"/>
          <p:cNvSpPr/>
          <p:nvPr/>
        </p:nvSpPr>
        <p:spPr>
          <a:xfrm>
            <a:off x="7763951" y="3084350"/>
            <a:ext cx="399900" cy="257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876C9"/>
                </a:solidFill>
                <a:latin typeface="Arial"/>
                <a:ea typeface="Arial"/>
                <a:cs typeface="Arial"/>
                <a:sym typeface="Arial"/>
              </a:rPr>
              <a:t>....</a:t>
            </a:r>
            <a:endParaRPr b="0" i="0" sz="1200" u="none" cap="none" strike="noStrike">
              <a:solidFill>
                <a:srgbClr val="2876C9"/>
              </a:solidFill>
              <a:latin typeface="Arial"/>
              <a:ea typeface="Arial"/>
              <a:cs typeface="Arial"/>
              <a:sym typeface="Arial"/>
            </a:endParaRPr>
          </a:p>
        </p:txBody>
      </p:sp>
      <p:cxnSp>
        <p:nvCxnSpPr>
          <p:cNvPr id="132" name="Google Shape;132;p18"/>
          <p:cNvCxnSpPr>
            <a:stCxn id="122" idx="2"/>
          </p:cNvCxnSpPr>
          <p:nvPr/>
        </p:nvCxnSpPr>
        <p:spPr>
          <a:xfrm flipH="1">
            <a:off x="7414925" y="1746150"/>
            <a:ext cx="4500" cy="1273800"/>
          </a:xfrm>
          <a:prstGeom prst="straightConnector1">
            <a:avLst/>
          </a:prstGeom>
          <a:noFill/>
          <a:ln cap="flat" cmpd="sng" w="9525">
            <a:solidFill>
              <a:srgbClr val="01A2A6"/>
            </a:solidFill>
            <a:prstDash val="solid"/>
            <a:round/>
            <a:headEnd len="sm" w="sm" type="none"/>
            <a:tailEnd len="sm" w="sm" type="none"/>
          </a:ln>
        </p:spPr>
      </p:cxnSp>
      <p:cxnSp>
        <p:nvCxnSpPr>
          <p:cNvPr id="133" name="Google Shape;133;p18"/>
          <p:cNvCxnSpPr>
            <a:stCxn id="128" idx="1"/>
          </p:cNvCxnSpPr>
          <p:nvPr/>
        </p:nvCxnSpPr>
        <p:spPr>
          <a:xfrm flipH="1">
            <a:off x="7429000" y="2180500"/>
            <a:ext cx="213000" cy="4200"/>
          </a:xfrm>
          <a:prstGeom prst="straightConnector1">
            <a:avLst/>
          </a:prstGeom>
          <a:noFill/>
          <a:ln cap="flat" cmpd="sng" w="9525">
            <a:solidFill>
              <a:srgbClr val="01A2A6"/>
            </a:solidFill>
            <a:prstDash val="solid"/>
            <a:round/>
            <a:headEnd len="sm" w="sm" type="none"/>
            <a:tailEnd len="sm" w="sm" type="none"/>
          </a:ln>
        </p:spPr>
      </p:cxnSp>
      <p:cxnSp>
        <p:nvCxnSpPr>
          <p:cNvPr id="134" name="Google Shape;134;p18"/>
          <p:cNvCxnSpPr>
            <a:stCxn id="129" idx="1"/>
          </p:cNvCxnSpPr>
          <p:nvPr/>
        </p:nvCxnSpPr>
        <p:spPr>
          <a:xfrm flipH="1">
            <a:off x="7408000" y="2591725"/>
            <a:ext cx="234000" cy="3600"/>
          </a:xfrm>
          <a:prstGeom prst="straightConnector1">
            <a:avLst/>
          </a:prstGeom>
          <a:noFill/>
          <a:ln cap="flat" cmpd="sng" w="9525">
            <a:solidFill>
              <a:srgbClr val="01A2A6"/>
            </a:solidFill>
            <a:prstDash val="solid"/>
            <a:round/>
            <a:headEnd len="sm" w="sm" type="none"/>
            <a:tailEnd len="sm" w="sm" type="none"/>
          </a:ln>
        </p:spPr>
      </p:cxnSp>
      <p:cxnSp>
        <p:nvCxnSpPr>
          <p:cNvPr id="135" name="Google Shape;135;p18"/>
          <p:cNvCxnSpPr>
            <a:stCxn id="130" idx="1"/>
          </p:cNvCxnSpPr>
          <p:nvPr/>
        </p:nvCxnSpPr>
        <p:spPr>
          <a:xfrm flipH="1">
            <a:off x="7422100" y="3002950"/>
            <a:ext cx="219900" cy="10200"/>
          </a:xfrm>
          <a:prstGeom prst="straightConnector1">
            <a:avLst/>
          </a:prstGeom>
          <a:noFill/>
          <a:ln cap="flat" cmpd="sng" w="9525">
            <a:solidFill>
              <a:srgbClr val="01A2A6"/>
            </a:solidFill>
            <a:prstDash val="solid"/>
            <a:round/>
            <a:headEnd len="sm" w="sm" type="none"/>
            <a:tailEnd len="sm" w="sm" type="none"/>
          </a:ln>
        </p:spPr>
      </p:cxnSp>
      <p:sp>
        <p:nvSpPr>
          <p:cNvPr id="136" name="Google Shape;136;p18"/>
          <p:cNvSpPr txBox="1"/>
          <p:nvPr/>
        </p:nvSpPr>
        <p:spPr>
          <a:xfrm>
            <a:off x="557800" y="4070925"/>
            <a:ext cx="6147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 bit</a:t>
            </a:r>
            <a:endParaRPr b="0" i="0" sz="1200" u="none" cap="none" strike="noStrike">
              <a:solidFill>
                <a:srgbClr val="000000"/>
              </a:solidFill>
              <a:latin typeface="Arial"/>
              <a:ea typeface="Arial"/>
              <a:cs typeface="Arial"/>
              <a:sym typeface="Arial"/>
            </a:endParaRPr>
          </a:p>
        </p:txBody>
      </p:sp>
      <p:sp>
        <p:nvSpPr>
          <p:cNvPr id="137" name="Google Shape;137;p18"/>
          <p:cNvSpPr txBox="1"/>
          <p:nvPr/>
        </p:nvSpPr>
        <p:spPr>
          <a:xfrm>
            <a:off x="1533625" y="4070925"/>
            <a:ext cx="6891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16 bits</a:t>
            </a:r>
            <a:endParaRPr b="0" i="0" sz="1200" u="none" cap="none" strike="noStrike">
              <a:solidFill>
                <a:srgbClr val="000000"/>
              </a:solidFill>
              <a:latin typeface="Arial"/>
              <a:ea typeface="Arial"/>
              <a:cs typeface="Arial"/>
              <a:sym typeface="Arial"/>
            </a:endParaRPr>
          </a:p>
        </p:txBody>
      </p:sp>
      <p:sp>
        <p:nvSpPr>
          <p:cNvPr id="138" name="Google Shape;138;p18"/>
          <p:cNvSpPr txBox="1"/>
          <p:nvPr/>
        </p:nvSpPr>
        <p:spPr>
          <a:xfrm>
            <a:off x="2481963" y="4070925"/>
            <a:ext cx="6147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8 bits</a:t>
            </a:r>
            <a:endParaRPr b="0" i="0" sz="1200" u="none" cap="none" strike="noStrike">
              <a:solidFill>
                <a:srgbClr val="000000"/>
              </a:solidFill>
              <a:latin typeface="Arial"/>
              <a:ea typeface="Arial"/>
              <a:cs typeface="Arial"/>
              <a:sym typeface="Arial"/>
            </a:endParaRPr>
          </a:p>
        </p:txBody>
      </p:sp>
      <p:sp>
        <p:nvSpPr>
          <p:cNvPr id="139" name="Google Shape;139;p18"/>
          <p:cNvSpPr txBox="1"/>
          <p:nvPr/>
        </p:nvSpPr>
        <p:spPr>
          <a:xfrm>
            <a:off x="3288600" y="4070925"/>
            <a:ext cx="6891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16 bits</a:t>
            </a:r>
            <a:endParaRPr b="0" i="0" sz="1200" u="none" cap="none" strike="noStrike">
              <a:solidFill>
                <a:srgbClr val="000000"/>
              </a:solidFill>
              <a:latin typeface="Arial"/>
              <a:ea typeface="Arial"/>
              <a:cs typeface="Arial"/>
              <a:sym typeface="Arial"/>
            </a:endParaRPr>
          </a:p>
        </p:txBody>
      </p:sp>
      <p:sp>
        <p:nvSpPr>
          <p:cNvPr id="140" name="Google Shape;140;p18"/>
          <p:cNvSpPr txBox="1"/>
          <p:nvPr/>
        </p:nvSpPr>
        <p:spPr>
          <a:xfrm>
            <a:off x="4077813" y="4070925"/>
            <a:ext cx="6891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32 bits</a:t>
            </a:r>
            <a:endParaRPr b="0" i="0" sz="1200" u="none" cap="none" strike="noStrike">
              <a:solidFill>
                <a:srgbClr val="000000"/>
              </a:solidFill>
              <a:latin typeface="Arial"/>
              <a:ea typeface="Arial"/>
              <a:cs typeface="Arial"/>
              <a:sym typeface="Arial"/>
            </a:endParaRPr>
          </a:p>
        </p:txBody>
      </p:sp>
      <p:sp>
        <p:nvSpPr>
          <p:cNvPr id="141" name="Google Shape;141;p18"/>
          <p:cNvSpPr txBox="1"/>
          <p:nvPr/>
        </p:nvSpPr>
        <p:spPr>
          <a:xfrm>
            <a:off x="4829825" y="4070925"/>
            <a:ext cx="6891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64 bits</a:t>
            </a:r>
            <a:endParaRPr b="0" i="0" sz="1200" u="none" cap="none" strike="noStrike">
              <a:solidFill>
                <a:srgbClr val="000000"/>
              </a:solidFill>
              <a:latin typeface="Arial"/>
              <a:ea typeface="Arial"/>
              <a:cs typeface="Arial"/>
              <a:sym typeface="Arial"/>
            </a:endParaRPr>
          </a:p>
        </p:txBody>
      </p:sp>
      <p:sp>
        <p:nvSpPr>
          <p:cNvPr id="142" name="Google Shape;142;p18"/>
          <p:cNvSpPr txBox="1"/>
          <p:nvPr/>
        </p:nvSpPr>
        <p:spPr>
          <a:xfrm>
            <a:off x="5714925" y="4070925"/>
            <a:ext cx="6891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32 bits</a:t>
            </a:r>
            <a:endParaRPr b="0" i="0" sz="1200" u="none" cap="none" strike="noStrike">
              <a:solidFill>
                <a:srgbClr val="000000"/>
              </a:solidFill>
              <a:latin typeface="Arial"/>
              <a:ea typeface="Arial"/>
              <a:cs typeface="Arial"/>
              <a:sym typeface="Arial"/>
            </a:endParaRPr>
          </a:p>
        </p:txBody>
      </p:sp>
      <p:sp>
        <p:nvSpPr>
          <p:cNvPr id="143" name="Google Shape;143;p18"/>
          <p:cNvSpPr txBox="1"/>
          <p:nvPr/>
        </p:nvSpPr>
        <p:spPr>
          <a:xfrm>
            <a:off x="6745725" y="4070925"/>
            <a:ext cx="689100" cy="29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64 bits</a:t>
            </a:r>
            <a:endParaRPr b="0" i="0" sz="1200" u="none" cap="none" strike="noStrike">
              <a:solidFill>
                <a:srgbClr val="000000"/>
              </a:solidFill>
              <a:latin typeface="Arial"/>
              <a:ea typeface="Arial"/>
              <a:cs typeface="Arial"/>
              <a:sym typeface="Arial"/>
            </a:endParaRPr>
          </a:p>
        </p:txBody>
      </p:sp>
      <p:cxnSp>
        <p:nvCxnSpPr>
          <p:cNvPr id="144" name="Google Shape;144;p18"/>
          <p:cNvCxnSpPr>
            <a:stCxn id="123" idx="2"/>
            <a:endCxn id="122" idx="0"/>
          </p:cNvCxnSpPr>
          <p:nvPr/>
        </p:nvCxnSpPr>
        <p:spPr>
          <a:xfrm flipH="1" rot="-5400000">
            <a:off x="5707200" y="-223525"/>
            <a:ext cx="438600" cy="2985900"/>
          </a:xfrm>
          <a:prstGeom prst="bentConnector3">
            <a:avLst>
              <a:gd fmla="val 50003" name="adj1"/>
            </a:avLst>
          </a:prstGeom>
          <a:noFill/>
          <a:ln cap="flat" cmpd="sng" w="9525">
            <a:solidFill>
              <a:srgbClr val="01A2A6"/>
            </a:solidFill>
            <a:prstDash val="solid"/>
            <a:round/>
            <a:headEnd len="sm" w="sm" type="none"/>
            <a:tailEnd len="sm" w="sm" type="none"/>
          </a:ln>
        </p:spPr>
      </p:cxnSp>
      <p:cxnSp>
        <p:nvCxnSpPr>
          <p:cNvPr id="145" name="Google Shape;145;p18"/>
          <p:cNvCxnSpPr>
            <a:stCxn id="123" idx="2"/>
            <a:endCxn id="110" idx="0"/>
          </p:cNvCxnSpPr>
          <p:nvPr/>
        </p:nvCxnSpPr>
        <p:spPr>
          <a:xfrm rot="5400000">
            <a:off x="3298650" y="353825"/>
            <a:ext cx="438600" cy="1831200"/>
          </a:xfrm>
          <a:prstGeom prst="bentConnector3">
            <a:avLst>
              <a:gd fmla="val 50001" name="adj1"/>
            </a:avLst>
          </a:prstGeom>
          <a:noFill/>
          <a:ln cap="flat" cmpd="sng" w="9525">
            <a:solidFill>
              <a:srgbClr val="01A2A6"/>
            </a:solidFill>
            <a:prstDash val="solid"/>
            <a:round/>
            <a:headEnd len="sm" w="sm" type="none"/>
            <a:tailEnd len="sm" w="sm" type="none"/>
          </a:ln>
        </p:spPr>
      </p:cxnSp>
      <p:cxnSp>
        <p:nvCxnSpPr>
          <p:cNvPr id="146" name="Google Shape;146;p18"/>
          <p:cNvCxnSpPr>
            <a:stCxn id="110" idx="2"/>
            <a:endCxn id="111" idx="0"/>
          </p:cNvCxnSpPr>
          <p:nvPr/>
        </p:nvCxnSpPr>
        <p:spPr>
          <a:xfrm flipH="1" rot="-5400000">
            <a:off x="3624750" y="723738"/>
            <a:ext cx="459600" cy="2504400"/>
          </a:xfrm>
          <a:prstGeom prst="bentConnector3">
            <a:avLst>
              <a:gd fmla="val 49988" name="adj1"/>
            </a:avLst>
          </a:prstGeom>
          <a:noFill/>
          <a:ln cap="flat" cmpd="sng" w="9525">
            <a:solidFill>
              <a:srgbClr val="01A2A6"/>
            </a:solidFill>
            <a:prstDash val="solid"/>
            <a:round/>
            <a:headEnd len="sm" w="sm" type="none"/>
            <a:tailEnd len="sm" w="sm" type="none"/>
          </a:ln>
        </p:spPr>
      </p:cxnSp>
      <p:cxnSp>
        <p:nvCxnSpPr>
          <p:cNvPr id="147" name="Google Shape;147;p18"/>
          <p:cNvCxnSpPr>
            <a:stCxn id="110" idx="2"/>
            <a:endCxn id="112" idx="0"/>
          </p:cNvCxnSpPr>
          <p:nvPr/>
        </p:nvCxnSpPr>
        <p:spPr>
          <a:xfrm rot="5400000">
            <a:off x="1506300" y="1109688"/>
            <a:ext cx="459600" cy="1732500"/>
          </a:xfrm>
          <a:prstGeom prst="bentConnector3">
            <a:avLst>
              <a:gd fmla="val 49988" name="adj1"/>
            </a:avLst>
          </a:prstGeom>
          <a:noFill/>
          <a:ln cap="flat" cmpd="sng" w="9525">
            <a:solidFill>
              <a:srgbClr val="01A2A6"/>
            </a:solidFill>
            <a:prstDash val="solid"/>
            <a:round/>
            <a:headEnd len="sm" w="sm" type="none"/>
            <a:tailEnd len="sm" w="sm" type="none"/>
          </a:ln>
        </p:spPr>
      </p:cxnSp>
      <p:cxnSp>
        <p:nvCxnSpPr>
          <p:cNvPr id="148" name="Google Shape;148;p18"/>
          <p:cNvCxnSpPr>
            <a:stCxn id="110" idx="2"/>
            <a:endCxn id="125" idx="0"/>
          </p:cNvCxnSpPr>
          <p:nvPr/>
        </p:nvCxnSpPr>
        <p:spPr>
          <a:xfrm rot="5400000">
            <a:off x="2010450" y="1613838"/>
            <a:ext cx="459600" cy="724200"/>
          </a:xfrm>
          <a:prstGeom prst="bentConnector3">
            <a:avLst>
              <a:gd fmla="val 49988" name="adj1"/>
            </a:avLst>
          </a:prstGeom>
          <a:noFill/>
          <a:ln cap="flat" cmpd="sng" w="9525">
            <a:solidFill>
              <a:srgbClr val="01A2A6"/>
            </a:solidFill>
            <a:prstDash val="solid"/>
            <a:round/>
            <a:headEnd len="sm" w="sm" type="none"/>
            <a:tailEnd len="sm" w="sm" type="none"/>
          </a:ln>
        </p:spPr>
      </p:cxnSp>
      <p:cxnSp>
        <p:nvCxnSpPr>
          <p:cNvPr id="149" name="Google Shape;149;p18"/>
          <p:cNvCxnSpPr>
            <a:stCxn id="111" idx="2"/>
            <a:endCxn id="114" idx="0"/>
          </p:cNvCxnSpPr>
          <p:nvPr/>
        </p:nvCxnSpPr>
        <p:spPr>
          <a:xfrm flipH="1" rot="-5400000">
            <a:off x="5542325" y="2027575"/>
            <a:ext cx="481500" cy="1352400"/>
          </a:xfrm>
          <a:prstGeom prst="bentConnector3">
            <a:avLst>
              <a:gd fmla="val 49997" name="adj1"/>
            </a:avLst>
          </a:prstGeom>
          <a:noFill/>
          <a:ln cap="flat" cmpd="sng" w="9525">
            <a:solidFill>
              <a:srgbClr val="01A2A6"/>
            </a:solidFill>
            <a:prstDash val="solid"/>
            <a:round/>
            <a:headEnd len="sm" w="sm" type="none"/>
            <a:tailEnd len="sm" w="sm" type="none"/>
          </a:ln>
        </p:spPr>
      </p:cxnSp>
      <p:cxnSp>
        <p:nvCxnSpPr>
          <p:cNvPr id="150" name="Google Shape;150;p18"/>
          <p:cNvCxnSpPr>
            <a:stCxn id="113" idx="2"/>
            <a:endCxn id="116" idx="0"/>
          </p:cNvCxnSpPr>
          <p:nvPr/>
        </p:nvCxnSpPr>
        <p:spPr>
          <a:xfrm rot="5400000">
            <a:off x="3058675" y="2933700"/>
            <a:ext cx="559800" cy="1096200"/>
          </a:xfrm>
          <a:prstGeom prst="bentConnector3">
            <a:avLst>
              <a:gd fmla="val 50009" name="adj1"/>
            </a:avLst>
          </a:prstGeom>
          <a:noFill/>
          <a:ln cap="flat" cmpd="sng" w="9525">
            <a:solidFill>
              <a:srgbClr val="01A2A6"/>
            </a:solidFill>
            <a:prstDash val="solid"/>
            <a:round/>
            <a:headEnd len="sm" w="sm" type="none"/>
            <a:tailEnd len="sm" w="sm" type="none"/>
          </a:ln>
        </p:spPr>
      </p:cxnSp>
      <p:cxnSp>
        <p:nvCxnSpPr>
          <p:cNvPr id="151" name="Google Shape;151;p18"/>
          <p:cNvCxnSpPr>
            <a:stCxn id="113" idx="2"/>
            <a:endCxn id="117" idx="0"/>
          </p:cNvCxnSpPr>
          <p:nvPr/>
        </p:nvCxnSpPr>
        <p:spPr>
          <a:xfrm rot="5400000">
            <a:off x="3483175" y="3358200"/>
            <a:ext cx="559800" cy="247200"/>
          </a:xfrm>
          <a:prstGeom prst="bentConnector3">
            <a:avLst>
              <a:gd fmla="val 50009" name="adj1"/>
            </a:avLst>
          </a:prstGeom>
          <a:noFill/>
          <a:ln cap="flat" cmpd="sng" w="9525">
            <a:solidFill>
              <a:srgbClr val="01A2A6"/>
            </a:solidFill>
            <a:prstDash val="solid"/>
            <a:round/>
            <a:headEnd len="sm" w="sm" type="none"/>
            <a:tailEnd len="sm" w="sm" type="none"/>
          </a:ln>
        </p:spPr>
      </p:cxnSp>
      <p:cxnSp>
        <p:nvCxnSpPr>
          <p:cNvPr id="152" name="Google Shape;152;p18"/>
          <p:cNvCxnSpPr>
            <a:stCxn id="113" idx="2"/>
            <a:endCxn id="118" idx="0"/>
          </p:cNvCxnSpPr>
          <p:nvPr/>
        </p:nvCxnSpPr>
        <p:spPr>
          <a:xfrm flipH="1" rot="-5400000">
            <a:off x="3875575" y="3213000"/>
            <a:ext cx="559800" cy="537600"/>
          </a:xfrm>
          <a:prstGeom prst="bentConnector3">
            <a:avLst>
              <a:gd fmla="val 50009" name="adj1"/>
            </a:avLst>
          </a:prstGeom>
          <a:noFill/>
          <a:ln cap="flat" cmpd="sng" w="9525">
            <a:solidFill>
              <a:srgbClr val="01A2A6"/>
            </a:solidFill>
            <a:prstDash val="solid"/>
            <a:round/>
            <a:headEnd len="sm" w="sm" type="none"/>
            <a:tailEnd len="sm" w="sm" type="none"/>
          </a:ln>
        </p:spPr>
      </p:cxnSp>
      <p:cxnSp>
        <p:nvCxnSpPr>
          <p:cNvPr id="153" name="Google Shape;153;p18"/>
          <p:cNvCxnSpPr>
            <a:stCxn id="113" idx="2"/>
            <a:endCxn id="119" idx="0"/>
          </p:cNvCxnSpPr>
          <p:nvPr/>
        </p:nvCxnSpPr>
        <p:spPr>
          <a:xfrm flipH="1" rot="-5400000">
            <a:off x="4245925" y="2842650"/>
            <a:ext cx="569100" cy="1287600"/>
          </a:xfrm>
          <a:prstGeom prst="bentConnector3">
            <a:avLst>
              <a:gd fmla="val 49993" name="adj1"/>
            </a:avLst>
          </a:prstGeom>
          <a:noFill/>
          <a:ln cap="flat" cmpd="sng" w="9525">
            <a:solidFill>
              <a:srgbClr val="01A2A6"/>
            </a:solidFill>
            <a:prstDash val="solid"/>
            <a:round/>
            <a:headEnd len="sm" w="sm" type="none"/>
            <a:tailEnd len="sm" w="sm" type="none"/>
          </a:ln>
        </p:spPr>
      </p:cxnSp>
      <p:cxnSp>
        <p:nvCxnSpPr>
          <p:cNvPr id="154" name="Google Shape;154;p18"/>
          <p:cNvCxnSpPr>
            <a:stCxn id="114" idx="2"/>
            <a:endCxn id="120" idx="0"/>
          </p:cNvCxnSpPr>
          <p:nvPr/>
        </p:nvCxnSpPr>
        <p:spPr>
          <a:xfrm rot="5400000">
            <a:off x="5974788" y="3286500"/>
            <a:ext cx="569100" cy="399900"/>
          </a:xfrm>
          <a:prstGeom prst="bentConnector3">
            <a:avLst>
              <a:gd fmla="val 49993" name="adj1"/>
            </a:avLst>
          </a:prstGeom>
          <a:noFill/>
          <a:ln cap="flat" cmpd="sng" w="9525">
            <a:solidFill>
              <a:srgbClr val="01A2A6"/>
            </a:solidFill>
            <a:prstDash val="solid"/>
            <a:round/>
            <a:headEnd len="sm" w="sm" type="none"/>
            <a:tailEnd len="sm" w="sm" type="none"/>
          </a:ln>
        </p:spPr>
      </p:cxnSp>
      <p:cxnSp>
        <p:nvCxnSpPr>
          <p:cNvPr id="155" name="Google Shape;155;p18"/>
          <p:cNvCxnSpPr>
            <a:stCxn id="114" idx="2"/>
            <a:endCxn id="121" idx="0"/>
          </p:cNvCxnSpPr>
          <p:nvPr/>
        </p:nvCxnSpPr>
        <p:spPr>
          <a:xfrm flipH="1" rot="-5400000">
            <a:off x="6452088" y="3209100"/>
            <a:ext cx="569100" cy="554700"/>
          </a:xfrm>
          <a:prstGeom prst="bentConnector3">
            <a:avLst>
              <a:gd fmla="val 49993" name="adj1"/>
            </a:avLst>
          </a:prstGeom>
          <a:noFill/>
          <a:ln cap="flat" cmpd="sng" w="9525">
            <a:solidFill>
              <a:srgbClr val="01A2A6"/>
            </a:solidFill>
            <a:prstDash val="solid"/>
            <a:round/>
            <a:headEnd len="sm" w="sm" type="none"/>
            <a:tailEnd len="sm" w="sm" type="none"/>
          </a:ln>
        </p:spPr>
      </p:cxnSp>
      <p:cxnSp>
        <p:nvCxnSpPr>
          <p:cNvPr id="156" name="Google Shape;156;p18"/>
          <p:cNvCxnSpPr>
            <a:stCxn id="111" idx="2"/>
            <a:endCxn id="113" idx="0"/>
          </p:cNvCxnSpPr>
          <p:nvPr/>
        </p:nvCxnSpPr>
        <p:spPr>
          <a:xfrm rot="5400000">
            <a:off x="4256075" y="2093725"/>
            <a:ext cx="481500" cy="1220100"/>
          </a:xfrm>
          <a:prstGeom prst="bentConnector3">
            <a:avLst>
              <a:gd fmla="val 49997" name="adj1"/>
            </a:avLst>
          </a:prstGeom>
          <a:noFill/>
          <a:ln cap="flat" cmpd="sng" w="9525">
            <a:solidFill>
              <a:srgbClr val="01A2A6"/>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	Kiểu dữ liệu trong Java</a:t>
            </a:r>
            <a:endParaRPr b="0" i="0" sz="1400" u="none" cap="none" strike="noStrike">
              <a:solidFill>
                <a:srgbClr val="FFFFFF"/>
              </a:solidFill>
              <a:latin typeface="Arial"/>
              <a:ea typeface="Arial"/>
              <a:cs typeface="Arial"/>
              <a:sym typeface="Arial"/>
            </a:endParaRPr>
          </a:p>
        </p:txBody>
      </p:sp>
      <p:pic>
        <p:nvPicPr>
          <p:cNvPr id="162" name="Google Shape;162;p19"/>
          <p:cNvPicPr preferRelativeResize="0"/>
          <p:nvPr/>
        </p:nvPicPr>
        <p:blipFill rotWithShape="1">
          <a:blip r:embed="rId3">
            <a:alphaModFix/>
          </a:blip>
          <a:srcRect b="0" l="0" r="0" t="0"/>
          <a:stretch/>
        </p:blipFill>
        <p:spPr>
          <a:xfrm>
            <a:off x="7892750" y="74963"/>
            <a:ext cx="1057925" cy="448825"/>
          </a:xfrm>
          <a:prstGeom prst="rect">
            <a:avLst/>
          </a:prstGeom>
          <a:noFill/>
          <a:ln>
            <a:noFill/>
          </a:ln>
        </p:spPr>
      </p:pic>
      <p:sp>
        <p:nvSpPr>
          <p:cNvPr id="163" name="Google Shape;163;p19"/>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4" name="Google Shape;164;p19"/>
          <p:cNvGraphicFramePr/>
          <p:nvPr/>
        </p:nvGraphicFramePr>
        <p:xfrm>
          <a:off x="301450" y="803867"/>
          <a:ext cx="3000000" cy="3000000"/>
        </p:xfrm>
        <a:graphic>
          <a:graphicData uri="http://schemas.openxmlformats.org/drawingml/2006/table">
            <a:tbl>
              <a:tblPr>
                <a:noFill/>
                <a:tableStyleId>{ACCDE1F7-90EA-4064-9A35-BCBE4261EB86}</a:tableStyleId>
              </a:tblPr>
              <a:tblGrid>
                <a:gridCol w="1617775"/>
                <a:gridCol w="5667275"/>
              </a:tblGrid>
              <a:tr h="179000">
                <a:tc>
                  <a:txBody>
                    <a:bodyPr/>
                    <a:lstStyle/>
                    <a:p>
                      <a:pPr indent="0" lvl="0" marL="0" marR="0" rtl="0" algn="l">
                        <a:lnSpc>
                          <a:spcPct val="100000"/>
                        </a:lnSpc>
                        <a:spcBef>
                          <a:spcPts val="0"/>
                        </a:spcBef>
                        <a:spcAft>
                          <a:spcPts val="0"/>
                        </a:spcAft>
                        <a:buNone/>
                      </a:pPr>
                      <a:r>
                        <a:rPr b="1" lang="en" sz="700" u="none" cap="none" strike="noStrike">
                          <a:solidFill>
                            <a:srgbClr val="000000"/>
                          </a:solidFill>
                          <a:latin typeface="times new roman"/>
                          <a:ea typeface="times new roman"/>
                          <a:cs typeface="times new roman"/>
                          <a:sym typeface="times new roman"/>
                        </a:rPr>
                        <a:t>Kiểu dữ liệu</a:t>
                      </a:r>
                      <a:endParaRPr sz="700" u="none" cap="none" strike="noStrike">
                        <a:solidFill>
                          <a:srgbClr val="000000"/>
                        </a:solidFill>
                        <a:latin typeface="times new roman"/>
                        <a:ea typeface="times new roman"/>
                        <a:cs typeface="times new roman"/>
                        <a:sym typeface="times new roman"/>
                      </a:endParaRPr>
                    </a:p>
                  </a:txBody>
                  <a:tcPr marT="24575" marB="24575" marR="24575" marL="24575">
                    <a:lnL cap="flat" cmpd="sng" w="9525">
                      <a:solidFill>
                        <a:srgbClr val="A8811F"/>
                      </a:solidFill>
                      <a:prstDash val="solid"/>
                      <a:round/>
                      <a:headEnd len="sm" w="sm" type="none"/>
                      <a:tailEnd len="sm" w="sm" type="none"/>
                    </a:lnL>
                    <a:lnR cap="flat" cmpd="sng" w="9525">
                      <a:solidFill>
                        <a:srgbClr val="A8811F"/>
                      </a:solidFill>
                      <a:prstDash val="solid"/>
                      <a:round/>
                      <a:headEnd len="sm" w="sm" type="none"/>
                      <a:tailEnd len="sm" w="sm" type="none"/>
                    </a:lnR>
                    <a:lnT cap="flat" cmpd="sng" w="9525">
                      <a:solidFill>
                        <a:srgbClr val="A8811F"/>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l">
                        <a:lnSpc>
                          <a:spcPct val="100000"/>
                        </a:lnSpc>
                        <a:spcBef>
                          <a:spcPts val="0"/>
                        </a:spcBef>
                        <a:spcAft>
                          <a:spcPts val="0"/>
                        </a:spcAft>
                        <a:buNone/>
                      </a:pPr>
                      <a:r>
                        <a:rPr b="1" lang="en" sz="700" u="none" cap="none" strike="noStrike">
                          <a:solidFill>
                            <a:srgbClr val="000000"/>
                          </a:solidFill>
                          <a:latin typeface="times new roman"/>
                          <a:ea typeface="times new roman"/>
                          <a:cs typeface="times new roman"/>
                          <a:sym typeface="times new roman"/>
                        </a:rPr>
                        <a:t>Mô tả</a:t>
                      </a:r>
                      <a:endParaRPr sz="700" u="none" cap="none" strike="noStrike">
                        <a:solidFill>
                          <a:srgbClr val="000000"/>
                        </a:solidFill>
                        <a:latin typeface="times new roman"/>
                        <a:ea typeface="times new roman"/>
                        <a:cs typeface="times new roman"/>
                        <a:sym typeface="times new roman"/>
                      </a:endParaRPr>
                    </a:p>
                  </a:txBody>
                  <a:tcPr marT="24575" marB="24575" marR="24575" marL="24575">
                    <a:lnL cap="flat" cmpd="sng" w="9525">
                      <a:solidFill>
                        <a:srgbClr val="A8811F"/>
                      </a:solidFill>
                      <a:prstDash val="solid"/>
                      <a:round/>
                      <a:headEnd len="sm" w="sm" type="none"/>
                      <a:tailEnd len="sm" w="sm" type="none"/>
                    </a:lnL>
                    <a:lnR cap="flat" cmpd="sng" w="9525">
                      <a:solidFill>
                        <a:srgbClr val="A8811F"/>
                      </a:solidFill>
                      <a:prstDash val="solid"/>
                      <a:round/>
                      <a:headEnd len="sm" w="sm" type="none"/>
                      <a:tailEnd len="sm" w="sm" type="none"/>
                    </a:lnR>
                    <a:lnT cap="flat" cmpd="sng" w="9525">
                      <a:solidFill>
                        <a:srgbClr val="A8811F"/>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26500">
                <a:tc>
                  <a:txBody>
                    <a:bodyPr/>
                    <a:lstStyle/>
                    <a:p>
                      <a:pPr indent="0" lvl="0" marL="0" marR="0" rtl="0" algn="l">
                        <a:lnSpc>
                          <a:spcPct val="100000"/>
                        </a:lnSpc>
                        <a:spcBef>
                          <a:spcPts val="0"/>
                        </a:spcBef>
                        <a:spcAft>
                          <a:spcPts val="0"/>
                        </a:spcAft>
                        <a:buNone/>
                      </a:pPr>
                      <a:r>
                        <a:rPr b="1" lang="en" sz="700" u="none" cap="none" strike="noStrike"/>
                        <a:t>byte</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kiểu số nguyên có kích thước một byte (8 bít). Phạm vi biểu diễn giá trị từ -128 đến 127. Giá trị mặc định là 0.</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50250">
                <a:tc>
                  <a:txBody>
                    <a:bodyPr/>
                    <a:lstStyle/>
                    <a:p>
                      <a:pPr indent="0" lvl="0" marL="0" marR="0" rtl="0" algn="l">
                        <a:lnSpc>
                          <a:spcPct val="100000"/>
                        </a:lnSpc>
                        <a:spcBef>
                          <a:spcPts val="0"/>
                        </a:spcBef>
                        <a:spcAft>
                          <a:spcPts val="0"/>
                        </a:spcAft>
                        <a:buNone/>
                      </a:pPr>
                      <a:r>
                        <a:rPr b="1" lang="en" sz="700" u="none" cap="none" strike="noStrike"/>
                        <a:t>char</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kiểu kí tự hoặc số nguyên không âm có kích thước 2 byte (16 bít). Phạm vi biểu diễn giá trị từ 0 đến u\ffff. Giá trị mặc định là 0.</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50250">
                <a:tc>
                  <a:txBody>
                    <a:bodyPr/>
                    <a:lstStyle/>
                    <a:p>
                      <a:pPr indent="0" lvl="0" marL="0" marR="0" rtl="0" algn="l">
                        <a:lnSpc>
                          <a:spcPct val="100000"/>
                        </a:lnSpc>
                        <a:spcBef>
                          <a:spcPts val="0"/>
                        </a:spcBef>
                        <a:spcAft>
                          <a:spcPts val="0"/>
                        </a:spcAft>
                        <a:buNone/>
                      </a:pPr>
                      <a:r>
                        <a:rPr b="1" lang="en" sz="700" u="none" cap="none" strike="noStrike"/>
                        <a:t>boolean</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chỉ có hai trạng thái đúng hoặc sai (độ lớn chỉ có 1 bít). Phạm vi biểu diễn giá trị là {“True”, “False”}. Giá trị mặc định là False.</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6500">
                <a:tc>
                  <a:txBody>
                    <a:bodyPr/>
                    <a:lstStyle/>
                    <a:p>
                      <a:pPr indent="0" lvl="0" marL="0" marR="0" rtl="0" algn="l">
                        <a:lnSpc>
                          <a:spcPct val="100000"/>
                        </a:lnSpc>
                        <a:spcBef>
                          <a:spcPts val="0"/>
                        </a:spcBef>
                        <a:spcAft>
                          <a:spcPts val="0"/>
                        </a:spcAft>
                        <a:buNone/>
                      </a:pPr>
                      <a:r>
                        <a:rPr b="1" lang="en" sz="700" u="none" cap="none" strike="noStrike"/>
                        <a:t>short</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có kiểu số nguyên, kích cỡ 2 byte (16 bít). Phạm vi biểu diễn giá trị từ - 32768 đến 32767. Giá trị mặc định là 0.</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50250">
                <a:tc>
                  <a:txBody>
                    <a:bodyPr/>
                    <a:lstStyle/>
                    <a:p>
                      <a:pPr indent="0" lvl="0" marL="0" marR="0" rtl="0" algn="l">
                        <a:lnSpc>
                          <a:spcPct val="100000"/>
                        </a:lnSpc>
                        <a:spcBef>
                          <a:spcPts val="0"/>
                        </a:spcBef>
                        <a:spcAft>
                          <a:spcPts val="0"/>
                        </a:spcAft>
                        <a:buNone/>
                      </a:pPr>
                      <a:r>
                        <a:rPr b="1" lang="en" sz="700" u="none" cap="none" strike="noStrike"/>
                        <a:t>int</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có kiểu số nguyên, kích cỡ 4 byte (32 bít). Phạm vi biểu diễn giá trị từ -2,147,483,648 đến 2,147,483,647. Giá trị mặc định là 0.</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6500">
                <a:tc>
                  <a:txBody>
                    <a:bodyPr/>
                    <a:lstStyle/>
                    <a:p>
                      <a:pPr indent="0" lvl="0" marL="0" marR="0" rtl="0" algn="l">
                        <a:lnSpc>
                          <a:spcPct val="100000"/>
                        </a:lnSpc>
                        <a:spcBef>
                          <a:spcPts val="0"/>
                        </a:spcBef>
                        <a:spcAft>
                          <a:spcPts val="0"/>
                        </a:spcAft>
                        <a:buNone/>
                      </a:pPr>
                      <a:r>
                        <a:rPr b="1" lang="en" sz="700" u="none" cap="none" strike="noStrike"/>
                        <a:t>long</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có kiểu số nguyên có kích thước lên đến 8 byte. Giá trị mặc định là 0L.</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02750">
                <a:tc>
                  <a:txBody>
                    <a:bodyPr/>
                    <a:lstStyle/>
                    <a:p>
                      <a:pPr indent="0" lvl="0" marL="0" marR="0" rtl="0" algn="l">
                        <a:lnSpc>
                          <a:spcPct val="100000"/>
                        </a:lnSpc>
                        <a:spcBef>
                          <a:spcPts val="0"/>
                        </a:spcBef>
                        <a:spcAft>
                          <a:spcPts val="0"/>
                        </a:spcAft>
                        <a:buNone/>
                      </a:pPr>
                      <a:r>
                        <a:rPr b="1" lang="en" sz="700" u="none" cap="none" strike="noStrike"/>
                        <a:t>float</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có kiểu số thực, kích cỡ 4 byte (32 bít). Giá trị mặc định là 0.0F.</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26500">
                <a:tc>
                  <a:txBody>
                    <a:bodyPr/>
                    <a:lstStyle/>
                    <a:p>
                      <a:pPr indent="0" lvl="0" marL="0" marR="0" rtl="0" algn="l">
                        <a:lnSpc>
                          <a:spcPct val="100000"/>
                        </a:lnSpc>
                        <a:spcBef>
                          <a:spcPts val="0"/>
                        </a:spcBef>
                        <a:spcAft>
                          <a:spcPts val="0"/>
                        </a:spcAft>
                        <a:buNone/>
                      </a:pPr>
                      <a:r>
                        <a:rPr b="1" lang="en" sz="700" u="none" cap="none" strike="noStrike"/>
                        <a:t>double</a:t>
                      </a:r>
                      <a:endParaRPr sz="700" u="none" cap="none" strike="noStrike"/>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 sz="700" u="none" cap="none" strike="noStrike"/>
                        <a:t>Dùng để lưu dữ liệu có kiểu số thực có kích thước lên đến 8 byte. Giá trị mặc định là 0.00D</a:t>
                      </a:r>
                      <a:endParaRPr/>
                    </a:p>
                  </a:txBody>
                  <a:tcPr marT="24575" marB="24575" marR="24575" marL="245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p:nvPr/>
        </p:nvSpPr>
        <p:spPr>
          <a:xfrm>
            <a:off x="5791975" y="2071250"/>
            <a:ext cx="6924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a=10</a:t>
            </a:r>
            <a:endParaRPr b="0" i="0" sz="1400" u="none" cap="none" strike="noStrike">
              <a:solidFill>
                <a:srgbClr val="000000"/>
              </a:solidFill>
              <a:latin typeface="Arial"/>
              <a:ea typeface="Arial"/>
              <a:cs typeface="Arial"/>
              <a:sym typeface="Arial"/>
            </a:endParaRPr>
          </a:p>
        </p:txBody>
      </p:sp>
      <p:sp>
        <p:nvSpPr>
          <p:cNvPr id="170" name="Google Shape;170;p20"/>
          <p:cNvSpPr/>
          <p:nvPr/>
        </p:nvSpPr>
        <p:spPr>
          <a:xfrm>
            <a:off x="5791975" y="1202450"/>
            <a:ext cx="1246500" cy="54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Exercise1 value</a:t>
            </a:r>
            <a:endParaRPr b="0" i="0" sz="1400" u="none" cap="none" strike="noStrike">
              <a:solidFill>
                <a:srgbClr val="000000"/>
              </a:solidFill>
              <a:latin typeface="Arial"/>
              <a:ea typeface="Arial"/>
              <a:cs typeface="Arial"/>
              <a:sym typeface="Arial"/>
            </a:endParaRPr>
          </a:p>
        </p:txBody>
      </p:sp>
      <p:sp>
        <p:nvSpPr>
          <p:cNvPr id="171" name="Google Shape;171;p20"/>
          <p:cNvSpPr txBox="1"/>
          <p:nvPr/>
        </p:nvSpPr>
        <p:spPr>
          <a:xfrm>
            <a:off x="3506650" y="3039575"/>
            <a:ext cx="1013700" cy="42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static</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a:off x="3714400" y="3676625"/>
            <a:ext cx="484800" cy="390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3" name="Google Shape;173;p20"/>
          <p:cNvPicPr preferRelativeResize="0"/>
          <p:nvPr/>
        </p:nvPicPr>
        <p:blipFill rotWithShape="1">
          <a:blip r:embed="rId3">
            <a:alphaModFix/>
          </a:blip>
          <a:srcRect b="0" l="0" r="0" t="0"/>
          <a:stretch/>
        </p:blipFill>
        <p:spPr>
          <a:xfrm>
            <a:off x="1497600" y="1010850"/>
            <a:ext cx="6226125" cy="3311350"/>
          </a:xfrm>
          <a:prstGeom prst="rect">
            <a:avLst/>
          </a:prstGeom>
          <a:noFill/>
          <a:ln>
            <a:noFill/>
          </a:ln>
        </p:spPr>
      </p:pic>
      <p:sp>
        <p:nvSpPr>
          <p:cNvPr id="174" name="Google Shape;174;p20"/>
          <p:cNvSpPr/>
          <p:nvPr/>
        </p:nvSpPr>
        <p:spPr>
          <a:xfrm>
            <a:off x="0" y="153125"/>
            <a:ext cx="7155000" cy="292200"/>
          </a:xfrm>
          <a:prstGeom prst="rect">
            <a:avLst/>
          </a:prstGeom>
          <a:solidFill>
            <a:srgbClr val="01A2A6"/>
          </a:solidFill>
          <a:ln>
            <a:noFill/>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Stack, Heap</a:t>
            </a:r>
            <a:endParaRPr b="0" i="0" sz="1400" u="none" cap="none" strike="noStrike">
              <a:solidFill>
                <a:srgbClr val="FFFFFF"/>
              </a:solidFill>
              <a:latin typeface="Arial"/>
              <a:ea typeface="Arial"/>
              <a:cs typeface="Arial"/>
              <a:sym typeface="Arial"/>
            </a:endParaRPr>
          </a:p>
        </p:txBody>
      </p:sp>
      <p:pic>
        <p:nvPicPr>
          <p:cNvPr id="175" name="Google Shape;175;p20"/>
          <p:cNvPicPr preferRelativeResize="0"/>
          <p:nvPr/>
        </p:nvPicPr>
        <p:blipFill rotWithShape="1">
          <a:blip r:embed="rId4">
            <a:alphaModFix/>
          </a:blip>
          <a:srcRect b="0" l="0" r="0" t="0"/>
          <a:stretch/>
        </p:blipFill>
        <p:spPr>
          <a:xfrm>
            <a:off x="7892750" y="74963"/>
            <a:ext cx="1057925" cy="448825"/>
          </a:xfrm>
          <a:prstGeom prst="rect">
            <a:avLst/>
          </a:prstGeom>
          <a:noFill/>
          <a:ln>
            <a:noFill/>
          </a:ln>
        </p:spPr>
      </p:pic>
      <p:sp>
        <p:nvSpPr>
          <p:cNvPr id="176" name="Google Shape;176;p20"/>
          <p:cNvSpPr/>
          <p:nvPr/>
        </p:nvSpPr>
        <p:spPr>
          <a:xfrm>
            <a:off x="7043975" y="153284"/>
            <a:ext cx="410700" cy="292200"/>
          </a:xfrm>
          <a:prstGeom prst="parallelogram">
            <a:avLst>
              <a:gd fmla="val 25000" name="adj"/>
            </a:avLst>
          </a:prstGeom>
          <a:solidFill>
            <a:srgbClr val="01A2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76550" y="204200"/>
            <a:ext cx="2714400" cy="1869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900" u="none" cap="none" strike="noStrike">
                <a:solidFill>
                  <a:srgbClr val="000080"/>
                </a:solidFill>
                <a:highlight>
                  <a:srgbClr val="FFFFFF"/>
                </a:highlight>
                <a:latin typeface="Arial"/>
                <a:ea typeface="Arial"/>
                <a:cs typeface="Arial"/>
                <a:sym typeface="Arial"/>
              </a:rPr>
              <a:t>public class </a:t>
            </a:r>
            <a:r>
              <a:rPr b="0" i="0" lang="en" sz="900" u="none" cap="none" strike="noStrike">
                <a:solidFill>
                  <a:schemeClr val="dk1"/>
                </a:solidFill>
                <a:highlight>
                  <a:srgbClr val="FFFFFF"/>
                </a:highlight>
                <a:latin typeface="Arial"/>
                <a:ea typeface="Arial"/>
                <a:cs typeface="Arial"/>
                <a:sym typeface="Arial"/>
              </a:rPr>
              <a:t>Memory {</a:t>
            </a:r>
            <a:endParaRPr b="0" i="0" sz="9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900" u="none" cap="none" strike="noStrike">
                <a:solidFill>
                  <a:schemeClr val="dk1"/>
                </a:solidFill>
                <a:highlight>
                  <a:srgbClr val="FFFFFF"/>
                </a:highlight>
                <a:latin typeface="Arial"/>
                <a:ea typeface="Arial"/>
                <a:cs typeface="Arial"/>
                <a:sym typeface="Arial"/>
              </a:rPr>
              <a:t>   </a:t>
            </a:r>
            <a:r>
              <a:rPr b="1" i="0" lang="en" sz="900" u="none" cap="none" strike="noStrike">
                <a:solidFill>
                  <a:srgbClr val="000080"/>
                </a:solidFill>
                <a:highlight>
                  <a:srgbClr val="FFFFFF"/>
                </a:highlight>
                <a:latin typeface="Arial"/>
                <a:ea typeface="Arial"/>
                <a:cs typeface="Arial"/>
                <a:sym typeface="Arial"/>
              </a:rPr>
              <a:t>public static void </a:t>
            </a:r>
            <a:r>
              <a:rPr b="0" i="0" lang="en" sz="900" u="none" cap="none" strike="noStrike">
                <a:solidFill>
                  <a:schemeClr val="dk1"/>
                </a:solidFill>
                <a:highlight>
                  <a:srgbClr val="FFFFFF"/>
                </a:highlight>
                <a:latin typeface="Arial"/>
                <a:ea typeface="Arial"/>
                <a:cs typeface="Arial"/>
                <a:sym typeface="Arial"/>
              </a:rPr>
              <a:t>main(String[] args) { </a:t>
            </a:r>
            <a:r>
              <a:rPr b="0" i="1" lang="en" sz="900" u="none" cap="none" strike="noStrike">
                <a:solidFill>
                  <a:srgbClr val="808080"/>
                </a:solidFill>
                <a:highlight>
                  <a:srgbClr val="FFFFFF"/>
                </a:highlight>
                <a:latin typeface="Arial"/>
                <a:ea typeface="Arial"/>
                <a:cs typeface="Arial"/>
                <a:sym typeface="Arial"/>
              </a:rPr>
              <a:t>// Line 1</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1" i="0" lang="en" sz="900" u="none" cap="none" strike="noStrike">
                <a:solidFill>
                  <a:srgbClr val="000080"/>
                </a:solidFill>
                <a:highlight>
                  <a:srgbClr val="FFFFFF"/>
                </a:highlight>
                <a:latin typeface="Arial"/>
                <a:ea typeface="Arial"/>
                <a:cs typeface="Arial"/>
                <a:sym typeface="Arial"/>
              </a:rPr>
              <a:t>int </a:t>
            </a:r>
            <a:r>
              <a:rPr b="0" i="0" lang="en" sz="900" u="none" cap="none" strike="noStrike">
                <a:solidFill>
                  <a:schemeClr val="dk1"/>
                </a:solidFill>
                <a:highlight>
                  <a:srgbClr val="FFFFFF"/>
                </a:highlight>
                <a:latin typeface="Arial"/>
                <a:ea typeface="Arial"/>
                <a:cs typeface="Arial"/>
                <a:sym typeface="Arial"/>
              </a:rPr>
              <a:t>a = </a:t>
            </a:r>
            <a:r>
              <a:rPr b="0" i="0" lang="en" sz="900" u="none" cap="none" strike="noStrike">
                <a:solidFill>
                  <a:srgbClr val="0000FF"/>
                </a:solidFill>
                <a:highlight>
                  <a:srgbClr val="FFFFFF"/>
                </a:highlight>
                <a:latin typeface="Arial"/>
                <a:ea typeface="Arial"/>
                <a:cs typeface="Arial"/>
                <a:sym typeface="Arial"/>
              </a:rPr>
              <a:t>1</a:t>
            </a:r>
            <a:r>
              <a:rPr b="0" i="0" lang="en" sz="900" u="none" cap="none" strike="noStrike">
                <a:solidFill>
                  <a:schemeClr val="dk1"/>
                </a:solidFill>
                <a:highlight>
                  <a:srgbClr val="FFFFFF"/>
                </a:highlight>
                <a:latin typeface="Arial"/>
                <a:ea typeface="Arial"/>
                <a:cs typeface="Arial"/>
                <a:sym typeface="Arial"/>
              </a:rPr>
              <a:t>;  </a:t>
            </a:r>
            <a:r>
              <a:rPr b="0" i="1" lang="en" sz="900" u="none" cap="none" strike="noStrike">
                <a:solidFill>
                  <a:srgbClr val="808080"/>
                </a:solidFill>
                <a:highlight>
                  <a:srgbClr val="FFFFFF"/>
                </a:highlight>
                <a:latin typeface="Arial"/>
                <a:ea typeface="Arial"/>
                <a:cs typeface="Arial"/>
                <a:sym typeface="Arial"/>
              </a:rPr>
              <a:t>//Line 2</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0" i="0" lang="en" sz="900" u="none" cap="none" strike="noStrike">
                <a:solidFill>
                  <a:schemeClr val="dk1"/>
                </a:solidFill>
                <a:highlight>
                  <a:srgbClr val="FFFFFF"/>
                </a:highlight>
                <a:latin typeface="Arial"/>
                <a:ea typeface="Arial"/>
                <a:cs typeface="Arial"/>
                <a:sym typeface="Arial"/>
              </a:rPr>
              <a:t>Object obj = </a:t>
            </a:r>
            <a:r>
              <a:rPr b="1" i="0" lang="en" sz="900" u="none" cap="none" strike="noStrike">
                <a:solidFill>
                  <a:srgbClr val="000080"/>
                </a:solidFill>
                <a:highlight>
                  <a:srgbClr val="FFFFFF"/>
                </a:highlight>
                <a:latin typeface="Arial"/>
                <a:ea typeface="Arial"/>
                <a:cs typeface="Arial"/>
                <a:sym typeface="Arial"/>
              </a:rPr>
              <a:t>new </a:t>
            </a:r>
            <a:r>
              <a:rPr b="0" i="0" lang="en" sz="900" u="none" cap="none" strike="noStrike">
                <a:solidFill>
                  <a:schemeClr val="dk1"/>
                </a:solidFill>
                <a:highlight>
                  <a:srgbClr val="FFFFFF"/>
                </a:highlight>
                <a:latin typeface="Arial"/>
                <a:ea typeface="Arial"/>
                <a:cs typeface="Arial"/>
                <a:sym typeface="Arial"/>
              </a:rPr>
              <a:t>Object(); </a:t>
            </a:r>
            <a:r>
              <a:rPr b="0" i="1" lang="en" sz="900" u="none" cap="none" strike="noStrike">
                <a:solidFill>
                  <a:srgbClr val="808080"/>
                </a:solidFill>
                <a:highlight>
                  <a:srgbClr val="FFFFFF"/>
                </a:highlight>
                <a:latin typeface="Arial"/>
                <a:ea typeface="Arial"/>
                <a:cs typeface="Arial"/>
                <a:sym typeface="Arial"/>
              </a:rPr>
              <a:t>// Line 3</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0" i="0" lang="en" sz="900" u="none" cap="none" strike="noStrike">
                <a:solidFill>
                  <a:schemeClr val="dk1"/>
                </a:solidFill>
                <a:highlight>
                  <a:srgbClr val="FFFFFF"/>
                </a:highlight>
                <a:latin typeface="Arial"/>
                <a:ea typeface="Arial"/>
                <a:cs typeface="Arial"/>
                <a:sym typeface="Arial"/>
              </a:rPr>
              <a:t>Memory mem = </a:t>
            </a:r>
            <a:r>
              <a:rPr b="1" i="0" lang="en" sz="900" u="none" cap="none" strike="noStrike">
                <a:solidFill>
                  <a:srgbClr val="000080"/>
                </a:solidFill>
                <a:highlight>
                  <a:srgbClr val="FFFFFF"/>
                </a:highlight>
                <a:latin typeface="Arial"/>
                <a:ea typeface="Arial"/>
                <a:cs typeface="Arial"/>
                <a:sym typeface="Arial"/>
              </a:rPr>
              <a:t>new </a:t>
            </a:r>
            <a:r>
              <a:rPr b="0" i="0" lang="en" sz="900" u="none" cap="none" strike="noStrike">
                <a:solidFill>
                  <a:schemeClr val="dk1"/>
                </a:solidFill>
                <a:highlight>
                  <a:srgbClr val="FFFFFF"/>
                </a:highlight>
                <a:latin typeface="Arial"/>
                <a:ea typeface="Arial"/>
                <a:cs typeface="Arial"/>
                <a:sym typeface="Arial"/>
              </a:rPr>
              <a:t>Memory(); </a:t>
            </a:r>
            <a:r>
              <a:rPr b="0" i="1" lang="en" sz="900" u="none" cap="none" strike="noStrike">
                <a:solidFill>
                  <a:srgbClr val="808080"/>
                </a:solidFill>
                <a:highlight>
                  <a:srgbClr val="FFFFFF"/>
                </a:highlight>
                <a:latin typeface="Arial"/>
                <a:ea typeface="Arial"/>
                <a:cs typeface="Arial"/>
                <a:sym typeface="Arial"/>
              </a:rPr>
              <a:t>// Line 4</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0" i="0" lang="en" sz="900" u="none" cap="none" strike="noStrike">
                <a:solidFill>
                  <a:schemeClr val="dk1"/>
                </a:solidFill>
                <a:highlight>
                  <a:srgbClr val="FFFFFF"/>
                </a:highlight>
                <a:latin typeface="Arial"/>
                <a:ea typeface="Arial"/>
                <a:cs typeface="Arial"/>
                <a:sym typeface="Arial"/>
              </a:rPr>
              <a:t>mem.foo(obj); </a:t>
            </a:r>
            <a:r>
              <a:rPr b="0" i="1" lang="en" sz="900" u="none" cap="none" strike="noStrike">
                <a:solidFill>
                  <a:srgbClr val="808080"/>
                </a:solidFill>
                <a:highlight>
                  <a:srgbClr val="FFFFFF"/>
                </a:highlight>
                <a:latin typeface="Arial"/>
                <a:ea typeface="Arial"/>
                <a:cs typeface="Arial"/>
                <a:sym typeface="Arial"/>
              </a:rPr>
              <a:t>// Line 5</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0" i="0" lang="en" sz="900" u="none" cap="none" strike="noStrike">
                <a:solidFill>
                  <a:schemeClr val="dk1"/>
                </a:solidFill>
                <a:highlight>
                  <a:srgbClr val="FFFFFF"/>
                </a:highlight>
                <a:latin typeface="Arial"/>
                <a:ea typeface="Arial"/>
                <a:cs typeface="Arial"/>
                <a:sym typeface="Arial"/>
              </a:rPr>
              <a:t>} </a:t>
            </a:r>
            <a:r>
              <a:rPr b="0" i="1" lang="en" sz="900" u="none" cap="none" strike="noStrike">
                <a:solidFill>
                  <a:srgbClr val="808080"/>
                </a:solidFill>
                <a:highlight>
                  <a:srgbClr val="FFFFFF"/>
                </a:highlight>
                <a:latin typeface="Arial"/>
                <a:ea typeface="Arial"/>
                <a:cs typeface="Arial"/>
                <a:sym typeface="Arial"/>
              </a:rPr>
              <a:t>// Line 9</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1" i="0" lang="en" sz="900" u="none" cap="none" strike="noStrike">
                <a:solidFill>
                  <a:srgbClr val="000080"/>
                </a:solidFill>
                <a:highlight>
                  <a:srgbClr val="FFFFFF"/>
                </a:highlight>
                <a:latin typeface="Arial"/>
                <a:ea typeface="Arial"/>
                <a:cs typeface="Arial"/>
                <a:sym typeface="Arial"/>
              </a:rPr>
              <a:t>private void </a:t>
            </a:r>
            <a:r>
              <a:rPr b="0" i="0" lang="en" sz="900" u="none" cap="none" strike="noStrike">
                <a:solidFill>
                  <a:schemeClr val="dk1"/>
                </a:solidFill>
                <a:highlight>
                  <a:srgbClr val="FFFFFF"/>
                </a:highlight>
                <a:latin typeface="Arial"/>
                <a:ea typeface="Arial"/>
                <a:cs typeface="Arial"/>
                <a:sym typeface="Arial"/>
              </a:rPr>
              <a:t>foo(Object param) { </a:t>
            </a:r>
            <a:r>
              <a:rPr b="0" i="1" lang="en" sz="900" u="none" cap="none" strike="noStrike">
                <a:solidFill>
                  <a:srgbClr val="808080"/>
                </a:solidFill>
                <a:highlight>
                  <a:srgbClr val="FFFFFF"/>
                </a:highlight>
                <a:latin typeface="Arial"/>
                <a:ea typeface="Arial"/>
                <a:cs typeface="Arial"/>
                <a:sym typeface="Arial"/>
              </a:rPr>
              <a:t>// Line 6</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0" i="0" lang="en" sz="900" u="none" cap="none" strike="noStrike">
                <a:solidFill>
                  <a:schemeClr val="dk1"/>
                </a:solidFill>
                <a:highlight>
                  <a:srgbClr val="FFFFFF"/>
                </a:highlight>
                <a:latin typeface="Arial"/>
                <a:ea typeface="Arial"/>
                <a:cs typeface="Arial"/>
                <a:sym typeface="Arial"/>
              </a:rPr>
              <a:t>String str = param.toString(); </a:t>
            </a:r>
            <a:r>
              <a:rPr b="0" i="1" lang="en" sz="900" u="none" cap="none" strike="noStrike">
                <a:solidFill>
                  <a:srgbClr val="808080"/>
                </a:solidFill>
                <a:highlight>
                  <a:srgbClr val="FFFFFF"/>
                </a:highlight>
                <a:latin typeface="Arial"/>
                <a:ea typeface="Arial"/>
                <a:cs typeface="Arial"/>
                <a:sym typeface="Arial"/>
              </a:rPr>
              <a:t>//// Line 7</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1" lang="en" sz="900" u="none" cap="none" strike="noStrike">
                <a:solidFill>
                  <a:srgbClr val="808080"/>
                </a:solidFill>
                <a:highlight>
                  <a:srgbClr val="FFFFFF"/>
                </a:highlight>
                <a:latin typeface="Arial"/>
                <a:ea typeface="Arial"/>
                <a:cs typeface="Arial"/>
                <a:sym typeface="Arial"/>
              </a:rPr>
              <a:t>       </a:t>
            </a:r>
            <a:r>
              <a:rPr b="0" i="0" lang="en" sz="900" u="none" cap="none" strike="noStrike">
                <a:solidFill>
                  <a:schemeClr val="dk1"/>
                </a:solidFill>
                <a:highlight>
                  <a:srgbClr val="FFFFFF"/>
                </a:highlight>
                <a:latin typeface="Arial"/>
                <a:ea typeface="Arial"/>
                <a:cs typeface="Arial"/>
                <a:sym typeface="Arial"/>
              </a:rPr>
              <a:t>System.</a:t>
            </a:r>
            <a:r>
              <a:rPr b="1" i="1" lang="en" sz="900" u="none" cap="none" strike="noStrike">
                <a:solidFill>
                  <a:srgbClr val="660E7A"/>
                </a:solidFill>
                <a:highlight>
                  <a:srgbClr val="FFFFFF"/>
                </a:highlight>
                <a:latin typeface="Arial"/>
                <a:ea typeface="Arial"/>
                <a:cs typeface="Arial"/>
                <a:sym typeface="Arial"/>
              </a:rPr>
              <a:t>out</a:t>
            </a:r>
            <a:r>
              <a:rPr b="0" i="0" lang="en" sz="900" u="none" cap="none" strike="noStrike">
                <a:solidFill>
                  <a:schemeClr val="dk1"/>
                </a:solidFill>
                <a:highlight>
                  <a:srgbClr val="FFFFFF"/>
                </a:highlight>
                <a:latin typeface="Arial"/>
                <a:ea typeface="Arial"/>
                <a:cs typeface="Arial"/>
                <a:sym typeface="Arial"/>
              </a:rPr>
              <a:t>.println(str);</a:t>
            </a:r>
            <a:endParaRPr b="0" i="0" sz="9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900" u="none" cap="none" strike="noStrike">
                <a:solidFill>
                  <a:schemeClr val="dk1"/>
                </a:solidFill>
                <a:highlight>
                  <a:srgbClr val="FFFFFF"/>
                </a:highlight>
                <a:latin typeface="Arial"/>
                <a:ea typeface="Arial"/>
                <a:cs typeface="Arial"/>
                <a:sym typeface="Arial"/>
              </a:rPr>
              <a:t>   } </a:t>
            </a:r>
            <a:r>
              <a:rPr b="0" i="1" lang="en" sz="900" u="none" cap="none" strike="noStrike">
                <a:solidFill>
                  <a:srgbClr val="808080"/>
                </a:solidFill>
                <a:highlight>
                  <a:srgbClr val="FFFFFF"/>
                </a:highlight>
                <a:latin typeface="Arial"/>
                <a:ea typeface="Arial"/>
                <a:cs typeface="Arial"/>
                <a:sym typeface="Arial"/>
              </a:rPr>
              <a:t>// Line 8</a:t>
            </a:r>
            <a:endParaRPr b="0" i="1" sz="900" u="none" cap="none" strike="noStrike">
              <a:solidFill>
                <a:srgbClr val="80808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900" u="none" cap="none" strike="noStrike">
                <a:solidFill>
                  <a:schemeClr val="dk1"/>
                </a:solidFill>
                <a:highlight>
                  <a:srgbClr val="FFFFFF"/>
                </a:highlight>
                <a:latin typeface="Arial"/>
                <a:ea typeface="Arial"/>
                <a:cs typeface="Arial"/>
                <a:sym typeface="Arial"/>
              </a:rPr>
              <a:t>}</a:t>
            </a:r>
            <a:endParaRPr b="0" i="0" sz="9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80"/>
              </a:solidFill>
              <a:highlight>
                <a:srgbClr val="FFFFFF"/>
              </a:highlight>
              <a:latin typeface="Arial"/>
              <a:ea typeface="Arial"/>
              <a:cs typeface="Arial"/>
              <a:sym typeface="Arial"/>
            </a:endParaRPr>
          </a:p>
        </p:txBody>
      </p:sp>
      <p:pic>
        <p:nvPicPr>
          <p:cNvPr id="182" name="Google Shape;182;p21"/>
          <p:cNvPicPr preferRelativeResize="0"/>
          <p:nvPr/>
        </p:nvPicPr>
        <p:blipFill rotWithShape="1">
          <a:blip r:embed="rId3">
            <a:alphaModFix/>
          </a:blip>
          <a:srcRect b="3265" l="3147" r="0" t="6268"/>
          <a:stretch/>
        </p:blipFill>
        <p:spPr>
          <a:xfrm>
            <a:off x="2930200" y="1746975"/>
            <a:ext cx="6213801" cy="327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