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84" y="5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063711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c30c8713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c30c8713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81333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7647d12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7647d12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622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7647d12e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7647d12e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66351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02034b4f1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02034b4f1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77837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7608e3eb7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7608e3eb7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</a:rPr>
              <a:t>Thông thường, từ khóa </a:t>
            </a:r>
            <a:r>
              <a:rPr lang="en" sz="1300">
                <a:solidFill>
                  <a:schemeClr val="dk1"/>
                </a:solidFill>
                <a:highlight>
                  <a:srgbClr val="F2F2F2"/>
                </a:highlight>
              </a:rPr>
              <a:t>break</a:t>
            </a: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</a:rPr>
              <a:t> thường được dùng với một lệnh </a:t>
            </a:r>
            <a:r>
              <a:rPr lang="en" sz="1300">
                <a:solidFill>
                  <a:schemeClr val="dk1"/>
                </a:solidFill>
                <a:highlight>
                  <a:srgbClr val="F2F2F2"/>
                </a:highlight>
              </a:rPr>
              <a:t>if</a:t>
            </a: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</a:rPr>
              <a:t> bên trong vòng lặp để kiểm tra điều kiện dừng của vòng lặp.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395018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7608e3eb7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77608e3eb7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</a:rPr>
              <a:t>Tương tự như </a:t>
            </a:r>
            <a:r>
              <a:rPr lang="en" sz="1300">
                <a:solidFill>
                  <a:schemeClr val="dk1"/>
                </a:solidFill>
                <a:highlight>
                  <a:srgbClr val="F2F2F2"/>
                </a:highlight>
              </a:rPr>
              <a:t>break</a:t>
            </a: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</a:rPr>
              <a:t>, từ khóa </a:t>
            </a:r>
            <a:r>
              <a:rPr lang="en" sz="1300">
                <a:solidFill>
                  <a:schemeClr val="dk1"/>
                </a:solidFill>
                <a:highlight>
                  <a:srgbClr val="F2F2F2"/>
                </a:highlight>
              </a:rPr>
              <a:t>continue</a:t>
            </a: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</a:rPr>
              <a:t> cũng thường được dùng với một lệnh </a:t>
            </a:r>
            <a:r>
              <a:rPr lang="en" sz="1300">
                <a:solidFill>
                  <a:schemeClr val="dk1"/>
                </a:solidFill>
                <a:highlight>
                  <a:srgbClr val="F2F2F2"/>
                </a:highlight>
              </a:rPr>
              <a:t>if</a:t>
            </a: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</a:rPr>
              <a:t> bên trong vòng lặp để kiểm tra khi nào thì cần bỏ qua những lệnh sau nó để tiếp tục thực hiện vòng lặp mới.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345655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02034b4f1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02034b4f1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06069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c72cddd8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c72cddd8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8541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7617f6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7617f6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8409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02034b4f1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02034b4f1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9691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2034b4f1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2034b4f1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7304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02034b4f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02034b4f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0968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02034b4f1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02034b4f1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2417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2034b4f1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2034b4f1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8539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02034b4f1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02034b4f1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5048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02034b4f1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02034b4f1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0847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6950" y="0"/>
            <a:ext cx="9150900" cy="5143500"/>
          </a:xfrm>
          <a:prstGeom prst="rect">
            <a:avLst/>
          </a:prstGeom>
          <a:gradFill>
            <a:gsLst>
              <a:gs pos="0">
                <a:srgbClr val="FFFFFF"/>
              </a:gs>
              <a:gs pos="94000">
                <a:srgbClr val="D0FFF9"/>
              </a:gs>
              <a:gs pos="100000">
                <a:srgbClr val="D0FFF9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950" y="119575"/>
            <a:ext cx="1797050" cy="7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905925" y="1718450"/>
            <a:ext cx="5213100" cy="20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A78CA"/>
                </a:solidFill>
              </a:rPr>
              <a:t>Cấu trúc điều kiện, vòng lặp trong Java</a:t>
            </a:r>
            <a:endParaRPr sz="3000" dirty="0">
              <a:solidFill>
                <a:srgbClr val="2A78CA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A78CA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A78CA"/>
                </a:solidFill>
              </a:rPr>
              <a:t>Lecturer</a:t>
            </a:r>
            <a:r>
              <a:rPr lang="en">
                <a:solidFill>
                  <a:srgbClr val="2A78CA"/>
                </a:solidFill>
              </a:rPr>
              <a:t>: </a:t>
            </a:r>
            <a:r>
              <a:rPr lang="en" smtClean="0">
                <a:solidFill>
                  <a:srgbClr val="2A78CA"/>
                </a:solidFill>
              </a:rPr>
              <a:t>Đỗ Tuấn Anh</a:t>
            </a:r>
            <a:endParaRPr dirty="0">
              <a:solidFill>
                <a:srgbClr val="2A78CA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A78CA"/>
                </a:solidFill>
              </a:rPr>
              <a:t>https://plusplus.vn</a:t>
            </a:r>
            <a:endParaRPr dirty="0">
              <a:solidFill>
                <a:srgbClr val="2A78CA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Câu lệnh vòng lặp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750" y="74963"/>
            <a:ext cx="1057925" cy="4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1246025" y="1022275"/>
            <a:ext cx="1879200" cy="250500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</a:t>
            </a: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1246025" y="1325550"/>
            <a:ext cx="1879200" cy="835200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90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0 hoặc n lần thực thi.</a:t>
            </a:r>
            <a:endParaRPr sz="1200"/>
          </a:p>
          <a:p>
            <a:pPr marL="171450" lvl="0" indent="-190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Số vòng lặp có thể vô hạn.</a:t>
            </a:r>
            <a:endParaRPr sz="1200"/>
          </a:p>
        </p:txBody>
      </p:sp>
      <p:sp>
        <p:nvSpPr>
          <p:cNvPr id="154" name="Google Shape;154;p22"/>
          <p:cNvSpPr/>
          <p:nvPr/>
        </p:nvSpPr>
        <p:spPr>
          <a:xfrm>
            <a:off x="1797888" y="2570500"/>
            <a:ext cx="1012675" cy="358200"/>
          </a:xfrm>
          <a:prstGeom prst="flowChartDecision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Kiểm tra</a:t>
            </a:r>
            <a:endParaRPr sz="1000"/>
          </a:p>
        </p:txBody>
      </p:sp>
      <p:sp>
        <p:nvSpPr>
          <p:cNvPr id="155" name="Google Shape;155;p22"/>
          <p:cNvSpPr/>
          <p:nvPr/>
        </p:nvSpPr>
        <p:spPr>
          <a:xfrm>
            <a:off x="1945713" y="3347638"/>
            <a:ext cx="717000" cy="2922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Thực thi</a:t>
            </a:r>
            <a:endParaRPr sz="1000"/>
          </a:p>
        </p:txBody>
      </p:sp>
      <p:cxnSp>
        <p:nvCxnSpPr>
          <p:cNvPr id="156" name="Google Shape;156;p22"/>
          <p:cNvCxnSpPr>
            <a:stCxn id="154" idx="2"/>
            <a:endCxn id="155" idx="0"/>
          </p:cNvCxnSpPr>
          <p:nvPr/>
        </p:nvCxnSpPr>
        <p:spPr>
          <a:xfrm>
            <a:off x="2304225" y="2928700"/>
            <a:ext cx="0" cy="41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7" name="Google Shape;157;p22"/>
          <p:cNvSpPr txBox="1"/>
          <p:nvPr/>
        </p:nvSpPr>
        <p:spPr>
          <a:xfrm>
            <a:off x="2219700" y="2928025"/>
            <a:ext cx="4803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true</a:t>
            </a:r>
            <a:endParaRPr sz="1000"/>
          </a:p>
        </p:txBody>
      </p:sp>
      <p:sp>
        <p:nvSpPr>
          <p:cNvPr id="158" name="Google Shape;158;p22"/>
          <p:cNvSpPr txBox="1"/>
          <p:nvPr/>
        </p:nvSpPr>
        <p:spPr>
          <a:xfrm>
            <a:off x="1441125" y="2499100"/>
            <a:ext cx="4803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false</a:t>
            </a:r>
            <a:endParaRPr sz="1000"/>
          </a:p>
        </p:txBody>
      </p:sp>
      <p:cxnSp>
        <p:nvCxnSpPr>
          <p:cNvPr id="159" name="Google Shape;159;p22"/>
          <p:cNvCxnSpPr>
            <a:stCxn id="154" idx="1"/>
          </p:cNvCxnSpPr>
          <p:nvPr/>
        </p:nvCxnSpPr>
        <p:spPr>
          <a:xfrm>
            <a:off x="1797888" y="2749600"/>
            <a:ext cx="504900" cy="1325700"/>
          </a:xfrm>
          <a:prstGeom prst="bentConnector4">
            <a:avLst>
              <a:gd name="adj1" fmla="val -47163"/>
              <a:gd name="adj2" fmla="val 7847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22"/>
          <p:cNvCxnSpPr/>
          <p:nvPr/>
        </p:nvCxnSpPr>
        <p:spPr>
          <a:xfrm>
            <a:off x="2304225" y="4012375"/>
            <a:ext cx="0" cy="11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1" name="Google Shape;161;p22"/>
          <p:cNvCxnSpPr>
            <a:stCxn id="155" idx="3"/>
            <a:endCxn id="154" idx="3"/>
          </p:cNvCxnSpPr>
          <p:nvPr/>
        </p:nvCxnSpPr>
        <p:spPr>
          <a:xfrm rot="10800000" flipH="1">
            <a:off x="2662713" y="2749738"/>
            <a:ext cx="147900" cy="744000"/>
          </a:xfrm>
          <a:prstGeom prst="bentConnector3">
            <a:avLst>
              <a:gd name="adj1" fmla="val 26097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22"/>
          <p:cNvCxnSpPr/>
          <p:nvPr/>
        </p:nvCxnSpPr>
        <p:spPr>
          <a:xfrm flipH="1">
            <a:off x="2800050" y="2742700"/>
            <a:ext cx="111300" cy="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3" name="Google Shape;163;p22"/>
          <p:cNvCxnSpPr/>
          <p:nvPr/>
        </p:nvCxnSpPr>
        <p:spPr>
          <a:xfrm flipH="1">
            <a:off x="2302575" y="2175275"/>
            <a:ext cx="300" cy="35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64" name="Google Shape;16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3525" y="2034088"/>
            <a:ext cx="2295525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Câu lệnh vòng lặp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70" name="Google Shape;17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750" y="74963"/>
            <a:ext cx="1057925" cy="4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3"/>
          <p:cNvSpPr/>
          <p:nvPr/>
        </p:nvSpPr>
        <p:spPr>
          <a:xfrm>
            <a:off x="1335475" y="991163"/>
            <a:ext cx="1879200" cy="2505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while</a:t>
            </a:r>
            <a:endParaRPr/>
          </a:p>
        </p:txBody>
      </p:sp>
      <p:sp>
        <p:nvSpPr>
          <p:cNvPr id="173" name="Google Shape;173;p23"/>
          <p:cNvSpPr/>
          <p:nvPr/>
        </p:nvSpPr>
        <p:spPr>
          <a:xfrm>
            <a:off x="1335475" y="1294438"/>
            <a:ext cx="1879200" cy="8352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90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Ít nhất 1 lần thực thi.</a:t>
            </a:r>
            <a:endParaRPr sz="1200"/>
          </a:p>
          <a:p>
            <a:pPr marL="171450" lvl="0" indent="-190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Số vòng lặp có thể vô hạn.</a:t>
            </a:r>
            <a:endParaRPr sz="1200"/>
          </a:p>
        </p:txBody>
      </p:sp>
      <p:sp>
        <p:nvSpPr>
          <p:cNvPr id="174" name="Google Shape;174;p23"/>
          <p:cNvSpPr/>
          <p:nvPr/>
        </p:nvSpPr>
        <p:spPr>
          <a:xfrm>
            <a:off x="1958963" y="2455125"/>
            <a:ext cx="717000" cy="2922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Thực thi</a:t>
            </a:r>
            <a:endParaRPr sz="1000"/>
          </a:p>
        </p:txBody>
      </p:sp>
      <p:sp>
        <p:nvSpPr>
          <p:cNvPr id="175" name="Google Shape;175;p23"/>
          <p:cNvSpPr/>
          <p:nvPr/>
        </p:nvSpPr>
        <p:spPr>
          <a:xfrm>
            <a:off x="1811138" y="3225188"/>
            <a:ext cx="1012675" cy="358200"/>
          </a:xfrm>
          <a:prstGeom prst="flowChartDecision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Kiểm tra</a:t>
            </a:r>
            <a:endParaRPr sz="1000"/>
          </a:p>
        </p:txBody>
      </p:sp>
      <p:sp>
        <p:nvSpPr>
          <p:cNvPr id="176" name="Google Shape;176;p23"/>
          <p:cNvSpPr txBox="1"/>
          <p:nvPr/>
        </p:nvSpPr>
        <p:spPr>
          <a:xfrm>
            <a:off x="2704975" y="3118588"/>
            <a:ext cx="4803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true</a:t>
            </a:r>
            <a:endParaRPr sz="1000"/>
          </a:p>
        </p:txBody>
      </p:sp>
      <p:sp>
        <p:nvSpPr>
          <p:cNvPr id="177" name="Google Shape;177;p23"/>
          <p:cNvSpPr txBox="1"/>
          <p:nvPr/>
        </p:nvSpPr>
        <p:spPr>
          <a:xfrm>
            <a:off x="1454375" y="3153788"/>
            <a:ext cx="4803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false</a:t>
            </a:r>
            <a:endParaRPr sz="1000"/>
          </a:p>
        </p:txBody>
      </p:sp>
      <p:cxnSp>
        <p:nvCxnSpPr>
          <p:cNvPr id="178" name="Google Shape;178;p23"/>
          <p:cNvCxnSpPr>
            <a:stCxn id="175" idx="3"/>
            <a:endCxn id="174" idx="3"/>
          </p:cNvCxnSpPr>
          <p:nvPr/>
        </p:nvCxnSpPr>
        <p:spPr>
          <a:xfrm rot="10800000">
            <a:off x="2675913" y="2601188"/>
            <a:ext cx="147900" cy="803100"/>
          </a:xfrm>
          <a:prstGeom prst="bentConnector3">
            <a:avLst>
              <a:gd name="adj1" fmla="val -16100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" name="Google Shape;179;p23"/>
          <p:cNvCxnSpPr>
            <a:stCxn id="175" idx="1"/>
          </p:cNvCxnSpPr>
          <p:nvPr/>
        </p:nvCxnSpPr>
        <p:spPr>
          <a:xfrm>
            <a:off x="1811138" y="3404288"/>
            <a:ext cx="505500" cy="580800"/>
          </a:xfrm>
          <a:prstGeom prst="bentConnector4">
            <a:avLst>
              <a:gd name="adj1" fmla="val -47107"/>
              <a:gd name="adj2" fmla="val 6541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" name="Google Shape;180;p23"/>
          <p:cNvCxnSpPr/>
          <p:nvPr/>
        </p:nvCxnSpPr>
        <p:spPr>
          <a:xfrm>
            <a:off x="2317488" y="3985100"/>
            <a:ext cx="0" cy="11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1" name="Google Shape;181;p23"/>
          <p:cNvCxnSpPr>
            <a:endCxn id="175" idx="0"/>
          </p:cNvCxnSpPr>
          <p:nvPr/>
        </p:nvCxnSpPr>
        <p:spPr>
          <a:xfrm flipH="1">
            <a:off x="2317475" y="2747288"/>
            <a:ext cx="6600" cy="47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2" name="Google Shape;182;p23"/>
          <p:cNvCxnSpPr/>
          <p:nvPr/>
        </p:nvCxnSpPr>
        <p:spPr>
          <a:xfrm flipH="1">
            <a:off x="2319113" y="2126225"/>
            <a:ext cx="3300" cy="33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83" name="Google Shape;18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9125" y="2126213"/>
            <a:ext cx="2247900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Câu lệnh vòng lặp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89" name="Google Shape;18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750" y="74963"/>
            <a:ext cx="1057925" cy="4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4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1" name="Google Shape;19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7375" y="1308488"/>
            <a:ext cx="2238375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87375" y="3428388"/>
            <a:ext cx="2295525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24013" y="1083088"/>
            <a:ext cx="2009775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24025" y="3477113"/>
            <a:ext cx="2247900" cy="6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4"/>
          <p:cNvSpPr txBox="1"/>
          <p:nvPr/>
        </p:nvSpPr>
        <p:spPr>
          <a:xfrm>
            <a:off x="975825" y="691600"/>
            <a:ext cx="7308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876C9"/>
                </a:solidFill>
              </a:rPr>
              <a:t>1. for</a:t>
            </a:r>
            <a:endParaRPr>
              <a:solidFill>
                <a:srgbClr val="2876C9"/>
              </a:solidFill>
            </a:endParaRPr>
          </a:p>
        </p:txBody>
      </p:sp>
      <p:sp>
        <p:nvSpPr>
          <p:cNvPr id="196" name="Google Shape;196;p24"/>
          <p:cNvSpPr txBox="1"/>
          <p:nvPr/>
        </p:nvSpPr>
        <p:spPr>
          <a:xfrm>
            <a:off x="5763925" y="615388"/>
            <a:ext cx="14958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876C9"/>
                </a:solidFill>
              </a:rPr>
              <a:t>2. for each</a:t>
            </a:r>
            <a:endParaRPr>
              <a:solidFill>
                <a:srgbClr val="2876C9"/>
              </a:solidFill>
            </a:endParaRPr>
          </a:p>
        </p:txBody>
      </p:sp>
      <p:sp>
        <p:nvSpPr>
          <p:cNvPr id="197" name="Google Shape;197;p24"/>
          <p:cNvSpPr txBox="1"/>
          <p:nvPr/>
        </p:nvSpPr>
        <p:spPr>
          <a:xfrm>
            <a:off x="975825" y="3009425"/>
            <a:ext cx="9465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876C9"/>
                </a:solidFill>
              </a:rPr>
              <a:t>3. while</a:t>
            </a:r>
            <a:endParaRPr>
              <a:solidFill>
                <a:srgbClr val="2876C9"/>
              </a:solidFill>
            </a:endParaRPr>
          </a:p>
        </p:txBody>
      </p:sp>
      <p:sp>
        <p:nvSpPr>
          <p:cNvPr id="198" name="Google Shape;198;p24"/>
          <p:cNvSpPr txBox="1"/>
          <p:nvPr/>
        </p:nvSpPr>
        <p:spPr>
          <a:xfrm>
            <a:off x="5763925" y="2917000"/>
            <a:ext cx="12594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876C9"/>
                </a:solidFill>
              </a:rPr>
              <a:t>4. do while</a:t>
            </a:r>
            <a:endParaRPr>
              <a:solidFill>
                <a:srgbClr val="2876C9"/>
              </a:solidFill>
            </a:endParaRPr>
          </a:p>
        </p:txBody>
      </p:sp>
      <p:sp>
        <p:nvSpPr>
          <p:cNvPr id="199" name="Google Shape;199;p24"/>
          <p:cNvSpPr/>
          <p:nvPr/>
        </p:nvSpPr>
        <p:spPr>
          <a:xfrm>
            <a:off x="5637675" y="556800"/>
            <a:ext cx="2540400" cy="1531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Từ khóa break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05" name="Google Shape;20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750" y="74963"/>
            <a:ext cx="1057925" cy="4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5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5"/>
          <p:cNvSpPr txBox="1"/>
          <p:nvPr/>
        </p:nvSpPr>
        <p:spPr>
          <a:xfrm>
            <a:off x="751675" y="807350"/>
            <a:ext cx="7496100" cy="10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A78CA"/>
                </a:solidFill>
              </a:rPr>
              <a:t>break</a:t>
            </a:r>
            <a:r>
              <a:rPr lang="en">
                <a:solidFill>
                  <a:srgbClr val="2A78CA"/>
                </a:solidFill>
              </a:rPr>
              <a:t>: </a:t>
            </a:r>
            <a:r>
              <a:rPr lang="en">
                <a:solidFill>
                  <a:srgbClr val="434343"/>
                </a:solidFill>
              </a:rPr>
              <a:t>được dùng để thoát ra khỏi vòng lặp chứa nó ngay lập tức và chuyển sang câu lệnh tiếp theo bên ngoài vòng lặp vừa kết thúc.</a:t>
            </a:r>
            <a:endParaRPr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rgbClr val="434343"/>
                </a:solidFill>
              </a:rPr>
              <a:t>=&gt; chương trình sẽ dừng ngay mọi vòng lặp nếu bên trong vòng lặp đó có chứa từ khóa break</a:t>
            </a:r>
            <a:r>
              <a:rPr lang="en" sz="1200">
                <a:solidFill>
                  <a:srgbClr val="434343"/>
                </a:solidFill>
              </a:rPr>
              <a:t>.</a:t>
            </a:r>
            <a:endParaRPr sz="1200">
              <a:solidFill>
                <a:srgbClr val="434343"/>
              </a:solidFill>
            </a:endParaRPr>
          </a:p>
        </p:txBody>
      </p:sp>
      <p:sp>
        <p:nvSpPr>
          <p:cNvPr id="208" name="Google Shape;208;p25"/>
          <p:cNvSpPr txBox="1"/>
          <p:nvPr/>
        </p:nvSpPr>
        <p:spPr>
          <a:xfrm>
            <a:off x="798875" y="1997550"/>
            <a:ext cx="2909400" cy="2679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rgbClr val="000080"/>
                </a:solidFill>
                <a:highlight>
                  <a:srgbClr val="FFFFFF"/>
                </a:highlight>
              </a:rPr>
              <a:t>public static void 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</a:rPr>
              <a:t>main(String[] args) {</a:t>
            </a:r>
            <a:endParaRPr sz="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850" b="1">
                <a:solidFill>
                  <a:srgbClr val="000080"/>
                </a:solidFill>
                <a:highlight>
                  <a:srgbClr val="FFFFFF"/>
                </a:highlight>
              </a:rPr>
              <a:t>int 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</a:rPr>
              <a:t>i, sum =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</a:rPr>
              <a:t>0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</a:rPr>
              <a:t>   Scanner scanner = </a:t>
            </a:r>
            <a:r>
              <a:rPr lang="en" sz="850" b="1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</a:rPr>
              <a:t>Scanner(System.</a:t>
            </a:r>
            <a:r>
              <a:rPr lang="en" sz="850" b="1" i="1">
                <a:solidFill>
                  <a:srgbClr val="660E7A"/>
                </a:solidFill>
                <a:highlight>
                  <a:srgbClr val="FFFFFF"/>
                </a:highlight>
              </a:rPr>
              <a:t>in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850" b="1">
                <a:solidFill>
                  <a:srgbClr val="000080"/>
                </a:solidFill>
                <a:highlight>
                  <a:srgbClr val="FFFFFF"/>
                </a:highlight>
              </a:rPr>
              <a:t>do 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</a:rPr>
              <a:t>{</a:t>
            </a:r>
            <a:endParaRPr sz="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</a:rPr>
              <a:t>       System.</a:t>
            </a:r>
            <a:r>
              <a:rPr lang="en" sz="850" b="1" i="1">
                <a:solidFill>
                  <a:srgbClr val="660E7A"/>
                </a:solidFill>
                <a:highlight>
                  <a:srgbClr val="FFFFFF"/>
                </a:highlight>
              </a:rPr>
              <a:t>out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</a:rPr>
              <a:t>.println(</a:t>
            </a:r>
            <a:r>
              <a:rPr lang="en" sz="850" b="1">
                <a:solidFill>
                  <a:srgbClr val="008000"/>
                </a:solidFill>
                <a:highlight>
                  <a:srgbClr val="FFFFFF"/>
                </a:highlight>
              </a:rPr>
              <a:t>"Nhập vào số:"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</a:rPr>
              <a:t>       i = scanner.nextInt();</a:t>
            </a:r>
            <a:endParaRPr sz="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en" sz="850" i="1">
                <a:solidFill>
                  <a:srgbClr val="808080"/>
                </a:solidFill>
                <a:highlight>
                  <a:srgbClr val="FFFFFF"/>
                </a:highlight>
              </a:rPr>
              <a:t>/*</a:t>
            </a:r>
            <a:endParaRPr sz="850" i="1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i="1">
                <a:solidFill>
                  <a:srgbClr val="808080"/>
                </a:solidFill>
                <a:highlight>
                  <a:srgbClr val="FFFFFF"/>
                </a:highlight>
              </a:rPr>
              <a:t>        * Nếu số nhập &lt; 0 thì sẽ kết thúc vòng lặp</a:t>
            </a:r>
            <a:endParaRPr sz="850" i="1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i="1">
                <a:solidFill>
                  <a:srgbClr val="808080"/>
                </a:solidFill>
                <a:highlight>
                  <a:srgbClr val="FFFFFF"/>
                </a:highlight>
              </a:rPr>
              <a:t>        * và thực hiện câu lệnh bên ngoài vòng lặp.</a:t>
            </a:r>
            <a:endParaRPr sz="850" i="1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i="1">
                <a:solidFill>
                  <a:srgbClr val="808080"/>
                </a:solidFill>
                <a:highlight>
                  <a:srgbClr val="FFFFFF"/>
                </a:highlight>
              </a:rPr>
              <a:t>        */</a:t>
            </a:r>
            <a:endParaRPr sz="850" i="1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i="1">
                <a:solidFill>
                  <a:srgbClr val="808080"/>
                </a:solidFill>
                <a:highlight>
                  <a:srgbClr val="FFFFFF"/>
                </a:highlight>
              </a:rPr>
              <a:t>       </a:t>
            </a:r>
            <a:r>
              <a:rPr lang="en" sz="850" b="1">
                <a:solidFill>
                  <a:srgbClr val="000080"/>
                </a:solidFill>
                <a:highlight>
                  <a:srgbClr val="FFFFFF"/>
                </a:highlight>
              </a:rPr>
              <a:t>if 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</a:rPr>
              <a:t>(i &lt;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</a:rPr>
              <a:t>0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</a:rPr>
              <a:t>) {</a:t>
            </a:r>
            <a:endParaRPr sz="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</a:rPr>
              <a:t>           </a:t>
            </a:r>
            <a:r>
              <a:rPr lang="en" sz="850" b="1">
                <a:solidFill>
                  <a:srgbClr val="000080"/>
                </a:solidFill>
                <a:highlight>
                  <a:srgbClr val="FFFFFF"/>
                </a:highlight>
              </a:rPr>
              <a:t>break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</a:rPr>
              <a:t>       }</a:t>
            </a:r>
            <a:endParaRPr sz="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</a:rPr>
              <a:t>       sum += i;</a:t>
            </a:r>
            <a:endParaRPr sz="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</a:rPr>
              <a:t>   } </a:t>
            </a:r>
            <a:r>
              <a:rPr lang="en" sz="850" b="1">
                <a:solidFill>
                  <a:srgbClr val="000080"/>
                </a:solidFill>
                <a:highlight>
                  <a:srgbClr val="FFFFFF"/>
                </a:highlight>
              </a:rPr>
              <a:t>while 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</a:rPr>
              <a:t>(i &gt;=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</a:rPr>
              <a:t>0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</a:rPr>
              <a:t>);    </a:t>
            </a:r>
            <a:r>
              <a:rPr lang="en" sz="850" i="1">
                <a:solidFill>
                  <a:srgbClr val="808080"/>
                </a:solidFill>
                <a:highlight>
                  <a:srgbClr val="FFFFFF"/>
                </a:highlight>
              </a:rPr>
              <a:t>// i còn lớn hơn hoặc bằng 0 thì còn tiếp tục</a:t>
            </a:r>
            <a:endParaRPr sz="850" i="1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i="1">
                <a:solidFill>
                  <a:srgbClr val="808080"/>
                </a:solidFill>
                <a:highlight>
                  <a:srgbClr val="FFFFFF"/>
                </a:highlight>
              </a:rPr>
              <a:t>   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</a:rPr>
              <a:t>System.</a:t>
            </a:r>
            <a:r>
              <a:rPr lang="en" sz="850" b="1" i="1">
                <a:solidFill>
                  <a:srgbClr val="660E7A"/>
                </a:solidFill>
                <a:highlight>
                  <a:srgbClr val="FFFFFF"/>
                </a:highlight>
              </a:rPr>
              <a:t>out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</a:rPr>
              <a:t>.println(</a:t>
            </a:r>
            <a:r>
              <a:rPr lang="en" sz="850" b="1">
                <a:solidFill>
                  <a:srgbClr val="008000"/>
                </a:solidFill>
                <a:highlight>
                  <a:srgbClr val="FFFFFF"/>
                </a:highlight>
              </a:rPr>
              <a:t>"Kết quả = " 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</a:rPr>
              <a:t>+ sum);</a:t>
            </a:r>
            <a:endParaRPr sz="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8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209" name="Google Shape;20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5325" y="2748425"/>
            <a:ext cx="1304925" cy="13430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0" name="Google Shape;210;p25"/>
          <p:cNvSpPr/>
          <p:nvPr/>
        </p:nvSpPr>
        <p:spPr>
          <a:xfrm>
            <a:off x="4774600" y="3361725"/>
            <a:ext cx="515100" cy="19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Từ khóa continue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16" name="Google Shape;2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750" y="74963"/>
            <a:ext cx="1057925" cy="4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6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6"/>
          <p:cNvSpPr txBox="1"/>
          <p:nvPr/>
        </p:nvSpPr>
        <p:spPr>
          <a:xfrm>
            <a:off x="751675" y="807350"/>
            <a:ext cx="7496100" cy="10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A78CA"/>
                </a:solidFill>
              </a:rPr>
              <a:t>continue:</a:t>
            </a:r>
            <a:r>
              <a:rPr lang="en">
                <a:solidFill>
                  <a:srgbClr val="2A78CA"/>
                </a:solidFill>
              </a:rPr>
              <a:t> </a:t>
            </a:r>
            <a:r>
              <a:rPr lang="en">
                <a:solidFill>
                  <a:srgbClr val="434343"/>
                </a:solidFill>
              </a:rPr>
              <a:t>thì lần lặp kế tiếp sẽ được thực hiện</a:t>
            </a:r>
            <a:endParaRPr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</a:rPr>
              <a:t>=&gt;</a:t>
            </a:r>
            <a:r>
              <a:rPr lang="en" sz="1300" i="1">
                <a:solidFill>
                  <a:srgbClr val="434343"/>
                </a:solidFill>
              </a:rPr>
              <a:t> bỏ qua không thực hiện các lệnh phía bên dưới từ khóa </a:t>
            </a:r>
            <a:r>
              <a:rPr lang="en" sz="1300" b="1" i="1">
                <a:solidFill>
                  <a:srgbClr val="434343"/>
                </a:solidFill>
              </a:rPr>
              <a:t>continue</a:t>
            </a:r>
            <a:r>
              <a:rPr lang="en" sz="1300" i="1">
                <a:solidFill>
                  <a:srgbClr val="434343"/>
                </a:solidFill>
              </a:rPr>
              <a:t> của vòng lặp và quay lên kiểm tra trở lại biểu thức điều kiện lặp</a:t>
            </a:r>
            <a:r>
              <a:rPr lang="en" sz="1300">
                <a:solidFill>
                  <a:srgbClr val="434343"/>
                </a:solidFill>
              </a:rPr>
              <a:t>.</a:t>
            </a:r>
            <a:endParaRPr sz="1300">
              <a:solidFill>
                <a:srgbClr val="434343"/>
              </a:solidFill>
            </a:endParaRPr>
          </a:p>
        </p:txBody>
      </p:sp>
      <p:sp>
        <p:nvSpPr>
          <p:cNvPr id="219" name="Google Shape;219;p26"/>
          <p:cNvSpPr txBox="1"/>
          <p:nvPr/>
        </p:nvSpPr>
        <p:spPr>
          <a:xfrm>
            <a:off x="807375" y="2046250"/>
            <a:ext cx="3000000" cy="245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rgbClr val="000080"/>
                </a:solidFill>
                <a:highlight>
                  <a:srgbClr val="FFFFFF"/>
                </a:highlight>
              </a:rPr>
              <a:t>public static void 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</a:rPr>
              <a:t>main(String[] args) {</a:t>
            </a:r>
            <a:endParaRPr sz="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850" b="1">
                <a:solidFill>
                  <a:srgbClr val="000080"/>
                </a:solidFill>
                <a:highlight>
                  <a:srgbClr val="FFFFFF"/>
                </a:highlight>
              </a:rPr>
              <a:t>int 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</a:rPr>
              <a:t>count;</a:t>
            </a:r>
            <a:endParaRPr sz="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850" b="1">
                <a:solidFill>
                  <a:srgbClr val="000080"/>
                </a:solidFill>
                <a:highlight>
                  <a:srgbClr val="FFFFFF"/>
                </a:highlight>
              </a:rPr>
              <a:t>for 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</a:rPr>
              <a:t>(count =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</a:rPr>
              <a:t>1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</a:rPr>
              <a:t>; count &lt;=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</a:rPr>
              <a:t>5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</a:rPr>
              <a:t>; count++) {</a:t>
            </a:r>
            <a:endParaRPr sz="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</a:rPr>
              <a:t>       System.</a:t>
            </a:r>
            <a:r>
              <a:rPr lang="en" sz="850" b="1" i="1">
                <a:solidFill>
                  <a:srgbClr val="660E7A"/>
                </a:solidFill>
                <a:highlight>
                  <a:srgbClr val="FFFFFF"/>
                </a:highlight>
              </a:rPr>
              <a:t>out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</a:rPr>
              <a:t>.println(</a:t>
            </a:r>
            <a:r>
              <a:rPr lang="en" sz="850" b="1">
                <a:solidFill>
                  <a:srgbClr val="008000"/>
                </a:solidFill>
                <a:highlight>
                  <a:srgbClr val="FFFFFF"/>
                </a:highlight>
              </a:rPr>
              <a:t>"Lần lặp " 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</a:rPr>
              <a:t>+ count);</a:t>
            </a:r>
            <a:endParaRPr sz="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en" sz="850" i="1">
                <a:solidFill>
                  <a:srgbClr val="808080"/>
                </a:solidFill>
                <a:highlight>
                  <a:srgbClr val="FFFFFF"/>
                </a:highlight>
              </a:rPr>
              <a:t>/*</a:t>
            </a:r>
            <a:endParaRPr sz="850" i="1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i="1">
                <a:solidFill>
                  <a:srgbClr val="808080"/>
                </a:solidFill>
                <a:highlight>
                  <a:srgbClr val="FFFFFF"/>
                </a:highlight>
              </a:rPr>
              <a:t>        * kiểm tra nếu count còn nhỏ hơn 4</a:t>
            </a:r>
            <a:endParaRPr sz="850" i="1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i="1">
                <a:solidFill>
                  <a:srgbClr val="808080"/>
                </a:solidFill>
                <a:highlight>
                  <a:srgbClr val="FFFFFF"/>
                </a:highlight>
              </a:rPr>
              <a:t>        * thì còn quay lại vòng for kiểm tra điều kiện lặp</a:t>
            </a:r>
            <a:endParaRPr sz="850" i="1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i="1">
                <a:solidFill>
                  <a:srgbClr val="808080"/>
                </a:solidFill>
                <a:highlight>
                  <a:srgbClr val="FFFFFF"/>
                </a:highlight>
              </a:rPr>
              <a:t>        */</a:t>
            </a:r>
            <a:endParaRPr sz="850" i="1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i="1">
                <a:solidFill>
                  <a:srgbClr val="808080"/>
                </a:solidFill>
                <a:highlight>
                  <a:srgbClr val="FFFFFF"/>
                </a:highlight>
              </a:rPr>
              <a:t>       </a:t>
            </a:r>
            <a:r>
              <a:rPr lang="en" sz="850" b="1">
                <a:solidFill>
                  <a:srgbClr val="000080"/>
                </a:solidFill>
                <a:highlight>
                  <a:srgbClr val="FFFFFF"/>
                </a:highlight>
              </a:rPr>
              <a:t>if 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</a:rPr>
              <a:t>(count &lt;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</a:rPr>
              <a:t>4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</a:rPr>
              <a:t>) {</a:t>
            </a:r>
            <a:endParaRPr sz="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</a:rPr>
              <a:t>           </a:t>
            </a:r>
            <a:r>
              <a:rPr lang="en" sz="850" b="1">
                <a:solidFill>
                  <a:srgbClr val="000080"/>
                </a:solidFill>
                <a:highlight>
                  <a:srgbClr val="FFFFFF"/>
                </a:highlight>
              </a:rPr>
              <a:t>continue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</a:rPr>
              <a:t>       }</a:t>
            </a:r>
            <a:endParaRPr sz="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en" sz="850" i="1">
                <a:solidFill>
                  <a:srgbClr val="808080"/>
                </a:solidFill>
                <a:highlight>
                  <a:srgbClr val="FFFFFF"/>
                </a:highlight>
              </a:rPr>
              <a:t>// Nếu count không nhỏ hơn 4 thì hiển thị "Chào bạn!"</a:t>
            </a:r>
            <a:endParaRPr sz="850" i="1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i="1">
                <a:solidFill>
                  <a:srgbClr val="808080"/>
                </a:solidFill>
                <a:highlight>
                  <a:srgbClr val="FFFFFF"/>
                </a:highlight>
              </a:rPr>
              <a:t>       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</a:rPr>
              <a:t>System.</a:t>
            </a:r>
            <a:r>
              <a:rPr lang="en" sz="850" b="1" i="1">
                <a:solidFill>
                  <a:srgbClr val="660E7A"/>
                </a:solidFill>
                <a:highlight>
                  <a:srgbClr val="FFFFFF"/>
                </a:highlight>
              </a:rPr>
              <a:t>out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</a:rPr>
              <a:t>.println(</a:t>
            </a:r>
            <a:r>
              <a:rPr lang="en" sz="850" b="1">
                <a:solidFill>
                  <a:srgbClr val="008000"/>
                </a:solidFill>
                <a:highlight>
                  <a:srgbClr val="FFFFFF"/>
                </a:highlight>
              </a:rPr>
              <a:t>"Chào bạn!"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</a:rPr>
              <a:t>   }</a:t>
            </a:r>
            <a:endParaRPr sz="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8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220" name="Google Shape;22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6925" y="2916300"/>
            <a:ext cx="742950" cy="10858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21" name="Google Shape;221;p26"/>
          <p:cNvSpPr/>
          <p:nvPr/>
        </p:nvSpPr>
        <p:spPr>
          <a:xfrm>
            <a:off x="4774600" y="3361725"/>
            <a:ext cx="515100" cy="19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Tóm tắt 2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27" name="Google Shape;22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750" y="74963"/>
            <a:ext cx="1057925" cy="4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7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7"/>
          <p:cNvSpPr txBox="1"/>
          <p:nvPr/>
        </p:nvSpPr>
        <p:spPr>
          <a:xfrm>
            <a:off x="731050" y="1138675"/>
            <a:ext cx="7697700" cy="21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➔"/>
            </a:pPr>
            <a:r>
              <a:rPr lang="en">
                <a:solidFill>
                  <a:srgbClr val="2876C9"/>
                </a:solidFill>
              </a:rPr>
              <a:t>Cách sử dụng lệnh vòng lặp: for, for each, while, do while</a:t>
            </a:r>
            <a:endParaRPr>
              <a:solidFill>
                <a:srgbClr val="2876C9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876C9"/>
              </a:buClr>
              <a:buSzPts val="1400"/>
              <a:buChar char="➔"/>
            </a:pPr>
            <a:r>
              <a:rPr lang="en">
                <a:solidFill>
                  <a:srgbClr val="2876C9"/>
                </a:solidFill>
              </a:rPr>
              <a:t>Chú ý ước lượng và tránh lặp vô hạn.</a:t>
            </a:r>
            <a:endParaRPr>
              <a:solidFill>
                <a:srgbClr val="2876C9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876C9"/>
              </a:buClr>
              <a:buSzPts val="1400"/>
              <a:buChar char="➔"/>
            </a:pPr>
            <a:r>
              <a:rPr lang="en">
                <a:solidFill>
                  <a:srgbClr val="2876C9"/>
                </a:solidFill>
              </a:rPr>
              <a:t>Từ khóa break, continue</a:t>
            </a:r>
            <a:endParaRPr>
              <a:solidFill>
                <a:srgbClr val="2876C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/>
          <p:nvPr/>
        </p:nvSpPr>
        <p:spPr>
          <a:xfrm>
            <a:off x="-6950" y="0"/>
            <a:ext cx="9150900" cy="5143500"/>
          </a:xfrm>
          <a:prstGeom prst="rect">
            <a:avLst/>
          </a:prstGeom>
          <a:gradFill>
            <a:gsLst>
              <a:gs pos="0">
                <a:srgbClr val="FFFFFF"/>
              </a:gs>
              <a:gs pos="94000">
                <a:srgbClr val="D0FFF9"/>
              </a:gs>
              <a:gs pos="100000">
                <a:srgbClr val="D0FFF9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8"/>
          <p:cNvSpPr txBox="1"/>
          <p:nvPr/>
        </p:nvSpPr>
        <p:spPr>
          <a:xfrm>
            <a:off x="1905925" y="1718450"/>
            <a:ext cx="5213100" cy="20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78CA"/>
                </a:solidFill>
              </a:rPr>
              <a:t>Happy learning ;-)</a:t>
            </a:r>
            <a:endParaRPr sz="3000">
              <a:solidFill>
                <a:srgbClr val="2A78CA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78CA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78CA"/>
                </a:solidFill>
              </a:rPr>
              <a:t>Quick Test!</a:t>
            </a:r>
            <a:endParaRPr sz="3000">
              <a:solidFill>
                <a:srgbClr val="2A78CA"/>
              </a:solidFill>
            </a:endParaRPr>
          </a:p>
        </p:txBody>
      </p:sp>
      <p:pic>
        <p:nvPicPr>
          <p:cNvPr id="236" name="Google Shape;2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25" y="88888"/>
            <a:ext cx="1057925" cy="44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Nội dung chính (Outline)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750" y="74963"/>
            <a:ext cx="1057925" cy="4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702850" y="1034650"/>
            <a:ext cx="4790100" cy="21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if...else</a:t>
            </a:r>
            <a:endParaRPr>
              <a:solidFill>
                <a:srgbClr val="2876C9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</a:pPr>
            <a:r>
              <a:rPr lang="en">
                <a:solidFill>
                  <a:srgbClr val="999999"/>
                </a:solidFill>
              </a:rPr>
              <a:t>switch...case</a:t>
            </a:r>
            <a:endParaRPr>
              <a:solidFill>
                <a:srgbClr val="999999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</a:pPr>
            <a:r>
              <a:rPr lang="en">
                <a:solidFill>
                  <a:srgbClr val="999999"/>
                </a:solidFill>
              </a:rPr>
              <a:t>for - while</a:t>
            </a:r>
            <a:endParaRPr>
              <a:solidFill>
                <a:srgbClr val="999999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</a:pPr>
            <a:r>
              <a:rPr lang="en">
                <a:solidFill>
                  <a:srgbClr val="999999"/>
                </a:solidFill>
              </a:rPr>
              <a:t>do...while</a:t>
            </a:r>
            <a:endParaRPr>
              <a:solidFill>
                <a:srgbClr val="999999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</a:pPr>
            <a:r>
              <a:rPr lang="en">
                <a:solidFill>
                  <a:srgbClr val="999999"/>
                </a:solidFill>
              </a:rPr>
              <a:t>break - continue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Câu lệnh điều kiện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750" y="74963"/>
            <a:ext cx="1057925" cy="4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400" y="1094475"/>
            <a:ext cx="2584525" cy="36408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1329350" y="550575"/>
            <a:ext cx="5637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876C9"/>
                </a:solidFill>
              </a:rPr>
              <a:t>1. if</a:t>
            </a:r>
            <a:endParaRPr>
              <a:solidFill>
                <a:srgbClr val="2876C9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4325" y="2075163"/>
            <a:ext cx="280035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Câu lệnh điều kiện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750" y="74963"/>
            <a:ext cx="1057925" cy="4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875" y="1017925"/>
            <a:ext cx="2902875" cy="37955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329350" y="550575"/>
            <a:ext cx="13989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876C9"/>
                </a:solidFill>
              </a:rPr>
              <a:t>2. if - else</a:t>
            </a:r>
            <a:endParaRPr>
              <a:solidFill>
                <a:srgbClr val="2876C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0150" y="1949863"/>
            <a:ext cx="2790825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Câu lệnh điều kiện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750" y="74963"/>
            <a:ext cx="1057925" cy="4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575" y="1022300"/>
            <a:ext cx="4691825" cy="368540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1329350" y="550575"/>
            <a:ext cx="17679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876C9"/>
                </a:solidFill>
              </a:rPr>
              <a:t>3. if - else if - else</a:t>
            </a:r>
            <a:endParaRPr>
              <a:solidFill>
                <a:srgbClr val="2876C9"/>
              </a:solidFill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65875" y="1065938"/>
            <a:ext cx="3584800" cy="1546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Câu lệnh điều kiện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750" y="74963"/>
            <a:ext cx="1057925" cy="4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1329350" y="550575"/>
            <a:ext cx="22899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876C9"/>
                </a:solidFill>
              </a:rPr>
              <a:t>4. switch - case - default</a:t>
            </a:r>
            <a:endParaRPr>
              <a:solidFill>
                <a:srgbClr val="2876C9"/>
              </a:solidFill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075" y="1018275"/>
            <a:ext cx="3278925" cy="3554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6000" y="1687013"/>
            <a:ext cx="3276600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Tóm tắt 1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750" y="74963"/>
            <a:ext cx="1057925" cy="4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731050" y="1138675"/>
            <a:ext cx="7697700" cy="21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➔"/>
            </a:pPr>
            <a:r>
              <a:rPr lang="en">
                <a:solidFill>
                  <a:srgbClr val="2876C9"/>
                </a:solidFill>
              </a:rPr>
              <a:t>Cách sử dụng lệnh điều kiện: if-else, switch-case</a:t>
            </a:r>
            <a:endParaRPr>
              <a:solidFill>
                <a:srgbClr val="2876C9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876C9"/>
              </a:buClr>
              <a:buSzPts val="1400"/>
              <a:buChar char="➔"/>
            </a:pPr>
            <a:r>
              <a:rPr lang="en">
                <a:solidFill>
                  <a:srgbClr val="2876C9"/>
                </a:solidFill>
              </a:rPr>
              <a:t>Kiểm tra điều kiện từ trên xuống, và trái sang phải.</a:t>
            </a:r>
            <a:endParaRPr>
              <a:solidFill>
                <a:srgbClr val="2876C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Câu lệnh vòng lặp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750" y="74963"/>
            <a:ext cx="1057925" cy="4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3725" y="1104500"/>
            <a:ext cx="2945300" cy="293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Câu lệnh vòng lặp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750" y="74963"/>
            <a:ext cx="1057925" cy="4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1"/>
          <p:cNvSpPr/>
          <p:nvPr/>
        </p:nvSpPr>
        <p:spPr>
          <a:xfrm>
            <a:off x="1160525" y="863050"/>
            <a:ext cx="1879200" cy="250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</a:t>
            </a:r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1160525" y="1166325"/>
            <a:ext cx="1879200" cy="835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90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Có thể nhiều lần thực thi.</a:t>
            </a:r>
            <a:endParaRPr sz="1200"/>
          </a:p>
          <a:p>
            <a:pPr marL="171450" lvl="0" indent="-190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Số vòng lặp giới hạn.</a:t>
            </a:r>
            <a:endParaRPr sz="1200"/>
          </a:p>
        </p:txBody>
      </p:sp>
      <p:sp>
        <p:nvSpPr>
          <p:cNvPr id="130" name="Google Shape;130;p21"/>
          <p:cNvSpPr/>
          <p:nvPr/>
        </p:nvSpPr>
        <p:spPr>
          <a:xfrm>
            <a:off x="1559988" y="2944675"/>
            <a:ext cx="1012675" cy="358200"/>
          </a:xfrm>
          <a:prstGeom prst="flowChartDecision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Kiểm tra</a:t>
            </a:r>
            <a:endParaRPr sz="1000"/>
          </a:p>
        </p:txBody>
      </p:sp>
      <p:sp>
        <p:nvSpPr>
          <p:cNvPr id="131" name="Google Shape;131;p21"/>
          <p:cNvSpPr/>
          <p:nvPr/>
        </p:nvSpPr>
        <p:spPr>
          <a:xfrm>
            <a:off x="1683525" y="2349450"/>
            <a:ext cx="765600" cy="2922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Khởi tạo</a:t>
            </a:r>
            <a:endParaRPr sz="1000"/>
          </a:p>
        </p:txBody>
      </p:sp>
      <p:sp>
        <p:nvSpPr>
          <p:cNvPr id="132" name="Google Shape;132;p21"/>
          <p:cNvSpPr/>
          <p:nvPr/>
        </p:nvSpPr>
        <p:spPr>
          <a:xfrm>
            <a:off x="1707813" y="4102813"/>
            <a:ext cx="717000" cy="2922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Thực thi</a:t>
            </a:r>
            <a:endParaRPr sz="1000"/>
          </a:p>
        </p:txBody>
      </p:sp>
      <p:sp>
        <p:nvSpPr>
          <p:cNvPr id="133" name="Google Shape;133;p21"/>
          <p:cNvSpPr/>
          <p:nvPr/>
        </p:nvSpPr>
        <p:spPr>
          <a:xfrm>
            <a:off x="2767600" y="3552700"/>
            <a:ext cx="717000" cy="2505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Cập nhật</a:t>
            </a:r>
            <a:endParaRPr sz="1000"/>
          </a:p>
        </p:txBody>
      </p:sp>
      <p:cxnSp>
        <p:nvCxnSpPr>
          <p:cNvPr id="134" name="Google Shape;134;p21"/>
          <p:cNvCxnSpPr>
            <a:stCxn id="131" idx="2"/>
            <a:endCxn id="130" idx="0"/>
          </p:cNvCxnSpPr>
          <p:nvPr/>
        </p:nvCxnSpPr>
        <p:spPr>
          <a:xfrm>
            <a:off x="2066325" y="2641650"/>
            <a:ext cx="0" cy="30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5" name="Google Shape;135;p21"/>
          <p:cNvCxnSpPr>
            <a:stCxn id="130" idx="2"/>
            <a:endCxn id="132" idx="0"/>
          </p:cNvCxnSpPr>
          <p:nvPr/>
        </p:nvCxnSpPr>
        <p:spPr>
          <a:xfrm>
            <a:off x="2066325" y="3302875"/>
            <a:ext cx="0" cy="79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6" name="Google Shape;136;p21"/>
          <p:cNvSpPr txBox="1"/>
          <p:nvPr/>
        </p:nvSpPr>
        <p:spPr>
          <a:xfrm>
            <a:off x="1981800" y="3302200"/>
            <a:ext cx="4803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true</a:t>
            </a:r>
            <a:endParaRPr sz="1000"/>
          </a:p>
        </p:txBody>
      </p:sp>
      <p:cxnSp>
        <p:nvCxnSpPr>
          <p:cNvPr id="137" name="Google Shape;137;p21"/>
          <p:cNvCxnSpPr>
            <a:stCxn id="132" idx="3"/>
            <a:endCxn id="133" idx="2"/>
          </p:cNvCxnSpPr>
          <p:nvPr/>
        </p:nvCxnSpPr>
        <p:spPr>
          <a:xfrm rot="10800000" flipH="1">
            <a:off x="2424813" y="3803113"/>
            <a:ext cx="701400" cy="4458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" name="Google Shape;138;p21"/>
          <p:cNvCxnSpPr>
            <a:stCxn id="133" idx="0"/>
            <a:endCxn id="130" idx="3"/>
          </p:cNvCxnSpPr>
          <p:nvPr/>
        </p:nvCxnSpPr>
        <p:spPr>
          <a:xfrm rot="5400000" flipH="1">
            <a:off x="2634850" y="3061450"/>
            <a:ext cx="429000" cy="5535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21"/>
          <p:cNvSpPr txBox="1"/>
          <p:nvPr/>
        </p:nvSpPr>
        <p:spPr>
          <a:xfrm>
            <a:off x="1203225" y="2873275"/>
            <a:ext cx="4803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false</a:t>
            </a:r>
            <a:endParaRPr sz="1000"/>
          </a:p>
        </p:txBody>
      </p:sp>
      <p:cxnSp>
        <p:nvCxnSpPr>
          <p:cNvPr id="140" name="Google Shape;140;p21"/>
          <p:cNvCxnSpPr/>
          <p:nvPr/>
        </p:nvCxnSpPr>
        <p:spPr>
          <a:xfrm flipH="1">
            <a:off x="2551850" y="3114800"/>
            <a:ext cx="111300" cy="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1" name="Google Shape;141;p21"/>
          <p:cNvCxnSpPr>
            <a:endCxn id="131" idx="0"/>
          </p:cNvCxnSpPr>
          <p:nvPr/>
        </p:nvCxnSpPr>
        <p:spPr>
          <a:xfrm flipH="1">
            <a:off x="2066325" y="2011350"/>
            <a:ext cx="3300" cy="33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2" name="Google Shape;142;p21"/>
          <p:cNvCxnSpPr>
            <a:stCxn id="130" idx="1"/>
          </p:cNvCxnSpPr>
          <p:nvPr/>
        </p:nvCxnSpPr>
        <p:spPr>
          <a:xfrm>
            <a:off x="1559988" y="3123775"/>
            <a:ext cx="503400" cy="1595100"/>
          </a:xfrm>
          <a:prstGeom prst="bentConnector4">
            <a:avLst>
              <a:gd name="adj1" fmla="val -47303"/>
              <a:gd name="adj2" fmla="val 9127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21"/>
          <p:cNvCxnSpPr/>
          <p:nvPr/>
        </p:nvCxnSpPr>
        <p:spPr>
          <a:xfrm>
            <a:off x="2068125" y="4655925"/>
            <a:ext cx="0" cy="11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44" name="Google Shape;14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3675" y="1947025"/>
            <a:ext cx="2238375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580</Words>
  <Application>Microsoft Office PowerPoint</Application>
  <PresentationFormat>On-screen Show (16:9)</PresentationFormat>
  <Paragraphs>102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Mina Mimi</cp:lastModifiedBy>
  <cp:revision>1</cp:revision>
  <dcterms:modified xsi:type="dcterms:W3CDTF">2020-10-02T16:27:04Z</dcterms:modified>
</cp:coreProperties>
</file>