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61" r:id="rId5"/>
    <p:sldId id="276" r:id="rId6"/>
    <p:sldId id="260" r:id="rId7"/>
    <p:sldId id="263" r:id="rId8"/>
    <p:sldId id="264" r:id="rId9"/>
    <p:sldId id="265" r:id="rId10"/>
    <p:sldId id="259"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904002-832E-4758-B776-AC5FBB1DF65B}">
  <a:tblStyle styleId="{4B904002-832E-4758-B776-AC5FBB1DF6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929" autoAdjust="0"/>
  </p:normalViewPr>
  <p:slideViewPr>
    <p:cSldViewPr snapToGrid="0">
      <p:cViewPr varScale="1">
        <p:scale>
          <a:sx n="95" d="100"/>
          <a:sy n="95" d="100"/>
        </p:scale>
        <p:origin x="44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812910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76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7647d12c8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7647d12c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098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c72cddd8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c72cddd8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196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00e903cb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00e903cb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908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ef42379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ef42379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893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7647d12c8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7647d12c8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00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7647d12c8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7647d12c8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303030"/>
                </a:solidFill>
                <a:highlight>
                  <a:srgbClr val="FFFFFF"/>
                </a:highlight>
              </a:rPr>
              <a:t>Trong ngôn ngữ lập trình, Console được biết đến như là một cách điều khiển ứng dụng đơn thuần nhất thông qua các dòng text (dòng lệnh), nó được phân biệt với điều khiển bằng UI.</a:t>
            </a:r>
            <a:endParaRPr/>
          </a:p>
        </p:txBody>
      </p:sp>
    </p:spTree>
    <p:extLst>
      <p:ext uri="{BB962C8B-B14F-4D97-AF65-F5344CB8AC3E}">
        <p14:creationId xmlns:p14="http://schemas.microsoft.com/office/powerpoint/2010/main" val="2196329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7647d12c8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7647d12c8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184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7647d12c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7647d12c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44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7647d12c8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7647d12c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857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7647d12c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7647d12c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14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316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02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7647d12c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7647d12c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Kiểu</a:t>
            </a:r>
            <a:r>
              <a:rPr lang="en-US" baseline="0" dirty="0" smtClean="0"/>
              <a:t> </a:t>
            </a:r>
            <a:r>
              <a:rPr lang="en-US" baseline="0" dirty="0" err="1" smtClean="0"/>
              <a:t>tênBiến</a:t>
            </a:r>
            <a:r>
              <a:rPr lang="en-US" baseline="0" dirty="0" smtClean="0"/>
              <a:t> =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Có</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khởi</a:t>
            </a:r>
            <a:r>
              <a:rPr lang="en-US" baseline="0" dirty="0" smtClean="0"/>
              <a:t> </a:t>
            </a:r>
            <a:r>
              <a:rPr lang="en-US" baseline="0" dirty="0" err="1" smtClean="0"/>
              <a:t>tạo</a:t>
            </a:r>
            <a:endParaRPr dirty="0"/>
          </a:p>
        </p:txBody>
      </p:sp>
    </p:spTree>
    <p:extLst>
      <p:ext uri="{BB962C8B-B14F-4D97-AF65-F5344CB8AC3E}">
        <p14:creationId xmlns:p14="http://schemas.microsoft.com/office/powerpoint/2010/main" val="1961606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eaf549bc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eaf549bc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Access Modifier: </a:t>
            </a:r>
            <a:r>
              <a:rPr lang="en-US" b="1" dirty="0" err="1" smtClean="0"/>
              <a:t>quy</a:t>
            </a:r>
            <a:r>
              <a:rPr lang="en-US" b="1" dirty="0" smtClean="0"/>
              <a:t> </a:t>
            </a:r>
            <a:r>
              <a:rPr lang="en-US" b="1" dirty="0" err="1" smtClean="0"/>
              <a:t>định</a:t>
            </a:r>
            <a:r>
              <a:rPr lang="en-US" b="1" baseline="0" dirty="0" smtClean="0"/>
              <a:t> </a:t>
            </a:r>
            <a:r>
              <a:rPr lang="en-US" b="1" baseline="0" dirty="0" err="1" smtClean="0"/>
              <a:t>phạm</a:t>
            </a:r>
            <a:r>
              <a:rPr lang="en-US" b="1" baseline="0" dirty="0" smtClean="0"/>
              <a:t> vi </a:t>
            </a:r>
            <a:r>
              <a:rPr lang="en-US" b="1" baseline="0" dirty="0" err="1" smtClean="0"/>
              <a:t>truy</a:t>
            </a:r>
            <a:r>
              <a:rPr lang="en-US" b="1" baseline="0" dirty="0" smtClean="0"/>
              <a:t> </a:t>
            </a:r>
            <a:r>
              <a:rPr lang="en-US" b="1" baseline="0" dirty="0" err="1" smtClean="0"/>
              <a:t>cấp</a:t>
            </a:r>
            <a:r>
              <a:rPr lang="en-US" b="1" baseline="0" dirty="0" smtClean="0"/>
              <a:t> </a:t>
            </a:r>
            <a:r>
              <a:rPr lang="en-US" b="1" baseline="0" dirty="0" err="1" smtClean="0"/>
              <a:t>tới</a:t>
            </a:r>
            <a:r>
              <a:rPr lang="en-US" b="1" baseline="0" dirty="0" smtClean="0"/>
              <a:t> </a:t>
            </a:r>
            <a:r>
              <a:rPr lang="en-US" b="1" baseline="0" dirty="0" err="1" smtClean="0"/>
              <a:t>biến</a:t>
            </a:r>
            <a:r>
              <a:rPr lang="en-US" b="1" baseline="0" dirty="0" smtClean="0"/>
              <a:t>, </a:t>
            </a:r>
            <a:r>
              <a:rPr lang="en-US" b="1" baseline="0" dirty="0" err="1" smtClean="0"/>
              <a:t>phương</a:t>
            </a:r>
            <a:r>
              <a:rPr lang="en-US" b="1" baseline="0" dirty="0" smtClean="0"/>
              <a:t> </a:t>
            </a:r>
            <a:r>
              <a:rPr lang="en-US" b="1" baseline="0" dirty="0" err="1" smtClean="0"/>
              <a:t>thức</a:t>
            </a:r>
            <a:r>
              <a:rPr lang="en-US" b="1" baseline="0" dirty="0" smtClean="0"/>
              <a:t>, </a:t>
            </a:r>
            <a:r>
              <a:rPr lang="en-US" b="1" baseline="0" dirty="0" err="1" smtClean="0"/>
              <a:t>lớp</a:t>
            </a:r>
            <a:r>
              <a:rPr lang="en-US" b="1" baseline="0" dirty="0" smtClean="0"/>
              <a:t> (private, protected, public)</a:t>
            </a:r>
          </a:p>
        </p:txBody>
      </p:sp>
    </p:spTree>
    <p:extLst>
      <p:ext uri="{BB962C8B-B14F-4D97-AF65-F5344CB8AC3E}">
        <p14:creationId xmlns:p14="http://schemas.microsoft.com/office/powerpoint/2010/main" val="114441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00e903cb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00e903cb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56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7647d12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7647d12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 làm VD tính max-min theo ô nhớ nhị phân</a:t>
            </a:r>
            <a:endParaRPr/>
          </a:p>
        </p:txBody>
      </p:sp>
    </p:spTree>
    <p:extLst>
      <p:ext uri="{BB962C8B-B14F-4D97-AF65-F5344CB8AC3E}">
        <p14:creationId xmlns:p14="http://schemas.microsoft.com/office/powerpoint/2010/main" val="24588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76e0384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76e0384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1B1B1B"/>
                </a:solidFill>
                <a:highlight>
                  <a:srgbClr val="FFFFFF"/>
                </a:highlight>
              </a:rPr>
              <a:t>java -Xss4m</a:t>
            </a:r>
            <a:endParaRPr sz="1350">
              <a:solidFill>
                <a:srgbClr val="1B1B1B"/>
              </a:solidFill>
              <a:highlight>
                <a:srgbClr val="FFFFFF"/>
              </a:highlight>
            </a:endParaRPr>
          </a:p>
          <a:p>
            <a:pPr marL="0" lvl="0" indent="0" algn="l" rtl="0">
              <a:spcBef>
                <a:spcPts val="0"/>
              </a:spcBef>
              <a:spcAft>
                <a:spcPts val="0"/>
              </a:spcAft>
              <a:buNone/>
            </a:pPr>
            <a:r>
              <a:rPr lang="en" sz="1350">
                <a:solidFill>
                  <a:srgbClr val="1B1B1B"/>
                </a:solidFill>
                <a:highlight>
                  <a:srgbClr val="FFFFFF"/>
                </a:highlight>
              </a:rPr>
              <a:t>java -Xms256m -Xmx2048m</a:t>
            </a:r>
            <a:endParaRPr sz="1350">
              <a:solidFill>
                <a:srgbClr val="1B1B1B"/>
              </a:solidFill>
              <a:highlight>
                <a:srgbClr val="FFFFFF"/>
              </a:highlight>
            </a:endParaRPr>
          </a:p>
          <a:p>
            <a:pPr marL="0" lvl="0" indent="0" algn="l" rtl="0">
              <a:spcBef>
                <a:spcPts val="0"/>
              </a:spcBef>
              <a:spcAft>
                <a:spcPts val="0"/>
              </a:spcAft>
              <a:buNone/>
            </a:pPr>
            <a:r>
              <a:rPr lang="en" sz="1350">
                <a:solidFill>
                  <a:srgbClr val="1B1B1B"/>
                </a:solidFill>
                <a:highlight>
                  <a:srgbClr val="FFFFFF"/>
                </a:highlight>
              </a:rPr>
              <a:t>Stackoverflow</a:t>
            </a:r>
            <a:endParaRPr sz="1350">
              <a:solidFill>
                <a:srgbClr val="1B1B1B"/>
              </a:solidFill>
              <a:highlight>
                <a:srgbClr val="FFFFFF"/>
              </a:highlight>
            </a:endParaRPr>
          </a:p>
          <a:p>
            <a:pPr marL="0" lvl="0" indent="0" algn="l" rtl="0">
              <a:spcBef>
                <a:spcPts val="0"/>
              </a:spcBef>
              <a:spcAft>
                <a:spcPts val="0"/>
              </a:spcAft>
              <a:buNone/>
            </a:pPr>
            <a:r>
              <a:rPr lang="en" sz="1350">
                <a:solidFill>
                  <a:srgbClr val="1B1B1B"/>
                </a:solidFill>
                <a:highlight>
                  <a:srgbClr val="FFFFFF"/>
                </a:highlight>
              </a:rPr>
              <a:t>outOfMemory</a:t>
            </a:r>
            <a:endParaRPr sz="1350">
              <a:solidFill>
                <a:srgbClr val="1B1B1B"/>
              </a:solidFill>
              <a:highlight>
                <a:srgbClr val="FFFFFF"/>
              </a:highlight>
            </a:endParaRPr>
          </a:p>
        </p:txBody>
      </p:sp>
    </p:spTree>
    <p:extLst>
      <p:ext uri="{BB962C8B-B14F-4D97-AF65-F5344CB8AC3E}">
        <p14:creationId xmlns:p14="http://schemas.microsoft.com/office/powerpoint/2010/main" val="4290787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8ccdfc8e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8ccdfc8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091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7647d12c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7647d12c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6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viettuts.vn/java/toan-tu-trong-java#goto-h2-6"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viettuts.vn/java/toan-tu-trong-java#goto-h2-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Biến, toán tử, kiểu dữ liệu trong Java</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Đỗ Tuấn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Từ khóa trong Java</a:t>
            </a:r>
            <a:endParaRPr>
              <a:solidFill>
                <a:srgbClr val="FFFFFF"/>
              </a:solidFill>
            </a:endParaRPr>
          </a:p>
        </p:txBody>
      </p:sp>
      <p:pic>
        <p:nvPicPr>
          <p:cNvPr id="81" name="Google Shape;81;p1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82" name="Google Shape;82;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3" name="Google Shape;83;p16"/>
          <p:cNvGraphicFramePr/>
          <p:nvPr/>
        </p:nvGraphicFramePr>
        <p:xfrm>
          <a:off x="1116575" y="791800"/>
          <a:ext cx="6776175" cy="3810000"/>
        </p:xfrm>
        <a:graphic>
          <a:graphicData uri="http://schemas.openxmlformats.org/drawingml/2006/table">
            <a:tbl>
              <a:tblPr>
                <a:noFill/>
                <a:tableStyleId>{4B904002-832E-4758-B776-AC5FBB1DF65B}</a:tableStyleId>
              </a:tblPr>
              <a:tblGrid>
                <a:gridCol w="1016600"/>
                <a:gridCol w="5759575"/>
              </a:tblGrid>
              <a:tr h="381000">
                <a:tc>
                  <a:txBody>
                    <a:bodyPr/>
                    <a:lstStyle/>
                    <a:p>
                      <a:pPr marL="0" lvl="0" indent="0" algn="ctr" rtl="0">
                        <a:spcBef>
                          <a:spcPts val="0"/>
                        </a:spcBef>
                        <a:spcAft>
                          <a:spcPts val="0"/>
                        </a:spcAft>
                        <a:buNone/>
                      </a:pPr>
                      <a:r>
                        <a:rPr lang="en" sz="1000" b="1"/>
                        <a:t>Keyword</a:t>
                      </a:r>
                      <a:endParaRPr sz="1000" b="1"/>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000" b="1"/>
                        <a:t>What it does</a:t>
                      </a:r>
                      <a:endParaRPr sz="1000" b="1"/>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rPr>
                        <a:t>int</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Kiểu số nguyên với các giá trị chiếm 32 bit (4 byte).</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public</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Khai báo lớp, biến dữ liệu, phương thức công khai có thể truy cập ở mọi nơi trong hệ thống.</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if</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Lệnh chọn theo điều kiện logic</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for</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Sử dụng cho vòng lặp for với bước lặp được xác định trước</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void</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Chỉ định một phương thức không trả về giá trị</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class</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rPr>
                        <a:t>Được sử dụng để định nghĩa class</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abstract</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Khai báo lớp, phương thức, interface trừu tượng không có thể hiện(instance) cụ thể</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assert</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Kiểm tra điều kiện đúng hay sai (thường dùng trong Unit Test)</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interface</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Được sử dụng để định nghĩa interface</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 1</a:t>
            </a:r>
            <a:endParaRPr>
              <a:solidFill>
                <a:srgbClr val="FFFFFF"/>
              </a:solidFill>
            </a:endParaRPr>
          </a:p>
        </p:txBody>
      </p:sp>
      <p:pic>
        <p:nvPicPr>
          <p:cNvPr id="201" name="Google Shape;201;p23"/>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02" name="Google Shape;202;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Cú pháp khai báo biến</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 loại biến: local (stack mem), instance (heap mem), static (static mem)</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Chú ý ép kiểu biến từ kiểu to về kiểu nhỏ</a:t>
            </a:r>
            <a:endParaRPr>
              <a:solidFill>
                <a:srgbClr val="2876C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Toán tử trong Java</a:t>
            </a:r>
            <a:endParaRPr>
              <a:solidFill>
                <a:srgbClr val="FFFFFF"/>
              </a:solidFill>
            </a:endParaRPr>
          </a:p>
        </p:txBody>
      </p:sp>
      <p:pic>
        <p:nvPicPr>
          <p:cNvPr id="209" name="Google Shape;209;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10" name="Google Shape;210;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937075" y="844700"/>
            <a:ext cx="1119900" cy="382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số học</a:t>
            </a:r>
            <a:endParaRPr/>
          </a:p>
        </p:txBody>
      </p:sp>
      <p:sp>
        <p:nvSpPr>
          <p:cNvPr id="212" name="Google Shape;212;p24"/>
          <p:cNvSpPr/>
          <p:nvPr/>
        </p:nvSpPr>
        <p:spPr>
          <a:xfrm>
            <a:off x="3590000" y="844700"/>
            <a:ext cx="1119900" cy="382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quan hệ</a:t>
            </a:r>
            <a:endParaRPr/>
          </a:p>
        </p:txBody>
      </p:sp>
      <p:sp>
        <p:nvSpPr>
          <p:cNvPr id="213" name="Google Shape;213;p24"/>
          <p:cNvSpPr/>
          <p:nvPr/>
        </p:nvSpPr>
        <p:spPr>
          <a:xfrm>
            <a:off x="6471525" y="844700"/>
            <a:ext cx="1119900" cy="3828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logic</a:t>
            </a:r>
            <a:endParaRPr/>
          </a:p>
        </p:txBody>
      </p:sp>
      <p:sp>
        <p:nvSpPr>
          <p:cNvPr id="214" name="Google Shape;214;p24"/>
          <p:cNvSpPr txBox="1"/>
          <p:nvPr/>
        </p:nvSpPr>
        <p:spPr>
          <a:xfrm>
            <a:off x="8211300" y="4805400"/>
            <a:ext cx="9327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u="sng">
                <a:solidFill>
                  <a:schemeClr val="hlink"/>
                </a:solidFill>
                <a:hlinkClick r:id="rId4"/>
              </a:rPr>
              <a:t>source: viettuts</a:t>
            </a:r>
            <a:endParaRPr sz="800" i="1"/>
          </a:p>
        </p:txBody>
      </p:sp>
      <p:grpSp>
        <p:nvGrpSpPr>
          <p:cNvPr id="215" name="Google Shape;215;p24"/>
          <p:cNvGrpSpPr/>
          <p:nvPr/>
        </p:nvGrpSpPr>
        <p:grpSpPr>
          <a:xfrm>
            <a:off x="729375" y="1482700"/>
            <a:ext cx="1265500" cy="1057775"/>
            <a:chOff x="424575" y="2168500"/>
            <a:chExt cx="1265500" cy="1057775"/>
          </a:xfrm>
        </p:grpSpPr>
        <p:sp>
          <p:nvSpPr>
            <p:cNvPr id="216" name="Google Shape;216;p24"/>
            <p:cNvSpPr txBox="1"/>
            <p:nvPr/>
          </p:nvSpPr>
          <p:spPr>
            <a:xfrm>
              <a:off x="632275" y="2168500"/>
              <a:ext cx="1057800" cy="89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876C9"/>
                  </a:solidFill>
                </a:rPr>
                <a:t>+, -, *, /, %</a:t>
              </a:r>
              <a:endParaRPr>
                <a:solidFill>
                  <a:srgbClr val="2876C9"/>
                </a:solidFill>
              </a:endParaRPr>
            </a:p>
            <a:p>
              <a:pPr marL="0" lvl="0" indent="0" algn="l" rtl="0">
                <a:lnSpc>
                  <a:spcPct val="115000"/>
                </a:lnSpc>
                <a:spcBef>
                  <a:spcPts val="0"/>
                </a:spcBef>
                <a:spcAft>
                  <a:spcPts val="0"/>
                </a:spcAft>
                <a:buNone/>
              </a:pPr>
              <a:r>
                <a:rPr lang="en">
                  <a:solidFill>
                    <a:srgbClr val="2876C9"/>
                  </a:solidFill>
                </a:rPr>
                <a:t>++, --</a:t>
              </a:r>
              <a:endParaRPr>
                <a:solidFill>
                  <a:srgbClr val="2876C9"/>
                </a:solidFill>
              </a:endParaRPr>
            </a:p>
            <a:p>
              <a:pPr marL="0" lvl="0" indent="0" algn="l" rtl="0">
                <a:lnSpc>
                  <a:spcPct val="115000"/>
                </a:lnSpc>
                <a:spcBef>
                  <a:spcPts val="0"/>
                </a:spcBef>
                <a:spcAft>
                  <a:spcPts val="0"/>
                </a:spcAft>
                <a:buNone/>
              </a:pPr>
              <a:r>
                <a:rPr lang="en">
                  <a:solidFill>
                    <a:srgbClr val="2876C9"/>
                  </a:solidFill>
                </a:rPr>
                <a:t>+=, -=,*=</a:t>
              </a:r>
              <a:endParaRPr>
                <a:solidFill>
                  <a:srgbClr val="2876C9"/>
                </a:solidFill>
              </a:endParaRPr>
            </a:p>
            <a:p>
              <a:pPr marL="0" lvl="0" indent="0" algn="l" rtl="0">
                <a:lnSpc>
                  <a:spcPct val="115000"/>
                </a:lnSpc>
                <a:spcBef>
                  <a:spcPts val="0"/>
                </a:spcBef>
                <a:spcAft>
                  <a:spcPts val="0"/>
                </a:spcAft>
                <a:buNone/>
              </a:pPr>
              <a:r>
                <a:rPr lang="en">
                  <a:solidFill>
                    <a:srgbClr val="2876C9"/>
                  </a:solidFill>
                </a:rPr>
                <a:t>/=,%=</a:t>
              </a:r>
              <a:endParaRPr>
                <a:solidFill>
                  <a:srgbClr val="2876C9"/>
                </a:solidFill>
              </a:endParaRPr>
            </a:p>
          </p:txBody>
        </p:sp>
        <p:sp>
          <p:nvSpPr>
            <p:cNvPr id="217" name="Google Shape;217;p24"/>
            <p:cNvSpPr/>
            <p:nvPr/>
          </p:nvSpPr>
          <p:spPr>
            <a:xfrm>
              <a:off x="424575" y="2265975"/>
              <a:ext cx="167100" cy="960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24"/>
          <p:cNvGrpSpPr/>
          <p:nvPr/>
        </p:nvGrpSpPr>
        <p:grpSpPr>
          <a:xfrm>
            <a:off x="3444400" y="1440950"/>
            <a:ext cx="1265500" cy="1057775"/>
            <a:chOff x="424575" y="2168500"/>
            <a:chExt cx="1265500" cy="1057775"/>
          </a:xfrm>
        </p:grpSpPr>
        <p:sp>
          <p:nvSpPr>
            <p:cNvPr id="219" name="Google Shape;219;p24"/>
            <p:cNvSpPr txBox="1"/>
            <p:nvPr/>
          </p:nvSpPr>
          <p:spPr>
            <a:xfrm>
              <a:off x="632275" y="2168500"/>
              <a:ext cx="1057800" cy="89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876C9"/>
                  </a:solidFill>
                </a:rPr>
                <a:t>==, !=</a:t>
              </a:r>
              <a:endParaRPr>
                <a:solidFill>
                  <a:srgbClr val="2876C9"/>
                </a:solidFill>
              </a:endParaRPr>
            </a:p>
            <a:p>
              <a:pPr marL="0" lvl="0" indent="0" algn="l" rtl="0">
                <a:lnSpc>
                  <a:spcPct val="115000"/>
                </a:lnSpc>
                <a:spcBef>
                  <a:spcPts val="0"/>
                </a:spcBef>
                <a:spcAft>
                  <a:spcPts val="0"/>
                </a:spcAft>
                <a:buNone/>
              </a:pPr>
              <a:r>
                <a:rPr lang="en">
                  <a:solidFill>
                    <a:srgbClr val="2876C9"/>
                  </a:solidFill>
                </a:rPr>
                <a:t>&lt;, &gt;</a:t>
              </a:r>
              <a:endParaRPr>
                <a:solidFill>
                  <a:srgbClr val="2876C9"/>
                </a:solidFill>
              </a:endParaRPr>
            </a:p>
            <a:p>
              <a:pPr marL="0" lvl="0" indent="0" algn="l" rtl="0">
                <a:lnSpc>
                  <a:spcPct val="115000"/>
                </a:lnSpc>
                <a:spcBef>
                  <a:spcPts val="0"/>
                </a:spcBef>
                <a:spcAft>
                  <a:spcPts val="0"/>
                </a:spcAft>
                <a:buNone/>
              </a:pPr>
              <a:r>
                <a:rPr lang="en">
                  <a:solidFill>
                    <a:srgbClr val="2876C9"/>
                  </a:solidFill>
                </a:rPr>
                <a:t>&gt;=, &lt;=</a:t>
              </a:r>
              <a:endParaRPr>
                <a:solidFill>
                  <a:srgbClr val="2876C9"/>
                </a:solidFill>
              </a:endParaRPr>
            </a:p>
          </p:txBody>
        </p:sp>
        <p:sp>
          <p:nvSpPr>
            <p:cNvPr id="220" name="Google Shape;220;p24"/>
            <p:cNvSpPr/>
            <p:nvPr/>
          </p:nvSpPr>
          <p:spPr>
            <a:xfrm>
              <a:off x="424575" y="2265975"/>
              <a:ext cx="167100" cy="960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24"/>
          <p:cNvGrpSpPr/>
          <p:nvPr/>
        </p:nvGrpSpPr>
        <p:grpSpPr>
          <a:xfrm>
            <a:off x="6388025" y="1482700"/>
            <a:ext cx="1265500" cy="1057775"/>
            <a:chOff x="424575" y="2168500"/>
            <a:chExt cx="1265500" cy="1057775"/>
          </a:xfrm>
        </p:grpSpPr>
        <p:sp>
          <p:nvSpPr>
            <p:cNvPr id="222" name="Google Shape;222;p24"/>
            <p:cNvSpPr txBox="1"/>
            <p:nvPr/>
          </p:nvSpPr>
          <p:spPr>
            <a:xfrm>
              <a:off x="632275" y="2168500"/>
              <a:ext cx="1057800" cy="89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876C9"/>
                  </a:solidFill>
                </a:rPr>
                <a:t>&amp;&amp; (AND)</a:t>
              </a:r>
              <a:endParaRPr>
                <a:solidFill>
                  <a:srgbClr val="2876C9"/>
                </a:solidFill>
              </a:endParaRPr>
            </a:p>
            <a:p>
              <a:pPr marL="0" lvl="0" indent="0" algn="l" rtl="0">
                <a:lnSpc>
                  <a:spcPct val="115000"/>
                </a:lnSpc>
                <a:spcBef>
                  <a:spcPts val="0"/>
                </a:spcBef>
                <a:spcAft>
                  <a:spcPts val="0"/>
                </a:spcAft>
                <a:buNone/>
              </a:pPr>
              <a:r>
                <a:rPr lang="en">
                  <a:solidFill>
                    <a:srgbClr val="2876C9"/>
                  </a:solidFill>
                </a:rPr>
                <a:t>|| (OR)</a:t>
              </a:r>
              <a:endParaRPr>
                <a:solidFill>
                  <a:srgbClr val="2876C9"/>
                </a:solidFill>
              </a:endParaRPr>
            </a:p>
            <a:p>
              <a:pPr marL="0" lvl="0" indent="0" algn="l" rtl="0">
                <a:lnSpc>
                  <a:spcPct val="115000"/>
                </a:lnSpc>
                <a:spcBef>
                  <a:spcPts val="0"/>
                </a:spcBef>
                <a:spcAft>
                  <a:spcPts val="0"/>
                </a:spcAft>
                <a:buNone/>
              </a:pPr>
              <a:r>
                <a:rPr lang="en">
                  <a:solidFill>
                    <a:srgbClr val="2876C9"/>
                  </a:solidFill>
                </a:rPr>
                <a:t>^ (XOR)</a:t>
              </a:r>
              <a:endParaRPr>
                <a:solidFill>
                  <a:srgbClr val="2876C9"/>
                </a:solidFill>
              </a:endParaRPr>
            </a:p>
            <a:p>
              <a:pPr marL="0" lvl="0" indent="0" algn="l" rtl="0">
                <a:lnSpc>
                  <a:spcPct val="115000"/>
                </a:lnSpc>
                <a:spcBef>
                  <a:spcPts val="0"/>
                </a:spcBef>
                <a:spcAft>
                  <a:spcPts val="0"/>
                </a:spcAft>
                <a:buNone/>
              </a:pPr>
              <a:r>
                <a:rPr lang="en">
                  <a:solidFill>
                    <a:srgbClr val="2876C9"/>
                  </a:solidFill>
                </a:rPr>
                <a:t>! (NOT)</a:t>
              </a:r>
              <a:endParaRPr>
                <a:solidFill>
                  <a:srgbClr val="2876C9"/>
                </a:solidFill>
              </a:endParaRPr>
            </a:p>
          </p:txBody>
        </p:sp>
        <p:sp>
          <p:nvSpPr>
            <p:cNvPr id="223" name="Google Shape;223;p24"/>
            <p:cNvSpPr/>
            <p:nvPr/>
          </p:nvSpPr>
          <p:spPr>
            <a:xfrm>
              <a:off x="424575" y="2265975"/>
              <a:ext cx="167100" cy="960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4" name="Google Shape;224;p24"/>
          <p:cNvPicPr preferRelativeResize="0"/>
          <p:nvPr/>
        </p:nvPicPr>
        <p:blipFill>
          <a:blip r:embed="rId5">
            <a:alphaModFix/>
          </a:blip>
          <a:stretch>
            <a:fillRect/>
          </a:stretch>
        </p:blipFill>
        <p:spPr>
          <a:xfrm>
            <a:off x="593800" y="4011375"/>
            <a:ext cx="1463170" cy="448825"/>
          </a:xfrm>
          <a:prstGeom prst="rect">
            <a:avLst/>
          </a:prstGeom>
          <a:noFill/>
          <a:ln>
            <a:noFill/>
          </a:ln>
        </p:spPr>
      </p:pic>
      <p:pic>
        <p:nvPicPr>
          <p:cNvPr id="225" name="Google Shape;225;p24"/>
          <p:cNvPicPr preferRelativeResize="0"/>
          <p:nvPr/>
        </p:nvPicPr>
        <p:blipFill>
          <a:blip r:embed="rId6">
            <a:alphaModFix/>
          </a:blip>
          <a:stretch>
            <a:fillRect/>
          </a:stretch>
        </p:blipFill>
        <p:spPr>
          <a:xfrm>
            <a:off x="3313550" y="4089688"/>
            <a:ext cx="1735491" cy="292200"/>
          </a:xfrm>
          <a:prstGeom prst="rect">
            <a:avLst/>
          </a:prstGeom>
          <a:noFill/>
          <a:ln>
            <a:noFill/>
          </a:ln>
        </p:spPr>
      </p:pic>
      <p:pic>
        <p:nvPicPr>
          <p:cNvPr id="226" name="Google Shape;226;p24"/>
          <p:cNvPicPr preferRelativeResize="0"/>
          <p:nvPr/>
        </p:nvPicPr>
        <p:blipFill>
          <a:blip r:embed="rId7">
            <a:alphaModFix/>
          </a:blip>
          <a:stretch>
            <a:fillRect/>
          </a:stretch>
        </p:blipFill>
        <p:spPr>
          <a:xfrm>
            <a:off x="6128350" y="3967275"/>
            <a:ext cx="2387749" cy="448825"/>
          </a:xfrm>
          <a:prstGeom prst="rect">
            <a:avLst/>
          </a:prstGeom>
          <a:noFill/>
          <a:ln>
            <a:noFill/>
          </a:ln>
        </p:spPr>
      </p:pic>
      <p:cxnSp>
        <p:nvCxnSpPr>
          <p:cNvPr id="227" name="Google Shape;227;p24"/>
          <p:cNvCxnSpPr/>
          <p:nvPr/>
        </p:nvCxnSpPr>
        <p:spPr>
          <a:xfrm>
            <a:off x="1077375" y="3139725"/>
            <a:ext cx="0" cy="59850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p24"/>
          <p:cNvCxnSpPr/>
          <p:nvPr/>
        </p:nvCxnSpPr>
        <p:spPr>
          <a:xfrm>
            <a:off x="3964525" y="3077125"/>
            <a:ext cx="0" cy="598500"/>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p24"/>
          <p:cNvCxnSpPr/>
          <p:nvPr/>
        </p:nvCxnSpPr>
        <p:spPr>
          <a:xfrm>
            <a:off x="6973000" y="3107450"/>
            <a:ext cx="0" cy="598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Toán tử trong Java</a:t>
            </a:r>
            <a:endParaRPr>
              <a:solidFill>
                <a:srgbClr val="FFFFFF"/>
              </a:solidFill>
            </a:endParaRPr>
          </a:p>
        </p:txBody>
      </p:sp>
      <p:pic>
        <p:nvPicPr>
          <p:cNvPr id="235" name="Google Shape;235;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36" name="Google Shape;236;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7" name="Google Shape;237;p25"/>
          <p:cNvGraphicFramePr/>
          <p:nvPr/>
        </p:nvGraphicFramePr>
        <p:xfrm>
          <a:off x="769700" y="631025"/>
          <a:ext cx="7239000" cy="1143000"/>
        </p:xfrm>
        <a:graphic>
          <a:graphicData uri="http://schemas.openxmlformats.org/drawingml/2006/table">
            <a:tbl>
              <a:tblPr>
                <a:noFill/>
                <a:tableStyleId>{4B904002-832E-4758-B776-AC5FBB1DF65B}</a:tableStyleId>
              </a:tblPr>
              <a:tblGrid>
                <a:gridCol w="1447800"/>
                <a:gridCol w="1447800"/>
                <a:gridCol w="1447800"/>
                <a:gridCol w="1447800"/>
                <a:gridCol w="1447800"/>
              </a:tblGrid>
              <a:tr h="381000">
                <a:tc>
                  <a:txBody>
                    <a:bodyPr/>
                    <a:lstStyle/>
                    <a:p>
                      <a:pPr marL="0" lvl="0" indent="0" algn="ctr" rtl="0">
                        <a:spcBef>
                          <a:spcPts val="0"/>
                        </a:spcBef>
                        <a:spcAft>
                          <a:spcPts val="0"/>
                        </a:spcAft>
                        <a:buNone/>
                      </a:pPr>
                      <a:r>
                        <a:rPr lang="en" sz="1200"/>
                        <a:t>A</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B</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A &amp;&amp; B</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r>
            </a:tbl>
          </a:graphicData>
        </a:graphic>
      </p:graphicFrame>
      <p:graphicFrame>
        <p:nvGraphicFramePr>
          <p:cNvPr id="238" name="Google Shape;238;p25"/>
          <p:cNvGraphicFramePr/>
          <p:nvPr/>
        </p:nvGraphicFramePr>
        <p:xfrm>
          <a:off x="769700" y="2113450"/>
          <a:ext cx="7239000" cy="1143000"/>
        </p:xfrm>
        <a:graphic>
          <a:graphicData uri="http://schemas.openxmlformats.org/drawingml/2006/table">
            <a:tbl>
              <a:tblPr>
                <a:noFill/>
                <a:tableStyleId>{4B904002-832E-4758-B776-AC5FBB1DF65B}</a:tableStyleId>
              </a:tblPr>
              <a:tblGrid>
                <a:gridCol w="1447800"/>
                <a:gridCol w="1447800"/>
                <a:gridCol w="1447800"/>
                <a:gridCol w="1447800"/>
                <a:gridCol w="1447800"/>
              </a:tblGrid>
              <a:tr h="381000">
                <a:tc>
                  <a:txBody>
                    <a:bodyPr/>
                    <a:lstStyle/>
                    <a:p>
                      <a:pPr marL="0" lvl="0" indent="0" algn="ctr" rtl="0">
                        <a:spcBef>
                          <a:spcPts val="0"/>
                        </a:spcBef>
                        <a:spcAft>
                          <a:spcPts val="0"/>
                        </a:spcAft>
                        <a:buNone/>
                      </a:pPr>
                      <a:r>
                        <a:rPr lang="en" sz="1200"/>
                        <a:t>A</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B</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A || B</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bl>
          </a:graphicData>
        </a:graphic>
      </p:graphicFrame>
      <p:graphicFrame>
        <p:nvGraphicFramePr>
          <p:cNvPr id="239" name="Google Shape;239;p25"/>
          <p:cNvGraphicFramePr/>
          <p:nvPr/>
        </p:nvGraphicFramePr>
        <p:xfrm>
          <a:off x="769700" y="3628200"/>
          <a:ext cx="7239000" cy="1143000"/>
        </p:xfrm>
        <a:graphic>
          <a:graphicData uri="http://schemas.openxmlformats.org/drawingml/2006/table">
            <a:tbl>
              <a:tblPr>
                <a:noFill/>
                <a:tableStyleId>{4B904002-832E-4758-B776-AC5FBB1DF65B}</a:tableStyleId>
              </a:tblPr>
              <a:tblGrid>
                <a:gridCol w="1447800"/>
                <a:gridCol w="1447800"/>
                <a:gridCol w="1447800"/>
                <a:gridCol w="1447800"/>
                <a:gridCol w="1447800"/>
              </a:tblGrid>
              <a:tr h="381000">
                <a:tc>
                  <a:txBody>
                    <a:bodyPr/>
                    <a:lstStyle/>
                    <a:p>
                      <a:pPr marL="0" lvl="0" indent="0" algn="ctr" rtl="0">
                        <a:spcBef>
                          <a:spcPts val="0"/>
                        </a:spcBef>
                        <a:spcAft>
                          <a:spcPts val="0"/>
                        </a:spcAft>
                        <a:buNone/>
                      </a:pPr>
                      <a:r>
                        <a:rPr lang="en" sz="1200"/>
                        <a:t>A</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B</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A ^ B</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Toán tử trong Java</a:t>
            </a:r>
            <a:endParaRPr>
              <a:solidFill>
                <a:srgbClr val="FFFFFF"/>
              </a:solidFill>
            </a:endParaRPr>
          </a:p>
        </p:txBody>
      </p:sp>
      <p:pic>
        <p:nvPicPr>
          <p:cNvPr id="245" name="Google Shape;245;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46" name="Google Shape;246;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1276400" y="844700"/>
            <a:ext cx="1119900" cy="382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điều kiện</a:t>
            </a:r>
            <a:endParaRPr/>
          </a:p>
        </p:txBody>
      </p:sp>
      <p:sp>
        <p:nvSpPr>
          <p:cNvPr id="248" name="Google Shape;248;p26"/>
          <p:cNvSpPr/>
          <p:nvPr/>
        </p:nvSpPr>
        <p:spPr>
          <a:xfrm>
            <a:off x="5316375" y="844700"/>
            <a:ext cx="1119900" cy="382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toán tử bit</a:t>
            </a:r>
            <a:endParaRPr/>
          </a:p>
        </p:txBody>
      </p:sp>
      <p:sp>
        <p:nvSpPr>
          <p:cNvPr id="249" name="Google Shape;249;p26"/>
          <p:cNvSpPr txBox="1"/>
          <p:nvPr/>
        </p:nvSpPr>
        <p:spPr>
          <a:xfrm>
            <a:off x="8211300" y="4805400"/>
            <a:ext cx="9327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u="sng">
                <a:solidFill>
                  <a:schemeClr val="hlink"/>
                </a:solidFill>
                <a:hlinkClick r:id="rId4"/>
              </a:rPr>
              <a:t>source: viettuts</a:t>
            </a:r>
            <a:endParaRPr sz="800" i="1"/>
          </a:p>
        </p:txBody>
      </p:sp>
      <p:sp>
        <p:nvSpPr>
          <p:cNvPr id="250" name="Google Shape;250;p26"/>
          <p:cNvSpPr/>
          <p:nvPr/>
        </p:nvSpPr>
        <p:spPr>
          <a:xfrm>
            <a:off x="5429175" y="1531425"/>
            <a:ext cx="167100" cy="10089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txBox="1"/>
          <p:nvPr/>
        </p:nvSpPr>
        <p:spPr>
          <a:xfrm>
            <a:off x="5641875" y="1437000"/>
            <a:ext cx="1057800" cy="89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876C9"/>
                </a:solidFill>
              </a:rPr>
              <a:t>~, &amp;</a:t>
            </a:r>
            <a:endParaRPr>
              <a:solidFill>
                <a:srgbClr val="2876C9"/>
              </a:solidFill>
            </a:endParaRPr>
          </a:p>
          <a:p>
            <a:pPr marL="0" lvl="0" indent="0" algn="l" rtl="0">
              <a:lnSpc>
                <a:spcPct val="115000"/>
              </a:lnSpc>
              <a:spcBef>
                <a:spcPts val="0"/>
              </a:spcBef>
              <a:spcAft>
                <a:spcPts val="0"/>
              </a:spcAft>
              <a:buNone/>
            </a:pPr>
            <a:r>
              <a:rPr lang="en">
                <a:solidFill>
                  <a:srgbClr val="2876C9"/>
                </a:solidFill>
              </a:rPr>
              <a:t>|, ^</a:t>
            </a:r>
            <a:endParaRPr>
              <a:solidFill>
                <a:srgbClr val="2876C9"/>
              </a:solidFill>
            </a:endParaRPr>
          </a:p>
          <a:p>
            <a:pPr marL="0" lvl="0" indent="0" algn="l" rtl="0">
              <a:lnSpc>
                <a:spcPct val="115000"/>
              </a:lnSpc>
              <a:spcBef>
                <a:spcPts val="0"/>
              </a:spcBef>
              <a:spcAft>
                <a:spcPts val="0"/>
              </a:spcAft>
              <a:buNone/>
            </a:pPr>
            <a:r>
              <a:rPr lang="en">
                <a:solidFill>
                  <a:srgbClr val="2876C9"/>
                </a:solidFill>
              </a:rPr>
              <a:t>&gt;&gt;</a:t>
            </a:r>
            <a:endParaRPr>
              <a:solidFill>
                <a:srgbClr val="2876C9"/>
              </a:solidFill>
            </a:endParaRPr>
          </a:p>
          <a:p>
            <a:pPr marL="0" lvl="0" indent="0" algn="l" rtl="0">
              <a:lnSpc>
                <a:spcPct val="115000"/>
              </a:lnSpc>
              <a:spcBef>
                <a:spcPts val="0"/>
              </a:spcBef>
              <a:spcAft>
                <a:spcPts val="0"/>
              </a:spcAft>
              <a:buNone/>
            </a:pPr>
            <a:r>
              <a:rPr lang="en">
                <a:solidFill>
                  <a:srgbClr val="2876C9"/>
                </a:solidFill>
              </a:rPr>
              <a:t>&lt;&lt;</a:t>
            </a:r>
            <a:endParaRPr>
              <a:solidFill>
                <a:srgbClr val="2876C9"/>
              </a:solidFill>
            </a:endParaRPr>
          </a:p>
        </p:txBody>
      </p:sp>
      <p:pic>
        <p:nvPicPr>
          <p:cNvPr id="252" name="Google Shape;252;p26"/>
          <p:cNvPicPr preferRelativeResize="0"/>
          <p:nvPr/>
        </p:nvPicPr>
        <p:blipFill>
          <a:blip r:embed="rId5">
            <a:alphaModFix/>
          </a:blip>
          <a:stretch>
            <a:fillRect/>
          </a:stretch>
        </p:blipFill>
        <p:spPr>
          <a:xfrm>
            <a:off x="713924" y="3969074"/>
            <a:ext cx="2533650" cy="356511"/>
          </a:xfrm>
          <a:prstGeom prst="rect">
            <a:avLst/>
          </a:prstGeom>
          <a:noFill/>
          <a:ln>
            <a:noFill/>
          </a:ln>
        </p:spPr>
      </p:pic>
      <p:pic>
        <p:nvPicPr>
          <p:cNvPr id="253" name="Google Shape;253;p26"/>
          <p:cNvPicPr preferRelativeResize="0"/>
          <p:nvPr/>
        </p:nvPicPr>
        <p:blipFill>
          <a:blip r:embed="rId6">
            <a:alphaModFix/>
          </a:blip>
          <a:stretch>
            <a:fillRect/>
          </a:stretch>
        </p:blipFill>
        <p:spPr>
          <a:xfrm>
            <a:off x="5544975" y="3753964"/>
            <a:ext cx="1265500" cy="620659"/>
          </a:xfrm>
          <a:prstGeom prst="rect">
            <a:avLst/>
          </a:prstGeom>
          <a:noFill/>
          <a:ln>
            <a:noFill/>
          </a:ln>
        </p:spPr>
      </p:pic>
      <p:pic>
        <p:nvPicPr>
          <p:cNvPr id="254" name="Google Shape;254;p26"/>
          <p:cNvPicPr preferRelativeResize="0"/>
          <p:nvPr/>
        </p:nvPicPr>
        <p:blipFill>
          <a:blip r:embed="rId7">
            <a:alphaModFix/>
          </a:blip>
          <a:stretch>
            <a:fillRect/>
          </a:stretch>
        </p:blipFill>
        <p:spPr>
          <a:xfrm>
            <a:off x="883850" y="1736513"/>
            <a:ext cx="1905000" cy="200025"/>
          </a:xfrm>
          <a:prstGeom prst="rect">
            <a:avLst/>
          </a:prstGeom>
          <a:noFill/>
          <a:ln>
            <a:noFill/>
          </a:ln>
        </p:spPr>
      </p:pic>
      <p:cxnSp>
        <p:nvCxnSpPr>
          <p:cNvPr id="255" name="Google Shape;255;p26"/>
          <p:cNvCxnSpPr/>
          <p:nvPr/>
        </p:nvCxnSpPr>
        <p:spPr>
          <a:xfrm>
            <a:off x="1836350" y="2826575"/>
            <a:ext cx="1500" cy="722700"/>
          </a:xfrm>
          <a:prstGeom prst="straightConnector1">
            <a:avLst/>
          </a:prstGeom>
          <a:noFill/>
          <a:ln w="9525" cap="flat" cmpd="sng">
            <a:solidFill>
              <a:schemeClr val="dk2"/>
            </a:solidFill>
            <a:prstDash val="solid"/>
            <a:round/>
            <a:headEnd type="none" w="med" len="med"/>
            <a:tailEnd type="triangle" w="med" len="med"/>
          </a:ln>
        </p:spPr>
      </p:cxnSp>
      <p:cxnSp>
        <p:nvCxnSpPr>
          <p:cNvPr id="256" name="Google Shape;256;p26"/>
          <p:cNvCxnSpPr/>
          <p:nvPr/>
        </p:nvCxnSpPr>
        <p:spPr>
          <a:xfrm>
            <a:off x="5700025" y="2826575"/>
            <a:ext cx="1500" cy="722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Nhập xuất dữ liệu trong console</a:t>
            </a:r>
            <a:endParaRPr>
              <a:solidFill>
                <a:srgbClr val="FFFFFF"/>
              </a:solidFill>
            </a:endParaRPr>
          </a:p>
        </p:txBody>
      </p:sp>
      <p:pic>
        <p:nvPicPr>
          <p:cNvPr id="262" name="Google Shape;262;p2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63" name="Google Shape;263;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txBox="1"/>
          <p:nvPr/>
        </p:nvSpPr>
        <p:spPr>
          <a:xfrm>
            <a:off x="1092000" y="894475"/>
            <a:ext cx="4008900" cy="7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Scanner scanner = </a:t>
            </a:r>
            <a:r>
              <a:rPr lang="en" sz="1200" b="1">
                <a:solidFill>
                  <a:srgbClr val="1414BD"/>
                </a:solidFill>
              </a:rPr>
              <a:t>new</a:t>
            </a:r>
            <a:r>
              <a:rPr lang="en" sz="1200"/>
              <a:t> Scanner(System.</a:t>
            </a:r>
            <a:r>
              <a:rPr lang="en" sz="1200">
                <a:solidFill>
                  <a:srgbClr val="741B47"/>
                </a:solidFill>
              </a:rPr>
              <a:t>in</a:t>
            </a:r>
            <a:r>
              <a:rPr lang="en" sz="1200"/>
              <a:t>);</a:t>
            </a:r>
            <a:endParaRPr sz="1200"/>
          </a:p>
          <a:p>
            <a:pPr marL="0" lvl="0" indent="0" algn="l" rtl="0">
              <a:spcBef>
                <a:spcPts val="0"/>
              </a:spcBef>
              <a:spcAft>
                <a:spcPts val="0"/>
              </a:spcAft>
              <a:buNone/>
            </a:pPr>
            <a:r>
              <a:rPr lang="en" sz="1200"/>
              <a:t>scanner.nextLine();</a:t>
            </a:r>
            <a:endParaRPr sz="1200"/>
          </a:p>
          <a:p>
            <a:pPr marL="0" lvl="0" indent="0" algn="l" rtl="0">
              <a:spcBef>
                <a:spcPts val="0"/>
              </a:spcBef>
              <a:spcAft>
                <a:spcPts val="0"/>
              </a:spcAft>
              <a:buNone/>
            </a:pPr>
            <a:r>
              <a:rPr lang="en" sz="1200"/>
              <a:t>scanner.nextInt();</a:t>
            </a:r>
            <a:endParaRPr sz="1200"/>
          </a:p>
          <a:p>
            <a:pPr marL="0" lvl="0" indent="0" algn="l" rtl="0">
              <a:spcBef>
                <a:spcPts val="0"/>
              </a:spcBef>
              <a:spcAft>
                <a:spcPts val="0"/>
              </a:spcAft>
              <a:buNone/>
            </a:pPr>
            <a:r>
              <a:rPr lang="en" sz="1200"/>
              <a:t>…...</a:t>
            </a:r>
            <a:endParaRPr sz="1200"/>
          </a:p>
        </p:txBody>
      </p:sp>
      <p:sp>
        <p:nvSpPr>
          <p:cNvPr id="265" name="Google Shape;265;p27"/>
          <p:cNvSpPr txBox="1"/>
          <p:nvPr/>
        </p:nvSpPr>
        <p:spPr>
          <a:xfrm>
            <a:off x="599900" y="523800"/>
            <a:ext cx="1210800" cy="2922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2876C9"/>
              </a:buClr>
              <a:buSzPts val="1400"/>
              <a:buChar char="●"/>
            </a:pPr>
            <a:r>
              <a:rPr lang="en">
                <a:solidFill>
                  <a:srgbClr val="2876C9"/>
                </a:solidFill>
              </a:rPr>
              <a:t>Nhập</a:t>
            </a:r>
            <a:endParaRPr>
              <a:solidFill>
                <a:srgbClr val="2876C9"/>
              </a:solidFill>
            </a:endParaRPr>
          </a:p>
        </p:txBody>
      </p:sp>
      <p:sp>
        <p:nvSpPr>
          <p:cNvPr id="266" name="Google Shape;266;p27"/>
          <p:cNvSpPr txBox="1"/>
          <p:nvPr/>
        </p:nvSpPr>
        <p:spPr>
          <a:xfrm>
            <a:off x="599900" y="1811325"/>
            <a:ext cx="1210800" cy="2922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2876C9"/>
              </a:buClr>
              <a:buSzPts val="1400"/>
              <a:buChar char="●"/>
            </a:pPr>
            <a:r>
              <a:rPr lang="en">
                <a:solidFill>
                  <a:srgbClr val="2876C9"/>
                </a:solidFill>
              </a:rPr>
              <a:t>Xuất</a:t>
            </a:r>
            <a:endParaRPr>
              <a:solidFill>
                <a:srgbClr val="2876C9"/>
              </a:solidFill>
            </a:endParaRPr>
          </a:p>
        </p:txBody>
      </p:sp>
      <p:sp>
        <p:nvSpPr>
          <p:cNvPr id="267" name="Google Shape;267;p27"/>
          <p:cNvSpPr txBox="1"/>
          <p:nvPr/>
        </p:nvSpPr>
        <p:spPr>
          <a:xfrm>
            <a:off x="1092000" y="2135575"/>
            <a:ext cx="4008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System.out.print();</a:t>
            </a:r>
            <a:endParaRPr sz="1200"/>
          </a:p>
          <a:p>
            <a:pPr marL="0" lvl="0" indent="0" algn="l" rtl="0">
              <a:spcBef>
                <a:spcPts val="0"/>
              </a:spcBef>
              <a:spcAft>
                <a:spcPts val="0"/>
              </a:spcAft>
              <a:buNone/>
            </a:pPr>
            <a:r>
              <a:rPr lang="en" sz="1200"/>
              <a:t>System.out.println();</a:t>
            </a:r>
            <a:endParaRPr sz="1200"/>
          </a:p>
        </p:txBody>
      </p:sp>
      <p:pic>
        <p:nvPicPr>
          <p:cNvPr id="268" name="Google Shape;268;p27"/>
          <p:cNvPicPr preferRelativeResize="0"/>
          <p:nvPr/>
        </p:nvPicPr>
        <p:blipFill>
          <a:blip r:embed="rId4">
            <a:alphaModFix/>
          </a:blip>
          <a:stretch>
            <a:fillRect/>
          </a:stretch>
        </p:blipFill>
        <p:spPr>
          <a:xfrm>
            <a:off x="1144225" y="3327613"/>
            <a:ext cx="5019675" cy="1171575"/>
          </a:xfrm>
          <a:prstGeom prst="rect">
            <a:avLst/>
          </a:prstGeom>
          <a:noFill/>
          <a:ln>
            <a:noFill/>
          </a:ln>
        </p:spPr>
      </p:pic>
      <p:sp>
        <p:nvSpPr>
          <p:cNvPr id="269" name="Google Shape;269;p27"/>
          <p:cNvSpPr txBox="1"/>
          <p:nvPr/>
        </p:nvSpPr>
        <p:spPr>
          <a:xfrm>
            <a:off x="599900" y="2819825"/>
            <a:ext cx="1210800" cy="2922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2876C9"/>
              </a:buClr>
              <a:buSzPts val="1400"/>
              <a:buChar char="●"/>
            </a:pPr>
            <a:r>
              <a:rPr lang="en">
                <a:solidFill>
                  <a:srgbClr val="2876C9"/>
                </a:solidFill>
              </a:rPr>
              <a:t>Ví dụ</a:t>
            </a:r>
            <a:endParaRPr>
              <a:solidFill>
                <a:srgbClr val="2876C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Khái quát quá trình code</a:t>
            </a:r>
            <a:endParaRPr>
              <a:solidFill>
                <a:srgbClr val="FFFFFF"/>
              </a:solidFill>
            </a:endParaRPr>
          </a:p>
        </p:txBody>
      </p:sp>
      <p:pic>
        <p:nvPicPr>
          <p:cNvPr id="275" name="Google Shape;275;p2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76" name="Google Shape;276;p2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 name="Google Shape;277;p28"/>
          <p:cNvPicPr preferRelativeResize="0"/>
          <p:nvPr/>
        </p:nvPicPr>
        <p:blipFill>
          <a:blip r:embed="rId4">
            <a:alphaModFix/>
          </a:blip>
          <a:stretch>
            <a:fillRect/>
          </a:stretch>
        </p:blipFill>
        <p:spPr>
          <a:xfrm>
            <a:off x="2742450" y="2058850"/>
            <a:ext cx="2831650" cy="2520850"/>
          </a:xfrm>
          <a:prstGeom prst="rect">
            <a:avLst/>
          </a:prstGeom>
          <a:noFill/>
          <a:ln>
            <a:noFill/>
          </a:ln>
        </p:spPr>
      </p:pic>
      <p:sp>
        <p:nvSpPr>
          <p:cNvPr id="278" name="Google Shape;278;p28"/>
          <p:cNvSpPr txBox="1"/>
          <p:nvPr/>
        </p:nvSpPr>
        <p:spPr>
          <a:xfrm>
            <a:off x="558150" y="697800"/>
            <a:ext cx="2128500" cy="10560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2876C9"/>
              </a:buClr>
              <a:buSzPts val="1400"/>
              <a:buChar char="●"/>
            </a:pPr>
            <a:r>
              <a:rPr lang="en">
                <a:solidFill>
                  <a:srgbClr val="2876C9"/>
                </a:solidFill>
              </a:rPr>
              <a:t>Input?</a:t>
            </a:r>
            <a:endParaRPr>
              <a:solidFill>
                <a:srgbClr val="2876C9"/>
              </a:solidFill>
            </a:endParaRPr>
          </a:p>
          <a:p>
            <a:pPr marL="457200" lvl="0" indent="-317500" algn="l" rtl="0">
              <a:lnSpc>
                <a:spcPct val="150000"/>
              </a:lnSpc>
              <a:spcBef>
                <a:spcPts val="0"/>
              </a:spcBef>
              <a:spcAft>
                <a:spcPts val="0"/>
              </a:spcAft>
              <a:buClr>
                <a:srgbClr val="2876C9"/>
              </a:buClr>
              <a:buSzPts val="1400"/>
              <a:buChar char="●"/>
            </a:pPr>
            <a:r>
              <a:rPr lang="en">
                <a:solidFill>
                  <a:srgbClr val="2876C9"/>
                </a:solidFill>
              </a:rPr>
              <a:t>Output?</a:t>
            </a:r>
            <a:endParaRPr>
              <a:solidFill>
                <a:srgbClr val="2876C9"/>
              </a:solidFill>
            </a:endParaRPr>
          </a:p>
          <a:p>
            <a:pPr marL="457200" lvl="0" indent="-317500" algn="l" rtl="0">
              <a:lnSpc>
                <a:spcPct val="150000"/>
              </a:lnSpc>
              <a:spcBef>
                <a:spcPts val="0"/>
              </a:spcBef>
              <a:spcAft>
                <a:spcPts val="0"/>
              </a:spcAft>
              <a:buClr>
                <a:srgbClr val="2876C9"/>
              </a:buClr>
              <a:buSzPts val="1400"/>
              <a:buChar char="●"/>
            </a:pPr>
            <a:r>
              <a:rPr lang="en">
                <a:solidFill>
                  <a:srgbClr val="2876C9"/>
                </a:solidFill>
              </a:rPr>
              <a:t>How to do?</a:t>
            </a:r>
            <a:endParaRPr>
              <a:solidFill>
                <a:srgbClr val="2876C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Khái quát quá trình code</a:t>
            </a:r>
            <a:endParaRPr>
              <a:solidFill>
                <a:srgbClr val="FFFFFF"/>
              </a:solidFill>
            </a:endParaRPr>
          </a:p>
        </p:txBody>
      </p:sp>
      <p:pic>
        <p:nvPicPr>
          <p:cNvPr id="284" name="Google Shape;284;p2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85" name="Google Shape;285;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6" name="Google Shape;286;p29"/>
          <p:cNvPicPr preferRelativeResize="0"/>
          <p:nvPr/>
        </p:nvPicPr>
        <p:blipFill>
          <a:blip r:embed="rId4">
            <a:alphaModFix/>
          </a:blip>
          <a:stretch>
            <a:fillRect/>
          </a:stretch>
        </p:blipFill>
        <p:spPr>
          <a:xfrm>
            <a:off x="1197325" y="2006275"/>
            <a:ext cx="2831650" cy="2520850"/>
          </a:xfrm>
          <a:prstGeom prst="rect">
            <a:avLst/>
          </a:prstGeom>
          <a:noFill/>
          <a:ln>
            <a:noFill/>
          </a:ln>
        </p:spPr>
      </p:pic>
      <p:sp>
        <p:nvSpPr>
          <p:cNvPr id="287" name="Google Shape;287;p29"/>
          <p:cNvSpPr txBox="1"/>
          <p:nvPr/>
        </p:nvSpPr>
        <p:spPr>
          <a:xfrm>
            <a:off x="558150" y="697800"/>
            <a:ext cx="2128500" cy="10560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2876C9"/>
              </a:buClr>
              <a:buSzPts val="1400"/>
              <a:buChar char="●"/>
            </a:pPr>
            <a:r>
              <a:rPr lang="en">
                <a:solidFill>
                  <a:srgbClr val="2876C9"/>
                </a:solidFill>
              </a:rPr>
              <a:t>Input?</a:t>
            </a:r>
            <a:endParaRPr>
              <a:solidFill>
                <a:srgbClr val="2876C9"/>
              </a:solidFill>
            </a:endParaRPr>
          </a:p>
          <a:p>
            <a:pPr marL="457200" lvl="0" indent="-317500" algn="l" rtl="0">
              <a:lnSpc>
                <a:spcPct val="150000"/>
              </a:lnSpc>
              <a:spcBef>
                <a:spcPts val="0"/>
              </a:spcBef>
              <a:spcAft>
                <a:spcPts val="0"/>
              </a:spcAft>
              <a:buClr>
                <a:srgbClr val="2876C9"/>
              </a:buClr>
              <a:buSzPts val="1400"/>
              <a:buChar char="●"/>
            </a:pPr>
            <a:r>
              <a:rPr lang="en">
                <a:solidFill>
                  <a:srgbClr val="2876C9"/>
                </a:solidFill>
              </a:rPr>
              <a:t>Output?</a:t>
            </a:r>
            <a:endParaRPr>
              <a:solidFill>
                <a:srgbClr val="2876C9"/>
              </a:solidFill>
            </a:endParaRPr>
          </a:p>
          <a:p>
            <a:pPr marL="457200" lvl="0" indent="-317500" algn="l" rtl="0">
              <a:lnSpc>
                <a:spcPct val="150000"/>
              </a:lnSpc>
              <a:spcBef>
                <a:spcPts val="0"/>
              </a:spcBef>
              <a:spcAft>
                <a:spcPts val="0"/>
              </a:spcAft>
              <a:buClr>
                <a:srgbClr val="2876C9"/>
              </a:buClr>
              <a:buSzPts val="1400"/>
              <a:buChar char="●"/>
            </a:pPr>
            <a:r>
              <a:rPr lang="en">
                <a:solidFill>
                  <a:srgbClr val="2876C9"/>
                </a:solidFill>
              </a:rPr>
              <a:t>How to do?</a:t>
            </a:r>
            <a:endParaRPr>
              <a:solidFill>
                <a:srgbClr val="2876C9"/>
              </a:solidFill>
            </a:endParaRPr>
          </a:p>
        </p:txBody>
      </p:sp>
      <p:sp>
        <p:nvSpPr>
          <p:cNvPr id="288" name="Google Shape;288;p29"/>
          <p:cNvSpPr/>
          <p:nvPr/>
        </p:nvSpPr>
        <p:spPr>
          <a:xfrm>
            <a:off x="5665150" y="3046000"/>
            <a:ext cx="1245900" cy="313200"/>
          </a:xfrm>
          <a:prstGeom prst="rect">
            <a:avLst/>
          </a:prstGeom>
          <a:noFill/>
          <a:ln w="9525" cap="flat" cmpd="sng">
            <a:solidFill>
              <a:srgbClr val="2876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rgbClr val="2876C9"/>
                </a:solidFill>
              </a:rPr>
              <a:t>f(x)</a:t>
            </a:r>
            <a:endParaRPr i="1">
              <a:solidFill>
                <a:srgbClr val="2876C9"/>
              </a:solidFill>
            </a:endParaRPr>
          </a:p>
        </p:txBody>
      </p:sp>
      <p:sp>
        <p:nvSpPr>
          <p:cNvPr id="289" name="Google Shape;289;p29"/>
          <p:cNvSpPr txBox="1"/>
          <p:nvPr/>
        </p:nvSpPr>
        <p:spPr>
          <a:xfrm>
            <a:off x="4531100" y="3014650"/>
            <a:ext cx="7377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Input x</a:t>
            </a:r>
            <a:endParaRPr>
              <a:solidFill>
                <a:srgbClr val="2876C9"/>
              </a:solidFill>
            </a:endParaRPr>
          </a:p>
        </p:txBody>
      </p:sp>
      <p:sp>
        <p:nvSpPr>
          <p:cNvPr id="290" name="Google Shape;290;p29"/>
          <p:cNvSpPr txBox="1"/>
          <p:nvPr/>
        </p:nvSpPr>
        <p:spPr>
          <a:xfrm>
            <a:off x="7307400" y="3014650"/>
            <a:ext cx="9117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Output y</a:t>
            </a:r>
            <a:endParaRPr>
              <a:solidFill>
                <a:srgbClr val="2876C9"/>
              </a:solidFill>
            </a:endParaRPr>
          </a:p>
        </p:txBody>
      </p:sp>
      <p:cxnSp>
        <p:nvCxnSpPr>
          <p:cNvPr id="291" name="Google Shape;291;p29"/>
          <p:cNvCxnSpPr>
            <a:stCxn id="289" idx="3"/>
            <a:endCxn id="288" idx="1"/>
          </p:cNvCxnSpPr>
          <p:nvPr/>
        </p:nvCxnSpPr>
        <p:spPr>
          <a:xfrm>
            <a:off x="5268800" y="3202600"/>
            <a:ext cx="396300" cy="0"/>
          </a:xfrm>
          <a:prstGeom prst="straightConnector1">
            <a:avLst/>
          </a:prstGeom>
          <a:noFill/>
          <a:ln w="9525" cap="flat" cmpd="sng">
            <a:solidFill>
              <a:srgbClr val="01A2A6"/>
            </a:solidFill>
            <a:prstDash val="solid"/>
            <a:round/>
            <a:headEnd type="none" w="med" len="med"/>
            <a:tailEnd type="triangle" w="med" len="med"/>
          </a:ln>
        </p:spPr>
      </p:cxnSp>
      <p:cxnSp>
        <p:nvCxnSpPr>
          <p:cNvPr id="292" name="Google Shape;292;p29"/>
          <p:cNvCxnSpPr>
            <a:stCxn id="288" idx="3"/>
            <a:endCxn id="290" idx="1"/>
          </p:cNvCxnSpPr>
          <p:nvPr/>
        </p:nvCxnSpPr>
        <p:spPr>
          <a:xfrm>
            <a:off x="6911050" y="3202600"/>
            <a:ext cx="396300" cy="0"/>
          </a:xfrm>
          <a:prstGeom prst="straightConnector1">
            <a:avLst/>
          </a:prstGeom>
          <a:noFill/>
          <a:ln w="9525" cap="flat" cmpd="sng">
            <a:solidFill>
              <a:srgbClr val="01A2A6"/>
            </a:solidFill>
            <a:prstDash val="solid"/>
            <a:round/>
            <a:headEnd type="none" w="med" len="med"/>
            <a:tailEnd type="triangle" w="med" len="med"/>
          </a:ln>
        </p:spPr>
      </p:cxnSp>
      <p:sp>
        <p:nvSpPr>
          <p:cNvPr id="293" name="Google Shape;293;p29"/>
          <p:cNvSpPr txBox="1"/>
          <p:nvPr/>
        </p:nvSpPr>
        <p:spPr>
          <a:xfrm>
            <a:off x="6150550" y="2627500"/>
            <a:ext cx="396300" cy="4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Package</a:t>
            </a:r>
            <a:endParaRPr>
              <a:solidFill>
                <a:srgbClr val="FFFFFF"/>
              </a:solidFill>
            </a:endParaRPr>
          </a:p>
        </p:txBody>
      </p:sp>
      <p:pic>
        <p:nvPicPr>
          <p:cNvPr id="299" name="Google Shape;299;p30"/>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00" name="Google Shape;300;p3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txBox="1"/>
          <p:nvPr/>
        </p:nvSpPr>
        <p:spPr>
          <a:xfrm>
            <a:off x="558150" y="697800"/>
            <a:ext cx="5184000" cy="28518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2876C9"/>
              </a:buClr>
              <a:buSzPts val="1400"/>
              <a:buChar char="●"/>
            </a:pPr>
            <a:r>
              <a:rPr lang="en" sz="1200" b="1">
                <a:solidFill>
                  <a:srgbClr val="2876C9"/>
                </a:solidFill>
                <a:highlight>
                  <a:srgbClr val="FFFFFF"/>
                </a:highlight>
              </a:rPr>
              <a:t>Package (gói) trong java</a:t>
            </a:r>
            <a:r>
              <a:rPr lang="en" sz="1200">
                <a:solidFill>
                  <a:srgbClr val="2876C9"/>
                </a:solidFill>
                <a:highlight>
                  <a:srgbClr val="FFFFFF"/>
                </a:highlight>
              </a:rPr>
              <a:t> là một nhóm các lớp, các package con.</a:t>
            </a:r>
            <a:endParaRPr sz="1200">
              <a:solidFill>
                <a:srgbClr val="2876C9"/>
              </a:solidFill>
              <a:highlight>
                <a:srgbClr val="FFFFFF"/>
              </a:highlight>
            </a:endParaRPr>
          </a:p>
          <a:p>
            <a:pPr marL="457200" lvl="0" indent="0" algn="l" rtl="0">
              <a:lnSpc>
                <a:spcPct val="150000"/>
              </a:lnSpc>
              <a:spcBef>
                <a:spcPts val="0"/>
              </a:spcBef>
              <a:spcAft>
                <a:spcPts val="0"/>
              </a:spcAft>
              <a:buNone/>
            </a:pPr>
            <a:r>
              <a:rPr lang="en" sz="1200">
                <a:solidFill>
                  <a:srgbClr val="2876C9"/>
                </a:solidFill>
                <a:highlight>
                  <a:srgbClr val="FFFFFF"/>
                </a:highlight>
              </a:rPr>
              <a:t>=&gt; Tránh xung đột khi đặt trùng tên</a:t>
            </a:r>
            <a:endParaRPr sz="1200">
              <a:solidFill>
                <a:srgbClr val="2876C9"/>
              </a:solidFill>
              <a:highlight>
                <a:srgbClr val="FFFFFF"/>
              </a:highlight>
            </a:endParaRPr>
          </a:p>
          <a:p>
            <a:pPr marL="457200" lvl="0" indent="0" algn="l" rtl="0">
              <a:lnSpc>
                <a:spcPct val="150000"/>
              </a:lnSpc>
              <a:spcBef>
                <a:spcPts val="0"/>
              </a:spcBef>
              <a:spcAft>
                <a:spcPts val="0"/>
              </a:spcAft>
              <a:buNone/>
            </a:pPr>
            <a:r>
              <a:rPr lang="en" sz="1200">
                <a:solidFill>
                  <a:srgbClr val="2876C9"/>
                </a:solidFill>
                <a:highlight>
                  <a:srgbClr val="FFFFFF"/>
                </a:highlight>
              </a:rPr>
              <a:t>=&gt; Dễ quản lý và bảo trì</a:t>
            </a:r>
            <a:endParaRPr sz="1200">
              <a:solidFill>
                <a:srgbClr val="2876C9"/>
              </a:solidFill>
              <a:highlight>
                <a:srgbClr val="FFFFFF"/>
              </a:highlight>
            </a:endParaRPr>
          </a:p>
          <a:p>
            <a:pPr marL="457200" lvl="0" indent="0" algn="l" rtl="0">
              <a:lnSpc>
                <a:spcPct val="150000"/>
              </a:lnSpc>
              <a:spcBef>
                <a:spcPts val="0"/>
              </a:spcBef>
              <a:spcAft>
                <a:spcPts val="0"/>
              </a:spcAft>
              <a:buNone/>
            </a:pPr>
            <a:endParaRPr sz="1200">
              <a:solidFill>
                <a:srgbClr val="2876C9"/>
              </a:solidFill>
              <a:highlight>
                <a:srgbClr val="FFFFFF"/>
              </a:highlight>
            </a:endParaRPr>
          </a:p>
          <a:p>
            <a:pPr marL="457200" lvl="0" indent="-304800" algn="l" rtl="0">
              <a:lnSpc>
                <a:spcPct val="150000"/>
              </a:lnSpc>
              <a:spcBef>
                <a:spcPts val="0"/>
              </a:spcBef>
              <a:spcAft>
                <a:spcPts val="0"/>
              </a:spcAft>
              <a:buClr>
                <a:srgbClr val="2876C9"/>
              </a:buClr>
              <a:buSzPts val="1200"/>
              <a:buChar char="●"/>
            </a:pPr>
            <a:r>
              <a:rPr lang="en" sz="1200" b="1">
                <a:solidFill>
                  <a:srgbClr val="2876C9"/>
                </a:solidFill>
                <a:highlight>
                  <a:srgbClr val="FFFFFF"/>
                </a:highlight>
              </a:rPr>
              <a:t>Quy tắc:</a:t>
            </a:r>
            <a:endParaRPr sz="1200" b="1">
              <a:solidFill>
                <a:srgbClr val="2876C9"/>
              </a:solidFill>
              <a:highlight>
                <a:srgbClr val="FFFFFF"/>
              </a:highlight>
            </a:endParaRPr>
          </a:p>
          <a:p>
            <a:pPr marL="0" lvl="0" indent="0" algn="l" rtl="0">
              <a:lnSpc>
                <a:spcPct val="150000"/>
              </a:lnSpc>
              <a:spcBef>
                <a:spcPts val="0"/>
              </a:spcBef>
              <a:spcAft>
                <a:spcPts val="0"/>
              </a:spcAft>
              <a:buNone/>
            </a:pPr>
            <a:r>
              <a:rPr lang="en" sz="1200">
                <a:solidFill>
                  <a:srgbClr val="2876C9"/>
                </a:solidFill>
                <a:highlight>
                  <a:srgbClr val="FFFFFF"/>
                </a:highlight>
              </a:rPr>
              <a:t>	- Tên package viết thường</a:t>
            </a:r>
            <a:endParaRPr sz="1200">
              <a:solidFill>
                <a:srgbClr val="2876C9"/>
              </a:solidFill>
              <a:highlight>
                <a:srgbClr val="FFFFFF"/>
              </a:highlight>
            </a:endParaRPr>
          </a:p>
          <a:p>
            <a:pPr marL="0" lvl="0" indent="0" algn="l" rtl="0">
              <a:lnSpc>
                <a:spcPct val="150000"/>
              </a:lnSpc>
              <a:spcBef>
                <a:spcPts val="0"/>
              </a:spcBef>
              <a:spcAft>
                <a:spcPts val="0"/>
              </a:spcAft>
              <a:buNone/>
            </a:pPr>
            <a:r>
              <a:rPr lang="en" sz="1200">
                <a:solidFill>
                  <a:srgbClr val="2876C9"/>
                </a:solidFill>
                <a:highlight>
                  <a:srgbClr val="FFFFFF"/>
                </a:highlight>
              </a:rPr>
              <a:t>	- Tương ứng với tên thư mục</a:t>
            </a:r>
            <a:endParaRPr sz="1200">
              <a:solidFill>
                <a:srgbClr val="2876C9"/>
              </a:solidFill>
              <a:highlight>
                <a:srgbClr val="FFFFFF"/>
              </a:highlight>
            </a:endParaRPr>
          </a:p>
          <a:p>
            <a:pPr marL="0" lvl="0" indent="0" algn="l" rtl="0">
              <a:lnSpc>
                <a:spcPct val="150000"/>
              </a:lnSpc>
              <a:spcBef>
                <a:spcPts val="0"/>
              </a:spcBef>
              <a:spcAft>
                <a:spcPts val="0"/>
              </a:spcAft>
              <a:buNone/>
            </a:pPr>
            <a:r>
              <a:rPr lang="en" sz="1200">
                <a:solidFill>
                  <a:srgbClr val="2876C9"/>
                </a:solidFill>
                <a:highlight>
                  <a:srgbClr val="FFFFFF"/>
                </a:highlight>
              </a:rPr>
              <a:t>	- Đặt tên package theo thư mục to trước,</a:t>
            </a:r>
            <a:endParaRPr sz="1200">
              <a:solidFill>
                <a:srgbClr val="2876C9"/>
              </a:solidFill>
              <a:highlight>
                <a:srgbClr val="FFFFFF"/>
              </a:highlight>
            </a:endParaRPr>
          </a:p>
          <a:p>
            <a:pPr marL="457200" lvl="0" indent="0" algn="l" rtl="0">
              <a:lnSpc>
                <a:spcPct val="150000"/>
              </a:lnSpc>
              <a:spcBef>
                <a:spcPts val="0"/>
              </a:spcBef>
              <a:spcAft>
                <a:spcPts val="0"/>
              </a:spcAft>
              <a:buNone/>
            </a:pPr>
            <a:r>
              <a:rPr lang="en" sz="1200">
                <a:solidFill>
                  <a:srgbClr val="2876C9"/>
                </a:solidFill>
                <a:highlight>
                  <a:srgbClr val="FFFFFF"/>
                </a:highlight>
              </a:rPr>
              <a:t>   nhỏ sau</a:t>
            </a:r>
            <a:endParaRPr sz="1200">
              <a:solidFill>
                <a:srgbClr val="2876C9"/>
              </a:solidFill>
              <a:highlight>
                <a:srgbClr val="FFFFFF"/>
              </a:highlight>
            </a:endParaRPr>
          </a:p>
        </p:txBody>
      </p:sp>
      <p:grpSp>
        <p:nvGrpSpPr>
          <p:cNvPr id="302" name="Google Shape;302;p30"/>
          <p:cNvGrpSpPr/>
          <p:nvPr/>
        </p:nvGrpSpPr>
        <p:grpSpPr>
          <a:xfrm>
            <a:off x="4571874" y="1433796"/>
            <a:ext cx="4230842" cy="3128276"/>
            <a:chOff x="4280919" y="1320600"/>
            <a:chExt cx="4522063" cy="3241401"/>
          </a:xfrm>
        </p:grpSpPr>
        <p:pic>
          <p:nvPicPr>
            <p:cNvPr id="303" name="Google Shape;303;p30"/>
            <p:cNvPicPr preferRelativeResize="0"/>
            <p:nvPr/>
          </p:nvPicPr>
          <p:blipFill>
            <a:blip r:embed="rId4">
              <a:alphaModFix/>
            </a:blip>
            <a:stretch>
              <a:fillRect/>
            </a:stretch>
          </p:blipFill>
          <p:spPr>
            <a:xfrm>
              <a:off x="4280919" y="1320600"/>
              <a:ext cx="4522063" cy="3241401"/>
            </a:xfrm>
            <a:prstGeom prst="rect">
              <a:avLst/>
            </a:prstGeom>
            <a:noFill/>
            <a:ln>
              <a:noFill/>
            </a:ln>
          </p:spPr>
        </p:pic>
        <p:sp>
          <p:nvSpPr>
            <p:cNvPr id="304" name="Google Shape;304;p30"/>
            <p:cNvSpPr/>
            <p:nvPr/>
          </p:nvSpPr>
          <p:spPr>
            <a:xfrm>
              <a:off x="4572000" y="2004500"/>
              <a:ext cx="1057800" cy="292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 2</a:t>
            </a:r>
            <a:endParaRPr>
              <a:solidFill>
                <a:srgbClr val="FFFFFF"/>
              </a:solidFill>
            </a:endParaRPr>
          </a:p>
        </p:txBody>
      </p:sp>
      <p:pic>
        <p:nvPicPr>
          <p:cNvPr id="310" name="Google Shape;310;p31"/>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11" name="Google Shape;311;p3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Quá trình code là quá trình xử lý dữ liệu đầu vào và trả lại kết quả đầu ra.</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Từ khóa trong Java: ~50 từ</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Package trong Java: Phân biệt vị trí các lớp</a:t>
            </a:r>
            <a:endParaRPr>
              <a:solidFill>
                <a:srgbClr val="2876C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Biến trong Java</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Kiểu dữ liệu</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Toán tử</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Nhập xuất dữ liệu trong console</a:t>
            </a:r>
            <a:endParaRPr>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Test!</a:t>
            </a:r>
            <a:endParaRPr sz="3000">
              <a:solidFill>
                <a:srgbClr val="2A78CA"/>
              </a:solidFill>
            </a:endParaRPr>
          </a:p>
        </p:txBody>
      </p:sp>
      <p:pic>
        <p:nvPicPr>
          <p:cNvPr id="319" name="Google Shape;319;p32"/>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Biến trong Java</a:t>
            </a:r>
            <a:endParaRPr>
              <a:solidFill>
                <a:srgbClr val="FFFFFF"/>
              </a:solidFill>
            </a:endParaRPr>
          </a:p>
        </p:txBody>
      </p:sp>
      <p:pic>
        <p:nvPicPr>
          <p:cNvPr id="70" name="Google Shape;70;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p:nvPr/>
        </p:nvSpPr>
        <p:spPr>
          <a:xfrm>
            <a:off x="770999" y="2086555"/>
            <a:ext cx="8264700" cy="2734200"/>
          </a:xfrm>
          <a:prstGeom prst="rect">
            <a:avLst/>
          </a:prstGeom>
          <a:noFill/>
          <a:ln>
            <a:noFill/>
          </a:ln>
        </p:spPr>
        <p:txBody>
          <a:bodyPr spcFirstLastPara="1" wrap="square" lIns="91425" tIns="91425" rIns="91425" bIns="91425" anchor="t" anchorCtr="0">
            <a:noAutofit/>
          </a:bodyPr>
          <a:lstStyle/>
          <a:p>
            <a:pPr marL="139700" lvl="0" algn="l" rtl="0">
              <a:lnSpc>
                <a:spcPct val="200000"/>
              </a:lnSpc>
              <a:spcBef>
                <a:spcPts val="1000"/>
              </a:spcBef>
              <a:spcAft>
                <a:spcPts val="0"/>
              </a:spcAft>
              <a:buClr>
                <a:srgbClr val="2876C9"/>
              </a:buClr>
              <a:buSzPts val="1400"/>
            </a:pPr>
            <a:r>
              <a:rPr lang="en" i="1" dirty="0" smtClean="0">
                <a:solidFill>
                  <a:srgbClr val="2876C9"/>
                </a:solidFill>
              </a:rPr>
              <a:t>Quy định:</a:t>
            </a:r>
          </a:p>
          <a:p>
            <a:pPr marL="457200" lvl="0" indent="-317500" algn="l" rtl="0">
              <a:lnSpc>
                <a:spcPct val="200000"/>
              </a:lnSpc>
              <a:spcBef>
                <a:spcPts val="1000"/>
              </a:spcBef>
              <a:spcAft>
                <a:spcPts val="0"/>
              </a:spcAft>
              <a:buClr>
                <a:srgbClr val="2876C9"/>
              </a:buClr>
              <a:buSzPts val="1400"/>
              <a:buChar char="●"/>
            </a:pPr>
            <a:r>
              <a:rPr lang="en" sz="1200" i="1" dirty="0" smtClean="0">
                <a:solidFill>
                  <a:srgbClr val="2876C9"/>
                </a:solidFill>
              </a:rPr>
              <a:t>Tên biến không chứa khoảng trắng</a:t>
            </a:r>
            <a:endParaRPr sz="1200" i="1" dirty="0" smtClean="0">
              <a:solidFill>
                <a:srgbClr val="2876C9"/>
              </a:solidFill>
            </a:endParaRPr>
          </a:p>
          <a:p>
            <a:pPr marL="457200" lvl="0" indent="-317500" algn="l" rtl="0">
              <a:lnSpc>
                <a:spcPct val="200000"/>
              </a:lnSpc>
              <a:spcBef>
                <a:spcPts val="0"/>
              </a:spcBef>
              <a:spcAft>
                <a:spcPts val="0"/>
              </a:spcAft>
              <a:buClr>
                <a:srgbClr val="2876C9"/>
              </a:buClr>
              <a:buSzPts val="1400"/>
              <a:buChar char="●"/>
            </a:pPr>
            <a:r>
              <a:rPr lang="en" sz="1200" i="1" dirty="0" smtClean="0">
                <a:solidFill>
                  <a:srgbClr val="2876C9"/>
                </a:solidFill>
                <a:highlight>
                  <a:srgbClr val="FFFFFF"/>
                </a:highlight>
              </a:rPr>
              <a:t>Chỉ </a:t>
            </a:r>
            <a:r>
              <a:rPr lang="en" sz="1200" i="1" dirty="0">
                <a:solidFill>
                  <a:srgbClr val="2876C9"/>
                </a:solidFill>
                <a:highlight>
                  <a:srgbClr val="FFFFFF"/>
                </a:highlight>
              </a:rPr>
              <a:t>được bắt đầu bằng một ký tự(chữ), hoặc một dấu gạch dưới(_), hoặc một ký tự dollar($)</a:t>
            </a:r>
            <a:endParaRPr sz="1200" i="1" dirty="0">
              <a:solidFill>
                <a:srgbClr val="2876C9"/>
              </a:solidFill>
              <a:highlight>
                <a:srgbClr val="FFFFFF"/>
              </a:highlight>
            </a:endParaRPr>
          </a:p>
          <a:p>
            <a:pPr marL="457200" lvl="0" indent="-317500" algn="l" rtl="0">
              <a:lnSpc>
                <a:spcPct val="200000"/>
              </a:lnSpc>
              <a:spcBef>
                <a:spcPts val="0"/>
              </a:spcBef>
              <a:spcAft>
                <a:spcPts val="0"/>
              </a:spcAft>
              <a:buClr>
                <a:srgbClr val="2876C9"/>
              </a:buClr>
              <a:buSzPts val="1400"/>
              <a:buChar char="●"/>
            </a:pPr>
            <a:r>
              <a:rPr lang="en" sz="1200" i="1" dirty="0">
                <a:solidFill>
                  <a:srgbClr val="2876C9"/>
                </a:solidFill>
                <a:highlight>
                  <a:srgbClr val="FFFFFF"/>
                </a:highlight>
              </a:rPr>
              <a:t>Bắt đầu từ ký tự thứ hai, có thể dùng ký tự(chữ), dấu gạch dưới(_), hoặc ký tự dollar($)</a:t>
            </a:r>
            <a:endParaRPr sz="1200" i="1" dirty="0">
              <a:solidFill>
                <a:srgbClr val="2876C9"/>
              </a:solidFill>
              <a:highlight>
                <a:srgbClr val="FFFFFF"/>
              </a:highlight>
            </a:endParaRPr>
          </a:p>
          <a:p>
            <a:pPr marL="457200" lvl="0" indent="-317500" algn="l" rtl="0">
              <a:lnSpc>
                <a:spcPct val="200000"/>
              </a:lnSpc>
              <a:spcBef>
                <a:spcPts val="0"/>
              </a:spcBef>
              <a:spcAft>
                <a:spcPts val="0"/>
              </a:spcAft>
              <a:buClr>
                <a:srgbClr val="2876C9"/>
              </a:buClr>
              <a:buSzPts val="1400"/>
              <a:buChar char="●"/>
            </a:pPr>
            <a:r>
              <a:rPr lang="en" sz="1200" i="1" dirty="0">
                <a:solidFill>
                  <a:srgbClr val="2876C9"/>
                </a:solidFill>
                <a:highlight>
                  <a:srgbClr val="FFFFFF"/>
                </a:highlight>
              </a:rPr>
              <a:t>Không được trùng với các từ khóa</a:t>
            </a:r>
            <a:endParaRPr sz="1200" i="1" dirty="0">
              <a:solidFill>
                <a:srgbClr val="2876C9"/>
              </a:solidFill>
              <a:highlight>
                <a:srgbClr val="FFFFFF"/>
              </a:highlight>
            </a:endParaRPr>
          </a:p>
          <a:p>
            <a:pPr marL="457200" lvl="0" indent="-317500" algn="l" rtl="0">
              <a:lnSpc>
                <a:spcPct val="200000"/>
              </a:lnSpc>
              <a:spcBef>
                <a:spcPts val="0"/>
              </a:spcBef>
              <a:spcAft>
                <a:spcPts val="0"/>
              </a:spcAft>
              <a:buClr>
                <a:srgbClr val="2876C9"/>
              </a:buClr>
              <a:buSzPts val="1400"/>
              <a:buChar char="●"/>
            </a:pPr>
            <a:r>
              <a:rPr lang="en" sz="1200" i="1" dirty="0">
                <a:solidFill>
                  <a:srgbClr val="2876C9"/>
                </a:solidFill>
                <a:highlight>
                  <a:srgbClr val="FFFFFF"/>
                </a:highlight>
              </a:rPr>
              <a:t>Có phân biệt chữ hoa và chữ thường</a:t>
            </a:r>
            <a:endParaRPr sz="1200" i="1" dirty="0">
              <a:solidFill>
                <a:srgbClr val="2876C9"/>
              </a:solidFill>
              <a:highlight>
                <a:srgbClr val="FFFFFF"/>
              </a:highlight>
            </a:endParaRPr>
          </a:p>
        </p:txBody>
      </p:sp>
      <p:sp>
        <p:nvSpPr>
          <p:cNvPr id="2" name="Rectangle 1"/>
          <p:cNvSpPr/>
          <p:nvPr/>
        </p:nvSpPr>
        <p:spPr>
          <a:xfrm>
            <a:off x="690373" y="523788"/>
            <a:ext cx="3902030" cy="523220"/>
          </a:xfrm>
          <a:prstGeom prst="rect">
            <a:avLst/>
          </a:prstGeom>
        </p:spPr>
        <p:txBody>
          <a:bodyPr wrap="none">
            <a:spAutoFit/>
          </a:bodyPr>
          <a:lstStyle/>
          <a:p>
            <a:pPr marL="457200" lvl="0" indent="-317500">
              <a:lnSpc>
                <a:spcPct val="200000"/>
              </a:lnSpc>
              <a:spcBef>
                <a:spcPts val="1000"/>
              </a:spcBef>
              <a:buClr>
                <a:srgbClr val="2876C9"/>
              </a:buClr>
              <a:buSzPts val="1400"/>
              <a:buChar char="●"/>
            </a:pPr>
            <a:r>
              <a:rPr lang="en-US" i="1" dirty="0" err="1" smtClean="0">
                <a:solidFill>
                  <a:srgbClr val="2876C9"/>
                </a:solidFill>
              </a:rPr>
              <a:t>Biến</a:t>
            </a:r>
            <a:r>
              <a:rPr lang="en-US" i="1" dirty="0" smtClean="0">
                <a:solidFill>
                  <a:srgbClr val="2876C9"/>
                </a:solidFill>
              </a:rPr>
              <a:t>: là </a:t>
            </a:r>
            <a:r>
              <a:rPr lang="en-US" i="1" dirty="0" err="1" smtClean="0">
                <a:solidFill>
                  <a:srgbClr val="2876C9"/>
                </a:solidFill>
              </a:rPr>
              <a:t>tên</a:t>
            </a:r>
            <a:r>
              <a:rPr lang="en-US" i="1" dirty="0" smtClean="0">
                <a:solidFill>
                  <a:srgbClr val="2876C9"/>
                </a:solidFill>
              </a:rPr>
              <a:t> 1 </a:t>
            </a:r>
            <a:r>
              <a:rPr lang="en-US" i="1" dirty="0" err="1" smtClean="0">
                <a:solidFill>
                  <a:srgbClr val="2876C9"/>
                </a:solidFill>
              </a:rPr>
              <a:t>vùng</a:t>
            </a:r>
            <a:r>
              <a:rPr lang="en-US" i="1" dirty="0" smtClean="0">
                <a:solidFill>
                  <a:srgbClr val="2876C9"/>
                </a:solidFill>
              </a:rPr>
              <a:t> </a:t>
            </a:r>
            <a:r>
              <a:rPr lang="en-US" i="1" dirty="0" err="1" smtClean="0">
                <a:solidFill>
                  <a:srgbClr val="2876C9"/>
                </a:solidFill>
              </a:rPr>
              <a:t>nhơ</a:t>
            </a:r>
            <a:r>
              <a:rPr lang="en-US" i="1" dirty="0" smtClean="0">
                <a:solidFill>
                  <a:srgbClr val="2876C9"/>
                </a:solidFill>
              </a:rPr>
              <a:t>́ </a:t>
            </a:r>
            <a:r>
              <a:rPr lang="en-US" i="1" dirty="0" err="1" smtClean="0">
                <a:solidFill>
                  <a:srgbClr val="2876C9"/>
                </a:solidFill>
              </a:rPr>
              <a:t>đê</a:t>
            </a:r>
            <a:r>
              <a:rPr lang="en-US" i="1" dirty="0" smtClean="0">
                <a:solidFill>
                  <a:srgbClr val="2876C9"/>
                </a:solidFill>
              </a:rPr>
              <a:t>̉ </a:t>
            </a:r>
            <a:r>
              <a:rPr lang="en-US" i="1" dirty="0" err="1" smtClean="0">
                <a:solidFill>
                  <a:srgbClr val="2876C9"/>
                </a:solidFill>
              </a:rPr>
              <a:t>lưu</a:t>
            </a:r>
            <a:r>
              <a:rPr lang="en-US" i="1" dirty="0" smtClean="0">
                <a:solidFill>
                  <a:srgbClr val="2876C9"/>
                </a:solidFill>
              </a:rPr>
              <a:t> </a:t>
            </a:r>
            <a:r>
              <a:rPr lang="en-US" i="1" dirty="0" err="1" smtClean="0">
                <a:solidFill>
                  <a:srgbClr val="2876C9"/>
                </a:solidFill>
              </a:rPr>
              <a:t>trư</a:t>
            </a:r>
            <a:r>
              <a:rPr lang="en-US" i="1" dirty="0" smtClean="0">
                <a:solidFill>
                  <a:srgbClr val="2876C9"/>
                </a:solidFill>
              </a:rPr>
              <a:t>̃ </a:t>
            </a:r>
            <a:r>
              <a:rPr lang="en-US" i="1" dirty="0" err="1" smtClean="0">
                <a:solidFill>
                  <a:srgbClr val="2876C9"/>
                </a:solidFill>
              </a:rPr>
              <a:t>dư</a:t>
            </a:r>
            <a:r>
              <a:rPr lang="en-US" i="1" dirty="0" smtClean="0">
                <a:solidFill>
                  <a:srgbClr val="2876C9"/>
                </a:solidFill>
              </a:rPr>
              <a:t>̃ </a:t>
            </a:r>
            <a:r>
              <a:rPr lang="en-US" i="1" dirty="0" err="1" smtClean="0">
                <a:solidFill>
                  <a:srgbClr val="2876C9"/>
                </a:solidFill>
              </a:rPr>
              <a:t>liệu</a:t>
            </a:r>
            <a:endParaRPr lang="en-US" i="1" dirty="0">
              <a:solidFill>
                <a:srgbClr val="2876C9"/>
              </a:solidFill>
            </a:endParaRPr>
          </a:p>
        </p:txBody>
      </p:sp>
      <p:pic>
        <p:nvPicPr>
          <p:cNvPr id="6" name="Picture 5"/>
          <p:cNvPicPr>
            <a:picLocks noChangeAspect="1"/>
          </p:cNvPicPr>
          <p:nvPr/>
        </p:nvPicPr>
        <p:blipFill>
          <a:blip r:embed="rId4"/>
          <a:stretch>
            <a:fillRect/>
          </a:stretch>
        </p:blipFill>
        <p:spPr>
          <a:xfrm>
            <a:off x="1416423" y="1125470"/>
            <a:ext cx="6754765" cy="88262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loại biến</a:t>
            </a:r>
            <a:endParaRPr>
              <a:solidFill>
                <a:srgbClr val="FFFFFF"/>
              </a:solidFill>
            </a:endParaRPr>
          </a:p>
        </p:txBody>
      </p:sp>
      <p:pic>
        <p:nvPicPr>
          <p:cNvPr id="143" name="Google Shape;143;p18"/>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44" name="Google Shape;144;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3090775" y="709900"/>
            <a:ext cx="1620000" cy="382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Biến và Hằng số</a:t>
            </a:r>
            <a:endParaRPr dirty="0"/>
          </a:p>
        </p:txBody>
      </p:sp>
      <p:sp>
        <p:nvSpPr>
          <p:cNvPr id="146" name="Google Shape;146;p18"/>
          <p:cNvSpPr/>
          <p:nvPr/>
        </p:nvSpPr>
        <p:spPr>
          <a:xfrm>
            <a:off x="1030800" y="1620975"/>
            <a:ext cx="1119900" cy="382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t>Biến local</a:t>
            </a:r>
            <a:endParaRPr sz="1200" dirty="0"/>
          </a:p>
        </p:txBody>
      </p:sp>
      <p:sp>
        <p:nvSpPr>
          <p:cNvPr id="147" name="Google Shape;147;p18"/>
          <p:cNvSpPr/>
          <p:nvPr/>
        </p:nvSpPr>
        <p:spPr>
          <a:xfrm>
            <a:off x="3340825" y="1620975"/>
            <a:ext cx="1119900" cy="528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t>Biến instance</a:t>
            </a:r>
          </a:p>
          <a:p>
            <a:pPr marL="0" lvl="0" indent="0" algn="ctr" rtl="0">
              <a:spcBef>
                <a:spcPts val="0"/>
              </a:spcBef>
              <a:spcAft>
                <a:spcPts val="0"/>
              </a:spcAft>
              <a:buNone/>
            </a:pPr>
            <a:r>
              <a:rPr lang="en" sz="1200" dirty="0" smtClean="0"/>
              <a:t>(Toàn cục)</a:t>
            </a:r>
            <a:endParaRPr sz="1200" dirty="0"/>
          </a:p>
        </p:txBody>
      </p:sp>
      <p:sp>
        <p:nvSpPr>
          <p:cNvPr id="148" name="Google Shape;148;p18"/>
          <p:cNvSpPr/>
          <p:nvPr/>
        </p:nvSpPr>
        <p:spPr>
          <a:xfrm>
            <a:off x="5650850" y="1620975"/>
            <a:ext cx="1119900" cy="3828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Biến</a:t>
            </a:r>
          </a:p>
          <a:p>
            <a:pPr marL="0" lvl="0" indent="0" algn="ctr" rtl="0">
              <a:spcBef>
                <a:spcPts val="0"/>
              </a:spcBef>
              <a:spcAft>
                <a:spcPts val="0"/>
              </a:spcAft>
              <a:buNone/>
            </a:pPr>
            <a:r>
              <a:rPr lang="en" sz="1200" dirty="0"/>
              <a:t>static</a:t>
            </a:r>
            <a:endParaRPr sz="1200" dirty="0"/>
          </a:p>
        </p:txBody>
      </p:sp>
      <p:sp>
        <p:nvSpPr>
          <p:cNvPr id="149" name="Google Shape;149;p18"/>
          <p:cNvSpPr txBox="1"/>
          <p:nvPr/>
        </p:nvSpPr>
        <p:spPr>
          <a:xfrm>
            <a:off x="267900" y="2312099"/>
            <a:ext cx="2139450" cy="2571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50" dirty="0">
                <a:solidFill>
                  <a:srgbClr val="2876C9"/>
                </a:solidFill>
                <a:highlight>
                  <a:srgbClr val="FFFFFF"/>
                </a:highlight>
              </a:rPr>
              <a:t>- Khai báo, tạo bên trong các phương thức, và sẽ bị </a:t>
            </a:r>
            <a:r>
              <a:rPr lang="en" sz="1150" dirty="0" smtClean="0">
                <a:solidFill>
                  <a:srgbClr val="2876C9"/>
                </a:solidFill>
                <a:highlight>
                  <a:srgbClr val="FFFFFF"/>
                </a:highlight>
              </a:rPr>
              <a:t>hủy </a:t>
            </a:r>
            <a:r>
              <a:rPr lang="en" sz="1150" dirty="0">
                <a:solidFill>
                  <a:srgbClr val="2876C9"/>
                </a:solidFill>
                <a:highlight>
                  <a:srgbClr val="FFFFFF"/>
                </a:highlight>
              </a:rPr>
              <a:t>khi kết thúc các phương thức.</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a:t>
            </a:r>
            <a:r>
              <a:rPr lang="en" sz="1150" dirty="0" smtClean="0">
                <a:solidFill>
                  <a:srgbClr val="2876C9"/>
                </a:solidFill>
                <a:highlight>
                  <a:srgbClr val="FFFFFF"/>
                </a:highlight>
              </a:rPr>
              <a:t>  Lưu </a:t>
            </a:r>
            <a:r>
              <a:rPr lang="en" sz="1150" dirty="0">
                <a:solidFill>
                  <a:srgbClr val="2876C9"/>
                </a:solidFill>
                <a:highlight>
                  <a:srgbClr val="FFFFFF"/>
                </a:highlight>
              </a:rPr>
              <a:t>tại stack.</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Phải khởi tạo giá trị mặc định trước khi sử dụng</a:t>
            </a:r>
            <a:r>
              <a:rPr lang="en" sz="1150" dirty="0" smtClean="0">
                <a:solidFill>
                  <a:srgbClr val="2876C9"/>
                </a:solidFill>
                <a:highlight>
                  <a:srgbClr val="FFFFFF"/>
                </a:highlight>
              </a:rPr>
              <a:t>. (Init)</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Không được sử dụng "access modifier" khi khai báo biến local</a:t>
            </a:r>
            <a:r>
              <a:rPr lang="en" sz="1150" dirty="0" smtClean="0">
                <a:solidFill>
                  <a:srgbClr val="2876C9"/>
                </a:solidFill>
                <a:highlight>
                  <a:srgbClr val="FFFFFF"/>
                </a:highlight>
              </a:rPr>
              <a:t>. (không có public, private, protected đứng trước)</a:t>
            </a:r>
            <a:endParaRPr sz="1150" dirty="0">
              <a:solidFill>
                <a:srgbClr val="2876C9"/>
              </a:solidFill>
              <a:highlight>
                <a:srgbClr val="FFFFFF"/>
              </a:highlight>
            </a:endParaRPr>
          </a:p>
        </p:txBody>
      </p:sp>
      <p:sp>
        <p:nvSpPr>
          <p:cNvPr id="150" name="Google Shape;150;p18"/>
          <p:cNvSpPr txBox="1"/>
          <p:nvPr/>
        </p:nvSpPr>
        <p:spPr>
          <a:xfrm>
            <a:off x="2792950" y="2149275"/>
            <a:ext cx="2215650" cy="286285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50" dirty="0" smtClean="0">
                <a:solidFill>
                  <a:srgbClr val="2876C9"/>
                </a:solidFill>
                <a:highlight>
                  <a:srgbClr val="FFFFFF"/>
                </a:highlight>
              </a:rPr>
              <a:t>Chính là 1 thuộc tính của lớp</a:t>
            </a:r>
            <a:endParaRPr lang="en" sz="1150" dirty="0" smtClean="0">
              <a:solidFill>
                <a:srgbClr val="2876C9"/>
              </a:solidFill>
              <a:highlight>
                <a:srgbClr val="FFFFFF"/>
              </a:highlight>
            </a:endParaRPr>
          </a:p>
          <a:p>
            <a:pPr marL="0" lvl="0" indent="0" algn="just" rtl="0">
              <a:lnSpc>
                <a:spcPct val="115000"/>
              </a:lnSpc>
              <a:spcBef>
                <a:spcPts val="0"/>
              </a:spcBef>
              <a:spcAft>
                <a:spcPts val="0"/>
              </a:spcAft>
              <a:buNone/>
            </a:pPr>
            <a:r>
              <a:rPr lang="en" sz="1150" dirty="0" smtClean="0">
                <a:solidFill>
                  <a:srgbClr val="2876C9"/>
                </a:solidFill>
                <a:highlight>
                  <a:srgbClr val="FFFFFF"/>
                </a:highlight>
              </a:rPr>
              <a:t>- </a:t>
            </a:r>
            <a:r>
              <a:rPr lang="en" sz="1150" dirty="0">
                <a:solidFill>
                  <a:srgbClr val="2876C9"/>
                </a:solidFill>
                <a:highlight>
                  <a:srgbClr val="FFFFFF"/>
                </a:highlight>
              </a:rPr>
              <a:t>Khai báo trong class, bên ngoài các phương thức</a:t>
            </a:r>
            <a:r>
              <a:rPr lang="en" sz="1150" dirty="0" smtClean="0">
                <a:solidFill>
                  <a:srgbClr val="2876C9"/>
                </a:solidFill>
                <a:highlight>
                  <a:srgbClr val="FFFFFF"/>
                </a:highlight>
              </a:rPr>
              <a:t>.</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Khởi tạo </a:t>
            </a:r>
            <a:r>
              <a:rPr lang="en" sz="1150" dirty="0" smtClean="0">
                <a:solidFill>
                  <a:srgbClr val="2876C9"/>
                </a:solidFill>
                <a:highlight>
                  <a:srgbClr val="FFFFFF"/>
                </a:highlight>
              </a:rPr>
              <a:t>cùng với đối tượng của lớp bằng </a:t>
            </a:r>
            <a:r>
              <a:rPr lang="en" sz="1150" dirty="0">
                <a:solidFill>
                  <a:srgbClr val="2876C9"/>
                </a:solidFill>
                <a:highlight>
                  <a:srgbClr val="FFFFFF"/>
                </a:highlight>
              </a:rPr>
              <a:t>từ khóa "new"</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Lưu trong heap.</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Không cần khởi tạo giá trị mặc định trước khi sử dụng. Giá trị mặc định tùy kiểu dữ liệu</a:t>
            </a:r>
            <a:r>
              <a:rPr lang="en" sz="1150" dirty="0" smtClean="0">
                <a:solidFill>
                  <a:srgbClr val="2876C9"/>
                </a:solidFill>
                <a:highlight>
                  <a:srgbClr val="FFFFFF"/>
                </a:highlight>
              </a:rPr>
              <a:t>. VD: int mặc định là 0</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Được sử dụng "access modifier".</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Có thể gọi đến/sử dụng mọi nơi trong class.</a:t>
            </a:r>
            <a:endParaRPr sz="1150" dirty="0">
              <a:solidFill>
                <a:srgbClr val="2876C9"/>
              </a:solidFill>
              <a:highlight>
                <a:srgbClr val="FFFFFF"/>
              </a:highlight>
            </a:endParaRPr>
          </a:p>
        </p:txBody>
      </p:sp>
      <p:sp>
        <p:nvSpPr>
          <p:cNvPr id="151" name="Google Shape;151;p18"/>
          <p:cNvSpPr txBox="1"/>
          <p:nvPr/>
        </p:nvSpPr>
        <p:spPr>
          <a:xfrm>
            <a:off x="5275150" y="2280650"/>
            <a:ext cx="2155500" cy="242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50" dirty="0">
                <a:solidFill>
                  <a:srgbClr val="2876C9"/>
                </a:solidFill>
                <a:highlight>
                  <a:srgbClr val="FFFFFF"/>
                </a:highlight>
              </a:rPr>
              <a:t>- Khai báo trong class với từ khóa '</a:t>
            </a:r>
            <a:r>
              <a:rPr lang="en" sz="1150" b="1" dirty="0">
                <a:solidFill>
                  <a:srgbClr val="2876C9"/>
                </a:solidFill>
                <a:highlight>
                  <a:srgbClr val="FFFFFF"/>
                </a:highlight>
              </a:rPr>
              <a:t>static</a:t>
            </a:r>
            <a:r>
              <a:rPr lang="en" sz="1150" dirty="0">
                <a:solidFill>
                  <a:srgbClr val="2876C9"/>
                </a:solidFill>
                <a:highlight>
                  <a:srgbClr val="FFFFFF"/>
                </a:highlight>
              </a:rPr>
              <a:t>'</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smtClean="0">
                <a:solidFill>
                  <a:srgbClr val="2876C9"/>
                </a:solidFill>
                <a:highlight>
                  <a:srgbClr val="FFFFFF"/>
                </a:highlight>
              </a:rPr>
              <a:t>- </a:t>
            </a:r>
            <a:r>
              <a:rPr lang="en" sz="1150" dirty="0">
                <a:solidFill>
                  <a:srgbClr val="2876C9"/>
                </a:solidFill>
                <a:highlight>
                  <a:srgbClr val="FFFFFF"/>
                </a:highlight>
              </a:rPr>
              <a:t>Lưu trong bộ nhớ riêng.</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Được tạo khi CT chạy và chỉ hủy khi CT dừng.</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Được sử dụng "access modifier".</a:t>
            </a:r>
            <a:endParaRPr sz="1150" dirty="0">
              <a:solidFill>
                <a:srgbClr val="2876C9"/>
              </a:solidFill>
              <a:highlight>
                <a:srgbClr val="FFFFFF"/>
              </a:highlight>
            </a:endParaRPr>
          </a:p>
          <a:p>
            <a:pPr marL="0" lvl="0" indent="0" algn="just" rtl="0">
              <a:lnSpc>
                <a:spcPct val="115000"/>
              </a:lnSpc>
              <a:spcBef>
                <a:spcPts val="0"/>
              </a:spcBef>
              <a:spcAft>
                <a:spcPts val="0"/>
              </a:spcAft>
              <a:buNone/>
            </a:pPr>
            <a:r>
              <a:rPr lang="en" sz="1150" dirty="0">
                <a:solidFill>
                  <a:srgbClr val="2876C9"/>
                </a:solidFill>
                <a:highlight>
                  <a:srgbClr val="FFFFFF"/>
                </a:highlight>
              </a:rPr>
              <a:t>- Có thể gọi đến/sử dụng mọi nơi trong class.</a:t>
            </a:r>
            <a:endParaRPr sz="1150" dirty="0">
              <a:solidFill>
                <a:srgbClr val="2876C9"/>
              </a:solidFill>
              <a:highlight>
                <a:srgbClr val="FFFFFF"/>
              </a:highlight>
            </a:endParaRPr>
          </a:p>
        </p:txBody>
      </p:sp>
      <p:cxnSp>
        <p:nvCxnSpPr>
          <p:cNvPr id="152" name="Google Shape;152;p18"/>
          <p:cNvCxnSpPr>
            <a:stCxn id="146" idx="0"/>
            <a:endCxn id="153" idx="0"/>
          </p:cNvCxnSpPr>
          <p:nvPr/>
        </p:nvCxnSpPr>
        <p:spPr>
          <a:xfrm rot="-5400000" flipH="1">
            <a:off x="4990500" y="-1778775"/>
            <a:ext cx="600" cy="6800100"/>
          </a:xfrm>
          <a:prstGeom prst="bentConnector3">
            <a:avLst>
              <a:gd name="adj1" fmla="val -48895833"/>
            </a:avLst>
          </a:prstGeom>
          <a:noFill/>
          <a:ln w="9525" cap="flat" cmpd="sng">
            <a:solidFill>
              <a:schemeClr val="dk2"/>
            </a:solidFill>
            <a:prstDash val="solid"/>
            <a:round/>
            <a:headEnd type="none" w="med" len="med"/>
            <a:tailEnd type="none" w="med" len="med"/>
          </a:ln>
        </p:spPr>
      </p:cxnSp>
      <p:cxnSp>
        <p:nvCxnSpPr>
          <p:cNvPr id="154" name="Google Shape;154;p18"/>
          <p:cNvCxnSpPr>
            <a:stCxn id="145" idx="2"/>
            <a:endCxn id="147" idx="0"/>
          </p:cNvCxnSpPr>
          <p:nvPr/>
        </p:nvCxnSpPr>
        <p:spPr>
          <a:xfrm>
            <a:off x="3900775" y="1092700"/>
            <a:ext cx="0" cy="528275"/>
          </a:xfrm>
          <a:prstGeom prst="straightConnector1">
            <a:avLst/>
          </a:prstGeom>
          <a:noFill/>
          <a:ln w="9525" cap="flat" cmpd="sng">
            <a:solidFill>
              <a:schemeClr val="dk2"/>
            </a:solidFill>
            <a:prstDash val="solid"/>
            <a:round/>
            <a:headEnd type="none" w="med" len="med"/>
            <a:tailEnd type="none" w="med" len="med"/>
          </a:ln>
        </p:spPr>
      </p:cxnSp>
      <p:sp>
        <p:nvSpPr>
          <p:cNvPr id="153" name="Google Shape;153;p18"/>
          <p:cNvSpPr/>
          <p:nvPr/>
        </p:nvSpPr>
        <p:spPr>
          <a:xfrm>
            <a:off x="7830775" y="1620975"/>
            <a:ext cx="1119900" cy="382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constant</a:t>
            </a:r>
            <a:endParaRPr sz="1200" dirty="0"/>
          </a:p>
        </p:txBody>
      </p:sp>
      <p:cxnSp>
        <p:nvCxnSpPr>
          <p:cNvPr id="155" name="Google Shape;155;p18"/>
          <p:cNvCxnSpPr>
            <a:stCxn id="148" idx="0"/>
          </p:cNvCxnSpPr>
          <p:nvPr/>
        </p:nvCxnSpPr>
        <p:spPr>
          <a:xfrm rot="10800000">
            <a:off x="6206300" y="1335075"/>
            <a:ext cx="4500" cy="285900"/>
          </a:xfrm>
          <a:prstGeom prst="straightConnector1">
            <a:avLst/>
          </a:prstGeom>
          <a:noFill/>
          <a:ln w="9525" cap="flat" cmpd="sng">
            <a:solidFill>
              <a:schemeClr val="dk2"/>
            </a:solidFill>
            <a:prstDash val="solid"/>
            <a:round/>
            <a:headEnd type="none" w="med" len="med"/>
            <a:tailEnd type="none" w="med" len="med"/>
          </a:ln>
        </p:spPr>
      </p:cxnSp>
      <p:sp>
        <p:nvSpPr>
          <p:cNvPr id="156" name="Google Shape;156;p18"/>
          <p:cNvSpPr txBox="1"/>
          <p:nvPr/>
        </p:nvSpPr>
        <p:spPr>
          <a:xfrm>
            <a:off x="7756725" y="2312100"/>
            <a:ext cx="1001700" cy="44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50">
                <a:solidFill>
                  <a:srgbClr val="2876C9"/>
                </a:solidFill>
                <a:highlight>
                  <a:srgbClr val="FFFFFF"/>
                </a:highlight>
              </a:rPr>
              <a:t>static final</a:t>
            </a:r>
            <a:endParaRPr sz="1150">
              <a:solidFill>
                <a:srgbClr val="2876C9"/>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Biến trong Java</a:t>
            </a:r>
            <a:endParaRPr>
              <a:solidFill>
                <a:srgbClr val="FFFFFF"/>
              </a:solidFill>
            </a:endParaRPr>
          </a:p>
        </p:txBody>
      </p:sp>
      <p:pic>
        <p:nvPicPr>
          <p:cNvPr id="162" name="Google Shape;162;p1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63" name="Google Shape;163;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6"/>
          <p:cNvSpPr>
            <a:spLocks noChangeArrowheads="1"/>
          </p:cNvSpPr>
          <p:nvPr/>
        </p:nvSpPr>
        <p:spPr bwMode="auto">
          <a:xfrm>
            <a:off x="331596" y="1161653"/>
            <a:ext cx="6501283"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CC7832"/>
                </a:solidFill>
                <a:effectLst/>
                <a:latin typeface="Consolas" panose="020B0609020204030204" pitchFamily="49" charset="0"/>
              </a:rPr>
              <a:t>package </a:t>
            </a:r>
            <a:r>
              <a:rPr kumimoji="0" lang="en-US" altLang="en-US" sz="900" b="0" i="0" u="none" strike="noStrike" cap="none" normalizeH="0" baseline="0" dirty="0" err="1" smtClean="0">
                <a:ln>
                  <a:noFill/>
                </a:ln>
                <a:solidFill>
                  <a:srgbClr val="A9B7C6"/>
                </a:solidFill>
                <a:effectLst/>
                <a:latin typeface="Consolas" panose="020B0609020204030204" pitchFamily="49" charset="0"/>
              </a:rPr>
              <a:t>com.plus.example</a:t>
            </a:r>
            <a:r>
              <a:rPr kumimoji="0" lang="en-US" altLang="en-US" sz="900" b="0" i="0" u="none" strike="noStrike" cap="none" normalizeH="0" baseline="0" dirty="0" smtClean="0">
                <a:ln>
                  <a:noFill/>
                </a:ln>
                <a:solidFill>
                  <a:srgbClr val="CC7832"/>
                </a:solidFill>
                <a:effectLst/>
                <a:latin typeface="Consolas" panose="020B0609020204030204" pitchFamily="49" charset="0"/>
              </a:rPr>
              <a:t>;</a:t>
            </a:r>
            <a:br>
              <a:rPr kumimoji="0" lang="en-US" altLang="en-US" sz="900" b="0" i="0" u="none" strike="noStrike" cap="none" normalizeH="0" baseline="0" dirty="0" smtClean="0">
                <a:ln>
                  <a:noFill/>
                </a:ln>
                <a:solidFill>
                  <a:srgbClr val="CC7832"/>
                </a:solidFill>
                <a:effectLst/>
                <a:latin typeface="Consolas" panose="020B0609020204030204" pitchFamily="49" charset="0"/>
              </a:rPr>
            </a:br>
            <a:r>
              <a:rPr kumimoji="0" lang="en-US" altLang="en-US" sz="900" b="0" i="0" u="none" strike="noStrike" cap="none" normalizeH="0" baseline="0" dirty="0" smtClean="0">
                <a:ln>
                  <a:noFill/>
                </a:ln>
                <a:solidFill>
                  <a:srgbClr val="CC7832"/>
                </a:solidFill>
                <a:effectLst/>
                <a:latin typeface="Consolas" panose="020B0609020204030204" pitchFamily="49" charset="0"/>
              </a:rPr>
              <a:t/>
            </a:r>
            <a:br>
              <a:rPr kumimoji="0" lang="en-US" altLang="en-US" sz="900" b="0" i="0" u="none" strike="noStrike" cap="none" normalizeH="0" baseline="0" dirty="0" smtClean="0">
                <a:ln>
                  <a:noFill/>
                </a:ln>
                <a:solidFill>
                  <a:srgbClr val="CC7832"/>
                </a:solidFill>
                <a:effectLst/>
                <a:latin typeface="Consolas" panose="020B0609020204030204" pitchFamily="49" charset="0"/>
              </a:rPr>
            </a:br>
            <a:r>
              <a:rPr kumimoji="0" lang="en-US" altLang="en-US" sz="900" b="0" i="0" u="none" strike="noStrike" cap="none" normalizeH="0" baseline="0" dirty="0" smtClean="0">
                <a:ln>
                  <a:noFill/>
                </a:ln>
                <a:solidFill>
                  <a:srgbClr val="CC7832"/>
                </a:solidFill>
                <a:effectLst/>
                <a:latin typeface="Consolas" panose="020B0609020204030204" pitchFamily="49" charset="0"/>
              </a:rPr>
              <a:t>public class </a:t>
            </a:r>
            <a:r>
              <a:rPr kumimoji="0" lang="en-US" altLang="en-US" sz="900" b="0" i="0" u="none" strike="noStrike" cap="none" normalizeH="0" baseline="0" dirty="0" smtClean="0">
                <a:ln>
                  <a:noFill/>
                </a:ln>
                <a:solidFill>
                  <a:srgbClr val="A9B7C6"/>
                </a:solidFill>
                <a:effectLst/>
                <a:latin typeface="Consolas" panose="020B0609020204030204" pitchFamily="49" charset="0"/>
              </a:rPr>
              <a:t>Bien {</a:t>
            </a:r>
            <a:br>
              <a:rPr kumimoji="0" lang="en-US" altLang="en-US" sz="900" b="0" i="0" u="none" strike="noStrike" cap="none" normalizeH="0" baseline="0" dirty="0" smtClean="0">
                <a:ln>
                  <a:noFill/>
                </a:ln>
                <a:solidFill>
                  <a:srgbClr val="A9B7C6"/>
                </a:solidFill>
                <a:effectLst/>
                <a:latin typeface="Consolas" panose="020B0609020204030204" pitchFamily="49" charset="0"/>
              </a:rPr>
            </a:br>
            <a:r>
              <a:rPr kumimoji="0" lang="en-US" altLang="en-US" sz="900" b="0" i="0" u="none" strike="noStrike" cap="none" normalizeH="0" baseline="0" dirty="0" smtClean="0">
                <a:ln>
                  <a:noFill/>
                </a:ln>
                <a:solidFill>
                  <a:srgbClr val="A9B7C6"/>
                </a:solidFill>
                <a:effectLst/>
                <a:latin typeface="Consolas" panose="020B0609020204030204" pitchFamily="49" charset="0"/>
              </a:rPr>
              <a:t>    </a:t>
            </a:r>
            <a:r>
              <a:rPr kumimoji="0" lang="en-US" altLang="en-US" sz="900" b="0" i="0" u="none" strike="noStrike" cap="none" normalizeH="0" baseline="0" dirty="0" smtClean="0">
                <a:ln>
                  <a:noFill/>
                </a:ln>
                <a:solidFill>
                  <a:srgbClr val="CC7832"/>
                </a:solidFill>
                <a:effectLst/>
                <a:latin typeface="Consolas" panose="020B0609020204030204" pitchFamily="49" charset="0"/>
              </a:rPr>
              <a:t>public static float </a:t>
            </a:r>
            <a:r>
              <a:rPr kumimoji="0" lang="en-US" altLang="en-US" sz="900" b="0" i="1" u="none" strike="noStrike" cap="none" normalizeH="0" baseline="0" dirty="0" smtClean="0">
                <a:ln>
                  <a:noFill/>
                </a:ln>
                <a:solidFill>
                  <a:srgbClr val="9876AA"/>
                </a:solidFill>
                <a:effectLst/>
                <a:latin typeface="Consolas" panose="020B0609020204030204" pitchFamily="49" charset="0"/>
              </a:rPr>
              <a:t>PI </a:t>
            </a:r>
            <a:r>
              <a:rPr kumimoji="0" lang="en-US" altLang="en-US" sz="900" b="0" i="0" u="none" strike="noStrike" cap="none" normalizeH="0" baseline="0" dirty="0" smtClean="0">
                <a:ln>
                  <a:noFill/>
                </a:ln>
                <a:solidFill>
                  <a:srgbClr val="A9B7C6"/>
                </a:solidFill>
                <a:effectLst/>
                <a:latin typeface="Consolas" panose="020B0609020204030204" pitchFamily="49" charset="0"/>
              </a:rPr>
              <a:t>= </a:t>
            </a:r>
            <a:r>
              <a:rPr kumimoji="0" lang="en-US" altLang="en-US" sz="900" b="0" i="0" u="none" strike="noStrike" cap="none" normalizeH="0" baseline="0" dirty="0" smtClean="0">
                <a:ln>
                  <a:noFill/>
                </a:ln>
                <a:solidFill>
                  <a:srgbClr val="6897BB"/>
                </a:solidFill>
                <a:effectLst/>
                <a:latin typeface="Consolas" panose="020B0609020204030204" pitchFamily="49" charset="0"/>
              </a:rPr>
              <a:t>3.14f</a:t>
            </a:r>
            <a:r>
              <a:rPr kumimoji="0" lang="en-US" altLang="en-US" sz="900" b="0" i="0" u="none" strike="noStrike" cap="none" normalizeH="0" baseline="0" dirty="0" smtClean="0">
                <a:ln>
                  <a:noFill/>
                </a:ln>
                <a:solidFill>
                  <a:srgbClr val="CC7832"/>
                </a:solidFill>
                <a:effectLst/>
                <a:latin typeface="Consolas" panose="020B0609020204030204" pitchFamily="49" charset="0"/>
              </a:rPr>
              <a:t>;   </a:t>
            </a: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Đây</a:t>
            </a: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là</a:t>
            </a: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biến</a:t>
            </a:r>
            <a:r>
              <a:rPr kumimoji="0" lang="en-US" altLang="en-US" sz="900" b="0" i="0" u="none" strike="noStrike" cap="none" normalizeH="0" baseline="0" dirty="0" smtClean="0">
                <a:ln>
                  <a:noFill/>
                </a:ln>
                <a:solidFill>
                  <a:srgbClr val="808080"/>
                </a:solidFill>
                <a:effectLst/>
                <a:latin typeface="Consolas" panose="020B0609020204030204" pitchFamily="49" charset="0"/>
              </a:rPr>
              <a:t> static (constant)</a:t>
            </a:r>
            <a:br>
              <a:rPr kumimoji="0" lang="en-US" altLang="en-US" sz="900" b="0" i="0" u="none" strike="noStrike" cap="none" normalizeH="0" baseline="0" dirty="0" smtClean="0">
                <a:ln>
                  <a:noFill/>
                </a:ln>
                <a:solidFill>
                  <a:srgbClr val="808080"/>
                </a:solidFill>
                <a:effectLst/>
                <a:latin typeface="Consolas" panose="020B0609020204030204" pitchFamily="49" charset="0"/>
              </a:rPr>
            </a:b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CC7832"/>
                </a:solidFill>
                <a:effectLst/>
                <a:latin typeface="Consolas" panose="020B0609020204030204" pitchFamily="49" charset="0"/>
              </a:rPr>
              <a:t>int</a:t>
            </a:r>
            <a:r>
              <a:rPr kumimoji="0" lang="en-US" altLang="en-US" sz="900" b="0" i="0" u="none" strike="noStrike" cap="none" normalizeH="0" baseline="0" dirty="0" smtClean="0">
                <a:ln>
                  <a:noFill/>
                </a:ln>
                <a:solidFill>
                  <a:srgbClr val="CC7832"/>
                </a:solidFill>
                <a:effectLst/>
                <a:latin typeface="Consolas" panose="020B0609020204030204" pitchFamily="49" charset="0"/>
              </a:rPr>
              <a:t> </a:t>
            </a:r>
            <a:r>
              <a:rPr kumimoji="0" lang="en-US" altLang="en-US" sz="900" b="0" i="0" u="none" strike="noStrike" cap="none" normalizeH="0" baseline="0" dirty="0" smtClean="0">
                <a:ln>
                  <a:noFill/>
                </a:ln>
                <a:solidFill>
                  <a:srgbClr val="9876AA"/>
                </a:solidFill>
                <a:effectLst/>
                <a:latin typeface="Consolas" panose="020B0609020204030204" pitchFamily="49" charset="0"/>
              </a:rPr>
              <a:t>n</a:t>
            </a:r>
            <a:r>
              <a:rPr kumimoji="0" lang="en-US" altLang="en-US" sz="900" b="0" i="0" u="none" strike="noStrike" cap="none" normalizeH="0" baseline="0" dirty="0" smtClean="0">
                <a:ln>
                  <a:noFill/>
                </a:ln>
                <a:solidFill>
                  <a:srgbClr val="CC7832"/>
                </a:solidFill>
                <a:effectLst/>
                <a:latin typeface="Consolas" panose="020B0609020204030204" pitchFamily="49" charset="0"/>
              </a:rPr>
              <a:t>;                            </a:t>
            </a: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Đây</a:t>
            </a: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là</a:t>
            </a: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biến</a:t>
            </a:r>
            <a:r>
              <a:rPr kumimoji="0" lang="en-US" altLang="en-US" sz="900" b="0" i="0" u="none" strike="noStrike" cap="none" normalizeH="0" baseline="0" dirty="0" smtClean="0">
                <a:ln>
                  <a:noFill/>
                </a:ln>
                <a:solidFill>
                  <a:srgbClr val="808080"/>
                </a:solidFill>
                <a:effectLst/>
                <a:latin typeface="Consolas" panose="020B0609020204030204" pitchFamily="49" charset="0"/>
              </a:rPr>
              <a:t> instance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thuộc</a:t>
            </a:r>
            <a:r>
              <a:rPr kumimoji="0" lang="en-US" altLang="en-US" sz="900" b="0" i="0" u="none" strike="noStrike" cap="none" normalizeH="0" dirty="0" smtClean="0">
                <a:ln>
                  <a:noFill/>
                </a:ln>
                <a:solidFill>
                  <a:srgbClr val="808080"/>
                </a:solidFill>
                <a:effectLst/>
                <a:latin typeface="Consolas" panose="020B0609020204030204" pitchFamily="49" charset="0"/>
              </a:rPr>
              <a:t> </a:t>
            </a:r>
            <a:r>
              <a:rPr kumimoji="0" lang="en-US" altLang="en-US" sz="900" b="0" i="0" u="none" strike="noStrike" cap="none" normalizeH="0" dirty="0" err="1" smtClean="0">
                <a:ln>
                  <a:noFill/>
                </a:ln>
                <a:solidFill>
                  <a:srgbClr val="808080"/>
                </a:solidFill>
                <a:effectLst/>
                <a:latin typeface="Consolas" panose="020B0609020204030204" pitchFamily="49" charset="0"/>
              </a:rPr>
              <a:t>tính</a:t>
            </a:r>
            <a:r>
              <a:rPr kumimoji="0" lang="en-US" altLang="en-US" sz="900" b="0" i="0" u="none" strike="noStrike" cap="none" normalizeH="0" dirty="0" smtClean="0">
                <a:ln>
                  <a:noFill/>
                </a:ln>
                <a:solidFill>
                  <a:srgbClr val="808080"/>
                </a:solidFill>
                <a:effectLst/>
                <a:latin typeface="Consolas" panose="020B0609020204030204" pitchFamily="49" charset="0"/>
              </a:rPr>
              <a:t> </a:t>
            </a:r>
            <a:r>
              <a:rPr kumimoji="0" lang="en-US" altLang="en-US" sz="900" b="0" i="0" u="none" strike="noStrike" cap="none" normalizeH="0" dirty="0" err="1" smtClean="0">
                <a:ln>
                  <a:noFill/>
                </a:ln>
                <a:solidFill>
                  <a:srgbClr val="808080"/>
                </a:solidFill>
                <a:effectLst/>
                <a:latin typeface="Consolas" panose="020B0609020204030204" pitchFamily="49" charset="0"/>
              </a:rPr>
              <a:t>của</a:t>
            </a:r>
            <a:r>
              <a:rPr kumimoji="0" lang="en-US" altLang="en-US" sz="900" b="0" i="0" u="none" strike="noStrike" cap="none" normalizeH="0" dirty="0" smtClean="0">
                <a:ln>
                  <a:noFill/>
                </a:ln>
                <a:solidFill>
                  <a:srgbClr val="808080"/>
                </a:solidFill>
                <a:effectLst/>
                <a:latin typeface="Consolas" panose="020B0609020204030204" pitchFamily="49" charset="0"/>
              </a:rPr>
              <a:t> </a:t>
            </a:r>
            <a:r>
              <a:rPr kumimoji="0" lang="en-US" altLang="en-US" sz="900" b="0" i="0" u="none" strike="noStrike" cap="none" normalizeH="0" dirty="0" err="1" smtClean="0">
                <a:ln>
                  <a:noFill/>
                </a:ln>
                <a:solidFill>
                  <a:srgbClr val="808080"/>
                </a:solidFill>
                <a:effectLst/>
                <a:latin typeface="Consolas" panose="020B0609020204030204" pitchFamily="49" charset="0"/>
              </a:rPr>
              <a:t>lớp</a:t>
            </a:r>
            <a:r>
              <a:rPr kumimoji="0" lang="en-US" altLang="en-US" sz="900" b="0" i="0" u="none" strike="noStrike" cap="none" normalizeH="0" dirty="0" smtClean="0">
                <a:ln>
                  <a:noFill/>
                </a:ln>
                <a:solidFill>
                  <a:srgbClr val="808080"/>
                </a:solidFill>
                <a:effectLst/>
                <a:latin typeface="Consolas" panose="020B0609020204030204" pitchFamily="49" charset="0"/>
              </a:rPr>
              <a:t>)</a:t>
            </a:r>
            <a:r>
              <a:rPr kumimoji="0" lang="en-US" altLang="en-US" sz="900" b="0" i="0" u="none" strike="noStrike" cap="none" normalizeH="0" baseline="0" dirty="0" smtClean="0">
                <a:ln>
                  <a:noFill/>
                </a:ln>
                <a:solidFill>
                  <a:srgbClr val="808080"/>
                </a:solidFill>
                <a:effectLst/>
                <a:latin typeface="Consolas" panose="020B0609020204030204" pitchFamily="49" charset="0"/>
              </a:rPr>
              <a:t/>
            </a:r>
            <a:br>
              <a:rPr kumimoji="0" lang="en-US" altLang="en-US" sz="900" b="0" i="0" u="none" strike="noStrike" cap="none" normalizeH="0" baseline="0" dirty="0" smtClean="0">
                <a:ln>
                  <a:noFill/>
                </a:ln>
                <a:solidFill>
                  <a:srgbClr val="808080"/>
                </a:solidFill>
                <a:effectLst/>
                <a:latin typeface="Consolas" panose="020B0609020204030204" pitchFamily="49" charset="0"/>
              </a:rPr>
            </a:br>
            <a:r>
              <a:rPr kumimoji="0" lang="en-US" altLang="en-US" sz="900" b="0" i="0" u="none" strike="noStrike" cap="none" normalizeH="0" baseline="0" dirty="0" smtClean="0">
                <a:ln>
                  <a:noFill/>
                </a:ln>
                <a:solidFill>
                  <a:srgbClr val="808080"/>
                </a:solidFill>
                <a:effectLst/>
                <a:latin typeface="Consolas" panose="020B0609020204030204" pitchFamily="49" charset="0"/>
              </a:rPr>
              <a:t/>
            </a:r>
            <a:br>
              <a:rPr kumimoji="0" lang="en-US" altLang="en-US" sz="900" b="0" i="0" u="none" strike="noStrike" cap="none" normalizeH="0" baseline="0" dirty="0" smtClean="0">
                <a:ln>
                  <a:noFill/>
                </a:ln>
                <a:solidFill>
                  <a:srgbClr val="808080"/>
                </a:solidFill>
                <a:effectLst/>
                <a:latin typeface="Consolas" panose="020B0609020204030204" pitchFamily="49" charset="0"/>
              </a:rPr>
            </a:b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smtClean="0">
                <a:ln>
                  <a:noFill/>
                </a:ln>
                <a:solidFill>
                  <a:srgbClr val="CC7832"/>
                </a:solidFill>
                <a:effectLst/>
                <a:latin typeface="Consolas" panose="020B0609020204030204" pitchFamily="49" charset="0"/>
              </a:rPr>
              <a:t>public </a:t>
            </a:r>
            <a:r>
              <a:rPr kumimoji="0" lang="en-US" altLang="en-US" sz="900" b="0" i="0" u="none" strike="noStrike" cap="none" normalizeH="0" baseline="0" dirty="0" smtClean="0">
                <a:ln>
                  <a:noFill/>
                </a:ln>
                <a:solidFill>
                  <a:srgbClr val="FFC66D"/>
                </a:solidFill>
                <a:effectLst/>
                <a:latin typeface="Consolas" panose="020B0609020204030204" pitchFamily="49" charset="0"/>
              </a:rPr>
              <a:t>Bien </a:t>
            </a:r>
            <a:r>
              <a:rPr kumimoji="0" lang="en-US" altLang="en-US" sz="900" b="0" i="0" u="none" strike="noStrike" cap="none" normalizeH="0" baseline="0" dirty="0" smtClean="0">
                <a:ln>
                  <a:noFill/>
                </a:ln>
                <a:solidFill>
                  <a:srgbClr val="A9B7C6"/>
                </a:solidFill>
                <a:effectLst/>
                <a:latin typeface="Consolas" panose="020B0609020204030204" pitchFamily="49" charset="0"/>
              </a:rPr>
              <a:t>() {</a:t>
            </a:r>
            <a:br>
              <a:rPr kumimoji="0" lang="en-US" altLang="en-US" sz="900" b="0" i="0" u="none" strike="noStrike" cap="none" normalizeH="0" baseline="0" dirty="0" smtClean="0">
                <a:ln>
                  <a:noFill/>
                </a:ln>
                <a:solidFill>
                  <a:srgbClr val="A9B7C6"/>
                </a:solidFill>
                <a:effectLst/>
                <a:latin typeface="Consolas" panose="020B0609020204030204" pitchFamily="49" charset="0"/>
              </a:rPr>
            </a:br>
            <a:r>
              <a:rPr kumimoji="0" lang="en-US" altLang="en-US" sz="900" b="0" i="0" u="none" strike="noStrike" cap="none" normalizeH="0" baseline="0" dirty="0" smtClean="0">
                <a:ln>
                  <a:noFill/>
                </a:ln>
                <a:solidFill>
                  <a:srgbClr val="A9B7C6"/>
                </a:solidFill>
                <a:effectLst/>
                <a:latin typeface="Consolas" panose="020B0609020204030204" pitchFamily="49" charset="0"/>
              </a:rPr>
              <a:t>        </a:t>
            </a:r>
            <a:r>
              <a:rPr kumimoji="0" lang="en-US" altLang="en-US" sz="900" b="0" i="0" u="none" strike="noStrike" cap="none" normalizeH="0" baseline="0" dirty="0" smtClean="0">
                <a:ln>
                  <a:noFill/>
                </a:ln>
                <a:solidFill>
                  <a:srgbClr val="CC7832"/>
                </a:solidFill>
                <a:effectLst/>
                <a:latin typeface="Consolas" panose="020B0609020204030204" pitchFamily="49" charset="0"/>
              </a:rPr>
              <a:t>char </a:t>
            </a:r>
            <a:r>
              <a:rPr kumimoji="0" lang="en-US" altLang="en-US" sz="900" b="0" i="0" u="none" strike="noStrike" cap="none" normalizeH="0" baseline="0" dirty="0" smtClean="0">
                <a:ln>
                  <a:noFill/>
                </a:ln>
                <a:solidFill>
                  <a:srgbClr val="A9B7C6"/>
                </a:solidFill>
                <a:effectLst/>
                <a:latin typeface="Consolas" panose="020B0609020204030204" pitchFamily="49" charset="0"/>
              </a:rPr>
              <a:t>c = </a:t>
            </a:r>
            <a:r>
              <a:rPr kumimoji="0" lang="en-US" altLang="en-US" sz="900" b="0" i="0" u="none" strike="noStrike" cap="none" normalizeH="0" baseline="0" dirty="0" smtClean="0">
                <a:ln>
                  <a:noFill/>
                </a:ln>
                <a:solidFill>
                  <a:srgbClr val="6A8759"/>
                </a:solidFill>
                <a:effectLst/>
                <a:latin typeface="Consolas" panose="020B0609020204030204" pitchFamily="49" charset="0"/>
              </a:rPr>
              <a:t>'c'</a:t>
            </a:r>
            <a:r>
              <a:rPr kumimoji="0" lang="en-US" altLang="en-US" sz="900" b="0" i="0" u="none" strike="noStrike" cap="none" normalizeH="0" baseline="0" dirty="0" smtClean="0">
                <a:ln>
                  <a:noFill/>
                </a:ln>
                <a:solidFill>
                  <a:srgbClr val="CC7832"/>
                </a:solidFill>
                <a:effectLst/>
                <a:latin typeface="Consolas" panose="020B0609020204030204" pitchFamily="49" charset="0"/>
              </a:rPr>
              <a:t>;                 </a:t>
            </a: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Đây</a:t>
            </a: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là</a:t>
            </a: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biến</a:t>
            </a:r>
            <a:r>
              <a:rPr kumimoji="0" lang="en-US" altLang="en-US" sz="900" b="0" i="0" u="none" strike="noStrike" cap="none" normalizeH="0" baseline="0" dirty="0" smtClean="0">
                <a:ln>
                  <a:noFill/>
                </a:ln>
                <a:solidFill>
                  <a:srgbClr val="808080"/>
                </a:solidFill>
                <a:effectLst/>
                <a:latin typeface="Consolas" panose="020B0609020204030204" pitchFamily="49" charset="0"/>
              </a:rPr>
              <a:t> local, </a:t>
            </a:r>
            <a:r>
              <a:rPr kumimoji="0" lang="en-US" altLang="en-US" sz="900" b="0" i="0" u="none" strike="noStrike" cap="none" normalizeH="0" baseline="0" dirty="0" err="1" smtClean="0">
                <a:ln>
                  <a:noFill/>
                </a:ln>
                <a:solidFill>
                  <a:srgbClr val="808080"/>
                </a:solidFill>
                <a:effectLst/>
                <a:latin typeface="Consolas" panose="020B0609020204030204" pitchFamily="49" charset="0"/>
              </a:rPr>
              <a:t>trước</a:t>
            </a:r>
            <a:r>
              <a:rPr kumimoji="0" lang="en-US" altLang="en-US" sz="900" b="0" i="0" u="none" strike="noStrike" cap="none" normalizeH="0" dirty="0" smtClean="0">
                <a:ln>
                  <a:noFill/>
                </a:ln>
                <a:solidFill>
                  <a:srgbClr val="808080"/>
                </a:solidFill>
                <a:effectLst/>
                <a:latin typeface="Consolas" panose="020B0609020204030204" pitchFamily="49" charset="0"/>
              </a:rPr>
              <a:t> </a:t>
            </a:r>
            <a:r>
              <a:rPr kumimoji="0" lang="en-US" altLang="en-US" sz="900" b="0" i="0" u="none" strike="noStrike" cap="none" normalizeH="0" dirty="0" err="1" smtClean="0">
                <a:ln>
                  <a:noFill/>
                </a:ln>
                <a:solidFill>
                  <a:srgbClr val="808080"/>
                </a:solidFill>
                <a:effectLst/>
                <a:latin typeface="Consolas" panose="020B0609020204030204" pitchFamily="49" charset="0"/>
              </a:rPr>
              <a:t>khi</a:t>
            </a:r>
            <a:r>
              <a:rPr kumimoji="0" lang="en-US" altLang="en-US" sz="900" b="0" i="0" u="none" strike="noStrike" cap="none" normalizeH="0" dirty="0" smtClean="0">
                <a:ln>
                  <a:noFill/>
                </a:ln>
                <a:solidFill>
                  <a:srgbClr val="808080"/>
                </a:solidFill>
                <a:effectLst/>
                <a:latin typeface="Consolas" panose="020B0609020204030204" pitchFamily="49" charset="0"/>
              </a:rPr>
              <a:t> dung </a:t>
            </a:r>
            <a:r>
              <a:rPr kumimoji="0" lang="en-US" altLang="en-US" sz="900" b="0" i="0" u="none" strike="noStrike" cap="none" normalizeH="0" dirty="0" err="1" smtClean="0">
                <a:ln>
                  <a:noFill/>
                </a:ln>
                <a:solidFill>
                  <a:srgbClr val="808080"/>
                </a:solidFill>
                <a:effectLst/>
                <a:latin typeface="Consolas" panose="020B0609020204030204" pitchFamily="49" charset="0"/>
              </a:rPr>
              <a:t>phải</a:t>
            </a:r>
            <a:r>
              <a:rPr kumimoji="0" lang="en-US" altLang="en-US" sz="900" b="0" i="0" u="none" strike="noStrike" cap="none" normalizeH="0" dirty="0" smtClean="0">
                <a:ln>
                  <a:noFill/>
                </a:ln>
                <a:solidFill>
                  <a:srgbClr val="808080"/>
                </a:solidFill>
                <a:effectLst/>
                <a:latin typeface="Consolas" panose="020B0609020204030204" pitchFamily="49" charset="0"/>
              </a:rPr>
              <a:t> </a:t>
            </a:r>
            <a:r>
              <a:rPr kumimoji="0" lang="en-US" altLang="en-US" sz="900" b="0" i="0" u="none" strike="noStrike" cap="none" normalizeH="0" dirty="0" err="1" smtClean="0">
                <a:ln>
                  <a:noFill/>
                </a:ln>
                <a:solidFill>
                  <a:srgbClr val="808080"/>
                </a:solidFill>
                <a:effectLst/>
                <a:latin typeface="Consolas" panose="020B0609020204030204" pitchFamily="49" charset="0"/>
              </a:rPr>
              <a:t>khởi</a:t>
            </a:r>
            <a:r>
              <a:rPr kumimoji="0" lang="en-US" altLang="en-US" sz="900" b="0" i="0" u="none" strike="noStrike" cap="none" normalizeH="0" dirty="0" smtClean="0">
                <a:ln>
                  <a:noFill/>
                </a:ln>
                <a:solidFill>
                  <a:srgbClr val="808080"/>
                </a:solidFill>
                <a:effectLst/>
                <a:latin typeface="Consolas" panose="020B0609020204030204" pitchFamily="49" charset="0"/>
              </a:rPr>
              <a:t> </a:t>
            </a:r>
            <a:r>
              <a:rPr kumimoji="0" lang="en-US" altLang="en-US" sz="900" b="0" i="0" u="none" strike="noStrike" cap="none" normalizeH="0" dirty="0" err="1" smtClean="0">
                <a:ln>
                  <a:noFill/>
                </a:ln>
                <a:solidFill>
                  <a:srgbClr val="808080"/>
                </a:solidFill>
                <a:effectLst/>
                <a:latin typeface="Consolas" panose="020B0609020204030204" pitchFamily="49" charset="0"/>
              </a:rPr>
              <a:t>tạo</a:t>
            </a:r>
            <a:r>
              <a:rPr kumimoji="0" lang="en-US" altLang="en-US" sz="900" b="0" i="0" u="none" strike="noStrike" cap="none" normalizeH="0" baseline="0" dirty="0" smtClean="0">
                <a:ln>
                  <a:noFill/>
                </a:ln>
                <a:solidFill>
                  <a:srgbClr val="808080"/>
                </a:solidFill>
                <a:effectLst/>
                <a:latin typeface="Consolas" panose="020B0609020204030204" pitchFamily="49" charset="0"/>
              </a:rPr>
              <a:t/>
            </a:r>
            <a:br>
              <a:rPr kumimoji="0" lang="en-US" altLang="en-US" sz="900" b="0" i="0" u="none" strike="noStrike" cap="none" normalizeH="0" baseline="0" dirty="0" smtClean="0">
                <a:ln>
                  <a:noFill/>
                </a:ln>
                <a:solidFill>
                  <a:srgbClr val="808080"/>
                </a:solidFill>
                <a:effectLst/>
                <a:latin typeface="Consolas" panose="020B0609020204030204" pitchFamily="49" charset="0"/>
              </a:rPr>
            </a:br>
            <a:r>
              <a:rPr kumimoji="0" lang="en-US" altLang="en-US" sz="900" b="0" i="0" u="none" strike="noStrike" cap="none" normalizeH="0" baseline="0" dirty="0" smtClean="0">
                <a:ln>
                  <a:noFill/>
                </a:ln>
                <a:solidFill>
                  <a:srgbClr val="808080"/>
                </a:solidFill>
                <a:effectLst/>
                <a:latin typeface="Consolas" panose="020B0609020204030204" pitchFamily="49" charset="0"/>
              </a:rPr>
              <a:t>    </a:t>
            </a:r>
            <a:r>
              <a:rPr kumimoji="0" lang="en-US" altLang="en-US" sz="900" b="0" i="0" u="none" strike="noStrike" cap="none" normalizeH="0" baseline="0" dirty="0" smtClean="0">
                <a:ln>
                  <a:noFill/>
                </a:ln>
                <a:solidFill>
                  <a:srgbClr val="A9B7C6"/>
                </a:solidFill>
                <a:effectLst/>
                <a:latin typeface="Consolas" panose="020B0609020204030204" pitchFamily="49" charset="0"/>
              </a:rPr>
              <a:t>}</a:t>
            </a:r>
            <a:br>
              <a:rPr kumimoji="0" lang="en-US" altLang="en-US" sz="900" b="0" i="0" u="none" strike="noStrike" cap="none" normalizeH="0" baseline="0" dirty="0" smtClean="0">
                <a:ln>
                  <a:noFill/>
                </a:ln>
                <a:solidFill>
                  <a:srgbClr val="A9B7C6"/>
                </a:solidFill>
                <a:effectLst/>
                <a:latin typeface="Consolas" panose="020B0609020204030204" pitchFamily="49" charset="0"/>
              </a:rPr>
            </a:br>
            <a:r>
              <a:rPr kumimoji="0" lang="en-US" altLang="en-US" sz="900" b="0" i="0" u="none" strike="noStrike" cap="none" normalizeH="0" baseline="0" dirty="0" smtClean="0">
                <a:ln>
                  <a:noFill/>
                </a:ln>
                <a:solidFill>
                  <a:srgbClr val="A9B7C6"/>
                </a:solidFill>
                <a:effectLst/>
                <a:latin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221064" y="683288"/>
            <a:ext cx="2552281" cy="307777"/>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1:</a:t>
            </a:r>
            <a:endParaRPr lang="en-US" dirty="0"/>
          </a:p>
        </p:txBody>
      </p:sp>
    </p:spTree>
    <p:extLst>
      <p:ext uri="{BB962C8B-B14F-4D97-AF65-F5344CB8AC3E}">
        <p14:creationId xmlns:p14="http://schemas.microsoft.com/office/powerpoint/2010/main" val="86490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Kiểu dữ liệu trong Java</a:t>
            </a:r>
            <a:endParaRPr>
              <a:solidFill>
                <a:srgbClr val="FFFFFF"/>
              </a:solidFill>
            </a:endParaRPr>
          </a:p>
        </p:txBody>
      </p:sp>
      <p:pic>
        <p:nvPicPr>
          <p:cNvPr id="89" name="Google Shape;89;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90" name="Google Shape;90;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1906350" y="1488738"/>
            <a:ext cx="1392000" cy="257400"/>
          </a:xfrm>
          <a:prstGeom prst="rect">
            <a:avLst/>
          </a:prstGeom>
          <a:solidFill>
            <a:srgbClr val="164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rPr>
              <a:t>Kiểu nguyên thủy</a:t>
            </a:r>
            <a:endParaRPr sz="1200" dirty="0">
              <a:solidFill>
                <a:schemeClr val="lt1"/>
              </a:solidFill>
            </a:endParaRPr>
          </a:p>
        </p:txBody>
      </p:sp>
      <p:sp>
        <p:nvSpPr>
          <p:cNvPr id="92" name="Google Shape;92;p17"/>
          <p:cNvSpPr/>
          <p:nvPr/>
        </p:nvSpPr>
        <p:spPr>
          <a:xfrm>
            <a:off x="4738025" y="2205625"/>
            <a:ext cx="737700" cy="257400"/>
          </a:xfrm>
          <a:prstGeom prst="rect">
            <a:avLst/>
          </a:prstGeom>
          <a:solidFill>
            <a:srgbClr val="9E0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rPr>
              <a:t>Kiểu số</a:t>
            </a:r>
            <a:endParaRPr sz="1200" dirty="0">
              <a:solidFill>
                <a:schemeClr val="lt1"/>
              </a:solidFill>
            </a:endParaRPr>
          </a:p>
        </p:txBody>
      </p:sp>
      <p:sp>
        <p:nvSpPr>
          <p:cNvPr id="93" name="Google Shape;93;p17"/>
          <p:cNvSpPr/>
          <p:nvPr/>
        </p:nvSpPr>
        <p:spPr>
          <a:xfrm>
            <a:off x="410650" y="2205625"/>
            <a:ext cx="918600" cy="257400"/>
          </a:xfrm>
          <a:prstGeom prst="rect">
            <a:avLst/>
          </a:prstGeom>
          <a:solidFill>
            <a:srgbClr val="9E0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rPr>
              <a:t>Kiểu logic</a:t>
            </a:r>
            <a:endParaRPr sz="1200" dirty="0">
              <a:solidFill>
                <a:schemeClr val="lt1"/>
              </a:solidFill>
            </a:endParaRPr>
          </a:p>
        </p:txBody>
      </p:sp>
      <p:sp>
        <p:nvSpPr>
          <p:cNvPr id="94" name="Google Shape;94;p17"/>
          <p:cNvSpPr/>
          <p:nvPr/>
        </p:nvSpPr>
        <p:spPr>
          <a:xfrm>
            <a:off x="3357775" y="2944500"/>
            <a:ext cx="1057800" cy="257400"/>
          </a:xfrm>
          <a:prstGeom prst="rect">
            <a:avLst/>
          </a:pr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Kiểu nguyên</a:t>
            </a:r>
            <a:endParaRPr sz="1200">
              <a:solidFill>
                <a:schemeClr val="lt1"/>
              </a:solidFill>
            </a:endParaRPr>
          </a:p>
        </p:txBody>
      </p:sp>
      <p:sp>
        <p:nvSpPr>
          <p:cNvPr id="95" name="Google Shape;95;p17"/>
          <p:cNvSpPr/>
          <p:nvPr/>
        </p:nvSpPr>
        <p:spPr>
          <a:xfrm>
            <a:off x="5930388" y="2944500"/>
            <a:ext cx="1057800" cy="257400"/>
          </a:xfrm>
          <a:prstGeom prst="rect">
            <a:avLst/>
          </a:pr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Kiểu số thực</a:t>
            </a:r>
            <a:endParaRPr sz="1200">
              <a:solidFill>
                <a:schemeClr val="lt1"/>
              </a:solidFill>
            </a:endParaRPr>
          </a:p>
        </p:txBody>
      </p:sp>
      <p:sp>
        <p:nvSpPr>
          <p:cNvPr id="96" name="Google Shape;96;p17"/>
          <p:cNvSpPr/>
          <p:nvPr/>
        </p:nvSpPr>
        <p:spPr>
          <a:xfrm>
            <a:off x="482350" y="3770925"/>
            <a:ext cx="7656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boolean</a:t>
            </a:r>
            <a:endParaRPr sz="1200">
              <a:solidFill>
                <a:schemeClr val="lt1"/>
              </a:solidFill>
            </a:endParaRPr>
          </a:p>
        </p:txBody>
      </p:sp>
      <p:sp>
        <p:nvSpPr>
          <p:cNvPr id="97" name="Google Shape;97;p17"/>
          <p:cNvSpPr/>
          <p:nvPr/>
        </p:nvSpPr>
        <p:spPr>
          <a:xfrm>
            <a:off x="2543450" y="3761800"/>
            <a:ext cx="4941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byte</a:t>
            </a:r>
            <a:endParaRPr sz="1200">
              <a:solidFill>
                <a:schemeClr val="lt1"/>
              </a:solidFill>
            </a:endParaRPr>
          </a:p>
        </p:txBody>
      </p:sp>
      <p:sp>
        <p:nvSpPr>
          <p:cNvPr id="98" name="Google Shape;98;p17"/>
          <p:cNvSpPr/>
          <p:nvPr/>
        </p:nvSpPr>
        <p:spPr>
          <a:xfrm>
            <a:off x="3357775" y="3761800"/>
            <a:ext cx="5637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short</a:t>
            </a:r>
            <a:endParaRPr sz="1200">
              <a:solidFill>
                <a:schemeClr val="lt1"/>
              </a:solidFill>
            </a:endParaRPr>
          </a:p>
        </p:txBody>
      </p:sp>
      <p:sp>
        <p:nvSpPr>
          <p:cNvPr id="99" name="Google Shape;99;p17"/>
          <p:cNvSpPr/>
          <p:nvPr/>
        </p:nvSpPr>
        <p:spPr>
          <a:xfrm>
            <a:off x="4241700" y="3761800"/>
            <a:ext cx="3654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int</a:t>
            </a:r>
            <a:endParaRPr sz="1200">
              <a:solidFill>
                <a:schemeClr val="lt1"/>
              </a:solidFill>
            </a:endParaRPr>
          </a:p>
        </p:txBody>
      </p:sp>
      <p:sp>
        <p:nvSpPr>
          <p:cNvPr id="100" name="Google Shape;100;p17"/>
          <p:cNvSpPr/>
          <p:nvPr/>
        </p:nvSpPr>
        <p:spPr>
          <a:xfrm>
            <a:off x="4927325" y="3770925"/>
            <a:ext cx="4941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long</a:t>
            </a:r>
            <a:endParaRPr sz="1200">
              <a:solidFill>
                <a:schemeClr val="lt1"/>
              </a:solidFill>
            </a:endParaRPr>
          </a:p>
        </p:txBody>
      </p:sp>
      <p:sp>
        <p:nvSpPr>
          <p:cNvPr id="101" name="Google Shape;101;p17"/>
          <p:cNvSpPr/>
          <p:nvPr/>
        </p:nvSpPr>
        <p:spPr>
          <a:xfrm>
            <a:off x="5812425" y="3770925"/>
            <a:ext cx="4941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float</a:t>
            </a:r>
            <a:endParaRPr sz="1200">
              <a:solidFill>
                <a:schemeClr val="lt1"/>
              </a:solidFill>
            </a:endParaRPr>
          </a:p>
        </p:txBody>
      </p:sp>
      <p:sp>
        <p:nvSpPr>
          <p:cNvPr id="102" name="Google Shape;102;p17"/>
          <p:cNvSpPr/>
          <p:nvPr/>
        </p:nvSpPr>
        <p:spPr>
          <a:xfrm>
            <a:off x="6692175" y="3770925"/>
            <a:ext cx="6438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double</a:t>
            </a:r>
            <a:endParaRPr sz="1200">
              <a:solidFill>
                <a:schemeClr val="lt1"/>
              </a:solidFill>
            </a:endParaRPr>
          </a:p>
        </p:txBody>
      </p:sp>
      <p:sp>
        <p:nvSpPr>
          <p:cNvPr id="103" name="Google Shape;103;p17"/>
          <p:cNvSpPr/>
          <p:nvPr/>
        </p:nvSpPr>
        <p:spPr>
          <a:xfrm>
            <a:off x="6793025" y="1488750"/>
            <a:ext cx="1252800" cy="257400"/>
          </a:xfrm>
          <a:prstGeom prst="rect">
            <a:avLst/>
          </a:prstGeom>
          <a:solidFill>
            <a:srgbClr val="164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rPr>
              <a:t>Kiểu đối tượng</a:t>
            </a:r>
            <a:endParaRPr sz="1200" dirty="0">
              <a:solidFill>
                <a:schemeClr val="lt1"/>
              </a:solidFill>
            </a:endParaRPr>
          </a:p>
        </p:txBody>
      </p:sp>
      <p:sp>
        <p:nvSpPr>
          <p:cNvPr id="104" name="Google Shape;104;p17"/>
          <p:cNvSpPr/>
          <p:nvPr/>
        </p:nvSpPr>
        <p:spPr>
          <a:xfrm>
            <a:off x="3890700" y="792725"/>
            <a:ext cx="1085700" cy="257400"/>
          </a:xfrm>
          <a:prstGeom prst="rect">
            <a:avLst/>
          </a:prstGeom>
          <a:noFill/>
          <a:ln w="9525" cap="flat" cmpd="sng">
            <a:solidFill>
              <a:srgbClr val="2876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2876C9"/>
                </a:solidFill>
              </a:rPr>
              <a:t>Kiểu dữ liệu</a:t>
            </a:r>
            <a:endParaRPr sz="1200">
              <a:solidFill>
                <a:srgbClr val="2876C9"/>
              </a:solidFill>
            </a:endParaRPr>
          </a:p>
        </p:txBody>
      </p:sp>
      <p:cxnSp>
        <p:nvCxnSpPr>
          <p:cNvPr id="105" name="Google Shape;105;p17"/>
          <p:cNvCxnSpPr>
            <a:stCxn id="93" idx="2"/>
            <a:endCxn id="96" idx="0"/>
          </p:cNvCxnSpPr>
          <p:nvPr/>
        </p:nvCxnSpPr>
        <p:spPr>
          <a:xfrm flipH="1">
            <a:off x="865150" y="2463025"/>
            <a:ext cx="4800" cy="1308000"/>
          </a:xfrm>
          <a:prstGeom prst="straightConnector1">
            <a:avLst/>
          </a:prstGeom>
          <a:noFill/>
          <a:ln w="9525" cap="flat" cmpd="sng">
            <a:solidFill>
              <a:srgbClr val="01A2A6"/>
            </a:solidFill>
            <a:prstDash val="solid"/>
            <a:round/>
            <a:headEnd type="none" w="med" len="med"/>
            <a:tailEnd type="none" w="med" len="med"/>
          </a:ln>
        </p:spPr>
      </p:cxnSp>
      <p:sp>
        <p:nvSpPr>
          <p:cNvPr id="106" name="Google Shape;106;p17"/>
          <p:cNvSpPr/>
          <p:nvPr/>
        </p:nvSpPr>
        <p:spPr>
          <a:xfrm>
            <a:off x="1418875" y="2205625"/>
            <a:ext cx="918600" cy="257400"/>
          </a:xfrm>
          <a:prstGeom prst="rect">
            <a:avLst/>
          </a:prstGeom>
          <a:solidFill>
            <a:srgbClr val="9E0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rPr>
              <a:t>Kiểu ký tự</a:t>
            </a:r>
            <a:endParaRPr sz="1200" dirty="0">
              <a:solidFill>
                <a:schemeClr val="lt1"/>
              </a:solidFill>
            </a:endParaRPr>
          </a:p>
        </p:txBody>
      </p:sp>
      <p:sp>
        <p:nvSpPr>
          <p:cNvPr id="107" name="Google Shape;107;p17"/>
          <p:cNvSpPr/>
          <p:nvPr/>
        </p:nvSpPr>
        <p:spPr>
          <a:xfrm>
            <a:off x="1631125" y="3770925"/>
            <a:ext cx="4941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char</a:t>
            </a:r>
            <a:endParaRPr sz="1200">
              <a:solidFill>
                <a:schemeClr val="lt1"/>
              </a:solidFill>
            </a:endParaRPr>
          </a:p>
        </p:txBody>
      </p:sp>
      <p:cxnSp>
        <p:nvCxnSpPr>
          <p:cNvPr id="108" name="Google Shape;108;p17"/>
          <p:cNvCxnSpPr>
            <a:stCxn id="106" idx="2"/>
            <a:endCxn id="107" idx="0"/>
          </p:cNvCxnSpPr>
          <p:nvPr/>
        </p:nvCxnSpPr>
        <p:spPr>
          <a:xfrm>
            <a:off x="1878175" y="2463025"/>
            <a:ext cx="0" cy="1308000"/>
          </a:xfrm>
          <a:prstGeom prst="straightConnector1">
            <a:avLst/>
          </a:prstGeom>
          <a:noFill/>
          <a:ln w="9525" cap="flat" cmpd="sng">
            <a:solidFill>
              <a:srgbClr val="01A2A6"/>
            </a:solidFill>
            <a:prstDash val="solid"/>
            <a:round/>
            <a:headEnd type="none" w="med" len="med"/>
            <a:tailEnd type="none" w="med" len="med"/>
          </a:ln>
        </p:spPr>
      </p:cxnSp>
      <p:sp>
        <p:nvSpPr>
          <p:cNvPr id="109" name="Google Shape;109;p17"/>
          <p:cNvSpPr/>
          <p:nvPr/>
        </p:nvSpPr>
        <p:spPr>
          <a:xfrm>
            <a:off x="7642000" y="2051800"/>
            <a:ext cx="6438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String</a:t>
            </a:r>
            <a:endParaRPr sz="1200">
              <a:solidFill>
                <a:schemeClr val="lt1"/>
              </a:solidFill>
            </a:endParaRPr>
          </a:p>
        </p:txBody>
      </p:sp>
      <p:sp>
        <p:nvSpPr>
          <p:cNvPr id="110" name="Google Shape;110;p17"/>
          <p:cNvSpPr/>
          <p:nvPr/>
        </p:nvSpPr>
        <p:spPr>
          <a:xfrm>
            <a:off x="7642000" y="2463025"/>
            <a:ext cx="6438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Array</a:t>
            </a:r>
            <a:endParaRPr sz="1200">
              <a:solidFill>
                <a:schemeClr val="lt1"/>
              </a:solidFill>
            </a:endParaRPr>
          </a:p>
        </p:txBody>
      </p:sp>
      <p:sp>
        <p:nvSpPr>
          <p:cNvPr id="111" name="Google Shape;111;p17"/>
          <p:cNvSpPr/>
          <p:nvPr/>
        </p:nvSpPr>
        <p:spPr>
          <a:xfrm>
            <a:off x="7642000" y="2874250"/>
            <a:ext cx="6438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Enum</a:t>
            </a:r>
            <a:endParaRPr sz="1200">
              <a:solidFill>
                <a:schemeClr val="lt1"/>
              </a:solidFill>
            </a:endParaRPr>
          </a:p>
        </p:txBody>
      </p:sp>
      <p:sp>
        <p:nvSpPr>
          <p:cNvPr id="112" name="Google Shape;112;p17"/>
          <p:cNvSpPr/>
          <p:nvPr/>
        </p:nvSpPr>
        <p:spPr>
          <a:xfrm>
            <a:off x="7763951" y="3084350"/>
            <a:ext cx="399900" cy="25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2876C9"/>
                </a:solidFill>
              </a:rPr>
              <a:t>....</a:t>
            </a:r>
            <a:endParaRPr sz="1200">
              <a:solidFill>
                <a:srgbClr val="2876C9"/>
              </a:solidFill>
            </a:endParaRPr>
          </a:p>
        </p:txBody>
      </p:sp>
      <p:cxnSp>
        <p:nvCxnSpPr>
          <p:cNvPr id="113" name="Google Shape;113;p17"/>
          <p:cNvCxnSpPr>
            <a:stCxn id="103" idx="2"/>
          </p:cNvCxnSpPr>
          <p:nvPr/>
        </p:nvCxnSpPr>
        <p:spPr>
          <a:xfrm flipH="1">
            <a:off x="7414925" y="1746150"/>
            <a:ext cx="4500" cy="1273800"/>
          </a:xfrm>
          <a:prstGeom prst="straightConnector1">
            <a:avLst/>
          </a:prstGeom>
          <a:noFill/>
          <a:ln w="9525" cap="flat" cmpd="sng">
            <a:solidFill>
              <a:srgbClr val="01A2A6"/>
            </a:solidFill>
            <a:prstDash val="solid"/>
            <a:round/>
            <a:headEnd type="none" w="med" len="med"/>
            <a:tailEnd type="none" w="med" len="med"/>
          </a:ln>
        </p:spPr>
      </p:cxnSp>
      <p:cxnSp>
        <p:nvCxnSpPr>
          <p:cNvPr id="114" name="Google Shape;114;p17"/>
          <p:cNvCxnSpPr>
            <a:stCxn id="109" idx="1"/>
          </p:cNvCxnSpPr>
          <p:nvPr/>
        </p:nvCxnSpPr>
        <p:spPr>
          <a:xfrm flipH="1">
            <a:off x="7429000" y="2180500"/>
            <a:ext cx="213000" cy="4200"/>
          </a:xfrm>
          <a:prstGeom prst="straightConnector1">
            <a:avLst/>
          </a:prstGeom>
          <a:noFill/>
          <a:ln w="9525" cap="flat" cmpd="sng">
            <a:solidFill>
              <a:srgbClr val="01A2A6"/>
            </a:solidFill>
            <a:prstDash val="solid"/>
            <a:round/>
            <a:headEnd type="none" w="med" len="med"/>
            <a:tailEnd type="none" w="med" len="med"/>
          </a:ln>
        </p:spPr>
      </p:cxnSp>
      <p:cxnSp>
        <p:nvCxnSpPr>
          <p:cNvPr id="115" name="Google Shape;115;p17"/>
          <p:cNvCxnSpPr>
            <a:stCxn id="110" idx="1"/>
          </p:cNvCxnSpPr>
          <p:nvPr/>
        </p:nvCxnSpPr>
        <p:spPr>
          <a:xfrm flipH="1">
            <a:off x="7408000" y="2591725"/>
            <a:ext cx="234000" cy="3600"/>
          </a:xfrm>
          <a:prstGeom prst="straightConnector1">
            <a:avLst/>
          </a:prstGeom>
          <a:noFill/>
          <a:ln w="9525" cap="flat" cmpd="sng">
            <a:solidFill>
              <a:srgbClr val="01A2A6"/>
            </a:solidFill>
            <a:prstDash val="solid"/>
            <a:round/>
            <a:headEnd type="none" w="med" len="med"/>
            <a:tailEnd type="none" w="med" len="med"/>
          </a:ln>
        </p:spPr>
      </p:cxnSp>
      <p:cxnSp>
        <p:nvCxnSpPr>
          <p:cNvPr id="116" name="Google Shape;116;p17"/>
          <p:cNvCxnSpPr>
            <a:stCxn id="111" idx="1"/>
          </p:cNvCxnSpPr>
          <p:nvPr/>
        </p:nvCxnSpPr>
        <p:spPr>
          <a:xfrm flipH="1">
            <a:off x="7422100" y="3002950"/>
            <a:ext cx="219900" cy="10200"/>
          </a:xfrm>
          <a:prstGeom prst="straightConnector1">
            <a:avLst/>
          </a:prstGeom>
          <a:noFill/>
          <a:ln w="9525" cap="flat" cmpd="sng">
            <a:solidFill>
              <a:srgbClr val="01A2A6"/>
            </a:solidFill>
            <a:prstDash val="solid"/>
            <a:round/>
            <a:headEnd type="none" w="med" len="med"/>
            <a:tailEnd type="none" w="med" len="med"/>
          </a:ln>
        </p:spPr>
      </p:cxnSp>
      <p:sp>
        <p:nvSpPr>
          <p:cNvPr id="117" name="Google Shape;117;p17"/>
          <p:cNvSpPr txBox="1"/>
          <p:nvPr/>
        </p:nvSpPr>
        <p:spPr>
          <a:xfrm>
            <a:off x="557800" y="4070925"/>
            <a:ext cx="6147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1 bit</a:t>
            </a:r>
            <a:endParaRPr sz="1200"/>
          </a:p>
        </p:txBody>
      </p:sp>
      <p:sp>
        <p:nvSpPr>
          <p:cNvPr id="118" name="Google Shape;118;p17"/>
          <p:cNvSpPr txBox="1"/>
          <p:nvPr/>
        </p:nvSpPr>
        <p:spPr>
          <a:xfrm>
            <a:off x="1533625"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16 bits</a:t>
            </a:r>
            <a:endParaRPr sz="1200"/>
          </a:p>
        </p:txBody>
      </p:sp>
      <p:sp>
        <p:nvSpPr>
          <p:cNvPr id="119" name="Google Shape;119;p17"/>
          <p:cNvSpPr txBox="1"/>
          <p:nvPr/>
        </p:nvSpPr>
        <p:spPr>
          <a:xfrm>
            <a:off x="2481963" y="4070925"/>
            <a:ext cx="6147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8 bits</a:t>
            </a:r>
            <a:endParaRPr sz="1200"/>
          </a:p>
        </p:txBody>
      </p:sp>
      <p:sp>
        <p:nvSpPr>
          <p:cNvPr id="120" name="Google Shape;120;p17"/>
          <p:cNvSpPr txBox="1"/>
          <p:nvPr/>
        </p:nvSpPr>
        <p:spPr>
          <a:xfrm>
            <a:off x="3288600"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16 bits</a:t>
            </a:r>
            <a:endParaRPr sz="1200"/>
          </a:p>
        </p:txBody>
      </p:sp>
      <p:sp>
        <p:nvSpPr>
          <p:cNvPr id="121" name="Google Shape;121;p17"/>
          <p:cNvSpPr txBox="1"/>
          <p:nvPr/>
        </p:nvSpPr>
        <p:spPr>
          <a:xfrm>
            <a:off x="4077813"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32 bits</a:t>
            </a:r>
            <a:endParaRPr sz="1200"/>
          </a:p>
        </p:txBody>
      </p:sp>
      <p:sp>
        <p:nvSpPr>
          <p:cNvPr id="122" name="Google Shape;122;p17"/>
          <p:cNvSpPr txBox="1"/>
          <p:nvPr/>
        </p:nvSpPr>
        <p:spPr>
          <a:xfrm>
            <a:off x="4829825"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64 bits</a:t>
            </a:r>
            <a:endParaRPr sz="1200"/>
          </a:p>
        </p:txBody>
      </p:sp>
      <p:sp>
        <p:nvSpPr>
          <p:cNvPr id="123" name="Google Shape;123;p17"/>
          <p:cNvSpPr txBox="1"/>
          <p:nvPr/>
        </p:nvSpPr>
        <p:spPr>
          <a:xfrm>
            <a:off x="5714925"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32 bits</a:t>
            </a:r>
            <a:endParaRPr sz="1200"/>
          </a:p>
        </p:txBody>
      </p:sp>
      <p:sp>
        <p:nvSpPr>
          <p:cNvPr id="124" name="Google Shape;124;p17"/>
          <p:cNvSpPr txBox="1"/>
          <p:nvPr/>
        </p:nvSpPr>
        <p:spPr>
          <a:xfrm>
            <a:off x="6745725"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64 bits</a:t>
            </a:r>
            <a:endParaRPr sz="1200"/>
          </a:p>
        </p:txBody>
      </p:sp>
      <p:cxnSp>
        <p:nvCxnSpPr>
          <p:cNvPr id="125" name="Google Shape;125;p17"/>
          <p:cNvCxnSpPr>
            <a:stCxn id="104" idx="2"/>
            <a:endCxn id="103" idx="0"/>
          </p:cNvCxnSpPr>
          <p:nvPr/>
        </p:nvCxnSpPr>
        <p:spPr>
          <a:xfrm rot="-5400000" flipH="1">
            <a:off x="5707200" y="-223525"/>
            <a:ext cx="438600" cy="2985900"/>
          </a:xfrm>
          <a:prstGeom prst="bentConnector3">
            <a:avLst>
              <a:gd name="adj1" fmla="val 50003"/>
            </a:avLst>
          </a:prstGeom>
          <a:noFill/>
          <a:ln w="9525" cap="flat" cmpd="sng">
            <a:solidFill>
              <a:srgbClr val="01A2A6"/>
            </a:solidFill>
            <a:prstDash val="solid"/>
            <a:round/>
            <a:headEnd type="none" w="med" len="med"/>
            <a:tailEnd type="none" w="med" len="med"/>
          </a:ln>
        </p:spPr>
      </p:cxnSp>
      <p:cxnSp>
        <p:nvCxnSpPr>
          <p:cNvPr id="126" name="Google Shape;126;p17"/>
          <p:cNvCxnSpPr>
            <a:stCxn id="104" idx="2"/>
            <a:endCxn id="91" idx="0"/>
          </p:cNvCxnSpPr>
          <p:nvPr/>
        </p:nvCxnSpPr>
        <p:spPr>
          <a:xfrm rot="5400000">
            <a:off x="3298650" y="353825"/>
            <a:ext cx="438600" cy="1831200"/>
          </a:xfrm>
          <a:prstGeom prst="bentConnector3">
            <a:avLst>
              <a:gd name="adj1" fmla="val 50001"/>
            </a:avLst>
          </a:prstGeom>
          <a:noFill/>
          <a:ln w="9525" cap="flat" cmpd="sng">
            <a:solidFill>
              <a:srgbClr val="01A2A6"/>
            </a:solidFill>
            <a:prstDash val="solid"/>
            <a:round/>
            <a:headEnd type="none" w="med" len="med"/>
            <a:tailEnd type="none" w="med" len="med"/>
          </a:ln>
        </p:spPr>
      </p:cxnSp>
      <p:cxnSp>
        <p:nvCxnSpPr>
          <p:cNvPr id="127" name="Google Shape;127;p17"/>
          <p:cNvCxnSpPr>
            <a:stCxn id="91" idx="2"/>
            <a:endCxn id="92" idx="0"/>
          </p:cNvCxnSpPr>
          <p:nvPr/>
        </p:nvCxnSpPr>
        <p:spPr>
          <a:xfrm rot="-5400000" flipH="1">
            <a:off x="3624750" y="723738"/>
            <a:ext cx="459600" cy="2504400"/>
          </a:xfrm>
          <a:prstGeom prst="bentConnector3">
            <a:avLst>
              <a:gd name="adj1" fmla="val 49988"/>
            </a:avLst>
          </a:prstGeom>
          <a:noFill/>
          <a:ln w="9525" cap="flat" cmpd="sng">
            <a:solidFill>
              <a:srgbClr val="01A2A6"/>
            </a:solidFill>
            <a:prstDash val="solid"/>
            <a:round/>
            <a:headEnd type="none" w="med" len="med"/>
            <a:tailEnd type="none" w="med" len="med"/>
          </a:ln>
        </p:spPr>
      </p:cxnSp>
      <p:cxnSp>
        <p:nvCxnSpPr>
          <p:cNvPr id="128" name="Google Shape;128;p17"/>
          <p:cNvCxnSpPr>
            <a:stCxn id="91" idx="2"/>
            <a:endCxn id="93" idx="0"/>
          </p:cNvCxnSpPr>
          <p:nvPr/>
        </p:nvCxnSpPr>
        <p:spPr>
          <a:xfrm rot="5400000">
            <a:off x="1506300" y="1109688"/>
            <a:ext cx="459600" cy="1732500"/>
          </a:xfrm>
          <a:prstGeom prst="bentConnector3">
            <a:avLst>
              <a:gd name="adj1" fmla="val 49988"/>
            </a:avLst>
          </a:prstGeom>
          <a:noFill/>
          <a:ln w="9525" cap="flat" cmpd="sng">
            <a:solidFill>
              <a:srgbClr val="01A2A6"/>
            </a:solidFill>
            <a:prstDash val="solid"/>
            <a:round/>
            <a:headEnd type="none" w="med" len="med"/>
            <a:tailEnd type="none" w="med" len="med"/>
          </a:ln>
        </p:spPr>
      </p:cxnSp>
      <p:cxnSp>
        <p:nvCxnSpPr>
          <p:cNvPr id="129" name="Google Shape;129;p17"/>
          <p:cNvCxnSpPr>
            <a:stCxn id="91" idx="2"/>
            <a:endCxn id="106" idx="0"/>
          </p:cNvCxnSpPr>
          <p:nvPr/>
        </p:nvCxnSpPr>
        <p:spPr>
          <a:xfrm rot="5400000">
            <a:off x="2010450" y="1613838"/>
            <a:ext cx="459600" cy="724200"/>
          </a:xfrm>
          <a:prstGeom prst="bentConnector3">
            <a:avLst>
              <a:gd name="adj1" fmla="val 49988"/>
            </a:avLst>
          </a:prstGeom>
          <a:noFill/>
          <a:ln w="9525" cap="flat" cmpd="sng">
            <a:solidFill>
              <a:srgbClr val="01A2A6"/>
            </a:solidFill>
            <a:prstDash val="solid"/>
            <a:round/>
            <a:headEnd type="none" w="med" len="med"/>
            <a:tailEnd type="none" w="med" len="med"/>
          </a:ln>
        </p:spPr>
      </p:cxnSp>
      <p:cxnSp>
        <p:nvCxnSpPr>
          <p:cNvPr id="130" name="Google Shape;130;p17"/>
          <p:cNvCxnSpPr>
            <a:stCxn id="92" idx="2"/>
            <a:endCxn id="95" idx="0"/>
          </p:cNvCxnSpPr>
          <p:nvPr/>
        </p:nvCxnSpPr>
        <p:spPr>
          <a:xfrm rot="-5400000" flipH="1">
            <a:off x="5542325" y="2027575"/>
            <a:ext cx="481500" cy="1352400"/>
          </a:xfrm>
          <a:prstGeom prst="bentConnector3">
            <a:avLst>
              <a:gd name="adj1" fmla="val 49997"/>
            </a:avLst>
          </a:prstGeom>
          <a:noFill/>
          <a:ln w="9525" cap="flat" cmpd="sng">
            <a:solidFill>
              <a:srgbClr val="01A2A6"/>
            </a:solidFill>
            <a:prstDash val="solid"/>
            <a:round/>
            <a:headEnd type="none" w="med" len="med"/>
            <a:tailEnd type="none" w="med" len="med"/>
          </a:ln>
        </p:spPr>
      </p:cxnSp>
      <p:cxnSp>
        <p:nvCxnSpPr>
          <p:cNvPr id="131" name="Google Shape;131;p17"/>
          <p:cNvCxnSpPr>
            <a:stCxn id="94" idx="2"/>
            <a:endCxn id="97" idx="0"/>
          </p:cNvCxnSpPr>
          <p:nvPr/>
        </p:nvCxnSpPr>
        <p:spPr>
          <a:xfrm rot="5400000">
            <a:off x="3058675" y="2933700"/>
            <a:ext cx="559800" cy="1096200"/>
          </a:xfrm>
          <a:prstGeom prst="bentConnector3">
            <a:avLst>
              <a:gd name="adj1" fmla="val 50009"/>
            </a:avLst>
          </a:prstGeom>
          <a:noFill/>
          <a:ln w="9525" cap="flat" cmpd="sng">
            <a:solidFill>
              <a:srgbClr val="01A2A6"/>
            </a:solidFill>
            <a:prstDash val="solid"/>
            <a:round/>
            <a:headEnd type="none" w="med" len="med"/>
            <a:tailEnd type="none" w="med" len="med"/>
          </a:ln>
        </p:spPr>
      </p:cxnSp>
      <p:cxnSp>
        <p:nvCxnSpPr>
          <p:cNvPr id="132" name="Google Shape;132;p17"/>
          <p:cNvCxnSpPr>
            <a:stCxn id="94" idx="2"/>
            <a:endCxn id="98" idx="0"/>
          </p:cNvCxnSpPr>
          <p:nvPr/>
        </p:nvCxnSpPr>
        <p:spPr>
          <a:xfrm rot="5400000">
            <a:off x="3483175" y="3358200"/>
            <a:ext cx="559800" cy="247200"/>
          </a:xfrm>
          <a:prstGeom prst="bentConnector3">
            <a:avLst>
              <a:gd name="adj1" fmla="val 50009"/>
            </a:avLst>
          </a:prstGeom>
          <a:noFill/>
          <a:ln w="9525" cap="flat" cmpd="sng">
            <a:solidFill>
              <a:srgbClr val="01A2A6"/>
            </a:solidFill>
            <a:prstDash val="solid"/>
            <a:round/>
            <a:headEnd type="none" w="med" len="med"/>
            <a:tailEnd type="none" w="med" len="med"/>
          </a:ln>
        </p:spPr>
      </p:cxnSp>
      <p:cxnSp>
        <p:nvCxnSpPr>
          <p:cNvPr id="133" name="Google Shape;133;p17"/>
          <p:cNvCxnSpPr>
            <a:stCxn id="94" idx="2"/>
            <a:endCxn id="99" idx="0"/>
          </p:cNvCxnSpPr>
          <p:nvPr/>
        </p:nvCxnSpPr>
        <p:spPr>
          <a:xfrm rot="-5400000" flipH="1">
            <a:off x="3875575" y="3213000"/>
            <a:ext cx="559800" cy="537600"/>
          </a:xfrm>
          <a:prstGeom prst="bentConnector3">
            <a:avLst>
              <a:gd name="adj1" fmla="val 50009"/>
            </a:avLst>
          </a:prstGeom>
          <a:noFill/>
          <a:ln w="9525" cap="flat" cmpd="sng">
            <a:solidFill>
              <a:srgbClr val="01A2A6"/>
            </a:solidFill>
            <a:prstDash val="solid"/>
            <a:round/>
            <a:headEnd type="none" w="med" len="med"/>
            <a:tailEnd type="none" w="med" len="med"/>
          </a:ln>
        </p:spPr>
      </p:cxnSp>
      <p:cxnSp>
        <p:nvCxnSpPr>
          <p:cNvPr id="134" name="Google Shape;134;p17"/>
          <p:cNvCxnSpPr>
            <a:stCxn id="94" idx="2"/>
            <a:endCxn id="100" idx="0"/>
          </p:cNvCxnSpPr>
          <p:nvPr/>
        </p:nvCxnSpPr>
        <p:spPr>
          <a:xfrm rot="-5400000" flipH="1">
            <a:off x="4245925" y="2842650"/>
            <a:ext cx="569100" cy="1287600"/>
          </a:xfrm>
          <a:prstGeom prst="bentConnector3">
            <a:avLst>
              <a:gd name="adj1" fmla="val 49993"/>
            </a:avLst>
          </a:prstGeom>
          <a:noFill/>
          <a:ln w="9525" cap="flat" cmpd="sng">
            <a:solidFill>
              <a:srgbClr val="01A2A6"/>
            </a:solidFill>
            <a:prstDash val="solid"/>
            <a:round/>
            <a:headEnd type="none" w="med" len="med"/>
            <a:tailEnd type="none" w="med" len="med"/>
          </a:ln>
        </p:spPr>
      </p:cxnSp>
      <p:cxnSp>
        <p:nvCxnSpPr>
          <p:cNvPr id="135" name="Google Shape;135;p17"/>
          <p:cNvCxnSpPr>
            <a:stCxn id="95" idx="2"/>
            <a:endCxn id="101" idx="0"/>
          </p:cNvCxnSpPr>
          <p:nvPr/>
        </p:nvCxnSpPr>
        <p:spPr>
          <a:xfrm rot="5400000">
            <a:off x="5974788" y="3286500"/>
            <a:ext cx="569100" cy="399900"/>
          </a:xfrm>
          <a:prstGeom prst="bentConnector3">
            <a:avLst>
              <a:gd name="adj1" fmla="val 49993"/>
            </a:avLst>
          </a:prstGeom>
          <a:noFill/>
          <a:ln w="9525" cap="flat" cmpd="sng">
            <a:solidFill>
              <a:srgbClr val="01A2A6"/>
            </a:solidFill>
            <a:prstDash val="solid"/>
            <a:round/>
            <a:headEnd type="none" w="med" len="med"/>
            <a:tailEnd type="none" w="med" len="med"/>
          </a:ln>
        </p:spPr>
      </p:cxnSp>
      <p:cxnSp>
        <p:nvCxnSpPr>
          <p:cNvPr id="136" name="Google Shape;136;p17"/>
          <p:cNvCxnSpPr>
            <a:stCxn id="95" idx="2"/>
            <a:endCxn id="102" idx="0"/>
          </p:cNvCxnSpPr>
          <p:nvPr/>
        </p:nvCxnSpPr>
        <p:spPr>
          <a:xfrm rot="-5400000" flipH="1">
            <a:off x="6452088" y="3209100"/>
            <a:ext cx="569100" cy="554700"/>
          </a:xfrm>
          <a:prstGeom prst="bentConnector3">
            <a:avLst>
              <a:gd name="adj1" fmla="val 49993"/>
            </a:avLst>
          </a:prstGeom>
          <a:noFill/>
          <a:ln w="9525" cap="flat" cmpd="sng">
            <a:solidFill>
              <a:srgbClr val="01A2A6"/>
            </a:solidFill>
            <a:prstDash val="solid"/>
            <a:round/>
            <a:headEnd type="none" w="med" len="med"/>
            <a:tailEnd type="none" w="med" len="med"/>
          </a:ln>
        </p:spPr>
      </p:cxnSp>
      <p:cxnSp>
        <p:nvCxnSpPr>
          <p:cNvPr id="137" name="Google Shape;137;p17"/>
          <p:cNvCxnSpPr>
            <a:stCxn id="92" idx="2"/>
            <a:endCxn id="94" idx="0"/>
          </p:cNvCxnSpPr>
          <p:nvPr/>
        </p:nvCxnSpPr>
        <p:spPr>
          <a:xfrm rot="5400000">
            <a:off x="4256075" y="2093725"/>
            <a:ext cx="481500" cy="1220100"/>
          </a:xfrm>
          <a:prstGeom prst="bentConnector3">
            <a:avLst>
              <a:gd name="adj1" fmla="val 49997"/>
            </a:avLst>
          </a:prstGeom>
          <a:noFill/>
          <a:ln w="9525" cap="flat" cmpd="sng">
            <a:solidFill>
              <a:srgbClr val="01A2A6"/>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p:nvPr/>
        </p:nvSpPr>
        <p:spPr>
          <a:xfrm>
            <a:off x="5791975" y="2071250"/>
            <a:ext cx="692400" cy="34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a=10</a:t>
            </a:r>
            <a:endParaRPr/>
          </a:p>
        </p:txBody>
      </p:sp>
      <p:sp>
        <p:nvSpPr>
          <p:cNvPr id="170" name="Google Shape;170;p20"/>
          <p:cNvSpPr/>
          <p:nvPr/>
        </p:nvSpPr>
        <p:spPr>
          <a:xfrm>
            <a:off x="5791975" y="1202450"/>
            <a:ext cx="1246500" cy="54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Exercise1 value</a:t>
            </a:r>
            <a:endParaRPr/>
          </a:p>
        </p:txBody>
      </p:sp>
      <p:sp>
        <p:nvSpPr>
          <p:cNvPr id="171" name="Google Shape;171;p20"/>
          <p:cNvSpPr txBox="1"/>
          <p:nvPr/>
        </p:nvSpPr>
        <p:spPr>
          <a:xfrm>
            <a:off x="3506650" y="3039575"/>
            <a:ext cx="1013700" cy="4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static</a:t>
            </a:r>
            <a:endParaRPr/>
          </a:p>
        </p:txBody>
      </p:sp>
      <p:sp>
        <p:nvSpPr>
          <p:cNvPr id="172" name="Google Shape;172;p20"/>
          <p:cNvSpPr/>
          <p:nvPr/>
        </p:nvSpPr>
        <p:spPr>
          <a:xfrm>
            <a:off x="3714400" y="3676625"/>
            <a:ext cx="484800" cy="39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20"/>
          <p:cNvPicPr preferRelativeResize="0"/>
          <p:nvPr/>
        </p:nvPicPr>
        <p:blipFill>
          <a:blip r:embed="rId3">
            <a:alphaModFix/>
          </a:blip>
          <a:stretch>
            <a:fillRect/>
          </a:stretch>
        </p:blipFill>
        <p:spPr>
          <a:xfrm>
            <a:off x="1497600" y="1010850"/>
            <a:ext cx="6226125" cy="3311350"/>
          </a:xfrm>
          <a:prstGeom prst="rect">
            <a:avLst/>
          </a:prstGeom>
          <a:noFill/>
          <a:ln>
            <a:noFill/>
          </a:ln>
        </p:spPr>
      </p:pic>
      <p:sp>
        <p:nvSpPr>
          <p:cNvPr id="174" name="Google Shape;17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Stack, Heap</a:t>
            </a:r>
            <a:endParaRPr>
              <a:solidFill>
                <a:srgbClr val="FFFFFF"/>
              </a:solidFill>
            </a:endParaRPr>
          </a:p>
        </p:txBody>
      </p:sp>
      <p:pic>
        <p:nvPicPr>
          <p:cNvPr id="175" name="Google Shape;175;p20"/>
          <p:cNvPicPr preferRelativeResize="0"/>
          <p:nvPr/>
        </p:nvPicPr>
        <p:blipFill>
          <a:blip r:embed="rId4">
            <a:alphaModFix/>
          </a:blip>
          <a:stretch>
            <a:fillRect/>
          </a:stretch>
        </p:blipFill>
        <p:spPr>
          <a:xfrm>
            <a:off x="7892750" y="74963"/>
            <a:ext cx="1057925" cy="448825"/>
          </a:xfrm>
          <a:prstGeom prst="rect">
            <a:avLst/>
          </a:prstGeom>
          <a:noFill/>
          <a:ln>
            <a:noFill/>
          </a:ln>
        </p:spPr>
      </p:pic>
      <p:sp>
        <p:nvSpPr>
          <p:cNvPr id="176" name="Google Shape;17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p:nvPr/>
        </p:nvSpPr>
        <p:spPr>
          <a:xfrm>
            <a:off x="76550" y="204200"/>
            <a:ext cx="2714400" cy="18699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000080"/>
                </a:solidFill>
                <a:highlight>
                  <a:srgbClr val="FFFFFF"/>
                </a:highlight>
              </a:rPr>
              <a:t>public class </a:t>
            </a:r>
            <a:r>
              <a:rPr lang="en" sz="900">
                <a:solidFill>
                  <a:schemeClr val="dk1"/>
                </a:solidFill>
                <a:highlight>
                  <a:srgbClr val="FFFFFF"/>
                </a:highlight>
              </a:rPr>
              <a:t>Memory {</a:t>
            </a:r>
            <a:endParaRPr sz="90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00">
                <a:solidFill>
                  <a:schemeClr val="dk1"/>
                </a:solidFill>
                <a:highlight>
                  <a:srgbClr val="FFFFFF"/>
                </a:highlight>
              </a:rPr>
              <a:t>   </a:t>
            </a:r>
            <a:r>
              <a:rPr lang="en" sz="900" b="1">
                <a:solidFill>
                  <a:srgbClr val="000080"/>
                </a:solidFill>
                <a:highlight>
                  <a:srgbClr val="FFFFFF"/>
                </a:highlight>
              </a:rPr>
              <a:t>public static void </a:t>
            </a:r>
            <a:r>
              <a:rPr lang="en" sz="900">
                <a:solidFill>
                  <a:schemeClr val="dk1"/>
                </a:solidFill>
                <a:highlight>
                  <a:srgbClr val="FFFFFF"/>
                </a:highlight>
              </a:rPr>
              <a:t>main(String[] args) { </a:t>
            </a:r>
            <a:r>
              <a:rPr lang="en" sz="900" i="1">
                <a:solidFill>
                  <a:srgbClr val="808080"/>
                </a:solidFill>
                <a:highlight>
                  <a:srgbClr val="FFFFFF"/>
                </a:highlight>
              </a:rPr>
              <a:t>// Line 1</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b="1">
                <a:solidFill>
                  <a:srgbClr val="000080"/>
                </a:solidFill>
                <a:highlight>
                  <a:srgbClr val="FFFFFF"/>
                </a:highlight>
              </a:rPr>
              <a:t>int </a:t>
            </a:r>
            <a:r>
              <a:rPr lang="en" sz="900">
                <a:solidFill>
                  <a:schemeClr val="dk1"/>
                </a:solidFill>
                <a:highlight>
                  <a:srgbClr val="FFFFFF"/>
                </a:highlight>
              </a:rPr>
              <a:t>a = </a:t>
            </a:r>
            <a:r>
              <a:rPr lang="en" sz="900">
                <a:solidFill>
                  <a:srgbClr val="0000FF"/>
                </a:solidFill>
                <a:highlight>
                  <a:srgbClr val="FFFFFF"/>
                </a:highlight>
              </a:rPr>
              <a:t>1</a:t>
            </a:r>
            <a:r>
              <a:rPr lang="en" sz="900">
                <a:solidFill>
                  <a:schemeClr val="dk1"/>
                </a:solidFill>
                <a:highlight>
                  <a:srgbClr val="FFFFFF"/>
                </a:highlight>
              </a:rPr>
              <a:t>;  </a:t>
            </a:r>
            <a:r>
              <a:rPr lang="en" sz="900" i="1">
                <a:solidFill>
                  <a:srgbClr val="808080"/>
                </a:solidFill>
                <a:highlight>
                  <a:srgbClr val="FFFFFF"/>
                </a:highlight>
              </a:rPr>
              <a:t>//Line 2</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Object obj = </a:t>
            </a:r>
            <a:r>
              <a:rPr lang="en" sz="900" b="1">
                <a:solidFill>
                  <a:srgbClr val="000080"/>
                </a:solidFill>
                <a:highlight>
                  <a:srgbClr val="FFFFFF"/>
                </a:highlight>
              </a:rPr>
              <a:t>new </a:t>
            </a:r>
            <a:r>
              <a:rPr lang="en" sz="900">
                <a:solidFill>
                  <a:schemeClr val="dk1"/>
                </a:solidFill>
                <a:highlight>
                  <a:srgbClr val="FFFFFF"/>
                </a:highlight>
              </a:rPr>
              <a:t>Object(); </a:t>
            </a:r>
            <a:r>
              <a:rPr lang="en" sz="900" i="1">
                <a:solidFill>
                  <a:srgbClr val="808080"/>
                </a:solidFill>
                <a:highlight>
                  <a:srgbClr val="FFFFFF"/>
                </a:highlight>
              </a:rPr>
              <a:t>// Line 3</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Memory mem = </a:t>
            </a:r>
            <a:r>
              <a:rPr lang="en" sz="900" b="1">
                <a:solidFill>
                  <a:srgbClr val="000080"/>
                </a:solidFill>
                <a:highlight>
                  <a:srgbClr val="FFFFFF"/>
                </a:highlight>
              </a:rPr>
              <a:t>new </a:t>
            </a:r>
            <a:r>
              <a:rPr lang="en" sz="900">
                <a:solidFill>
                  <a:schemeClr val="dk1"/>
                </a:solidFill>
                <a:highlight>
                  <a:srgbClr val="FFFFFF"/>
                </a:highlight>
              </a:rPr>
              <a:t>Memory(); </a:t>
            </a:r>
            <a:r>
              <a:rPr lang="en" sz="900" i="1">
                <a:solidFill>
                  <a:srgbClr val="808080"/>
                </a:solidFill>
                <a:highlight>
                  <a:srgbClr val="FFFFFF"/>
                </a:highlight>
              </a:rPr>
              <a:t>// Line 4</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mem.foo(obj); </a:t>
            </a:r>
            <a:r>
              <a:rPr lang="en" sz="900" i="1">
                <a:solidFill>
                  <a:srgbClr val="808080"/>
                </a:solidFill>
                <a:highlight>
                  <a:srgbClr val="FFFFFF"/>
                </a:highlight>
              </a:rPr>
              <a:t>// Line 5</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 </a:t>
            </a:r>
            <a:r>
              <a:rPr lang="en" sz="900" i="1">
                <a:solidFill>
                  <a:srgbClr val="808080"/>
                </a:solidFill>
                <a:highlight>
                  <a:srgbClr val="FFFFFF"/>
                </a:highlight>
              </a:rPr>
              <a:t>// Line 9</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b="1">
                <a:solidFill>
                  <a:srgbClr val="000080"/>
                </a:solidFill>
                <a:highlight>
                  <a:srgbClr val="FFFFFF"/>
                </a:highlight>
              </a:rPr>
              <a:t>private void </a:t>
            </a:r>
            <a:r>
              <a:rPr lang="en" sz="900">
                <a:solidFill>
                  <a:schemeClr val="dk1"/>
                </a:solidFill>
                <a:highlight>
                  <a:srgbClr val="FFFFFF"/>
                </a:highlight>
              </a:rPr>
              <a:t>foo(Object param) { </a:t>
            </a:r>
            <a:r>
              <a:rPr lang="en" sz="900" i="1">
                <a:solidFill>
                  <a:srgbClr val="808080"/>
                </a:solidFill>
                <a:highlight>
                  <a:srgbClr val="FFFFFF"/>
                </a:highlight>
              </a:rPr>
              <a:t>// Line 6</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String str = param.toString(); </a:t>
            </a:r>
            <a:r>
              <a:rPr lang="en" sz="900" i="1">
                <a:solidFill>
                  <a:srgbClr val="808080"/>
                </a:solidFill>
                <a:highlight>
                  <a:srgbClr val="FFFFFF"/>
                </a:highlight>
              </a:rPr>
              <a:t>//// Line 7</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System.</a:t>
            </a:r>
            <a:r>
              <a:rPr lang="en" sz="900" b="1" i="1">
                <a:solidFill>
                  <a:srgbClr val="660E7A"/>
                </a:solidFill>
                <a:highlight>
                  <a:srgbClr val="FFFFFF"/>
                </a:highlight>
              </a:rPr>
              <a:t>out</a:t>
            </a:r>
            <a:r>
              <a:rPr lang="en" sz="900">
                <a:solidFill>
                  <a:schemeClr val="dk1"/>
                </a:solidFill>
                <a:highlight>
                  <a:srgbClr val="FFFFFF"/>
                </a:highlight>
              </a:rPr>
              <a:t>.println(str);</a:t>
            </a:r>
            <a:endParaRPr sz="90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00">
                <a:solidFill>
                  <a:schemeClr val="dk1"/>
                </a:solidFill>
                <a:highlight>
                  <a:srgbClr val="FFFFFF"/>
                </a:highlight>
              </a:rPr>
              <a:t>   } </a:t>
            </a:r>
            <a:r>
              <a:rPr lang="en" sz="900" i="1">
                <a:solidFill>
                  <a:srgbClr val="808080"/>
                </a:solidFill>
                <a:highlight>
                  <a:srgbClr val="FFFFFF"/>
                </a:highlight>
              </a:rPr>
              <a:t>// Line 8</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a:solidFill>
                  <a:schemeClr val="dk1"/>
                </a:solidFill>
                <a:highlight>
                  <a:srgbClr val="FFFFFF"/>
                </a:highlight>
              </a:rPr>
              <a:t>}</a:t>
            </a:r>
            <a:endParaRPr sz="900">
              <a:solidFill>
                <a:schemeClr val="dk1"/>
              </a:solidFill>
              <a:highlight>
                <a:srgbClr val="FFFFFF"/>
              </a:highlight>
            </a:endParaRPr>
          </a:p>
          <a:p>
            <a:pPr marL="0" lvl="0" indent="0" algn="l" rtl="0">
              <a:spcBef>
                <a:spcPts val="0"/>
              </a:spcBef>
              <a:spcAft>
                <a:spcPts val="0"/>
              </a:spcAft>
              <a:buNone/>
            </a:pPr>
            <a:endParaRPr sz="900" b="1">
              <a:solidFill>
                <a:srgbClr val="000080"/>
              </a:solidFill>
              <a:highlight>
                <a:srgbClr val="FFFFFF"/>
              </a:highlight>
            </a:endParaRPr>
          </a:p>
        </p:txBody>
      </p:sp>
      <p:pic>
        <p:nvPicPr>
          <p:cNvPr id="182" name="Google Shape;182;p21"/>
          <p:cNvPicPr preferRelativeResize="0"/>
          <p:nvPr/>
        </p:nvPicPr>
        <p:blipFill rotWithShape="1">
          <a:blip r:embed="rId3">
            <a:alphaModFix/>
          </a:blip>
          <a:srcRect l="3147" t="6269" b="3265"/>
          <a:stretch/>
        </p:blipFill>
        <p:spPr>
          <a:xfrm>
            <a:off x="2930200" y="1746975"/>
            <a:ext cx="6213801" cy="327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Ép kiểu Java (Type casting)</a:t>
            </a:r>
            <a:endParaRPr>
              <a:solidFill>
                <a:srgbClr val="FFFFFF"/>
              </a:solidFill>
            </a:endParaRPr>
          </a:p>
        </p:txBody>
      </p:sp>
      <p:pic>
        <p:nvPicPr>
          <p:cNvPr id="188" name="Google Shape;188;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189" name="Google Shape;189;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txBox="1"/>
          <p:nvPr/>
        </p:nvSpPr>
        <p:spPr>
          <a:xfrm>
            <a:off x="1677375" y="967950"/>
            <a:ext cx="3153000" cy="29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876C9"/>
                </a:solidFill>
              </a:rPr>
              <a:t>byte -&gt; short -&gt; int -&gt; long -&gt; float -&gt; double</a:t>
            </a:r>
            <a:endParaRPr sz="1200">
              <a:solidFill>
                <a:srgbClr val="2876C9"/>
              </a:solidFill>
            </a:endParaRPr>
          </a:p>
        </p:txBody>
      </p:sp>
      <p:sp>
        <p:nvSpPr>
          <p:cNvPr id="191" name="Google Shape;191;p22"/>
          <p:cNvSpPr txBox="1"/>
          <p:nvPr/>
        </p:nvSpPr>
        <p:spPr>
          <a:xfrm>
            <a:off x="702950" y="626775"/>
            <a:ext cx="4008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1. Nới rộng (widening)</a:t>
            </a:r>
            <a:endParaRPr>
              <a:solidFill>
                <a:srgbClr val="2876C9"/>
              </a:solidFill>
            </a:endParaRPr>
          </a:p>
        </p:txBody>
      </p:sp>
      <p:sp>
        <p:nvSpPr>
          <p:cNvPr id="192" name="Google Shape;192;p22"/>
          <p:cNvSpPr txBox="1"/>
          <p:nvPr/>
        </p:nvSpPr>
        <p:spPr>
          <a:xfrm>
            <a:off x="1677375" y="3032025"/>
            <a:ext cx="3229200" cy="29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876C9"/>
                </a:solidFill>
              </a:rPr>
              <a:t>double -&gt; float -&gt; long -&gt; int -&gt; short -&gt; byte</a:t>
            </a:r>
            <a:endParaRPr sz="1200">
              <a:solidFill>
                <a:srgbClr val="2876C9"/>
              </a:solidFill>
            </a:endParaRPr>
          </a:p>
        </p:txBody>
      </p:sp>
      <p:sp>
        <p:nvSpPr>
          <p:cNvPr id="193" name="Google Shape;193;p22"/>
          <p:cNvSpPr txBox="1"/>
          <p:nvPr/>
        </p:nvSpPr>
        <p:spPr>
          <a:xfrm>
            <a:off x="682425" y="2614400"/>
            <a:ext cx="4008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2. Thu hẹp (narrowing)</a:t>
            </a:r>
            <a:endParaRPr>
              <a:solidFill>
                <a:srgbClr val="2876C9"/>
              </a:solidFill>
            </a:endParaRPr>
          </a:p>
        </p:txBody>
      </p:sp>
      <p:pic>
        <p:nvPicPr>
          <p:cNvPr id="194" name="Google Shape;194;p22"/>
          <p:cNvPicPr preferRelativeResize="0"/>
          <p:nvPr/>
        </p:nvPicPr>
        <p:blipFill>
          <a:blip r:embed="rId4">
            <a:alphaModFix/>
          </a:blip>
          <a:stretch>
            <a:fillRect/>
          </a:stretch>
        </p:blipFill>
        <p:spPr>
          <a:xfrm>
            <a:off x="1719000" y="1385525"/>
            <a:ext cx="3248025" cy="866775"/>
          </a:xfrm>
          <a:prstGeom prst="rect">
            <a:avLst/>
          </a:prstGeom>
          <a:noFill/>
          <a:ln>
            <a:noFill/>
          </a:ln>
        </p:spPr>
      </p:pic>
      <p:pic>
        <p:nvPicPr>
          <p:cNvPr id="195" name="Google Shape;195;p22"/>
          <p:cNvPicPr preferRelativeResize="0"/>
          <p:nvPr/>
        </p:nvPicPr>
        <p:blipFill>
          <a:blip r:embed="rId5">
            <a:alphaModFix/>
          </a:blip>
          <a:stretch>
            <a:fillRect/>
          </a:stretch>
        </p:blipFill>
        <p:spPr>
          <a:xfrm>
            <a:off x="1719000" y="3497300"/>
            <a:ext cx="3838575" cy="10191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1036</Words>
  <Application>Microsoft Office PowerPoint</Application>
  <PresentationFormat>On-screen Show (16:9)</PresentationFormat>
  <Paragraphs>237</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Consolas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vcb</cp:lastModifiedBy>
  <cp:revision>30</cp:revision>
  <dcterms:modified xsi:type="dcterms:W3CDTF">2020-09-28T18:35:14Z</dcterms:modified>
</cp:coreProperties>
</file>