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75" r:id="rId3"/>
    <p:sldId id="280" r:id="rId4"/>
    <p:sldId id="281" r:id="rId5"/>
    <p:sldId id="282" r:id="rId6"/>
    <p:sldId id="283" r:id="rId7"/>
    <p:sldId id="284" r:id="rId8"/>
    <p:sldId id="285" r:id="rId9"/>
    <p:sldId id="287" r:id="rId10"/>
    <p:sldId id="276" r:id="rId11"/>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187"/>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007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30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8867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6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05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674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512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edsurge.com/articles_rs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MOOC </a:t>
            </a:r>
            <a:r>
              <a:rPr lang="en-IN" sz="2000" dirty="0">
                <a:solidFill>
                  <a:srgbClr val="0070C0"/>
                </a:solidFill>
                <a:latin typeface="Trebuchet MS" panose="020B0603020202020204"/>
                <a:ea typeface="Trebuchet MS" panose="020B0603020202020204"/>
                <a:cs typeface="Trebuchet MS" panose="020B0603020202020204"/>
                <a:sym typeface="Trebuchet MS" panose="020B0603020202020204"/>
              </a:rPr>
              <a:t>Listing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PES1201701256 – Sarvesh Kedia</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PES1201701244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Lamya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Bhasin</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PES1201700272 – Pratik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Bhyatnal</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Project Description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970318"/>
          </a:xfrm>
          <a:prstGeom prst="rect">
            <a:avLst/>
          </a:prstGeom>
          <a:noFill/>
        </p:spPr>
        <p:txBody>
          <a:bodyPr wrap="square" rtlCol="0">
            <a:spAutoFit/>
          </a:bodyPr>
          <a:lstStyle/>
          <a:p>
            <a:r>
              <a:rPr lang="en-IN" sz="1800" dirty="0"/>
              <a:t>Our projects lists out various online courses available on website like </a:t>
            </a:r>
            <a:r>
              <a:rPr lang="en-IN" sz="1800" dirty="0" err="1"/>
              <a:t>udemy</a:t>
            </a:r>
            <a:r>
              <a:rPr lang="en-IN" sz="1800" dirty="0"/>
              <a:t>, </a:t>
            </a:r>
            <a:r>
              <a:rPr lang="en-IN" sz="1800" dirty="0" err="1"/>
              <a:t>coursera</a:t>
            </a:r>
            <a:r>
              <a:rPr lang="en-IN" sz="1800" dirty="0"/>
              <a:t>, </a:t>
            </a:r>
            <a:r>
              <a:rPr lang="en-IN" sz="1800" dirty="0" err="1"/>
              <a:t>edx</a:t>
            </a:r>
            <a:r>
              <a:rPr lang="en-IN" sz="1800" dirty="0"/>
              <a:t> etc. with all their details. So the user can browse courses from various website at one place. </a:t>
            </a:r>
          </a:p>
          <a:p>
            <a:endParaRPr lang="en-IN" sz="1800" dirty="0"/>
          </a:p>
          <a:p>
            <a:r>
              <a:rPr lang="en-IN" sz="1800" dirty="0"/>
              <a:t>If the user likes a course, they can add it to their </a:t>
            </a:r>
            <a:r>
              <a:rPr lang="en-IN" sz="1800" dirty="0" err="1"/>
              <a:t>wishlist</a:t>
            </a:r>
            <a:r>
              <a:rPr lang="en-IN" sz="1800" dirty="0"/>
              <a:t> or they can visit the website where the course is hosted on to purchase it.</a:t>
            </a:r>
          </a:p>
          <a:p>
            <a:r>
              <a:rPr lang="en-IN" sz="1800" dirty="0"/>
              <a:t>Based on what courses you add to your </a:t>
            </a:r>
            <a:r>
              <a:rPr lang="en-IN" sz="1800" dirty="0" err="1"/>
              <a:t>wishlist</a:t>
            </a:r>
            <a:r>
              <a:rPr lang="en-IN" sz="1800" dirty="0"/>
              <a:t>, user will be shown recommendations to what other courses they might find interesting.</a:t>
            </a:r>
          </a:p>
          <a:p>
            <a:endParaRPr lang="en-IN" sz="1800" dirty="0"/>
          </a:p>
          <a:p>
            <a:r>
              <a:rPr lang="en-IN" sz="1800" dirty="0"/>
              <a:t>We show statistics on the most popular courses. Which is dynamically updated when someone adds a course to their </a:t>
            </a:r>
            <a:r>
              <a:rPr lang="en-IN" sz="1800" dirty="0" err="1"/>
              <a:t>wishlist</a:t>
            </a:r>
            <a:r>
              <a:rPr lang="en-IN" sz="1800" dirty="0"/>
              <a:t>. </a:t>
            </a:r>
          </a:p>
          <a:p>
            <a:endParaRPr lang="en-IN" sz="1800" dirty="0"/>
          </a:p>
          <a:p>
            <a:r>
              <a:rPr lang="en-IN" sz="1800" dirty="0"/>
              <a:t>User can also see an RSS feed on information about latest online courses and remote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Project Description</a:t>
            </a:r>
          </a:p>
        </p:txBody>
      </p:sp>
      <p:pic>
        <p:nvPicPr>
          <p:cNvPr id="3" name="Picture 2" descr="A screenshot of a cell phone&#10;&#10;Description automatically generated">
            <a:extLst>
              <a:ext uri="{FF2B5EF4-FFF2-40B4-BE49-F238E27FC236}">
                <a16:creationId xmlns:a16="http://schemas.microsoft.com/office/drawing/2014/main" id="{4D3B817B-4CE5-4862-AC49-3C9D22044505}"/>
              </a:ext>
            </a:extLst>
          </p:cNvPr>
          <p:cNvPicPr>
            <a:picLocks noChangeAspect="1"/>
          </p:cNvPicPr>
          <p:nvPr/>
        </p:nvPicPr>
        <p:blipFill>
          <a:blip r:embed="rId3"/>
          <a:stretch>
            <a:fillRect/>
          </a:stretch>
        </p:blipFill>
        <p:spPr>
          <a:xfrm>
            <a:off x="2824000" y="2437188"/>
            <a:ext cx="2171749" cy="3827642"/>
          </a:xfrm>
          <a:prstGeom prst="rect">
            <a:avLst/>
          </a:prstGeom>
          <a:ln>
            <a:noFill/>
          </a:ln>
          <a:effectLst>
            <a:outerShdw blurRad="292100" dist="139700" dir="2700000" algn="tl" rotWithShape="0">
              <a:srgbClr val="333333">
                <a:alpha val="65000"/>
              </a:srgbClr>
            </a:outerShdw>
          </a:effectLst>
        </p:spPr>
      </p:pic>
      <p:pic>
        <p:nvPicPr>
          <p:cNvPr id="7" name="Picture 6" descr="A screenshot of a cell phone&#10;&#10;Description automatically generated">
            <a:extLst>
              <a:ext uri="{FF2B5EF4-FFF2-40B4-BE49-F238E27FC236}">
                <a16:creationId xmlns:a16="http://schemas.microsoft.com/office/drawing/2014/main" id="{3A6388AB-30BD-45F0-9DC0-F546E7E0AD60}"/>
              </a:ext>
            </a:extLst>
          </p:cNvPr>
          <p:cNvPicPr>
            <a:picLocks noChangeAspect="1"/>
          </p:cNvPicPr>
          <p:nvPr/>
        </p:nvPicPr>
        <p:blipFill rotWithShape="1">
          <a:blip r:embed="rId4"/>
          <a:srcRect l="1065" t="1802" b="1"/>
          <a:stretch/>
        </p:blipFill>
        <p:spPr>
          <a:xfrm>
            <a:off x="5215448" y="2437187"/>
            <a:ext cx="2171749" cy="3827642"/>
          </a:xfrm>
          <a:prstGeom prst="rect">
            <a:avLst/>
          </a:prstGeom>
          <a:ln>
            <a:noFill/>
          </a:ln>
          <a:effectLst>
            <a:outerShdw blurRad="292100" dist="139700" dir="2700000" algn="tl" rotWithShape="0">
              <a:srgbClr val="333333">
                <a:alpha val="65000"/>
              </a:srgbClr>
            </a:outerShdw>
          </a:effectLst>
        </p:spPr>
      </p:pic>
      <p:pic>
        <p:nvPicPr>
          <p:cNvPr id="11" name="Picture 10" descr="A screenshot of a cell phone&#10;&#10;Description automatically generated">
            <a:extLst>
              <a:ext uri="{FF2B5EF4-FFF2-40B4-BE49-F238E27FC236}">
                <a16:creationId xmlns:a16="http://schemas.microsoft.com/office/drawing/2014/main" id="{EB449AF5-06BC-4A7A-8853-31F499A9A1B5}"/>
              </a:ext>
            </a:extLst>
          </p:cNvPr>
          <p:cNvPicPr>
            <a:picLocks noChangeAspect="1"/>
          </p:cNvPicPr>
          <p:nvPr/>
        </p:nvPicPr>
        <p:blipFill>
          <a:blip r:embed="rId5"/>
          <a:stretch>
            <a:fillRect/>
          </a:stretch>
        </p:blipFill>
        <p:spPr>
          <a:xfrm>
            <a:off x="467585" y="2437187"/>
            <a:ext cx="2136716" cy="3827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78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Technologies Used</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2862322"/>
          </a:xfrm>
          <a:prstGeom prst="rect">
            <a:avLst/>
          </a:prstGeom>
          <a:noFill/>
        </p:spPr>
        <p:txBody>
          <a:bodyPr wrap="square" rtlCol="0">
            <a:spAutoFit/>
          </a:bodyPr>
          <a:lstStyle/>
          <a:p>
            <a:r>
              <a:rPr lang="en-IN" sz="1800" dirty="0"/>
              <a:t>Languages:</a:t>
            </a:r>
          </a:p>
          <a:p>
            <a:pPr marL="285750" indent="-285750">
              <a:buFont typeface="Arial" panose="020B0604020202020204" pitchFamily="34" charset="0"/>
              <a:buChar char="•"/>
            </a:pPr>
            <a:r>
              <a:rPr lang="en-IN" sz="1800" dirty="0"/>
              <a:t>HTML/ CSS/ </a:t>
            </a:r>
            <a:r>
              <a:rPr lang="en-IN" sz="1800" dirty="0" err="1"/>
              <a:t>Javascript</a:t>
            </a:r>
            <a:endParaRPr lang="en-IN" sz="1800" dirty="0"/>
          </a:p>
          <a:p>
            <a:pPr marL="285750" indent="-285750">
              <a:buFont typeface="Arial" panose="020B0604020202020204" pitchFamily="34" charset="0"/>
              <a:buChar char="•"/>
            </a:pPr>
            <a:r>
              <a:rPr lang="en-IN" sz="1800" dirty="0"/>
              <a:t>Node.JS</a:t>
            </a:r>
          </a:p>
          <a:p>
            <a:pPr marL="285750" indent="-285750">
              <a:buFont typeface="Arial" panose="020B0604020202020204" pitchFamily="34" charset="0"/>
              <a:buChar char="•"/>
            </a:pPr>
            <a:endParaRPr lang="en-IN" sz="1800" dirty="0"/>
          </a:p>
          <a:p>
            <a:r>
              <a:rPr lang="en-IN" sz="1800" dirty="0"/>
              <a:t>Frameworks:</a:t>
            </a:r>
          </a:p>
          <a:p>
            <a:pPr marL="285750" indent="-285750">
              <a:buFont typeface="Arial" panose="020B0604020202020204" pitchFamily="34" charset="0"/>
              <a:buChar char="•"/>
            </a:pPr>
            <a:r>
              <a:rPr lang="en-IN" sz="1800" dirty="0"/>
              <a:t>Express (Backend)</a:t>
            </a:r>
          </a:p>
          <a:p>
            <a:pPr marL="285750" indent="-285750">
              <a:buFont typeface="Arial" panose="020B0604020202020204" pitchFamily="34" charset="0"/>
              <a:buChar char="•"/>
            </a:pPr>
            <a:r>
              <a:rPr lang="en-IN" sz="1800" dirty="0" err="1"/>
              <a:t>Jquery</a:t>
            </a:r>
            <a:r>
              <a:rPr lang="en-IN" sz="1800" dirty="0"/>
              <a:t> (Frontend)</a:t>
            </a:r>
          </a:p>
          <a:p>
            <a:endParaRPr lang="en-IN" sz="1800" dirty="0"/>
          </a:p>
          <a:p>
            <a:r>
              <a:rPr lang="en-IN" sz="1800" dirty="0"/>
              <a:t>Database:</a:t>
            </a:r>
          </a:p>
          <a:p>
            <a:pPr marL="285750" indent="-285750">
              <a:buFont typeface="Arial" panose="020B0604020202020204" pitchFamily="34" charset="0"/>
              <a:buChar char="•"/>
            </a:pPr>
            <a:r>
              <a:rPr lang="en-IN" sz="1800" dirty="0"/>
              <a:t>Mongo DB</a:t>
            </a:r>
          </a:p>
        </p:txBody>
      </p:sp>
    </p:spTree>
    <p:extLst>
      <p:ext uri="{BB962C8B-B14F-4D97-AF65-F5344CB8AC3E}">
        <p14:creationId xmlns:p14="http://schemas.microsoft.com/office/powerpoint/2010/main" val="37950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Technologies Used</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970318"/>
          </a:xfrm>
          <a:prstGeom prst="rect">
            <a:avLst/>
          </a:prstGeom>
          <a:noFill/>
        </p:spPr>
        <p:txBody>
          <a:bodyPr wrap="square" rtlCol="0">
            <a:spAutoFit/>
          </a:bodyPr>
          <a:lstStyle/>
          <a:p>
            <a:r>
              <a:rPr lang="en-IN" sz="1800" dirty="0"/>
              <a:t>Libraries:</a:t>
            </a:r>
          </a:p>
          <a:p>
            <a:pPr marL="285750" indent="-285750">
              <a:buFont typeface="Arial" panose="020B0604020202020204" pitchFamily="34" charset="0"/>
              <a:buChar char="•"/>
            </a:pPr>
            <a:r>
              <a:rPr lang="en-IN" sz="1800" dirty="0"/>
              <a:t>Bootstrap</a:t>
            </a:r>
          </a:p>
          <a:p>
            <a:pPr marL="285750" indent="-285750">
              <a:buFont typeface="Arial" panose="020B0604020202020204" pitchFamily="34" charset="0"/>
              <a:buChar char="•"/>
            </a:pPr>
            <a:r>
              <a:rPr lang="en-IN" sz="1800" dirty="0" err="1"/>
              <a:t>Axios</a:t>
            </a:r>
            <a:endParaRPr lang="en-IN" sz="1800" dirty="0"/>
          </a:p>
          <a:p>
            <a:pPr marL="285750" indent="-285750">
              <a:buFont typeface="Arial" panose="020B0604020202020204" pitchFamily="34" charset="0"/>
              <a:buChar char="•"/>
            </a:pPr>
            <a:r>
              <a:rPr lang="en-IN" sz="1800" dirty="0" err="1"/>
              <a:t>Ejs</a:t>
            </a:r>
            <a:endParaRPr lang="en-IN" sz="1800" dirty="0"/>
          </a:p>
          <a:p>
            <a:pPr marL="285750" indent="-285750">
              <a:buFont typeface="Arial" panose="020B0604020202020204" pitchFamily="34" charset="0"/>
              <a:buChar char="•"/>
            </a:pPr>
            <a:r>
              <a:rPr lang="en-IN" sz="1800" dirty="0"/>
              <a:t>Mongoose</a:t>
            </a:r>
          </a:p>
          <a:p>
            <a:pPr marL="285750" indent="-285750">
              <a:buFont typeface="Arial" panose="020B0604020202020204" pitchFamily="34" charset="0"/>
              <a:buChar char="•"/>
            </a:pPr>
            <a:endParaRPr lang="en-IN" sz="1800" dirty="0"/>
          </a:p>
          <a:p>
            <a:r>
              <a:rPr lang="en-IN" sz="1800" dirty="0"/>
              <a:t>Middleware:</a:t>
            </a:r>
          </a:p>
          <a:p>
            <a:pPr marL="285750" indent="-285750">
              <a:buFont typeface="Arial" panose="020B0604020202020204" pitchFamily="34" charset="0"/>
              <a:buChar char="•"/>
            </a:pPr>
            <a:r>
              <a:rPr lang="en-IN" sz="1800" dirty="0"/>
              <a:t>Passport JS</a:t>
            </a:r>
          </a:p>
          <a:p>
            <a:pPr marL="285750" indent="-285750">
              <a:buFont typeface="Arial" panose="020B0604020202020204" pitchFamily="34" charset="0"/>
              <a:buChar char="•"/>
            </a:pPr>
            <a:r>
              <a:rPr lang="en-IN" sz="1800" dirty="0"/>
              <a:t>Body Parser</a:t>
            </a:r>
          </a:p>
          <a:p>
            <a:pPr marL="285750" indent="-285750">
              <a:buFont typeface="Arial" panose="020B0604020202020204" pitchFamily="34" charset="0"/>
              <a:buChar char="•"/>
            </a:pPr>
            <a:endParaRPr lang="en-IN" sz="1800" dirty="0"/>
          </a:p>
          <a:p>
            <a:r>
              <a:rPr lang="en-IN" sz="1800" dirty="0"/>
              <a:t>Project Structure:</a:t>
            </a:r>
          </a:p>
          <a:p>
            <a:pPr marL="285750" indent="-285750">
              <a:buFont typeface="Arial" panose="020B0604020202020204" pitchFamily="34" charset="0"/>
              <a:buChar char="•"/>
            </a:pPr>
            <a:r>
              <a:rPr lang="en-IN" sz="1800" dirty="0"/>
              <a:t>MVC model</a:t>
            </a:r>
          </a:p>
          <a:p>
            <a:endParaRPr lang="en-IN" sz="1800" dirty="0"/>
          </a:p>
          <a:p>
            <a:endParaRPr lang="en-IN" sz="1800" dirty="0"/>
          </a:p>
        </p:txBody>
      </p:sp>
    </p:spTree>
    <p:extLst>
      <p:ext uri="{BB962C8B-B14F-4D97-AF65-F5344CB8AC3E}">
        <p14:creationId xmlns:p14="http://schemas.microsoft.com/office/powerpoint/2010/main" val="7489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RSS Implementation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1" y="2437188"/>
            <a:ext cx="4595568" cy="4247317"/>
          </a:xfrm>
          <a:prstGeom prst="rect">
            <a:avLst/>
          </a:prstGeom>
          <a:noFill/>
        </p:spPr>
        <p:txBody>
          <a:bodyPr wrap="square" rtlCol="0">
            <a:spAutoFit/>
          </a:bodyPr>
          <a:lstStyle/>
          <a:p>
            <a:r>
              <a:rPr lang="en-IN" sz="1800" dirty="0"/>
              <a:t>We used the following </a:t>
            </a:r>
            <a:r>
              <a:rPr lang="en-IN" sz="1800" dirty="0" err="1"/>
              <a:t>rss</a:t>
            </a:r>
            <a:r>
              <a:rPr lang="en-IN" sz="1800" dirty="0"/>
              <a:t> feed - </a:t>
            </a:r>
            <a:r>
              <a:rPr lang="en-IN" sz="1800" dirty="0">
                <a:hlinkClick r:id="rId3"/>
              </a:rPr>
              <a:t>https://www.edsurge.com/articles_rss</a:t>
            </a:r>
            <a:endParaRPr lang="en-IN" sz="1800" dirty="0"/>
          </a:p>
          <a:p>
            <a:endParaRPr lang="en-IN" sz="1800" dirty="0"/>
          </a:p>
          <a:p>
            <a:r>
              <a:rPr lang="en-IN" sz="1800" dirty="0"/>
              <a:t>We used iframe to </a:t>
            </a:r>
            <a:r>
              <a:rPr lang="en-IN" sz="1800" dirty="0" err="1"/>
              <a:t>to</a:t>
            </a:r>
            <a:r>
              <a:rPr lang="en-IN" sz="1800" dirty="0"/>
              <a:t> display our </a:t>
            </a:r>
            <a:r>
              <a:rPr lang="en-IN" sz="1800" dirty="0" err="1"/>
              <a:t>rss</a:t>
            </a:r>
            <a:r>
              <a:rPr lang="en-IN" sz="1800" dirty="0"/>
              <a:t> feed within the </a:t>
            </a:r>
            <a:r>
              <a:rPr lang="en-IN" sz="1800" dirty="0" err="1"/>
              <a:t>wepage</a:t>
            </a:r>
            <a:endParaRPr lang="en-IN" sz="1800" dirty="0"/>
          </a:p>
          <a:p>
            <a:r>
              <a:rPr lang="en-IN" sz="1800" dirty="0"/>
              <a:t>From the front end we made a call to a back end </a:t>
            </a:r>
            <a:r>
              <a:rPr lang="en-IN" sz="1800" dirty="0" err="1"/>
              <a:t>api</a:t>
            </a:r>
            <a:r>
              <a:rPr lang="en-IN" sz="1800" dirty="0"/>
              <a:t>. In the backend, we parsed the xml to json notation and passed it to the front end. </a:t>
            </a:r>
          </a:p>
          <a:p>
            <a:r>
              <a:rPr lang="en-IN" sz="1800" dirty="0"/>
              <a:t>In the front end we extracted the relevant information out of the parsed data and displayed it on the web page.</a:t>
            </a:r>
          </a:p>
          <a:p>
            <a:r>
              <a:rPr lang="en-IN" sz="1800" dirty="0"/>
              <a:t>We also used EJS – templating engine to help display the data in an efficient and easy way.</a:t>
            </a:r>
          </a:p>
        </p:txBody>
      </p:sp>
      <p:pic>
        <p:nvPicPr>
          <p:cNvPr id="6" name="Picture 5" descr="A screenshot of a cell phone&#10;&#10;Description automatically generated">
            <a:extLst>
              <a:ext uri="{FF2B5EF4-FFF2-40B4-BE49-F238E27FC236}">
                <a16:creationId xmlns:a16="http://schemas.microsoft.com/office/drawing/2014/main" id="{2C7C9DB0-0CCD-494D-BBA4-12CE58109D7B}"/>
              </a:ext>
            </a:extLst>
          </p:cNvPr>
          <p:cNvPicPr>
            <a:picLocks noChangeAspect="1"/>
          </p:cNvPicPr>
          <p:nvPr/>
        </p:nvPicPr>
        <p:blipFill>
          <a:blip r:embed="rId4"/>
          <a:stretch>
            <a:fillRect/>
          </a:stretch>
        </p:blipFill>
        <p:spPr>
          <a:xfrm>
            <a:off x="5120326" y="2319813"/>
            <a:ext cx="2129922" cy="37887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35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REST Implementation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139321"/>
          </a:xfrm>
          <a:prstGeom prst="rect">
            <a:avLst/>
          </a:prstGeom>
          <a:noFill/>
        </p:spPr>
        <p:txBody>
          <a:bodyPr wrap="square" rtlCol="0">
            <a:spAutoFit/>
          </a:bodyPr>
          <a:lstStyle/>
          <a:p>
            <a:r>
              <a:rPr lang="en-IN" sz="1800" dirty="0"/>
              <a:t>We used Express JS framework along with node </a:t>
            </a:r>
            <a:r>
              <a:rPr lang="en-IN" sz="1800" dirty="0" err="1"/>
              <a:t>js</a:t>
            </a:r>
            <a:r>
              <a:rPr lang="en-IN" sz="1800" dirty="0"/>
              <a:t> to handle all our routes.</a:t>
            </a:r>
          </a:p>
          <a:p>
            <a:endParaRPr lang="en-IN" sz="1800" dirty="0"/>
          </a:p>
          <a:p>
            <a:r>
              <a:rPr lang="en-IN" sz="1800" dirty="0"/>
              <a:t>We have multiple </a:t>
            </a:r>
            <a:r>
              <a:rPr lang="en-IN" sz="1800" dirty="0" err="1"/>
              <a:t>api</a:t>
            </a:r>
            <a:r>
              <a:rPr lang="en-IN" sz="1800" dirty="0"/>
              <a:t> end point in the backend to handle various html request  like get post, update. These </a:t>
            </a:r>
            <a:r>
              <a:rPr lang="en-IN" sz="1800" dirty="0" err="1"/>
              <a:t>apis</a:t>
            </a:r>
            <a:r>
              <a:rPr lang="en-IN" sz="1800" dirty="0"/>
              <a:t> are called by the front end, to get relevant data or to push data onto the database in the server.</a:t>
            </a:r>
          </a:p>
          <a:p>
            <a:r>
              <a:rPr lang="en-IN" sz="1800" dirty="0"/>
              <a:t>Authentication and authorization happens also through a such </a:t>
            </a:r>
            <a:r>
              <a:rPr lang="en-IN" sz="1800" dirty="0" err="1"/>
              <a:t>apis</a:t>
            </a:r>
            <a:r>
              <a:rPr lang="en-IN" sz="1800" dirty="0"/>
              <a:t>.</a:t>
            </a:r>
          </a:p>
          <a:p>
            <a:r>
              <a:rPr lang="en-IN" sz="1800" dirty="0"/>
              <a:t>We maintain </a:t>
            </a:r>
            <a:r>
              <a:rPr lang="en-IN" sz="1800" dirty="0" err="1"/>
              <a:t>stateleslessness</a:t>
            </a:r>
            <a:r>
              <a:rPr lang="en-IN" sz="1800" dirty="0"/>
              <a:t> and have set up an infrastructure where its easy for the front end to communicate with the back end</a:t>
            </a:r>
          </a:p>
          <a:p>
            <a:r>
              <a:rPr lang="en-IN" sz="1800" dirty="0"/>
              <a:t>We used </a:t>
            </a:r>
            <a:r>
              <a:rPr lang="en-IN" sz="1800" dirty="0" err="1"/>
              <a:t>axios</a:t>
            </a:r>
            <a:r>
              <a:rPr lang="en-IN" sz="1800" dirty="0"/>
              <a:t> library that abstracts ajax to make it easy for us to handle our </a:t>
            </a:r>
            <a:r>
              <a:rPr lang="en-IN" sz="1800" dirty="0" err="1"/>
              <a:t>api</a:t>
            </a:r>
            <a:r>
              <a:rPr lang="en-IN" sz="1800" dirty="0"/>
              <a:t> calls asynchronously.</a:t>
            </a:r>
          </a:p>
        </p:txBody>
      </p:sp>
    </p:spTree>
    <p:extLst>
      <p:ext uri="{BB962C8B-B14F-4D97-AF65-F5344CB8AC3E}">
        <p14:creationId xmlns:p14="http://schemas.microsoft.com/office/powerpoint/2010/main" val="371472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5970205" cy="584775"/>
          </a:xfrm>
          <a:prstGeom prst="rect">
            <a:avLst/>
          </a:prstGeom>
          <a:noFill/>
        </p:spPr>
        <p:txBody>
          <a:bodyPr wrap="square" rtlCol="0">
            <a:spAutoFit/>
          </a:bodyPr>
          <a:lstStyle/>
          <a:p>
            <a:r>
              <a:rPr lang="en-IN" sz="3200" dirty="0"/>
              <a:t>Intelligence and Data Analytics</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2862322"/>
          </a:xfrm>
          <a:prstGeom prst="rect">
            <a:avLst/>
          </a:prstGeom>
          <a:noFill/>
        </p:spPr>
        <p:txBody>
          <a:bodyPr wrap="square" rtlCol="0">
            <a:spAutoFit/>
          </a:bodyPr>
          <a:lstStyle/>
          <a:p>
            <a:r>
              <a:rPr lang="en-IN" sz="1800" dirty="0"/>
              <a:t>Every time a user adds something to their wish list, we send them other courses that they might be interested in. we determine this by finding all users who have that same course in their respective wish lists and recommend other course from their wish lists to the user.</a:t>
            </a:r>
          </a:p>
          <a:p>
            <a:endParaRPr lang="en-IN" sz="1800" dirty="0"/>
          </a:p>
          <a:p>
            <a:r>
              <a:rPr lang="en-IN" sz="1800" dirty="0"/>
              <a:t>We also show an animated graph of the most popular courses on our website. We find out the occurrence of all courses across all wish lists of the users and display graph accordingly. This graph also dynamically gets updated with every update to the wish list.</a:t>
            </a:r>
          </a:p>
          <a:p>
            <a:endParaRPr lang="en-IN" sz="1800" dirty="0"/>
          </a:p>
        </p:txBody>
      </p:sp>
      <p:pic>
        <p:nvPicPr>
          <p:cNvPr id="3" name="Picture 2" descr="A picture containing screenshot, drawing&#10;&#10;Description automatically generated">
            <a:extLst>
              <a:ext uri="{FF2B5EF4-FFF2-40B4-BE49-F238E27FC236}">
                <a16:creationId xmlns:a16="http://schemas.microsoft.com/office/drawing/2014/main" id="{592CF461-B195-42D5-818F-14B16AFBCFD2}"/>
              </a:ext>
            </a:extLst>
          </p:cNvPr>
          <p:cNvPicPr>
            <a:picLocks noChangeAspect="1"/>
          </p:cNvPicPr>
          <p:nvPr/>
        </p:nvPicPr>
        <p:blipFill>
          <a:blip r:embed="rId3"/>
          <a:stretch>
            <a:fillRect/>
          </a:stretch>
        </p:blipFill>
        <p:spPr>
          <a:xfrm>
            <a:off x="278090" y="3997832"/>
            <a:ext cx="6376710" cy="2624770"/>
          </a:xfrm>
          <a:prstGeom prst="rect">
            <a:avLst/>
          </a:prstGeom>
        </p:spPr>
      </p:pic>
    </p:spTree>
    <p:extLst>
      <p:ext uri="{BB962C8B-B14F-4D97-AF65-F5344CB8AC3E}">
        <p14:creationId xmlns:p14="http://schemas.microsoft.com/office/powerpoint/2010/main" val="113249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5970205" cy="584775"/>
          </a:xfrm>
          <a:prstGeom prst="rect">
            <a:avLst/>
          </a:prstGeom>
          <a:noFill/>
        </p:spPr>
        <p:txBody>
          <a:bodyPr wrap="square" rtlCol="0">
            <a:spAutoFit/>
          </a:bodyPr>
          <a:lstStyle/>
          <a:p>
            <a:r>
              <a:rPr lang="en-IN" sz="3200" dirty="0"/>
              <a:t>Intelligence and Data Analytics</a:t>
            </a:r>
          </a:p>
        </p:txBody>
      </p:sp>
      <p:pic>
        <p:nvPicPr>
          <p:cNvPr id="3" name="Picture 2" descr="A picture containing screenshot, drawing&#10;&#10;Description automatically generated">
            <a:extLst>
              <a:ext uri="{FF2B5EF4-FFF2-40B4-BE49-F238E27FC236}">
                <a16:creationId xmlns:a16="http://schemas.microsoft.com/office/drawing/2014/main" id="{592CF461-B195-42D5-818F-14B16AFBCFD2}"/>
              </a:ext>
            </a:extLst>
          </p:cNvPr>
          <p:cNvPicPr>
            <a:picLocks noChangeAspect="1"/>
          </p:cNvPicPr>
          <p:nvPr/>
        </p:nvPicPr>
        <p:blipFill>
          <a:blip r:embed="rId3"/>
          <a:stretch>
            <a:fillRect/>
          </a:stretch>
        </p:blipFill>
        <p:spPr>
          <a:xfrm>
            <a:off x="298514" y="2652080"/>
            <a:ext cx="6959847" cy="286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22408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307</TotalTime>
  <Words>566</Words>
  <Application>Microsoft Office PowerPoint</Application>
  <PresentationFormat>On-screen Show (4:3)</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Sarvesh Kedia</cp:lastModifiedBy>
  <cp:revision>85</cp:revision>
  <dcterms:created xsi:type="dcterms:W3CDTF">2020-04-04T14:48:00Z</dcterms:created>
  <dcterms:modified xsi:type="dcterms:W3CDTF">2020-04-14T11:43:13Z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