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8" r:id="rId2"/>
    <p:sldId id="260" r:id="rId3"/>
    <p:sldId id="261" r:id="rId4"/>
    <p:sldId id="383" r:id="rId5"/>
    <p:sldId id="396" r:id="rId6"/>
    <p:sldId id="394" r:id="rId7"/>
    <p:sldId id="400" r:id="rId8"/>
    <p:sldId id="399" r:id="rId9"/>
    <p:sldId id="398" r:id="rId10"/>
    <p:sldId id="356" r:id="rId11"/>
    <p:sldId id="385" r:id="rId12"/>
    <p:sldId id="365" r:id="rId13"/>
    <p:sldId id="386" r:id="rId14"/>
    <p:sldId id="370" r:id="rId15"/>
    <p:sldId id="407" r:id="rId16"/>
    <p:sldId id="366" r:id="rId17"/>
    <p:sldId id="405" r:id="rId18"/>
    <p:sldId id="406" r:id="rId19"/>
    <p:sldId id="358" r:id="rId20"/>
    <p:sldId id="401" r:id="rId21"/>
    <p:sldId id="357" r:id="rId22"/>
    <p:sldId id="408" r:id="rId23"/>
    <p:sldId id="402" r:id="rId24"/>
    <p:sldId id="411" r:id="rId25"/>
    <p:sldId id="410" r:id="rId26"/>
    <p:sldId id="337" r:id="rId27"/>
    <p:sldId id="404" r:id="rId28"/>
    <p:sldId id="392" r:id="rId29"/>
    <p:sldId id="39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61615DA-5698-49AF-9D2E-08DCE8EA098E}">
          <p14:sldIdLst>
            <p14:sldId id="268"/>
            <p14:sldId id="260"/>
            <p14:sldId id="261"/>
            <p14:sldId id="383"/>
            <p14:sldId id="396"/>
            <p14:sldId id="394"/>
            <p14:sldId id="400"/>
            <p14:sldId id="399"/>
            <p14:sldId id="398"/>
            <p14:sldId id="356"/>
            <p14:sldId id="385"/>
            <p14:sldId id="365"/>
            <p14:sldId id="386"/>
            <p14:sldId id="370"/>
            <p14:sldId id="407"/>
            <p14:sldId id="366"/>
            <p14:sldId id="405"/>
            <p14:sldId id="406"/>
            <p14:sldId id="358"/>
            <p14:sldId id="401"/>
            <p14:sldId id="357"/>
            <p14:sldId id="408"/>
            <p14:sldId id="402"/>
            <p14:sldId id="411"/>
            <p14:sldId id="410"/>
            <p14:sldId id="337"/>
            <p14:sldId id="404"/>
            <p14:sldId id="392"/>
            <p14:sldId id="3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F48"/>
    <a:srgbClr val="F5871A"/>
    <a:srgbClr val="FFFEFF"/>
    <a:srgbClr val="CCECFF"/>
    <a:srgbClr val="FF2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88" autoAdjust="0"/>
    <p:restoredTop sz="94712"/>
  </p:normalViewPr>
  <p:slideViewPr>
    <p:cSldViewPr snapToGrid="0" snapToObjects="1">
      <p:cViewPr varScale="1">
        <p:scale>
          <a:sx n="69" d="100"/>
          <a:sy n="69" d="100"/>
        </p:scale>
        <p:origin x="5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0AB82-C7F0-F14E-840E-CCF25C558FE0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F4D7E-4F5A-B547-88B9-C4931A50DF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66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F4D7E-4F5A-B547-88B9-C4931A50DF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555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F4D7E-4F5A-B547-88B9-C4931A50DF5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319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F4D7E-4F5A-B547-88B9-C4931A50DF5C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608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F4D7E-4F5A-B547-88B9-C4931A50DF5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113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F4D7E-4F5A-B547-88B9-C4931A50DF5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7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F4D7E-4F5A-B547-88B9-C4931A50DF5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94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F4D7E-4F5A-B547-88B9-C4931A50DF5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101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F4D7E-4F5A-B547-88B9-C4931A50DF5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781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F4D7E-4F5A-B547-88B9-C4931A50DF5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77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F4D7E-4F5A-B547-88B9-C4931A50DF5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7443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F4D7E-4F5A-B547-88B9-C4931A50DF5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091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F4D7E-4F5A-B547-88B9-C4931A50DF5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16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1BD-FC0C-7A49-BB76-14F89385AB32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7EBE-9731-1947-B268-5C69EA908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30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1BD-FC0C-7A49-BB76-14F89385AB32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7EBE-9731-1947-B268-5C69EA908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74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1BD-FC0C-7A49-BB76-14F89385AB32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7EBE-9731-1947-B268-5C69EA908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78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1BD-FC0C-7A49-BB76-14F89385AB32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7EBE-9731-1947-B268-5C69EA908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1BD-FC0C-7A49-BB76-14F89385AB32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7EBE-9731-1947-B268-5C69EA908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02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1BD-FC0C-7A49-BB76-14F89385AB32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7EBE-9731-1947-B268-5C69EA908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95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1BD-FC0C-7A49-BB76-14F89385AB32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7EBE-9731-1947-B268-5C69EA908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27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1BD-FC0C-7A49-BB76-14F89385AB32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7EBE-9731-1947-B268-5C69EA908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60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1BD-FC0C-7A49-BB76-14F89385AB32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7EBE-9731-1947-B268-5C69EA908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682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1BD-FC0C-7A49-BB76-14F89385AB32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7EBE-9731-1947-B268-5C69EA908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04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1BD-FC0C-7A49-BB76-14F89385AB32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7EBE-9731-1947-B268-5C69EA908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95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41BD-FC0C-7A49-BB76-14F89385AB32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07EBE-9731-1947-B268-5C69EA908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48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069" y="178365"/>
            <a:ext cx="2128580" cy="748067"/>
          </a:xfrm>
          <a:prstGeom prst="rect">
            <a:avLst/>
          </a:prstGeom>
        </p:spPr>
      </p:pic>
      <p:grpSp>
        <p:nvGrpSpPr>
          <p:cNvPr id="2" name="组 1"/>
          <p:cNvGrpSpPr/>
          <p:nvPr/>
        </p:nvGrpSpPr>
        <p:grpSpPr>
          <a:xfrm>
            <a:off x="1893456" y="2681322"/>
            <a:ext cx="8164437" cy="1210894"/>
            <a:chOff x="831274" y="2633604"/>
            <a:chExt cx="8164437" cy="1210894"/>
          </a:xfrm>
        </p:grpSpPr>
        <p:sp>
          <p:nvSpPr>
            <p:cNvPr id="122" name="文本框 121"/>
            <p:cNvSpPr txBox="1"/>
            <p:nvPr/>
          </p:nvSpPr>
          <p:spPr>
            <a:xfrm>
              <a:off x="831274" y="2633604"/>
              <a:ext cx="67240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000" dirty="0" smtClean="0">
                  <a:solidFill>
                    <a:srgbClr val="FF2500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JVM</a:t>
              </a:r>
              <a:r>
                <a:rPr lang="zh-CN" altLang="en-US" sz="6000" b="1" dirty="0" smtClean="0">
                  <a:solidFill>
                    <a:srgbClr val="FF2500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内存模型与调优</a:t>
              </a:r>
              <a:endParaRPr lang="zh-CN" altLang="en-US" sz="6000" b="1" dirty="0">
                <a:solidFill>
                  <a:srgbClr val="FF25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7167967" y="3013501"/>
              <a:ext cx="18277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800" b="1" dirty="0">
                  <a:solidFill>
                    <a:srgbClr val="FF25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zh-CN" altLang="en-US" sz="4400" b="1" dirty="0">
                  <a:solidFill>
                    <a:srgbClr val="FF25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浅析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33265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堆、栈、方法区</a:t>
            </a:r>
          </a:p>
        </p:txBody>
      </p:sp>
      <p:sp>
        <p:nvSpPr>
          <p:cNvPr id="9" name="矩形 8"/>
          <p:cNvSpPr/>
          <p:nvPr/>
        </p:nvSpPr>
        <p:spPr>
          <a:xfrm>
            <a:off x="1712068" y="2062264"/>
            <a:ext cx="1906621" cy="3365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06902" y="2088204"/>
            <a:ext cx="1906621" cy="3365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76800" y="2062264"/>
            <a:ext cx="1906621" cy="3365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87211" y="2818941"/>
            <a:ext cx="1756333" cy="92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Demo</a:t>
            </a: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类及其方法实现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42170" y="2568101"/>
            <a:ext cx="1488332" cy="505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Demo1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42170" y="3492228"/>
            <a:ext cx="1488332" cy="505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Demo2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16046" y="2566022"/>
            <a:ext cx="1488332" cy="505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Demo1</a:t>
            </a: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16046" y="3521263"/>
            <a:ext cx="1488332" cy="505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Demo2</a:t>
            </a: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67113" y="1593577"/>
            <a:ext cx="155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方法区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89108" y="1624679"/>
            <a:ext cx="155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11103" y="1650938"/>
            <a:ext cx="155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栈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6783421" y="2821021"/>
            <a:ext cx="1423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1"/>
            <a:endCxn id="12" idx="3"/>
          </p:cNvCxnSpPr>
          <p:nvPr/>
        </p:nvCxnSpPr>
        <p:spPr>
          <a:xfrm flipH="1" flipV="1">
            <a:off x="6783421" y="3745149"/>
            <a:ext cx="1423481" cy="2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662464" y="2887035"/>
            <a:ext cx="1170562" cy="18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3662465" y="3492230"/>
            <a:ext cx="1170561" cy="17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45717" y="6018878"/>
            <a:ext cx="138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2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</a:t>
            </a:r>
            <a:r>
              <a:rPr lang="en-US" altLang="zh-CN" sz="12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栈</a:t>
            </a:r>
            <a:r>
              <a:rPr lang="en-US" altLang="zh-CN" sz="12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6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96027" y="1323432"/>
            <a:ext cx="2116241" cy="5410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线程</a:t>
            </a: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6335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栈</a:t>
            </a:r>
          </a:p>
        </p:txBody>
      </p:sp>
      <p:sp>
        <p:nvSpPr>
          <p:cNvPr id="19" name="矩形 18"/>
          <p:cNvSpPr/>
          <p:nvPr/>
        </p:nvSpPr>
        <p:spPr>
          <a:xfrm>
            <a:off x="2199694" y="3199100"/>
            <a:ext cx="1908909" cy="3400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160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栈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04530" y="3505740"/>
            <a:ext cx="1499237" cy="1983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栈帧</a:t>
            </a:r>
          </a:p>
        </p:txBody>
      </p:sp>
      <p:sp>
        <p:nvSpPr>
          <p:cNvPr id="34" name="矩形 33"/>
          <p:cNvSpPr/>
          <p:nvPr/>
        </p:nvSpPr>
        <p:spPr>
          <a:xfrm>
            <a:off x="2409982" y="6129702"/>
            <a:ext cx="1488332" cy="355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栈帧</a:t>
            </a:r>
          </a:p>
        </p:txBody>
      </p:sp>
      <p:sp>
        <p:nvSpPr>
          <p:cNvPr id="35" name="矩形 34"/>
          <p:cNvSpPr/>
          <p:nvPr/>
        </p:nvSpPr>
        <p:spPr>
          <a:xfrm>
            <a:off x="2409982" y="5601893"/>
            <a:ext cx="1488332" cy="440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  <a:ea typeface="华文新魏" panose="02010800040101010101" pitchFamily="2" charset="-122"/>
              </a:rPr>
              <a:t>…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  <a:ea typeface="华文新魏" panose="020108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94443" y="2240737"/>
            <a:ext cx="1914159" cy="5058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程序计数器</a:t>
            </a:r>
          </a:p>
        </p:txBody>
      </p:sp>
      <p:sp>
        <p:nvSpPr>
          <p:cNvPr id="32" name="矩形 31"/>
          <p:cNvSpPr/>
          <p:nvPr/>
        </p:nvSpPr>
        <p:spPr>
          <a:xfrm>
            <a:off x="2404530" y="3902314"/>
            <a:ext cx="1488332" cy="394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局部变量表</a:t>
            </a:r>
            <a:endParaRPr lang="zh-CN" altLang="en-US" sz="1400" dirty="0">
              <a:solidFill>
                <a:schemeClr val="accent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409983" y="4295423"/>
            <a:ext cx="1488332" cy="394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操作数栈</a:t>
            </a:r>
            <a:endParaRPr lang="zh-CN" altLang="en-US" sz="1400" dirty="0">
              <a:solidFill>
                <a:schemeClr val="accent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09981" y="4690340"/>
            <a:ext cx="1488332" cy="394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动态链接</a:t>
            </a:r>
          </a:p>
        </p:txBody>
      </p:sp>
      <p:sp>
        <p:nvSpPr>
          <p:cNvPr id="39" name="矩形 38"/>
          <p:cNvSpPr/>
          <p:nvPr/>
        </p:nvSpPr>
        <p:spPr>
          <a:xfrm>
            <a:off x="2404530" y="5089549"/>
            <a:ext cx="1488332" cy="394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方法出口</a:t>
            </a:r>
            <a:endParaRPr lang="zh-CN" altLang="en-US" sz="1400" dirty="0">
              <a:solidFill>
                <a:schemeClr val="accent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905436" y="2392984"/>
            <a:ext cx="1397700" cy="1404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局部变量表</a:t>
            </a:r>
          </a:p>
        </p:txBody>
      </p:sp>
      <p:sp>
        <p:nvSpPr>
          <p:cNvPr id="41" name="矩形 40"/>
          <p:cNvSpPr/>
          <p:nvPr/>
        </p:nvSpPr>
        <p:spPr>
          <a:xfrm>
            <a:off x="5905437" y="4159773"/>
            <a:ext cx="1397698" cy="1217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操作数栈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45" name="直接箭头连接符 44"/>
          <p:cNvCxnSpPr>
            <a:stCxn id="32" idx="3"/>
            <a:endCxn id="40" idx="1"/>
          </p:cNvCxnSpPr>
          <p:nvPr/>
        </p:nvCxnSpPr>
        <p:spPr>
          <a:xfrm flipV="1">
            <a:off x="3892862" y="3095248"/>
            <a:ext cx="2012574" cy="100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7" idx="3"/>
            <a:endCxn id="41" idx="1"/>
          </p:cNvCxnSpPr>
          <p:nvPr/>
        </p:nvCxnSpPr>
        <p:spPr>
          <a:xfrm>
            <a:off x="3898315" y="4492882"/>
            <a:ext cx="2007122" cy="27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905436" y="2879571"/>
            <a:ext cx="1397699" cy="304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八大基本类型</a:t>
            </a:r>
            <a:endParaRPr lang="zh-CN" altLang="en-US" sz="1400" dirty="0">
              <a:solidFill>
                <a:schemeClr val="accent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905436" y="3199100"/>
            <a:ext cx="1397698" cy="291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对象引用</a:t>
            </a:r>
            <a:endParaRPr lang="zh-CN" altLang="en-US" sz="1400" dirty="0">
              <a:solidFill>
                <a:schemeClr val="accent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905436" y="3505740"/>
            <a:ext cx="1397698" cy="291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returnAddress</a:t>
            </a:r>
            <a:endParaRPr lang="zh-CN" altLang="en-US" sz="1400" dirty="0">
              <a:solidFill>
                <a:schemeClr val="accent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350254" y="6485302"/>
            <a:ext cx="138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sz="12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 </a:t>
            </a:r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栈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6335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堆</a:t>
            </a:r>
            <a:endParaRPr kumimoji="1" lang="zh-CN" altLang="en-US" sz="35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3633" y="1828796"/>
            <a:ext cx="1922990" cy="387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Eden</a:t>
            </a:r>
          </a:p>
          <a:p>
            <a:pPr algn="ctr"/>
            <a:r>
              <a:rPr lang="en-US" altLang="zh-CN" sz="100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(8 / 10)</a:t>
            </a:r>
            <a:r>
              <a:rPr lang="en-US" altLang="zh-CN" sz="1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endParaRPr lang="zh-CN" altLang="en-US" sz="1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09678" y="1828797"/>
            <a:ext cx="781188" cy="387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</a:p>
          <a:p>
            <a:pPr algn="ctr"/>
            <a:r>
              <a:rPr lang="en-US" altLang="zh-CN" sz="1000" dirty="0" smtClean="0">
                <a:solidFill>
                  <a:schemeClr val="accent2">
                    <a:lumMod val="75000"/>
                  </a:schemeClr>
                </a:solidFill>
              </a:rPr>
              <a:t>(1 / 10)</a:t>
            </a:r>
            <a:endParaRPr lang="zh-CN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02592" y="1828796"/>
            <a:ext cx="1536972" cy="387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MetaData</a:t>
            </a:r>
            <a:endParaRPr lang="zh-CN" altLang="en-US" sz="1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37788" y="1828800"/>
            <a:ext cx="2096654" cy="387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Tenured Space</a:t>
            </a:r>
          </a:p>
        </p:txBody>
      </p:sp>
      <p:sp>
        <p:nvSpPr>
          <p:cNvPr id="26" name="矩形 25"/>
          <p:cNvSpPr/>
          <p:nvPr/>
        </p:nvSpPr>
        <p:spPr>
          <a:xfrm>
            <a:off x="4223921" y="1828795"/>
            <a:ext cx="781188" cy="387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accent2">
                    <a:lumMod val="75000"/>
                  </a:schemeClr>
                </a:solidFill>
              </a:rPr>
              <a:t>To</a:t>
            </a:r>
          </a:p>
          <a:p>
            <a:pPr algn="ctr"/>
            <a:r>
              <a:rPr lang="en-US" altLang="zh-CN" sz="1000" dirty="0" smtClean="0">
                <a:solidFill>
                  <a:schemeClr val="accent2">
                    <a:lumMod val="75000"/>
                  </a:schemeClr>
                </a:solidFill>
              </a:rPr>
              <a:t>(1 / 10)</a:t>
            </a:r>
            <a:endParaRPr lang="zh-CN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599187" y="1903239"/>
            <a:ext cx="387927" cy="193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5129907" y="1903238"/>
            <a:ext cx="387927" cy="193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右箭头 6"/>
          <p:cNvSpPr/>
          <p:nvPr/>
        </p:nvSpPr>
        <p:spPr>
          <a:xfrm>
            <a:off x="3822159" y="1921710"/>
            <a:ext cx="382549" cy="1754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5400000">
            <a:off x="3915995" y="660174"/>
            <a:ext cx="182797" cy="19954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大括号 28"/>
          <p:cNvSpPr/>
          <p:nvPr/>
        </p:nvSpPr>
        <p:spPr>
          <a:xfrm rot="16200000">
            <a:off x="2704681" y="401371"/>
            <a:ext cx="249382" cy="4351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 rot="16200000">
            <a:off x="6461424" y="1528782"/>
            <a:ext cx="249382" cy="20966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 rot="16200000">
            <a:off x="8546387" y="1808622"/>
            <a:ext cx="249382" cy="15369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/>
        </p:nvSpPr>
        <p:spPr>
          <a:xfrm rot="16200000">
            <a:off x="4050060" y="-139560"/>
            <a:ext cx="187954" cy="69808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35550" y="1283917"/>
            <a:ext cx="1045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Survivor Space</a:t>
            </a:r>
            <a:endParaRPr lang="zh-CN" altLang="en-US" sz="1050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497745" y="2860815"/>
            <a:ext cx="2176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Old Generation(2 / 3</a:t>
            </a:r>
            <a:r>
              <a:rPr lang="zh-CN" altLang="en-US" sz="105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堆空间</a:t>
            </a:r>
            <a:r>
              <a:rPr lang="en-US" altLang="zh-CN" sz="105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1050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764739" y="2860815"/>
            <a:ext cx="21292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Young Generation(1 / 3</a:t>
            </a:r>
            <a:r>
              <a:rPr lang="zh-CN" altLang="en-US" sz="105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堆空间</a:t>
            </a:r>
            <a:r>
              <a:rPr lang="en-US" altLang="zh-CN" sz="105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1050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803741" y="2860815"/>
            <a:ext cx="17346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MetaData Space(</a:t>
            </a:r>
            <a:r>
              <a:rPr lang="zh-CN" altLang="en-US" sz="105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直接内存</a:t>
            </a:r>
            <a:r>
              <a:rPr lang="en-US" altLang="zh-CN" sz="105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1050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52280" y="3629416"/>
            <a:ext cx="583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Heap</a:t>
            </a:r>
            <a:endParaRPr lang="zh-CN" altLang="en-US" sz="1050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05352" y="4274678"/>
            <a:ext cx="138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sz="12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 </a:t>
            </a: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</a:t>
            </a:r>
          </a:p>
        </p:txBody>
      </p:sp>
    </p:spTree>
    <p:extLst>
      <p:ext uri="{BB962C8B-B14F-4D97-AF65-F5344CB8AC3E}">
        <p14:creationId xmlns:p14="http://schemas.microsoft.com/office/powerpoint/2010/main" val="9639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6917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方法区、永久区、常量池、元空间</a:t>
            </a:r>
            <a:endParaRPr kumimoji="1" lang="zh-CN" altLang="en-US" sz="35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78648"/>
              </p:ext>
            </p:extLst>
          </p:nvPr>
        </p:nvGraphicFramePr>
        <p:xfrm>
          <a:off x="514820" y="1418875"/>
          <a:ext cx="11252064" cy="4584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15">
                  <a:extLst>
                    <a:ext uri="{9D8B030D-6E8A-4147-A177-3AD203B41FA5}">
                      <a16:colId xmlns:a16="http://schemas.microsoft.com/office/drawing/2014/main" val="1439687629"/>
                    </a:ext>
                  </a:extLst>
                </a:gridCol>
                <a:gridCol w="9301349">
                  <a:extLst>
                    <a:ext uri="{9D8B030D-6E8A-4147-A177-3AD203B41FA5}">
                      <a16:colId xmlns:a16="http://schemas.microsoft.com/office/drawing/2014/main" val="2834389647"/>
                    </a:ext>
                  </a:extLst>
                </a:gridCol>
              </a:tblGrid>
              <a:tr h="47985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414945"/>
                  </a:ext>
                </a:extLst>
              </a:tr>
              <a:tr h="1020102">
                <a:tc>
                  <a:txBody>
                    <a:bodyPr/>
                    <a:lstStyle/>
                    <a:p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方法区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线程共享的，主要存储类信息、常量池、静态变量、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JIT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编译后的代码等数据。方法区理论上来说是堆的逻辑组成部分。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446916"/>
                  </a:ext>
                </a:extLst>
              </a:tr>
              <a:tr h="12561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字符串常量池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在 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jdk1.6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（含）之前也是方法区的一部分，并且其中存放的是字符串的实例；</a:t>
                      </a:r>
                    </a:p>
                    <a:p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在 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jdk1.7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（含）之后是在堆内存之中，存储的是字符串对象的引用，字符串实例是在堆中；</a:t>
                      </a:r>
                    </a:p>
                    <a:p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jdk1.8 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已移除永久代，字符串常量池是在本地内存当中，存储的也只是引用。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344912"/>
                  </a:ext>
                </a:extLst>
              </a:tr>
              <a:tr h="1078235">
                <a:tc>
                  <a:txBody>
                    <a:bodyPr/>
                    <a:lstStyle/>
                    <a:p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永久代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方法区的实现方式。永久代物理是是堆的一部分，和新生代，老年代地址是连续的。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49918"/>
                  </a:ext>
                </a:extLst>
              </a:tr>
              <a:tr h="750456">
                <a:tc>
                  <a:txBody>
                    <a:bodyPr/>
                    <a:lstStyle/>
                    <a:p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元空间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类似于标记 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 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清除，但为避免内存碎片化，它会在清理过程中将对象移动，以确保移动后的对象占用连续的内存空间。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81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9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069" y="178365"/>
            <a:ext cx="2128580" cy="748067"/>
          </a:xfrm>
          <a:prstGeom prst="rect">
            <a:avLst/>
          </a:prstGeom>
        </p:spPr>
      </p:pic>
      <p:grpSp>
        <p:nvGrpSpPr>
          <p:cNvPr id="23" name="组 22"/>
          <p:cNvGrpSpPr/>
          <p:nvPr/>
        </p:nvGrpSpPr>
        <p:grpSpPr>
          <a:xfrm>
            <a:off x="1250176" y="0"/>
            <a:ext cx="9231627" cy="4531175"/>
            <a:chOff x="918872" y="0"/>
            <a:chExt cx="9231627" cy="4531175"/>
          </a:xfrm>
        </p:grpSpPr>
        <p:sp>
          <p:nvSpPr>
            <p:cNvPr id="24" name="文本框 23"/>
            <p:cNvSpPr txBox="1"/>
            <p:nvPr/>
          </p:nvSpPr>
          <p:spPr>
            <a:xfrm>
              <a:off x="4278379" y="2998113"/>
              <a:ext cx="58721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400" b="1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JVM</a:t>
              </a:r>
              <a:r>
                <a:rPr kumimoji="1" lang="zh-CN" altLang="en-US" sz="5400" b="1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垃圾收集</a:t>
              </a:r>
              <a:r>
                <a:rPr kumimoji="1" lang="zh-CN" altLang="en-US" sz="5400" b="1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策略</a:t>
              </a:r>
              <a:endParaRPr kumimoji="1" lang="zh-CN" altLang="en-US" sz="5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5" name="直线连接符 24"/>
            <p:cNvCxnSpPr/>
            <p:nvPr/>
          </p:nvCxnSpPr>
          <p:spPr>
            <a:xfrm>
              <a:off x="3820097" y="0"/>
              <a:ext cx="0" cy="4261036"/>
            </a:xfrm>
            <a:prstGeom prst="line">
              <a:avLst/>
            </a:prstGeom>
            <a:ln w="12700">
              <a:solidFill>
                <a:srgbClr val="FF25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918872" y="2130518"/>
              <a:ext cx="255711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5000" b="1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03</a:t>
              </a:r>
              <a:endParaRPr kumimoji="1" lang="zh-CN" altLang="en-US" sz="15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6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垃圾确认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742216"/>
              </p:ext>
            </p:extLst>
          </p:nvPr>
        </p:nvGraphicFramePr>
        <p:xfrm>
          <a:off x="760847" y="1462378"/>
          <a:ext cx="11054165" cy="4577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973">
                  <a:extLst>
                    <a:ext uri="{9D8B030D-6E8A-4147-A177-3AD203B41FA5}">
                      <a16:colId xmlns:a16="http://schemas.microsoft.com/office/drawing/2014/main" val="552520501"/>
                    </a:ext>
                  </a:extLst>
                </a:gridCol>
                <a:gridCol w="3771108">
                  <a:extLst>
                    <a:ext uri="{9D8B030D-6E8A-4147-A177-3AD203B41FA5}">
                      <a16:colId xmlns:a16="http://schemas.microsoft.com/office/drawing/2014/main" val="3394304489"/>
                    </a:ext>
                  </a:extLst>
                </a:gridCol>
                <a:gridCol w="2763542">
                  <a:extLst>
                    <a:ext uri="{9D8B030D-6E8A-4147-A177-3AD203B41FA5}">
                      <a16:colId xmlns:a16="http://schemas.microsoft.com/office/drawing/2014/main" val="3764661950"/>
                    </a:ext>
                  </a:extLst>
                </a:gridCol>
                <a:gridCol w="2763542">
                  <a:extLst>
                    <a:ext uri="{9D8B030D-6E8A-4147-A177-3AD203B41FA5}">
                      <a16:colId xmlns:a16="http://schemas.microsoft.com/office/drawing/2014/main" val="1919021215"/>
                    </a:ext>
                  </a:extLst>
                </a:gridCol>
              </a:tblGrid>
              <a:tr h="6705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原理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缺点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609912"/>
                  </a:ext>
                </a:extLst>
              </a:tr>
              <a:tr h="1882477">
                <a:tc>
                  <a:txBody>
                    <a:bodyPr/>
                    <a:lstStyle/>
                    <a:p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引用计数法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给对象中添加一个引用计数器，每当有一个地方引用他时，计数器值就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+1,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；当引用失效时，计数器值就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-1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；任何时刻计数器为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0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的对象就是不可能在被使用。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引用计数收集器可以很快的执行，交织在程序运行中。对程序需要不被长时间打断的实时环境比较有利。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无法检测出循环引用。如父对象有一个对子对象的引用，子对象反过来引用父对象。这样，他们的引用计数永远不可能为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0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。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957800"/>
                  </a:ext>
                </a:extLst>
              </a:tr>
              <a:tr h="2024491">
                <a:tc>
                  <a:txBody>
                    <a:bodyPr/>
                    <a:lstStyle/>
                    <a:p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可达性分析算法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通过一系列的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GC Roots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的对象作为起始点，从这些根节点开始向下搜索，搜索所走过的路径称为引用链（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Reference Chain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），当一个对象到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GC Roots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没有任何引用链相连时，则证明此对象是不可用的。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可以作为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GC Roots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的对象包括以下几点</a:t>
                      </a:r>
                      <a:endParaRPr lang="en-US" altLang="zh-CN" sz="16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  <a:p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/>
                      </a:r>
                      <a:b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</a:b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(1)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、虚拟机栈（栈帧中的本地变量表）中引用的对象。</a:t>
                      </a:r>
                      <a:b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</a:b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(2)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、方法区中的类静态属性引用的对象或者常量引用的对象。</a:t>
                      </a:r>
                      <a:b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</a:b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(3)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、本地方法栈中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JNI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（就是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native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方法）引用的对象。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80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8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垃圾收集算法</a:t>
            </a:r>
            <a:endParaRPr kumimoji="1" lang="zh-CN" altLang="en-US" sz="35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73721"/>
              </p:ext>
            </p:extLst>
          </p:nvPr>
        </p:nvGraphicFramePr>
        <p:xfrm>
          <a:off x="514820" y="1418875"/>
          <a:ext cx="10662517" cy="3875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508">
                  <a:extLst>
                    <a:ext uri="{9D8B030D-6E8A-4147-A177-3AD203B41FA5}">
                      <a16:colId xmlns:a16="http://schemas.microsoft.com/office/drawing/2014/main" val="1439687629"/>
                    </a:ext>
                  </a:extLst>
                </a:gridCol>
                <a:gridCol w="8814009">
                  <a:extLst>
                    <a:ext uri="{9D8B030D-6E8A-4147-A177-3AD203B41FA5}">
                      <a16:colId xmlns:a16="http://schemas.microsoft.com/office/drawing/2014/main" val="2834389647"/>
                    </a:ext>
                  </a:extLst>
                </a:gridCol>
              </a:tblGrid>
              <a:tr h="47985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使用情况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414945"/>
                  </a:ext>
                </a:extLst>
              </a:tr>
              <a:tr h="1020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标记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清除算法</a:t>
                      </a:r>
                      <a:endParaRPr lang="en-US" altLang="zh-CN" sz="16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首先进行标记工作，标识出所有要回收的对象，然后进行清除。这么做除了标记、清除过程效率有限，另外就是不可避免的出现碎片化问题，这就导致其不适合特别大的堆；否则，一旦出现 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Full GC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，暂停时间可能根本无法接受。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446916"/>
                  </a:ext>
                </a:extLst>
              </a:tr>
              <a:tr h="1624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标记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复制算法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新生代 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GC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，基本都是基于复制算法，将活着的对象复制到 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to 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区域，拷贝过程中将对象顺序放置，就可以避免内存碎片化。这么做的代价是，既然要进行复制，既要提前预留内存空间，有一定的浪费；另外，对于 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G1 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这种分拆成为大量 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region 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的 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GC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，复制而不是移动，意味着 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GC 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需要维护 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region 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之间对象引用关系，这个开销也不小，不管是内存占用或者时间开销。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49918"/>
                  </a:ext>
                </a:extLst>
              </a:tr>
              <a:tr h="750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标记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整理算法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类似于标记 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 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清除，但为避免内存碎片化，它会在清理过程中将对象移动，以确保移动后的对象占用连续的内存空间。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81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01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垃圾收集器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887479"/>
              </p:ext>
            </p:extLst>
          </p:nvPr>
        </p:nvGraphicFramePr>
        <p:xfrm>
          <a:off x="514820" y="1202307"/>
          <a:ext cx="11312222" cy="554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517">
                  <a:extLst>
                    <a:ext uri="{9D8B030D-6E8A-4147-A177-3AD203B41FA5}">
                      <a16:colId xmlns:a16="http://schemas.microsoft.com/office/drawing/2014/main" val="1439687629"/>
                    </a:ext>
                  </a:extLst>
                </a:gridCol>
                <a:gridCol w="4379495">
                  <a:extLst>
                    <a:ext uri="{9D8B030D-6E8A-4147-A177-3AD203B41FA5}">
                      <a16:colId xmlns:a16="http://schemas.microsoft.com/office/drawing/2014/main" val="469602070"/>
                    </a:ext>
                  </a:extLst>
                </a:gridCol>
                <a:gridCol w="4271210">
                  <a:extLst>
                    <a:ext uri="{9D8B030D-6E8A-4147-A177-3AD203B41FA5}">
                      <a16:colId xmlns:a16="http://schemas.microsoft.com/office/drawing/2014/main" val="2834389647"/>
                    </a:ext>
                  </a:extLst>
                </a:gridCol>
              </a:tblGrid>
              <a:tr h="38711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使用情况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414945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Serial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收集器</a:t>
                      </a:r>
                      <a:endParaRPr lang="en-US" altLang="zh-CN" sz="16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最基本、发展历史最悠久的收集器。是单线程的收集器。它在进行垃圾收集时，必须暂停其他所有的工作线程，直到它收集完成。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Serial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收集器依然是虚拟机运行在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Client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模式下默认新生代收集器，对于运行在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Client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模式下的虚拟机来说是一个很好的选择。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446916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ParNew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收集器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Serial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收集器的多线程版本，除了使用多线程进行垃圾收集之外，其余行为包括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Serial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收集器可用的所有控制参数、收集算法、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Stop The World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、对象分配规则、回收策略等都与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Serial 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收集器完全一样。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许多运行在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Server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模式下的虚拟机中首选新生代收集器，其中有一个与性能无关但很重要的原因是，除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Serial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收集器之外，目前只有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ParNew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它能与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CMS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收集器配合工作。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49918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Parallel Scavenge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（并行回收）收集器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IBM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号称“世界上速度最快的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Java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虚拟机”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814750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Serial Old 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收集器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BEA / Oracle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号称“世界上速度最快的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Java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虚拟机”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72655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Parallel Old 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收集器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Alibaba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国内第一个优化、定制且开源的服务器版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Java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虚拟机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959094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CMS</a:t>
                      </a:r>
                      <a:r>
                        <a:rPr lang="zh-CN" altLang="en-US" sz="1600" b="0" kern="12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收集器</a:t>
                      </a:r>
                      <a:endParaRPr lang="en-US" altLang="zh-CN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并发收集，低停顿，基于“标记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清除”算法实现的收集器</a:t>
                      </a:r>
                      <a:endParaRPr lang="en-US" altLang="zh-CN" sz="16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特定硬件平台专有的高性能虚拟机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364631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G1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收集器</a:t>
                      </a:r>
                      <a:endParaRPr lang="en-US" altLang="zh-CN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并行与并发、分代收集、空间整理 （标记整理算法，复制算法）、可预测的停顿</a:t>
                      </a:r>
                      <a:endParaRPr lang="en-US" altLang="zh-CN" sz="16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122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7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垃圾收集器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32383" y="1252542"/>
            <a:ext cx="6533148" cy="5089358"/>
            <a:chOff x="2562726" y="1359568"/>
            <a:chExt cx="6533148" cy="5089358"/>
          </a:xfrm>
        </p:grpSpPr>
        <p:sp>
          <p:nvSpPr>
            <p:cNvPr id="4" name="矩形 3"/>
            <p:cNvSpPr/>
            <p:nvPr/>
          </p:nvSpPr>
          <p:spPr>
            <a:xfrm>
              <a:off x="2562726" y="1359568"/>
              <a:ext cx="6533148" cy="17948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62726" y="3154382"/>
              <a:ext cx="6533148" cy="329454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3178341" y="1733806"/>
            <a:ext cx="974558" cy="56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Serial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594056" y="1728844"/>
            <a:ext cx="974558" cy="56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ParNew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94056" y="5347290"/>
            <a:ext cx="1728538" cy="56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Serial Old(MSC)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178341" y="4230462"/>
            <a:ext cx="974558" cy="56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CMS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71935" y="1739821"/>
            <a:ext cx="1894975" cy="56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Parallel Scavenge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817856" y="2680392"/>
            <a:ext cx="864502" cy="733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256758" y="4248407"/>
            <a:ext cx="1377616" cy="56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Parallel Old</a:t>
            </a:r>
            <a:endParaRPr lang="zh-CN" altLang="en-US" dirty="0"/>
          </a:p>
        </p:txBody>
      </p:sp>
      <p:cxnSp>
        <p:nvCxnSpPr>
          <p:cNvPr id="18" name="直接连接符 17"/>
          <p:cNvCxnSpPr>
            <a:endCxn id="13" idx="0"/>
          </p:cNvCxnSpPr>
          <p:nvPr/>
        </p:nvCxnSpPr>
        <p:spPr>
          <a:xfrm>
            <a:off x="3665620" y="2305305"/>
            <a:ext cx="0" cy="1925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3" idx="2"/>
            <a:endCxn id="12" idx="1"/>
          </p:cNvCxnSpPr>
          <p:nvPr/>
        </p:nvCxnSpPr>
        <p:spPr>
          <a:xfrm>
            <a:off x="3665620" y="4795946"/>
            <a:ext cx="928436" cy="83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2" idx="0"/>
          </p:cNvCxnSpPr>
          <p:nvPr/>
        </p:nvCxnSpPr>
        <p:spPr>
          <a:xfrm>
            <a:off x="3665620" y="2354641"/>
            <a:ext cx="1792705" cy="2992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2"/>
            <a:endCxn id="13" idx="0"/>
          </p:cNvCxnSpPr>
          <p:nvPr/>
        </p:nvCxnSpPr>
        <p:spPr>
          <a:xfrm flipH="1">
            <a:off x="3665620" y="2294328"/>
            <a:ext cx="1415715" cy="193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2"/>
            <a:endCxn id="12" idx="0"/>
          </p:cNvCxnSpPr>
          <p:nvPr/>
        </p:nvCxnSpPr>
        <p:spPr>
          <a:xfrm>
            <a:off x="5081335" y="2294328"/>
            <a:ext cx="376990" cy="305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2"/>
          </p:cNvCxnSpPr>
          <p:nvPr/>
        </p:nvCxnSpPr>
        <p:spPr>
          <a:xfrm flipH="1">
            <a:off x="5521490" y="2305305"/>
            <a:ext cx="1497933" cy="304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5" idx="2"/>
            <a:endCxn id="17" idx="0"/>
          </p:cNvCxnSpPr>
          <p:nvPr/>
        </p:nvCxnSpPr>
        <p:spPr>
          <a:xfrm flipH="1">
            <a:off x="6945566" y="2305305"/>
            <a:ext cx="73857" cy="194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513432" y="5847543"/>
            <a:ext cx="2608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Tenured generation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428118" y="1309555"/>
            <a:ext cx="2608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Young generation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65620" y="6519654"/>
            <a:ext cx="4176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sz="12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8  7</a:t>
            </a:r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种作用于不同分代的收集器，连线代表可以搭配使用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0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397256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触发</a:t>
            </a:r>
            <a:r>
              <a:rPr kumimoji="1" lang="en-US" altLang="zh-CN" sz="3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GC</a:t>
            </a:r>
            <a:r>
              <a:rPr kumimoji="1" lang="zh-CN" altLang="en-US" sz="3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的几</a:t>
            </a:r>
            <a:r>
              <a:rPr kumimoji="1" lang="zh-CN" altLang="en-US" sz="35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个特性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91FE16-DC8B-4B72-8D19-DCCFC359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629"/>
            <a:ext cx="10515600" cy="2882624"/>
          </a:xfrm>
        </p:spPr>
        <p:txBody>
          <a:bodyPr/>
          <a:lstStyle/>
          <a:p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年老代（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Tenured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）被写满</a:t>
            </a:r>
          </a:p>
          <a:p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持久代（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Perm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）被写满</a:t>
            </a:r>
          </a:p>
          <a:p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System.gc()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被显式调用</a:t>
            </a:r>
          </a:p>
          <a:p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上一次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GC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之后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Heap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的各域分配策略动态变化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2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069" y="178365"/>
            <a:ext cx="2128580" cy="74806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grpSp>
          <p:nvGrpSpPr>
            <p:cNvPr id="22" name="组 21"/>
            <p:cNvGrpSpPr/>
            <p:nvPr/>
          </p:nvGrpSpPr>
          <p:grpSpPr>
            <a:xfrm>
              <a:off x="6217279" y="2868387"/>
              <a:ext cx="3878225" cy="2226616"/>
              <a:chOff x="5800646" y="3165085"/>
              <a:chExt cx="1515107" cy="2301237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5803244" y="4006268"/>
                <a:ext cx="1512509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3500" b="1" dirty="0">
                    <a:solidFill>
                      <a:srgbClr val="FF0000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JVM</a:t>
                </a:r>
                <a:r>
                  <a:rPr kumimoji="1" lang="zh-CN" altLang="en-US" sz="3500" b="1" dirty="0">
                    <a:solidFill>
                      <a:srgbClr val="FF0000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垃圾收集策略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800646" y="4814235"/>
                <a:ext cx="811113" cy="652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3500" b="1" dirty="0" smtClean="0">
                    <a:solidFill>
                      <a:srgbClr val="FF0000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JVM</a:t>
                </a:r>
                <a:r>
                  <a:rPr kumimoji="1" lang="zh-CN" altLang="en-US" sz="3500" b="1" dirty="0">
                    <a:solidFill>
                      <a:srgbClr val="FF0000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参数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803244" y="3165085"/>
                <a:ext cx="1474934" cy="652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3500" b="1" dirty="0">
                    <a:solidFill>
                      <a:srgbClr val="FF0000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运行</a:t>
                </a:r>
                <a:r>
                  <a:rPr kumimoji="1" lang="zh-CN" altLang="en-US" sz="3500" b="1" dirty="0" smtClean="0">
                    <a:solidFill>
                      <a:srgbClr val="FF0000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时数据区分析</a:t>
                </a:r>
                <a:endParaRPr kumimoji="1" lang="zh-CN" altLang="en-US" sz="3500" b="1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4996874" y="2090135"/>
              <a:ext cx="2089355" cy="684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01</a:t>
              </a:r>
              <a:endParaRPr kumimoji="1" lang="zh-CN" altLang="en-US" sz="4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4" name="直线连接符 23"/>
            <p:cNvCxnSpPr/>
            <p:nvPr/>
          </p:nvCxnSpPr>
          <p:spPr>
            <a:xfrm flipH="1">
              <a:off x="6096000" y="2268082"/>
              <a:ext cx="2263" cy="3403045"/>
            </a:xfrm>
            <a:prstGeom prst="line">
              <a:avLst/>
            </a:prstGeom>
            <a:ln w="12700">
              <a:solidFill>
                <a:srgbClr val="FF25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4996874" y="2916992"/>
              <a:ext cx="2089355" cy="684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02</a:t>
              </a:r>
              <a:endParaRPr kumimoji="1" lang="zh-CN" altLang="en-US" sz="4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96874" y="3701138"/>
              <a:ext cx="2089355" cy="684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03</a:t>
              </a:r>
              <a:endParaRPr kumimoji="1" lang="zh-CN" altLang="en-US" sz="4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01493" y="4425589"/>
              <a:ext cx="8162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b="1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04</a:t>
              </a:r>
              <a:endParaRPr kumimoji="1" lang="zh-CN" altLang="en-US" sz="4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223926" y="5146474"/>
              <a:ext cx="1980029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500" b="1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调优案例</a:t>
              </a:r>
              <a:endParaRPr kumimoji="1" lang="zh-CN" altLang="en-US" sz="35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996874" y="514647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05</a:t>
            </a:r>
            <a:endParaRPr kumimoji="1" lang="zh-CN" altLang="en-US" sz="40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61523" y="2127359"/>
            <a:ext cx="207620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5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JVM</a:t>
            </a:r>
            <a:r>
              <a:rPr kumimoji="1" lang="zh-CN" altLang="en-US" sz="35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介绍</a:t>
            </a:r>
            <a:endParaRPr kumimoji="1" lang="zh-CN" altLang="en-US" sz="35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2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069" y="178365"/>
            <a:ext cx="2128580" cy="74806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921278" y="276728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1250176" y="0"/>
            <a:ext cx="6461638" cy="4531175"/>
            <a:chOff x="918872" y="0"/>
            <a:chExt cx="6461638" cy="4531175"/>
          </a:xfrm>
        </p:grpSpPr>
        <p:sp>
          <p:nvSpPr>
            <p:cNvPr id="20" name="文本框 19"/>
            <p:cNvSpPr txBox="1"/>
            <p:nvPr/>
          </p:nvSpPr>
          <p:spPr>
            <a:xfrm>
              <a:off x="4278379" y="2998113"/>
              <a:ext cx="31021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400" b="1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JVM</a:t>
              </a:r>
              <a:r>
                <a:rPr kumimoji="1" lang="zh-CN" altLang="en-US" sz="5400" b="1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参数</a:t>
              </a:r>
            </a:p>
          </p:txBody>
        </p:sp>
        <p:cxnSp>
          <p:nvCxnSpPr>
            <p:cNvPr id="21" name="直线连接符 20"/>
            <p:cNvCxnSpPr/>
            <p:nvPr/>
          </p:nvCxnSpPr>
          <p:spPr>
            <a:xfrm>
              <a:off x="3820097" y="0"/>
              <a:ext cx="0" cy="4261036"/>
            </a:xfrm>
            <a:prstGeom prst="line">
              <a:avLst/>
            </a:prstGeom>
            <a:ln w="12700">
              <a:solidFill>
                <a:srgbClr val="FF25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918872" y="2130518"/>
              <a:ext cx="255711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5000" b="1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</a:t>
              </a:r>
              <a:r>
                <a:rPr kumimoji="1" lang="en-US" altLang="zh-CN" sz="15000" b="1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4</a:t>
              </a:r>
              <a:endParaRPr kumimoji="1" lang="zh-CN" altLang="en-US" sz="15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5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虚拟机参数</a:t>
            </a:r>
            <a:endParaRPr kumimoji="1" lang="zh-CN" altLang="en-US" sz="35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49354"/>
              </p:ext>
            </p:extLst>
          </p:nvPr>
        </p:nvGraphicFramePr>
        <p:xfrm>
          <a:off x="731387" y="1635443"/>
          <a:ext cx="10662517" cy="3875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266">
                  <a:extLst>
                    <a:ext uri="{9D8B030D-6E8A-4147-A177-3AD203B41FA5}">
                      <a16:colId xmlns:a16="http://schemas.microsoft.com/office/drawing/2014/main" val="1439687629"/>
                    </a:ext>
                  </a:extLst>
                </a:gridCol>
                <a:gridCol w="6821905">
                  <a:extLst>
                    <a:ext uri="{9D8B030D-6E8A-4147-A177-3AD203B41FA5}">
                      <a16:colId xmlns:a16="http://schemas.microsoft.com/office/drawing/2014/main" val="2834389647"/>
                    </a:ext>
                  </a:extLst>
                </a:gridCol>
                <a:gridCol w="2418346">
                  <a:extLst>
                    <a:ext uri="{9D8B030D-6E8A-4147-A177-3AD203B41FA5}">
                      <a16:colId xmlns:a16="http://schemas.microsoft.com/office/drawing/2014/main" val="760375444"/>
                    </a:ext>
                  </a:extLst>
                </a:gridCol>
              </a:tblGrid>
              <a:tr h="47985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查看方法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414945"/>
                  </a:ext>
                </a:extLst>
              </a:tr>
              <a:tr h="1020102">
                <a:tc>
                  <a:txBody>
                    <a:bodyPr/>
                    <a:lstStyle/>
                    <a:p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标准参数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标准参数（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），所有的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JVM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实现都必须实现这些参数的功能，而且向后兼容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java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446916"/>
                  </a:ext>
                </a:extLst>
              </a:tr>
              <a:tr h="1624607">
                <a:tc>
                  <a:txBody>
                    <a:bodyPr/>
                    <a:lstStyle/>
                    <a:p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非标准参数（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）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默认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jvm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实现这些参数的功能，但是并不保证所有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jvm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实现都满足，且不保证向后兼容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java -X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49918"/>
                  </a:ext>
                </a:extLst>
              </a:tr>
              <a:tr h="750456">
                <a:tc>
                  <a:txBody>
                    <a:bodyPr/>
                    <a:lstStyle/>
                    <a:p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非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Stable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参数（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-XX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）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参数各个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jvm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实现会有所不同，将来可能会随时取消，需要慎重使用。主要是 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JVM 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的开发者用于 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debugging 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和调优 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JVM 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自身的实现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java -XX:+PrintFlagsFinal</a:t>
                      </a:r>
                      <a:endParaRPr lang="zh-CN" altLang="en-US" sz="16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81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9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虚拟机参数</a:t>
            </a:r>
            <a:endParaRPr kumimoji="1" lang="zh-CN" altLang="en-US" sz="35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7175"/>
              </p:ext>
            </p:extLst>
          </p:nvPr>
        </p:nvGraphicFramePr>
        <p:xfrm>
          <a:off x="84222" y="1104797"/>
          <a:ext cx="12011524" cy="5698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314">
                  <a:extLst>
                    <a:ext uri="{9D8B030D-6E8A-4147-A177-3AD203B41FA5}">
                      <a16:colId xmlns:a16="http://schemas.microsoft.com/office/drawing/2014/main" val="1439687629"/>
                    </a:ext>
                  </a:extLst>
                </a:gridCol>
                <a:gridCol w="5593569">
                  <a:extLst>
                    <a:ext uri="{9D8B030D-6E8A-4147-A177-3AD203B41FA5}">
                      <a16:colId xmlns:a16="http://schemas.microsoft.com/office/drawing/2014/main" val="2834389647"/>
                    </a:ext>
                  </a:extLst>
                </a:gridCol>
                <a:gridCol w="4816641">
                  <a:extLst>
                    <a:ext uri="{9D8B030D-6E8A-4147-A177-3AD203B41FA5}">
                      <a16:colId xmlns:a16="http://schemas.microsoft.com/office/drawing/2014/main" val="760375444"/>
                    </a:ext>
                  </a:extLst>
                </a:gridCol>
              </a:tblGrid>
              <a:tr h="4678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查看方法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414945"/>
                  </a:ext>
                </a:extLst>
              </a:tr>
              <a:tr h="326889">
                <a:tc rowSpan="5">
                  <a:txBody>
                    <a:bodyPr/>
                    <a:lstStyle/>
                    <a:p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Trace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跟踪参数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GC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日志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-XX:+PrintGCDetails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446916"/>
                  </a:ext>
                </a:extLst>
              </a:tr>
              <a:tr h="3268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打印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GC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的简要信息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-verbose:gc   -XX:+printGC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213095"/>
                  </a:ext>
                </a:extLst>
              </a:tr>
              <a:tr h="3268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指定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GC log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的位置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-Xloggc:log/gc.log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605488"/>
                  </a:ext>
                </a:extLst>
              </a:tr>
              <a:tr h="3268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每一次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GC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前和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GC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后，都打印堆信息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-XX:+PrintHeapAtGC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142312"/>
                  </a:ext>
                </a:extLst>
              </a:tr>
              <a:tr h="3268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监控类的加载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-XX:+TraceClassLoading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502156"/>
                  </a:ext>
                </a:extLst>
              </a:tr>
              <a:tr h="316790">
                <a:tc rowSpan="6">
                  <a:txBody>
                    <a:bodyPr/>
                    <a:lstStyle/>
                    <a:p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堆的分配参数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指定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java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堆最大值（默认值是物理内存的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1/4(&lt;1GB)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）和初始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java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堆最小值（默认值是物理内存的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1/64(&lt;1GB))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-Xmx –Xms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49918"/>
                  </a:ext>
                </a:extLst>
              </a:tr>
              <a:tr h="3167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设置新生代大小，大小是：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eden+ 2 survivor space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-Xmn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13697"/>
                  </a:ext>
                </a:extLst>
              </a:tr>
              <a:tr h="316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新生代（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eden+2*Survivor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）和老年代（不包含永久区）的比值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-XX:NewRatio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9190"/>
                  </a:ext>
                </a:extLst>
              </a:tr>
              <a:tr h="3167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设置两个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Survivor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区和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eden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的比值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-XX:SurvivorRatio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222024"/>
                  </a:ext>
                </a:extLst>
              </a:tr>
              <a:tr h="3167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设置年轻代大小和设置年轻代最大值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-XXNewSize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-XX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：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MaxNewSize</a:t>
                      </a:r>
                      <a:endParaRPr lang="zh-CN" altLang="en-US" sz="12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623415"/>
                  </a:ext>
                </a:extLst>
              </a:tr>
              <a:tr h="316790">
                <a:tc vMerge="1">
                  <a:txBody>
                    <a:bodyPr/>
                    <a:lstStyle/>
                    <a:p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OOM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时导出堆到文件和导出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OOM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的路径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-XX:+HeapDumpOnOutOfMemoryError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、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-XX:+HeapDumpPath</a:t>
                      </a:r>
                      <a:endParaRPr lang="zh-CN" altLang="en-US" sz="12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499291"/>
                  </a:ext>
                </a:extLst>
              </a:tr>
              <a:tr h="731675">
                <a:tc>
                  <a:txBody>
                    <a:bodyPr/>
                    <a:lstStyle/>
                    <a:p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栈的分配参数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设置每个线程栈空间的大小。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JDK5.0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以后每个线程堆栈大小为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1M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，以前每个线程堆栈大小为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256K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-Xss</a:t>
                      </a:r>
                      <a:endParaRPr lang="zh-CN" altLang="en-US" sz="12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814750"/>
                  </a:ext>
                </a:extLst>
              </a:tr>
              <a:tr h="243892">
                <a:tc rowSpan="3">
                  <a:txBody>
                    <a:bodyPr/>
                    <a:lstStyle/>
                    <a:p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JVM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其他参数</a:t>
                      </a:r>
                      <a:endParaRPr lang="zh-CN" altLang="en-US" sz="12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关闭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System.gc()</a:t>
                      </a:r>
                      <a:endParaRPr lang="zh-CN" altLang="en-US" sz="12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-XX:+DisableExplicitGC</a:t>
                      </a:r>
                      <a:endParaRPr lang="zh-CN" altLang="en-US" sz="12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338473"/>
                  </a:ext>
                </a:extLst>
              </a:tr>
              <a:tr h="243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设置对象超过多大时直接在旧生代分配，默认值是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0</a:t>
                      </a:r>
                      <a:endParaRPr lang="zh-CN" altLang="en-US" sz="12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-XX:PretenureSizeThreshold </a:t>
                      </a:r>
                      <a:endParaRPr lang="zh-CN" altLang="en-US" sz="12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9347"/>
                  </a:ext>
                </a:extLst>
              </a:tr>
              <a:tr h="2438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设置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TLAB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占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eden</a:t>
                      </a:r>
                      <a:r>
                        <a:rPr lang="zh-CN" altLang="en-US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区的百分比，默认值是</a:t>
                      </a: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1%</a:t>
                      </a:r>
                      <a:endParaRPr lang="zh-CN" altLang="en-US" sz="12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-XX:TLABWasteTargetPercent</a:t>
                      </a:r>
                      <a:endParaRPr lang="zh-CN" altLang="en-US" sz="12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800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069" y="178365"/>
            <a:ext cx="2128580" cy="74806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921278" y="276728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1250176" y="0"/>
            <a:ext cx="6314162" cy="4531175"/>
            <a:chOff x="918872" y="0"/>
            <a:chExt cx="6314162" cy="4531175"/>
          </a:xfrm>
        </p:grpSpPr>
        <p:sp>
          <p:nvSpPr>
            <p:cNvPr id="20" name="文本框 19"/>
            <p:cNvSpPr txBox="1"/>
            <p:nvPr/>
          </p:nvSpPr>
          <p:spPr>
            <a:xfrm>
              <a:off x="4278379" y="2998113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5400" b="1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调优案例</a:t>
              </a:r>
              <a:endParaRPr kumimoji="1" lang="zh-CN" altLang="en-US" sz="5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1" name="直线连接符 20"/>
            <p:cNvCxnSpPr/>
            <p:nvPr/>
          </p:nvCxnSpPr>
          <p:spPr>
            <a:xfrm>
              <a:off x="3820097" y="0"/>
              <a:ext cx="0" cy="4261036"/>
            </a:xfrm>
            <a:prstGeom prst="line">
              <a:avLst/>
            </a:prstGeom>
            <a:ln w="12700">
              <a:solidFill>
                <a:srgbClr val="FF25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918872" y="2130518"/>
              <a:ext cx="255711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5000" b="1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05</a:t>
              </a:r>
              <a:endParaRPr kumimoji="1" lang="zh-CN" altLang="en-US" sz="15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9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069" y="178365"/>
            <a:ext cx="2128580" cy="74806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921278" y="276728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0218" y="3240594"/>
            <a:ext cx="10799751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java.lang.OutOfMemoryError: Java heap space</a:t>
            </a:r>
            <a:endParaRPr kumimoji="0" lang="en-US" altLang="zh-CN" sz="32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0218" y="1654328"/>
            <a:ext cx="709681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java.lang.StackOverflowError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调优</a:t>
            </a:r>
            <a:endParaRPr kumimoji="1" lang="zh-CN" altLang="en-US" sz="35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57241"/>
              </p:ext>
            </p:extLst>
          </p:nvPr>
        </p:nvGraphicFramePr>
        <p:xfrm>
          <a:off x="514820" y="1418875"/>
          <a:ext cx="11252064" cy="4055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854">
                  <a:extLst>
                    <a:ext uri="{9D8B030D-6E8A-4147-A177-3AD203B41FA5}">
                      <a16:colId xmlns:a16="http://schemas.microsoft.com/office/drawing/2014/main" val="1439687629"/>
                    </a:ext>
                  </a:extLst>
                </a:gridCol>
                <a:gridCol w="7700210">
                  <a:extLst>
                    <a:ext uri="{9D8B030D-6E8A-4147-A177-3AD203B41FA5}">
                      <a16:colId xmlns:a16="http://schemas.microsoft.com/office/drawing/2014/main" val="2834389647"/>
                    </a:ext>
                  </a:extLst>
                </a:gridCol>
              </a:tblGrid>
              <a:tr h="47985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414945"/>
                  </a:ext>
                </a:extLst>
              </a:tr>
              <a:tr h="1020102">
                <a:tc>
                  <a:txBody>
                    <a:bodyPr/>
                    <a:lstStyle/>
                    <a:p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java.lang.OutOfMemoryError: Java heap space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1.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分析：所有堆空间都被无法回收的垃圾对象占满，虚拟机无法再在分配新空间。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2.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解决方法：一般就是根据垃圾回收前后情况对比，同时根据对象引用情况（常见的集合对象引用）分析，基本都可以找到泄漏点。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446916"/>
                  </a:ext>
                </a:extLst>
              </a:tr>
              <a:tr h="654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java.lang.StackOverflowError</a:t>
                      </a:r>
                      <a:endParaRPr lang="zh-CN" altLang="en-US" sz="16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2.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分析：一般就是递归没返回，或者循环调用造成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344912"/>
                  </a:ext>
                </a:extLst>
              </a:tr>
              <a:tr h="1078235">
                <a:tc>
                  <a:txBody>
                    <a:bodyPr/>
                    <a:lstStyle/>
                    <a:p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Fatal: Stack size too small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1.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分析：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java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中一个线程的空间大小是有限制的。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JDK5.0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以后这个值是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1M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。与这个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2.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线程相关的数据将会保存在其中。但是当线程空间满了以后，将会出现上面异常。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解决方法：增加线程栈大小。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-Xss2m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。但这个配置无法解决根本问题，还要看代码部分是否有造成泄漏的部分。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49918"/>
                  </a:ext>
                </a:extLst>
              </a:tr>
              <a:tr h="750456">
                <a:tc>
                  <a:txBody>
                    <a:bodyPr/>
                    <a:lstStyle/>
                    <a:p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java.lang.OutOfMemoryError: unable to create new native thread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1.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分析：这个异常是由于操作系统没有足够的资源来产生这个线程造成的。</a:t>
                      </a:r>
                      <a:endParaRPr lang="en-US" altLang="zh-CN" sz="16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2.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解决方法：重新设计系统减少线程数量；线程数量不能减少的情况下，通过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-Xss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减小单个线程大小。以便能生产更多的线程。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81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8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069" y="178365"/>
            <a:ext cx="2128580" cy="7480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16659" y="2312385"/>
            <a:ext cx="5958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600" b="1" dirty="0">
                <a:solidFill>
                  <a:srgbClr val="FF25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THANKS!</a:t>
            </a:r>
            <a:endParaRPr kumimoji="1" lang="zh-CN" altLang="en-US" sz="9600" b="1" dirty="0">
              <a:solidFill>
                <a:srgbClr val="FF25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58327" y="4208725"/>
            <a:ext cx="3895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25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by Transfar</a:t>
            </a:r>
            <a:r>
              <a:rPr lang="en-US" altLang="zh-CN" sz="2000" dirty="0">
                <a:solidFill>
                  <a:srgbClr val="FF25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Xiewei</a:t>
            </a:r>
            <a:r>
              <a:rPr lang="zh-CN" altLang="en-US" sz="2000" dirty="0">
                <a:solidFill>
                  <a:srgbClr val="FF25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r>
              <a:rPr lang="en-US" altLang="zh-CN" sz="2000" dirty="0">
                <a:solidFill>
                  <a:srgbClr val="FF25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000" dirty="0" smtClean="0">
                <a:solidFill>
                  <a:srgbClr val="FF25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2000" dirty="0" smtClean="0">
                <a:solidFill>
                  <a:srgbClr val="FF25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</a:t>
            </a:r>
            <a:r>
              <a:rPr lang="zh-CN" altLang="en-US" sz="2000" dirty="0" smtClean="0">
                <a:solidFill>
                  <a:srgbClr val="FF25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/201</a:t>
            </a:r>
            <a:r>
              <a:rPr lang="en-US" altLang="zh-CN" sz="2000" dirty="0" smtClean="0">
                <a:solidFill>
                  <a:srgbClr val="FF25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9</a:t>
            </a:r>
            <a:endParaRPr lang="zh-CN" altLang="en-US" sz="2000" dirty="0">
              <a:solidFill>
                <a:srgbClr val="FF25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2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字符串常量池</a:t>
            </a:r>
            <a:endParaRPr kumimoji="1" lang="zh-CN" altLang="en-US" sz="35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2BCDFD-56CB-4C44-A18A-B2EF78DAB2CC}"/>
              </a:ext>
            </a:extLst>
          </p:cNvPr>
          <p:cNvSpPr/>
          <p:nvPr/>
        </p:nvSpPr>
        <p:spPr>
          <a:xfrm>
            <a:off x="46931" y="1373314"/>
            <a:ext cx="7925331" cy="21852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/>
              <a:t>JIT</a:t>
            </a:r>
            <a:r>
              <a:rPr lang="zh-CN" altLang="en-US" dirty="0"/>
              <a:t>，对象逃逸，栈上</a:t>
            </a:r>
            <a:r>
              <a:rPr lang="zh-CN" altLang="en-US" dirty="0" smtClean="0"/>
              <a:t>分配</a:t>
            </a:r>
            <a:endParaRPr lang="en-US" altLang="zh-CN" dirty="0" smtClean="0"/>
          </a:p>
          <a:p>
            <a:pPr algn="ctr"/>
            <a:endParaRPr lang="en-US" altLang="zh-C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highlight>
                <a:srgbClr val="FFFEFF"/>
              </a:highlight>
            </a:endParaRPr>
          </a:p>
          <a:p>
            <a:pPr algn="ctr"/>
            <a:endParaRPr lang="en-US" altLang="zh-CN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highlight>
                <a:srgbClr val="FFFEFF"/>
              </a:highlight>
            </a:endParaRPr>
          </a:p>
          <a:p>
            <a:pPr algn="ctr"/>
            <a:r>
              <a:rPr lang="en-US" altLang="zh-CN" dirty="0"/>
              <a:t>jvm</a:t>
            </a:r>
            <a:r>
              <a:rPr lang="zh-CN" altLang="en-US" dirty="0"/>
              <a:t>栈一般分配的是</a:t>
            </a:r>
            <a:r>
              <a:rPr lang="en-US" altLang="zh-CN" dirty="0"/>
              <a:t>8</a:t>
            </a:r>
            <a:r>
              <a:rPr lang="zh-CN" altLang="en-US" dirty="0"/>
              <a:t>大基本类型和引用类型。但是编译器会做逃逸分析，如果一个局部对象不会被方法体以外的代码引用，那么分配内存空间的时候就直接栈上分配了，这样可以节约</a:t>
            </a:r>
            <a:r>
              <a:rPr lang="en-US" altLang="zh-CN" dirty="0"/>
              <a:t>GC</a:t>
            </a:r>
            <a:r>
              <a:rPr lang="zh-CN" altLang="en-US" dirty="0"/>
              <a:t>的性能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highlight>
                <a:srgbClr val="FFFE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628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对象创建过程</a:t>
            </a:r>
            <a:endParaRPr kumimoji="1" lang="zh-CN" altLang="en-US" sz="35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41756" y="2007141"/>
            <a:ext cx="1673157" cy="1031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尝试</a:t>
            </a:r>
            <a:r>
              <a:rPr lang="en-US" altLang="zh-CN" dirty="0" smtClean="0"/>
              <a:t>TLAB</a:t>
            </a:r>
            <a:r>
              <a:rPr lang="zh-CN" altLang="en-US" dirty="0" smtClean="0"/>
              <a:t>分配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8533" y="2039566"/>
            <a:ext cx="1673157" cy="1031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尝试栈上分配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50159" y="2039566"/>
            <a:ext cx="1673157" cy="1031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是否满足进入老年代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8533" y="4497422"/>
            <a:ext cx="1673157" cy="1031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栈</a:t>
            </a:r>
          </a:p>
        </p:txBody>
      </p:sp>
      <p:sp>
        <p:nvSpPr>
          <p:cNvPr id="12" name="矩形 11"/>
          <p:cNvSpPr/>
          <p:nvPr/>
        </p:nvSpPr>
        <p:spPr>
          <a:xfrm>
            <a:off x="8300972" y="2007141"/>
            <a:ext cx="1673157" cy="1031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Eden</a:t>
            </a:r>
            <a:r>
              <a:rPr lang="zh-CN" altLang="en-US" dirty="0" smtClean="0"/>
              <a:t>分配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41756" y="4497422"/>
            <a:ext cx="1673157" cy="1031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TLAB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50159" y="4497422"/>
            <a:ext cx="1673157" cy="1031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老年单</a:t>
            </a:r>
          </a:p>
        </p:txBody>
      </p:sp>
    </p:spTree>
    <p:extLst>
      <p:ext uri="{BB962C8B-B14F-4D97-AF65-F5344CB8AC3E}">
        <p14:creationId xmlns:p14="http://schemas.microsoft.com/office/powerpoint/2010/main" val="4206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13660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TLAB</a:t>
            </a:r>
            <a:endParaRPr kumimoji="1" lang="zh-CN" altLang="en-US" sz="35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515" y="1887166"/>
            <a:ext cx="10161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TLAB</a:t>
            </a:r>
            <a:r>
              <a:rPr lang="zh-CN" altLang="en-US" dirty="0" smtClean="0"/>
              <a:t>全称</a:t>
            </a:r>
            <a:r>
              <a:rPr lang="en-US" altLang="zh-CN" dirty="0" smtClean="0"/>
              <a:t>Thread Local Allocation Buffer</a:t>
            </a:r>
            <a:r>
              <a:rPr lang="zh-CN" altLang="en-US" dirty="0" smtClean="0"/>
              <a:t>，即线程本地分配缓存，是一个线程专用的内存分配区域。为了加速对象分配而生的。每一个线程都会产出一个</a:t>
            </a:r>
            <a:r>
              <a:rPr lang="en-US" altLang="zh-CN" dirty="0" smtClean="0"/>
              <a:t>TLAB</a:t>
            </a:r>
            <a:r>
              <a:rPr lang="zh-CN" altLang="en-US" dirty="0" smtClean="0"/>
              <a:t>，该线程独享的工作区域。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虚拟机使用这种</a:t>
            </a:r>
            <a:r>
              <a:rPr lang="en-US" altLang="zh-CN" dirty="0" smtClean="0"/>
              <a:t>TLAB</a:t>
            </a:r>
            <a:r>
              <a:rPr lang="zh-CN" altLang="en-US" dirty="0" smtClean="0"/>
              <a:t>区来避免线程冲突问题，提高了对象的分配效率。</a:t>
            </a:r>
            <a:r>
              <a:rPr lang="en-US" altLang="zh-CN" dirty="0" smtClean="0"/>
              <a:t>TLAB</a:t>
            </a:r>
            <a:r>
              <a:rPr lang="zh-CN" altLang="en-US" dirty="0" smtClean="0"/>
              <a:t>一般不会太大，当大对象无法使用</a:t>
            </a:r>
            <a:r>
              <a:rPr lang="en-US" altLang="zh-CN" dirty="0" smtClean="0"/>
              <a:t>TLAB</a:t>
            </a:r>
            <a:r>
              <a:rPr lang="zh-CN" altLang="en-US" dirty="0" smtClean="0"/>
              <a:t>分配时，会直接分配到堆上。</a:t>
            </a:r>
            <a:endParaRPr lang="en-US" altLang="zh-CN" dirty="0" smtClean="0"/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UseTLAB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TLAB</a:t>
            </a:r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TLABSize</a:t>
            </a:r>
            <a:r>
              <a:rPr lang="en-US" altLang="zh-CN" dirty="0" smtClean="0"/>
              <a:t> 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TLAB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XX:TLABRefillWasteFraction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设置维护进入</a:t>
            </a:r>
            <a:r>
              <a:rPr lang="en-US" altLang="zh-CN" dirty="0" smtClean="0"/>
              <a:t>TLAB</a:t>
            </a:r>
            <a:r>
              <a:rPr lang="zh-CN" altLang="en-US" dirty="0" smtClean="0"/>
              <a:t>空间的单个对象大小。他是一个比例值，默认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，即如果对象大于整个空间的</a:t>
            </a:r>
            <a:r>
              <a:rPr lang="en-US" altLang="zh-CN" dirty="0" smtClean="0"/>
              <a:t>1/64</a:t>
            </a:r>
            <a:r>
              <a:rPr lang="zh-CN" altLang="en-US" dirty="0" smtClean="0"/>
              <a:t>，则在堆创建对象。</a:t>
            </a:r>
            <a:endParaRPr lang="en-US" altLang="zh-CN" dirty="0" smtClean="0"/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PrintTLAB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TLAB</a:t>
            </a:r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XX:ResizeTLAB</a:t>
            </a:r>
            <a:r>
              <a:rPr lang="en-US" altLang="zh-CN" dirty="0" smtClean="0"/>
              <a:t> </a:t>
            </a:r>
            <a:r>
              <a:rPr lang="zh-CN" altLang="en-US" dirty="0" smtClean="0"/>
              <a:t>自调整</a:t>
            </a:r>
            <a:r>
              <a:rPr lang="en-US" altLang="zh-CN" dirty="0" err="1" smtClean="0"/>
              <a:t>TLABRefillWasteFraction</a:t>
            </a:r>
            <a:r>
              <a:rPr lang="zh-CN" altLang="en-US" dirty="0"/>
              <a:t>阈值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069" y="178365"/>
            <a:ext cx="2128580" cy="74806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921278" y="276728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1250176" y="0"/>
            <a:ext cx="6245233" cy="4531175"/>
            <a:chOff x="918872" y="0"/>
            <a:chExt cx="6245233" cy="4531175"/>
          </a:xfrm>
        </p:grpSpPr>
        <p:sp>
          <p:nvSpPr>
            <p:cNvPr id="20" name="文本框 19"/>
            <p:cNvSpPr txBox="1"/>
            <p:nvPr/>
          </p:nvSpPr>
          <p:spPr>
            <a:xfrm>
              <a:off x="4278379" y="2998113"/>
              <a:ext cx="288572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000" b="1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JVM</a:t>
              </a:r>
              <a:r>
                <a:rPr kumimoji="1" lang="zh-CN" altLang="en-US" sz="5000" b="1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介绍</a:t>
              </a:r>
              <a:endParaRPr kumimoji="1" lang="zh-CN" altLang="en-US" sz="5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1" name="直线连接符 20"/>
            <p:cNvCxnSpPr/>
            <p:nvPr/>
          </p:nvCxnSpPr>
          <p:spPr>
            <a:xfrm>
              <a:off x="3820097" y="0"/>
              <a:ext cx="0" cy="4261036"/>
            </a:xfrm>
            <a:prstGeom prst="line">
              <a:avLst/>
            </a:prstGeom>
            <a:ln w="12700">
              <a:solidFill>
                <a:srgbClr val="FF25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918872" y="2130518"/>
              <a:ext cx="255711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5000" b="1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01</a:t>
              </a:r>
              <a:endParaRPr kumimoji="1" lang="zh-CN" altLang="en-US" sz="15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1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探讨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91FE16-DC8B-4B72-8D19-DCCFC359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08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chemeClr val="accent4"/>
                </a:solidFill>
              </a:rPr>
              <a:t>java </a:t>
            </a:r>
            <a:r>
              <a:rPr lang="en-US" altLang="zh-CN" b="1" dirty="0">
                <a:solidFill>
                  <a:schemeClr val="accent4"/>
                </a:solidFill>
              </a:rPr>
              <a:t>WhileTrue;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accent4"/>
                </a:solidFill>
              </a:rPr>
              <a:t>	java </a:t>
            </a:r>
            <a:r>
              <a:rPr lang="en-US" altLang="zh-CN" b="1" dirty="0">
                <a:solidFill>
                  <a:schemeClr val="accent4"/>
                </a:solidFill>
              </a:rPr>
              <a:t>WhileTrue;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>
                <a:solidFill>
                  <a:srgbClr val="F5871A"/>
                </a:solidFill>
              </a:rPr>
              <a:t>几</a:t>
            </a:r>
            <a:r>
              <a:rPr lang="zh-CN" altLang="en-US" b="1" dirty="0">
                <a:solidFill>
                  <a:srgbClr val="F5871A"/>
                </a:solidFill>
              </a:rPr>
              <a:t>个</a:t>
            </a:r>
            <a:r>
              <a:rPr lang="en-US" altLang="zh-CN" b="1" dirty="0">
                <a:solidFill>
                  <a:srgbClr val="F5871A"/>
                </a:solidFill>
              </a:rPr>
              <a:t>JVM</a:t>
            </a:r>
            <a:r>
              <a:rPr lang="zh-CN" altLang="en-US" b="1" dirty="0" smtClean="0">
                <a:solidFill>
                  <a:srgbClr val="F5871A"/>
                </a:solidFill>
              </a:rPr>
              <a:t>？</a:t>
            </a:r>
            <a:endParaRPr lang="en-US" altLang="zh-CN" b="1" dirty="0" smtClean="0">
              <a:solidFill>
                <a:srgbClr val="F5871A"/>
              </a:solidFill>
            </a:endParaRPr>
          </a:p>
          <a:p>
            <a:pPr marL="0" indent="0">
              <a:buNone/>
            </a:pPr>
            <a:endParaRPr lang="en-US" altLang="zh-CN" b="1" dirty="0"/>
          </a:p>
          <a:p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程序和进程的区别。一个程序是一个可执行的文件，而一个进程则是一个执行中的程序实例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JVM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是一份本地化的程序，本质上是可执行的文件，是静态的概念。程序运行起来成为进程，是动态的概念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 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程序是跑在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JVM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上的，严格来讲，是跑在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JVM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实例上的，一个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JVM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实例其实就是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JVM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跑起来的进程，二者合起来称之为一个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进程。各个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JVM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实例之间是相互隔离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25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207620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JVM</a:t>
            </a:r>
            <a:r>
              <a:rPr kumimoji="1" lang="zh-CN" altLang="en-US" sz="3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种类</a:t>
            </a:r>
            <a:endParaRPr kumimoji="1" lang="zh-CN" altLang="en-US" sz="35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12531"/>
              </p:ext>
            </p:extLst>
          </p:nvPr>
        </p:nvGraphicFramePr>
        <p:xfrm>
          <a:off x="726510" y="1578277"/>
          <a:ext cx="10523382" cy="423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7601">
                  <a:extLst>
                    <a:ext uri="{9D8B030D-6E8A-4147-A177-3AD203B41FA5}">
                      <a16:colId xmlns:a16="http://schemas.microsoft.com/office/drawing/2014/main" val="1439687629"/>
                    </a:ext>
                  </a:extLst>
                </a:gridCol>
                <a:gridCol w="3807987">
                  <a:extLst>
                    <a:ext uri="{9D8B030D-6E8A-4147-A177-3AD203B41FA5}">
                      <a16:colId xmlns:a16="http://schemas.microsoft.com/office/drawing/2014/main" val="469602070"/>
                    </a:ext>
                  </a:extLst>
                </a:gridCol>
                <a:gridCol w="3507794">
                  <a:extLst>
                    <a:ext uri="{9D8B030D-6E8A-4147-A177-3AD203B41FA5}">
                      <a16:colId xmlns:a16="http://schemas.microsoft.com/office/drawing/2014/main" val="2834389647"/>
                    </a:ext>
                  </a:extLst>
                </a:gridCol>
              </a:tblGrid>
              <a:tr h="6054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研发公司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414945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Sun Classic / Exact 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Sun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JDK1.2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前使用。早期的商用虚拟机，由于技术所限，运行速度慢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446916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HotSpot VM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Sun / Oracle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JDK1.2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以后默认使用的虚拟机都是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HotSpot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49918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J9 VM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IBM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号称“世界上速度最快的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Java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虚拟机”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814750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JRockit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BEA / Oracle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号称“世界上速度最快的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Java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虚拟机”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72655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Taobao JVM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Alibaba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国内第一个优化、定制且开源的服务器版</a:t>
                      </a: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Java</a:t>
                      </a:r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虚拟机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959094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Azul VM / BEA Liquid VM</a:t>
                      </a:r>
                      <a:endParaRPr lang="en-US" altLang="zh-CN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Azul Systems / BEA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特定硬件平台专有的高性能虚拟机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36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7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207620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JVM</a:t>
            </a:r>
            <a:r>
              <a:rPr kumimoji="1" lang="zh-CN" altLang="en-US" sz="3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组成</a:t>
            </a:r>
            <a:endParaRPr kumimoji="1" lang="zh-CN" altLang="en-US" sz="35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768817"/>
              </p:ext>
            </p:extLst>
          </p:nvPr>
        </p:nvGraphicFramePr>
        <p:xfrm>
          <a:off x="147783" y="1948873"/>
          <a:ext cx="4516582" cy="3038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196245630"/>
                    </a:ext>
                  </a:extLst>
                </a:gridCol>
                <a:gridCol w="2872510">
                  <a:extLst>
                    <a:ext uri="{9D8B030D-6E8A-4147-A177-3AD203B41FA5}">
                      <a16:colId xmlns:a16="http://schemas.microsoft.com/office/drawing/2014/main" val="913602194"/>
                    </a:ext>
                  </a:extLst>
                </a:gridCol>
              </a:tblGrid>
              <a:tr h="69901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组成部分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966843"/>
                  </a:ext>
                </a:extLst>
              </a:tr>
              <a:tr h="72308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2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类加载器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accent2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在</a:t>
                      </a:r>
                      <a:r>
                        <a:rPr lang="en-US" altLang="zh-CN" sz="1400" dirty="0" smtClean="0">
                          <a:solidFill>
                            <a:schemeClr val="accent2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JVM</a:t>
                      </a:r>
                      <a:r>
                        <a:rPr lang="zh-CN" altLang="en-US" sz="1400" dirty="0" smtClean="0">
                          <a:solidFill>
                            <a:schemeClr val="accent2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启动时以及程序运行时将需要加载的</a:t>
                      </a:r>
                      <a:r>
                        <a:rPr lang="en-US" altLang="zh-CN" sz="1400" dirty="0" smtClean="0">
                          <a:solidFill>
                            <a:schemeClr val="accent2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class</a:t>
                      </a:r>
                      <a:r>
                        <a:rPr lang="zh-CN" altLang="en-US" sz="1400" dirty="0" smtClean="0">
                          <a:solidFill>
                            <a:schemeClr val="accent2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文件加载到</a:t>
                      </a:r>
                      <a:r>
                        <a:rPr lang="en-US" altLang="zh-CN" sz="1400" dirty="0" smtClean="0">
                          <a:solidFill>
                            <a:schemeClr val="accent2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JVM</a:t>
                      </a:r>
                      <a:r>
                        <a:rPr lang="zh-CN" altLang="en-US" sz="1400" dirty="0" smtClean="0">
                          <a:solidFill>
                            <a:schemeClr val="accent2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中</a:t>
                      </a:r>
                      <a:endParaRPr lang="zh-CN" altLang="en-US" sz="1400" dirty="0">
                        <a:solidFill>
                          <a:schemeClr val="accent2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5364"/>
                  </a:ext>
                </a:extLst>
              </a:tr>
              <a:tr h="69901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2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执行引擎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accent2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负责执行</a:t>
                      </a:r>
                      <a:r>
                        <a:rPr lang="en-US" altLang="zh-CN" sz="1400" dirty="0" smtClean="0">
                          <a:solidFill>
                            <a:schemeClr val="accent2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class</a:t>
                      </a:r>
                      <a:r>
                        <a:rPr lang="zh-CN" altLang="en-US" sz="1400" dirty="0" smtClean="0">
                          <a:solidFill>
                            <a:schemeClr val="accent2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文件中包含的字节码指令，相当于物理机器上的</a:t>
                      </a:r>
                      <a:r>
                        <a:rPr lang="en-US" altLang="zh-CN" sz="1400" dirty="0" smtClean="0">
                          <a:solidFill>
                            <a:schemeClr val="accent2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CPU</a:t>
                      </a:r>
                      <a:endParaRPr lang="zh-CN" altLang="en-US" sz="1400" dirty="0">
                        <a:solidFill>
                          <a:schemeClr val="accent2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50836"/>
                  </a:ext>
                </a:extLst>
              </a:tr>
              <a:tr h="91764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2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运行时数据区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accent2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将划分给</a:t>
                      </a:r>
                      <a:r>
                        <a:rPr lang="en-US" altLang="zh-CN" sz="1400" dirty="0" smtClean="0">
                          <a:solidFill>
                            <a:schemeClr val="accent2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Java</a:t>
                      </a:r>
                      <a:r>
                        <a:rPr lang="zh-CN" altLang="en-US" sz="1400" dirty="0" smtClean="0">
                          <a:solidFill>
                            <a:schemeClr val="accent2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程序的内存划分成几个区来模拟物理机器上的存储、记录和调度功能</a:t>
                      </a:r>
                      <a:endParaRPr lang="zh-CN" altLang="en-US" sz="1400" dirty="0">
                        <a:solidFill>
                          <a:schemeClr val="accent2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40989"/>
                  </a:ext>
                </a:extLst>
              </a:tr>
            </a:tbl>
          </a:graphicData>
        </a:graphic>
      </p:graphicFrame>
      <p:sp>
        <p:nvSpPr>
          <p:cNvPr id="26" name="圆角矩形 25"/>
          <p:cNvSpPr/>
          <p:nvPr/>
        </p:nvSpPr>
        <p:spPr>
          <a:xfrm>
            <a:off x="8288789" y="1381866"/>
            <a:ext cx="1784323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类加载器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Class Loader</a:t>
            </a:r>
            <a:endParaRPr lang="zh-CN" altLang="en-US" sz="1600" dirty="0"/>
          </a:p>
        </p:txBody>
      </p:sp>
      <p:sp>
        <p:nvSpPr>
          <p:cNvPr id="32" name="圆角矩形 31"/>
          <p:cNvSpPr/>
          <p:nvPr/>
        </p:nvSpPr>
        <p:spPr>
          <a:xfrm>
            <a:off x="5647438" y="5680849"/>
            <a:ext cx="1778802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执行引擎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Execution Engine</a:t>
            </a:r>
            <a:endParaRPr lang="zh-CN" altLang="en-US" sz="1600" dirty="0"/>
          </a:p>
        </p:txBody>
      </p:sp>
      <p:sp>
        <p:nvSpPr>
          <p:cNvPr id="33" name="圆角矩形 32"/>
          <p:cNvSpPr/>
          <p:nvPr/>
        </p:nvSpPr>
        <p:spPr>
          <a:xfrm>
            <a:off x="5532696" y="2548288"/>
            <a:ext cx="4955091" cy="26646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/>
              <a:t>运行</a:t>
            </a:r>
            <a:r>
              <a:rPr lang="zh-CN" altLang="en-US" sz="1600" dirty="0" smtClean="0"/>
              <a:t>时数据区 </a:t>
            </a:r>
            <a:r>
              <a:rPr lang="en-US" altLang="zh-CN" sz="1600" dirty="0" smtClean="0"/>
              <a:t>Runtime Data Area</a:t>
            </a:r>
          </a:p>
          <a:p>
            <a:pPr algn="ctr"/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821794" y="3071356"/>
            <a:ext cx="2288292" cy="53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  <a:r>
              <a:rPr lang="en-US" altLang="zh-CN" sz="1400" dirty="0" smtClean="0"/>
              <a:t>ava</a:t>
            </a:r>
            <a:r>
              <a:rPr lang="zh-CN" altLang="en-US" sz="1400" dirty="0" smtClean="0"/>
              <a:t>栈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Java Stack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8333260" y="3071356"/>
            <a:ext cx="1739851" cy="6277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方法</a:t>
            </a:r>
            <a:r>
              <a:rPr lang="zh-CN" altLang="en-US" sz="1400" dirty="0" smtClean="0"/>
              <a:t>区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Method Area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5821794" y="3818627"/>
            <a:ext cx="2288292" cy="4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本地方法栈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Native Method Stack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8333261" y="3818627"/>
            <a:ext cx="1739851" cy="11536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堆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Heap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5821794" y="4493320"/>
            <a:ext cx="2288292" cy="4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程序计数器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Program Counter Register</a:t>
            </a:r>
            <a:endParaRPr lang="zh-CN" altLang="en-US" sz="1400" dirty="0"/>
          </a:p>
        </p:txBody>
      </p:sp>
      <p:sp>
        <p:nvSpPr>
          <p:cNvPr id="41" name="流程图: 多文档 40"/>
          <p:cNvSpPr/>
          <p:nvPr/>
        </p:nvSpPr>
        <p:spPr>
          <a:xfrm>
            <a:off x="6484041" y="1332200"/>
            <a:ext cx="831273" cy="837153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/>
                </a:solidFill>
              </a:rPr>
              <a:t>Class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7500041" y="1635594"/>
            <a:ext cx="610045" cy="23036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8010241" y="5680849"/>
            <a:ext cx="1778802" cy="609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本地方法接口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Native Interface</a:t>
            </a:r>
            <a:endParaRPr lang="zh-CN" altLang="en-US" sz="1600" dirty="0"/>
          </a:p>
        </p:txBody>
      </p:sp>
      <p:sp>
        <p:nvSpPr>
          <p:cNvPr id="46" name="右箭头 45"/>
          <p:cNvSpPr/>
          <p:nvPr/>
        </p:nvSpPr>
        <p:spPr>
          <a:xfrm>
            <a:off x="7505695" y="5724435"/>
            <a:ext cx="434110" cy="23036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0800000">
            <a:off x="7496676" y="5985376"/>
            <a:ext cx="434110" cy="23036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rot="5400000">
            <a:off x="6183784" y="5339251"/>
            <a:ext cx="351199" cy="2493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 rot="5400000">
            <a:off x="8466846" y="5317273"/>
            <a:ext cx="351199" cy="24577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rot="16200000">
            <a:off x="6596991" y="5348723"/>
            <a:ext cx="351199" cy="2303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 rot="16200000">
            <a:off x="9247898" y="2192414"/>
            <a:ext cx="351199" cy="2303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rot="5400000">
            <a:off x="8848698" y="2182942"/>
            <a:ext cx="351199" cy="249312"/>
          </a:xfrm>
          <a:prstGeom prst="rightArrow">
            <a:avLst>
              <a:gd name="adj1" fmla="val 50002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右箭头 53"/>
          <p:cNvSpPr/>
          <p:nvPr/>
        </p:nvSpPr>
        <p:spPr>
          <a:xfrm rot="16200000">
            <a:off x="8912402" y="5294643"/>
            <a:ext cx="351199" cy="2303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右箭头 54"/>
          <p:cNvSpPr/>
          <p:nvPr/>
        </p:nvSpPr>
        <p:spPr>
          <a:xfrm rot="10800000">
            <a:off x="9938934" y="5870193"/>
            <a:ext cx="434110" cy="23036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0614874" y="5831487"/>
            <a:ext cx="119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本地方法库</a:t>
            </a:r>
            <a:endParaRPr lang="zh-CN" altLang="en-US" sz="1400" dirty="0"/>
          </a:p>
        </p:txBody>
      </p:sp>
      <p:sp>
        <p:nvSpPr>
          <p:cNvPr id="57" name="圆角矩形 56"/>
          <p:cNvSpPr/>
          <p:nvPr/>
        </p:nvSpPr>
        <p:spPr>
          <a:xfrm>
            <a:off x="10901695" y="4001703"/>
            <a:ext cx="904556" cy="4717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垃圾收集器？</a:t>
            </a:r>
            <a:endParaRPr lang="zh-CN" altLang="en-US" sz="1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7505695" y="6535476"/>
            <a:ext cx="138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2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jvm</a:t>
            </a:r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组成图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7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069" y="178365"/>
            <a:ext cx="2128580" cy="74806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921278" y="276728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1250176" y="0"/>
            <a:ext cx="9084151" cy="4531175"/>
            <a:chOff x="918872" y="0"/>
            <a:chExt cx="9084151" cy="4531175"/>
          </a:xfrm>
        </p:grpSpPr>
        <p:sp>
          <p:nvSpPr>
            <p:cNvPr id="20" name="文本框 19"/>
            <p:cNvSpPr txBox="1"/>
            <p:nvPr/>
          </p:nvSpPr>
          <p:spPr>
            <a:xfrm>
              <a:off x="4278379" y="2998113"/>
              <a:ext cx="57246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5400" b="1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运行时数据区</a:t>
              </a:r>
              <a:r>
                <a:rPr kumimoji="1" lang="zh-CN" altLang="en-US" sz="5400" b="1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分析</a:t>
              </a:r>
              <a:endParaRPr kumimoji="1" lang="zh-CN" altLang="en-US" sz="5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1" name="直线连接符 20"/>
            <p:cNvCxnSpPr/>
            <p:nvPr/>
          </p:nvCxnSpPr>
          <p:spPr>
            <a:xfrm>
              <a:off x="3820097" y="0"/>
              <a:ext cx="0" cy="4261036"/>
            </a:xfrm>
            <a:prstGeom prst="line">
              <a:avLst/>
            </a:prstGeom>
            <a:ln w="12700">
              <a:solidFill>
                <a:srgbClr val="FF25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918872" y="2130518"/>
              <a:ext cx="255711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5000" b="1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02</a:t>
              </a:r>
              <a:endParaRPr kumimoji="1" lang="zh-CN" altLang="en-US" sz="15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1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运行</a:t>
            </a:r>
            <a:r>
              <a:rPr kumimoji="1" lang="zh-CN" altLang="en-US" sz="3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时数据区</a:t>
            </a:r>
            <a:endParaRPr kumimoji="1" lang="zh-CN" altLang="en-US" sz="35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841711"/>
              </p:ext>
            </p:extLst>
          </p:nvPr>
        </p:nvGraphicFramePr>
        <p:xfrm>
          <a:off x="831455" y="1657158"/>
          <a:ext cx="9771889" cy="3432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617">
                  <a:extLst>
                    <a:ext uri="{9D8B030D-6E8A-4147-A177-3AD203B41FA5}">
                      <a16:colId xmlns:a16="http://schemas.microsoft.com/office/drawing/2014/main" val="1965710433"/>
                    </a:ext>
                  </a:extLst>
                </a:gridCol>
                <a:gridCol w="6369272">
                  <a:extLst>
                    <a:ext uri="{9D8B030D-6E8A-4147-A177-3AD203B41FA5}">
                      <a16:colId xmlns:a16="http://schemas.microsoft.com/office/drawing/2014/main" val="3175433501"/>
                    </a:ext>
                  </a:extLst>
                </a:gridCol>
              </a:tblGrid>
              <a:tr h="63789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036064"/>
                  </a:ext>
                </a:extLst>
              </a:tr>
              <a:tr h="73635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方法区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类信息</a:t>
                      </a: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字段、方法</a:t>
                      </a: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)</a:t>
                      </a:r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、常量池、静态变量、即时编译器编译后的代码；</a:t>
                      </a:r>
                      <a:r>
                        <a:rPr lang="zh-CN" altLang="en-US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+mn-cs"/>
                        </a:rPr>
                        <a:t>方法区的大小决定了系统可以保存多少个类</a:t>
                      </a:r>
                      <a:endParaRPr lang="zh-CN" altLang="en-US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16595"/>
                  </a:ext>
                </a:extLst>
              </a:tr>
              <a:tr h="64675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堆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对象实例和数组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81812"/>
                  </a:ext>
                </a:extLst>
              </a:tr>
              <a:tr h="7643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虚拟机栈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Java</a:t>
                      </a:r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方法（局部变量表、操作数栈、动态链接、方法出口）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1131"/>
                  </a:ext>
                </a:extLst>
              </a:tr>
              <a:tr h="64675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程序计数器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虚拟机字节码指令的地址或</a:t>
                      </a: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Undefined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5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2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331" y="178365"/>
            <a:ext cx="7484170" cy="92643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84" y="208985"/>
            <a:ext cx="2128580" cy="748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70" y="178366"/>
            <a:ext cx="488092" cy="9264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4820" y="32611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代码分析</a:t>
            </a:r>
            <a:endParaRPr kumimoji="1" lang="zh-CN" altLang="en-US" sz="35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7FA773-F2E6-4CFA-9BB6-2F2C1252AA29}"/>
              </a:ext>
            </a:extLst>
          </p:cNvPr>
          <p:cNvSpPr txBox="1"/>
          <p:nvPr/>
        </p:nvSpPr>
        <p:spPr>
          <a:xfrm>
            <a:off x="1095301" y="1711402"/>
            <a:ext cx="6388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97890" y="1572902"/>
            <a:ext cx="516312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Demo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Object();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(a + b) 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  <a:br>
              <a:rPr lang="zh-CN" altLang="zh-CN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Demo demo = </a:t>
            </a:r>
            <a:r>
              <a:rPr lang="zh-CN" altLang="zh-CN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Demo();</a:t>
            </a:r>
            <a:br>
              <a:rPr lang="zh-CN" altLang="zh-CN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demo.add();</a:t>
            </a:r>
            <a:br>
              <a:rPr lang="zh-CN" altLang="zh-CN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zh-CN" altLang="zh-CN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9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8535</TotalTime>
  <Words>2265</Words>
  <Application>Microsoft Office PowerPoint</Application>
  <PresentationFormat>宽屏</PresentationFormat>
  <Paragraphs>324</Paragraphs>
  <Slides>29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DengXian</vt:lpstr>
      <vt:lpstr>DengXian Light</vt:lpstr>
      <vt:lpstr>华文新魏</vt:lpstr>
      <vt:lpstr>微软雅黑</vt:lpstr>
      <vt:lpstr>微软雅黑</vt:lpstr>
      <vt:lpstr>Arial</vt:lpstr>
      <vt:lpstr>Courier New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136156503@qq.com</dc:creator>
  <cp:lastModifiedBy>admin</cp:lastModifiedBy>
  <cp:revision>274</cp:revision>
  <dcterms:created xsi:type="dcterms:W3CDTF">2017-05-30T07:53:39Z</dcterms:created>
  <dcterms:modified xsi:type="dcterms:W3CDTF">2019-03-20T07:35:28Z</dcterms:modified>
</cp:coreProperties>
</file>