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93" r:id="rId3"/>
    <p:sldId id="257" r:id="rId4"/>
    <p:sldId id="292" r:id="rId5"/>
    <p:sldId id="258" r:id="rId6"/>
    <p:sldId id="271" r:id="rId7"/>
    <p:sldId id="270" r:id="rId8"/>
    <p:sldId id="274" r:id="rId9"/>
    <p:sldId id="289" r:id="rId10"/>
    <p:sldId id="275" r:id="rId11"/>
    <p:sldId id="260" r:id="rId12"/>
    <p:sldId id="268" r:id="rId13"/>
    <p:sldId id="273" r:id="rId14"/>
    <p:sldId id="276" r:id="rId15"/>
    <p:sldId id="291" r:id="rId16"/>
    <p:sldId id="272" r:id="rId17"/>
    <p:sldId id="259" r:id="rId18"/>
    <p:sldId id="280" r:id="rId19"/>
    <p:sldId id="290" r:id="rId20"/>
    <p:sldId id="262" r:id="rId21"/>
    <p:sldId id="263" r:id="rId22"/>
    <p:sldId id="278" r:id="rId23"/>
    <p:sldId id="277" r:id="rId24"/>
    <p:sldId id="264" r:id="rId25"/>
    <p:sldId id="281" r:id="rId26"/>
    <p:sldId id="282" r:id="rId27"/>
    <p:sldId id="283" r:id="rId28"/>
    <p:sldId id="284" r:id="rId29"/>
    <p:sldId id="285" r:id="rId30"/>
    <p:sldId id="286" r:id="rId31"/>
    <p:sldId id="265" r:id="rId32"/>
    <p:sldId id="266" r:id="rId33"/>
    <p:sldId id="287" r:id="rId34"/>
    <p:sldId id="279" r:id="rId35"/>
    <p:sldId id="288"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92" autoAdjust="0"/>
  </p:normalViewPr>
  <p:slideViewPr>
    <p:cSldViewPr snapToGrid="0">
      <p:cViewPr varScale="1">
        <p:scale>
          <a:sx n="93" d="100"/>
          <a:sy n="93" d="100"/>
        </p:scale>
        <p:origin x="12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3247F-D7C8-4094-9B9C-FDD40FF62D46}" type="datetimeFigureOut">
              <a:rPr lang="zh-CN" altLang="en-US" smtClean="0"/>
              <a:t>2017/6/21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91198-068F-4803-A0B4-4CC0B3773A5F}" type="slidenum">
              <a:rPr lang="zh-CN" altLang="en-US" smtClean="0"/>
              <a:t>‹#›</a:t>
            </a:fld>
            <a:endParaRPr lang="zh-CN" altLang="en-US"/>
          </a:p>
        </p:txBody>
      </p:sp>
    </p:spTree>
    <p:extLst>
      <p:ext uri="{BB962C8B-B14F-4D97-AF65-F5344CB8AC3E}">
        <p14:creationId xmlns:p14="http://schemas.microsoft.com/office/powerpoint/2010/main" val="1038802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log.csdn.net/feiyu8607/article/details/8308314"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591198-068F-4803-A0B4-4CC0B3773A5F}" type="slidenum">
              <a:rPr lang="zh-CN" altLang="en-US" smtClean="0"/>
              <a:t>1</a:t>
            </a:fld>
            <a:endParaRPr lang="zh-CN" altLang="en-US"/>
          </a:p>
        </p:txBody>
      </p:sp>
    </p:spTree>
    <p:extLst>
      <p:ext uri="{BB962C8B-B14F-4D97-AF65-F5344CB8AC3E}">
        <p14:creationId xmlns:p14="http://schemas.microsoft.com/office/powerpoint/2010/main" val="1484206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Tx/>
              <a:buAutoNum type="arabicParenR"/>
            </a:pPr>
            <a:r>
              <a:rPr lang="en-US" altLang="zh-CN" dirty="0" smtClean="0">
                <a:effectLst>
                  <a:outerShdw blurRad="38100" dist="38100" dir="2700000" algn="tl">
                    <a:srgbClr val="000000"/>
                  </a:outerShdw>
                </a:effectLst>
                <a:latin typeface="Tahoma" panose="020B0604030504040204" pitchFamily="34" charset="0"/>
              </a:rPr>
              <a:t>Survivor</a:t>
            </a:r>
            <a:r>
              <a:rPr lang="zh-CN" altLang="en-US" dirty="0" smtClean="0">
                <a:effectLst>
                  <a:outerShdw blurRad="38100" dist="38100" dir="2700000" algn="tl">
                    <a:srgbClr val="000000"/>
                  </a:outerShdw>
                </a:effectLst>
                <a:latin typeface="Tahoma" panose="020B0604030504040204" pitchFamily="34" charset="0"/>
              </a:rPr>
              <a:t>区大小可通过</a:t>
            </a:r>
            <a:r>
              <a:rPr lang="en-US" altLang="zh-CN" dirty="0" smtClean="0">
                <a:effectLst>
                  <a:outerShdw blurRad="38100" dist="38100" dir="2700000" algn="tl">
                    <a:srgbClr val="000000"/>
                  </a:outerShdw>
                </a:effectLst>
                <a:latin typeface="Tahoma" panose="020B0604030504040204" pitchFamily="34" charset="0"/>
              </a:rPr>
              <a:t>-</a:t>
            </a:r>
            <a:r>
              <a:rPr lang="en-US" altLang="zh-CN" dirty="0" err="1" smtClean="0">
                <a:effectLst>
                  <a:outerShdw blurRad="38100" dist="38100" dir="2700000" algn="tl">
                    <a:srgbClr val="000000"/>
                  </a:outerShdw>
                </a:effectLst>
                <a:latin typeface="Tahoma" panose="020B0604030504040204" pitchFamily="34" charset="0"/>
              </a:rPr>
              <a:t>XX:SurvivorRatio</a:t>
            </a:r>
            <a:r>
              <a:rPr lang="zh-CN" altLang="en-US" dirty="0" smtClean="0">
                <a:effectLst>
                  <a:outerShdw blurRad="38100" dist="38100" dir="2700000" algn="tl">
                    <a:srgbClr val="000000"/>
                  </a:outerShdw>
                </a:effectLst>
                <a:latin typeface="Tahoma" panose="020B0604030504040204" pitchFamily="34" charset="0"/>
              </a:rPr>
              <a:t>来设置</a:t>
            </a:r>
            <a:r>
              <a:rPr lang="en-US" altLang="zh-CN" dirty="0" smtClean="0">
                <a:effectLst>
                  <a:outerShdw blurRad="38100" dist="38100" dir="2700000" algn="tl">
                    <a:srgbClr val="000000"/>
                  </a:outerShdw>
                </a:effectLst>
                <a:latin typeface="Tahoma" panose="020B0604030504040204" pitchFamily="34" charset="0"/>
              </a:rPr>
              <a:t>, CMS GC</a:t>
            </a:r>
            <a:r>
              <a:rPr lang="zh-CN" altLang="en-US" dirty="0" smtClean="0">
                <a:effectLst>
                  <a:outerShdw blurRad="38100" dist="38100" dir="2700000" algn="tl">
                    <a:srgbClr val="000000"/>
                  </a:outerShdw>
                </a:effectLst>
                <a:latin typeface="Tahoma" panose="020B0604030504040204" pitchFamily="34" charset="0"/>
              </a:rPr>
              <a:t>默认为</a:t>
            </a:r>
            <a:r>
              <a:rPr lang="en-US" altLang="zh-CN" dirty="0" smtClean="0">
                <a:effectLst>
                  <a:outerShdw blurRad="38100" dist="38100" dir="2700000" algn="tl">
                    <a:srgbClr val="000000"/>
                  </a:outerShdw>
                </a:effectLst>
                <a:latin typeface="Tahoma" panose="020B0604030504040204" pitchFamily="34" charset="0"/>
              </a:rPr>
              <a:t>8	</a:t>
            </a:r>
            <a:r>
              <a:rPr lang="zh-CN" altLang="en-US" dirty="0" smtClean="0">
                <a:effectLst>
                  <a:outerShdw blurRad="38100" dist="38100" dir="2700000" algn="tl">
                    <a:srgbClr val="000000"/>
                  </a:outerShdw>
                </a:effectLst>
                <a:latin typeface="Tahoma" panose="020B0604030504040204" pitchFamily="34" charset="0"/>
              </a:rPr>
              <a:t>即</a:t>
            </a:r>
            <a:r>
              <a:rPr lang="en-US" altLang="zh-CN" dirty="0" smtClean="0">
                <a:effectLst>
                  <a:outerShdw blurRad="38100" dist="38100" dir="2700000" algn="tl">
                    <a:srgbClr val="000000"/>
                  </a:outerShdw>
                </a:effectLst>
                <a:latin typeface="Tahoma" panose="020B0604030504040204" pitchFamily="34" charset="0"/>
              </a:rPr>
              <a:t>-</a:t>
            </a:r>
            <a:r>
              <a:rPr lang="en-US" altLang="zh-CN" dirty="0" err="1" smtClean="0">
                <a:effectLst>
                  <a:outerShdw blurRad="38100" dist="38100" dir="2700000" algn="tl">
                    <a:srgbClr val="000000"/>
                  </a:outerShdw>
                </a:effectLst>
                <a:latin typeface="Tahoma" panose="020B0604030504040204" pitchFamily="34" charset="0"/>
              </a:rPr>
              <a:t>Xmn</a:t>
            </a:r>
            <a:r>
              <a:rPr lang="en-US" altLang="zh-CN" dirty="0" smtClean="0">
                <a:effectLst>
                  <a:outerShdw blurRad="38100" dist="38100" dir="2700000" algn="tl">
                    <a:srgbClr val="000000"/>
                  </a:outerShdw>
                </a:effectLst>
                <a:latin typeface="Tahoma" panose="020B0604030504040204" pitchFamily="34" charset="0"/>
              </a:rPr>
              <a:t>=500m</a:t>
            </a:r>
            <a:r>
              <a:rPr lang="zh-CN" altLang="en-US" dirty="0" smtClean="0">
                <a:effectLst>
                  <a:outerShdw blurRad="38100" dist="38100" dir="2700000" algn="tl">
                    <a:srgbClr val="000000"/>
                  </a:outerShdw>
                </a:effectLst>
                <a:latin typeface="Tahoma" panose="020B0604030504040204" pitchFamily="34" charset="0"/>
              </a:rPr>
              <a:t>的话，</a:t>
            </a:r>
            <a:r>
              <a:rPr lang="en-US" altLang="zh-CN" dirty="0" err="1" smtClean="0">
                <a:effectLst>
                  <a:outerShdw blurRad="38100" dist="38100" dir="2700000" algn="tl">
                    <a:srgbClr val="000000"/>
                  </a:outerShdw>
                </a:effectLst>
                <a:latin typeface="Tahoma" panose="020B0604030504040204" pitchFamily="34" charset="0"/>
              </a:rPr>
              <a:t>eden</a:t>
            </a:r>
            <a:r>
              <a:rPr lang="zh-CN" altLang="en-US" dirty="0" smtClean="0">
                <a:effectLst>
                  <a:outerShdw blurRad="38100" dist="38100" dir="2700000" algn="tl">
                    <a:srgbClr val="000000"/>
                  </a:outerShdw>
                </a:effectLst>
                <a:latin typeface="Tahoma" panose="020B0604030504040204" pitchFamily="34" charset="0"/>
              </a:rPr>
              <a:t>占</a:t>
            </a:r>
            <a:r>
              <a:rPr lang="en-US" altLang="zh-CN" dirty="0" smtClean="0">
                <a:effectLst>
                  <a:outerShdw blurRad="38100" dist="38100" dir="2700000" algn="tl">
                    <a:srgbClr val="000000"/>
                  </a:outerShdw>
                </a:effectLst>
                <a:latin typeface="Tahoma" panose="020B0604030504040204" pitchFamily="34" charset="0"/>
              </a:rPr>
              <a:t>80%</a:t>
            </a:r>
            <a:r>
              <a:rPr lang="zh-CN" altLang="en-US" dirty="0" smtClean="0">
                <a:effectLst>
                  <a:outerShdw blurRad="38100" dist="38100" dir="2700000" algn="tl">
                    <a:srgbClr val="000000"/>
                  </a:outerShdw>
                </a:effectLst>
                <a:latin typeface="Tahoma" panose="020B0604030504040204" pitchFamily="34" charset="0"/>
              </a:rPr>
              <a:t>为</a:t>
            </a:r>
            <a:r>
              <a:rPr lang="en-US" altLang="zh-CN" dirty="0" smtClean="0">
                <a:effectLst>
                  <a:outerShdw blurRad="38100" dist="38100" dir="2700000" algn="tl">
                    <a:srgbClr val="000000"/>
                  </a:outerShdw>
                </a:effectLst>
                <a:latin typeface="Tahoma" panose="020B0604030504040204" pitchFamily="34" charset="0"/>
              </a:rPr>
              <a:t>400m</a:t>
            </a:r>
            <a:r>
              <a:rPr lang="zh-CN" altLang="en-US" dirty="0" smtClean="0">
                <a:effectLst>
                  <a:outerShdw blurRad="38100" dist="38100" dir="2700000" algn="tl">
                    <a:srgbClr val="000000"/>
                  </a:outerShdw>
                </a:effectLst>
                <a:latin typeface="Tahoma" panose="020B0604030504040204" pitchFamily="34" charset="0"/>
              </a:rPr>
              <a:t>，</a:t>
            </a:r>
            <a:r>
              <a:rPr lang="en-US" altLang="zh-CN" dirty="0" smtClean="0">
                <a:effectLst>
                  <a:outerShdw blurRad="38100" dist="38100" dir="2700000" algn="tl">
                    <a:srgbClr val="000000"/>
                  </a:outerShdw>
                </a:effectLst>
                <a:latin typeface="Tahoma" panose="020B0604030504040204" pitchFamily="34" charset="0"/>
              </a:rPr>
              <a:t>s0</a:t>
            </a:r>
            <a:r>
              <a:rPr lang="zh-CN" altLang="en-US" dirty="0" smtClean="0">
                <a:effectLst>
                  <a:outerShdw blurRad="38100" dist="38100" dir="2700000" algn="tl">
                    <a:srgbClr val="000000"/>
                  </a:outerShdw>
                </a:effectLst>
                <a:latin typeface="Tahoma" panose="020B0604030504040204" pitchFamily="34" charset="0"/>
              </a:rPr>
              <a:t>和</a:t>
            </a:r>
            <a:r>
              <a:rPr lang="en-US" altLang="zh-CN" dirty="0" smtClean="0">
                <a:effectLst>
                  <a:outerShdw blurRad="38100" dist="38100" dir="2700000" algn="tl">
                    <a:srgbClr val="000000"/>
                  </a:outerShdw>
                </a:effectLst>
                <a:latin typeface="Tahoma" panose="020B0604030504040204" pitchFamily="34" charset="0"/>
              </a:rPr>
              <a:t>s1</a:t>
            </a:r>
            <a:r>
              <a:rPr lang="zh-CN" altLang="en-US" dirty="0" smtClean="0">
                <a:effectLst>
                  <a:outerShdw blurRad="38100" dist="38100" dir="2700000" algn="tl">
                    <a:srgbClr val="000000"/>
                  </a:outerShdw>
                </a:effectLst>
                <a:latin typeface="Tahoma" panose="020B0604030504040204" pitchFamily="34" charset="0"/>
              </a:rPr>
              <a:t>各</a:t>
            </a:r>
            <a:r>
              <a:rPr lang="en-US" altLang="zh-CN" dirty="0" smtClean="0">
                <a:effectLst>
                  <a:outerShdw blurRad="38100" dist="38100" dir="2700000" algn="tl">
                    <a:srgbClr val="000000"/>
                  </a:outerShdw>
                </a:effectLst>
                <a:latin typeface="Tahoma" panose="020B0604030504040204" pitchFamily="34" charset="0"/>
              </a:rPr>
              <a:t>10%</a:t>
            </a:r>
            <a:r>
              <a:rPr lang="zh-CN" altLang="en-US" dirty="0" smtClean="0">
                <a:effectLst>
                  <a:outerShdw blurRad="38100" dist="38100" dir="2700000" algn="tl">
                    <a:srgbClr val="000000"/>
                  </a:outerShdw>
                </a:effectLst>
                <a:latin typeface="Tahoma" panose="020B0604030504040204" pitchFamily="34" charset="0"/>
              </a:rPr>
              <a:t>为</a:t>
            </a:r>
            <a:r>
              <a:rPr lang="en-US" altLang="zh-CN" dirty="0" smtClean="0">
                <a:effectLst>
                  <a:outerShdw blurRad="38100" dist="38100" dir="2700000" algn="tl">
                    <a:srgbClr val="000000"/>
                  </a:outerShdw>
                </a:effectLst>
                <a:latin typeface="Tahoma" panose="020B0604030504040204" pitchFamily="34" charset="0"/>
              </a:rPr>
              <a:t>50m</a:t>
            </a:r>
          </a:p>
          <a:p>
            <a:endParaRPr lang="en-US" altLang="zh-CN" dirty="0" smtClean="0">
              <a:effectLst>
                <a:outerShdw blurRad="38100" dist="38100" dir="2700000" algn="tl">
                  <a:srgbClr val="000000"/>
                </a:outerShdw>
              </a:effectLst>
              <a:latin typeface="Tahoma" panose="020B0604030504040204" pitchFamily="34" charset="0"/>
            </a:endParaRPr>
          </a:p>
          <a:p>
            <a:r>
              <a:rPr lang="en-US" altLang="zh-CN" dirty="0" smtClean="0">
                <a:effectLst>
                  <a:outerShdw blurRad="38100" dist="38100" dir="2700000" algn="tl">
                    <a:srgbClr val="000000"/>
                  </a:outerShdw>
                </a:effectLst>
                <a:latin typeface="Tahoma" panose="020B0604030504040204" pitchFamily="34" charset="0"/>
              </a:rPr>
              <a:t>2) </a:t>
            </a:r>
            <a:r>
              <a:rPr lang="zh-CN" altLang="en-US" dirty="0" smtClean="0">
                <a:effectLst>
                  <a:outerShdw blurRad="38100" dist="38100" dir="2700000" algn="tl">
                    <a:srgbClr val="000000"/>
                  </a:outerShdw>
                </a:effectLst>
                <a:latin typeface="Tahoma" panose="020B0604030504040204" pitchFamily="34" charset="0"/>
              </a:rPr>
              <a:t>可通过 </a:t>
            </a:r>
            <a:r>
              <a:rPr lang="en-US" altLang="zh-CN" dirty="0" smtClean="0">
                <a:effectLst>
                  <a:outerShdw blurRad="38100" dist="38100" dir="2700000" algn="tl">
                    <a:srgbClr val="000000"/>
                  </a:outerShdw>
                </a:effectLst>
              </a:rPr>
              <a:t>–</a:t>
            </a:r>
            <a:r>
              <a:rPr lang="en-US" altLang="zh-CN" dirty="0" err="1" smtClean="0">
                <a:effectLst>
                  <a:outerShdw blurRad="38100" dist="38100" dir="2700000" algn="tl">
                    <a:srgbClr val="000000"/>
                  </a:outerShdw>
                </a:effectLst>
                <a:latin typeface="Tahoma" panose="020B0604030504040204" pitchFamily="34" charset="0"/>
              </a:rPr>
              <a:t>XX:MaxTenuringThreshold</a:t>
            </a:r>
            <a:r>
              <a:rPr lang="en-US" altLang="zh-CN" dirty="0" smtClean="0">
                <a:effectLst>
                  <a:outerShdw blurRad="38100" dist="38100" dir="2700000" algn="tl">
                    <a:srgbClr val="000000"/>
                  </a:outerShdw>
                </a:effectLst>
                <a:latin typeface="Tahoma" panose="020B0604030504040204" pitchFamily="34" charset="0"/>
              </a:rPr>
              <a:t>=X </a:t>
            </a:r>
            <a:r>
              <a:rPr lang="zh-CN" altLang="en-US" dirty="0" smtClean="0">
                <a:effectLst>
                  <a:outerShdw blurRad="38100" dist="38100" dir="2700000" algn="tl">
                    <a:srgbClr val="000000"/>
                  </a:outerShdw>
                </a:effectLst>
                <a:latin typeface="Tahoma" panose="020B0604030504040204" pitchFamily="34" charset="0"/>
              </a:rPr>
              <a:t>设置对象经历多少次     </a:t>
            </a:r>
            <a:r>
              <a:rPr lang="en-US" altLang="zh-CN" dirty="0" smtClean="0">
                <a:effectLst>
                  <a:outerShdw blurRad="38100" dist="38100" dir="2700000" algn="tl">
                    <a:srgbClr val="000000"/>
                  </a:outerShdw>
                </a:effectLst>
                <a:latin typeface="Tahoma" panose="020B0604030504040204" pitchFamily="34" charset="0"/>
              </a:rPr>
              <a:t>minor </a:t>
            </a:r>
            <a:r>
              <a:rPr lang="en-US" altLang="zh-CN" dirty="0" err="1" smtClean="0">
                <a:effectLst>
                  <a:outerShdw blurRad="38100" dist="38100" dir="2700000" algn="tl">
                    <a:srgbClr val="000000"/>
                  </a:outerShdw>
                </a:effectLst>
                <a:latin typeface="Tahoma" panose="020B0604030504040204" pitchFamily="34" charset="0"/>
              </a:rPr>
              <a:t>gc</a:t>
            </a:r>
            <a:r>
              <a:rPr lang="zh-CN" altLang="en-US" dirty="0" smtClean="0">
                <a:effectLst>
                  <a:outerShdw blurRad="38100" dist="38100" dir="2700000" algn="tl">
                    <a:srgbClr val="000000"/>
                  </a:outerShdw>
                </a:effectLst>
                <a:latin typeface="Tahoma" panose="020B0604030504040204" pitchFamily="34" charset="0"/>
              </a:rPr>
              <a:t>才进入旧生代，</a:t>
            </a:r>
            <a:r>
              <a:rPr lang="zh-CN" altLang="en-US" dirty="0" smtClean="0">
                <a:solidFill>
                  <a:schemeClr val="accent1">
                    <a:lumMod val="75000"/>
                  </a:schemeClr>
                </a:solidFill>
                <a:effectLst>
                  <a:outerShdw blurRad="38100" dist="38100" dir="2700000" algn="tl">
                    <a:srgbClr val="000000"/>
                  </a:outerShdw>
                </a:effectLst>
                <a:latin typeface="Tahoma" panose="020B0604030504040204" pitchFamily="34" charset="0"/>
              </a:rPr>
              <a:t>并行</a:t>
            </a:r>
            <a:r>
              <a:rPr lang="en-US" altLang="zh-CN" dirty="0" smtClean="0">
                <a:solidFill>
                  <a:schemeClr val="accent1">
                    <a:lumMod val="75000"/>
                  </a:schemeClr>
                </a:solidFill>
                <a:effectLst>
                  <a:outerShdw blurRad="38100" dist="38100" dir="2700000" algn="tl">
                    <a:srgbClr val="000000"/>
                  </a:outerShdw>
                </a:effectLst>
                <a:latin typeface="Tahoma" panose="020B0604030504040204" pitchFamily="34" charset="0"/>
              </a:rPr>
              <a:t>GC</a:t>
            </a:r>
            <a:r>
              <a:rPr lang="zh-CN" altLang="en-US" dirty="0" smtClean="0">
                <a:solidFill>
                  <a:schemeClr val="accent1">
                    <a:lumMod val="75000"/>
                  </a:schemeClr>
                </a:solidFill>
                <a:effectLst>
                  <a:outerShdw blurRad="38100" dist="38100" dir="2700000" algn="tl">
                    <a:srgbClr val="000000"/>
                  </a:outerShdw>
                </a:effectLst>
                <a:latin typeface="Tahoma" panose="020B0604030504040204" pitchFamily="34" charset="0"/>
              </a:rPr>
              <a:t>默认</a:t>
            </a:r>
            <a:r>
              <a:rPr lang="en-US" altLang="zh-CN" dirty="0" smtClean="0">
                <a:solidFill>
                  <a:schemeClr val="accent1">
                    <a:lumMod val="75000"/>
                  </a:schemeClr>
                </a:solidFill>
                <a:effectLst>
                  <a:outerShdw blurRad="38100" dist="38100" dir="2700000" algn="tl">
                    <a:srgbClr val="000000"/>
                  </a:outerShdw>
                </a:effectLst>
                <a:latin typeface="Tahoma" panose="020B0604030504040204" pitchFamily="34" charset="0"/>
              </a:rPr>
              <a:t>15</a:t>
            </a:r>
            <a:r>
              <a:rPr lang="zh-CN" altLang="en-US" dirty="0" smtClean="0">
                <a:solidFill>
                  <a:schemeClr val="accent1">
                    <a:lumMod val="75000"/>
                  </a:schemeClr>
                </a:solidFill>
                <a:effectLst>
                  <a:outerShdw blurRad="38100" dist="38100" dir="2700000" algn="tl">
                    <a:srgbClr val="000000"/>
                  </a:outerShdw>
                </a:effectLst>
                <a:latin typeface="Tahoma" panose="020B0604030504040204" pitchFamily="34" charset="0"/>
              </a:rPr>
              <a:t>，</a:t>
            </a:r>
            <a:r>
              <a:rPr lang="en-US" altLang="zh-CN" dirty="0" smtClean="0">
                <a:solidFill>
                  <a:schemeClr val="accent1">
                    <a:lumMod val="75000"/>
                  </a:schemeClr>
                </a:solidFill>
                <a:effectLst>
                  <a:outerShdw blurRad="38100" dist="38100" dir="2700000" algn="tl">
                    <a:srgbClr val="000000"/>
                  </a:outerShdw>
                </a:effectLst>
                <a:latin typeface="Tahoma" panose="020B0604030504040204" pitchFamily="34" charset="0"/>
              </a:rPr>
              <a:t>CMS GC</a:t>
            </a:r>
            <a:r>
              <a:rPr lang="zh-CN" altLang="en-US" dirty="0" smtClean="0">
                <a:solidFill>
                  <a:schemeClr val="accent1">
                    <a:lumMod val="75000"/>
                  </a:schemeClr>
                </a:solidFill>
                <a:effectLst>
                  <a:outerShdw blurRad="38100" dist="38100" dir="2700000" algn="tl">
                    <a:srgbClr val="000000"/>
                  </a:outerShdw>
                </a:effectLst>
                <a:latin typeface="Tahoma" panose="020B0604030504040204" pitchFamily="34" charset="0"/>
              </a:rPr>
              <a:t>默认为</a:t>
            </a:r>
            <a:r>
              <a:rPr lang="en-US" altLang="zh-CN" dirty="0" smtClean="0">
                <a:solidFill>
                  <a:schemeClr val="accent1">
                    <a:lumMod val="75000"/>
                  </a:schemeClr>
                </a:solidFill>
                <a:effectLst>
                  <a:outerShdw blurRad="38100" dist="38100" dir="2700000" algn="tl">
                    <a:srgbClr val="000000"/>
                  </a:outerShdw>
                </a:effectLst>
                <a:latin typeface="Tahoma" panose="020B0604030504040204" pitchFamily="34" charset="0"/>
              </a:rPr>
              <a:t>4</a:t>
            </a:r>
          </a:p>
          <a:p>
            <a:endParaRPr lang="en-US" altLang="zh-CN" dirty="0" smtClean="0">
              <a:effectLst>
                <a:outerShdw blurRad="38100" dist="38100" dir="2700000" algn="tl">
                  <a:srgbClr val="000000"/>
                </a:outerShdw>
              </a:effectLst>
              <a:latin typeface="Tahoma" panose="020B0604030504040204" pitchFamily="34" charset="0"/>
            </a:endParaRPr>
          </a:p>
          <a:p>
            <a:r>
              <a:rPr lang="en-US" altLang="zh-CN" dirty="0" smtClean="0">
                <a:effectLst>
                  <a:outerShdw blurRad="38100" dist="38100" dir="2700000" algn="tl">
                    <a:srgbClr val="000000"/>
                  </a:outerShdw>
                </a:effectLst>
                <a:latin typeface="Tahoma" panose="020B0604030504040204" pitchFamily="34" charset="0"/>
              </a:rPr>
              <a:t>3) </a:t>
            </a:r>
            <a:r>
              <a:rPr lang="zh-CN" altLang="en-US" dirty="0" smtClean="0">
                <a:effectLst>
                  <a:outerShdw blurRad="38100" dist="38100" dir="2700000" algn="tl">
                    <a:srgbClr val="000000"/>
                  </a:outerShdw>
                </a:effectLst>
                <a:latin typeface="Tahoma" panose="020B0604030504040204" pitchFamily="34" charset="0"/>
              </a:rPr>
              <a:t>为什么采用</a:t>
            </a:r>
            <a:r>
              <a:rPr lang="en-US" altLang="zh-CN" dirty="0" smtClean="0">
                <a:effectLst>
                  <a:outerShdw blurRad="38100" dist="38100" dir="2700000" algn="tl">
                    <a:srgbClr val="000000"/>
                  </a:outerShdw>
                </a:effectLst>
                <a:latin typeface="Tahoma" panose="020B0604030504040204" pitchFamily="34" charset="0"/>
              </a:rPr>
              <a:t>2</a:t>
            </a:r>
            <a:r>
              <a:rPr lang="zh-CN" altLang="en-US" dirty="0" smtClean="0">
                <a:effectLst>
                  <a:outerShdw blurRad="38100" dist="38100" dir="2700000" algn="tl">
                    <a:srgbClr val="000000"/>
                  </a:outerShdw>
                </a:effectLst>
                <a:latin typeface="Tahoma" panose="020B0604030504040204" pitchFamily="34" charset="0"/>
              </a:rPr>
              <a:t>个</a:t>
            </a:r>
            <a:r>
              <a:rPr lang="en-US" altLang="zh-CN" dirty="0" smtClean="0">
                <a:effectLst>
                  <a:outerShdw blurRad="38100" dist="38100" dir="2700000" algn="tl">
                    <a:srgbClr val="000000"/>
                  </a:outerShdw>
                </a:effectLst>
                <a:latin typeface="Tahoma" panose="020B0604030504040204" pitchFamily="34" charset="0"/>
              </a:rPr>
              <a:t>Survivor</a:t>
            </a:r>
            <a:r>
              <a:rPr lang="zh-CN" altLang="en-US" dirty="0" smtClean="0">
                <a:effectLst>
                  <a:outerShdw blurRad="38100" dist="38100" dir="2700000" algn="tl">
                    <a:srgbClr val="000000"/>
                  </a:outerShdw>
                </a:effectLst>
                <a:latin typeface="Tahoma" panose="020B0604030504040204" pitchFamily="34" charset="0"/>
              </a:rPr>
              <a:t>区域？因为该区</a:t>
            </a:r>
            <a:r>
              <a:rPr lang="en-US" altLang="zh-CN" dirty="0" err="1" smtClean="0">
                <a:effectLst>
                  <a:outerShdw blurRad="38100" dist="38100" dir="2700000" algn="tl">
                    <a:srgbClr val="000000"/>
                  </a:outerShdw>
                </a:effectLst>
                <a:latin typeface="Tahoma" panose="020B0604030504040204" pitchFamily="34" charset="0"/>
              </a:rPr>
              <a:t>gc</a:t>
            </a:r>
            <a:r>
              <a:rPr lang="zh-CN" altLang="en-US" dirty="0" smtClean="0">
                <a:effectLst>
                  <a:outerShdw blurRad="38100" dist="38100" dir="2700000" algn="tl">
                    <a:srgbClr val="000000"/>
                  </a:outerShdw>
                </a:effectLst>
                <a:latin typeface="Tahoma" panose="020B0604030504040204" pitchFamily="34" charset="0"/>
              </a:rPr>
              <a:t>主要采用拷贝算法</a:t>
            </a:r>
            <a:endParaRPr lang="zh-CN" altLang="en-US" dirty="0" smtClean="0">
              <a:latin typeface="Tahoma" panose="020B0604030504040204" pitchFamily="34" charset="0"/>
            </a:endParaRPr>
          </a:p>
          <a:p>
            <a:endParaRPr lang="zh-CN" altLang="en-US" dirty="0"/>
          </a:p>
        </p:txBody>
      </p:sp>
      <p:sp>
        <p:nvSpPr>
          <p:cNvPr id="4" name="灯片编号占位符 3"/>
          <p:cNvSpPr>
            <a:spLocks noGrp="1"/>
          </p:cNvSpPr>
          <p:nvPr>
            <p:ph type="sldNum" sz="quarter" idx="10"/>
          </p:nvPr>
        </p:nvSpPr>
        <p:spPr/>
        <p:txBody>
          <a:bodyPr/>
          <a:lstStyle/>
          <a:p>
            <a:fld id="{A1591198-068F-4803-A0B4-4CC0B3773A5F}" type="slidenum">
              <a:rPr lang="zh-CN" altLang="en-US" smtClean="0"/>
              <a:t>20</a:t>
            </a:fld>
            <a:endParaRPr lang="zh-CN" altLang="en-US"/>
          </a:p>
        </p:txBody>
      </p:sp>
    </p:spTree>
    <p:extLst>
      <p:ext uri="{BB962C8B-B14F-4D97-AF65-F5344CB8AC3E}">
        <p14:creationId xmlns:p14="http://schemas.microsoft.com/office/powerpoint/2010/main" val="1065822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591198-068F-4803-A0B4-4CC0B3773A5F}" type="slidenum">
              <a:rPr lang="zh-CN" altLang="en-US" smtClean="0"/>
              <a:t>23</a:t>
            </a:fld>
            <a:endParaRPr lang="zh-CN" altLang="en-US"/>
          </a:p>
        </p:txBody>
      </p:sp>
    </p:spTree>
    <p:extLst>
      <p:ext uri="{BB962C8B-B14F-4D97-AF65-F5344CB8AC3E}">
        <p14:creationId xmlns:p14="http://schemas.microsoft.com/office/powerpoint/2010/main" val="2074500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其中</a:t>
            </a:r>
            <a:r>
              <a:rPr lang="en-US" altLang="zh-CN" dirty="0" smtClean="0"/>
              <a:t>4</a:t>
            </a:r>
            <a:r>
              <a:rPr lang="zh-CN" altLang="en-US" dirty="0" smtClean="0"/>
              <a:t>个阶段</a:t>
            </a:r>
            <a:r>
              <a:rPr lang="en-US" altLang="zh-CN" dirty="0" smtClean="0"/>
              <a:t>(</a:t>
            </a:r>
            <a:r>
              <a:rPr lang="zh-CN" altLang="en-US" dirty="0" smtClean="0"/>
              <a:t>名字以</a:t>
            </a:r>
            <a:r>
              <a:rPr lang="en-US" altLang="zh-CN" dirty="0" smtClean="0"/>
              <a:t>Concurrent</a:t>
            </a:r>
            <a:r>
              <a:rPr lang="zh-CN" altLang="en-US" dirty="0" smtClean="0"/>
              <a:t>开始的</a:t>
            </a:r>
            <a:r>
              <a:rPr lang="en-US" altLang="zh-CN" dirty="0" smtClean="0"/>
              <a:t>)</a:t>
            </a:r>
            <a:r>
              <a:rPr lang="zh-CN" altLang="en-US" dirty="0" smtClean="0"/>
              <a:t>与实际的应用程序是并发执行的，而其他</a:t>
            </a:r>
            <a:r>
              <a:rPr lang="en-US" altLang="zh-CN" dirty="0" smtClean="0"/>
              <a:t>2</a:t>
            </a:r>
            <a:r>
              <a:rPr lang="zh-CN" altLang="en-US" dirty="0" smtClean="0"/>
              <a:t>个阶段需要暂停应用程序线程。</a:t>
            </a:r>
          </a:p>
          <a:p>
            <a:endParaRPr lang="zh-CN" altLang="en-US" dirty="0"/>
          </a:p>
        </p:txBody>
      </p:sp>
      <p:sp>
        <p:nvSpPr>
          <p:cNvPr id="4" name="灯片编号占位符 3"/>
          <p:cNvSpPr>
            <a:spLocks noGrp="1"/>
          </p:cNvSpPr>
          <p:nvPr>
            <p:ph type="sldNum" sz="quarter" idx="10"/>
          </p:nvPr>
        </p:nvSpPr>
        <p:spPr/>
        <p:txBody>
          <a:bodyPr/>
          <a:lstStyle/>
          <a:p>
            <a:fld id="{A1591198-068F-4803-A0B4-4CC0B3773A5F}" type="slidenum">
              <a:rPr lang="zh-CN" altLang="en-US" smtClean="0"/>
              <a:t>24</a:t>
            </a:fld>
            <a:endParaRPr lang="zh-CN" altLang="en-US"/>
          </a:p>
        </p:txBody>
      </p:sp>
    </p:spTree>
    <p:extLst>
      <p:ext uri="{BB962C8B-B14F-4D97-AF65-F5344CB8AC3E}">
        <p14:creationId xmlns:p14="http://schemas.microsoft.com/office/powerpoint/2010/main" val="1805992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语言里，可作为</a:t>
            </a:r>
            <a:r>
              <a:rPr lang="en-US" altLang="zh-CN" sz="1200" b="1" i="0" kern="1200" dirty="0" smtClean="0">
                <a:solidFill>
                  <a:schemeClr val="tx1"/>
                </a:solidFill>
                <a:effectLst/>
                <a:latin typeface="+mn-lt"/>
                <a:ea typeface="+mn-ea"/>
                <a:cs typeface="+mn-cs"/>
              </a:rPr>
              <a:t>GC Roots</a:t>
            </a:r>
            <a:r>
              <a:rPr lang="zh-CN" altLang="en-US" sz="1200" b="1" i="0" kern="1200" dirty="0" smtClean="0">
                <a:solidFill>
                  <a:schemeClr val="tx1"/>
                </a:solidFill>
                <a:effectLst/>
                <a:latin typeface="+mn-lt"/>
                <a:ea typeface="+mn-ea"/>
                <a:cs typeface="+mn-cs"/>
              </a:rPr>
              <a:t>对象</a:t>
            </a:r>
            <a:r>
              <a:rPr lang="zh-CN" altLang="en-US" sz="1200" b="0" i="0" kern="1200" dirty="0" smtClean="0">
                <a:solidFill>
                  <a:schemeClr val="tx1"/>
                </a:solidFill>
                <a:effectLst/>
                <a:latin typeface="+mn-lt"/>
                <a:ea typeface="+mn-ea"/>
                <a:cs typeface="+mn-cs"/>
              </a:rPr>
              <a:t>的包括如下几种：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虚拟机栈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栈桢中的本地变量表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中的引用的对象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方法区中的类静态属性引用的对象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方法区中的常量引用的对象 </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本地方法栈中</a:t>
            </a:r>
            <a:r>
              <a:rPr lang="en-US" altLang="zh-CN" sz="1200" b="0" i="0" kern="1200" dirty="0" smtClean="0">
                <a:solidFill>
                  <a:schemeClr val="tx1"/>
                </a:solidFill>
                <a:effectLst/>
                <a:latin typeface="+mn-lt"/>
                <a:ea typeface="+mn-ea"/>
                <a:cs typeface="+mn-cs"/>
              </a:rPr>
              <a:t>JNI</a:t>
            </a:r>
            <a:r>
              <a:rPr lang="zh-CN" altLang="en-US" sz="1200" b="0" i="0" kern="1200" dirty="0" smtClean="0">
                <a:solidFill>
                  <a:schemeClr val="tx1"/>
                </a:solidFill>
                <a:effectLst/>
                <a:latin typeface="+mn-lt"/>
                <a:ea typeface="+mn-ea"/>
                <a:cs typeface="+mn-cs"/>
              </a:rPr>
              <a:t>的引用的对象</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dirty="0" smtClean="0"/>
              <a:t>四种引用：</a:t>
            </a:r>
            <a:endParaRPr lang="en-US" altLang="zh-CN" dirty="0" smtClean="0"/>
          </a:p>
          <a:p>
            <a:r>
              <a:rPr lang="en-US" altLang="zh-CN" dirty="0" smtClean="0"/>
              <a:t>1.</a:t>
            </a:r>
            <a:r>
              <a:rPr lang="zh-CN" altLang="en-US" dirty="0" smtClean="0"/>
              <a:t>强引用</a:t>
            </a:r>
            <a:endParaRPr lang="en-US" altLang="zh-CN" dirty="0" smtClean="0"/>
          </a:p>
          <a:p>
            <a:r>
              <a:rPr lang="en-US" altLang="zh-CN" dirty="0" smtClean="0"/>
              <a:t>2.</a:t>
            </a:r>
            <a:r>
              <a:rPr lang="zh-CN" altLang="en-US" dirty="0" smtClean="0"/>
              <a:t>软引用</a:t>
            </a:r>
            <a:endParaRPr lang="en-US" altLang="zh-CN" dirty="0" smtClean="0"/>
          </a:p>
          <a:p>
            <a:r>
              <a:rPr lang="en-US" altLang="zh-CN" dirty="0" smtClean="0"/>
              <a:t>3.</a:t>
            </a:r>
            <a:r>
              <a:rPr lang="zh-CN" altLang="en-US" dirty="0" smtClean="0"/>
              <a:t>弱引用</a:t>
            </a:r>
            <a:endParaRPr lang="en-US" altLang="zh-CN" dirty="0" smtClean="0"/>
          </a:p>
          <a:p>
            <a:r>
              <a:rPr lang="en-US" altLang="zh-CN" dirty="0" smtClean="0"/>
              <a:t>4.</a:t>
            </a:r>
            <a:r>
              <a:rPr lang="zh-CN" altLang="en-US" dirty="0" smtClean="0"/>
              <a:t>虚引用</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1591198-068F-4803-A0B4-4CC0B3773A5F}" type="slidenum">
              <a:rPr lang="zh-CN" altLang="en-US" smtClean="0"/>
              <a:t>25</a:t>
            </a:fld>
            <a:endParaRPr lang="zh-CN" altLang="en-US"/>
          </a:p>
        </p:txBody>
      </p:sp>
    </p:spTree>
    <p:extLst>
      <p:ext uri="{BB962C8B-B14F-4D97-AF65-F5344CB8AC3E}">
        <p14:creationId xmlns:p14="http://schemas.microsoft.com/office/powerpoint/2010/main" val="4154972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 并且对于</a:t>
            </a:r>
            <a:r>
              <a:rPr lang="en-US" altLang="zh-CN" dirty="0" smtClean="0"/>
              <a:t>CMS</a:t>
            </a:r>
            <a:r>
              <a:rPr lang="zh-CN" altLang="en-US" dirty="0" smtClean="0"/>
              <a:t>在单核机器上的表现设计了一套启发式控制。这种控制将收集器看作一个掠夺者，而收集器会尽量赶在用户线程分配新的对象之前完成收集的工作。同样也有可能会出现用户线程希望分配对象，但目前空间不够，则需要停下收集器，这样会让整个收集时间大大加长。所以这时候一搬会选择扩张堆的大小。</a:t>
            </a:r>
          </a:p>
          <a:p>
            <a:r>
              <a:rPr lang="en-US" altLang="zh-CN" dirty="0" smtClean="0"/>
              <a:t>2).Mark Sweep</a:t>
            </a:r>
            <a:r>
              <a:rPr lang="zh-CN" altLang="en-US" dirty="0" smtClean="0"/>
              <a:t>算法一直令人诟病的碎片问题，造成了堆空间的浪费以及利用率的下降。</a:t>
            </a:r>
          </a:p>
          <a:p>
            <a:r>
              <a:rPr lang="en-US" altLang="zh-CN" dirty="0" smtClean="0"/>
              <a:t>3).</a:t>
            </a:r>
            <a:r>
              <a:rPr lang="zh-CN" altLang="en-US" dirty="0" smtClean="0"/>
              <a:t>需要较大的内存空间去运行，因为在很多并行的阶段，要考虑到用户程序运行时也要分配空间。所以一般选择在堆利用率达到一个常数的时候就开启</a:t>
            </a:r>
            <a:r>
              <a:rPr lang="en-US" altLang="zh-CN" dirty="0" smtClean="0"/>
              <a:t>CMS</a:t>
            </a:r>
            <a:r>
              <a:rPr lang="zh-CN" altLang="en-US" dirty="0" smtClean="0"/>
              <a:t>的收集。可以在</a:t>
            </a:r>
            <a:r>
              <a:rPr lang="en-US" altLang="zh-CN" dirty="0" smtClean="0"/>
              <a:t>VM argument</a:t>
            </a:r>
            <a:r>
              <a:rPr lang="zh-CN" altLang="en-US" dirty="0" smtClean="0"/>
              <a:t>里来设置这个阀值。</a:t>
            </a:r>
            <a:r>
              <a:rPr lang="en-US" altLang="zh-CN" dirty="0" smtClean="0"/>
              <a:t>(–</a:t>
            </a:r>
            <a:r>
              <a:rPr lang="en-US" altLang="zh-CN" dirty="0" err="1" smtClean="0"/>
              <a:t>XX:CMSInitiatingOccupancyFraction</a:t>
            </a:r>
            <a:r>
              <a:rPr lang="en-US" altLang="zh-CN" dirty="0" smtClean="0"/>
              <a:t> =n</a:t>
            </a:r>
            <a:r>
              <a:rPr lang="zh-CN" altLang="en-US" dirty="0" smtClean="0"/>
              <a:t>，</a:t>
            </a:r>
            <a:r>
              <a:rPr lang="en-US" altLang="zh-CN" dirty="0" smtClean="0"/>
              <a:t>n=0~100)</a:t>
            </a:r>
          </a:p>
          <a:p>
            <a:r>
              <a:rPr lang="en-US" altLang="zh-CN" dirty="0" smtClean="0"/>
              <a:t>4).</a:t>
            </a:r>
            <a:r>
              <a:rPr lang="zh-CN" altLang="en-US" dirty="0" smtClean="0"/>
              <a:t>会产生浮动垃圾，由于</a:t>
            </a:r>
            <a:r>
              <a:rPr lang="en-US" altLang="zh-CN" dirty="0" smtClean="0"/>
              <a:t>CMS</a:t>
            </a:r>
            <a:r>
              <a:rPr lang="zh-CN" altLang="en-US" dirty="0" smtClean="0"/>
              <a:t>并发清理阶段用户线程还在运行着，伴随程序自然就还会有新的垃圾不断产生，这一部分垃圾出现在标记过程之后，</a:t>
            </a:r>
            <a:r>
              <a:rPr lang="en-US" altLang="zh-CN" dirty="0" smtClean="0"/>
              <a:t>CMS</a:t>
            </a:r>
            <a:r>
              <a:rPr lang="zh-CN" altLang="en-US" dirty="0" smtClean="0"/>
              <a:t>无法在当次收集中处理掉它们，只好等到下一次</a:t>
            </a:r>
            <a:r>
              <a:rPr lang="en-US" altLang="zh-CN" dirty="0" smtClean="0"/>
              <a:t>GC</a:t>
            </a:r>
            <a:r>
              <a:rPr lang="zh-CN" altLang="en-US" dirty="0" smtClean="0"/>
              <a:t>去处理。</a:t>
            </a:r>
          </a:p>
          <a:p>
            <a:endParaRPr lang="zh-CN" altLang="en-US" dirty="0"/>
          </a:p>
        </p:txBody>
      </p:sp>
      <p:sp>
        <p:nvSpPr>
          <p:cNvPr id="4" name="灯片编号占位符 3"/>
          <p:cNvSpPr>
            <a:spLocks noGrp="1"/>
          </p:cNvSpPr>
          <p:nvPr>
            <p:ph type="sldNum" sz="quarter" idx="10"/>
          </p:nvPr>
        </p:nvSpPr>
        <p:spPr/>
        <p:txBody>
          <a:bodyPr/>
          <a:lstStyle/>
          <a:p>
            <a:fld id="{A1591198-068F-4803-A0B4-4CC0B3773A5F}" type="slidenum">
              <a:rPr lang="zh-CN" altLang="en-US" smtClean="0"/>
              <a:t>32</a:t>
            </a:fld>
            <a:endParaRPr lang="zh-CN" altLang="en-US"/>
          </a:p>
        </p:txBody>
      </p:sp>
    </p:spTree>
    <p:extLst>
      <p:ext uri="{BB962C8B-B14F-4D97-AF65-F5344CB8AC3E}">
        <p14:creationId xmlns:p14="http://schemas.microsoft.com/office/powerpoint/2010/main" val="2161919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处于并发标记阶段，经历了初始阶段标记的</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。进入并发标记，记录了</a:t>
            </a:r>
            <a:r>
              <a:rPr lang="en-US" altLang="zh-CN" sz="1200" b="0" i="0" kern="1200" dirty="0" smtClean="0">
                <a:solidFill>
                  <a:schemeClr val="tx1"/>
                </a:solidFill>
                <a:effectLst/>
                <a:latin typeface="+mn-lt"/>
                <a:ea typeface="+mn-ea"/>
                <a:cs typeface="+mn-cs"/>
              </a:rPr>
              <a:t>b, c, d</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依旧处于并发标记阶段，</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e</a:t>
            </a:r>
            <a:r>
              <a:rPr lang="zh-CN" altLang="en-US" sz="1200" b="0" i="0" kern="1200" dirty="0" smtClean="0">
                <a:solidFill>
                  <a:schemeClr val="tx1"/>
                </a:solidFill>
                <a:effectLst/>
                <a:latin typeface="+mn-lt"/>
                <a:ea typeface="+mn-ea"/>
                <a:cs typeface="+mn-cs"/>
              </a:rPr>
              <a:t>发生了指针更新，并且被</a:t>
            </a:r>
            <a:r>
              <a:rPr lang="en-US" altLang="zh-CN" sz="1200" b="0" i="0" kern="1200" dirty="0" smtClean="0">
                <a:solidFill>
                  <a:schemeClr val="tx1"/>
                </a:solidFill>
                <a:effectLst/>
                <a:latin typeface="+mn-lt"/>
                <a:ea typeface="+mn-ea"/>
                <a:cs typeface="+mn-cs"/>
              </a:rPr>
              <a:t>collector</a:t>
            </a:r>
            <a:r>
              <a:rPr lang="zh-CN" altLang="en-US" sz="1200" b="0" i="0" kern="1200" dirty="0" smtClean="0">
                <a:solidFill>
                  <a:schemeClr val="tx1"/>
                </a:solidFill>
                <a:effectLst/>
                <a:latin typeface="+mn-lt"/>
                <a:ea typeface="+mn-ea"/>
                <a:cs typeface="+mn-cs"/>
              </a:rPr>
              <a:t>将其对应域置为</a:t>
            </a:r>
            <a:r>
              <a:rPr lang="en-US" altLang="zh-CN" sz="1200" b="0" i="0" kern="1200" dirty="0" smtClean="0">
                <a:solidFill>
                  <a:schemeClr val="tx1"/>
                </a:solidFill>
                <a:effectLst/>
                <a:latin typeface="+mn-lt"/>
                <a:ea typeface="+mn-ea"/>
                <a:cs typeface="+mn-cs"/>
              </a:rPr>
              <a:t>dirty</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处于最终确认标记阶段，对</a:t>
            </a:r>
            <a:r>
              <a:rPr lang="en-US" altLang="zh-CN" sz="1200" b="0" i="0" kern="1200" dirty="0" smtClean="0">
                <a:solidFill>
                  <a:schemeClr val="tx1"/>
                </a:solidFill>
                <a:effectLst/>
                <a:latin typeface="+mn-lt"/>
                <a:ea typeface="+mn-ea"/>
                <a:cs typeface="+mn-cs"/>
              </a:rPr>
              <a:t>dirty</a:t>
            </a:r>
            <a:r>
              <a:rPr lang="zh-CN" altLang="en-US" sz="1200" b="0" i="0" kern="1200" dirty="0" smtClean="0">
                <a:solidFill>
                  <a:schemeClr val="tx1"/>
                </a:solidFill>
                <a:effectLst/>
                <a:latin typeface="+mn-lt"/>
                <a:ea typeface="+mn-ea"/>
                <a:cs typeface="+mn-cs"/>
              </a:rPr>
              <a:t>区别做一个重新扫描，并且标记上</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。注意此时</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已经是垃圾了，但我们无法对它的标志位做更新。</a:t>
            </a:r>
          </a:p>
          <a:p>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处于并发清扫阶段，会将</a:t>
            </a:r>
            <a:r>
              <a:rPr lang="en-US" altLang="zh-CN" sz="1200" b="0" i="0"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清扫掉。而</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只能等到下一轮的收集，再去回收它咯。    </a:t>
            </a:r>
          </a:p>
          <a:p>
            <a:endParaRPr lang="zh-CN" altLang="en-US" dirty="0"/>
          </a:p>
        </p:txBody>
      </p:sp>
      <p:sp>
        <p:nvSpPr>
          <p:cNvPr id="4" name="灯片编号占位符 3"/>
          <p:cNvSpPr>
            <a:spLocks noGrp="1"/>
          </p:cNvSpPr>
          <p:nvPr>
            <p:ph type="sldNum" sz="quarter" idx="10"/>
          </p:nvPr>
        </p:nvSpPr>
        <p:spPr/>
        <p:txBody>
          <a:bodyPr/>
          <a:lstStyle/>
          <a:p>
            <a:fld id="{A1591198-068F-4803-A0B4-4CC0B3773A5F}" type="slidenum">
              <a:rPr lang="zh-CN" altLang="en-US" smtClean="0"/>
              <a:t>33</a:t>
            </a:fld>
            <a:endParaRPr lang="zh-CN" altLang="en-US"/>
          </a:p>
        </p:txBody>
      </p:sp>
    </p:spTree>
    <p:extLst>
      <p:ext uri="{BB962C8B-B14F-4D97-AF65-F5344CB8AC3E}">
        <p14:creationId xmlns:p14="http://schemas.microsoft.com/office/powerpoint/2010/main" val="2183661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XX:CMSMaxAbortablePrecleanTime</a:t>
            </a:r>
            <a:r>
              <a:rPr lang="en-US" altLang="zh-CN" sz="1200" b="0" i="0" kern="1200" dirty="0" smtClean="0">
                <a:solidFill>
                  <a:schemeClr val="tx1"/>
                </a:solidFill>
                <a:effectLst/>
                <a:latin typeface="+mn-lt"/>
                <a:ea typeface="+mn-ea"/>
                <a:cs typeface="+mn-cs"/>
              </a:rPr>
              <a:t>=5000</a:t>
            </a: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对于采用</a:t>
            </a:r>
            <a:r>
              <a:rPr lang="en-US" altLang="zh-CN" sz="1200" b="0" i="0" kern="1200" dirty="0" smtClean="0">
                <a:solidFill>
                  <a:schemeClr val="tx1"/>
                </a:solidFill>
                <a:effectLst/>
                <a:latin typeface="+mn-lt"/>
                <a:ea typeface="+mn-ea"/>
                <a:cs typeface="+mn-cs"/>
              </a:rPr>
              <a:t>CMS</a:t>
            </a:r>
            <a:r>
              <a:rPr lang="zh-CN" altLang="en-US" sz="1200" b="0" i="0" kern="1200" dirty="0" smtClean="0">
                <a:solidFill>
                  <a:schemeClr val="tx1"/>
                </a:solidFill>
                <a:effectLst/>
                <a:latin typeface="+mn-lt"/>
                <a:ea typeface="+mn-ea"/>
                <a:cs typeface="+mn-cs"/>
              </a:rPr>
              <a:t>进行旧生代</a:t>
            </a:r>
            <a:r>
              <a:rPr lang="en-US" altLang="zh-CN" sz="1200" b="0" i="0" kern="1200" dirty="0" smtClean="0">
                <a:solidFill>
                  <a:schemeClr val="tx1"/>
                </a:solidFill>
                <a:effectLst/>
                <a:latin typeface="+mn-lt"/>
                <a:ea typeface="+mn-ea"/>
                <a:cs typeface="+mn-cs"/>
              </a:rPr>
              <a:t>GC</a:t>
            </a:r>
            <a:r>
              <a:rPr lang="zh-CN" altLang="en-US" sz="1200" b="0" i="0" kern="1200" dirty="0" smtClean="0">
                <a:solidFill>
                  <a:schemeClr val="tx1"/>
                </a:solidFill>
                <a:effectLst/>
                <a:latin typeface="+mn-lt"/>
                <a:ea typeface="+mn-ea"/>
                <a:cs typeface="+mn-cs"/>
              </a:rPr>
              <a:t>的程序而言，尤其要注意</a:t>
            </a:r>
            <a:r>
              <a:rPr lang="en-US" altLang="zh-CN" sz="1200" b="0" i="0" kern="1200" dirty="0" smtClean="0">
                <a:solidFill>
                  <a:schemeClr val="tx1"/>
                </a:solidFill>
                <a:effectLst/>
                <a:latin typeface="+mn-lt"/>
                <a:ea typeface="+mn-ea"/>
                <a:cs typeface="+mn-cs"/>
              </a:rPr>
              <a:t>GC</a:t>
            </a:r>
            <a:r>
              <a:rPr lang="zh-CN" altLang="en-US" sz="1200" b="0" i="0" kern="1200" dirty="0" smtClean="0">
                <a:solidFill>
                  <a:schemeClr val="tx1"/>
                </a:solidFill>
                <a:effectLst/>
                <a:latin typeface="+mn-lt"/>
                <a:ea typeface="+mn-ea"/>
                <a:cs typeface="+mn-cs"/>
              </a:rPr>
              <a:t>日志中是否有</a:t>
            </a:r>
            <a:r>
              <a:rPr lang="en-US" altLang="zh-CN" sz="1200" b="0" i="0" kern="1200" dirty="0" smtClean="0">
                <a:solidFill>
                  <a:schemeClr val="tx1"/>
                </a:solidFill>
                <a:effectLst/>
                <a:latin typeface="+mn-lt"/>
                <a:ea typeface="+mn-ea"/>
                <a:cs typeface="+mn-cs"/>
              </a:rPr>
              <a:t>promotion failed</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concurrent mode failure</a:t>
            </a:r>
            <a:r>
              <a:rPr lang="zh-CN" altLang="en-US" sz="1200" b="0" i="0" kern="1200" dirty="0" smtClean="0">
                <a:solidFill>
                  <a:schemeClr val="tx1"/>
                </a:solidFill>
                <a:effectLst/>
                <a:latin typeface="+mn-lt"/>
                <a:ea typeface="+mn-ea"/>
                <a:cs typeface="+mn-cs"/>
              </a:rPr>
              <a:t>两种状况，当这两种状况出现时可能会触发</a:t>
            </a:r>
            <a:r>
              <a:rPr lang="en-US" altLang="zh-CN" sz="1200" b="0" i="0" kern="1200" dirty="0" smtClean="0">
                <a:solidFill>
                  <a:schemeClr val="tx1"/>
                </a:solidFill>
                <a:effectLst/>
                <a:latin typeface="+mn-lt"/>
                <a:ea typeface="+mn-ea"/>
                <a:cs typeface="+mn-cs"/>
              </a:rPr>
              <a:t>Full GC</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promotion failed</a:t>
            </a:r>
            <a:r>
              <a:rPr lang="zh-CN" altLang="en-US" sz="1200" b="0" i="0" kern="1200" dirty="0" smtClean="0">
                <a:solidFill>
                  <a:schemeClr val="tx1"/>
                </a:solidFill>
                <a:effectLst/>
                <a:latin typeface="+mn-lt"/>
                <a:ea typeface="+mn-ea"/>
                <a:cs typeface="+mn-cs"/>
              </a:rPr>
              <a:t>是在进行</a:t>
            </a:r>
            <a:r>
              <a:rPr lang="en-US" altLang="zh-CN" sz="1200" b="0" i="0" kern="1200" dirty="0" smtClean="0">
                <a:solidFill>
                  <a:schemeClr val="tx1"/>
                </a:solidFill>
                <a:effectLst/>
                <a:latin typeface="+mn-lt"/>
                <a:ea typeface="+mn-ea"/>
                <a:cs typeface="+mn-cs"/>
              </a:rPr>
              <a:t>Minor GC</a:t>
            </a:r>
            <a:r>
              <a:rPr lang="zh-CN" altLang="en-US" sz="1200" b="0" i="0" kern="1200" dirty="0" smtClean="0">
                <a:solidFill>
                  <a:schemeClr val="tx1"/>
                </a:solidFill>
                <a:effectLst/>
                <a:latin typeface="+mn-lt"/>
                <a:ea typeface="+mn-ea"/>
                <a:cs typeface="+mn-cs"/>
              </a:rPr>
              <a:t>时，</a:t>
            </a:r>
            <a:r>
              <a:rPr lang="en-US" altLang="zh-CN" sz="1200" b="0" i="0" kern="1200" dirty="0" smtClean="0">
                <a:solidFill>
                  <a:schemeClr val="tx1"/>
                </a:solidFill>
                <a:effectLst/>
                <a:latin typeface="+mn-lt"/>
                <a:ea typeface="+mn-ea"/>
                <a:cs typeface="+mn-cs"/>
              </a:rPr>
              <a:t>survivor space</a:t>
            </a:r>
            <a:r>
              <a:rPr lang="zh-CN" altLang="en-US" sz="1200" b="0" i="0" kern="1200" dirty="0" smtClean="0">
                <a:solidFill>
                  <a:schemeClr val="tx1"/>
                </a:solidFill>
                <a:effectLst/>
                <a:latin typeface="+mn-lt"/>
                <a:ea typeface="+mn-ea"/>
                <a:cs typeface="+mn-cs"/>
              </a:rPr>
              <a:t>放不下、对象只能放入旧生代，而此时旧生代也放不下造成的；</a:t>
            </a:r>
            <a:r>
              <a:rPr lang="en-US" altLang="zh-CN" sz="1200" b="0" i="0" kern="1200" dirty="0" smtClean="0">
                <a:solidFill>
                  <a:schemeClr val="tx1"/>
                </a:solidFill>
                <a:effectLst/>
                <a:latin typeface="+mn-lt"/>
                <a:ea typeface="+mn-ea"/>
                <a:cs typeface="+mn-cs"/>
              </a:rPr>
              <a:t>concurrent mode failure</a:t>
            </a:r>
            <a:r>
              <a:rPr lang="zh-CN" altLang="en-US" sz="1200" b="0" i="0" kern="1200" dirty="0" smtClean="0">
                <a:solidFill>
                  <a:schemeClr val="tx1"/>
                </a:solidFill>
                <a:effectLst/>
                <a:latin typeface="+mn-lt"/>
                <a:ea typeface="+mn-ea"/>
                <a:cs typeface="+mn-cs"/>
              </a:rPr>
              <a:t>是在执行</a:t>
            </a:r>
            <a:r>
              <a:rPr lang="en-US" altLang="zh-CN" sz="1200" b="0" i="0" kern="1200" dirty="0" smtClean="0">
                <a:solidFill>
                  <a:schemeClr val="tx1"/>
                </a:solidFill>
                <a:effectLst/>
                <a:latin typeface="+mn-lt"/>
                <a:ea typeface="+mn-ea"/>
                <a:cs typeface="+mn-cs"/>
              </a:rPr>
              <a:t>CMS GC</a:t>
            </a:r>
            <a:r>
              <a:rPr lang="zh-CN" altLang="en-US" sz="1200" b="0" i="0" kern="1200" dirty="0" smtClean="0">
                <a:solidFill>
                  <a:schemeClr val="tx1"/>
                </a:solidFill>
                <a:effectLst/>
                <a:latin typeface="+mn-lt"/>
                <a:ea typeface="+mn-ea"/>
                <a:cs typeface="+mn-cs"/>
              </a:rPr>
              <a:t>的过程中同时有对象要放入旧生代，而此时旧生代空间不足造成的。应对措施为：增大</a:t>
            </a:r>
            <a:r>
              <a:rPr lang="en-US" altLang="zh-CN" sz="1200" b="0" i="0" kern="1200" dirty="0" smtClean="0">
                <a:solidFill>
                  <a:schemeClr val="tx1"/>
                </a:solidFill>
                <a:effectLst/>
                <a:latin typeface="+mn-lt"/>
                <a:ea typeface="+mn-ea"/>
                <a:cs typeface="+mn-cs"/>
              </a:rPr>
              <a:t>survivor space</a:t>
            </a:r>
            <a:r>
              <a:rPr lang="zh-CN" altLang="en-US" sz="1200" b="0" i="0" kern="1200" dirty="0" smtClean="0">
                <a:solidFill>
                  <a:schemeClr val="tx1"/>
                </a:solidFill>
                <a:effectLst/>
                <a:latin typeface="+mn-lt"/>
                <a:ea typeface="+mn-ea"/>
                <a:cs typeface="+mn-cs"/>
              </a:rPr>
              <a:t>、旧生代空间或调低触发并发</a:t>
            </a:r>
            <a:r>
              <a:rPr lang="en-US" altLang="zh-CN" sz="1200" b="0" i="0" kern="1200" dirty="0" smtClean="0">
                <a:solidFill>
                  <a:schemeClr val="tx1"/>
                </a:solidFill>
                <a:effectLst/>
                <a:latin typeface="+mn-lt"/>
                <a:ea typeface="+mn-ea"/>
                <a:cs typeface="+mn-cs"/>
              </a:rPr>
              <a:t>GC</a:t>
            </a:r>
            <a:r>
              <a:rPr lang="zh-CN" altLang="en-US" sz="1200" b="0" i="0" kern="1200" dirty="0" smtClean="0">
                <a:solidFill>
                  <a:schemeClr val="tx1"/>
                </a:solidFill>
                <a:effectLst/>
                <a:latin typeface="+mn-lt"/>
                <a:ea typeface="+mn-ea"/>
                <a:cs typeface="+mn-cs"/>
              </a:rPr>
              <a:t>的比率。</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XX:CMSInitiatingOccupancyFraction</a:t>
            </a:r>
            <a:r>
              <a:rPr lang="en-US" altLang="zh-CN" sz="1200" b="0" i="0" kern="1200" dirty="0" smtClean="0">
                <a:solidFill>
                  <a:schemeClr val="tx1"/>
                </a:solidFill>
                <a:effectLst/>
                <a:latin typeface="+mn-lt"/>
                <a:ea typeface="+mn-ea"/>
                <a:cs typeface="+mn-cs"/>
              </a:rPr>
              <a:t>=80</a:t>
            </a:r>
            <a:r>
              <a:rPr lang="zh-CN" altLang="en-US" sz="1200" b="0" i="0" kern="1200" dirty="0" smtClean="0">
                <a:solidFill>
                  <a:schemeClr val="tx1"/>
                </a:solidFill>
                <a:effectLst/>
                <a:latin typeface="+mn-lt"/>
                <a:ea typeface="+mn-ea"/>
                <a:cs typeface="+mn-cs"/>
              </a:rPr>
              <a:t>    </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使用</a:t>
            </a:r>
            <a:r>
              <a:rPr lang="en-US" altLang="zh-CN" sz="1200" b="0" i="0" kern="1200" dirty="0" err="1" smtClean="0">
                <a:solidFill>
                  <a:schemeClr val="tx1"/>
                </a:solidFill>
                <a:effectLst/>
                <a:latin typeface="+mn-lt"/>
                <a:ea typeface="+mn-ea"/>
                <a:cs typeface="+mn-cs"/>
              </a:rPr>
              <a:t>cms</a:t>
            </a:r>
            <a:r>
              <a:rPr lang="zh-CN" altLang="en-US" sz="1200" b="0" i="0" kern="1200" dirty="0" smtClean="0">
                <a:solidFill>
                  <a:schemeClr val="tx1"/>
                </a:solidFill>
                <a:effectLst/>
                <a:latin typeface="+mn-lt"/>
                <a:ea typeface="+mn-ea"/>
                <a:cs typeface="+mn-cs"/>
              </a:rPr>
              <a:t>作为垃圾回收，使用</a:t>
            </a:r>
            <a:r>
              <a:rPr lang="en-US" altLang="zh-CN" sz="1200" b="0" i="0" kern="1200" dirty="0" smtClean="0">
                <a:solidFill>
                  <a:schemeClr val="tx1"/>
                </a:solidFill>
                <a:effectLst/>
                <a:latin typeface="+mn-lt"/>
                <a:ea typeface="+mn-ea"/>
                <a:cs typeface="+mn-cs"/>
              </a:rPr>
              <a:t>80</a:t>
            </a:r>
            <a:r>
              <a:rPr lang="zh-CN" altLang="en-US" sz="1200" b="0" i="0" kern="1200" dirty="0" smtClean="0">
                <a:solidFill>
                  <a:schemeClr val="tx1"/>
                </a:solidFill>
                <a:effectLst/>
                <a:latin typeface="+mn-lt"/>
                <a:ea typeface="+mn-ea"/>
                <a:cs typeface="+mn-cs"/>
              </a:rPr>
              <a:t>％后开始</a:t>
            </a:r>
            <a:r>
              <a:rPr lang="en-US" altLang="zh-CN" sz="1200" b="0" i="0" kern="1200" dirty="0" smtClean="0">
                <a:solidFill>
                  <a:schemeClr val="tx1"/>
                </a:solidFill>
                <a:effectLst/>
                <a:latin typeface="+mn-lt"/>
                <a:ea typeface="+mn-ea"/>
                <a:cs typeface="+mn-cs"/>
              </a:rPr>
              <a:t>CMS</a:t>
            </a:r>
            <a:r>
              <a:rPr lang="zh-CN" altLang="en-US" sz="1200" b="0" i="0" kern="1200" dirty="0" smtClean="0">
                <a:solidFill>
                  <a:schemeClr val="tx1"/>
                </a:solidFill>
                <a:effectLst/>
                <a:latin typeface="+mn-lt"/>
                <a:ea typeface="+mn-ea"/>
                <a:cs typeface="+mn-cs"/>
              </a:rPr>
              <a:t>收集。</a:t>
            </a:r>
          </a:p>
          <a:p>
            <a:endParaRPr lang="en-US" altLang="zh-CN" dirty="0" smtClean="0"/>
          </a:p>
          <a:p>
            <a:endParaRPr lang="en-US" altLang="zh-CN" dirty="0" smtClean="0"/>
          </a:p>
          <a:p>
            <a:r>
              <a:rPr lang="en-US" altLang="zh-CN" sz="1200" b="0" i="0" kern="1200" dirty="0" smtClean="0">
                <a:solidFill>
                  <a:schemeClr val="tx1"/>
                </a:solidFill>
                <a:effectLst/>
                <a:latin typeface="+mn-lt"/>
                <a:ea typeface="+mn-ea"/>
                <a:cs typeface="+mn-cs"/>
              </a:rPr>
              <a:t>concurrent mode failure </a:t>
            </a:r>
            <a:r>
              <a:rPr lang="zh-CN" altLang="en-US" sz="1200" b="0" i="0" kern="1200" dirty="0" smtClean="0">
                <a:solidFill>
                  <a:schemeClr val="tx1"/>
                </a:solidFill>
                <a:effectLst/>
                <a:latin typeface="+mn-lt"/>
                <a:ea typeface="+mn-ea"/>
                <a:cs typeface="+mn-cs"/>
              </a:rPr>
              <a:t>指的是</a:t>
            </a:r>
            <a:r>
              <a:rPr lang="en-US" altLang="zh-CN" sz="1200" b="0" i="0" kern="1200" dirty="0" smtClean="0">
                <a:solidFill>
                  <a:schemeClr val="tx1"/>
                </a:solidFill>
                <a:effectLst/>
                <a:latin typeface="+mn-lt"/>
                <a:ea typeface="+mn-ea"/>
                <a:cs typeface="+mn-cs"/>
              </a:rPr>
              <a:t>CMS</a:t>
            </a:r>
            <a:r>
              <a:rPr lang="zh-CN" altLang="en-US" sz="1200" b="0" i="0" kern="1200" dirty="0" smtClean="0">
                <a:solidFill>
                  <a:schemeClr val="tx1"/>
                </a:solidFill>
                <a:effectLst/>
                <a:latin typeface="+mn-lt"/>
                <a:ea typeface="+mn-ea"/>
                <a:cs typeface="+mn-cs"/>
              </a:rPr>
              <a:t>运行区间预留内存不满足运行的需要，就抛出</a:t>
            </a:r>
            <a:r>
              <a:rPr lang="en-US" altLang="zh-CN" sz="1200" b="0" i="0" kern="1200" dirty="0" smtClean="0">
                <a:solidFill>
                  <a:schemeClr val="tx1"/>
                </a:solidFill>
                <a:effectLst/>
                <a:latin typeface="+mn-lt"/>
                <a:ea typeface="+mn-ea"/>
                <a:cs typeface="+mn-cs"/>
              </a:rPr>
              <a:t>concurrent mode failure</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1591198-068F-4803-A0B4-4CC0B3773A5F}" type="slidenum">
              <a:rPr lang="zh-CN" altLang="en-US" smtClean="0"/>
              <a:t>34</a:t>
            </a:fld>
            <a:endParaRPr lang="zh-CN" altLang="en-US"/>
          </a:p>
        </p:txBody>
      </p:sp>
    </p:spTree>
    <p:extLst>
      <p:ext uri="{BB962C8B-B14F-4D97-AF65-F5344CB8AC3E}">
        <p14:creationId xmlns:p14="http://schemas.microsoft.com/office/powerpoint/2010/main" val="1874941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工作是指操作系统装入</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，是通过</a:t>
            </a:r>
            <a:r>
              <a:rPr lang="en-US" altLang="zh-CN" sz="1200" b="0" i="0" kern="1200" dirty="0" smtClean="0">
                <a:solidFill>
                  <a:schemeClr val="tx1"/>
                </a:solidFill>
                <a:effectLst/>
                <a:latin typeface="+mn-lt"/>
                <a:ea typeface="+mn-ea"/>
                <a:cs typeface="+mn-cs"/>
              </a:rPr>
              <a:t>JDK</a:t>
            </a:r>
            <a:r>
              <a:rPr lang="zh-CN" altLang="en-US" sz="1200" b="0" i="0" kern="1200" dirty="0" smtClean="0">
                <a:solidFill>
                  <a:schemeClr val="tx1"/>
                </a:solidFill>
                <a:effectLst/>
                <a:latin typeface="+mn-lt"/>
                <a:ea typeface="+mn-ea"/>
                <a:cs typeface="+mn-cs"/>
              </a:rPr>
              <a:t>中的</a:t>
            </a:r>
            <a:r>
              <a:rPr lang="en-US" altLang="zh-CN" sz="1200" b="0" i="0" kern="1200" dirty="0" smtClean="0">
                <a:solidFill>
                  <a:schemeClr val="tx1"/>
                </a:solidFill>
                <a:effectLst/>
                <a:latin typeface="+mn-lt"/>
                <a:ea typeface="+mn-ea"/>
                <a:cs typeface="+mn-cs"/>
              </a:rPr>
              <a:t>java.exe</a:t>
            </a:r>
            <a:r>
              <a:rPr lang="zh-CN" altLang="en-US" sz="1200" b="0" i="0" kern="1200" dirty="0" smtClean="0">
                <a:solidFill>
                  <a:schemeClr val="tx1"/>
                </a:solidFill>
                <a:effectLst/>
                <a:latin typeface="+mn-lt"/>
                <a:ea typeface="+mn-ea"/>
                <a:cs typeface="+mn-cs"/>
              </a:rPr>
              <a:t>来完成，通过下面</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步来完成</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环境。</a:t>
            </a: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创建</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装载环境和配置</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装载</a:t>
            </a:r>
            <a:r>
              <a:rPr lang="en-US" altLang="zh-CN" sz="1200" b="0" i="0" kern="1200" dirty="0" smtClean="0">
                <a:solidFill>
                  <a:schemeClr val="tx1"/>
                </a:solidFill>
                <a:effectLst/>
                <a:latin typeface="+mn-lt"/>
                <a:ea typeface="+mn-ea"/>
                <a:cs typeface="+mn-cs"/>
              </a:rPr>
              <a:t>JVM.dll</a:t>
            </a: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初始化</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获得</a:t>
            </a:r>
            <a:r>
              <a:rPr lang="en-US" altLang="zh-CN" sz="1200" b="0" i="0" kern="1200" dirty="0" err="1" smtClean="0">
                <a:solidFill>
                  <a:schemeClr val="tx1"/>
                </a:solidFill>
                <a:effectLst/>
                <a:latin typeface="+mn-lt"/>
                <a:ea typeface="+mn-ea"/>
                <a:cs typeface="+mn-cs"/>
              </a:rPr>
              <a:t>JNIEnv</a:t>
            </a:r>
            <a:r>
              <a:rPr lang="zh-CN" altLang="en-US" sz="1200" b="0" i="0" kern="1200" dirty="0" smtClean="0">
                <a:solidFill>
                  <a:schemeClr val="tx1"/>
                </a:solidFill>
                <a:effectLst/>
                <a:latin typeface="+mn-lt"/>
                <a:ea typeface="+mn-ea"/>
                <a:cs typeface="+mn-cs"/>
              </a:rPr>
              <a:t>接口</a:t>
            </a: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找到</a:t>
            </a:r>
            <a:r>
              <a:rPr lang="en-US" altLang="zh-CN" sz="1200" b="0" i="0" kern="1200" dirty="0" smtClean="0">
                <a:solidFill>
                  <a:schemeClr val="tx1"/>
                </a:solidFill>
                <a:effectLst/>
                <a:latin typeface="+mn-lt"/>
                <a:ea typeface="+mn-ea"/>
                <a:cs typeface="+mn-cs"/>
              </a:rPr>
              <a:t>main()</a:t>
            </a:r>
            <a:r>
              <a:rPr lang="zh-CN" altLang="en-US" sz="1200" b="0" i="0" kern="1200" dirty="0" smtClean="0">
                <a:solidFill>
                  <a:schemeClr val="tx1"/>
                </a:solidFill>
                <a:effectLst/>
                <a:latin typeface="+mn-lt"/>
                <a:ea typeface="+mn-ea"/>
                <a:cs typeface="+mn-cs"/>
              </a:rPr>
              <a:t>方法并运行</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JNIEnv</a:t>
            </a:r>
            <a:r>
              <a:rPr lang="zh-CN" altLang="en-US" sz="1200" b="0" i="0" kern="1200" dirty="0" smtClean="0">
                <a:solidFill>
                  <a:schemeClr val="tx1"/>
                </a:solidFill>
                <a:effectLst/>
                <a:latin typeface="+mn-lt"/>
                <a:ea typeface="+mn-ea"/>
                <a:cs typeface="+mn-cs"/>
              </a:rPr>
              <a:t>是一个与线程相关的变量，不同线程的</a:t>
            </a:r>
            <a:r>
              <a:rPr lang="en-US" altLang="zh-CN" sz="1200" b="0" i="0" kern="1200" dirty="0" err="1" smtClean="0">
                <a:solidFill>
                  <a:schemeClr val="tx1"/>
                </a:solidFill>
                <a:effectLst/>
                <a:latin typeface="+mn-lt"/>
                <a:ea typeface="+mn-ea"/>
                <a:cs typeface="+mn-cs"/>
              </a:rPr>
              <a:t>JNIEnv</a:t>
            </a:r>
            <a:r>
              <a:rPr lang="zh-CN" altLang="en-US" sz="1200" b="0" i="0" kern="1200" dirty="0" smtClean="0">
                <a:solidFill>
                  <a:schemeClr val="tx1"/>
                </a:solidFill>
                <a:effectLst/>
                <a:latin typeface="+mn-lt"/>
                <a:ea typeface="+mn-ea"/>
                <a:cs typeface="+mn-cs"/>
              </a:rPr>
              <a:t>彼此独立。</a:t>
            </a:r>
            <a:r>
              <a:rPr lang="en-US" altLang="zh-CN" sz="1200" b="0" i="0" kern="1200" dirty="0" err="1" smtClean="0">
                <a:solidFill>
                  <a:schemeClr val="tx1"/>
                </a:solidFill>
                <a:effectLst/>
                <a:latin typeface="+mn-lt"/>
                <a:ea typeface="+mn-ea"/>
                <a:cs typeface="+mn-cs"/>
              </a:rPr>
              <a:t>JavaVM</a:t>
            </a:r>
            <a:r>
              <a:rPr lang="zh-CN" altLang="en-US" sz="1200" b="0" i="0" kern="1200" dirty="0" smtClean="0">
                <a:solidFill>
                  <a:schemeClr val="tx1"/>
                </a:solidFill>
                <a:effectLst/>
                <a:latin typeface="+mn-lt"/>
                <a:ea typeface="+mn-ea"/>
                <a:cs typeface="+mn-cs"/>
              </a:rPr>
              <a:t>是虚拟机在</a:t>
            </a:r>
            <a:r>
              <a:rPr lang="en-US" altLang="zh-CN" sz="1200" b="0" i="0" kern="1200" dirty="0" smtClean="0">
                <a:solidFill>
                  <a:schemeClr val="tx1"/>
                </a:solidFill>
                <a:effectLst/>
                <a:latin typeface="+mn-lt"/>
                <a:ea typeface="+mn-ea"/>
                <a:cs typeface="+mn-cs"/>
              </a:rPr>
              <a:t>JNI</a:t>
            </a:r>
            <a:r>
              <a:rPr lang="zh-CN" altLang="en-US" sz="1200" b="0" i="0" kern="1200" dirty="0" smtClean="0">
                <a:solidFill>
                  <a:schemeClr val="tx1"/>
                </a:solidFill>
                <a:effectLst/>
                <a:latin typeface="+mn-lt"/>
                <a:ea typeface="+mn-ea"/>
                <a:cs typeface="+mn-cs"/>
              </a:rPr>
              <a:t>层的代表，在一个虚拟机进程中只有一个</a:t>
            </a:r>
            <a:r>
              <a:rPr lang="en-US" altLang="zh-CN" sz="1200" b="0" i="0" kern="1200" dirty="0" err="1" smtClean="0">
                <a:solidFill>
                  <a:schemeClr val="tx1"/>
                </a:solidFill>
                <a:effectLst/>
                <a:latin typeface="+mn-lt"/>
                <a:ea typeface="+mn-ea"/>
                <a:cs typeface="+mn-cs"/>
              </a:rPr>
              <a:t>JavaVM</a:t>
            </a:r>
            <a:r>
              <a:rPr lang="zh-CN" altLang="en-US" sz="1200" b="0" i="0" kern="1200" dirty="0" smtClean="0">
                <a:solidFill>
                  <a:schemeClr val="tx1"/>
                </a:solidFill>
                <a:effectLst/>
                <a:latin typeface="+mn-lt"/>
                <a:ea typeface="+mn-ea"/>
                <a:cs typeface="+mn-cs"/>
              </a:rPr>
              <a:t>，因此该进程的所有线程都可以使用这个</a:t>
            </a:r>
            <a:r>
              <a:rPr lang="en-US" altLang="zh-CN" sz="1200" b="0" i="0" kern="1200" dirty="0" err="1" smtClean="0">
                <a:solidFill>
                  <a:schemeClr val="tx1"/>
                </a:solidFill>
                <a:effectLst/>
                <a:latin typeface="+mn-lt"/>
                <a:ea typeface="+mn-ea"/>
                <a:cs typeface="+mn-cs"/>
              </a:rPr>
              <a:t>JavaVM</a:t>
            </a:r>
            <a:r>
              <a:rPr lang="zh-CN" altLang="en-US" sz="1200" b="0" i="0" kern="1200" dirty="0" smtClean="0">
                <a:solidFill>
                  <a:schemeClr val="tx1"/>
                </a:solidFill>
                <a:effectLst/>
                <a:latin typeface="+mn-lt"/>
                <a:ea typeface="+mn-ea"/>
                <a:cs typeface="+mn-cs"/>
              </a:rPr>
              <a:t>。当后台线程需要调用</a:t>
            </a:r>
            <a:r>
              <a:rPr lang="en-US" altLang="zh-CN" sz="1200" b="0" i="0" kern="1200" dirty="0" smtClean="0">
                <a:solidFill>
                  <a:schemeClr val="tx1"/>
                </a:solidFill>
                <a:effectLst/>
                <a:latin typeface="+mn-lt"/>
                <a:ea typeface="+mn-ea"/>
                <a:cs typeface="+mn-cs"/>
              </a:rPr>
              <a:t>JNI native</a:t>
            </a:r>
            <a:r>
              <a:rPr lang="zh-CN" altLang="en-US" sz="1200" b="0" i="0" kern="1200" dirty="0" smtClean="0">
                <a:solidFill>
                  <a:schemeClr val="tx1"/>
                </a:solidFill>
                <a:effectLst/>
                <a:latin typeface="+mn-lt"/>
                <a:ea typeface="+mn-ea"/>
                <a:cs typeface="+mn-cs"/>
              </a:rPr>
              <a:t>时，在</a:t>
            </a:r>
            <a:r>
              <a:rPr lang="en-US" altLang="zh-CN" sz="1200" b="0" i="0" kern="1200" dirty="0" smtClean="0">
                <a:solidFill>
                  <a:schemeClr val="tx1"/>
                </a:solidFill>
                <a:effectLst/>
                <a:latin typeface="+mn-lt"/>
                <a:ea typeface="+mn-ea"/>
                <a:cs typeface="+mn-cs"/>
              </a:rPr>
              <a:t>native</a:t>
            </a:r>
            <a:r>
              <a:rPr lang="zh-CN" altLang="en-US" sz="1200" b="0" i="0" kern="1200" dirty="0" smtClean="0">
                <a:solidFill>
                  <a:schemeClr val="tx1"/>
                </a:solidFill>
                <a:effectLst/>
                <a:latin typeface="+mn-lt"/>
                <a:ea typeface="+mn-ea"/>
                <a:cs typeface="+mn-cs"/>
              </a:rPr>
              <a:t>库中使用全局变量保存</a:t>
            </a:r>
            <a:r>
              <a:rPr lang="en-US" altLang="zh-CN" sz="1200" b="0" i="0" kern="1200" dirty="0" err="1" smtClean="0">
                <a:solidFill>
                  <a:schemeClr val="tx1"/>
                </a:solidFill>
                <a:effectLst/>
                <a:latin typeface="+mn-lt"/>
                <a:ea typeface="+mn-ea"/>
                <a:cs typeface="+mn-cs"/>
              </a:rPr>
              <a:t>JavaVM</a:t>
            </a:r>
            <a:r>
              <a:rPr lang="zh-CN" altLang="en-US" sz="1200" b="0" i="0" kern="1200" dirty="0" smtClean="0">
                <a:solidFill>
                  <a:schemeClr val="tx1"/>
                </a:solidFill>
                <a:effectLst/>
                <a:latin typeface="+mn-lt"/>
                <a:ea typeface="+mn-ea"/>
                <a:cs typeface="+mn-cs"/>
              </a:rPr>
              <a:t>尤为重要，这样使得后台线程能通过</a:t>
            </a:r>
            <a:r>
              <a:rPr lang="en-US" altLang="zh-CN" sz="1200" b="0" i="0" kern="1200" dirty="0" err="1" smtClean="0">
                <a:solidFill>
                  <a:schemeClr val="tx1"/>
                </a:solidFill>
                <a:effectLst/>
                <a:latin typeface="+mn-lt"/>
                <a:ea typeface="+mn-ea"/>
                <a:cs typeface="+mn-cs"/>
              </a:rPr>
              <a:t>JavaVM</a:t>
            </a:r>
            <a:r>
              <a:rPr lang="zh-CN" altLang="en-US" sz="1200" b="0" i="0" kern="1200" dirty="0" smtClean="0">
                <a:solidFill>
                  <a:schemeClr val="tx1"/>
                </a:solidFill>
                <a:effectLst/>
                <a:latin typeface="+mn-lt"/>
                <a:ea typeface="+mn-ea"/>
                <a:cs typeface="+mn-cs"/>
              </a:rPr>
              <a:t>获得</a:t>
            </a:r>
            <a:r>
              <a:rPr lang="en-US" altLang="zh-CN" sz="1200" b="0" i="0" kern="1200" dirty="0" err="1" smtClean="0">
                <a:solidFill>
                  <a:schemeClr val="tx1"/>
                </a:solidFill>
                <a:effectLst/>
                <a:latin typeface="+mn-lt"/>
                <a:ea typeface="+mn-ea"/>
                <a:cs typeface="+mn-cs"/>
              </a:rPr>
              <a:t>JNIEnv</a:t>
            </a:r>
            <a:r>
              <a:rPr lang="zh-CN" altLang="en-US"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A1591198-068F-4803-A0B4-4CC0B3773A5F}" type="slidenum">
              <a:rPr lang="zh-CN" altLang="en-US" smtClean="0"/>
              <a:t>5</a:t>
            </a:fld>
            <a:endParaRPr lang="zh-CN" altLang="en-US"/>
          </a:p>
        </p:txBody>
      </p:sp>
    </p:spTree>
    <p:extLst>
      <p:ext uri="{BB962C8B-B14F-4D97-AF65-F5344CB8AC3E}">
        <p14:creationId xmlns:p14="http://schemas.microsoft.com/office/powerpoint/2010/main" val="2405729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如果一个类被直接引用，就会触发类的初始化。在</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中，直接引用的情况有：</a:t>
            </a:r>
          </a:p>
          <a:p>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通过</a:t>
            </a:r>
            <a:r>
              <a:rPr lang="en-US" altLang="zh-CN" sz="1200" b="0" i="0" kern="1200" dirty="0" smtClean="0">
                <a:solidFill>
                  <a:schemeClr val="tx1"/>
                </a:solidFill>
                <a:effectLst/>
                <a:latin typeface="+mn-lt"/>
                <a:ea typeface="+mn-ea"/>
                <a:cs typeface="+mn-cs"/>
              </a:rPr>
              <a:t>new</a:t>
            </a:r>
            <a:r>
              <a:rPr lang="zh-CN" altLang="en-US" sz="1200" b="0" i="0" kern="1200" dirty="0" smtClean="0">
                <a:solidFill>
                  <a:schemeClr val="tx1"/>
                </a:solidFill>
                <a:effectLst/>
                <a:latin typeface="+mn-lt"/>
                <a:ea typeface="+mn-ea"/>
                <a:cs typeface="+mn-cs"/>
              </a:rPr>
              <a:t>关键字实例化对象、读取或设置类的静态变量、调用类的静态方法。</a:t>
            </a:r>
          </a:p>
          <a:p>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通过反射方式执行以上三种行为。</a:t>
            </a:r>
          </a:p>
          <a:p>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初始化子类的时候，会触发父类的初始化。</a:t>
            </a:r>
          </a:p>
          <a:p>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作为程序入口直接运行时（也就是直接调用</a:t>
            </a:r>
            <a:r>
              <a:rPr lang="en-US" altLang="zh-CN" sz="1200" b="0" i="0" kern="1200" dirty="0" smtClean="0">
                <a:solidFill>
                  <a:schemeClr val="tx1"/>
                </a:solidFill>
                <a:effectLst/>
                <a:latin typeface="+mn-lt"/>
                <a:ea typeface="+mn-ea"/>
                <a:cs typeface="+mn-cs"/>
              </a:rPr>
              <a:t>main</a:t>
            </a:r>
            <a:r>
              <a:rPr lang="zh-CN" altLang="en-US" sz="1200" b="0" i="0" kern="1200" dirty="0" smtClean="0">
                <a:solidFill>
                  <a:schemeClr val="tx1"/>
                </a:solidFill>
                <a:effectLst/>
                <a:latin typeface="+mn-lt"/>
                <a:ea typeface="+mn-ea"/>
                <a:cs typeface="+mn-cs"/>
              </a:rPr>
              <a:t>方法）。</a:t>
            </a:r>
          </a:p>
          <a:p>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如果满足下面的情况，类就会被卸载：</a:t>
            </a:r>
          </a:p>
          <a:p>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该类所有的实例都已经被回收，也就是</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堆中不存在该类的任何实例。</a:t>
            </a:r>
          </a:p>
          <a:p>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加载该类的</a:t>
            </a:r>
            <a:r>
              <a:rPr lang="en-US" altLang="zh-CN" sz="1200" b="0" i="0" kern="1200" dirty="0" smtClean="0">
                <a:solidFill>
                  <a:schemeClr val="tx1"/>
                </a:solidFill>
                <a:effectLst/>
                <a:latin typeface="+mn-lt"/>
                <a:ea typeface="+mn-ea"/>
                <a:cs typeface="+mn-cs"/>
              </a:rPr>
              <a:t>ClassLoader</a:t>
            </a:r>
            <a:r>
              <a:rPr lang="zh-CN" altLang="en-US" sz="1200" b="0" i="0" kern="1200" dirty="0" smtClean="0">
                <a:solidFill>
                  <a:schemeClr val="tx1"/>
                </a:solidFill>
                <a:effectLst/>
                <a:latin typeface="+mn-lt"/>
                <a:ea typeface="+mn-ea"/>
                <a:cs typeface="+mn-cs"/>
              </a:rPr>
              <a:t>已经被回收。</a:t>
            </a:r>
          </a:p>
          <a:p>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该类对应的</a:t>
            </a:r>
            <a:r>
              <a:rPr lang="en-US" altLang="zh-CN" sz="1200" b="0" i="0" kern="1200" dirty="0" err="1" smtClean="0">
                <a:solidFill>
                  <a:schemeClr val="tx1"/>
                </a:solidFill>
                <a:effectLst/>
                <a:latin typeface="+mn-lt"/>
                <a:ea typeface="+mn-ea"/>
                <a:cs typeface="+mn-cs"/>
              </a:rPr>
              <a:t>java.lang.Class</a:t>
            </a:r>
            <a:r>
              <a:rPr lang="zh-CN" altLang="en-US" sz="1200" b="0" i="0" kern="1200" dirty="0" smtClean="0">
                <a:solidFill>
                  <a:schemeClr val="tx1"/>
                </a:solidFill>
                <a:effectLst/>
                <a:latin typeface="+mn-lt"/>
                <a:ea typeface="+mn-ea"/>
                <a:cs typeface="+mn-cs"/>
              </a:rPr>
              <a:t>对象没有任何地方被引用，无法在任何地方通过反射访问该类的方法。</a:t>
            </a:r>
          </a:p>
          <a:p>
            <a:endParaRPr lang="zh-CN" altLang="en-US" dirty="0"/>
          </a:p>
        </p:txBody>
      </p:sp>
      <p:sp>
        <p:nvSpPr>
          <p:cNvPr id="4" name="灯片编号占位符 3"/>
          <p:cNvSpPr>
            <a:spLocks noGrp="1"/>
          </p:cNvSpPr>
          <p:nvPr>
            <p:ph type="sldNum" sz="quarter" idx="10"/>
          </p:nvPr>
        </p:nvSpPr>
        <p:spPr/>
        <p:txBody>
          <a:bodyPr/>
          <a:lstStyle/>
          <a:p>
            <a:fld id="{A1591198-068F-4803-A0B4-4CC0B3773A5F}" type="slidenum">
              <a:rPr lang="zh-CN" altLang="en-US" smtClean="0"/>
              <a:t>6</a:t>
            </a:fld>
            <a:endParaRPr lang="zh-CN" altLang="en-US"/>
          </a:p>
        </p:txBody>
      </p:sp>
    </p:spTree>
    <p:extLst>
      <p:ext uri="{BB962C8B-B14F-4D97-AF65-F5344CB8AC3E}">
        <p14:creationId xmlns:p14="http://schemas.microsoft.com/office/powerpoint/2010/main" val="2837475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原因</a:t>
            </a:r>
            <a:r>
              <a:rPr lang="en-US" altLang="zh-CN" dirty="0" smtClean="0"/>
              <a:t>:</a:t>
            </a:r>
            <a:r>
              <a:rPr lang="zh-CN" altLang="en-US" dirty="0" smtClean="0"/>
              <a:t>常量一种特殊的变量，因为编译器把他们当作值</a:t>
            </a:r>
            <a:r>
              <a:rPr lang="en-US" altLang="zh-CN" dirty="0" smtClean="0"/>
              <a:t>(value)</a:t>
            </a:r>
            <a:r>
              <a:rPr lang="zh-CN" altLang="en-US" dirty="0" smtClean="0"/>
              <a:t>而不是域</a:t>
            </a:r>
            <a:r>
              <a:rPr lang="en-US" altLang="zh-CN" dirty="0" smtClean="0"/>
              <a:t>(field)</a:t>
            </a:r>
            <a:r>
              <a:rPr lang="zh-CN" altLang="en-US" dirty="0" smtClean="0"/>
              <a:t>来对待。如果你的代码中用到了常变量</a:t>
            </a:r>
            <a:r>
              <a:rPr lang="en-US" altLang="zh-CN" dirty="0" smtClean="0"/>
              <a:t>(constant variable)</a:t>
            </a:r>
            <a:r>
              <a:rPr lang="zh-CN" altLang="en-US" dirty="0" smtClean="0"/>
              <a:t>，编译器并不会生成字节码来从对象中载入域的值，而是直接把这个值插入到字节码中。这是一种很有用的优化，但是如果你需要改变</a:t>
            </a:r>
            <a:r>
              <a:rPr lang="en-US" altLang="zh-CN" dirty="0" smtClean="0"/>
              <a:t>final</a:t>
            </a:r>
            <a:r>
              <a:rPr lang="zh-CN" altLang="en-US" dirty="0" smtClean="0"/>
              <a:t>域的值那么每一块用到那个域的代码都需要重新编译。</a:t>
            </a:r>
          </a:p>
          <a:p>
            <a:endParaRPr lang="zh-CN" altLang="en-US" dirty="0"/>
          </a:p>
        </p:txBody>
      </p:sp>
      <p:sp>
        <p:nvSpPr>
          <p:cNvPr id="4" name="灯片编号占位符 3"/>
          <p:cNvSpPr>
            <a:spLocks noGrp="1"/>
          </p:cNvSpPr>
          <p:nvPr>
            <p:ph type="sldNum" sz="quarter" idx="10"/>
          </p:nvPr>
        </p:nvSpPr>
        <p:spPr/>
        <p:txBody>
          <a:bodyPr/>
          <a:lstStyle/>
          <a:p>
            <a:fld id="{A1591198-068F-4803-A0B4-4CC0B3773A5F}" type="slidenum">
              <a:rPr lang="zh-CN" altLang="en-US" smtClean="0"/>
              <a:t>8</a:t>
            </a:fld>
            <a:endParaRPr lang="zh-CN" altLang="en-US"/>
          </a:p>
        </p:txBody>
      </p:sp>
    </p:spTree>
    <p:extLst>
      <p:ext uri="{BB962C8B-B14F-4D97-AF65-F5344CB8AC3E}">
        <p14:creationId xmlns:p14="http://schemas.microsoft.com/office/powerpoint/2010/main" val="2489743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1: </a:t>
            </a:r>
            <a:r>
              <a:rPr lang="en-US" altLang="zh-CN" sz="1200" kern="1200" dirty="0" err="1" smtClean="0">
                <a:solidFill>
                  <a:schemeClr val="tx1"/>
                </a:solidFill>
                <a:latin typeface="+mn-lt"/>
                <a:ea typeface="+mn-ea"/>
                <a:cs typeface="+mn-cs"/>
              </a:rPr>
              <a:t>SingleTon</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singleTon</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SingleTon.getInstance</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调用了类的</a:t>
            </a:r>
            <a:r>
              <a:rPr lang="en-US" altLang="zh-CN" sz="1200" kern="1200" dirty="0" err="1" smtClean="0">
                <a:solidFill>
                  <a:schemeClr val="tx1"/>
                </a:solidFill>
                <a:latin typeface="+mn-lt"/>
                <a:ea typeface="+mn-ea"/>
                <a:cs typeface="+mn-cs"/>
              </a:rPr>
              <a:t>SingleTon</a:t>
            </a:r>
            <a:r>
              <a:rPr lang="zh-CN" altLang="en-US" sz="1200" kern="1200" dirty="0" smtClean="0">
                <a:solidFill>
                  <a:schemeClr val="tx1"/>
                </a:solidFill>
                <a:latin typeface="+mn-lt"/>
                <a:ea typeface="+mn-ea"/>
                <a:cs typeface="+mn-cs"/>
              </a:rPr>
              <a:t>调用了类的静态方法，触发类的初始化</a:t>
            </a:r>
          </a:p>
          <a:p>
            <a:r>
              <a:rPr lang="en-US" altLang="zh-CN" sz="1200" kern="1200" dirty="0" smtClean="0">
                <a:solidFill>
                  <a:schemeClr val="tx1"/>
                </a:solidFill>
                <a:latin typeface="+mn-lt"/>
                <a:ea typeface="+mn-ea"/>
                <a:cs typeface="+mn-cs"/>
              </a:rPr>
              <a:t>2: </a:t>
            </a:r>
            <a:r>
              <a:rPr lang="zh-CN" altLang="en-US" sz="1200" kern="1200" dirty="0" smtClean="0">
                <a:solidFill>
                  <a:schemeClr val="tx1"/>
                </a:solidFill>
                <a:latin typeface="+mn-lt"/>
                <a:ea typeface="+mn-ea"/>
                <a:cs typeface="+mn-cs"/>
              </a:rPr>
              <a:t>类加载的时候在准备过程中为类的静态变量分配内存并初始化默认值 </a:t>
            </a:r>
            <a:r>
              <a:rPr lang="en-US" altLang="zh-CN" sz="1200" kern="1200" dirty="0" smtClean="0">
                <a:solidFill>
                  <a:schemeClr val="tx1"/>
                </a:solidFill>
                <a:latin typeface="+mn-lt"/>
                <a:ea typeface="+mn-ea"/>
                <a:cs typeface="+mn-cs"/>
              </a:rPr>
              <a:t>singleton=null count1=0,count2=0</a:t>
            </a:r>
          </a:p>
          <a:p>
            <a:r>
              <a:rPr lang="en-US" altLang="zh-CN" sz="1200" kern="1200" dirty="0" smtClean="0">
                <a:solidFill>
                  <a:schemeClr val="tx1"/>
                </a:solidFill>
                <a:latin typeface="+mn-lt"/>
                <a:ea typeface="+mn-ea"/>
                <a:cs typeface="+mn-cs"/>
              </a:rPr>
              <a:t>3: </a:t>
            </a:r>
            <a:r>
              <a:rPr lang="zh-CN" altLang="en-US" sz="1200" kern="1200" dirty="0" smtClean="0">
                <a:solidFill>
                  <a:schemeClr val="tx1"/>
                </a:solidFill>
                <a:latin typeface="+mn-lt"/>
                <a:ea typeface="+mn-ea"/>
                <a:cs typeface="+mn-cs"/>
              </a:rPr>
              <a:t>类初始化化，为类的静态变量赋值和执行静态代码快。</a:t>
            </a:r>
            <a:r>
              <a:rPr lang="en-US" altLang="zh-CN" sz="1200" kern="1200" dirty="0" smtClean="0">
                <a:solidFill>
                  <a:schemeClr val="tx1"/>
                </a:solidFill>
                <a:latin typeface="+mn-lt"/>
                <a:ea typeface="+mn-ea"/>
                <a:cs typeface="+mn-cs"/>
              </a:rPr>
              <a:t>singleton</a:t>
            </a:r>
            <a:r>
              <a:rPr lang="zh-CN" altLang="en-US" sz="1200" kern="1200" dirty="0" smtClean="0">
                <a:solidFill>
                  <a:schemeClr val="tx1"/>
                </a:solidFill>
                <a:latin typeface="+mn-lt"/>
                <a:ea typeface="+mn-ea"/>
                <a:cs typeface="+mn-cs"/>
              </a:rPr>
              <a:t>赋值为</a:t>
            </a:r>
            <a:r>
              <a:rPr lang="en-US" altLang="zh-CN" sz="1200" kern="1200" dirty="0" smtClean="0">
                <a:solidFill>
                  <a:schemeClr val="tx1"/>
                </a:solidFill>
                <a:latin typeface="+mn-lt"/>
                <a:ea typeface="+mn-ea"/>
                <a:cs typeface="+mn-cs"/>
              </a:rPr>
              <a:t>new </a:t>
            </a:r>
            <a:r>
              <a:rPr lang="en-US" altLang="zh-CN" sz="1200" kern="1200" dirty="0" err="1" smtClean="0">
                <a:solidFill>
                  <a:schemeClr val="tx1"/>
                </a:solidFill>
                <a:latin typeface="+mn-lt"/>
                <a:ea typeface="+mn-ea"/>
                <a:cs typeface="+mn-cs"/>
              </a:rPr>
              <a:t>SingleTon</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调用类的构造方法</a:t>
            </a:r>
          </a:p>
          <a:p>
            <a:r>
              <a:rPr lang="en-US" altLang="zh-CN" sz="1200" kern="1200" dirty="0" smtClean="0">
                <a:solidFill>
                  <a:schemeClr val="tx1"/>
                </a:solidFill>
                <a:latin typeface="+mn-lt"/>
                <a:ea typeface="+mn-ea"/>
                <a:cs typeface="+mn-cs"/>
              </a:rPr>
              <a:t>4: </a:t>
            </a:r>
            <a:r>
              <a:rPr lang="zh-CN" altLang="en-US" sz="1200" kern="1200" dirty="0" smtClean="0">
                <a:solidFill>
                  <a:schemeClr val="tx1"/>
                </a:solidFill>
                <a:latin typeface="+mn-lt"/>
                <a:ea typeface="+mn-ea"/>
                <a:cs typeface="+mn-cs"/>
              </a:rPr>
              <a:t>调用类的构造方法后</a:t>
            </a:r>
            <a:r>
              <a:rPr lang="en-US" altLang="zh-CN" sz="1200" kern="1200" dirty="0" smtClean="0">
                <a:solidFill>
                  <a:schemeClr val="tx1"/>
                </a:solidFill>
                <a:latin typeface="+mn-lt"/>
                <a:ea typeface="+mn-ea"/>
                <a:cs typeface="+mn-cs"/>
              </a:rPr>
              <a:t>count=1;count2=1</a:t>
            </a:r>
          </a:p>
          <a:p>
            <a:r>
              <a:rPr lang="en-US" altLang="zh-CN" sz="1200" kern="1200" dirty="0" smtClean="0">
                <a:solidFill>
                  <a:schemeClr val="tx1"/>
                </a:solidFill>
                <a:latin typeface="+mn-lt"/>
                <a:ea typeface="+mn-ea"/>
                <a:cs typeface="+mn-cs"/>
              </a:rPr>
              <a:t>5: </a:t>
            </a:r>
            <a:r>
              <a:rPr lang="zh-CN" altLang="en-US" sz="1200" kern="1200" dirty="0" smtClean="0">
                <a:solidFill>
                  <a:schemeClr val="tx1"/>
                </a:solidFill>
                <a:latin typeface="+mn-lt"/>
                <a:ea typeface="+mn-ea"/>
                <a:cs typeface="+mn-cs"/>
              </a:rPr>
              <a:t>继续为</a:t>
            </a:r>
            <a:r>
              <a:rPr lang="en-US" altLang="zh-CN" sz="1200" kern="1200" dirty="0" smtClean="0">
                <a:solidFill>
                  <a:schemeClr val="tx1"/>
                </a:solidFill>
                <a:latin typeface="+mn-lt"/>
                <a:ea typeface="+mn-ea"/>
                <a:cs typeface="+mn-cs"/>
              </a:rPr>
              <a:t>count1</a:t>
            </a:r>
            <a:r>
              <a:rPr lang="zh-CN" altLang="en-US" sz="1200" kern="1200" dirty="0" smtClean="0">
                <a:solidFill>
                  <a:schemeClr val="tx1"/>
                </a:solidFill>
                <a:latin typeface="+mn-lt"/>
                <a:ea typeface="+mn-ea"/>
                <a:cs typeface="+mn-cs"/>
              </a:rPr>
              <a:t>与</a:t>
            </a:r>
            <a:r>
              <a:rPr lang="en-US" altLang="zh-CN" sz="1200" kern="1200" dirty="0" smtClean="0">
                <a:solidFill>
                  <a:schemeClr val="tx1"/>
                </a:solidFill>
                <a:latin typeface="+mn-lt"/>
                <a:ea typeface="+mn-ea"/>
                <a:cs typeface="+mn-cs"/>
              </a:rPr>
              <a:t>count2</a:t>
            </a:r>
            <a:r>
              <a:rPr lang="zh-CN" altLang="en-US" sz="1200" kern="1200" dirty="0" smtClean="0">
                <a:solidFill>
                  <a:schemeClr val="tx1"/>
                </a:solidFill>
                <a:latin typeface="+mn-lt"/>
                <a:ea typeface="+mn-ea"/>
                <a:cs typeface="+mn-cs"/>
              </a:rPr>
              <a:t>赋值</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此时</a:t>
            </a:r>
            <a:r>
              <a:rPr lang="en-US" altLang="zh-CN" sz="1200" kern="1200" dirty="0" smtClean="0">
                <a:solidFill>
                  <a:schemeClr val="tx1"/>
                </a:solidFill>
                <a:latin typeface="+mn-lt"/>
                <a:ea typeface="+mn-ea"/>
                <a:cs typeface="+mn-cs"/>
              </a:rPr>
              <a:t>count1</a:t>
            </a:r>
            <a:r>
              <a:rPr lang="zh-CN" altLang="en-US" sz="1200" kern="1200" dirty="0" smtClean="0">
                <a:solidFill>
                  <a:schemeClr val="tx1"/>
                </a:solidFill>
                <a:latin typeface="+mn-lt"/>
                <a:ea typeface="+mn-ea"/>
                <a:cs typeface="+mn-cs"/>
              </a:rPr>
              <a:t>没有赋值操作</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所有</a:t>
            </a:r>
            <a:r>
              <a:rPr lang="en-US" altLang="zh-CN" sz="1200" kern="1200" dirty="0" smtClean="0">
                <a:solidFill>
                  <a:schemeClr val="tx1"/>
                </a:solidFill>
                <a:latin typeface="+mn-lt"/>
                <a:ea typeface="+mn-ea"/>
                <a:cs typeface="+mn-cs"/>
              </a:rPr>
              <a:t>count1</a:t>
            </a:r>
            <a:r>
              <a:rPr lang="zh-CN" altLang="en-US" sz="1200" kern="1200" dirty="0" smtClean="0">
                <a:solidFill>
                  <a:schemeClr val="tx1"/>
                </a:solidFill>
                <a:latin typeface="+mn-lt"/>
                <a:ea typeface="+mn-ea"/>
                <a:cs typeface="+mn-cs"/>
              </a:rPr>
              <a:t>为</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但是</a:t>
            </a:r>
            <a:r>
              <a:rPr lang="en-US" altLang="zh-CN" sz="1200" kern="1200" dirty="0" smtClean="0">
                <a:solidFill>
                  <a:schemeClr val="tx1"/>
                </a:solidFill>
                <a:latin typeface="+mn-lt"/>
                <a:ea typeface="+mn-ea"/>
                <a:cs typeface="+mn-cs"/>
              </a:rPr>
              <a:t>count2</a:t>
            </a:r>
            <a:r>
              <a:rPr lang="zh-CN" altLang="en-US" sz="1200" kern="1200" dirty="0" smtClean="0">
                <a:solidFill>
                  <a:schemeClr val="tx1"/>
                </a:solidFill>
                <a:latin typeface="+mn-lt"/>
                <a:ea typeface="+mn-ea"/>
                <a:cs typeface="+mn-cs"/>
              </a:rPr>
              <a:t>执行赋值操作就变为</a:t>
            </a:r>
            <a:r>
              <a:rPr lang="en-US" altLang="zh-CN" sz="1200" kern="1200" dirty="0" smtClean="0">
                <a:solidFill>
                  <a:schemeClr val="tx1"/>
                </a:solidFill>
                <a:latin typeface="+mn-lt"/>
                <a:ea typeface="+mn-ea"/>
                <a:cs typeface="+mn-cs"/>
              </a:rPr>
              <a:t>0</a:t>
            </a:r>
          </a:p>
          <a:p>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1591198-068F-4803-A0B4-4CC0B3773A5F}" type="slidenum">
              <a:rPr lang="zh-CN" altLang="en-US" smtClean="0"/>
              <a:t>9</a:t>
            </a:fld>
            <a:endParaRPr lang="zh-CN" altLang="en-US"/>
          </a:p>
        </p:txBody>
      </p:sp>
    </p:spTree>
    <p:extLst>
      <p:ext uri="{BB962C8B-B14F-4D97-AF65-F5344CB8AC3E}">
        <p14:creationId xmlns:p14="http://schemas.microsoft.com/office/powerpoint/2010/main" val="1335328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en-US" altLang="zh-CN" sz="1200" b="0" i="0" kern="1200" dirty="0" err="1" smtClean="0">
                <a:solidFill>
                  <a:schemeClr val="tx1"/>
                </a:solidFill>
                <a:effectLst/>
                <a:latin typeface="+mn-lt"/>
                <a:ea typeface="+mn-ea"/>
                <a:cs typeface="+mn-cs"/>
              </a:rPr>
              <a:t>BootStrap</a:t>
            </a:r>
            <a:r>
              <a:rPr lang="en-US" altLang="zh-CN" sz="1200" b="0" i="0" kern="1200" dirty="0" smtClean="0">
                <a:solidFill>
                  <a:schemeClr val="tx1"/>
                </a:solidFill>
                <a:effectLst/>
                <a:latin typeface="+mn-lt"/>
                <a:ea typeface="+mn-ea"/>
                <a:cs typeface="+mn-cs"/>
              </a:rPr>
              <a:t> ClassLoader</a:t>
            </a:r>
            <a:r>
              <a:rPr lang="zh-CN" altLang="en-US" sz="1200" b="0" i="0" kern="1200" dirty="0" smtClean="0">
                <a:solidFill>
                  <a:schemeClr val="tx1"/>
                </a:solidFill>
                <a:effectLst/>
                <a:latin typeface="+mn-lt"/>
                <a:ea typeface="+mn-ea"/>
                <a:cs typeface="+mn-cs"/>
              </a:rPr>
              <a:t>：启动类加载器，负责加载存放在</a:t>
            </a:r>
            <a:r>
              <a:rPr lang="en-US" altLang="zh-CN" sz="1200" b="0" i="0" kern="1200" dirty="0" smtClean="0">
                <a:solidFill>
                  <a:schemeClr val="tx1"/>
                </a:solidFill>
                <a:effectLst/>
                <a:latin typeface="+mn-lt"/>
                <a:ea typeface="+mn-ea"/>
                <a:cs typeface="+mn-cs"/>
              </a:rPr>
              <a:t>%JAVA_HOME%\lib</a:t>
            </a:r>
            <a:r>
              <a:rPr lang="zh-CN" altLang="en-US" sz="1200" b="0" i="0" kern="1200" dirty="0" smtClean="0">
                <a:solidFill>
                  <a:schemeClr val="tx1"/>
                </a:solidFill>
                <a:effectLst/>
                <a:latin typeface="+mn-lt"/>
                <a:ea typeface="+mn-ea"/>
                <a:cs typeface="+mn-cs"/>
              </a:rPr>
              <a:t>目录中的，或者通被</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Xbootclasspath</a:t>
            </a:r>
            <a:r>
              <a:rPr lang="zh-CN" altLang="en-US" sz="1200" b="0" i="0" kern="1200" dirty="0" smtClean="0">
                <a:solidFill>
                  <a:schemeClr val="tx1"/>
                </a:solidFill>
                <a:effectLst/>
                <a:latin typeface="+mn-lt"/>
                <a:ea typeface="+mn-ea"/>
                <a:cs typeface="+mn-cs"/>
              </a:rPr>
              <a:t>参数所指定的路径中的，并且被</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虚拟机识别的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仅按照文件名识别，如</a:t>
            </a:r>
            <a:r>
              <a:rPr lang="en-US" altLang="zh-CN" sz="1200" b="0" i="0" kern="1200" dirty="0" smtClean="0">
                <a:solidFill>
                  <a:schemeClr val="tx1"/>
                </a:solidFill>
                <a:effectLst/>
                <a:latin typeface="+mn-lt"/>
                <a:ea typeface="+mn-ea"/>
                <a:cs typeface="+mn-cs"/>
              </a:rPr>
              <a:t>rt.jar</a:t>
            </a:r>
            <a:r>
              <a:rPr lang="zh-CN" altLang="en-US" sz="1200" b="0" i="0" kern="1200" dirty="0" smtClean="0">
                <a:solidFill>
                  <a:schemeClr val="tx1"/>
                </a:solidFill>
                <a:effectLst/>
                <a:latin typeface="+mn-lt"/>
                <a:ea typeface="+mn-ea"/>
                <a:cs typeface="+mn-cs"/>
              </a:rPr>
              <a:t>，名字不符合的类库，即使放在指定路径中也不会被加载</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类库到虚拟机的内存中，启动类加载器无法被</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程序直接引用。</a:t>
            </a:r>
          </a:p>
          <a:p>
            <a:r>
              <a:rPr lang="en-US" altLang="zh-CN" sz="1200" b="0" i="0" kern="1200" dirty="0" smtClean="0">
                <a:solidFill>
                  <a:schemeClr val="tx1"/>
                </a:solidFill>
                <a:effectLst/>
                <a:latin typeface="+mn-lt"/>
                <a:ea typeface="+mn-ea"/>
                <a:cs typeface="+mn-cs"/>
              </a:rPr>
              <a:t>(2).Extension ClassLoader</a:t>
            </a:r>
            <a:r>
              <a:rPr lang="zh-CN" altLang="en-US" sz="1200" b="0" i="0" kern="1200" dirty="0" smtClean="0">
                <a:solidFill>
                  <a:schemeClr val="tx1"/>
                </a:solidFill>
                <a:effectLst/>
                <a:latin typeface="+mn-lt"/>
                <a:ea typeface="+mn-ea"/>
                <a:cs typeface="+mn-cs"/>
              </a:rPr>
              <a:t>：扩展类加载器，由</a:t>
            </a:r>
            <a:r>
              <a:rPr lang="en-US" altLang="zh-CN" sz="1200" b="0" i="0" kern="1200" dirty="0" err="1" smtClean="0">
                <a:solidFill>
                  <a:schemeClr val="tx1"/>
                </a:solidFill>
                <a:effectLst/>
                <a:latin typeface="+mn-lt"/>
                <a:ea typeface="+mn-ea"/>
                <a:cs typeface="+mn-cs"/>
              </a:rPr>
              <a:t>sun.misc.Launcher$ExtClassLoader</a:t>
            </a:r>
            <a:r>
              <a:rPr lang="zh-CN" altLang="en-US" sz="1200" b="0" i="0" kern="1200" dirty="0" smtClean="0">
                <a:solidFill>
                  <a:schemeClr val="tx1"/>
                </a:solidFill>
                <a:effectLst/>
                <a:latin typeface="+mn-lt"/>
                <a:ea typeface="+mn-ea"/>
                <a:cs typeface="+mn-cs"/>
              </a:rPr>
              <a:t>实现，负责加载</a:t>
            </a:r>
            <a:r>
              <a:rPr lang="en-US" altLang="zh-CN" sz="1200" b="0" i="0" kern="1200" dirty="0" smtClean="0">
                <a:solidFill>
                  <a:schemeClr val="tx1"/>
                </a:solidFill>
                <a:effectLst/>
                <a:latin typeface="+mn-lt"/>
                <a:ea typeface="+mn-ea"/>
                <a:cs typeface="+mn-cs"/>
              </a:rPr>
              <a:t>%JAVA_HOME%\lib\</a:t>
            </a:r>
            <a:r>
              <a:rPr lang="en-US" altLang="zh-CN" sz="1200" b="0" i="0" kern="1200" dirty="0" err="1" smtClean="0">
                <a:solidFill>
                  <a:schemeClr val="tx1"/>
                </a:solidFill>
                <a:effectLst/>
                <a:latin typeface="+mn-lt"/>
                <a:ea typeface="+mn-ea"/>
                <a:cs typeface="+mn-cs"/>
              </a:rPr>
              <a:t>ext</a:t>
            </a:r>
            <a:r>
              <a:rPr lang="zh-CN" altLang="en-US" sz="1200" b="0" i="0" kern="1200" dirty="0" smtClean="0">
                <a:solidFill>
                  <a:schemeClr val="tx1"/>
                </a:solidFill>
                <a:effectLst/>
                <a:latin typeface="+mn-lt"/>
                <a:ea typeface="+mn-ea"/>
                <a:cs typeface="+mn-cs"/>
              </a:rPr>
              <a:t>目录中的，或者被</a:t>
            </a:r>
            <a:r>
              <a:rPr lang="en-US" altLang="zh-CN" sz="1200" b="0" i="0" kern="1200" dirty="0" err="1" smtClean="0">
                <a:solidFill>
                  <a:schemeClr val="tx1"/>
                </a:solidFill>
                <a:effectLst/>
                <a:latin typeface="+mn-lt"/>
                <a:ea typeface="+mn-ea"/>
                <a:cs typeface="+mn-cs"/>
              </a:rPr>
              <a:t>java.ext.dirs</a:t>
            </a:r>
            <a:r>
              <a:rPr lang="zh-CN" altLang="en-US" sz="1200" b="0" i="0" kern="1200" dirty="0" smtClean="0">
                <a:solidFill>
                  <a:schemeClr val="tx1"/>
                </a:solidFill>
                <a:effectLst/>
                <a:latin typeface="+mn-lt"/>
                <a:ea typeface="+mn-ea"/>
                <a:cs typeface="+mn-cs"/>
              </a:rPr>
              <a:t>系统变量所指定的路径中的所有类库，开发者可以直接使用扩展类加载器。</a:t>
            </a:r>
          </a:p>
          <a:p>
            <a:r>
              <a:rPr lang="en-US" altLang="zh-CN" sz="1200" b="0" i="0" kern="1200" dirty="0" smtClean="0">
                <a:solidFill>
                  <a:schemeClr val="tx1"/>
                </a:solidFill>
                <a:effectLst/>
                <a:latin typeface="+mn-lt"/>
                <a:ea typeface="+mn-ea"/>
                <a:cs typeface="+mn-cs"/>
              </a:rPr>
              <a:t>(3).Application ClassLoader</a:t>
            </a:r>
            <a:r>
              <a:rPr lang="zh-CN" altLang="en-US" sz="1200" b="0" i="0" kern="1200" dirty="0" smtClean="0">
                <a:solidFill>
                  <a:schemeClr val="tx1"/>
                </a:solidFill>
                <a:effectLst/>
                <a:latin typeface="+mn-lt"/>
                <a:ea typeface="+mn-ea"/>
                <a:cs typeface="+mn-cs"/>
              </a:rPr>
              <a:t>：应用程序类加载器，由</a:t>
            </a:r>
            <a:r>
              <a:rPr lang="en-US" altLang="zh-CN" sz="1200" b="0" i="0" kern="1200" dirty="0" err="1" smtClean="0">
                <a:solidFill>
                  <a:schemeClr val="tx1"/>
                </a:solidFill>
                <a:effectLst/>
                <a:latin typeface="+mn-lt"/>
                <a:ea typeface="+mn-ea"/>
                <a:cs typeface="+mn-cs"/>
              </a:rPr>
              <a:t>sun.misc.Launcher$AppClassLoader</a:t>
            </a:r>
            <a:r>
              <a:rPr lang="zh-CN" altLang="en-US" sz="1200" b="0" i="0" kern="1200" dirty="0" smtClean="0">
                <a:solidFill>
                  <a:schemeClr val="tx1"/>
                </a:solidFill>
                <a:effectLst/>
                <a:latin typeface="+mn-lt"/>
                <a:ea typeface="+mn-ea"/>
                <a:cs typeface="+mn-cs"/>
              </a:rPr>
              <a:t>实现，负责加载用户类路径</a:t>
            </a:r>
            <a:r>
              <a:rPr lang="en-US" altLang="zh-CN" sz="1200" b="0" i="0" kern="1200" dirty="0" err="1" smtClean="0">
                <a:solidFill>
                  <a:schemeClr val="tx1"/>
                </a:solidFill>
                <a:effectLst/>
                <a:latin typeface="+mn-lt"/>
                <a:ea typeface="+mn-ea"/>
                <a:cs typeface="+mn-cs"/>
              </a:rPr>
              <a:t>classpath</a:t>
            </a:r>
            <a:r>
              <a:rPr lang="zh-CN" altLang="en-US" sz="1200" b="0" i="0" kern="1200" dirty="0" smtClean="0">
                <a:solidFill>
                  <a:schemeClr val="tx1"/>
                </a:solidFill>
                <a:effectLst/>
                <a:latin typeface="+mn-lt"/>
                <a:ea typeface="+mn-ea"/>
                <a:cs typeface="+mn-cs"/>
              </a:rPr>
              <a:t>上所指定的类库，是类加载器</a:t>
            </a:r>
            <a:r>
              <a:rPr lang="en-US" altLang="zh-CN" sz="1200" b="0" i="0" kern="1200" dirty="0" smtClean="0">
                <a:solidFill>
                  <a:schemeClr val="tx1"/>
                </a:solidFill>
                <a:effectLst/>
                <a:latin typeface="+mn-lt"/>
                <a:ea typeface="+mn-ea"/>
                <a:cs typeface="+mn-cs"/>
              </a:rPr>
              <a:t>ClassLoader</a:t>
            </a:r>
            <a:r>
              <a:rPr lang="zh-CN" altLang="en-US" sz="1200" b="0" i="0" kern="1200" dirty="0" smtClean="0">
                <a:solidFill>
                  <a:schemeClr val="tx1"/>
                </a:solidFill>
                <a:effectLst/>
                <a:latin typeface="+mn-lt"/>
                <a:ea typeface="+mn-ea"/>
                <a:cs typeface="+mn-cs"/>
              </a:rPr>
              <a:t>中的</a:t>
            </a:r>
            <a:r>
              <a:rPr lang="en-US" altLang="zh-CN" sz="1200" b="0" i="0" kern="1200" dirty="0" err="1" smtClean="0">
                <a:solidFill>
                  <a:schemeClr val="tx1"/>
                </a:solidFill>
                <a:effectLst/>
                <a:latin typeface="+mn-lt"/>
                <a:ea typeface="+mn-ea"/>
                <a:cs typeface="+mn-cs"/>
              </a:rPr>
              <a:t>getSystemClassLoader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方法的返回值，开发者可以直接使用应用程序类加载器，如果程序中没有自定义过类加载器，该加载器就是程序中默认的类加载器。</a:t>
            </a:r>
          </a:p>
          <a:p>
            <a:endParaRPr lang="zh-CN" altLang="en-US" dirty="0"/>
          </a:p>
        </p:txBody>
      </p:sp>
      <p:sp>
        <p:nvSpPr>
          <p:cNvPr id="4" name="灯片编号占位符 3"/>
          <p:cNvSpPr>
            <a:spLocks noGrp="1"/>
          </p:cNvSpPr>
          <p:nvPr>
            <p:ph type="sldNum" sz="quarter" idx="10"/>
          </p:nvPr>
        </p:nvSpPr>
        <p:spPr/>
        <p:txBody>
          <a:bodyPr/>
          <a:lstStyle/>
          <a:p>
            <a:fld id="{A1591198-068F-4803-A0B4-4CC0B3773A5F}" type="slidenum">
              <a:rPr lang="zh-CN" altLang="en-US" smtClean="0"/>
              <a:t>11</a:t>
            </a:fld>
            <a:endParaRPr lang="zh-CN" altLang="en-US"/>
          </a:p>
        </p:txBody>
      </p:sp>
    </p:spTree>
    <p:extLst>
      <p:ext uri="{BB962C8B-B14F-4D97-AF65-F5344CB8AC3E}">
        <p14:creationId xmlns:p14="http://schemas.microsoft.com/office/powerpoint/2010/main" val="2613207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591198-068F-4803-A0B4-4CC0B3773A5F}" type="slidenum">
              <a:rPr lang="zh-CN" altLang="en-US" smtClean="0"/>
              <a:t>13</a:t>
            </a:fld>
            <a:endParaRPr lang="zh-CN" altLang="en-US"/>
          </a:p>
        </p:txBody>
      </p:sp>
    </p:spTree>
    <p:extLst>
      <p:ext uri="{BB962C8B-B14F-4D97-AF65-F5344CB8AC3E}">
        <p14:creationId xmlns:p14="http://schemas.microsoft.com/office/powerpoint/2010/main" val="3397870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hlinkClick r:id="rId3"/>
              </a:rPr>
              <a:t>Java Class</a:t>
            </a:r>
            <a:r>
              <a:rPr lang="zh-CN" altLang="en-US" sz="1200" b="0" i="0" u="none" strike="noStrike" kern="1200" dirty="0" smtClean="0">
                <a:solidFill>
                  <a:schemeClr val="tx1"/>
                </a:solidFill>
                <a:effectLst/>
                <a:latin typeface="+mn-lt"/>
                <a:ea typeface="+mn-ea"/>
                <a:cs typeface="+mn-cs"/>
                <a:hlinkClick r:id="rId3"/>
              </a:rPr>
              <a:t>卸载与</a:t>
            </a:r>
            <a:r>
              <a:rPr lang="en-US" altLang="zh-CN" sz="1200" b="0" i="0" u="none" strike="noStrike" kern="1200" dirty="0" smtClean="0">
                <a:solidFill>
                  <a:schemeClr val="tx1"/>
                </a:solidFill>
                <a:effectLst/>
                <a:latin typeface="+mn-lt"/>
                <a:ea typeface="+mn-ea"/>
                <a:cs typeface="+mn-cs"/>
                <a:hlinkClick r:id="rId3"/>
              </a:rPr>
              <a:t>ClassLoader</a:t>
            </a:r>
            <a:endParaRPr lang="zh-CN" altLang="en-US" dirty="0"/>
          </a:p>
        </p:txBody>
      </p:sp>
      <p:sp>
        <p:nvSpPr>
          <p:cNvPr id="4" name="灯片编号占位符 3"/>
          <p:cNvSpPr>
            <a:spLocks noGrp="1"/>
          </p:cNvSpPr>
          <p:nvPr>
            <p:ph type="sldNum" sz="quarter" idx="10"/>
          </p:nvPr>
        </p:nvSpPr>
        <p:spPr/>
        <p:txBody>
          <a:bodyPr/>
          <a:lstStyle/>
          <a:p>
            <a:fld id="{A1591198-068F-4803-A0B4-4CC0B3773A5F}" type="slidenum">
              <a:rPr lang="zh-CN" altLang="en-US" smtClean="0"/>
              <a:t>14</a:t>
            </a:fld>
            <a:endParaRPr lang="zh-CN" altLang="en-US"/>
          </a:p>
        </p:txBody>
      </p:sp>
    </p:spTree>
    <p:extLst>
      <p:ext uri="{BB962C8B-B14F-4D97-AF65-F5344CB8AC3E}">
        <p14:creationId xmlns:p14="http://schemas.microsoft.com/office/powerpoint/2010/main" val="3488311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591198-068F-4803-A0B4-4CC0B3773A5F}" type="slidenum">
              <a:rPr lang="zh-CN" altLang="en-US" smtClean="0"/>
              <a:t>18</a:t>
            </a:fld>
            <a:endParaRPr lang="zh-CN" altLang="en-US"/>
          </a:p>
        </p:txBody>
      </p:sp>
    </p:spTree>
    <p:extLst>
      <p:ext uri="{BB962C8B-B14F-4D97-AF65-F5344CB8AC3E}">
        <p14:creationId xmlns:p14="http://schemas.microsoft.com/office/powerpoint/2010/main" val="3981607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C0E83-4012-4591-B1D4-721162C8380B}" type="slidenum">
              <a:rPr lang="zh-CN" altLang="en-US" smtClean="0"/>
              <a:t>‹#›</a:t>
            </a:fld>
            <a:endParaRPr lang="zh-CN" altLang="en-US"/>
          </a:p>
        </p:txBody>
      </p:sp>
    </p:spTree>
    <p:extLst>
      <p:ext uri="{BB962C8B-B14F-4D97-AF65-F5344CB8AC3E}">
        <p14:creationId xmlns:p14="http://schemas.microsoft.com/office/powerpoint/2010/main" val="1714828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C0E83-4012-4591-B1D4-721162C8380B}" type="slidenum">
              <a:rPr lang="zh-CN" altLang="en-US" smtClean="0"/>
              <a:t>‹#›</a:t>
            </a:fld>
            <a:endParaRPr lang="zh-CN" altLang="en-US"/>
          </a:p>
        </p:txBody>
      </p:sp>
    </p:spTree>
    <p:extLst>
      <p:ext uri="{BB962C8B-B14F-4D97-AF65-F5344CB8AC3E}">
        <p14:creationId xmlns:p14="http://schemas.microsoft.com/office/powerpoint/2010/main" val="2708672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C0E83-4012-4591-B1D4-721162C8380B}" type="slidenum">
              <a:rPr lang="zh-CN" altLang="en-US" smtClean="0"/>
              <a:t>‹#›</a:t>
            </a:fld>
            <a:endParaRPr lang="zh-CN" altLang="en-US"/>
          </a:p>
        </p:txBody>
      </p:sp>
    </p:spTree>
    <p:extLst>
      <p:ext uri="{BB962C8B-B14F-4D97-AF65-F5344CB8AC3E}">
        <p14:creationId xmlns:p14="http://schemas.microsoft.com/office/powerpoint/2010/main" val="1342620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C0E83-4012-4591-B1D4-721162C8380B}" type="slidenum">
              <a:rPr lang="zh-CN" altLang="en-US" smtClean="0"/>
              <a:t>‹#›</a:t>
            </a:fld>
            <a:endParaRPr lang="zh-CN" altLang="en-US"/>
          </a:p>
        </p:txBody>
      </p:sp>
    </p:spTree>
    <p:extLst>
      <p:ext uri="{BB962C8B-B14F-4D97-AF65-F5344CB8AC3E}">
        <p14:creationId xmlns:p14="http://schemas.microsoft.com/office/powerpoint/2010/main" val="3926280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C0E83-4012-4591-B1D4-721162C8380B}" type="slidenum">
              <a:rPr lang="zh-CN" altLang="en-US" smtClean="0"/>
              <a:t>‹#›</a:t>
            </a:fld>
            <a:endParaRPr lang="zh-CN" altLang="en-US"/>
          </a:p>
        </p:txBody>
      </p:sp>
    </p:spTree>
    <p:extLst>
      <p:ext uri="{BB962C8B-B14F-4D97-AF65-F5344CB8AC3E}">
        <p14:creationId xmlns:p14="http://schemas.microsoft.com/office/powerpoint/2010/main" val="279064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r>
              <a:rPr lang="en-US" altLang="zh-CN" smtClean="0"/>
              <a:t>2017/6/21</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C0E83-4012-4591-B1D4-721162C8380B}" type="slidenum">
              <a:rPr lang="zh-CN" altLang="en-US" smtClean="0"/>
              <a:t>‹#›</a:t>
            </a:fld>
            <a:endParaRPr lang="zh-CN" altLang="en-US"/>
          </a:p>
        </p:txBody>
      </p:sp>
    </p:spTree>
    <p:extLst>
      <p:ext uri="{BB962C8B-B14F-4D97-AF65-F5344CB8AC3E}">
        <p14:creationId xmlns:p14="http://schemas.microsoft.com/office/powerpoint/2010/main" val="2393269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r>
              <a:rPr lang="en-US" altLang="zh-CN" smtClean="0"/>
              <a:t>2017/6/21</a:t>
            </a:r>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C0E83-4012-4591-B1D4-721162C8380B}" type="slidenum">
              <a:rPr lang="zh-CN" altLang="en-US" smtClean="0"/>
              <a:t>‹#›</a:t>
            </a:fld>
            <a:endParaRPr lang="zh-CN" altLang="en-US"/>
          </a:p>
        </p:txBody>
      </p:sp>
    </p:spTree>
    <p:extLst>
      <p:ext uri="{BB962C8B-B14F-4D97-AF65-F5344CB8AC3E}">
        <p14:creationId xmlns:p14="http://schemas.microsoft.com/office/powerpoint/2010/main" val="1558283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r>
              <a:rPr lang="en-US" altLang="zh-CN" smtClean="0"/>
              <a:t>2017/6/21</a:t>
            </a:r>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a:t>
            </a:fld>
            <a:endParaRPr lang="zh-CN" altLang="en-US"/>
          </a:p>
        </p:txBody>
      </p:sp>
    </p:spTree>
    <p:extLst>
      <p:ext uri="{BB962C8B-B14F-4D97-AF65-F5344CB8AC3E}">
        <p14:creationId xmlns:p14="http://schemas.microsoft.com/office/powerpoint/2010/main" val="345329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2017/6/21</a:t>
            </a:r>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C0E83-4012-4591-B1D4-721162C8380B}" type="slidenum">
              <a:rPr lang="zh-CN" altLang="en-US" smtClean="0"/>
              <a:t>‹#›</a:t>
            </a:fld>
            <a:endParaRPr lang="zh-CN" altLang="en-US"/>
          </a:p>
        </p:txBody>
      </p:sp>
    </p:spTree>
    <p:extLst>
      <p:ext uri="{BB962C8B-B14F-4D97-AF65-F5344CB8AC3E}">
        <p14:creationId xmlns:p14="http://schemas.microsoft.com/office/powerpoint/2010/main" val="2557459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r>
              <a:rPr lang="en-US" altLang="zh-CN" smtClean="0"/>
              <a:t>2017/6/21</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C0E83-4012-4591-B1D4-721162C8380B}" type="slidenum">
              <a:rPr lang="zh-CN" altLang="en-US" smtClean="0"/>
              <a:t>‹#›</a:t>
            </a:fld>
            <a:endParaRPr lang="zh-CN" altLang="en-US"/>
          </a:p>
        </p:txBody>
      </p:sp>
    </p:spTree>
    <p:extLst>
      <p:ext uri="{BB962C8B-B14F-4D97-AF65-F5344CB8AC3E}">
        <p14:creationId xmlns:p14="http://schemas.microsoft.com/office/powerpoint/2010/main" val="1676087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r>
              <a:rPr lang="en-US" altLang="zh-CN" smtClean="0"/>
              <a:t>2017/6/21</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C0E83-4012-4591-B1D4-721162C8380B}" type="slidenum">
              <a:rPr lang="zh-CN" altLang="en-US" smtClean="0"/>
              <a:t>‹#›</a:t>
            </a:fld>
            <a:endParaRPr lang="zh-CN" altLang="en-US"/>
          </a:p>
        </p:txBody>
      </p:sp>
    </p:spTree>
    <p:extLst>
      <p:ext uri="{BB962C8B-B14F-4D97-AF65-F5344CB8AC3E}">
        <p14:creationId xmlns:p14="http://schemas.microsoft.com/office/powerpoint/2010/main" val="3290309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smtClean="0"/>
              <a:t>2017/6/21</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C0E83-4012-4591-B1D4-721162C8380B}" type="slidenum">
              <a:rPr lang="zh-CN" altLang="en-US" smtClean="0"/>
              <a:t>‹#›</a:t>
            </a:fld>
            <a:endParaRPr lang="zh-CN" altLang="en-US"/>
          </a:p>
        </p:txBody>
      </p:sp>
    </p:spTree>
    <p:extLst>
      <p:ext uri="{BB962C8B-B14F-4D97-AF65-F5344CB8AC3E}">
        <p14:creationId xmlns:p14="http://schemas.microsoft.com/office/powerpoint/2010/main" val="4127813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600" b="1" dirty="0" smtClean="0"/>
              <a:t>JVM</a:t>
            </a:r>
            <a:r>
              <a:rPr lang="zh-CN" altLang="en-US" sz="6600" b="1" dirty="0" smtClean="0"/>
              <a:t>内存管理</a:t>
            </a:r>
            <a:endParaRPr lang="zh-CN" altLang="en-US" sz="6600" b="1" dirty="0"/>
          </a:p>
        </p:txBody>
      </p:sp>
      <p:sp>
        <p:nvSpPr>
          <p:cNvPr id="3" name="副标题 2"/>
          <p:cNvSpPr>
            <a:spLocks noGrp="1"/>
          </p:cNvSpPr>
          <p:nvPr>
            <p:ph type="subTitle" idx="1"/>
          </p:nvPr>
        </p:nvSpPr>
        <p:spPr/>
        <p:txBody>
          <a:bodyPr/>
          <a:lstStyle/>
          <a:p>
            <a:endParaRPr lang="en-US" altLang="zh-CN" dirty="0" smtClean="0"/>
          </a:p>
          <a:p>
            <a:r>
              <a:rPr lang="en-US" altLang="zh-CN" dirty="0" smtClean="0"/>
              <a:t>				      </a:t>
            </a:r>
            <a:r>
              <a:rPr lang="zh-CN" altLang="en-US" dirty="0" smtClean="0"/>
              <a:t>应明宝 </a:t>
            </a:r>
            <a:r>
              <a:rPr lang="en-US" altLang="zh-CN" dirty="0" smtClean="0"/>
              <a:t>20170616</a:t>
            </a:r>
            <a:endParaRPr lang="zh-CN" altLang="en-US" dirty="0"/>
          </a:p>
        </p:txBody>
      </p:sp>
      <p:sp>
        <p:nvSpPr>
          <p:cNvPr id="4" name="日期占位符 3"/>
          <p:cNvSpPr>
            <a:spLocks noGrp="1"/>
          </p:cNvSpPr>
          <p:nvPr>
            <p:ph type="dt" sz="half" idx="10"/>
          </p:nvPr>
        </p:nvSpPr>
        <p:spPr/>
        <p:txBody>
          <a:bodyPr/>
          <a:lstStyle/>
          <a:p>
            <a:r>
              <a:rPr lang="en-US" altLang="zh-CN" smtClean="0"/>
              <a:t>2017/6/21</a:t>
            </a:r>
            <a:endParaRPr lang="zh-CN" altLang="en-US" dirty="0"/>
          </a:p>
        </p:txBody>
      </p:sp>
      <p:sp>
        <p:nvSpPr>
          <p:cNvPr id="5" name="灯片编号占位符 4"/>
          <p:cNvSpPr>
            <a:spLocks noGrp="1"/>
          </p:cNvSpPr>
          <p:nvPr>
            <p:ph type="sldNum" sz="quarter" idx="12"/>
          </p:nvPr>
        </p:nvSpPr>
        <p:spPr/>
        <p:txBody>
          <a:bodyPr/>
          <a:lstStyle/>
          <a:p>
            <a:fld id="{1B9C0E83-4012-4591-B1D4-721162C8380B}" type="slidenum">
              <a:rPr lang="zh-CN" altLang="en-US" smtClean="0"/>
              <a:t>1</a:t>
            </a:fld>
            <a:endParaRPr lang="zh-CN" altLang="en-US"/>
          </a:p>
        </p:txBody>
      </p:sp>
    </p:spTree>
    <p:extLst>
      <p:ext uri="{BB962C8B-B14F-4D97-AF65-F5344CB8AC3E}">
        <p14:creationId xmlns:p14="http://schemas.microsoft.com/office/powerpoint/2010/main" val="4203899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被动</a:t>
            </a:r>
            <a:r>
              <a:rPr lang="zh-CN" altLang="en-US" b="1" dirty="0" smtClean="0"/>
              <a:t>引用</a:t>
            </a:r>
            <a:endParaRPr lang="zh-CN" altLang="en-US" dirty="0"/>
          </a:p>
        </p:txBody>
      </p:sp>
      <p:sp>
        <p:nvSpPr>
          <p:cNvPr id="3" name="内容占位符 2"/>
          <p:cNvSpPr>
            <a:spLocks noGrp="1"/>
          </p:cNvSpPr>
          <p:nvPr>
            <p:ph idx="1"/>
          </p:nvPr>
        </p:nvSpPr>
        <p:spPr/>
        <p:txBody>
          <a:bodyPr/>
          <a:lstStyle/>
          <a:p>
            <a:r>
              <a:rPr lang="zh-CN" altLang="en-US" dirty="0"/>
              <a:t>子类调用父类的静态变量，子类不会被初始化。只有父类被初始化</a:t>
            </a:r>
            <a:r>
              <a:rPr lang="zh-CN" altLang="en-US" dirty="0" smtClean="0"/>
              <a:t>。对于</a:t>
            </a:r>
            <a:r>
              <a:rPr lang="zh-CN" altLang="en-US" dirty="0"/>
              <a:t>静态字段，只有直接定义这个字段的类才会被初始化</a:t>
            </a:r>
            <a:r>
              <a:rPr lang="en-US" altLang="zh-CN" dirty="0"/>
              <a:t>.</a:t>
            </a:r>
            <a:endParaRPr lang="zh-CN" altLang="en-US" dirty="0"/>
          </a:p>
          <a:p>
            <a:r>
              <a:rPr lang="zh-CN" altLang="en-US" dirty="0"/>
              <a:t>通过数组定义来引用类，不会触发类的初始化</a:t>
            </a:r>
          </a:p>
          <a:p>
            <a:r>
              <a:rPr lang="zh-CN" altLang="en-US" dirty="0"/>
              <a:t>访问类的常量，不会初始化类</a:t>
            </a:r>
          </a:p>
          <a:p>
            <a:endParaRPr lang="en-US" altLang="zh-CN" dirty="0" smtClean="0"/>
          </a:p>
          <a:p>
            <a:r>
              <a:rPr lang="en-US" altLang="zh-CN" dirty="0" smtClean="0"/>
              <a:t>CASE STUDY</a:t>
            </a:r>
            <a:r>
              <a:rPr lang="zh-CN" altLang="en-US" dirty="0" smtClean="0"/>
              <a:t>：</a:t>
            </a:r>
            <a:endParaRPr lang="en-US" altLang="zh-CN" dirty="0" smtClean="0"/>
          </a:p>
          <a:p>
            <a:pPr lvl="1"/>
            <a:r>
              <a:rPr lang="en-US" altLang="zh-CN" dirty="0" smtClean="0"/>
              <a:t>NotInitialization</a:t>
            </a:r>
            <a:r>
              <a:rPr lang="en-US" altLang="zh-CN" dirty="0"/>
              <a:t>.</a:t>
            </a:r>
            <a:r>
              <a:rPr lang="en-US" altLang="zh-CN" dirty="0" smtClean="0"/>
              <a:t>java</a:t>
            </a:r>
            <a:endParaRPr lang="zh-CN" altLang="en-US" dirty="0"/>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10</a:t>
            </a:fld>
            <a:endParaRPr lang="zh-CN" altLang="en-US"/>
          </a:p>
        </p:txBody>
      </p:sp>
    </p:spTree>
    <p:extLst>
      <p:ext uri="{BB962C8B-B14F-4D97-AF65-F5344CB8AC3E}">
        <p14:creationId xmlns:p14="http://schemas.microsoft.com/office/powerpoint/2010/main" val="4061757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类加载器</a:t>
            </a:r>
            <a:endParaRPr lang="zh-CN" altLang="en-US" b="1" dirty="0"/>
          </a:p>
        </p:txBody>
      </p:sp>
      <p:sp>
        <p:nvSpPr>
          <p:cNvPr id="3" name="内容占位符 2"/>
          <p:cNvSpPr>
            <a:spLocks noGrp="1"/>
          </p:cNvSpPr>
          <p:nvPr>
            <p:ph idx="1"/>
          </p:nvPr>
        </p:nvSpPr>
        <p:spPr>
          <a:xfrm>
            <a:off x="1117600" y="1690688"/>
            <a:ext cx="10058400" cy="4720272"/>
          </a:xfrm>
        </p:spPr>
        <p:txBody>
          <a:bodyPr>
            <a:normAutofit/>
          </a:bodyPr>
          <a:lstStyle/>
          <a:p>
            <a:r>
              <a:rPr lang="en-US" altLang="zh-CN" b="1" dirty="0" smtClean="0">
                <a:solidFill>
                  <a:schemeClr val="accent1">
                    <a:lumMod val="75000"/>
                  </a:schemeClr>
                </a:solidFill>
              </a:rPr>
              <a:t>Bootstrap ClassLoader</a:t>
            </a:r>
          </a:p>
          <a:p>
            <a:r>
              <a:rPr lang="en-US" altLang="zh-CN" b="1" dirty="0" smtClean="0">
                <a:solidFill>
                  <a:schemeClr val="accent1">
                    <a:lumMod val="75000"/>
                  </a:schemeClr>
                </a:solidFill>
              </a:rPr>
              <a:t>Extension </a:t>
            </a:r>
            <a:r>
              <a:rPr lang="en-US" altLang="zh-CN" b="1" dirty="0">
                <a:solidFill>
                  <a:schemeClr val="accent1">
                    <a:lumMod val="75000"/>
                  </a:schemeClr>
                </a:solidFill>
              </a:rPr>
              <a:t>ClassLoader</a:t>
            </a:r>
            <a:endParaRPr lang="en-US" altLang="zh-CN" b="1" dirty="0" smtClean="0">
              <a:solidFill>
                <a:schemeClr val="accent1">
                  <a:lumMod val="75000"/>
                </a:schemeClr>
              </a:solidFill>
            </a:endParaRPr>
          </a:p>
          <a:p>
            <a:r>
              <a:rPr lang="en-US" altLang="zh-CN" b="1" dirty="0" smtClean="0">
                <a:solidFill>
                  <a:schemeClr val="accent1">
                    <a:lumMod val="75000"/>
                  </a:schemeClr>
                </a:solidFill>
              </a:rPr>
              <a:t>Application ClassLoader</a:t>
            </a:r>
          </a:p>
          <a:p>
            <a:r>
              <a:rPr lang="en-US" altLang="zh-CN" dirty="0" smtClean="0"/>
              <a:t>User Defined ClassLoader</a:t>
            </a:r>
          </a:p>
          <a:p>
            <a:endParaRPr lang="en-US" altLang="zh-CN" dirty="0"/>
          </a:p>
          <a:p>
            <a:endParaRPr lang="en-US" altLang="zh-CN" dirty="0" smtClean="0"/>
          </a:p>
          <a:p>
            <a:r>
              <a:rPr lang="en-US" altLang="zh-CN" dirty="0" smtClean="0"/>
              <a:t>CASE STUDY:</a:t>
            </a:r>
          </a:p>
          <a:p>
            <a:pPr lvl="1"/>
            <a:r>
              <a:rPr lang="en-US" altLang="zh-CN" dirty="0" smtClean="0"/>
              <a:t>ClassLoaderTree.java</a:t>
            </a:r>
          </a:p>
          <a:p>
            <a:pPr lvl="1"/>
            <a:r>
              <a:rPr lang="en-US" altLang="zh-CN" dirty="0" smtClean="0"/>
              <a:t>MyClassLoader.java</a:t>
            </a:r>
            <a:endParaRPr lang="zh-CN" altLang="en-US" dirty="0"/>
          </a:p>
        </p:txBody>
      </p:sp>
      <p:pic>
        <p:nvPicPr>
          <p:cNvPr id="4098" name="Picture 2" descr="http://images2015.cnblogs.com/blog/731716/201607/731716-20160701132830015-30046392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115" y="774355"/>
            <a:ext cx="3816985" cy="5554056"/>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11</a:t>
            </a:fld>
            <a:endParaRPr lang="zh-CN" altLang="en-US"/>
          </a:p>
        </p:txBody>
      </p:sp>
    </p:spTree>
    <p:extLst>
      <p:ext uri="{BB962C8B-B14F-4D97-AF65-F5344CB8AC3E}">
        <p14:creationId xmlns:p14="http://schemas.microsoft.com/office/powerpoint/2010/main" val="2297384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双亲委派模型的</a:t>
            </a:r>
            <a:r>
              <a:rPr lang="zh-CN" altLang="en-US" b="1" dirty="0" smtClean="0"/>
              <a:t>工作过程</a:t>
            </a:r>
            <a:endParaRPr lang="zh-CN" altLang="en-US" dirty="0"/>
          </a:p>
        </p:txBody>
      </p:sp>
      <p:sp>
        <p:nvSpPr>
          <p:cNvPr id="3" name="内容占位符 2"/>
          <p:cNvSpPr>
            <a:spLocks noGrp="1"/>
          </p:cNvSpPr>
          <p:nvPr>
            <p:ph idx="1"/>
          </p:nvPr>
        </p:nvSpPr>
        <p:spPr/>
        <p:txBody>
          <a:bodyPr/>
          <a:lstStyle/>
          <a:p>
            <a:r>
              <a:rPr lang="zh-CN" altLang="en-US" dirty="0"/>
              <a:t>如果一个类加载器收到了类加载的请求，它首先不会自己去尝试加载这个类，而是把这个请求</a:t>
            </a:r>
            <a:r>
              <a:rPr lang="zh-CN" altLang="en-US" dirty="0">
                <a:solidFill>
                  <a:schemeClr val="accent1">
                    <a:lumMod val="75000"/>
                  </a:schemeClr>
                </a:solidFill>
              </a:rPr>
              <a:t>委派给父类加载器去完成</a:t>
            </a:r>
            <a:r>
              <a:rPr lang="zh-CN" altLang="en-US" dirty="0"/>
              <a:t>，每一个层次的类加载器都是如此，因此所有的加载请求最终都应该送到顶层的启动类加载器中，只有当父加载器反馈自己无法完成这个加载请求（它的搜索范围中没有找到所需的类）时，子加载器才会尝试自己去加载。</a:t>
            </a:r>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12</a:t>
            </a:fld>
            <a:endParaRPr lang="zh-CN" altLang="en-US"/>
          </a:p>
        </p:txBody>
      </p:sp>
    </p:spTree>
    <p:extLst>
      <p:ext uri="{BB962C8B-B14F-4D97-AF65-F5344CB8AC3E}">
        <p14:creationId xmlns:p14="http://schemas.microsoft.com/office/powerpoint/2010/main" val="2696714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3652520" cy="5497195"/>
          </a:xfrm>
        </p:spPr>
        <p:txBody>
          <a:bodyPr/>
          <a:lstStyle/>
          <a:p>
            <a:r>
              <a:rPr lang="en-US" altLang="zh-CN" b="1" dirty="0" smtClean="0">
                <a:solidFill>
                  <a:schemeClr val="accent1">
                    <a:lumMod val="75000"/>
                  </a:schemeClr>
                </a:solidFill>
              </a:rPr>
              <a:t>ClassLoader</a:t>
            </a:r>
            <a:r>
              <a:rPr lang="zh-CN" altLang="en-US" b="1" dirty="0" smtClean="0">
                <a:solidFill>
                  <a:schemeClr val="accent1">
                    <a:lumMod val="75000"/>
                  </a:schemeClr>
                </a:solidFill>
              </a:rPr>
              <a:t>双亲委派模型</a:t>
            </a:r>
            <a:r>
              <a:rPr lang="en-US" altLang="zh-CN" b="1" dirty="0" smtClean="0">
                <a:solidFill>
                  <a:schemeClr val="accent1">
                    <a:lumMod val="75000"/>
                  </a:schemeClr>
                </a:solidFill>
              </a:rPr>
              <a:t/>
            </a:r>
            <a:br>
              <a:rPr lang="en-US" altLang="zh-CN" b="1" dirty="0" smtClean="0">
                <a:solidFill>
                  <a:schemeClr val="accent1">
                    <a:lumMod val="75000"/>
                  </a:schemeClr>
                </a:solidFill>
              </a:rPr>
            </a:br>
            <a:r>
              <a:rPr lang="en-US" altLang="zh-CN" b="1" dirty="0" smtClean="0">
                <a:solidFill>
                  <a:schemeClr val="accent1">
                    <a:lumMod val="75000"/>
                  </a:schemeClr>
                </a:solidFill>
              </a:rPr>
              <a:t/>
            </a:r>
            <a:br>
              <a:rPr lang="en-US" altLang="zh-CN" b="1" dirty="0" smtClean="0">
                <a:solidFill>
                  <a:schemeClr val="accent1">
                    <a:lumMod val="75000"/>
                  </a:schemeClr>
                </a:solidFill>
              </a:rPr>
            </a:br>
            <a:r>
              <a:rPr lang="zh-CN" altLang="en-US" b="1" dirty="0" smtClean="0">
                <a:solidFill>
                  <a:schemeClr val="accent1">
                    <a:lumMod val="75000"/>
                  </a:schemeClr>
                </a:solidFill>
              </a:rPr>
              <a:t>实现代码</a:t>
            </a:r>
            <a:endParaRPr lang="zh-CN" altLang="en-US" b="1" dirty="0">
              <a:solidFill>
                <a:schemeClr val="accent1">
                  <a:lumMod val="75000"/>
                </a:schemeClr>
              </a:solidFill>
            </a:endParaRPr>
          </a:p>
        </p:txBody>
      </p:sp>
      <p:pic>
        <p:nvPicPr>
          <p:cNvPr id="4" name="图片 3"/>
          <p:cNvPicPr>
            <a:picLocks noChangeAspect="1"/>
          </p:cNvPicPr>
          <p:nvPr/>
        </p:nvPicPr>
        <p:blipFill>
          <a:blip r:embed="rId3"/>
          <a:stretch>
            <a:fillRect/>
          </a:stretch>
        </p:blipFill>
        <p:spPr>
          <a:xfrm>
            <a:off x="5028076" y="264248"/>
            <a:ext cx="7163924" cy="6593752"/>
          </a:xfrm>
          <a:prstGeom prst="rect">
            <a:avLst/>
          </a:prstGeom>
        </p:spPr>
      </p:pic>
      <p:sp>
        <p:nvSpPr>
          <p:cNvPr id="3" name="日期占位符 2"/>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13</a:t>
            </a:fld>
            <a:endParaRPr lang="zh-CN" altLang="en-US"/>
          </a:p>
        </p:txBody>
      </p:sp>
    </p:spTree>
    <p:extLst>
      <p:ext uri="{BB962C8B-B14F-4D97-AF65-F5344CB8AC3E}">
        <p14:creationId xmlns:p14="http://schemas.microsoft.com/office/powerpoint/2010/main" val="4266471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Class</a:t>
            </a:r>
            <a:r>
              <a:rPr lang="zh-CN" altLang="en-US" dirty="0" smtClean="0"/>
              <a:t>的卸载</a:t>
            </a:r>
            <a:endParaRPr lang="zh-CN" altLang="en-US" dirty="0"/>
          </a:p>
        </p:txBody>
      </p:sp>
      <p:sp>
        <p:nvSpPr>
          <p:cNvPr id="3" name="内容占位符 2"/>
          <p:cNvSpPr>
            <a:spLocks noGrp="1"/>
          </p:cNvSpPr>
          <p:nvPr>
            <p:ph idx="1"/>
          </p:nvPr>
        </p:nvSpPr>
        <p:spPr/>
        <p:txBody>
          <a:bodyPr/>
          <a:lstStyle/>
          <a:p>
            <a:r>
              <a:rPr lang="en-US" altLang="zh-CN" dirty="0"/>
              <a:t>JVM</a:t>
            </a:r>
            <a:r>
              <a:rPr lang="zh-CN" altLang="en-US" dirty="0"/>
              <a:t>中的</a:t>
            </a:r>
            <a:r>
              <a:rPr lang="en-US" altLang="zh-CN" dirty="0"/>
              <a:t>Class</a:t>
            </a:r>
            <a:r>
              <a:rPr lang="zh-CN" altLang="en-US" dirty="0"/>
              <a:t>只有满足以下三个条件，才能被</a:t>
            </a:r>
            <a:r>
              <a:rPr lang="en-US" altLang="zh-CN" dirty="0"/>
              <a:t>GC</a:t>
            </a:r>
            <a:r>
              <a:rPr lang="zh-CN" altLang="en-US" dirty="0"/>
              <a:t>回收，也就是该</a:t>
            </a:r>
            <a:r>
              <a:rPr lang="en-US" altLang="zh-CN" dirty="0"/>
              <a:t>Class</a:t>
            </a:r>
            <a:r>
              <a:rPr lang="zh-CN" altLang="en-US" dirty="0"/>
              <a:t>被卸载（</a:t>
            </a:r>
            <a:r>
              <a:rPr lang="en-US" altLang="zh-CN" dirty="0"/>
              <a:t>unload</a:t>
            </a:r>
            <a:r>
              <a:rPr lang="zh-CN" altLang="en-US" dirty="0"/>
              <a:t>）：   </a:t>
            </a:r>
            <a:endParaRPr lang="en-US" altLang="zh-CN" dirty="0" smtClean="0"/>
          </a:p>
          <a:p>
            <a:endParaRPr lang="en-US" altLang="zh-CN" dirty="0"/>
          </a:p>
          <a:p>
            <a:pPr lvl="1"/>
            <a:r>
              <a:rPr lang="zh-CN" altLang="en-US" dirty="0" smtClean="0"/>
              <a:t>该</a:t>
            </a:r>
            <a:r>
              <a:rPr lang="zh-CN" altLang="en-US" dirty="0"/>
              <a:t>类所有的实例都已经被</a:t>
            </a:r>
            <a:r>
              <a:rPr lang="en-US" altLang="zh-CN" dirty="0"/>
              <a:t>GC</a:t>
            </a:r>
            <a:r>
              <a:rPr lang="zh-CN" altLang="en-US" dirty="0"/>
              <a:t>，也就是</a:t>
            </a:r>
            <a:r>
              <a:rPr lang="en-US" altLang="zh-CN" dirty="0"/>
              <a:t>JVM</a:t>
            </a:r>
            <a:r>
              <a:rPr lang="zh-CN" altLang="en-US" dirty="0"/>
              <a:t>中不存在该</a:t>
            </a:r>
            <a:r>
              <a:rPr lang="en-US" altLang="zh-CN" dirty="0"/>
              <a:t>Class</a:t>
            </a:r>
            <a:r>
              <a:rPr lang="zh-CN" altLang="en-US" dirty="0"/>
              <a:t>的任何</a:t>
            </a:r>
            <a:r>
              <a:rPr lang="zh-CN" altLang="en-US" dirty="0" smtClean="0"/>
              <a:t>实例</a:t>
            </a:r>
            <a:endParaRPr lang="en-US" altLang="zh-CN" dirty="0"/>
          </a:p>
          <a:p>
            <a:pPr lvl="1"/>
            <a:r>
              <a:rPr lang="zh-CN" altLang="en-US" dirty="0" smtClean="0"/>
              <a:t>加载</a:t>
            </a:r>
            <a:r>
              <a:rPr lang="zh-CN" altLang="en-US" dirty="0"/>
              <a:t>该类的</a:t>
            </a:r>
            <a:r>
              <a:rPr lang="en-US" altLang="zh-CN" dirty="0"/>
              <a:t>ClassLoader</a:t>
            </a:r>
            <a:r>
              <a:rPr lang="zh-CN" altLang="en-US" dirty="0"/>
              <a:t>已经被</a:t>
            </a:r>
            <a:r>
              <a:rPr lang="en-US" altLang="zh-CN" dirty="0"/>
              <a:t>GC</a:t>
            </a:r>
            <a:r>
              <a:rPr lang="zh-CN" altLang="en-US" dirty="0" smtClean="0"/>
              <a:t>。</a:t>
            </a:r>
            <a:endParaRPr lang="en-US" altLang="zh-CN" dirty="0"/>
          </a:p>
          <a:p>
            <a:pPr lvl="1"/>
            <a:r>
              <a:rPr lang="zh-CN" altLang="en-US" dirty="0" smtClean="0"/>
              <a:t>该</a:t>
            </a:r>
            <a:r>
              <a:rPr lang="zh-CN" altLang="en-US" dirty="0"/>
              <a:t>类</a:t>
            </a:r>
            <a:r>
              <a:rPr lang="zh-CN" altLang="en-US" dirty="0" smtClean="0"/>
              <a:t>的</a:t>
            </a:r>
            <a:r>
              <a:rPr lang="en-US" altLang="zh-CN" dirty="0" smtClean="0"/>
              <a:t>java.lang.Class </a:t>
            </a:r>
            <a:r>
              <a:rPr lang="zh-CN" altLang="en-US" dirty="0"/>
              <a:t>对象没有在任何地方被引用</a:t>
            </a:r>
            <a:r>
              <a:rPr lang="zh-CN" altLang="en-US" dirty="0" smtClean="0"/>
              <a:t>，不能</a:t>
            </a:r>
            <a:r>
              <a:rPr lang="zh-CN" altLang="en-US" dirty="0"/>
              <a:t>在任何地方通过反射访问该类的</a:t>
            </a:r>
            <a:r>
              <a:rPr lang="zh-CN" altLang="en-US" dirty="0" smtClean="0"/>
              <a:t>方法</a:t>
            </a:r>
            <a:r>
              <a:rPr lang="zh-CN" altLang="en-US" dirty="0"/>
              <a:t>。</a:t>
            </a:r>
            <a:endParaRPr lang="en-US" altLang="zh-CN" dirty="0" smtClean="0"/>
          </a:p>
          <a:p>
            <a:endParaRPr lang="zh-CN" altLang="en-US" dirty="0"/>
          </a:p>
          <a:p>
            <a:endParaRPr lang="zh-CN" altLang="en-US" dirty="0"/>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14</a:t>
            </a:fld>
            <a:endParaRPr lang="zh-CN" altLang="en-US"/>
          </a:p>
        </p:txBody>
      </p:sp>
    </p:spTree>
    <p:extLst>
      <p:ext uri="{BB962C8B-B14F-4D97-AF65-F5344CB8AC3E}">
        <p14:creationId xmlns:p14="http://schemas.microsoft.com/office/powerpoint/2010/main" val="3244034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二</a:t>
            </a:r>
            <a:r>
              <a:rPr lang="en-US" altLang="zh-CN" b="1" dirty="0" smtClean="0"/>
              <a:t>. JVM</a:t>
            </a:r>
            <a:r>
              <a:rPr lang="zh-CN" altLang="en-US" b="1" dirty="0"/>
              <a:t>内存运行时</a:t>
            </a:r>
          </a:p>
        </p:txBody>
      </p:sp>
      <p:sp>
        <p:nvSpPr>
          <p:cNvPr id="3" name="内容占位符 2"/>
          <p:cNvSpPr>
            <a:spLocks noGrp="1"/>
          </p:cNvSpPr>
          <p:nvPr>
            <p:ph idx="1"/>
          </p:nvPr>
        </p:nvSpPr>
        <p:spPr/>
        <p:txBody>
          <a:bodyPr/>
          <a:lstStyle/>
          <a:p>
            <a:r>
              <a:rPr lang="zh-CN" altLang="en-US" dirty="0" smtClean="0"/>
              <a:t>看</a:t>
            </a:r>
            <a:r>
              <a:rPr lang="zh-CN" altLang="en-US" dirty="0"/>
              <a:t>系统运行时的内存</a:t>
            </a:r>
            <a:r>
              <a:rPr lang="zh-CN" altLang="en-US" dirty="0" smtClean="0"/>
              <a:t>结</a:t>
            </a:r>
            <a:r>
              <a:rPr lang="zh-CN" altLang="en-US" dirty="0"/>
              <a:t>构</a:t>
            </a:r>
            <a:endParaRPr lang="en-US" altLang="zh-CN" dirty="0" smtClean="0"/>
          </a:p>
          <a:p>
            <a:r>
              <a:rPr lang="zh-CN" altLang="en-US" dirty="0" smtClean="0"/>
              <a:t>多</a:t>
            </a:r>
            <a:r>
              <a:rPr lang="zh-CN" altLang="en-US" dirty="0"/>
              <a:t>线程运行时的内存结构</a:t>
            </a:r>
            <a:endParaRPr lang="en-US" altLang="zh-CN" dirty="0"/>
          </a:p>
          <a:p>
            <a:endParaRPr lang="zh-CN" altLang="en-US" dirty="0"/>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15</a:t>
            </a:fld>
            <a:endParaRPr lang="zh-CN" altLang="en-US"/>
          </a:p>
        </p:txBody>
      </p:sp>
    </p:spTree>
    <p:extLst>
      <p:ext uri="{BB962C8B-B14F-4D97-AF65-F5344CB8AC3E}">
        <p14:creationId xmlns:p14="http://schemas.microsoft.com/office/powerpoint/2010/main" val="2299042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运行时</a:t>
            </a:r>
            <a:r>
              <a:rPr lang="en-US" altLang="zh-CN" b="1" dirty="0" smtClean="0"/>
              <a:t>GC</a:t>
            </a:r>
            <a:r>
              <a:rPr lang="zh-CN" altLang="en-US" b="1" dirty="0" smtClean="0"/>
              <a:t>状态实例</a:t>
            </a:r>
            <a:endParaRPr lang="zh-CN" altLang="en-US" b="1" dirty="0"/>
          </a:p>
        </p:txBody>
      </p:sp>
      <p:pic>
        <p:nvPicPr>
          <p:cNvPr id="5" name="图片 4"/>
          <p:cNvPicPr>
            <a:picLocks noChangeAspect="1"/>
          </p:cNvPicPr>
          <p:nvPr/>
        </p:nvPicPr>
        <p:blipFill>
          <a:blip r:embed="rId2"/>
          <a:stretch>
            <a:fillRect/>
          </a:stretch>
        </p:blipFill>
        <p:spPr>
          <a:xfrm>
            <a:off x="1112520" y="1350417"/>
            <a:ext cx="8503920" cy="5005933"/>
          </a:xfrm>
          <a:prstGeom prst="rect">
            <a:avLst/>
          </a:prstGeom>
        </p:spPr>
      </p:pic>
      <p:sp>
        <p:nvSpPr>
          <p:cNvPr id="3" name="日期占位符 2"/>
          <p:cNvSpPr>
            <a:spLocks noGrp="1"/>
          </p:cNvSpPr>
          <p:nvPr>
            <p:ph type="dt" sz="half" idx="10"/>
          </p:nvPr>
        </p:nvSpPr>
        <p:spPr/>
        <p:txBody>
          <a:bodyPr/>
          <a:lstStyle/>
          <a:p>
            <a:r>
              <a:rPr lang="en-US" altLang="zh-CN" smtClean="0"/>
              <a:t>2017/6/21</a:t>
            </a:r>
            <a:endParaRPr lang="zh-CN" altLang="en-US"/>
          </a:p>
        </p:txBody>
      </p:sp>
      <p:sp>
        <p:nvSpPr>
          <p:cNvPr id="4" name="灯片编号占位符 3"/>
          <p:cNvSpPr>
            <a:spLocks noGrp="1"/>
          </p:cNvSpPr>
          <p:nvPr>
            <p:ph type="sldNum" sz="quarter" idx="12"/>
          </p:nvPr>
        </p:nvSpPr>
        <p:spPr/>
        <p:txBody>
          <a:bodyPr/>
          <a:lstStyle/>
          <a:p>
            <a:fld id="{1B9C0E83-4012-4591-B1D4-721162C8380B}" type="slidenum">
              <a:rPr lang="zh-CN" altLang="en-US" smtClean="0"/>
              <a:t>16</a:t>
            </a:fld>
            <a:endParaRPr lang="zh-CN" altLang="en-US"/>
          </a:p>
        </p:txBody>
      </p:sp>
    </p:spTree>
    <p:extLst>
      <p:ext uri="{BB962C8B-B14F-4D97-AF65-F5344CB8AC3E}">
        <p14:creationId xmlns:p14="http://schemas.microsoft.com/office/powerpoint/2010/main" val="3017126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 JVM</a:t>
            </a:r>
            <a:r>
              <a:rPr lang="zh-CN" altLang="en-US" b="1" dirty="0" smtClean="0"/>
              <a:t>运行时结构图</a:t>
            </a:r>
            <a:endParaRPr lang="zh-CN" altLang="en-US" b="1" dirty="0"/>
          </a:p>
        </p:txBody>
      </p:sp>
      <p:sp>
        <p:nvSpPr>
          <p:cNvPr id="20" name="矩形 19"/>
          <p:cNvSpPr/>
          <p:nvPr/>
        </p:nvSpPr>
        <p:spPr>
          <a:xfrm>
            <a:off x="9296400" y="1090930"/>
            <a:ext cx="1534160" cy="902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HotSpot</a:t>
            </a:r>
            <a:r>
              <a:rPr lang="zh-CN" altLang="en-US" dirty="0" smtClean="0"/>
              <a:t>合二为一</a:t>
            </a:r>
            <a:endParaRPr lang="en-US" altLang="zh-CN" dirty="0" smtClean="0"/>
          </a:p>
        </p:txBody>
      </p:sp>
      <p:pic>
        <p:nvPicPr>
          <p:cNvPr id="7" name="图片 6"/>
          <p:cNvPicPr>
            <a:picLocks noChangeAspect="1"/>
          </p:cNvPicPr>
          <p:nvPr/>
        </p:nvPicPr>
        <p:blipFill>
          <a:blip r:embed="rId2"/>
          <a:stretch>
            <a:fillRect/>
          </a:stretch>
        </p:blipFill>
        <p:spPr>
          <a:xfrm>
            <a:off x="2423829" y="1323896"/>
            <a:ext cx="5352381" cy="5238095"/>
          </a:xfrm>
          <a:prstGeom prst="rect">
            <a:avLst/>
          </a:prstGeom>
        </p:spPr>
      </p:pic>
      <p:cxnSp>
        <p:nvCxnSpPr>
          <p:cNvPr id="19" name="直接箭头连接符 18"/>
          <p:cNvCxnSpPr/>
          <p:nvPr/>
        </p:nvCxnSpPr>
        <p:spPr>
          <a:xfrm flipH="1">
            <a:off x="5923280" y="1323896"/>
            <a:ext cx="3705860" cy="94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3" name="灯片编号占位符 2"/>
          <p:cNvSpPr>
            <a:spLocks noGrp="1"/>
          </p:cNvSpPr>
          <p:nvPr>
            <p:ph type="sldNum" sz="quarter" idx="12"/>
          </p:nvPr>
        </p:nvSpPr>
        <p:spPr/>
        <p:txBody>
          <a:bodyPr/>
          <a:lstStyle/>
          <a:p>
            <a:fld id="{1B9C0E83-4012-4591-B1D4-721162C8380B}" type="slidenum">
              <a:rPr lang="zh-CN" altLang="en-US" smtClean="0"/>
              <a:t>17</a:t>
            </a:fld>
            <a:endParaRPr lang="zh-CN" altLang="en-US"/>
          </a:p>
        </p:txBody>
      </p:sp>
    </p:spTree>
    <p:extLst>
      <p:ext uri="{BB962C8B-B14F-4D97-AF65-F5344CB8AC3E}">
        <p14:creationId xmlns:p14="http://schemas.microsoft.com/office/powerpoint/2010/main" val="3928657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a:t>多</a:t>
            </a:r>
            <a:r>
              <a:rPr lang="zh-CN" altLang="en-US" dirty="0" smtClean="0"/>
              <a:t>线程运行时空间示意图</a:t>
            </a:r>
            <a:endParaRPr lang="zh-CN" altLang="en-US" dirty="0"/>
          </a:p>
        </p:txBody>
      </p:sp>
      <p:pic>
        <p:nvPicPr>
          <p:cNvPr id="5" name="图片 4"/>
          <p:cNvPicPr>
            <a:picLocks noChangeAspect="1"/>
          </p:cNvPicPr>
          <p:nvPr/>
        </p:nvPicPr>
        <p:blipFill>
          <a:blip r:embed="rId3"/>
          <a:stretch>
            <a:fillRect/>
          </a:stretch>
        </p:blipFill>
        <p:spPr>
          <a:xfrm>
            <a:off x="838200" y="1368752"/>
            <a:ext cx="5352381" cy="5238095"/>
          </a:xfrm>
          <a:prstGeom prst="rect">
            <a:avLst/>
          </a:prstGeom>
        </p:spPr>
      </p:pic>
      <p:pic>
        <p:nvPicPr>
          <p:cNvPr id="6" name="图片 5"/>
          <p:cNvPicPr>
            <a:picLocks noChangeAspect="1"/>
          </p:cNvPicPr>
          <p:nvPr/>
        </p:nvPicPr>
        <p:blipFill>
          <a:blip r:embed="rId4"/>
          <a:stretch>
            <a:fillRect/>
          </a:stretch>
        </p:blipFill>
        <p:spPr>
          <a:xfrm>
            <a:off x="6483893" y="1368752"/>
            <a:ext cx="3885714" cy="2904762"/>
          </a:xfrm>
          <a:prstGeom prst="rect">
            <a:avLst/>
          </a:prstGeom>
        </p:spPr>
      </p:pic>
      <p:sp>
        <p:nvSpPr>
          <p:cNvPr id="7" name="日期占位符 6"/>
          <p:cNvSpPr>
            <a:spLocks noGrp="1"/>
          </p:cNvSpPr>
          <p:nvPr>
            <p:ph type="dt" sz="half" idx="10"/>
          </p:nvPr>
        </p:nvSpPr>
        <p:spPr/>
        <p:txBody>
          <a:bodyPr/>
          <a:lstStyle/>
          <a:p>
            <a:r>
              <a:rPr lang="en-US" altLang="zh-CN" smtClean="0"/>
              <a:t>2017/6/21</a:t>
            </a:r>
            <a:endParaRPr lang="zh-CN" altLang="en-US"/>
          </a:p>
        </p:txBody>
      </p:sp>
      <p:sp>
        <p:nvSpPr>
          <p:cNvPr id="3" name="灯片编号占位符 2"/>
          <p:cNvSpPr>
            <a:spLocks noGrp="1"/>
          </p:cNvSpPr>
          <p:nvPr>
            <p:ph type="sldNum" sz="quarter" idx="12"/>
          </p:nvPr>
        </p:nvSpPr>
        <p:spPr/>
        <p:txBody>
          <a:bodyPr/>
          <a:lstStyle/>
          <a:p>
            <a:fld id="{1B9C0E83-4012-4591-B1D4-721162C8380B}" type="slidenum">
              <a:rPr lang="zh-CN" altLang="en-US" smtClean="0"/>
              <a:t>18</a:t>
            </a:fld>
            <a:endParaRPr lang="zh-CN" altLang="en-US"/>
          </a:p>
        </p:txBody>
      </p:sp>
    </p:spTree>
    <p:extLst>
      <p:ext uri="{BB962C8B-B14F-4D97-AF65-F5344CB8AC3E}">
        <p14:creationId xmlns:p14="http://schemas.microsoft.com/office/powerpoint/2010/main" val="36034450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三</a:t>
            </a:r>
            <a:r>
              <a:rPr lang="en-US" altLang="zh-CN" b="1" dirty="0" smtClean="0"/>
              <a:t>. GC</a:t>
            </a:r>
            <a:r>
              <a:rPr lang="zh-CN" altLang="en-US" b="1" dirty="0"/>
              <a:t>相关</a:t>
            </a:r>
          </a:p>
        </p:txBody>
      </p:sp>
      <p:sp>
        <p:nvSpPr>
          <p:cNvPr id="3" name="内容占位符 2"/>
          <p:cNvSpPr>
            <a:spLocks noGrp="1"/>
          </p:cNvSpPr>
          <p:nvPr>
            <p:ph idx="1"/>
          </p:nvPr>
        </p:nvSpPr>
        <p:spPr/>
        <p:txBody>
          <a:bodyPr/>
          <a:lstStyle/>
          <a:p>
            <a:r>
              <a:rPr lang="zh-CN" altLang="en-US" dirty="0" smtClean="0"/>
              <a:t>了解</a:t>
            </a:r>
            <a:r>
              <a:rPr lang="en-US" altLang="zh-CN" dirty="0"/>
              <a:t>GC</a:t>
            </a:r>
            <a:r>
              <a:rPr lang="zh-CN" altLang="en-US" dirty="0"/>
              <a:t>算法与常用的垃圾收集器</a:t>
            </a:r>
            <a:endParaRPr lang="en-US" altLang="zh-CN" dirty="0"/>
          </a:p>
          <a:p>
            <a:r>
              <a:rPr lang="en-US" altLang="zh-CN" dirty="0"/>
              <a:t>CMS</a:t>
            </a:r>
            <a:r>
              <a:rPr lang="zh-CN" altLang="en-US" dirty="0"/>
              <a:t>（并发低停顿收集器）具体实现</a:t>
            </a:r>
            <a:r>
              <a:rPr lang="zh-CN" altLang="en-US" dirty="0" smtClean="0"/>
              <a:t>分析</a:t>
            </a:r>
            <a:endParaRPr lang="en-US" altLang="zh-CN" dirty="0" smtClean="0"/>
          </a:p>
          <a:p>
            <a:r>
              <a:rPr lang="en-US" altLang="zh-CN" dirty="0" smtClean="0"/>
              <a:t>JVM</a:t>
            </a:r>
            <a:r>
              <a:rPr lang="zh-CN" altLang="en-US" dirty="0" smtClean="0"/>
              <a:t>参数调优及</a:t>
            </a:r>
            <a:r>
              <a:rPr lang="en-US" altLang="zh-CN" dirty="0" smtClean="0"/>
              <a:t>CASE STUDY</a:t>
            </a:r>
            <a:endParaRPr lang="en-US" altLang="zh-CN" dirty="0"/>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19</a:t>
            </a:fld>
            <a:endParaRPr lang="zh-CN" altLang="en-US"/>
          </a:p>
        </p:txBody>
      </p:sp>
    </p:spTree>
    <p:extLst>
      <p:ext uri="{BB962C8B-B14F-4D97-AF65-F5344CB8AC3E}">
        <p14:creationId xmlns:p14="http://schemas.microsoft.com/office/powerpoint/2010/main" val="1467362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52626" y="2430230"/>
            <a:ext cx="5357973" cy="1325563"/>
          </a:xfrm>
        </p:spPr>
        <p:txBody>
          <a:bodyPr>
            <a:normAutofit/>
          </a:bodyPr>
          <a:lstStyle/>
          <a:p>
            <a:r>
              <a:rPr lang="en-US" altLang="zh-CN" sz="4800" b="1" dirty="0">
                <a:solidFill>
                  <a:srgbClr val="FFC000"/>
                </a:solidFill>
              </a:rPr>
              <a:t>JVM</a:t>
            </a:r>
            <a:r>
              <a:rPr lang="en-US" altLang="zh-CN" sz="4800" b="1" dirty="0">
                <a:solidFill>
                  <a:srgbClr val="C00000"/>
                </a:solidFill>
              </a:rPr>
              <a:t> </a:t>
            </a:r>
            <a:r>
              <a:rPr lang="en-US" altLang="zh-CN" sz="4800" b="1" dirty="0" smtClean="0">
                <a:solidFill>
                  <a:srgbClr val="C00000"/>
                </a:solidFill>
              </a:rPr>
              <a:t>, </a:t>
            </a:r>
            <a:r>
              <a:rPr lang="en-US" altLang="zh-CN" sz="4800" b="1" dirty="0" smtClean="0">
                <a:solidFill>
                  <a:srgbClr val="0070C0"/>
                </a:solidFill>
              </a:rPr>
              <a:t>WHY</a:t>
            </a:r>
            <a:r>
              <a:rPr lang="en-US" altLang="zh-CN" sz="4800" b="1" dirty="0" smtClean="0">
                <a:solidFill>
                  <a:srgbClr val="C00000"/>
                </a:solidFill>
              </a:rPr>
              <a:t> ? </a:t>
            </a:r>
            <a:r>
              <a:rPr lang="en-US" altLang="zh-CN" sz="4800" b="1" dirty="0" smtClean="0">
                <a:solidFill>
                  <a:srgbClr val="00B050"/>
                </a:solidFill>
              </a:rPr>
              <a:t>HOW</a:t>
            </a:r>
            <a:r>
              <a:rPr lang="en-US" altLang="zh-CN" sz="4800" b="1" dirty="0" smtClean="0">
                <a:solidFill>
                  <a:srgbClr val="C00000"/>
                </a:solidFill>
              </a:rPr>
              <a:t> ?</a:t>
            </a:r>
            <a:endParaRPr lang="zh-CN" altLang="en-US" sz="4800" b="1" dirty="0">
              <a:solidFill>
                <a:srgbClr val="C00000"/>
              </a:solidFill>
            </a:endParaRPr>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2</a:t>
            </a:fld>
            <a:endParaRPr lang="zh-CN" altLang="en-US"/>
          </a:p>
        </p:txBody>
      </p:sp>
    </p:spTree>
    <p:extLst>
      <p:ext uri="{BB962C8B-B14F-4D97-AF65-F5344CB8AC3E}">
        <p14:creationId xmlns:p14="http://schemas.microsoft.com/office/powerpoint/2010/main" val="3151645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堆代空间划分</a:t>
            </a:r>
            <a:endParaRPr lang="zh-CN" altLang="en-US" b="1" dirty="0"/>
          </a:p>
        </p:txBody>
      </p:sp>
      <p:pic>
        <p:nvPicPr>
          <p:cNvPr id="3074" name="Picture 2" descr="http://images2015.cnblogs.com/blog/731716/201607/731716-20160714121136748-561462195.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33905" y="1507694"/>
            <a:ext cx="7677150" cy="4057650"/>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r>
              <a:rPr lang="en-US" altLang="zh-CN" smtClean="0"/>
              <a:t>2017/6/21</a:t>
            </a:r>
            <a:endParaRPr lang="zh-CN" altLang="en-US"/>
          </a:p>
        </p:txBody>
      </p:sp>
      <p:sp>
        <p:nvSpPr>
          <p:cNvPr id="4" name="灯片编号占位符 3"/>
          <p:cNvSpPr>
            <a:spLocks noGrp="1"/>
          </p:cNvSpPr>
          <p:nvPr>
            <p:ph type="sldNum" sz="quarter" idx="12"/>
          </p:nvPr>
        </p:nvSpPr>
        <p:spPr/>
        <p:txBody>
          <a:bodyPr/>
          <a:lstStyle/>
          <a:p>
            <a:fld id="{1B9C0E83-4012-4591-B1D4-721162C8380B}" type="slidenum">
              <a:rPr lang="zh-CN" altLang="en-US" smtClean="0"/>
              <a:t>20</a:t>
            </a:fld>
            <a:endParaRPr lang="zh-CN" altLang="en-US"/>
          </a:p>
        </p:txBody>
      </p:sp>
    </p:spTree>
    <p:extLst>
      <p:ext uri="{BB962C8B-B14F-4D97-AF65-F5344CB8AC3E}">
        <p14:creationId xmlns:p14="http://schemas.microsoft.com/office/powerpoint/2010/main" val="3026096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GC</a:t>
            </a:r>
            <a:r>
              <a:rPr lang="zh-CN" altLang="en-US" b="1" dirty="0"/>
              <a:t>算法</a:t>
            </a:r>
          </a:p>
        </p:txBody>
      </p:sp>
      <p:sp>
        <p:nvSpPr>
          <p:cNvPr id="3" name="内容占位符 2"/>
          <p:cNvSpPr>
            <a:spLocks noGrp="1"/>
          </p:cNvSpPr>
          <p:nvPr>
            <p:ph idx="1"/>
          </p:nvPr>
        </p:nvSpPr>
        <p:spPr>
          <a:xfrm>
            <a:off x="1437640" y="1690688"/>
            <a:ext cx="9565640" cy="4418965"/>
          </a:xfrm>
        </p:spPr>
        <p:txBody>
          <a:bodyPr/>
          <a:lstStyle/>
          <a:p>
            <a:r>
              <a:rPr lang="zh-CN" altLang="en-US" dirty="0" smtClean="0"/>
              <a:t>引用计数法</a:t>
            </a:r>
            <a:endParaRPr lang="en-US" altLang="zh-CN" dirty="0" smtClean="0"/>
          </a:p>
          <a:p>
            <a:r>
              <a:rPr lang="zh-CN" altLang="en-US" dirty="0" smtClean="0"/>
              <a:t>可达性分析算法</a:t>
            </a:r>
            <a:endParaRPr lang="en-US" altLang="zh-CN" dirty="0" smtClean="0"/>
          </a:p>
          <a:p>
            <a:pPr lvl="1"/>
            <a:r>
              <a:rPr lang="zh-CN" altLang="en-US" dirty="0" smtClean="0"/>
              <a:t>标记</a:t>
            </a:r>
            <a:r>
              <a:rPr lang="en-US" altLang="zh-CN" dirty="0" smtClean="0"/>
              <a:t>-</a:t>
            </a:r>
            <a:r>
              <a:rPr lang="zh-CN" altLang="en-US" dirty="0" smtClean="0"/>
              <a:t>清除</a:t>
            </a:r>
            <a:endParaRPr lang="en-US" altLang="zh-CN" dirty="0" smtClean="0"/>
          </a:p>
          <a:p>
            <a:pPr lvl="1"/>
            <a:r>
              <a:rPr lang="zh-CN" altLang="en-US" dirty="0" smtClean="0"/>
              <a:t>复制</a:t>
            </a:r>
            <a:endParaRPr lang="en-US" altLang="zh-CN" dirty="0" smtClean="0"/>
          </a:p>
          <a:p>
            <a:pPr lvl="1"/>
            <a:r>
              <a:rPr lang="zh-CN" altLang="en-US" dirty="0" smtClean="0"/>
              <a:t>标记</a:t>
            </a:r>
            <a:r>
              <a:rPr lang="en-US" altLang="zh-CN" dirty="0" smtClean="0"/>
              <a:t>-</a:t>
            </a:r>
            <a:r>
              <a:rPr lang="zh-CN" altLang="en-US" dirty="0" smtClean="0"/>
              <a:t>整理</a:t>
            </a:r>
            <a:endParaRPr lang="zh-CN" altLang="en-US" dirty="0"/>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21</a:t>
            </a:fld>
            <a:endParaRPr lang="zh-CN" altLang="en-US"/>
          </a:p>
        </p:txBody>
      </p:sp>
    </p:spTree>
    <p:extLst>
      <p:ext uri="{BB962C8B-B14F-4D97-AF65-F5344CB8AC3E}">
        <p14:creationId xmlns:p14="http://schemas.microsoft.com/office/powerpoint/2010/main" val="41467248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GC</a:t>
            </a:r>
            <a:r>
              <a:rPr lang="zh-CN" altLang="en-US" b="1" dirty="0" smtClean="0"/>
              <a:t>垃圾收集器实现</a:t>
            </a:r>
            <a:endParaRPr lang="zh-CN" altLang="en-US" b="1" dirty="0"/>
          </a:p>
        </p:txBody>
      </p:sp>
      <p:sp>
        <p:nvSpPr>
          <p:cNvPr id="3" name="内容占位符 2"/>
          <p:cNvSpPr>
            <a:spLocks noGrp="1"/>
          </p:cNvSpPr>
          <p:nvPr>
            <p:ph idx="1"/>
          </p:nvPr>
        </p:nvSpPr>
        <p:spPr/>
        <p:txBody>
          <a:bodyPr>
            <a:normAutofit fontScale="47500" lnSpcReduction="20000"/>
          </a:bodyPr>
          <a:lstStyle/>
          <a:p>
            <a:pPr>
              <a:lnSpc>
                <a:spcPct val="80000"/>
              </a:lnSpc>
            </a:pPr>
            <a:r>
              <a:rPr lang="en-US" altLang="zh-CN" dirty="0"/>
              <a:t> -XX:+</a:t>
            </a:r>
            <a:r>
              <a:rPr lang="en-US" altLang="zh-CN" dirty="0" err="1"/>
              <a:t>UseSerialGC</a:t>
            </a:r>
            <a:r>
              <a:rPr lang="en-US" altLang="zh-CN" dirty="0"/>
              <a:t>                   </a:t>
            </a:r>
          </a:p>
          <a:p>
            <a:pPr>
              <a:lnSpc>
                <a:spcPct val="80000"/>
              </a:lnSpc>
              <a:buNone/>
            </a:pPr>
            <a:r>
              <a:rPr lang="en-US" altLang="zh-CN" dirty="0"/>
              <a:t>	</a:t>
            </a:r>
            <a:r>
              <a:rPr lang="zh-CN" altLang="en-US" dirty="0"/>
              <a:t>采用 </a:t>
            </a:r>
            <a:r>
              <a:rPr lang="en-US" altLang="zh-CN" dirty="0"/>
              <a:t>Serial + Serial Old </a:t>
            </a:r>
            <a:r>
              <a:rPr lang="zh-CN" altLang="en-US" dirty="0"/>
              <a:t>组合 ，</a:t>
            </a:r>
            <a:r>
              <a:rPr lang="en-US" altLang="zh-CN" dirty="0"/>
              <a:t>client</a:t>
            </a:r>
            <a:r>
              <a:rPr lang="zh-CN" altLang="en-US" dirty="0"/>
              <a:t>模式默认是此方式</a:t>
            </a:r>
          </a:p>
          <a:p>
            <a:pPr>
              <a:lnSpc>
                <a:spcPct val="80000"/>
              </a:lnSpc>
              <a:buNone/>
            </a:pPr>
            <a:endParaRPr lang="zh-CN" altLang="en-US" dirty="0"/>
          </a:p>
          <a:p>
            <a:pPr>
              <a:lnSpc>
                <a:spcPct val="80000"/>
              </a:lnSpc>
            </a:pPr>
            <a:r>
              <a:rPr lang="zh-CN" altLang="en-US" dirty="0"/>
              <a:t> </a:t>
            </a:r>
            <a:r>
              <a:rPr lang="en-US" altLang="zh-CN" dirty="0"/>
              <a:t>-XX:+</a:t>
            </a:r>
            <a:r>
              <a:rPr lang="en-US" altLang="zh-CN" dirty="0" err="1"/>
              <a:t>UseParallelGC</a:t>
            </a:r>
            <a:r>
              <a:rPr lang="en-US" altLang="zh-CN" dirty="0"/>
              <a:t>                </a:t>
            </a:r>
          </a:p>
          <a:p>
            <a:pPr>
              <a:lnSpc>
                <a:spcPct val="80000"/>
              </a:lnSpc>
              <a:buNone/>
            </a:pPr>
            <a:r>
              <a:rPr lang="en-US" altLang="zh-CN" dirty="0"/>
              <a:t>	</a:t>
            </a:r>
            <a:r>
              <a:rPr lang="zh-CN" altLang="en-US" dirty="0"/>
              <a:t>采用 </a:t>
            </a:r>
            <a:r>
              <a:rPr lang="en-US" altLang="zh-CN" dirty="0"/>
              <a:t>Parallel Scavenge + Serial Old(PS </a:t>
            </a:r>
            <a:r>
              <a:rPr lang="en-US" altLang="zh-CN" dirty="0" err="1"/>
              <a:t>MarkSweep</a:t>
            </a:r>
            <a:r>
              <a:rPr lang="en-US" altLang="zh-CN" dirty="0"/>
              <a:t>)</a:t>
            </a:r>
            <a:r>
              <a:rPr lang="zh-CN" altLang="en-US" dirty="0"/>
              <a:t>组合，</a:t>
            </a:r>
            <a:r>
              <a:rPr lang="en-US" altLang="zh-CN" dirty="0"/>
              <a:t>server</a:t>
            </a:r>
            <a:r>
              <a:rPr lang="zh-CN" altLang="en-US" dirty="0"/>
              <a:t>模式默认</a:t>
            </a:r>
          </a:p>
          <a:p>
            <a:pPr>
              <a:lnSpc>
                <a:spcPct val="80000"/>
              </a:lnSpc>
              <a:buNone/>
            </a:pPr>
            <a:endParaRPr lang="zh-CN" altLang="en-US" dirty="0"/>
          </a:p>
          <a:p>
            <a:pPr>
              <a:lnSpc>
                <a:spcPct val="80000"/>
              </a:lnSpc>
            </a:pPr>
            <a:r>
              <a:rPr lang="zh-CN" altLang="en-US" dirty="0"/>
              <a:t> </a:t>
            </a:r>
            <a:r>
              <a:rPr lang="en-US" altLang="zh-CN" dirty="0"/>
              <a:t>-XX:+</a:t>
            </a:r>
            <a:r>
              <a:rPr lang="en-US" altLang="zh-CN" dirty="0" err="1"/>
              <a:t>UseParNewGC</a:t>
            </a:r>
            <a:r>
              <a:rPr lang="en-US" altLang="zh-CN" dirty="0"/>
              <a:t>               </a:t>
            </a:r>
          </a:p>
          <a:p>
            <a:pPr>
              <a:lnSpc>
                <a:spcPct val="80000"/>
              </a:lnSpc>
              <a:buNone/>
            </a:pPr>
            <a:r>
              <a:rPr lang="en-US" altLang="zh-CN" dirty="0"/>
              <a:t>	</a:t>
            </a:r>
            <a:r>
              <a:rPr lang="zh-CN" altLang="en-US" dirty="0"/>
              <a:t>采用 </a:t>
            </a:r>
            <a:r>
              <a:rPr lang="en-US" altLang="zh-CN" dirty="0"/>
              <a:t>ParNew + Serial Old</a:t>
            </a:r>
            <a:r>
              <a:rPr lang="zh-CN" altLang="en-US" dirty="0"/>
              <a:t>组合</a:t>
            </a:r>
          </a:p>
          <a:p>
            <a:pPr>
              <a:lnSpc>
                <a:spcPct val="80000"/>
              </a:lnSpc>
              <a:buNone/>
            </a:pPr>
            <a:endParaRPr lang="zh-CN" altLang="en-US" dirty="0"/>
          </a:p>
          <a:p>
            <a:pPr>
              <a:lnSpc>
                <a:spcPct val="80000"/>
              </a:lnSpc>
            </a:pPr>
            <a:r>
              <a:rPr lang="zh-CN" altLang="en-US" dirty="0"/>
              <a:t> </a:t>
            </a:r>
            <a:r>
              <a:rPr lang="en-US" altLang="zh-CN" dirty="0"/>
              <a:t>-XX:+</a:t>
            </a:r>
            <a:r>
              <a:rPr lang="en-US" altLang="zh-CN" dirty="0" err="1"/>
              <a:t>UseParallelOldGC</a:t>
            </a:r>
            <a:r>
              <a:rPr lang="en-US" altLang="zh-CN" dirty="0"/>
              <a:t>           </a:t>
            </a:r>
          </a:p>
          <a:p>
            <a:pPr>
              <a:lnSpc>
                <a:spcPct val="80000"/>
              </a:lnSpc>
              <a:buNone/>
            </a:pPr>
            <a:r>
              <a:rPr lang="en-US" altLang="zh-CN" dirty="0"/>
              <a:t>	</a:t>
            </a:r>
            <a:r>
              <a:rPr lang="zh-CN" altLang="en-US" dirty="0"/>
              <a:t>采用 </a:t>
            </a:r>
            <a:r>
              <a:rPr lang="en-US" altLang="zh-CN" dirty="0"/>
              <a:t>Parallel Scavenge + Parallel Old </a:t>
            </a:r>
            <a:r>
              <a:rPr lang="zh-CN" altLang="en-US" dirty="0"/>
              <a:t>组合</a:t>
            </a:r>
          </a:p>
          <a:p>
            <a:pPr>
              <a:lnSpc>
                <a:spcPct val="80000"/>
              </a:lnSpc>
              <a:buNone/>
            </a:pPr>
            <a:endParaRPr lang="zh-CN" altLang="en-US" dirty="0"/>
          </a:p>
          <a:p>
            <a:pPr>
              <a:lnSpc>
                <a:spcPct val="80000"/>
              </a:lnSpc>
            </a:pPr>
            <a:r>
              <a:rPr lang="zh-CN" altLang="en-US" dirty="0"/>
              <a:t> </a:t>
            </a:r>
            <a:r>
              <a:rPr lang="en-US" altLang="zh-CN" b="1" dirty="0">
                <a:solidFill>
                  <a:schemeClr val="accent1">
                    <a:lumMod val="75000"/>
                  </a:schemeClr>
                </a:solidFill>
              </a:rPr>
              <a:t>-XX:+</a:t>
            </a:r>
            <a:r>
              <a:rPr lang="en-US" altLang="zh-CN" b="1" dirty="0" err="1">
                <a:solidFill>
                  <a:schemeClr val="accent1">
                    <a:lumMod val="75000"/>
                  </a:schemeClr>
                </a:solidFill>
              </a:rPr>
              <a:t>UseConcMarkSweepGC</a:t>
            </a:r>
            <a:r>
              <a:rPr lang="en-US" altLang="zh-CN" b="1" dirty="0">
                <a:solidFill>
                  <a:schemeClr val="accent1">
                    <a:lumMod val="75000"/>
                  </a:schemeClr>
                </a:solidFill>
              </a:rPr>
              <a:t> </a:t>
            </a:r>
          </a:p>
          <a:p>
            <a:pPr>
              <a:lnSpc>
                <a:spcPct val="80000"/>
              </a:lnSpc>
              <a:buNone/>
            </a:pPr>
            <a:r>
              <a:rPr lang="en-US" altLang="zh-CN" dirty="0"/>
              <a:t>	</a:t>
            </a:r>
            <a:r>
              <a:rPr lang="zh-CN" altLang="en-US" dirty="0"/>
              <a:t>采用 </a:t>
            </a:r>
            <a:r>
              <a:rPr lang="en-US" altLang="zh-CN" dirty="0"/>
              <a:t>ParNew + CMS + Serial Old(CMS</a:t>
            </a:r>
            <a:r>
              <a:rPr lang="zh-CN" altLang="en-US" dirty="0"/>
              <a:t>的备用</a:t>
            </a:r>
            <a:r>
              <a:rPr lang="en-US" altLang="zh-CN" dirty="0"/>
              <a:t>) </a:t>
            </a:r>
            <a:r>
              <a:rPr lang="zh-CN" altLang="en-US" dirty="0"/>
              <a:t>组合</a:t>
            </a:r>
          </a:p>
          <a:p>
            <a:pPr>
              <a:lnSpc>
                <a:spcPct val="80000"/>
              </a:lnSpc>
              <a:buNone/>
            </a:pPr>
            <a:endParaRPr lang="zh-CN" altLang="en-US" dirty="0"/>
          </a:p>
          <a:p>
            <a:pPr>
              <a:lnSpc>
                <a:spcPct val="80000"/>
              </a:lnSpc>
            </a:pPr>
            <a:r>
              <a:rPr lang="zh-CN" altLang="en-US" dirty="0"/>
              <a:t> </a:t>
            </a:r>
            <a:r>
              <a:rPr lang="en-US" altLang="zh-CN" dirty="0"/>
              <a:t>-XX:+</a:t>
            </a:r>
            <a:r>
              <a:rPr lang="en-US" altLang="zh-CN" dirty="0" err="1"/>
              <a:t>UseConcMarkSweepGC</a:t>
            </a:r>
            <a:r>
              <a:rPr lang="en-US" altLang="zh-CN" dirty="0"/>
              <a:t>   -XX:-</a:t>
            </a:r>
            <a:r>
              <a:rPr lang="en-US" altLang="zh-CN" dirty="0" err="1"/>
              <a:t>UseParNewGC</a:t>
            </a:r>
            <a:r>
              <a:rPr lang="en-US" altLang="zh-CN" dirty="0"/>
              <a:t> </a:t>
            </a:r>
          </a:p>
          <a:p>
            <a:pPr>
              <a:lnSpc>
                <a:spcPct val="80000"/>
              </a:lnSpc>
              <a:buNone/>
            </a:pPr>
            <a:r>
              <a:rPr lang="en-US" altLang="zh-CN" dirty="0"/>
              <a:t>	</a:t>
            </a:r>
            <a:r>
              <a:rPr lang="zh-CN" altLang="en-US" dirty="0"/>
              <a:t>采用 </a:t>
            </a:r>
            <a:r>
              <a:rPr lang="en-US" altLang="zh-CN" dirty="0"/>
              <a:t>Serial + CMS + Serial Old(CMS</a:t>
            </a:r>
            <a:r>
              <a:rPr lang="zh-CN" altLang="en-US" dirty="0"/>
              <a:t>的备用</a:t>
            </a:r>
            <a:r>
              <a:rPr lang="en-US" altLang="zh-CN" dirty="0"/>
              <a:t>) </a:t>
            </a:r>
            <a:r>
              <a:rPr lang="zh-CN" altLang="en-US" dirty="0"/>
              <a:t>组合</a:t>
            </a:r>
          </a:p>
          <a:p>
            <a:endParaRPr lang="zh-CN" altLang="en-US" dirty="0"/>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22</a:t>
            </a:fld>
            <a:endParaRPr lang="zh-CN" altLang="en-US"/>
          </a:p>
        </p:txBody>
      </p:sp>
    </p:spTree>
    <p:extLst>
      <p:ext uri="{BB962C8B-B14F-4D97-AF65-F5344CB8AC3E}">
        <p14:creationId xmlns:p14="http://schemas.microsoft.com/office/powerpoint/2010/main" val="2404516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垃圾收集器</a:t>
            </a:r>
            <a:r>
              <a:rPr lang="en-US" altLang="zh-CN" b="1" dirty="0" smtClean="0"/>
              <a:t>CMS</a:t>
            </a:r>
            <a:r>
              <a:rPr lang="zh-CN" altLang="en-US" b="1" dirty="0" smtClean="0"/>
              <a:t>的运行示意图</a:t>
            </a:r>
            <a:endParaRPr lang="zh-CN" altLang="en-US" dirty="0"/>
          </a:p>
        </p:txBody>
      </p:sp>
      <p:sp>
        <p:nvSpPr>
          <p:cNvPr id="9" name="日期占位符 8"/>
          <p:cNvSpPr>
            <a:spLocks noGrp="1"/>
          </p:cNvSpPr>
          <p:nvPr>
            <p:ph type="dt" sz="half" idx="10"/>
          </p:nvPr>
        </p:nvSpPr>
        <p:spPr/>
        <p:txBody>
          <a:bodyPr/>
          <a:lstStyle/>
          <a:p>
            <a:r>
              <a:rPr lang="en-US" altLang="zh-CN" smtClean="0"/>
              <a:t>2017/6/21</a:t>
            </a:r>
            <a:endParaRPr lang="zh-CN" altLang="en-US"/>
          </a:p>
        </p:txBody>
      </p:sp>
      <p:sp>
        <p:nvSpPr>
          <p:cNvPr id="3" name="灯片编号占位符 2"/>
          <p:cNvSpPr>
            <a:spLocks noGrp="1"/>
          </p:cNvSpPr>
          <p:nvPr>
            <p:ph type="sldNum" sz="quarter" idx="12"/>
          </p:nvPr>
        </p:nvSpPr>
        <p:spPr/>
        <p:txBody>
          <a:bodyPr/>
          <a:lstStyle/>
          <a:p>
            <a:fld id="{1B9C0E83-4012-4591-B1D4-721162C8380B}" type="slidenum">
              <a:rPr lang="zh-CN" altLang="en-US" smtClean="0"/>
              <a:t>23</a:t>
            </a:fld>
            <a:endParaRPr lang="zh-CN" altLang="en-US"/>
          </a:p>
        </p:txBody>
      </p:sp>
      <p:pic>
        <p:nvPicPr>
          <p:cNvPr id="4" name="图片 3"/>
          <p:cNvPicPr>
            <a:picLocks noChangeAspect="1"/>
          </p:cNvPicPr>
          <p:nvPr/>
        </p:nvPicPr>
        <p:blipFill>
          <a:blip r:embed="rId3"/>
          <a:stretch>
            <a:fillRect/>
          </a:stretch>
        </p:blipFill>
        <p:spPr>
          <a:xfrm>
            <a:off x="1661160" y="1510412"/>
            <a:ext cx="9077960" cy="5026215"/>
          </a:xfrm>
          <a:prstGeom prst="rect">
            <a:avLst/>
          </a:prstGeom>
        </p:spPr>
      </p:pic>
    </p:spTree>
    <p:extLst>
      <p:ext uri="{BB962C8B-B14F-4D97-AF65-F5344CB8AC3E}">
        <p14:creationId xmlns:p14="http://schemas.microsoft.com/office/powerpoint/2010/main" val="2418450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CMS</a:t>
            </a:r>
            <a:r>
              <a:rPr lang="zh-CN" altLang="en-US" b="1" dirty="0" smtClean="0"/>
              <a:t>详解</a:t>
            </a:r>
            <a:endParaRPr lang="zh-CN" altLang="en-US" b="1" dirty="0"/>
          </a:p>
        </p:txBody>
      </p:sp>
      <p:sp>
        <p:nvSpPr>
          <p:cNvPr id="3" name="内容占位符 2"/>
          <p:cNvSpPr>
            <a:spLocks noGrp="1"/>
          </p:cNvSpPr>
          <p:nvPr>
            <p:ph idx="1"/>
          </p:nvPr>
        </p:nvSpPr>
        <p:spPr>
          <a:xfrm>
            <a:off x="838200" y="1381760"/>
            <a:ext cx="10515600" cy="5364480"/>
          </a:xfrm>
        </p:spPr>
        <p:txBody>
          <a:bodyPr>
            <a:normAutofit/>
          </a:bodyPr>
          <a:lstStyle/>
          <a:p>
            <a:r>
              <a:rPr lang="en-US" altLang="zh-CN" dirty="0"/>
              <a:t>CMS</a:t>
            </a:r>
            <a:r>
              <a:rPr lang="zh-CN" altLang="en-US" dirty="0"/>
              <a:t>收集器的</a:t>
            </a:r>
            <a:r>
              <a:rPr lang="en-US" altLang="zh-CN" dirty="0"/>
              <a:t>GC</a:t>
            </a:r>
            <a:r>
              <a:rPr lang="zh-CN" altLang="en-US" dirty="0"/>
              <a:t>周期</a:t>
            </a:r>
            <a:r>
              <a:rPr lang="zh-CN" altLang="en-US" dirty="0" smtClean="0"/>
              <a:t>由</a:t>
            </a:r>
            <a:r>
              <a:rPr lang="en-US" altLang="zh-CN" dirty="0"/>
              <a:t>4</a:t>
            </a:r>
            <a:r>
              <a:rPr lang="zh-CN" altLang="en-US" dirty="0" smtClean="0"/>
              <a:t>个</a:t>
            </a:r>
            <a:r>
              <a:rPr lang="zh-CN" altLang="en-US" dirty="0"/>
              <a:t>阶段组成</a:t>
            </a:r>
            <a:r>
              <a:rPr lang="zh-CN" altLang="en-US" dirty="0" smtClean="0"/>
              <a:t>。</a:t>
            </a:r>
            <a:endParaRPr lang="en-US" altLang="zh-CN" dirty="0" smtClean="0"/>
          </a:p>
          <a:p>
            <a:pPr lvl="1"/>
            <a:r>
              <a:rPr lang="zh-CN" altLang="en-US" dirty="0" smtClean="0">
                <a:solidFill>
                  <a:schemeClr val="accent1">
                    <a:lumMod val="75000"/>
                  </a:schemeClr>
                </a:solidFill>
              </a:rPr>
              <a:t>初始</a:t>
            </a:r>
            <a:r>
              <a:rPr lang="zh-CN" altLang="en-US" dirty="0">
                <a:solidFill>
                  <a:schemeClr val="accent1">
                    <a:lumMod val="75000"/>
                  </a:schemeClr>
                </a:solidFill>
              </a:rPr>
              <a:t>标记</a:t>
            </a:r>
            <a:r>
              <a:rPr lang="zh-CN" altLang="en-US" dirty="0"/>
              <a:t>：为了收集应用程序的</a:t>
            </a:r>
            <a:r>
              <a:rPr lang="zh-CN" altLang="en-US" b="1" dirty="0">
                <a:solidFill>
                  <a:schemeClr val="accent1">
                    <a:lumMod val="75000"/>
                  </a:schemeClr>
                </a:solidFill>
              </a:rPr>
              <a:t>对象</a:t>
            </a:r>
            <a:r>
              <a:rPr lang="zh-CN" altLang="en-US" dirty="0"/>
              <a:t>引用需要暂停应用程序线程，该阶段完成后，应用程序线程再次启动。</a:t>
            </a:r>
          </a:p>
          <a:p>
            <a:pPr lvl="1"/>
            <a:r>
              <a:rPr lang="zh-CN" altLang="en-US" dirty="0">
                <a:solidFill>
                  <a:schemeClr val="accent1">
                    <a:lumMod val="75000"/>
                  </a:schemeClr>
                </a:solidFill>
              </a:rPr>
              <a:t>并发标记</a:t>
            </a:r>
            <a:r>
              <a:rPr lang="zh-CN" altLang="en-US" dirty="0"/>
              <a:t>：从第一阶段收集到的对象引用开始，遍历所有其他的对象引用</a:t>
            </a:r>
            <a:r>
              <a:rPr lang="zh-CN" altLang="en-US" dirty="0" smtClean="0"/>
              <a:t>。</a:t>
            </a:r>
            <a:r>
              <a:rPr lang="zh-CN" altLang="en-US" b="1" dirty="0" smtClean="0">
                <a:solidFill>
                  <a:schemeClr val="bg2">
                    <a:lumMod val="10000"/>
                  </a:schemeClr>
                </a:solidFill>
              </a:rPr>
              <a:t>并发</a:t>
            </a:r>
            <a:r>
              <a:rPr lang="zh-CN" altLang="en-US" b="1" dirty="0">
                <a:solidFill>
                  <a:schemeClr val="bg2">
                    <a:lumMod val="10000"/>
                  </a:schemeClr>
                </a:solidFill>
              </a:rPr>
              <a:t>预</a:t>
            </a:r>
            <a:r>
              <a:rPr lang="zh-CN" altLang="en-US" b="1" dirty="0" smtClean="0">
                <a:solidFill>
                  <a:schemeClr val="bg2">
                    <a:lumMod val="10000"/>
                  </a:schemeClr>
                </a:solidFill>
              </a:rPr>
              <a:t>清理</a:t>
            </a:r>
            <a:r>
              <a:rPr lang="zh-CN" altLang="en-US" dirty="0" smtClean="0"/>
              <a:t>（</a:t>
            </a:r>
            <a:r>
              <a:rPr lang="en-US" altLang="zh-CN" b="1" dirty="0" err="1" smtClean="0"/>
              <a:t>preClean</a:t>
            </a:r>
            <a:r>
              <a:rPr lang="zh-CN" altLang="en-US" dirty="0" smtClean="0"/>
              <a:t>）：</a:t>
            </a:r>
            <a:r>
              <a:rPr lang="zh-CN" altLang="en-US" dirty="0"/>
              <a:t>改变当运行第二阶段时，由应用程序线程产生的对象引用，以更新第二阶段的结果。</a:t>
            </a:r>
          </a:p>
          <a:p>
            <a:pPr lvl="1"/>
            <a:r>
              <a:rPr lang="zh-CN" altLang="en-US" dirty="0" smtClean="0">
                <a:solidFill>
                  <a:schemeClr val="accent1">
                    <a:lumMod val="75000"/>
                  </a:schemeClr>
                </a:solidFill>
              </a:rPr>
              <a:t>重</a:t>
            </a:r>
            <a:r>
              <a:rPr lang="zh-CN" altLang="en-US" dirty="0">
                <a:solidFill>
                  <a:schemeClr val="accent1">
                    <a:lumMod val="75000"/>
                  </a:schemeClr>
                </a:solidFill>
              </a:rPr>
              <a:t>新</a:t>
            </a:r>
            <a:r>
              <a:rPr lang="zh-CN" altLang="en-US" dirty="0" smtClean="0">
                <a:solidFill>
                  <a:schemeClr val="accent1">
                    <a:lumMod val="75000"/>
                  </a:schemeClr>
                </a:solidFill>
              </a:rPr>
              <a:t>标记</a:t>
            </a:r>
            <a:r>
              <a:rPr lang="zh-CN" altLang="en-US" dirty="0"/>
              <a:t>：由于第三阶段是并发的，对象引用可能会发生进一步改变。因此，应用程序线程会再一次被暂停以更新这些变化，并且在进行实际的清理之前确保一个正确的对象引用视图。这一阶段十分重要，因为必须避免收集到仍被引用的对象。</a:t>
            </a:r>
          </a:p>
          <a:p>
            <a:pPr lvl="1"/>
            <a:r>
              <a:rPr lang="zh-CN" altLang="en-US" dirty="0">
                <a:solidFill>
                  <a:schemeClr val="accent1">
                    <a:lumMod val="75000"/>
                  </a:schemeClr>
                </a:solidFill>
              </a:rPr>
              <a:t>并发清理</a:t>
            </a:r>
            <a:r>
              <a:rPr lang="zh-CN" altLang="en-US" dirty="0"/>
              <a:t>：所有不再被应用的对象将从堆里清除掉</a:t>
            </a:r>
            <a:r>
              <a:rPr lang="zh-CN" altLang="en-US" dirty="0" smtClean="0"/>
              <a:t>。</a:t>
            </a:r>
            <a:r>
              <a:rPr lang="zh-CN" altLang="en-US" b="1" dirty="0" smtClean="0"/>
              <a:t>并发重置</a:t>
            </a:r>
            <a:r>
              <a:rPr lang="zh-CN" altLang="en-US" dirty="0"/>
              <a:t>：</a:t>
            </a:r>
            <a:r>
              <a:rPr lang="zh-CN" altLang="en-US" dirty="0" smtClean="0"/>
              <a:t>对</a:t>
            </a:r>
            <a:r>
              <a:rPr lang="zh-CN" altLang="en-US" dirty="0"/>
              <a:t>标记的表和记录</a:t>
            </a:r>
            <a:r>
              <a:rPr lang="en-US" altLang="zh-CN" dirty="0"/>
              <a:t>dirty</a:t>
            </a:r>
            <a:r>
              <a:rPr lang="zh-CN" altLang="en-US" dirty="0"/>
              <a:t>的表做清零。并且重置</a:t>
            </a:r>
            <a:r>
              <a:rPr lang="en-US" altLang="zh-CN" dirty="0"/>
              <a:t>CMS</a:t>
            </a:r>
            <a:r>
              <a:rPr lang="zh-CN" altLang="en-US" dirty="0"/>
              <a:t>收集器的其他数据结构，等待下一次垃圾回收</a:t>
            </a:r>
            <a:r>
              <a:rPr lang="zh-CN" altLang="en-US" dirty="0" smtClean="0"/>
              <a:t>。</a:t>
            </a:r>
            <a:endParaRPr lang="zh-CN" altLang="en-US" dirty="0"/>
          </a:p>
          <a:p>
            <a:endParaRPr lang="zh-CN" altLang="en-US" dirty="0"/>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24</a:t>
            </a:fld>
            <a:endParaRPr lang="zh-CN" altLang="en-US"/>
          </a:p>
        </p:txBody>
      </p:sp>
    </p:spTree>
    <p:extLst>
      <p:ext uri="{BB962C8B-B14F-4D97-AF65-F5344CB8AC3E}">
        <p14:creationId xmlns:p14="http://schemas.microsoft.com/office/powerpoint/2010/main" val="3844736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初始标记</a:t>
            </a:r>
            <a:endParaRPr lang="zh-CN" altLang="en-US" dirty="0"/>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25</a:t>
            </a:fld>
            <a:endParaRPr lang="zh-CN" altLang="en-US"/>
          </a:p>
        </p:txBody>
      </p:sp>
      <p:pic>
        <p:nvPicPr>
          <p:cNvPr id="6" name="图片 5"/>
          <p:cNvPicPr>
            <a:picLocks noChangeAspect="1"/>
          </p:cNvPicPr>
          <p:nvPr/>
        </p:nvPicPr>
        <p:blipFill>
          <a:blip r:embed="rId3"/>
          <a:stretch>
            <a:fillRect/>
          </a:stretch>
        </p:blipFill>
        <p:spPr>
          <a:xfrm>
            <a:off x="1503679" y="1664324"/>
            <a:ext cx="9410863" cy="4692026"/>
          </a:xfrm>
          <a:prstGeom prst="rect">
            <a:avLst/>
          </a:prstGeom>
        </p:spPr>
      </p:pic>
      <p:cxnSp>
        <p:nvCxnSpPr>
          <p:cNvPr id="7" name="直接箭头连接符 6"/>
          <p:cNvCxnSpPr/>
          <p:nvPr/>
        </p:nvCxnSpPr>
        <p:spPr>
          <a:xfrm flipH="1" flipV="1">
            <a:off x="6868160" y="3759200"/>
            <a:ext cx="558800" cy="660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030719" y="4419600"/>
            <a:ext cx="3883823" cy="1754326"/>
          </a:xfrm>
          <a:prstGeom prst="rect">
            <a:avLst/>
          </a:prstGeom>
          <a:noFill/>
          <a:ln>
            <a:solidFill>
              <a:schemeClr val="accent1"/>
            </a:solidFill>
          </a:ln>
        </p:spPr>
        <p:txBody>
          <a:bodyPr wrap="square" rtlCol="0">
            <a:spAutoFit/>
          </a:bodyPr>
          <a:lstStyle/>
          <a:p>
            <a:r>
              <a:rPr lang="en-US" altLang="zh-CN" b="1" dirty="0" smtClean="0"/>
              <a:t>GC roots</a:t>
            </a:r>
            <a:r>
              <a:rPr lang="zh-CN" altLang="en-US" b="1" dirty="0" smtClean="0"/>
              <a:t>对象：</a:t>
            </a:r>
            <a:endParaRPr lang="en-US" altLang="zh-CN" b="1" dirty="0" smtClean="0"/>
          </a:p>
          <a:p>
            <a:r>
              <a:rPr lang="en-US" altLang="zh-CN" dirty="0"/>
              <a:t>a.</a:t>
            </a:r>
            <a:r>
              <a:rPr lang="zh-CN" altLang="en-US" dirty="0"/>
              <a:t>虚拟机</a:t>
            </a:r>
            <a:r>
              <a:rPr lang="zh-CN" altLang="en-US" dirty="0" smtClean="0"/>
              <a:t>栈中</a:t>
            </a:r>
            <a:r>
              <a:rPr lang="zh-CN" altLang="en-US" dirty="0"/>
              <a:t>的引用的对象 </a:t>
            </a:r>
            <a:br>
              <a:rPr lang="zh-CN" altLang="en-US" dirty="0"/>
            </a:br>
            <a:r>
              <a:rPr lang="en-US" altLang="zh-CN" dirty="0"/>
              <a:t>b.</a:t>
            </a:r>
            <a:r>
              <a:rPr lang="zh-CN" altLang="en-US" dirty="0"/>
              <a:t>方法区</a:t>
            </a:r>
            <a:r>
              <a:rPr lang="zh-CN" altLang="en-US" dirty="0" smtClean="0"/>
              <a:t>中类</a:t>
            </a:r>
            <a:r>
              <a:rPr lang="zh-CN" altLang="en-US" dirty="0"/>
              <a:t>静态属性引用的对象 </a:t>
            </a:r>
            <a:br>
              <a:rPr lang="zh-CN" altLang="en-US" dirty="0"/>
            </a:br>
            <a:r>
              <a:rPr lang="en-US" altLang="zh-CN" dirty="0"/>
              <a:t>c.</a:t>
            </a:r>
            <a:r>
              <a:rPr lang="zh-CN" altLang="en-US" dirty="0"/>
              <a:t>方法区中的常量引用的对象 </a:t>
            </a:r>
            <a:br>
              <a:rPr lang="zh-CN" altLang="en-US" dirty="0"/>
            </a:br>
            <a:r>
              <a:rPr lang="en-US" altLang="zh-CN" dirty="0"/>
              <a:t>d.</a:t>
            </a:r>
            <a:r>
              <a:rPr lang="zh-CN" altLang="en-US" dirty="0"/>
              <a:t>本地方法栈中</a:t>
            </a:r>
            <a:r>
              <a:rPr lang="en-US" altLang="zh-CN" dirty="0"/>
              <a:t>JNI</a:t>
            </a:r>
            <a:r>
              <a:rPr lang="zh-CN" altLang="en-US" dirty="0"/>
              <a:t>的引用的对象</a:t>
            </a:r>
            <a:endParaRPr lang="en-US" altLang="zh-CN" dirty="0"/>
          </a:p>
          <a:p>
            <a:endParaRPr lang="zh-CN" altLang="en-US" dirty="0"/>
          </a:p>
        </p:txBody>
      </p:sp>
    </p:spTree>
    <p:extLst>
      <p:ext uri="{BB962C8B-B14F-4D97-AF65-F5344CB8AC3E}">
        <p14:creationId xmlns:p14="http://schemas.microsoft.com/office/powerpoint/2010/main" val="2206461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并发标记</a:t>
            </a:r>
            <a:endParaRPr lang="zh-CN" altLang="en-US" b="1" dirty="0"/>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26</a:t>
            </a:fld>
            <a:endParaRPr lang="zh-CN" altLang="en-US"/>
          </a:p>
        </p:txBody>
      </p:sp>
      <p:pic>
        <p:nvPicPr>
          <p:cNvPr id="6" name="图片 5"/>
          <p:cNvPicPr>
            <a:picLocks noChangeAspect="1"/>
          </p:cNvPicPr>
          <p:nvPr/>
        </p:nvPicPr>
        <p:blipFill>
          <a:blip r:embed="rId2"/>
          <a:stretch>
            <a:fillRect/>
          </a:stretch>
        </p:blipFill>
        <p:spPr>
          <a:xfrm>
            <a:off x="1348740" y="1788603"/>
            <a:ext cx="9494520" cy="4760583"/>
          </a:xfrm>
          <a:prstGeom prst="rect">
            <a:avLst/>
          </a:prstGeom>
        </p:spPr>
      </p:pic>
    </p:spTree>
    <p:extLst>
      <p:ext uri="{BB962C8B-B14F-4D97-AF65-F5344CB8AC3E}">
        <p14:creationId xmlns:p14="http://schemas.microsoft.com/office/powerpoint/2010/main" val="739132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27</a:t>
            </a:fld>
            <a:endParaRPr lang="zh-CN" altLang="en-US"/>
          </a:p>
        </p:txBody>
      </p:sp>
      <p:pic>
        <p:nvPicPr>
          <p:cNvPr id="6" name="图片 5"/>
          <p:cNvPicPr>
            <a:picLocks noChangeAspect="1"/>
          </p:cNvPicPr>
          <p:nvPr/>
        </p:nvPicPr>
        <p:blipFill>
          <a:blip r:embed="rId2"/>
          <a:stretch>
            <a:fillRect/>
          </a:stretch>
        </p:blipFill>
        <p:spPr>
          <a:xfrm>
            <a:off x="1288727" y="660070"/>
            <a:ext cx="9676190" cy="5942857"/>
          </a:xfrm>
          <a:prstGeom prst="rect">
            <a:avLst/>
          </a:prstGeom>
        </p:spPr>
      </p:pic>
    </p:spTree>
    <p:extLst>
      <p:ext uri="{BB962C8B-B14F-4D97-AF65-F5344CB8AC3E}">
        <p14:creationId xmlns:p14="http://schemas.microsoft.com/office/powerpoint/2010/main" val="910241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预清理</a:t>
            </a:r>
            <a:endParaRPr lang="zh-CN" altLang="en-US" dirty="0"/>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28</a:t>
            </a:fld>
            <a:endParaRPr lang="zh-CN" altLang="en-US"/>
          </a:p>
        </p:txBody>
      </p:sp>
      <p:pic>
        <p:nvPicPr>
          <p:cNvPr id="6" name="图片 5"/>
          <p:cNvPicPr>
            <a:picLocks noChangeAspect="1"/>
          </p:cNvPicPr>
          <p:nvPr/>
        </p:nvPicPr>
        <p:blipFill>
          <a:blip r:embed="rId2"/>
          <a:stretch>
            <a:fillRect/>
          </a:stretch>
        </p:blipFill>
        <p:spPr>
          <a:xfrm>
            <a:off x="1624571" y="2008357"/>
            <a:ext cx="8942857" cy="2714286"/>
          </a:xfrm>
          <a:prstGeom prst="rect">
            <a:avLst/>
          </a:prstGeom>
        </p:spPr>
      </p:pic>
    </p:spTree>
    <p:extLst>
      <p:ext uri="{BB962C8B-B14F-4D97-AF65-F5344CB8AC3E}">
        <p14:creationId xmlns:p14="http://schemas.microsoft.com/office/powerpoint/2010/main" val="2883246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重新标记</a:t>
            </a:r>
            <a:endParaRPr lang="zh-CN" altLang="en-US" dirty="0"/>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29</a:t>
            </a:fld>
            <a:endParaRPr lang="zh-CN" altLang="en-US"/>
          </a:p>
        </p:txBody>
      </p:sp>
      <p:pic>
        <p:nvPicPr>
          <p:cNvPr id="6" name="图片 5"/>
          <p:cNvPicPr>
            <a:picLocks noChangeAspect="1"/>
          </p:cNvPicPr>
          <p:nvPr/>
        </p:nvPicPr>
        <p:blipFill>
          <a:blip r:embed="rId2"/>
          <a:stretch>
            <a:fillRect/>
          </a:stretch>
        </p:blipFill>
        <p:spPr>
          <a:xfrm>
            <a:off x="1731588" y="1405579"/>
            <a:ext cx="9257143" cy="5133333"/>
          </a:xfrm>
          <a:prstGeom prst="rect">
            <a:avLst/>
          </a:prstGeom>
        </p:spPr>
      </p:pic>
    </p:spTree>
    <p:extLst>
      <p:ext uri="{BB962C8B-B14F-4D97-AF65-F5344CB8AC3E}">
        <p14:creationId xmlns:p14="http://schemas.microsoft.com/office/powerpoint/2010/main" val="2253967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accent1">
                    <a:lumMod val="75000"/>
                  </a:schemeClr>
                </a:solidFill>
              </a:rPr>
              <a:t>OUTLINE</a:t>
            </a:r>
            <a:endParaRPr lang="zh-CN" altLang="en-US" b="1" dirty="0">
              <a:solidFill>
                <a:schemeClr val="accent1">
                  <a:lumMod val="75000"/>
                </a:schemeClr>
              </a:solidFill>
            </a:endParaRPr>
          </a:p>
        </p:txBody>
      </p:sp>
      <p:sp>
        <p:nvSpPr>
          <p:cNvPr id="3" name="内容占位符 2"/>
          <p:cNvSpPr>
            <a:spLocks noGrp="1"/>
          </p:cNvSpPr>
          <p:nvPr>
            <p:ph idx="1"/>
          </p:nvPr>
        </p:nvSpPr>
        <p:spPr/>
        <p:txBody>
          <a:bodyPr/>
          <a:lstStyle/>
          <a:p>
            <a:r>
              <a:rPr lang="zh-CN" altLang="en-US" dirty="0"/>
              <a:t>类加载及</a:t>
            </a:r>
            <a:r>
              <a:rPr lang="zh-CN" altLang="en-US" dirty="0" smtClean="0"/>
              <a:t>初始化</a:t>
            </a:r>
            <a:endParaRPr lang="en-US" altLang="zh-CN" dirty="0" smtClean="0"/>
          </a:p>
          <a:p>
            <a:pPr lvl="1"/>
            <a:r>
              <a:rPr lang="en-US" altLang="zh-CN" dirty="0" smtClean="0"/>
              <a:t>ClassLoader</a:t>
            </a:r>
          </a:p>
          <a:p>
            <a:pPr lvl="1"/>
            <a:r>
              <a:rPr lang="zh-CN" altLang="en-US" dirty="0" smtClean="0"/>
              <a:t>了解</a:t>
            </a:r>
            <a:r>
              <a:rPr lang="en-US" altLang="zh-CN" dirty="0" smtClean="0"/>
              <a:t>java</a:t>
            </a:r>
            <a:r>
              <a:rPr lang="zh-CN" altLang="en-US" dirty="0" smtClean="0"/>
              <a:t>类生命周期的一些细节</a:t>
            </a:r>
            <a:endParaRPr lang="en-US" altLang="zh-CN" dirty="0" smtClean="0"/>
          </a:p>
          <a:p>
            <a:r>
              <a:rPr lang="en-US" altLang="zh-CN" dirty="0" smtClean="0"/>
              <a:t>JVM</a:t>
            </a:r>
            <a:r>
              <a:rPr lang="zh-CN" altLang="en-US" dirty="0" smtClean="0"/>
              <a:t>内存运行时</a:t>
            </a:r>
            <a:endParaRPr lang="en-US" altLang="zh-CN" dirty="0" smtClean="0"/>
          </a:p>
          <a:p>
            <a:pPr lvl="1"/>
            <a:r>
              <a:rPr lang="zh-CN" altLang="en-US" dirty="0" smtClean="0"/>
              <a:t>看系统运行时的内存结构</a:t>
            </a:r>
            <a:endParaRPr lang="en-US" altLang="zh-CN" dirty="0" smtClean="0"/>
          </a:p>
          <a:p>
            <a:r>
              <a:rPr lang="en-US" altLang="zh-CN" dirty="0" smtClean="0"/>
              <a:t>GC</a:t>
            </a:r>
            <a:r>
              <a:rPr lang="zh-CN" altLang="en-US" dirty="0" smtClean="0"/>
              <a:t>算法与实例</a:t>
            </a:r>
            <a:endParaRPr lang="en-US" altLang="zh-CN" dirty="0" smtClean="0"/>
          </a:p>
          <a:p>
            <a:pPr lvl="1"/>
            <a:r>
              <a:rPr lang="zh-CN" altLang="en-US" dirty="0" smtClean="0"/>
              <a:t>了解</a:t>
            </a:r>
            <a:r>
              <a:rPr lang="en-US" altLang="zh-CN" dirty="0" smtClean="0"/>
              <a:t>GC</a:t>
            </a:r>
            <a:r>
              <a:rPr lang="zh-CN" altLang="en-US" dirty="0" smtClean="0"/>
              <a:t>算法与常用的垃圾收集器</a:t>
            </a:r>
            <a:endParaRPr lang="en-US" altLang="zh-CN" dirty="0" smtClean="0"/>
          </a:p>
          <a:p>
            <a:pPr lvl="1"/>
            <a:r>
              <a:rPr lang="en-US" altLang="zh-CN" dirty="0" smtClean="0"/>
              <a:t>CMS</a:t>
            </a:r>
            <a:r>
              <a:rPr lang="zh-CN" altLang="en-US" dirty="0" smtClean="0"/>
              <a:t>（并发</a:t>
            </a:r>
            <a:r>
              <a:rPr lang="zh-CN" altLang="en-US" dirty="0"/>
              <a:t>低停顿收集</a:t>
            </a:r>
            <a:r>
              <a:rPr lang="zh-CN" altLang="en-US" dirty="0" smtClean="0"/>
              <a:t>器）具体实现分析</a:t>
            </a:r>
            <a:endParaRPr lang="en-US" altLang="zh-CN" dirty="0" smtClean="0"/>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3</a:t>
            </a:fld>
            <a:endParaRPr lang="zh-CN" altLang="en-US"/>
          </a:p>
        </p:txBody>
      </p:sp>
    </p:spTree>
    <p:extLst>
      <p:ext uri="{BB962C8B-B14F-4D97-AF65-F5344CB8AC3E}">
        <p14:creationId xmlns:p14="http://schemas.microsoft.com/office/powerpoint/2010/main" val="5279195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并发清理</a:t>
            </a:r>
            <a:endParaRPr lang="zh-CN" altLang="en-US" b="1" dirty="0"/>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30</a:t>
            </a:fld>
            <a:endParaRPr lang="zh-CN" altLang="en-US"/>
          </a:p>
        </p:txBody>
      </p:sp>
      <p:pic>
        <p:nvPicPr>
          <p:cNvPr id="6" name="图片 5"/>
          <p:cNvPicPr>
            <a:picLocks noChangeAspect="1"/>
          </p:cNvPicPr>
          <p:nvPr/>
        </p:nvPicPr>
        <p:blipFill>
          <a:blip r:embed="rId2"/>
          <a:stretch>
            <a:fillRect/>
          </a:stretch>
        </p:blipFill>
        <p:spPr>
          <a:xfrm>
            <a:off x="1869440" y="1647526"/>
            <a:ext cx="9067180" cy="4838735"/>
          </a:xfrm>
          <a:prstGeom prst="rect">
            <a:avLst/>
          </a:prstGeom>
        </p:spPr>
      </p:pic>
    </p:spTree>
    <p:extLst>
      <p:ext uri="{BB962C8B-B14F-4D97-AF65-F5344CB8AC3E}">
        <p14:creationId xmlns:p14="http://schemas.microsoft.com/office/powerpoint/2010/main" val="788726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CMS</a:t>
            </a:r>
            <a:r>
              <a:rPr lang="zh-CN" altLang="en-US" b="1" dirty="0" smtClean="0"/>
              <a:t>优点</a:t>
            </a:r>
            <a:endParaRPr lang="zh-CN" altLang="en-US" b="1" dirty="0"/>
          </a:p>
        </p:txBody>
      </p:sp>
      <p:sp>
        <p:nvSpPr>
          <p:cNvPr id="3" name="内容占位符 2"/>
          <p:cNvSpPr>
            <a:spLocks noGrp="1"/>
          </p:cNvSpPr>
          <p:nvPr>
            <p:ph idx="1"/>
          </p:nvPr>
        </p:nvSpPr>
        <p:spPr/>
        <p:txBody>
          <a:bodyPr/>
          <a:lstStyle/>
          <a:p>
            <a:r>
              <a:rPr lang="zh-CN" altLang="en-US" b="1" dirty="0"/>
              <a:t>优点：</a:t>
            </a:r>
            <a:endParaRPr lang="zh-CN" altLang="en-US" dirty="0"/>
          </a:p>
          <a:p>
            <a:r>
              <a:rPr lang="en-US" altLang="zh-CN" dirty="0"/>
              <a:t>1).</a:t>
            </a:r>
            <a:r>
              <a:rPr lang="zh-CN" altLang="en-US" dirty="0"/>
              <a:t>将</a:t>
            </a:r>
            <a:r>
              <a:rPr lang="en-US" altLang="zh-CN" dirty="0"/>
              <a:t>stop-the-world</a:t>
            </a:r>
            <a:r>
              <a:rPr lang="zh-CN" altLang="en-US" dirty="0"/>
              <a:t>的时间降到最低，能给电商网站用户带来最好的体验。                </a:t>
            </a:r>
          </a:p>
          <a:p>
            <a:r>
              <a:rPr lang="en-US" altLang="zh-CN" dirty="0"/>
              <a:t>2).</a:t>
            </a:r>
            <a:r>
              <a:rPr lang="zh-CN" altLang="en-US" dirty="0"/>
              <a:t>尽管</a:t>
            </a:r>
            <a:r>
              <a:rPr lang="en-US" altLang="zh-CN" dirty="0"/>
              <a:t>CMS</a:t>
            </a:r>
            <a:r>
              <a:rPr lang="zh-CN" altLang="en-US" dirty="0"/>
              <a:t>的</a:t>
            </a:r>
            <a:r>
              <a:rPr lang="en-US" altLang="zh-CN" dirty="0"/>
              <a:t>GC</a:t>
            </a:r>
            <a:r>
              <a:rPr lang="zh-CN" altLang="en-US" dirty="0"/>
              <a:t>线程对</a:t>
            </a:r>
            <a:r>
              <a:rPr lang="en-US" altLang="zh-CN" dirty="0"/>
              <a:t>CPU</a:t>
            </a:r>
            <a:r>
              <a:rPr lang="zh-CN" altLang="en-US" dirty="0"/>
              <a:t>的占用率会比较高，但在多核的服务器上还是展现了优越的特性，目前也被部署在国内的各大电商网站上</a:t>
            </a:r>
            <a:r>
              <a:rPr lang="zh-CN" altLang="en-US" dirty="0" smtClean="0"/>
              <a:t>。</a:t>
            </a:r>
            <a:endParaRPr lang="en-US" altLang="zh-CN" dirty="0" smtClean="0"/>
          </a:p>
          <a:p>
            <a:endParaRPr lang="en-US" altLang="zh-CN" dirty="0"/>
          </a:p>
          <a:p>
            <a:pPr marL="0" indent="0">
              <a:buNone/>
            </a:pPr>
            <a:r>
              <a:rPr lang="zh-CN" altLang="en-US" dirty="0" smtClean="0"/>
              <a:t>参考：</a:t>
            </a:r>
            <a:r>
              <a:rPr lang="en-US" altLang="zh-CN" dirty="0" smtClean="0"/>
              <a:t>http</a:t>
            </a:r>
            <a:r>
              <a:rPr lang="en-US" altLang="zh-CN" dirty="0"/>
              <a:t>://blog.csdn.net/mark__zeng/article/details/48751053</a:t>
            </a:r>
            <a:endParaRPr lang="zh-CN" altLang="en-US" dirty="0"/>
          </a:p>
          <a:p>
            <a:endParaRPr lang="zh-CN" altLang="en-US" dirty="0"/>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31</a:t>
            </a:fld>
            <a:endParaRPr lang="zh-CN" altLang="en-US"/>
          </a:p>
        </p:txBody>
      </p:sp>
    </p:spTree>
    <p:extLst>
      <p:ext uri="{BB962C8B-B14F-4D97-AF65-F5344CB8AC3E}">
        <p14:creationId xmlns:p14="http://schemas.microsoft.com/office/powerpoint/2010/main" val="174163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CMS</a:t>
            </a:r>
            <a:r>
              <a:rPr lang="zh-CN" altLang="en-US" b="1" dirty="0" smtClean="0"/>
              <a:t>缺点</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对</a:t>
            </a:r>
            <a:r>
              <a:rPr lang="en-US" altLang="zh-CN" dirty="0"/>
              <a:t>CMS</a:t>
            </a:r>
            <a:r>
              <a:rPr lang="zh-CN" altLang="en-US" dirty="0"/>
              <a:t>在单核和多核机器上做测试。发现</a:t>
            </a:r>
            <a:r>
              <a:rPr lang="en-US" altLang="zh-CN" dirty="0"/>
              <a:t>CMS</a:t>
            </a:r>
            <a:r>
              <a:rPr lang="zh-CN" altLang="en-US" dirty="0"/>
              <a:t>在收集过程中会大量占用</a:t>
            </a:r>
            <a:r>
              <a:rPr lang="en-US" altLang="zh-CN" dirty="0"/>
              <a:t>CPU</a:t>
            </a:r>
            <a:r>
              <a:rPr lang="zh-CN" altLang="en-US" dirty="0"/>
              <a:t>的时间。所以在第二个阶段会比较漫长，所以一般将其设置在多核机器上</a:t>
            </a:r>
            <a:r>
              <a:rPr lang="zh-CN" altLang="en-US" dirty="0" smtClean="0"/>
              <a:t>。</a:t>
            </a:r>
            <a:endParaRPr lang="en-US" altLang="zh-CN" dirty="0" smtClean="0"/>
          </a:p>
          <a:p>
            <a:r>
              <a:rPr lang="en-US" altLang="zh-CN" dirty="0" smtClean="0"/>
              <a:t>Mark </a:t>
            </a:r>
            <a:r>
              <a:rPr lang="en-US" altLang="zh-CN" dirty="0"/>
              <a:t>Sweep</a:t>
            </a:r>
            <a:r>
              <a:rPr lang="zh-CN" altLang="en-US" dirty="0"/>
              <a:t>算法一直令人诟病的碎片问题，造成了堆空间的浪费以及利用率的</a:t>
            </a:r>
            <a:r>
              <a:rPr lang="zh-CN" altLang="en-US" dirty="0" smtClean="0"/>
              <a:t>下降。</a:t>
            </a:r>
            <a:endParaRPr lang="zh-CN" altLang="en-US" dirty="0"/>
          </a:p>
          <a:p>
            <a:r>
              <a:rPr lang="en-US" altLang="zh-CN" dirty="0"/>
              <a:t>3).</a:t>
            </a:r>
            <a:r>
              <a:rPr lang="zh-CN" altLang="en-US" dirty="0"/>
              <a:t>需要较大的内存空间去运行，因为在很多并行的阶段，要考虑到用户程序运行时也要分配空间。所以一般选择在堆</a:t>
            </a:r>
            <a:r>
              <a:rPr lang="zh-CN" altLang="en-US" b="1" dirty="0"/>
              <a:t>利用率</a:t>
            </a:r>
            <a:r>
              <a:rPr lang="zh-CN" altLang="en-US" dirty="0"/>
              <a:t>达到一个</a:t>
            </a:r>
            <a:r>
              <a:rPr lang="zh-CN" altLang="en-US" dirty="0" smtClean="0"/>
              <a:t>常数（默认</a:t>
            </a:r>
            <a:r>
              <a:rPr lang="en-US" altLang="zh-CN" smtClean="0"/>
              <a:t>68%</a:t>
            </a:r>
            <a:r>
              <a:rPr lang="zh-CN" altLang="en-US" smtClean="0"/>
              <a:t>）的</a:t>
            </a:r>
            <a:r>
              <a:rPr lang="zh-CN" altLang="en-US" dirty="0"/>
              <a:t>时候就开启</a:t>
            </a:r>
            <a:r>
              <a:rPr lang="en-US" altLang="zh-CN" dirty="0"/>
              <a:t>CMS</a:t>
            </a:r>
            <a:r>
              <a:rPr lang="zh-CN" altLang="en-US" dirty="0"/>
              <a:t>的收集</a:t>
            </a:r>
            <a:r>
              <a:rPr lang="zh-CN" altLang="en-US" dirty="0" smtClean="0"/>
              <a:t>。</a:t>
            </a:r>
            <a:endParaRPr lang="en-US" altLang="zh-CN" dirty="0"/>
          </a:p>
          <a:p>
            <a:r>
              <a:rPr lang="en-US" altLang="zh-CN" dirty="0"/>
              <a:t>4).</a:t>
            </a:r>
            <a:r>
              <a:rPr lang="zh-CN" altLang="en-US" dirty="0"/>
              <a:t>会产生浮动垃圾，由于</a:t>
            </a:r>
            <a:r>
              <a:rPr lang="en-US" altLang="zh-CN" dirty="0"/>
              <a:t>CMS</a:t>
            </a:r>
            <a:r>
              <a:rPr lang="zh-CN" altLang="en-US" dirty="0"/>
              <a:t>并发清理阶段用户线程还在运行着，伴随程序自然就还会有新的垃圾不断产生，这一部分垃圾出现在标记过程之后，</a:t>
            </a:r>
            <a:r>
              <a:rPr lang="en-US" altLang="zh-CN" dirty="0"/>
              <a:t>CMS</a:t>
            </a:r>
            <a:r>
              <a:rPr lang="zh-CN" altLang="en-US" dirty="0"/>
              <a:t>无法在当次收集中处理掉它们，只好等到下一次</a:t>
            </a:r>
            <a:r>
              <a:rPr lang="en-US" altLang="zh-CN" dirty="0"/>
              <a:t>GC</a:t>
            </a:r>
            <a:r>
              <a:rPr lang="zh-CN" altLang="en-US" dirty="0"/>
              <a:t>去处理。</a:t>
            </a:r>
          </a:p>
          <a:p>
            <a:endParaRPr lang="zh-CN" altLang="en-US" dirty="0"/>
          </a:p>
          <a:p>
            <a:endParaRPr lang="zh-CN" altLang="en-US" dirty="0"/>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32</a:t>
            </a:fld>
            <a:endParaRPr lang="zh-CN" altLang="en-US"/>
          </a:p>
        </p:txBody>
      </p:sp>
    </p:spTree>
    <p:extLst>
      <p:ext uri="{BB962C8B-B14F-4D97-AF65-F5344CB8AC3E}">
        <p14:creationId xmlns:p14="http://schemas.microsoft.com/office/powerpoint/2010/main" val="39818581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浮动垃圾，下次</a:t>
            </a:r>
            <a:r>
              <a:rPr lang="en-US" altLang="zh-CN" b="1" dirty="0" smtClean="0"/>
              <a:t>GC</a:t>
            </a:r>
            <a:r>
              <a:rPr lang="zh-CN" altLang="en-US" b="1" dirty="0" smtClean="0"/>
              <a:t>才能能清理</a:t>
            </a:r>
            <a:endParaRPr lang="zh-CN" altLang="en-US" b="1" dirty="0"/>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33</a:t>
            </a:fld>
            <a:endParaRPr lang="zh-CN" altLang="en-US"/>
          </a:p>
        </p:txBody>
      </p:sp>
      <p:pic>
        <p:nvPicPr>
          <p:cNvPr id="6" name="Picture 4" descr="cms-gc-浮动垃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240" y="1722861"/>
            <a:ext cx="7807960" cy="460131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5"/>
          <p:cNvSpPr txBox="1">
            <a:spLocks noChangeArrowheads="1"/>
          </p:cNvSpPr>
          <p:nvPr/>
        </p:nvSpPr>
        <p:spPr bwMode="auto">
          <a:xfrm>
            <a:off x="8788400" y="5377021"/>
            <a:ext cx="27330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t>图中的对象</a:t>
            </a:r>
            <a:r>
              <a:rPr lang="en-US" altLang="zh-CN" dirty="0"/>
              <a:t>c</a:t>
            </a:r>
            <a:r>
              <a:rPr lang="zh-CN" altLang="en-US" dirty="0"/>
              <a:t>为浮动</a:t>
            </a:r>
            <a:r>
              <a:rPr lang="zh-CN" altLang="en-US" dirty="0" smtClean="0"/>
              <a:t>垃圾。</a:t>
            </a:r>
            <a:endParaRPr lang="en-US" altLang="zh-CN" dirty="0" smtClean="0"/>
          </a:p>
        </p:txBody>
      </p:sp>
    </p:spTree>
    <p:extLst>
      <p:ext uri="{BB962C8B-B14F-4D97-AF65-F5344CB8AC3E}">
        <p14:creationId xmlns:p14="http://schemas.microsoft.com/office/powerpoint/2010/main" val="171764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p:txBody>
          <a:bodyPr/>
          <a:lstStyle/>
          <a:p>
            <a:r>
              <a:rPr lang="zh-CN" altLang="en-US" dirty="0"/>
              <a:t>看看业务线用的配置</a:t>
            </a:r>
          </a:p>
        </p:txBody>
      </p:sp>
      <p:sp>
        <p:nvSpPr>
          <p:cNvPr id="97283" name="Rectangle 3"/>
          <p:cNvSpPr>
            <a:spLocks noGrp="1" noRot="1" noChangeArrowheads="1"/>
          </p:cNvSpPr>
          <p:nvPr>
            <p:ph type="body" idx="1"/>
          </p:nvPr>
        </p:nvSpPr>
        <p:spPr>
          <a:xfrm>
            <a:off x="1752600" y="1295400"/>
            <a:ext cx="8153400" cy="5334000"/>
          </a:xfrm>
        </p:spPr>
        <p:txBody>
          <a:bodyPr>
            <a:normAutofit fontScale="92500" lnSpcReduction="10000"/>
          </a:bodyPr>
          <a:lstStyle/>
          <a:p>
            <a:pPr>
              <a:lnSpc>
                <a:spcPct val="90000"/>
              </a:lnSpc>
            </a:pPr>
            <a:r>
              <a:rPr lang="zh-CN" altLang="en-US" sz="2400" dirty="0" smtClean="0"/>
              <a:t>天猫</a:t>
            </a:r>
            <a:r>
              <a:rPr lang="en-US" altLang="zh-CN" sz="2400" dirty="0" smtClean="0"/>
              <a:t>(</a:t>
            </a:r>
            <a:r>
              <a:rPr lang="en-US" altLang="zh-CN" sz="2400" dirty="0" err="1" smtClean="0"/>
              <a:t>malllist</a:t>
            </a:r>
            <a:r>
              <a:rPr lang="en-US" altLang="zh-CN" sz="2400" dirty="0" smtClean="0"/>
              <a:t>)</a:t>
            </a:r>
          </a:p>
          <a:p>
            <a:pPr>
              <a:lnSpc>
                <a:spcPct val="90000"/>
              </a:lnSpc>
            </a:pPr>
            <a:endParaRPr lang="en-US" altLang="zh-CN" sz="2400" dirty="0" smtClean="0"/>
          </a:p>
          <a:p>
            <a:pPr>
              <a:lnSpc>
                <a:spcPct val="90000"/>
              </a:lnSpc>
              <a:buFont typeface="Arial" panose="020B0604020202020204" pitchFamily="34" charset="0"/>
              <a:buNone/>
            </a:pPr>
            <a:r>
              <a:rPr lang="en-US" altLang="zh-CN" sz="2400" dirty="0" smtClean="0"/>
              <a:t>    </a:t>
            </a:r>
            <a:r>
              <a:rPr lang="en-US" altLang="zh-CN" sz="2400" dirty="0"/>
              <a:t>-Xms4g -Xmx4g  -Xmn2000m  -Xss2m</a:t>
            </a:r>
          </a:p>
          <a:p>
            <a:pPr>
              <a:lnSpc>
                <a:spcPct val="90000"/>
              </a:lnSpc>
              <a:buFont typeface="Arial" panose="020B0604020202020204" pitchFamily="34" charset="0"/>
              <a:buNone/>
            </a:pPr>
            <a:r>
              <a:rPr lang="en-US" altLang="zh-CN" sz="2400" dirty="0"/>
              <a:t>    -</a:t>
            </a:r>
            <a:r>
              <a:rPr lang="en-US" altLang="zh-CN" sz="2400" dirty="0" err="1"/>
              <a:t>XX:PermSize</a:t>
            </a:r>
            <a:r>
              <a:rPr lang="en-US" altLang="zh-CN" sz="2400" dirty="0"/>
              <a:t>=256m -</a:t>
            </a:r>
            <a:r>
              <a:rPr lang="en-US" altLang="zh-CN" sz="2400" dirty="0" err="1"/>
              <a:t>XX:MaxPermSize</a:t>
            </a:r>
            <a:r>
              <a:rPr lang="en-US" altLang="zh-CN" sz="2400" dirty="0"/>
              <a:t>=320m</a:t>
            </a:r>
          </a:p>
          <a:p>
            <a:pPr>
              <a:lnSpc>
                <a:spcPct val="90000"/>
              </a:lnSpc>
              <a:buFont typeface="Arial" panose="020B0604020202020204" pitchFamily="34" charset="0"/>
              <a:buNone/>
            </a:pPr>
            <a:r>
              <a:rPr lang="en-US" altLang="zh-CN" sz="2400" dirty="0"/>
              <a:t>    -</a:t>
            </a:r>
            <a:r>
              <a:rPr lang="en-US" altLang="zh-CN" sz="2400" dirty="0" err="1" smtClean="0"/>
              <a:t>XX:SurvivorRatio</a:t>
            </a:r>
            <a:r>
              <a:rPr lang="en-US" altLang="zh-CN" sz="2400" dirty="0" smtClean="0"/>
              <a:t>=10</a:t>
            </a:r>
            <a:endParaRPr lang="en-US" altLang="zh-CN" sz="2400" dirty="0"/>
          </a:p>
          <a:p>
            <a:pPr>
              <a:lnSpc>
                <a:spcPct val="90000"/>
              </a:lnSpc>
              <a:buFont typeface="Arial" panose="020B0604020202020204" pitchFamily="34" charset="0"/>
              <a:buNone/>
            </a:pPr>
            <a:r>
              <a:rPr lang="en-US" altLang="zh-CN" sz="2400" dirty="0"/>
              <a:t>    -XX:+</a:t>
            </a:r>
            <a:r>
              <a:rPr lang="en-US" altLang="zh-CN" sz="2400" dirty="0" err="1"/>
              <a:t>UseConcMarkSweepGC</a:t>
            </a:r>
            <a:endParaRPr lang="en-US" altLang="zh-CN" sz="2400" dirty="0"/>
          </a:p>
          <a:p>
            <a:pPr>
              <a:buNone/>
            </a:pPr>
            <a:r>
              <a:rPr lang="en-US" altLang="zh-CN" sz="2400" dirty="0"/>
              <a:t>    -XX:+</a:t>
            </a:r>
            <a:r>
              <a:rPr lang="en-US" altLang="zh-CN" sz="2400" dirty="0" err="1" smtClean="0"/>
              <a:t>UseCMSCompactAtFullCollection</a:t>
            </a:r>
            <a:r>
              <a:rPr lang="en-US" altLang="zh-CN" sz="2400" dirty="0" smtClean="0"/>
              <a:t> [</a:t>
            </a:r>
            <a:r>
              <a:rPr lang="en-US" altLang="zh-CN" dirty="0" err="1" smtClean="0"/>
              <a:t>gc</a:t>
            </a:r>
            <a:r>
              <a:rPr lang="zh-CN" altLang="en-US" sz="1900" dirty="0"/>
              <a:t>后会进行内存</a:t>
            </a:r>
            <a:r>
              <a:rPr lang="zh-CN" altLang="en-US" sz="1900" dirty="0" smtClean="0"/>
              <a:t>的压缩</a:t>
            </a:r>
            <a:r>
              <a:rPr lang="en-US" altLang="zh-CN" sz="2400" dirty="0" smtClean="0"/>
              <a:t>]</a:t>
            </a:r>
            <a:endParaRPr lang="en-US" altLang="zh-CN" sz="2400" dirty="0"/>
          </a:p>
          <a:p>
            <a:pPr>
              <a:buNone/>
            </a:pPr>
            <a:r>
              <a:rPr lang="en-US" altLang="zh-CN" sz="2400" dirty="0"/>
              <a:t>    -</a:t>
            </a:r>
            <a:r>
              <a:rPr lang="en-US" altLang="zh-CN" sz="2400" dirty="0" err="1" smtClean="0"/>
              <a:t>XX:CMSMaxAbortablePrecleanTime</a:t>
            </a:r>
            <a:r>
              <a:rPr lang="en-US" altLang="zh-CN" sz="2400" dirty="0" smtClean="0"/>
              <a:t>=5000 [</a:t>
            </a:r>
            <a:r>
              <a:rPr lang="zh-CN" altLang="en-US" sz="800" dirty="0"/>
              <a:t>当</a:t>
            </a:r>
            <a:r>
              <a:rPr lang="en-US" altLang="zh-CN" sz="800" dirty="0" err="1"/>
              <a:t>abortable-preclean</a:t>
            </a:r>
            <a:r>
              <a:rPr lang="zh-CN" altLang="en-US" sz="800" dirty="0"/>
              <a:t>阶段执行达到这个时间时才会结束</a:t>
            </a:r>
            <a:r>
              <a:rPr lang="en-US" altLang="zh-CN" sz="2400" dirty="0" smtClean="0"/>
              <a:t>]</a:t>
            </a:r>
            <a:endParaRPr lang="en-US" altLang="zh-CN" sz="2400" dirty="0"/>
          </a:p>
          <a:p>
            <a:pPr>
              <a:lnSpc>
                <a:spcPct val="90000"/>
              </a:lnSpc>
              <a:buFont typeface="Arial" panose="020B0604020202020204" pitchFamily="34" charset="0"/>
              <a:buNone/>
            </a:pPr>
            <a:r>
              <a:rPr lang="en-US" altLang="zh-CN" sz="2400" dirty="0"/>
              <a:t>    -</a:t>
            </a:r>
            <a:r>
              <a:rPr lang="en-US" altLang="zh-CN" sz="2400" dirty="0" err="1"/>
              <a:t>XX:CMSInitiatingOccupancyFraction</a:t>
            </a:r>
            <a:r>
              <a:rPr lang="en-US" altLang="zh-CN" sz="2400" dirty="0"/>
              <a:t>=80</a:t>
            </a:r>
          </a:p>
          <a:p>
            <a:pPr>
              <a:lnSpc>
                <a:spcPct val="90000"/>
              </a:lnSpc>
              <a:buFont typeface="Arial" panose="020B0604020202020204" pitchFamily="34" charset="0"/>
              <a:buNone/>
            </a:pPr>
            <a:r>
              <a:rPr lang="en-US" altLang="zh-CN" sz="2400" dirty="0"/>
              <a:t>    -XX:+</a:t>
            </a:r>
            <a:r>
              <a:rPr lang="en-US" altLang="zh-CN" sz="2400" dirty="0" err="1"/>
              <a:t>CMSClassUnloadingEnabled</a:t>
            </a:r>
            <a:endParaRPr lang="en-US" altLang="zh-CN" sz="2400" dirty="0"/>
          </a:p>
          <a:p>
            <a:pPr>
              <a:lnSpc>
                <a:spcPct val="90000"/>
              </a:lnSpc>
              <a:buFont typeface="Arial" panose="020B0604020202020204" pitchFamily="34" charset="0"/>
              <a:buNone/>
            </a:pPr>
            <a:r>
              <a:rPr lang="en-US" altLang="zh-CN" sz="2400" dirty="0"/>
              <a:t>    -XX:+</a:t>
            </a:r>
            <a:r>
              <a:rPr lang="en-US" altLang="zh-CN" sz="2400" dirty="0" err="1"/>
              <a:t>UseCompressedOops</a:t>
            </a:r>
            <a:endParaRPr lang="en-US" altLang="zh-CN" sz="2400" dirty="0"/>
          </a:p>
          <a:p>
            <a:pPr>
              <a:buNone/>
            </a:pPr>
            <a:r>
              <a:rPr lang="en-US" altLang="zh-CN" sz="2400" dirty="0"/>
              <a:t>    -XX:+</a:t>
            </a:r>
            <a:r>
              <a:rPr lang="en-US" altLang="zh-CN" sz="2400" dirty="0" err="1" smtClean="0"/>
              <a:t>DisableExplicitGC</a:t>
            </a:r>
            <a:r>
              <a:rPr lang="en-US" altLang="zh-CN" sz="2400" dirty="0" smtClean="0"/>
              <a:t> [</a:t>
            </a:r>
            <a:r>
              <a:rPr lang="zh-CN" altLang="en-US" sz="1300" dirty="0" smtClean="0"/>
              <a:t>禁止</a:t>
            </a:r>
            <a:r>
              <a:rPr lang="zh-CN" altLang="en-US" sz="1300" dirty="0"/>
              <a:t>代码中显示调用</a:t>
            </a:r>
            <a:r>
              <a:rPr lang="en-US" altLang="zh-CN" sz="1300" dirty="0"/>
              <a:t>GC</a:t>
            </a:r>
            <a:r>
              <a:rPr lang="en-US" altLang="zh-CN" sz="2400" dirty="0" smtClean="0"/>
              <a:t>]</a:t>
            </a:r>
            <a:endParaRPr lang="en-US" altLang="zh-CN" sz="2400" dirty="0"/>
          </a:p>
          <a:p>
            <a:pPr>
              <a:lnSpc>
                <a:spcPct val="90000"/>
              </a:lnSpc>
              <a:buFont typeface="Arial" panose="020B0604020202020204" pitchFamily="34" charset="0"/>
              <a:buNone/>
            </a:pPr>
            <a:r>
              <a:rPr lang="en-US" altLang="zh-CN" sz="2400" dirty="0"/>
              <a:t>    </a:t>
            </a:r>
            <a:r>
              <a:rPr lang="zh-CN" altLang="en-US" sz="2400" dirty="0"/>
              <a:t>其他省略</a:t>
            </a:r>
          </a:p>
        </p:txBody>
      </p:sp>
      <p:sp>
        <p:nvSpPr>
          <p:cNvPr id="97284" name="Rectangle 4"/>
          <p:cNvSpPr>
            <a:spLocks noChangeArrowheads="1"/>
          </p:cNvSpPr>
          <p:nvPr/>
        </p:nvSpPr>
        <p:spPr bwMode="auto">
          <a:xfrm>
            <a:off x="5882640" y="2057400"/>
            <a:ext cx="1143000" cy="4572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5" name="AutoShape 5"/>
          <p:cNvSpPr>
            <a:spLocks/>
          </p:cNvSpPr>
          <p:nvPr/>
        </p:nvSpPr>
        <p:spPr bwMode="auto">
          <a:xfrm>
            <a:off x="8153400" y="1676400"/>
            <a:ext cx="1219200" cy="304800"/>
          </a:xfrm>
          <a:prstGeom prst="accentCallout1">
            <a:avLst>
              <a:gd name="adj1" fmla="val 37500"/>
              <a:gd name="adj2" fmla="val -6250"/>
              <a:gd name="adj3" fmla="val 183856"/>
              <a:gd name="adj4" fmla="val -938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600" dirty="0">
                <a:effectLst>
                  <a:outerShdw blurRad="38100" dist="38100" dir="2700000" algn="tl">
                    <a:srgbClr val="000000"/>
                  </a:outerShdw>
                </a:effectLst>
              </a:rPr>
              <a:t>2</a:t>
            </a:r>
            <a:r>
              <a:rPr lang="zh-CN" altLang="en-US" sz="1600" dirty="0">
                <a:effectLst>
                  <a:outerShdw blurRad="38100" dist="38100" dir="2700000" algn="tl">
                    <a:srgbClr val="000000"/>
                  </a:outerShdw>
                </a:effectLst>
              </a:rPr>
              <a:t>倍默认</a:t>
            </a:r>
          </a:p>
        </p:txBody>
      </p:sp>
      <p:sp>
        <p:nvSpPr>
          <p:cNvPr id="97286" name="Rectangle 6"/>
          <p:cNvSpPr>
            <a:spLocks noChangeArrowheads="1"/>
          </p:cNvSpPr>
          <p:nvPr/>
        </p:nvSpPr>
        <p:spPr bwMode="auto">
          <a:xfrm>
            <a:off x="2082800" y="4091940"/>
            <a:ext cx="8077200" cy="381000"/>
          </a:xfrm>
          <a:prstGeom prst="rect">
            <a:avLst/>
          </a:prstGeom>
          <a:noFill/>
          <a:ln w="952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7" name="AutoShape 7"/>
          <p:cNvSpPr>
            <a:spLocks noChangeArrowheads="1"/>
          </p:cNvSpPr>
          <p:nvPr/>
        </p:nvSpPr>
        <p:spPr bwMode="auto">
          <a:xfrm>
            <a:off x="5372100" y="1295400"/>
            <a:ext cx="1971040" cy="457200"/>
          </a:xfrm>
          <a:prstGeom prst="wedgeRoundRectCallout">
            <a:avLst>
              <a:gd name="adj1" fmla="val -59847"/>
              <a:gd name="adj2" fmla="val 10902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t>50</a:t>
            </a:r>
            <a:r>
              <a:rPr lang="en-US" altLang="zh-CN" dirty="0" smtClean="0"/>
              <a:t>%</a:t>
            </a:r>
            <a:r>
              <a:rPr lang="zh-CN" altLang="en-US" dirty="0"/>
              <a:t>新生代堆大小</a:t>
            </a:r>
            <a:r>
              <a:rPr lang="en-US" altLang="zh-CN" dirty="0"/>
              <a:t>-</a:t>
            </a:r>
          </a:p>
        </p:txBody>
      </p:sp>
      <p:sp>
        <p:nvSpPr>
          <p:cNvPr id="97288" name="Rectangle 8"/>
          <p:cNvSpPr>
            <a:spLocks noChangeArrowheads="1"/>
          </p:cNvSpPr>
          <p:nvPr/>
        </p:nvSpPr>
        <p:spPr bwMode="auto">
          <a:xfrm>
            <a:off x="4264660" y="2057400"/>
            <a:ext cx="1617980" cy="4572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日期占位符 1"/>
          <p:cNvSpPr>
            <a:spLocks noGrp="1"/>
          </p:cNvSpPr>
          <p:nvPr>
            <p:ph type="dt" sz="half" idx="10"/>
          </p:nvPr>
        </p:nvSpPr>
        <p:spPr/>
        <p:txBody>
          <a:bodyPr/>
          <a:lstStyle/>
          <a:p>
            <a:r>
              <a:rPr lang="en-US" altLang="zh-CN" smtClean="0"/>
              <a:t>2017/6/21</a:t>
            </a:r>
            <a:endParaRPr lang="zh-CN" altLang="en-US"/>
          </a:p>
        </p:txBody>
      </p:sp>
      <p:sp>
        <p:nvSpPr>
          <p:cNvPr id="3" name="灯片编号占位符 2"/>
          <p:cNvSpPr>
            <a:spLocks noGrp="1"/>
          </p:cNvSpPr>
          <p:nvPr>
            <p:ph type="sldNum" sz="quarter" idx="12"/>
          </p:nvPr>
        </p:nvSpPr>
        <p:spPr/>
        <p:txBody>
          <a:bodyPr/>
          <a:lstStyle/>
          <a:p>
            <a:fld id="{1B9C0E83-4012-4591-B1D4-721162C8380B}" type="slidenum">
              <a:rPr lang="zh-CN" altLang="en-US" smtClean="0"/>
              <a:t>34</a:t>
            </a:fld>
            <a:endParaRPr lang="zh-CN" altLang="en-US"/>
          </a:p>
        </p:txBody>
      </p:sp>
    </p:spTree>
    <p:extLst>
      <p:ext uri="{BB962C8B-B14F-4D97-AF65-F5344CB8AC3E}">
        <p14:creationId xmlns:p14="http://schemas.microsoft.com/office/powerpoint/2010/main" val="162834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推荐图书</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深入理解</a:t>
            </a:r>
            <a:r>
              <a:rPr lang="en-US" altLang="zh-CN" dirty="0" smtClean="0"/>
              <a:t>JAVA</a:t>
            </a:r>
            <a:r>
              <a:rPr lang="zh-CN" altLang="en-US" dirty="0" smtClean="0"/>
              <a:t>虚拟机（第二版）</a:t>
            </a:r>
            <a:r>
              <a:rPr lang="en-US" altLang="zh-CN" dirty="0" smtClean="0"/>
              <a:t>》</a:t>
            </a:r>
            <a:r>
              <a:rPr lang="zh-CN" altLang="en-US" dirty="0" smtClean="0"/>
              <a:t>周志明</a:t>
            </a:r>
            <a:endParaRPr lang="en-US" altLang="zh-CN" dirty="0" smtClean="0"/>
          </a:p>
          <a:p>
            <a:r>
              <a:rPr lang="en-US" altLang="zh-CN" dirty="0" smtClean="0"/>
              <a:t> http</a:t>
            </a:r>
            <a:r>
              <a:rPr lang="en-US" altLang="zh-CN" dirty="0"/>
              <a:t>://www.cnblogs.com/Leo_wl/p/5393300.html</a:t>
            </a:r>
            <a:endParaRPr lang="en-US" altLang="zh-CN" dirty="0" smtClean="0"/>
          </a:p>
          <a:p>
            <a:endParaRPr lang="zh-CN" altLang="en-US" dirty="0"/>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35</a:t>
            </a:fld>
            <a:endParaRPr lang="zh-CN" altLang="en-US"/>
          </a:p>
        </p:txBody>
      </p:sp>
    </p:spTree>
    <p:extLst>
      <p:ext uri="{BB962C8B-B14F-4D97-AF65-F5344CB8AC3E}">
        <p14:creationId xmlns:p14="http://schemas.microsoft.com/office/powerpoint/2010/main" val="216970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 </a:t>
            </a:r>
            <a:r>
              <a:rPr lang="zh-CN" altLang="en-US" dirty="0" smtClean="0"/>
              <a:t>类加载及初始化</a:t>
            </a:r>
            <a:endParaRPr lang="zh-CN" altLang="en-US" dirty="0"/>
          </a:p>
        </p:txBody>
      </p:sp>
      <p:sp>
        <p:nvSpPr>
          <p:cNvPr id="3" name="内容占位符 2"/>
          <p:cNvSpPr>
            <a:spLocks noGrp="1"/>
          </p:cNvSpPr>
          <p:nvPr>
            <p:ph idx="1"/>
          </p:nvPr>
        </p:nvSpPr>
        <p:spPr/>
        <p:txBody>
          <a:bodyPr/>
          <a:lstStyle/>
          <a:p>
            <a:r>
              <a:rPr lang="zh-CN" altLang="en-US" dirty="0"/>
              <a:t>了解</a:t>
            </a:r>
            <a:r>
              <a:rPr lang="en-US" altLang="zh-CN" dirty="0"/>
              <a:t>java</a:t>
            </a:r>
            <a:r>
              <a:rPr lang="zh-CN" altLang="en-US" dirty="0"/>
              <a:t>类生命周期的一些</a:t>
            </a:r>
            <a:r>
              <a:rPr lang="zh-CN" altLang="en-US" dirty="0" smtClean="0"/>
              <a:t>细节</a:t>
            </a:r>
            <a:endParaRPr lang="en-US" altLang="zh-CN" dirty="0" smtClean="0"/>
          </a:p>
          <a:p>
            <a:r>
              <a:rPr lang="en-US" altLang="zh-CN" dirty="0" smtClean="0"/>
              <a:t>ClassLoader</a:t>
            </a:r>
            <a:r>
              <a:rPr lang="zh-CN" altLang="en-US" dirty="0" smtClean="0"/>
              <a:t>的运行机制</a:t>
            </a:r>
            <a:endParaRPr lang="en-US" altLang="zh-CN" dirty="0"/>
          </a:p>
          <a:p>
            <a:pPr marL="0" indent="0">
              <a:buNone/>
            </a:pPr>
            <a:endParaRPr lang="zh-CN" altLang="en-US" dirty="0"/>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4</a:t>
            </a:fld>
            <a:endParaRPr lang="zh-CN" altLang="en-US"/>
          </a:p>
        </p:txBody>
      </p:sp>
    </p:spTree>
    <p:extLst>
      <p:ext uri="{BB962C8B-B14F-4D97-AF65-F5344CB8AC3E}">
        <p14:creationId xmlns:p14="http://schemas.microsoft.com/office/powerpoint/2010/main" val="140610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JVM</a:t>
            </a:r>
            <a:r>
              <a:rPr lang="zh-CN" altLang="en-US" b="1" dirty="0" smtClean="0"/>
              <a:t>启动过程</a:t>
            </a:r>
            <a:endParaRPr lang="zh-CN" altLang="en-US" b="1" dirty="0"/>
          </a:p>
        </p:txBody>
      </p:sp>
      <p:pic>
        <p:nvPicPr>
          <p:cNvPr id="1026" name="Picture 2" descr="587f1e97-d4ed-4d7f-89c6-dabe944fed1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2247648"/>
            <a:ext cx="10252596" cy="3472432"/>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r>
              <a:rPr lang="en-US" altLang="zh-CN" smtClean="0"/>
              <a:t>2017/6/21</a:t>
            </a:r>
            <a:endParaRPr lang="zh-CN" altLang="en-US"/>
          </a:p>
        </p:txBody>
      </p:sp>
      <p:sp>
        <p:nvSpPr>
          <p:cNvPr id="4" name="灯片编号占位符 3"/>
          <p:cNvSpPr>
            <a:spLocks noGrp="1"/>
          </p:cNvSpPr>
          <p:nvPr>
            <p:ph type="sldNum" sz="quarter" idx="12"/>
          </p:nvPr>
        </p:nvSpPr>
        <p:spPr/>
        <p:txBody>
          <a:bodyPr/>
          <a:lstStyle/>
          <a:p>
            <a:fld id="{1B9C0E83-4012-4591-B1D4-721162C8380B}" type="slidenum">
              <a:rPr lang="zh-CN" altLang="en-US" smtClean="0"/>
              <a:t>5</a:t>
            </a:fld>
            <a:endParaRPr lang="zh-CN" altLang="en-US"/>
          </a:p>
        </p:txBody>
      </p:sp>
      <p:sp>
        <p:nvSpPr>
          <p:cNvPr id="8" name="下箭头 7"/>
          <p:cNvSpPr/>
          <p:nvPr/>
        </p:nvSpPr>
        <p:spPr>
          <a:xfrm>
            <a:off x="9461500" y="1143000"/>
            <a:ext cx="660400" cy="1257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953500" y="496669"/>
            <a:ext cx="1676400" cy="646331"/>
          </a:xfrm>
          <a:prstGeom prst="rect">
            <a:avLst/>
          </a:prstGeom>
          <a:noFill/>
        </p:spPr>
        <p:txBody>
          <a:bodyPr wrap="square" rtlCol="0">
            <a:spAutoFit/>
          </a:bodyPr>
          <a:lstStyle/>
          <a:p>
            <a:r>
              <a:rPr lang="zh-CN" altLang="en-US" dirty="0" smtClean="0">
                <a:solidFill>
                  <a:srgbClr val="00B050"/>
                </a:solidFill>
              </a:rPr>
              <a:t>类加载，初始化，指令执行</a:t>
            </a:r>
            <a:endParaRPr lang="zh-CN" altLang="en-US" dirty="0">
              <a:solidFill>
                <a:srgbClr val="00B050"/>
              </a:solidFill>
            </a:endParaRPr>
          </a:p>
        </p:txBody>
      </p:sp>
    </p:spTree>
    <p:extLst>
      <p:ext uri="{BB962C8B-B14F-4D97-AF65-F5344CB8AC3E}">
        <p14:creationId xmlns:p14="http://schemas.microsoft.com/office/powerpoint/2010/main" val="3028229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这里写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9825" y="4597400"/>
            <a:ext cx="5972175" cy="21240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b="1" dirty="0" smtClean="0"/>
              <a:t>类的生命周期（</a:t>
            </a:r>
            <a:r>
              <a:rPr lang="en-US" altLang="zh-CN" b="1" dirty="0" smtClean="0"/>
              <a:t> 1 </a:t>
            </a:r>
            <a:r>
              <a:rPr lang="zh-CN" altLang="en-US" b="1" dirty="0" smtClean="0"/>
              <a:t>）</a:t>
            </a:r>
            <a:endParaRPr lang="zh-CN" altLang="en-US" dirty="0"/>
          </a:p>
        </p:txBody>
      </p:sp>
      <p:sp>
        <p:nvSpPr>
          <p:cNvPr id="3" name="内容占位符 2"/>
          <p:cNvSpPr>
            <a:spLocks noGrp="1"/>
          </p:cNvSpPr>
          <p:nvPr>
            <p:ph idx="1"/>
          </p:nvPr>
        </p:nvSpPr>
        <p:spPr>
          <a:xfrm>
            <a:off x="838200" y="1825624"/>
            <a:ext cx="10515600" cy="4900295"/>
          </a:xfrm>
        </p:spPr>
        <p:txBody>
          <a:bodyPr/>
          <a:lstStyle/>
          <a:p>
            <a:r>
              <a:rPr lang="zh-CN" altLang="en-US" dirty="0" smtClean="0"/>
              <a:t>加载</a:t>
            </a:r>
            <a:r>
              <a:rPr lang="zh-CN" altLang="en-US" dirty="0"/>
              <a:t>：查找和导入</a:t>
            </a:r>
            <a:r>
              <a:rPr lang="en-US" altLang="zh-CN" dirty="0"/>
              <a:t>Class</a:t>
            </a:r>
            <a:r>
              <a:rPr lang="zh-CN" altLang="en-US" dirty="0"/>
              <a:t>文件；</a:t>
            </a:r>
          </a:p>
          <a:p>
            <a:r>
              <a:rPr lang="zh-CN" altLang="en-US" dirty="0"/>
              <a:t>链接：执行校验、准备和解析步骤，其中解析步骤是可以选择的：</a:t>
            </a:r>
          </a:p>
          <a:p>
            <a:pPr lvl="1"/>
            <a:r>
              <a:rPr lang="zh-CN" altLang="en-US" dirty="0"/>
              <a:t>校验：检查载入</a:t>
            </a:r>
            <a:r>
              <a:rPr lang="en-US" altLang="zh-CN" dirty="0"/>
              <a:t>Class</a:t>
            </a:r>
            <a:r>
              <a:rPr lang="zh-CN" altLang="en-US" dirty="0"/>
              <a:t>文件数据的正确性；</a:t>
            </a:r>
          </a:p>
          <a:p>
            <a:pPr lvl="1"/>
            <a:r>
              <a:rPr lang="zh-CN" altLang="en-US" dirty="0"/>
              <a:t>准备</a:t>
            </a:r>
            <a:r>
              <a:rPr lang="zh-CN" altLang="en-US" dirty="0" smtClean="0"/>
              <a:t>：为</a:t>
            </a:r>
            <a:r>
              <a:rPr lang="zh-CN" altLang="en-US" dirty="0"/>
              <a:t>类的静态变量分配内存并设为</a:t>
            </a:r>
            <a:r>
              <a:rPr lang="en-US" altLang="zh-CN" dirty="0" err="1"/>
              <a:t>jvm</a:t>
            </a:r>
            <a:r>
              <a:rPr lang="zh-CN" altLang="en-US" dirty="0"/>
              <a:t>默认的</a:t>
            </a:r>
            <a:r>
              <a:rPr lang="zh-CN" altLang="en-US" dirty="0" smtClean="0"/>
              <a:t>初值；</a:t>
            </a:r>
            <a:endParaRPr lang="zh-CN" altLang="en-US" dirty="0"/>
          </a:p>
          <a:p>
            <a:pPr lvl="1"/>
            <a:r>
              <a:rPr lang="zh-CN" altLang="en-US" dirty="0"/>
              <a:t>解析</a:t>
            </a:r>
            <a:r>
              <a:rPr lang="zh-CN" altLang="en-US" dirty="0" smtClean="0"/>
              <a:t>：</a:t>
            </a:r>
            <a:r>
              <a:rPr lang="zh-CN" altLang="en-US" dirty="0"/>
              <a:t>这一阶段的任务就是把常量池中的符号引用转换为直接引用。 </a:t>
            </a:r>
          </a:p>
          <a:p>
            <a:r>
              <a:rPr lang="zh-CN" altLang="en-US" dirty="0"/>
              <a:t>初始化</a:t>
            </a:r>
            <a:r>
              <a:rPr lang="zh-CN" altLang="en-US" dirty="0" smtClean="0"/>
              <a:t>：对</a:t>
            </a:r>
            <a:r>
              <a:rPr lang="zh-CN" altLang="en-US" dirty="0"/>
              <a:t>类的静态变量、静态代码块执行初始化工</a:t>
            </a:r>
            <a:r>
              <a:rPr lang="zh-CN" altLang="en-US" dirty="0" smtClean="0"/>
              <a:t>作等。</a:t>
            </a:r>
            <a:endParaRPr lang="en-US" altLang="zh-CN" dirty="0" smtClean="0"/>
          </a:p>
          <a:p>
            <a:r>
              <a:rPr lang="zh-CN" altLang="en-US" dirty="0" smtClean="0"/>
              <a:t>使用 ：</a:t>
            </a:r>
            <a:r>
              <a:rPr lang="zh-CN" altLang="en-US" dirty="0"/>
              <a:t>  类的使用包括主动引用和被动引用</a:t>
            </a:r>
            <a:endParaRPr lang="en-US" altLang="zh-CN" dirty="0" smtClean="0"/>
          </a:p>
          <a:p>
            <a:r>
              <a:rPr lang="zh-CN" altLang="en-US" dirty="0" smtClean="0"/>
              <a:t>卸载 </a:t>
            </a:r>
            <a:endParaRPr lang="zh-CN" altLang="en-US" dirty="0"/>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6</a:t>
            </a:fld>
            <a:endParaRPr lang="zh-CN" altLang="en-US" dirty="0"/>
          </a:p>
        </p:txBody>
      </p:sp>
    </p:spTree>
    <p:extLst>
      <p:ext uri="{BB962C8B-B14F-4D97-AF65-F5344CB8AC3E}">
        <p14:creationId xmlns:p14="http://schemas.microsoft.com/office/powerpoint/2010/main" val="2741257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类的生命周期（</a:t>
            </a:r>
            <a:r>
              <a:rPr lang="en-US" altLang="zh-CN" b="1" dirty="0" smtClean="0"/>
              <a:t>2</a:t>
            </a:r>
            <a:r>
              <a:rPr lang="zh-CN" altLang="en-US" b="1" dirty="0" smtClean="0"/>
              <a:t>）</a:t>
            </a:r>
            <a:endParaRPr lang="zh-CN" altLang="en-US" b="1" dirty="0"/>
          </a:p>
        </p:txBody>
      </p:sp>
      <p:pic>
        <p:nvPicPr>
          <p:cNvPr id="5122" name="Picture 2" descr="http://images2015.cnblogs.com/blog/731716/201607/731716-20160701092710218-11521810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3528" y="1700962"/>
            <a:ext cx="5030224"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r>
              <a:rPr lang="en-US" altLang="zh-CN" smtClean="0"/>
              <a:t>2017/6/21</a:t>
            </a:r>
            <a:endParaRPr lang="zh-CN" altLang="en-US"/>
          </a:p>
        </p:txBody>
      </p:sp>
      <p:sp>
        <p:nvSpPr>
          <p:cNvPr id="4" name="灯片编号占位符 3"/>
          <p:cNvSpPr>
            <a:spLocks noGrp="1"/>
          </p:cNvSpPr>
          <p:nvPr>
            <p:ph type="sldNum" sz="quarter" idx="12"/>
          </p:nvPr>
        </p:nvSpPr>
        <p:spPr/>
        <p:txBody>
          <a:bodyPr/>
          <a:lstStyle/>
          <a:p>
            <a:fld id="{1B9C0E83-4012-4591-B1D4-721162C8380B}" type="slidenum">
              <a:rPr lang="zh-CN" altLang="en-US" smtClean="0"/>
              <a:t>7</a:t>
            </a:fld>
            <a:endParaRPr lang="zh-CN" altLang="en-US"/>
          </a:p>
        </p:txBody>
      </p:sp>
    </p:spTree>
    <p:extLst>
      <p:ext uri="{BB962C8B-B14F-4D97-AF65-F5344CB8AC3E}">
        <p14:creationId xmlns:p14="http://schemas.microsoft.com/office/powerpoint/2010/main" val="1096152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何时开始类的</a:t>
            </a:r>
            <a:r>
              <a:rPr lang="zh-CN" altLang="en-US" b="1" dirty="0" smtClean="0"/>
              <a:t>初始化</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创建类的实例</a:t>
            </a:r>
          </a:p>
          <a:p>
            <a:r>
              <a:rPr lang="zh-CN" altLang="en-US" dirty="0"/>
              <a:t>访问类的静态变量</a:t>
            </a:r>
            <a:r>
              <a:rPr lang="en-US" altLang="zh-CN" dirty="0"/>
              <a:t>(</a:t>
            </a:r>
            <a:r>
              <a:rPr lang="zh-CN" altLang="en-US" dirty="0"/>
              <a:t>除常量</a:t>
            </a:r>
            <a:r>
              <a:rPr lang="en-US" altLang="zh-CN" dirty="0"/>
              <a:t>【</a:t>
            </a:r>
            <a:r>
              <a:rPr lang="zh-CN" altLang="en-US" dirty="0"/>
              <a:t>被</a:t>
            </a:r>
            <a:r>
              <a:rPr lang="en-US" altLang="zh-CN" dirty="0"/>
              <a:t>final</a:t>
            </a:r>
            <a:r>
              <a:rPr lang="zh-CN" altLang="en-US" dirty="0"/>
              <a:t>修辞的静态变量</a:t>
            </a:r>
            <a:r>
              <a:rPr lang="en-US" altLang="zh-CN" dirty="0" smtClean="0"/>
              <a:t>】</a:t>
            </a:r>
          </a:p>
          <a:p>
            <a:r>
              <a:rPr lang="zh-CN" altLang="en-US" dirty="0" smtClean="0"/>
              <a:t>访问</a:t>
            </a:r>
            <a:r>
              <a:rPr lang="zh-CN" altLang="en-US" dirty="0"/>
              <a:t>类的静态方法</a:t>
            </a:r>
          </a:p>
          <a:p>
            <a:r>
              <a:rPr lang="zh-CN" altLang="en-US" dirty="0"/>
              <a:t>反射如</a:t>
            </a:r>
            <a:r>
              <a:rPr lang="en-US" altLang="zh-CN" sz="2000" dirty="0"/>
              <a:t>(</a:t>
            </a:r>
            <a:r>
              <a:rPr lang="en-US" altLang="zh-CN" sz="2000" b="1" dirty="0" err="1"/>
              <a:t>Class.forName</a:t>
            </a:r>
            <a:r>
              <a:rPr lang="en-US" altLang="zh-CN" sz="2000" b="1" dirty="0" smtClean="0"/>
              <a:t>(“com.tf56.Test")</a:t>
            </a:r>
            <a:r>
              <a:rPr lang="en-US" altLang="zh-CN" sz="2000" dirty="0" smtClean="0"/>
              <a:t>)</a:t>
            </a:r>
            <a:endParaRPr lang="zh-CN" altLang="en-US" sz="2000" dirty="0"/>
          </a:p>
          <a:p>
            <a:r>
              <a:rPr lang="zh-CN" altLang="en-US" dirty="0"/>
              <a:t>当初始化一个类时，发现其父类还未初始化，则</a:t>
            </a:r>
            <a:r>
              <a:rPr lang="zh-CN" altLang="en-US" dirty="0" smtClean="0"/>
              <a:t>先</a:t>
            </a:r>
            <a:r>
              <a:rPr lang="zh-CN" altLang="en-US" dirty="0"/>
              <a:t>触发</a:t>
            </a:r>
            <a:r>
              <a:rPr lang="zh-CN" altLang="en-US" dirty="0" smtClean="0"/>
              <a:t>父</a:t>
            </a:r>
            <a:r>
              <a:rPr lang="zh-CN" altLang="en-US" dirty="0"/>
              <a:t>类的初始化</a:t>
            </a:r>
          </a:p>
          <a:p>
            <a:r>
              <a:rPr lang="zh-CN" altLang="en-US" dirty="0"/>
              <a:t>虚拟机启动时，定义了</a:t>
            </a:r>
            <a:r>
              <a:rPr lang="en-US" altLang="zh-CN" dirty="0"/>
              <a:t>main()</a:t>
            </a:r>
            <a:r>
              <a:rPr lang="zh-CN" altLang="en-US" dirty="0"/>
              <a:t>方法的那个类先</a:t>
            </a:r>
            <a:r>
              <a:rPr lang="zh-CN" altLang="en-US" dirty="0" smtClean="0"/>
              <a:t>初始化。</a:t>
            </a:r>
            <a:endParaRPr lang="en-US" altLang="zh-CN" dirty="0" smtClean="0"/>
          </a:p>
          <a:p>
            <a:endParaRPr lang="en-US" altLang="zh-CN" dirty="0" smtClean="0"/>
          </a:p>
          <a:p>
            <a:r>
              <a:rPr lang="en-US" altLang="zh-CN" dirty="0" smtClean="0"/>
              <a:t>CASE STUDY</a:t>
            </a:r>
            <a:r>
              <a:rPr lang="zh-CN" altLang="en-US" dirty="0" smtClean="0"/>
              <a:t>（</a:t>
            </a:r>
            <a:r>
              <a:rPr lang="en-US" altLang="zh-CN" dirty="0" smtClean="0"/>
              <a:t>SingleTon.java</a:t>
            </a:r>
            <a:r>
              <a:rPr lang="zh-CN" altLang="en-US" dirty="0" smtClean="0"/>
              <a:t>）</a:t>
            </a:r>
            <a:endParaRPr lang="zh-CN" altLang="en-US" dirty="0"/>
          </a:p>
          <a:p>
            <a:endParaRPr lang="zh-CN" altLang="en-US" dirty="0"/>
          </a:p>
        </p:txBody>
      </p:sp>
      <p:sp>
        <p:nvSpPr>
          <p:cNvPr id="4" name="日期占位符 3"/>
          <p:cNvSpPr>
            <a:spLocks noGrp="1"/>
          </p:cNvSpPr>
          <p:nvPr>
            <p:ph type="dt" sz="half" idx="10"/>
          </p:nvPr>
        </p:nvSpPr>
        <p:spPr/>
        <p:txBody>
          <a:bodyPr/>
          <a:lstStyle/>
          <a:p>
            <a:r>
              <a:rPr lang="en-US" altLang="zh-CN" smtClean="0"/>
              <a:t>2017/6/21</a:t>
            </a:r>
            <a:endParaRPr lang="zh-CN" altLang="en-US"/>
          </a:p>
        </p:txBody>
      </p:sp>
      <p:sp>
        <p:nvSpPr>
          <p:cNvPr id="5" name="灯片编号占位符 4"/>
          <p:cNvSpPr>
            <a:spLocks noGrp="1"/>
          </p:cNvSpPr>
          <p:nvPr>
            <p:ph type="sldNum" sz="quarter" idx="12"/>
          </p:nvPr>
        </p:nvSpPr>
        <p:spPr/>
        <p:txBody>
          <a:bodyPr/>
          <a:lstStyle/>
          <a:p>
            <a:fld id="{1B9C0E83-4012-4591-B1D4-721162C8380B}" type="slidenum">
              <a:rPr lang="zh-CN" altLang="en-US" smtClean="0"/>
              <a:t>8</a:t>
            </a:fld>
            <a:endParaRPr lang="zh-CN" altLang="en-US"/>
          </a:p>
        </p:txBody>
      </p:sp>
    </p:spTree>
    <p:extLst>
      <p:ext uri="{BB962C8B-B14F-4D97-AF65-F5344CB8AC3E}">
        <p14:creationId xmlns:p14="http://schemas.microsoft.com/office/powerpoint/2010/main" val="2821810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SingleTon.java</a:t>
            </a:r>
            <a:endParaRPr lang="zh-CN" altLang="en-US" b="1" dirty="0"/>
          </a:p>
        </p:txBody>
      </p:sp>
      <p:sp>
        <p:nvSpPr>
          <p:cNvPr id="4" name="日期占位符 3"/>
          <p:cNvSpPr>
            <a:spLocks noGrp="1"/>
          </p:cNvSpPr>
          <p:nvPr>
            <p:ph type="dt" sz="half" idx="10"/>
          </p:nvPr>
        </p:nvSpPr>
        <p:spPr/>
        <p:txBody>
          <a:bodyPr/>
          <a:lstStyle/>
          <a:p>
            <a:r>
              <a:rPr lang="en-US" altLang="zh-CN" smtClean="0"/>
              <a:t>2017/6/21</a:t>
            </a:r>
            <a:endParaRPr lang="zh-CN" altLang="en-US" dirty="0"/>
          </a:p>
        </p:txBody>
      </p:sp>
      <p:sp>
        <p:nvSpPr>
          <p:cNvPr id="5" name="灯片编号占位符 4"/>
          <p:cNvSpPr>
            <a:spLocks noGrp="1"/>
          </p:cNvSpPr>
          <p:nvPr>
            <p:ph type="sldNum" sz="quarter" idx="12"/>
          </p:nvPr>
        </p:nvSpPr>
        <p:spPr/>
        <p:txBody>
          <a:bodyPr/>
          <a:lstStyle/>
          <a:p>
            <a:fld id="{1B9C0E83-4012-4591-B1D4-721162C8380B}" type="slidenum">
              <a:rPr lang="zh-CN" altLang="en-US" smtClean="0"/>
              <a:t>9</a:t>
            </a:fld>
            <a:endParaRPr lang="zh-CN" altLang="en-US"/>
          </a:p>
        </p:txBody>
      </p:sp>
      <p:pic>
        <p:nvPicPr>
          <p:cNvPr id="6" name="图片 5"/>
          <p:cNvPicPr>
            <a:picLocks noChangeAspect="1"/>
          </p:cNvPicPr>
          <p:nvPr/>
        </p:nvPicPr>
        <p:blipFill>
          <a:blip r:embed="rId3"/>
          <a:stretch>
            <a:fillRect/>
          </a:stretch>
        </p:blipFill>
        <p:spPr>
          <a:xfrm>
            <a:off x="2545147" y="1492251"/>
            <a:ext cx="8313353" cy="5062536"/>
          </a:xfrm>
          <a:prstGeom prst="rect">
            <a:avLst/>
          </a:prstGeom>
        </p:spPr>
      </p:pic>
    </p:spTree>
    <p:extLst>
      <p:ext uri="{BB962C8B-B14F-4D97-AF65-F5344CB8AC3E}">
        <p14:creationId xmlns:p14="http://schemas.microsoft.com/office/powerpoint/2010/main" val="458829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6290</TotalTime>
  <Words>2309</Words>
  <Application>Microsoft Office PowerPoint</Application>
  <PresentationFormat>宽屏</PresentationFormat>
  <Paragraphs>293</Paragraphs>
  <Slides>35</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等线</vt:lpstr>
      <vt:lpstr>等线 Light</vt:lpstr>
      <vt:lpstr>Arial</vt:lpstr>
      <vt:lpstr>Tahoma</vt:lpstr>
      <vt:lpstr>Office 主题​​</vt:lpstr>
      <vt:lpstr>JVM内存管理</vt:lpstr>
      <vt:lpstr>JVM , WHY ? HOW ?</vt:lpstr>
      <vt:lpstr>OUTLINE</vt:lpstr>
      <vt:lpstr>一. 类加载及初始化</vt:lpstr>
      <vt:lpstr>JVM启动过程</vt:lpstr>
      <vt:lpstr>类的生命周期（ 1 ）</vt:lpstr>
      <vt:lpstr>类的生命周期（2）</vt:lpstr>
      <vt:lpstr>何时开始类的初始化</vt:lpstr>
      <vt:lpstr>SingleTon.java</vt:lpstr>
      <vt:lpstr>被动引用</vt:lpstr>
      <vt:lpstr>类加载器</vt:lpstr>
      <vt:lpstr>双亲委派模型的工作过程</vt:lpstr>
      <vt:lpstr>ClassLoader双亲委派模型  实现代码</vt:lpstr>
      <vt:lpstr>Java Class的卸载</vt:lpstr>
      <vt:lpstr>二. JVM内存运行时</vt:lpstr>
      <vt:lpstr>运行时GC状态实例</vt:lpstr>
      <vt:lpstr>2. JVM运行时结构图</vt:lpstr>
      <vt:lpstr>Java多线程运行时空间示意图</vt:lpstr>
      <vt:lpstr>三. GC相关</vt:lpstr>
      <vt:lpstr>堆代空间划分</vt:lpstr>
      <vt:lpstr>GC算法</vt:lpstr>
      <vt:lpstr>GC垃圾收集器实现</vt:lpstr>
      <vt:lpstr>垃圾收集器CMS的运行示意图</vt:lpstr>
      <vt:lpstr>CMS详解</vt:lpstr>
      <vt:lpstr>初始标记</vt:lpstr>
      <vt:lpstr>并发标记</vt:lpstr>
      <vt:lpstr>PowerPoint 演示文稿</vt:lpstr>
      <vt:lpstr>预清理</vt:lpstr>
      <vt:lpstr>重新标记</vt:lpstr>
      <vt:lpstr>并发清理</vt:lpstr>
      <vt:lpstr>CMS优点</vt:lpstr>
      <vt:lpstr>CMS缺点</vt:lpstr>
      <vt:lpstr>浮动垃圾，下次GC才能能清理</vt:lpstr>
      <vt:lpstr>看看业务线用的配置</vt:lpstr>
      <vt:lpstr>推荐图书</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JVM内存管理基础</dc:title>
  <dc:creator>lenovo</dc:creator>
  <cp:lastModifiedBy>lenovo</cp:lastModifiedBy>
  <cp:revision>319</cp:revision>
  <dcterms:created xsi:type="dcterms:W3CDTF">2017-06-15T02:12:01Z</dcterms:created>
  <dcterms:modified xsi:type="dcterms:W3CDTF">2017-06-23T01:20:30Z</dcterms:modified>
</cp:coreProperties>
</file>