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1179" r:id="rId4"/>
    <p:sldId id="419" r:id="rId5"/>
    <p:sldId id="421" r:id="rId6"/>
    <p:sldId id="422" r:id="rId7"/>
    <p:sldId id="1194" r:id="rId8"/>
    <p:sldId id="1168" r:id="rId9"/>
    <p:sldId id="1188" r:id="rId10"/>
    <p:sldId id="1184" r:id="rId11"/>
    <p:sldId id="1169" r:id="rId12"/>
    <p:sldId id="1166" r:id="rId13"/>
    <p:sldId id="1170" r:id="rId14"/>
    <p:sldId id="1171" r:id="rId15"/>
    <p:sldId id="1172" r:id="rId16"/>
    <p:sldId id="1173" r:id="rId17"/>
    <p:sldId id="1174" r:id="rId18"/>
    <p:sldId id="1176" r:id="rId19"/>
    <p:sldId id="1175" r:id="rId20"/>
    <p:sldId id="1187" r:id="rId21"/>
    <p:sldId id="1177" r:id="rId22"/>
    <p:sldId id="1186" r:id="rId23"/>
    <p:sldId id="1178" r:id="rId24"/>
    <p:sldId id="1162" r:id="rId25"/>
    <p:sldId id="1161" r:id="rId26"/>
    <p:sldId id="1153" r:id="rId27"/>
    <p:sldId id="1182" r:id="rId28"/>
    <p:sldId id="1163" r:id="rId29"/>
    <p:sldId id="1183" r:id="rId30"/>
    <p:sldId id="260" r:id="rId31"/>
  </p:sldIdLst>
  <p:sldSz cx="12192000" cy="6858000"/>
  <p:notesSz cx="6858000" cy="9144000"/>
  <p:custDataLst>
    <p:tags r:id="rId3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2C2519BB-5F67-43DA-B11C-E9EA15CA60FC}">
          <p14:sldIdLst>
            <p14:sldId id="256"/>
            <p14:sldId id="257"/>
            <p14:sldId id="1179"/>
            <p14:sldId id="419"/>
            <p14:sldId id="421"/>
            <p14:sldId id="422"/>
            <p14:sldId id="1194"/>
            <p14:sldId id="1168"/>
            <p14:sldId id="1188"/>
            <p14:sldId id="1184"/>
            <p14:sldId id="1169"/>
            <p14:sldId id="1166"/>
            <p14:sldId id="1170"/>
            <p14:sldId id="1171"/>
            <p14:sldId id="1172"/>
            <p14:sldId id="1173"/>
            <p14:sldId id="1174"/>
            <p14:sldId id="1176"/>
            <p14:sldId id="1175"/>
            <p14:sldId id="1187"/>
            <p14:sldId id="1177"/>
            <p14:sldId id="1186"/>
            <p14:sldId id="1178"/>
            <p14:sldId id="1162"/>
            <p14:sldId id="1161"/>
            <p14:sldId id="1153"/>
            <p14:sldId id="1182"/>
            <p14:sldId id="1163"/>
            <p14:sldId id="1183"/>
            <p14:sldId id="26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25" userDrawn="1">
          <p15:clr>
            <a:srgbClr val="A4A3A4"/>
          </p15:clr>
        </p15:guide>
        <p15:guide id="2" pos="3836" userDrawn="1">
          <p15:clr>
            <a:srgbClr val="A4A3A4"/>
          </p15:clr>
        </p15:guide>
        <p15:guide id="3" pos="244" userDrawn="1">
          <p15:clr>
            <a:srgbClr val="A4A3A4"/>
          </p15:clr>
        </p15:guide>
        <p15:guide id="4" pos="7442" userDrawn="1">
          <p15:clr>
            <a:srgbClr val="A4A3A4"/>
          </p15:clr>
        </p15:guide>
        <p15:guide id="5" orient="horz" pos="531" userDrawn="1">
          <p15:clr>
            <a:srgbClr val="A4A3A4"/>
          </p15:clr>
        </p15:guide>
        <p15:guide id="6" orient="horz" pos="3980" userDrawn="1">
          <p15:clr>
            <a:srgbClr val="A4A3A4"/>
          </p15:clr>
        </p15:guide>
        <p15:guide id="7" orient="horz" pos="39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ia Vida Villanueva" initials="MVV" lastIdx="1" clrIdx="0"/>
  <p:cmAuthor id="7" name="1206988966@qq.com" initials="1" lastIdx="1" clrIdx="2"/>
  <p:cmAuthor id="1" name="DELL" initials="D" lastIdx="6" clrIdx="0"/>
  <p:cmAuthor id="8" name="姜伟光" initials="姜" lastIdx="1" clrIdx="0"/>
  <p:cmAuthor id="9" name="wu" initials="w" lastIdx="8" clrIdx="4"/>
  <p:cmAuthor id="3" name="15927" initials="1" lastIdx="1" clrIdx="2"/>
  <p:cmAuthor id="10" name="17398389610" initials="1" lastIdx="18" clrIdx="5"/>
  <p:cmAuthor id="4" name="Administrator" initials="A" lastIdx="4" clrIdx="3"/>
  <p:cmAuthor id="5" name="作者" initials="A" lastIdx="0" clrIdx="2"/>
  <p:cmAuthor id="6" name="ming qiu" initials="m" lastIdx="17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DD2"/>
    <a:srgbClr val="1EAAE6"/>
    <a:srgbClr val="969696"/>
    <a:srgbClr val="BFC0C0"/>
    <a:srgbClr val="005FFF"/>
    <a:srgbClr val="F25949"/>
    <a:srgbClr val="8C82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98" autoAdjust="0"/>
    <p:restoredTop sz="94660"/>
  </p:normalViewPr>
  <p:slideViewPr>
    <p:cSldViewPr snapToGrid="0" showGuides="1">
      <p:cViewPr varScale="1">
        <p:scale>
          <a:sx n="83" d="100"/>
          <a:sy n="83" d="100"/>
        </p:scale>
        <p:origin x="264" y="30"/>
      </p:cViewPr>
      <p:guideLst>
        <p:guide orient="horz" pos="2225"/>
        <p:guide pos="3836"/>
        <p:guide pos="244"/>
        <p:guide pos="7442"/>
        <p:guide orient="horz" pos="531"/>
        <p:guide orient="horz" pos="3980"/>
        <p:guide orient="horz" pos="392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154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gs" Target="tags/tag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743E8C-3B20-4F4F-BFC7-F6A9F7572A84}" type="datetimeFigureOut">
              <a:rPr lang="zh-CN" altLang="en-US" smtClean="0"/>
              <a:t>2024/8/19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7274DE-A7B0-4D71-B5E9-F567B82A20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Relationship Id="rId4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438"/>
          <a:stretch>
            <a:fillRect/>
          </a:stretch>
        </p:blipFill>
        <p:spPr>
          <a:xfrm>
            <a:off x="-38100" y="1"/>
            <a:ext cx="122936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989573" y="2660059"/>
            <a:ext cx="9753600" cy="979003"/>
          </a:xfrm>
        </p:spPr>
        <p:txBody>
          <a:bodyPr anchor="ctr">
            <a:normAutofit/>
          </a:bodyPr>
          <a:lstStyle>
            <a:lvl1pPr algn="l">
              <a:defRPr sz="4000">
                <a:solidFill>
                  <a:schemeClr val="bg1"/>
                </a:solidFill>
                <a:latin typeface="思源黑体 CN Medium" panose="020B0300000000000000" pitchFamily="34" charset="-122"/>
                <a:ea typeface="思源黑体 CN Medium" panose="020B0300000000000000" pitchFamily="34" charset="-122"/>
              </a:defRPr>
            </a:lvl1pPr>
          </a:lstStyle>
          <a:p>
            <a:r>
              <a:rPr lang="zh-CN" altLang="en-US" dirty="0"/>
              <a:t>这里是你的主标题思源黑体</a:t>
            </a:r>
            <a:r>
              <a:rPr lang="en-US" altLang="zh-CN" dirty="0"/>
              <a:t>40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989573" y="3891900"/>
            <a:ext cx="6883400" cy="45952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这里是副标题思源黑体</a:t>
            </a:r>
            <a:r>
              <a:rPr lang="en-US" altLang="zh-CN" dirty="0"/>
              <a:t>24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90904-EF7A-4A64-ABC7-704499CB12B3}" type="datetimeFigureOut">
              <a:rPr lang="zh-CN" altLang="en-US" smtClean="0"/>
              <a:t>2024/8/19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9B484-942F-4E05-999B-4AA2CD1A3F86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4573" y="1275697"/>
            <a:ext cx="4509527" cy="572900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573" y="1125705"/>
            <a:ext cx="1283727" cy="64186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90904-EF7A-4A64-ABC7-704499CB12B3}" type="datetimeFigureOut">
              <a:rPr lang="zh-CN" altLang="en-US" smtClean="0"/>
              <a:t>2024/8/19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9B484-942F-4E05-999B-4AA2CD1A3F8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1676400" y="312489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90904-EF7A-4A64-ABC7-704499CB12B3}" type="datetimeFigureOut">
              <a:rPr lang="zh-CN" altLang="en-US" smtClean="0"/>
              <a:t>2024/8/19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9B484-942F-4E05-999B-4AA2CD1A3F8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90904-EF7A-4A64-ABC7-704499CB12B3}" type="datetimeFigureOut">
              <a:rPr lang="zh-CN" altLang="en-US" smtClean="0"/>
              <a:t>2024/8/19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9B484-942F-4E05-999B-4AA2CD1A3F8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355600" y="855980"/>
            <a:ext cx="11468100" cy="36000"/>
          </a:xfrm>
          <a:prstGeom prst="rect">
            <a:avLst/>
          </a:prstGeom>
          <a:gradFill flip="none" rotWithShape="1">
            <a:gsLst>
              <a:gs pos="0">
                <a:srgbClr val="007DD2"/>
              </a:gs>
              <a:gs pos="100000">
                <a:srgbClr val="1EAAE6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连接符 9"/>
          <p:cNvCxnSpPr/>
          <p:nvPr userDrawn="1"/>
        </p:nvCxnSpPr>
        <p:spPr>
          <a:xfrm>
            <a:off x="355600" y="6235700"/>
            <a:ext cx="114681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05347" y="344174"/>
            <a:ext cx="1109056" cy="554528"/>
          </a:xfrm>
          <a:prstGeom prst="rect">
            <a:avLst/>
          </a:prstGeom>
        </p:spPr>
      </p:pic>
      <p:sp>
        <p:nvSpPr>
          <p:cNvPr id="15" name="文本框 14"/>
          <p:cNvSpPr txBox="1"/>
          <p:nvPr userDrawn="1"/>
        </p:nvSpPr>
        <p:spPr>
          <a:xfrm>
            <a:off x="9975438" y="6318251"/>
            <a:ext cx="1838965" cy="2987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©</a:t>
            </a:r>
            <a:r>
              <a:rPr lang="en-US" altLang="zh-CN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FanRuan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Software </a:t>
            </a:r>
            <a:r>
              <a:rPr lang="en-US" altLang="zh-CN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CO.,Ltd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.</a:t>
            </a: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16" name="文本框 15"/>
          <p:cNvSpPr txBox="1"/>
          <p:nvPr userDrawn="1"/>
        </p:nvSpPr>
        <p:spPr>
          <a:xfrm>
            <a:off x="368300" y="6318251"/>
            <a:ext cx="1723549" cy="2987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帆软，让数据成为生产力！</a:t>
            </a:r>
          </a:p>
        </p:txBody>
      </p:sp>
      <p:sp>
        <p:nvSpPr>
          <p:cNvPr id="20" name="标题 17"/>
          <p:cNvSpPr>
            <a:spLocks noGrp="1"/>
          </p:cNvSpPr>
          <p:nvPr>
            <p:ph type="title"/>
          </p:nvPr>
        </p:nvSpPr>
        <p:spPr>
          <a:xfrm>
            <a:off x="345439" y="412585"/>
            <a:ext cx="9992362" cy="430531"/>
          </a:xfrm>
        </p:spPr>
        <p:txBody>
          <a:bodyPr>
            <a:normAutofit/>
          </a:bodyPr>
          <a:lstStyle>
            <a:lvl1pPr>
              <a:defRPr sz="2400" b="1" i="0">
                <a:solidFill>
                  <a:srgbClr val="007DD2"/>
                </a:solidFill>
                <a:latin typeface="思源黑体 CN Medium" panose="020B0300000000000000" pitchFamily="34" charset="-122"/>
                <a:ea typeface="Source Han Sans CN Medium" panose="020B0300000000000000" charset="-122"/>
                <a:cs typeface="思源黑体 CN Medium" panose="020B03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0" hasCustomPrompt="1"/>
          </p:nvPr>
        </p:nvSpPr>
        <p:spPr>
          <a:xfrm>
            <a:off x="346075" y="1050925"/>
            <a:ext cx="7329488" cy="467836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7" name="图片占位符 16"/>
          <p:cNvSpPr>
            <a:spLocks noGrp="1"/>
          </p:cNvSpPr>
          <p:nvPr>
            <p:ph type="pic" sz="quarter" idx="11"/>
          </p:nvPr>
        </p:nvSpPr>
        <p:spPr>
          <a:xfrm>
            <a:off x="8074025" y="1281266"/>
            <a:ext cx="3521075" cy="4279900"/>
          </a:xfr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7345" y="850900"/>
            <a:ext cx="8488527" cy="7078806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90904-EF7A-4A64-ABC7-704499CB12B3}" type="datetimeFigureOut">
              <a:rPr lang="zh-CN" altLang="en-US" smtClean="0"/>
              <a:t>2024/8/19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9B484-942F-4E05-999B-4AA2CD1A3F8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Shape 166"/>
          <p:cNvSpPr/>
          <p:nvPr userDrawn="1"/>
        </p:nvSpPr>
        <p:spPr>
          <a:xfrm>
            <a:off x="0" y="4626965"/>
            <a:ext cx="8358475" cy="0"/>
          </a:xfrm>
          <a:prstGeom prst="line">
            <a:avLst/>
          </a:prstGeom>
          <a:ln w="19050">
            <a:gradFill flip="none" rotWithShape="1">
              <a:gsLst>
                <a:gs pos="0">
                  <a:srgbClr val="007DD2"/>
                </a:gs>
                <a:gs pos="54000">
                  <a:srgbClr val="007DD2"/>
                </a:gs>
                <a:gs pos="100000">
                  <a:srgbClr val="007DD2">
                    <a:alpha val="0"/>
                  </a:srgbClr>
                </a:gs>
              </a:gsLst>
              <a:lin ang="0" scaled="0"/>
              <a:tileRect/>
            </a:gradFill>
            <a:miter lim="400000"/>
            <a:tailEnd type="none"/>
          </a:ln>
        </p:spPr>
        <p:txBody>
          <a:bodyPr lIns="25400" tIns="25400" rIns="25400" bIns="25400" anchor="ctr"/>
          <a:lstStyle/>
          <a:p>
            <a:pPr>
              <a:defRPr sz="3200"/>
            </a:pPr>
            <a:endParaRPr sz="1600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4" hasCustomPrompt="1"/>
          </p:nvPr>
        </p:nvSpPr>
        <p:spPr>
          <a:xfrm>
            <a:off x="650652" y="4738991"/>
            <a:ext cx="1970088" cy="5334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>
                <a:solidFill>
                  <a:srgbClr val="007DD2"/>
                </a:solidFill>
                <a:latin typeface="思源黑体 CN Normal"/>
              </a:defRPr>
            </a:lvl1pPr>
            <a:lvl5pPr>
              <a:defRPr/>
            </a:lvl5pPr>
          </a:lstStyle>
          <a:p>
            <a:pPr lvl="0"/>
            <a:r>
              <a:rPr kumimoji="1" lang="zh-CN" altLang="en-US" dirty="0"/>
              <a:t>使用流程</a:t>
            </a:r>
          </a:p>
        </p:txBody>
      </p:sp>
      <p:sp>
        <p:nvSpPr>
          <p:cNvPr id="19" name="文本占位符 17"/>
          <p:cNvSpPr>
            <a:spLocks noGrp="1"/>
          </p:cNvSpPr>
          <p:nvPr>
            <p:ph type="body" sz="quarter" idx="15" hasCustomPrompt="1"/>
          </p:nvPr>
        </p:nvSpPr>
        <p:spPr>
          <a:xfrm>
            <a:off x="641708" y="3330890"/>
            <a:ext cx="2767013" cy="1162050"/>
          </a:xfrm>
        </p:spPr>
        <p:txBody>
          <a:bodyPr>
            <a:noAutofit/>
          </a:bodyPr>
          <a:lstStyle>
            <a:lvl1pPr marL="0" indent="0">
              <a:buNone/>
              <a:defRPr sz="8800" b="1" i="0">
                <a:solidFill>
                  <a:srgbClr val="007DD2"/>
                </a:solidFill>
                <a:latin typeface="Soho Gothic Pro" charset="0"/>
                <a:ea typeface="Soho Gothic Pro" charset="0"/>
                <a:cs typeface="Soho Gothic Pro" charset="0"/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84602" cy="6858000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355600" y="855980"/>
            <a:ext cx="11468100" cy="36000"/>
          </a:xfrm>
          <a:prstGeom prst="rect">
            <a:avLst/>
          </a:prstGeom>
          <a:gradFill flip="none" rotWithShape="1">
            <a:gsLst>
              <a:gs pos="0">
                <a:srgbClr val="007DD2"/>
              </a:gs>
              <a:gs pos="100000">
                <a:srgbClr val="1EAAE6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连接符 9"/>
          <p:cNvCxnSpPr/>
          <p:nvPr userDrawn="1"/>
        </p:nvCxnSpPr>
        <p:spPr>
          <a:xfrm>
            <a:off x="355600" y="6235700"/>
            <a:ext cx="114681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705347" y="344174"/>
            <a:ext cx="1109056" cy="554528"/>
          </a:xfrm>
          <a:prstGeom prst="rect">
            <a:avLst/>
          </a:prstGeom>
        </p:spPr>
      </p:pic>
      <p:sp>
        <p:nvSpPr>
          <p:cNvPr id="15" name="文本框 14"/>
          <p:cNvSpPr txBox="1"/>
          <p:nvPr userDrawn="1"/>
        </p:nvSpPr>
        <p:spPr>
          <a:xfrm>
            <a:off x="9975438" y="6318251"/>
            <a:ext cx="1838965" cy="2987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©</a:t>
            </a:r>
            <a:r>
              <a:rPr lang="en-US" altLang="zh-CN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FanRuan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Software </a:t>
            </a:r>
            <a:r>
              <a:rPr lang="en-US" altLang="zh-CN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CO.,Ltd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.</a:t>
            </a: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16" name="文本框 15"/>
          <p:cNvSpPr txBox="1"/>
          <p:nvPr userDrawn="1"/>
        </p:nvSpPr>
        <p:spPr>
          <a:xfrm>
            <a:off x="368300" y="6318251"/>
            <a:ext cx="1723549" cy="2987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帆软，让数据成为生产力！</a:t>
            </a:r>
          </a:p>
        </p:txBody>
      </p:sp>
      <p:sp>
        <p:nvSpPr>
          <p:cNvPr id="20" name="标题 17"/>
          <p:cNvSpPr>
            <a:spLocks noGrp="1"/>
          </p:cNvSpPr>
          <p:nvPr>
            <p:ph type="title" hasCustomPrompt="1"/>
          </p:nvPr>
        </p:nvSpPr>
        <p:spPr>
          <a:xfrm>
            <a:off x="355601" y="412585"/>
            <a:ext cx="9982200" cy="430531"/>
          </a:xfrm>
        </p:spPr>
        <p:txBody>
          <a:bodyPr>
            <a:normAutofit/>
          </a:bodyPr>
          <a:lstStyle>
            <a:lvl1pPr>
              <a:defRPr sz="2400" b="0" i="0">
                <a:solidFill>
                  <a:srgbClr val="007DD2"/>
                </a:solidFill>
                <a:latin typeface="思源黑体 CN Medium" panose="020B0300000000000000" pitchFamily="34" charset="-122"/>
                <a:ea typeface="思源黑体 CN Medium" panose="020B0300000000000000" pitchFamily="34" charset="-122"/>
                <a:cs typeface="思源黑体 CN Medium" panose="020B0300000000000000" pitchFamily="34" charset="-122"/>
              </a:defRPr>
            </a:lvl1pPr>
          </a:lstStyle>
          <a:p>
            <a:r>
              <a:rPr lang="zh-CN" altLang="en-US" dirty="0"/>
              <a:t>图表</a:t>
            </a:r>
          </a:p>
        </p:txBody>
      </p:sp>
      <p:sp>
        <p:nvSpPr>
          <p:cNvPr id="5" name="图片占位符 4"/>
          <p:cNvSpPr>
            <a:spLocks noGrp="1"/>
          </p:cNvSpPr>
          <p:nvPr>
            <p:ph type="pic" sz="quarter" idx="10"/>
          </p:nvPr>
        </p:nvSpPr>
        <p:spPr>
          <a:xfrm>
            <a:off x="3736975" y="1739900"/>
            <a:ext cx="7364413" cy="369728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文本框 5"/>
          <p:cNvSpPr txBox="1"/>
          <p:nvPr userDrawn="1"/>
        </p:nvSpPr>
        <p:spPr>
          <a:xfrm>
            <a:off x="609600" y="1543665"/>
            <a:ext cx="1936955" cy="3677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" y="1543050"/>
            <a:ext cx="2875176" cy="3771900"/>
          </a:xfrm>
        </p:spPr>
        <p:txBody>
          <a:bodyPr/>
          <a:lstStyle>
            <a:lvl1pPr marL="0" indent="0">
              <a:buNone/>
              <a:defRPr sz="1600">
                <a:latin typeface="思源黑体 CN Normal" panose="020B0400000000000000" pitchFamily="34" charset="-122"/>
              </a:defRPr>
            </a:lvl1pPr>
            <a:lvl2pPr>
              <a:defRPr sz="1600">
                <a:latin typeface="思源黑体 CN Normal" panose="020B0400000000000000" pitchFamily="34" charset="-122"/>
              </a:defRPr>
            </a:lvl2pPr>
            <a:lvl3pPr>
              <a:defRPr sz="1600">
                <a:latin typeface="思源黑体 CN Normal" panose="020B0400000000000000" pitchFamily="34" charset="-122"/>
              </a:defRPr>
            </a:lvl3pPr>
            <a:lvl4pPr>
              <a:defRPr sz="1600">
                <a:latin typeface="思源黑体 CN Normal" panose="020B0400000000000000" pitchFamily="34" charset="-122"/>
              </a:defRPr>
            </a:lvl4pPr>
            <a:lvl5pPr>
              <a:defRPr sz="1600">
                <a:latin typeface="思源黑体 CN Normal" panose="020B0400000000000000" pitchFamily="34" charset="-122"/>
              </a:defRPr>
            </a:lvl5pPr>
          </a:lstStyle>
          <a:p>
            <a:pPr lvl="0"/>
            <a:r>
              <a:rPr lang="zh-CN" altLang="en-US" dirty="0"/>
              <a:t>思源黑体，字号</a:t>
            </a:r>
            <a:r>
              <a:rPr lang="en-US" altLang="zh-CN" dirty="0"/>
              <a:t>16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7345" y="850900"/>
            <a:ext cx="8488527" cy="707880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889000"/>
            <a:ext cx="10515600" cy="801688"/>
          </a:xfrm>
        </p:spPr>
        <p:txBody>
          <a:bodyPr/>
          <a:lstStyle>
            <a:lvl1pPr>
              <a:defRPr>
                <a:solidFill>
                  <a:srgbClr val="007DD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r>
              <a:rPr lang="zh-CN" altLang="en-US" dirty="0"/>
              <a:t>目录 </a:t>
            </a:r>
            <a:r>
              <a:rPr lang="en-US" altLang="zh-CN" dirty="0"/>
              <a:t>CONTENT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90904-EF7A-4A64-ABC7-704499CB12B3}" type="datetimeFigureOut">
              <a:rPr lang="zh-CN" altLang="en-US" smtClean="0"/>
              <a:t>2024/8/19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9B484-942F-4E05-999B-4AA2CD1A3F8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2651" y="0"/>
            <a:ext cx="12184602" cy="6858000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355600" y="855980"/>
            <a:ext cx="11468100" cy="36000"/>
          </a:xfrm>
          <a:prstGeom prst="rect">
            <a:avLst/>
          </a:prstGeom>
          <a:gradFill flip="none" rotWithShape="1">
            <a:gsLst>
              <a:gs pos="0">
                <a:srgbClr val="007DD2"/>
              </a:gs>
              <a:gs pos="100000">
                <a:srgbClr val="1EAAE6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连接符 9"/>
          <p:cNvCxnSpPr/>
          <p:nvPr userDrawn="1"/>
        </p:nvCxnSpPr>
        <p:spPr>
          <a:xfrm>
            <a:off x="355600" y="6235700"/>
            <a:ext cx="114681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 userDrawn="1"/>
        </p:nvSpPr>
        <p:spPr>
          <a:xfrm>
            <a:off x="9975438" y="6318251"/>
            <a:ext cx="1838965" cy="2987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©</a:t>
            </a:r>
            <a:r>
              <a:rPr lang="en-US" altLang="zh-CN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FanRuan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Software </a:t>
            </a:r>
            <a:r>
              <a:rPr lang="en-US" altLang="zh-CN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CO.,Ltd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.</a:t>
            </a: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16" name="文本框 15"/>
          <p:cNvSpPr txBox="1"/>
          <p:nvPr userDrawn="1"/>
        </p:nvSpPr>
        <p:spPr>
          <a:xfrm>
            <a:off x="368300" y="6318251"/>
            <a:ext cx="1723549" cy="2987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帆软，让数据成为生产力！</a:t>
            </a:r>
          </a:p>
        </p:txBody>
      </p:sp>
      <p:sp>
        <p:nvSpPr>
          <p:cNvPr id="20" name="标题 17"/>
          <p:cNvSpPr>
            <a:spLocks noGrp="1"/>
          </p:cNvSpPr>
          <p:nvPr>
            <p:ph type="title"/>
          </p:nvPr>
        </p:nvSpPr>
        <p:spPr>
          <a:xfrm>
            <a:off x="388617" y="412585"/>
            <a:ext cx="9949183" cy="430531"/>
          </a:xfrm>
        </p:spPr>
        <p:txBody>
          <a:bodyPr>
            <a:normAutofit/>
          </a:bodyPr>
          <a:lstStyle>
            <a:lvl1pPr>
              <a:defRPr sz="2400" b="1">
                <a:solidFill>
                  <a:srgbClr val="007DD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3" name="图片 2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0705347" y="344174"/>
            <a:ext cx="1109056" cy="5545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438"/>
          <a:stretch>
            <a:fillRect/>
          </a:stretch>
        </p:blipFill>
        <p:spPr>
          <a:xfrm>
            <a:off x="-38100" y="1"/>
            <a:ext cx="122936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989573" y="2660059"/>
            <a:ext cx="9753600" cy="979003"/>
          </a:xfrm>
        </p:spPr>
        <p:txBody>
          <a:bodyPr anchor="ctr">
            <a:normAutofit/>
          </a:bodyPr>
          <a:lstStyle>
            <a:lvl1pPr algn="l">
              <a:defRPr sz="4000">
                <a:solidFill>
                  <a:schemeClr val="bg1"/>
                </a:solidFill>
                <a:latin typeface="思源黑体 CN Medium" panose="020B0300000000000000" pitchFamily="34" charset="-122"/>
                <a:ea typeface="思源黑体 CN Medium" panose="020B0300000000000000" pitchFamily="34" charset="-122"/>
              </a:defRPr>
            </a:lvl1pPr>
          </a:lstStyle>
          <a:p>
            <a:r>
              <a:rPr lang="zh-CN" altLang="en-US" dirty="0"/>
              <a:t>感谢您的聆听！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989573" y="3891900"/>
            <a:ext cx="6883400" cy="45952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 baseline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dirty="0"/>
              <a:t>THANK YOU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90904-EF7A-4A64-ABC7-704499CB12B3}" type="datetimeFigureOut">
              <a:rPr lang="zh-CN" altLang="en-US" smtClean="0"/>
              <a:t>2024/8/19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9B484-942F-4E05-999B-4AA2CD1A3F86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4573" y="1275697"/>
            <a:ext cx="4509527" cy="572900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573" y="1125705"/>
            <a:ext cx="1283727" cy="64186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90904-EF7A-4A64-ABC7-704499CB12B3}" type="datetimeFigureOut">
              <a:rPr lang="zh-CN" altLang="en-US" smtClean="0"/>
              <a:t>2024/8/19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9B484-942F-4E05-999B-4AA2CD1A3F8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90904-EF7A-4A64-ABC7-704499CB12B3}" type="datetimeFigureOut">
              <a:rPr lang="zh-CN" altLang="en-US" smtClean="0"/>
              <a:t>2024/8/19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9B484-942F-4E05-999B-4AA2CD1A3F8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90904-EF7A-4A64-ABC7-704499CB12B3}" type="datetimeFigureOut">
              <a:rPr lang="zh-CN" altLang="en-US" smtClean="0"/>
              <a:t>2024/8/19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9B484-942F-4E05-999B-4AA2CD1A3F8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90904-EF7A-4A64-ABC7-704499CB12B3}" type="datetimeFigureOut">
              <a:rPr lang="zh-CN" altLang="en-US" smtClean="0"/>
              <a:t>2024/8/19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9B484-942F-4E05-999B-4AA2CD1A3F8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90904-EF7A-4A64-ABC7-704499CB12B3}" type="datetimeFigureOut">
              <a:rPr lang="zh-CN" altLang="en-US" smtClean="0"/>
              <a:t>2024/8/19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9B484-942F-4E05-999B-4AA2CD1A3F8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B90904-EF7A-4A64-ABC7-704499CB12B3}" type="datetimeFigureOut">
              <a:rPr lang="zh-CN" altLang="en-US" smtClean="0"/>
              <a:t>2024/8/19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39B484-942F-4E05-999B-4AA2CD1A3F8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help.fanruan.com/finebi6.0/doc-view-127.html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help.fanruan.com/finebi/doc-view-127.html?source=0&amp;from=material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help.fanruan.com/finebi6.0/doc-view-128.html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help.fanruan.com/finebi/doc-view-128.html?source=0&amp;from=material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help.fanruan.com/finebi/doc-view-1610.html?source=0&amp;from=material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help.fanruan.com/finebi/doc-view-1280.html?source=0&amp;from=material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help.fanruan.com/finebi/doc-view-130.html?source=0&amp;from=material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help.fanruan.com/finebi/doc-view-1686.html?source=0&amp;from=material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help.fanruan.com/finebi/doc-view-1031.html?source=0&amp;from=material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help.fanruan.com/finebi/doc-view-132.html?source=0&amp;from=material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help.fanruan.com/finebi/doc-view-132.html?source=0&amp;from=material" TargetMode="Externa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help.fanruan.com/finebi/doc-view-283.html?source=0&amp;from=material" TargetMode="Externa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s://help.fanruan.com/finebi/doc-view-124.html?source=0&amp;from=material" TargetMode="Externa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s://help.fanruan.com/finebi/doc-view-124.html?source=0&amp;from=material" TargetMode="Externa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help.fanruan.com/finebi/doc-view-125.html?source=0&amp;from=material" TargetMode="Externa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help.fanruan.com/finebi/doc-view-121.html?source=0&amp;from=material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help.fanruan.com/finebi6.0/doc-view-122.html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help.fanruan.com/finebi/doc-view-123.html?source=0&amp;from=material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help.fanruan.com/finebi6.0/doc-view-127.html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 err="1">
                <a:latin typeface="Noto Sans S Chinese Medium" panose="020B0600000000000000" pitchFamily="34" charset="-122"/>
                <a:ea typeface="Noto Sans S Chinese Medium" panose="020B0600000000000000" pitchFamily="34" charset="-122"/>
                <a:cs typeface="Noto Sans S Chinese Medium" panose="020B0600000000000000" pitchFamily="34" charset="-122"/>
              </a:rPr>
              <a:t>FineBI表格专题</a:t>
            </a:r>
            <a:endParaRPr dirty="0">
              <a:latin typeface="Noto Sans S Chinese Medium" panose="020B0600000000000000" pitchFamily="34" charset="-122"/>
              <a:ea typeface="Noto Sans S Chinese Medium" panose="020B0600000000000000" pitchFamily="34" charset="-122"/>
              <a:cs typeface="Noto Sans S Chinese Medium" panose="020B0600000000000000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Noto Sans S Chinese Medium" panose="020B0600000000000000" pitchFamily="34" charset="-122"/>
                <a:ea typeface="Noto Sans S Chinese Medium" panose="020B0600000000000000" pitchFamily="34" charset="-122"/>
              </a:rPr>
              <a:t>维度快捷设置</a:t>
            </a:r>
            <a:r>
              <a:rPr lang="en-US" altLang="zh-CN" dirty="0">
                <a:latin typeface="Noto Sans S Chinese Medium" panose="020B0600000000000000" pitchFamily="34" charset="-122"/>
                <a:ea typeface="Noto Sans S Chinese Medium" panose="020B0600000000000000" pitchFamily="34" charset="-122"/>
              </a:rPr>
              <a:t>--</a:t>
            </a:r>
            <a:r>
              <a:rPr lang="zh-CN" altLang="en-US" dirty="0">
                <a:latin typeface="Noto Sans S Chinese Medium" panose="020B0600000000000000" pitchFamily="34" charset="-122"/>
                <a:ea typeface="Noto Sans S Chinese Medium" panose="020B0600000000000000" pitchFamily="34" charset="-122"/>
              </a:rPr>
              <a:t>排序</a:t>
            </a:r>
          </a:p>
        </p:txBody>
      </p:sp>
      <p:sp>
        <p:nvSpPr>
          <p:cNvPr id="4" name="矩形 3"/>
          <p:cNvSpPr/>
          <p:nvPr/>
        </p:nvSpPr>
        <p:spPr>
          <a:xfrm>
            <a:off x="442008" y="1168680"/>
            <a:ext cx="3240000" cy="44187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565608" y="2352256"/>
            <a:ext cx="2960017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b="1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分组表</a:t>
            </a:r>
            <a:r>
              <a:rPr lang="en-US" altLang="zh-CN" sz="1400" b="1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/</a:t>
            </a:r>
            <a:r>
              <a:rPr lang="zh-CN" altLang="en-US" sz="1400" b="1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交叉表的排序</a:t>
            </a:r>
            <a:r>
              <a:rPr lang="zh-CN" altLang="en-US" sz="14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：升序、降序、自定义排序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14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分析区域维度字段的排序，可以选择依赖不同维度字段和使用到的指标字段进行排序</a:t>
            </a:r>
            <a:endParaRPr lang="en-US" altLang="zh-CN" sz="14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 dirty="0">
              <a:latin typeface="思源黑体 CN Normal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sz="1600" dirty="0">
              <a:latin typeface="思源黑体 CN Normal"/>
              <a:ea typeface="宋体" panose="0201060003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CN" altLang="en-US" sz="1600" dirty="0">
              <a:latin typeface="思源黑体 CN Normal"/>
              <a:ea typeface="宋体" panose="02010600030101010101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6931" y="1168679"/>
            <a:ext cx="6122097" cy="4418772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355600" y="5913014"/>
            <a:ext cx="10803811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zh-CN" altLang="en-US" sz="12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  <a:sym typeface="Times New Roman Bold" panose="02020803070505020304" pitchFamily="18" charset="0"/>
              </a:rPr>
              <a:t>点击查看功能详细介绍： </a:t>
            </a:r>
            <a:r>
              <a:rPr lang="en-US" altLang="zh-CN" sz="1200" dirty="0">
                <a:solidFill>
                  <a:srgbClr val="172B4D"/>
                </a:solidFill>
                <a:latin typeface="Noto Sans S Chinese Regular" panose="020B0500000000000000" pitchFamily="34" charset="-122"/>
                <a:ea typeface="Noto Sans S Chinese Regular" panose="020B0500000000000000" pitchFamily="34" charset="-122"/>
                <a:sym typeface="+mn-ea"/>
                <a:hlinkClick r:id="rId3"/>
              </a:rPr>
              <a:t>https://help.fanruan.com/finebi6.0/doc-view-127.html</a:t>
            </a:r>
            <a:endParaRPr lang="en-US" altLang="zh-CN" sz="1200" dirty="0">
              <a:solidFill>
                <a:srgbClr val="172B4D"/>
              </a:solidFill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US" altLang="zh-CN" sz="1200" dirty="0">
              <a:latin typeface="Times New Roman Bold" panose="02020803070505020304" pitchFamily="18" charset="0"/>
              <a:ea typeface="思源黑体 CN Light"/>
              <a:sym typeface="Times New Roman Bold" panose="020208030705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Noto Sans S Chinese Medium" panose="020B0600000000000000" pitchFamily="34" charset="-122"/>
                <a:ea typeface="Noto Sans S Chinese Medium" panose="020B0600000000000000" pitchFamily="34" charset="-122"/>
              </a:rPr>
              <a:t>维度快捷设置</a:t>
            </a:r>
            <a:r>
              <a:rPr lang="en-US" altLang="zh-CN" dirty="0">
                <a:latin typeface="Noto Sans S Chinese Medium" panose="020B0600000000000000" pitchFamily="34" charset="-122"/>
                <a:ea typeface="Noto Sans S Chinese Medium" panose="020B0600000000000000" pitchFamily="34" charset="-122"/>
              </a:rPr>
              <a:t>--</a:t>
            </a:r>
            <a:r>
              <a:rPr lang="zh-CN" altLang="en-US" dirty="0">
                <a:latin typeface="Noto Sans S Chinese Medium" panose="020B0600000000000000" pitchFamily="34" charset="-122"/>
                <a:ea typeface="Noto Sans S Chinese Medium" panose="020B0600000000000000" pitchFamily="34" charset="-122"/>
              </a:rPr>
              <a:t>排序</a:t>
            </a:r>
          </a:p>
        </p:txBody>
      </p:sp>
      <p:sp>
        <p:nvSpPr>
          <p:cNvPr id="4" name="矩形 3"/>
          <p:cNvSpPr/>
          <p:nvPr/>
        </p:nvSpPr>
        <p:spPr>
          <a:xfrm>
            <a:off x="442007" y="1194378"/>
            <a:ext cx="3240000" cy="44692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86712" y="2502416"/>
            <a:ext cx="2950590" cy="3322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b="1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明细表的排序</a:t>
            </a:r>
            <a:endParaRPr lang="en-US" altLang="zh-CN" sz="1400" b="1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14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只可在表格中的表头设置排序</a:t>
            </a:r>
            <a:endParaRPr lang="en-US" altLang="zh-CN" sz="14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4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可以设置升序、降序、不排序</a:t>
            </a:r>
            <a:endParaRPr lang="en-US" altLang="zh-CN" sz="14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400" dirty="0">
              <a:latin typeface="思源黑体 CN Normal"/>
              <a:ea typeface="思源黑体 CN Normal"/>
            </a:endParaRPr>
          </a:p>
          <a:p>
            <a:pPr>
              <a:lnSpc>
                <a:spcPct val="150000"/>
              </a:lnSpc>
            </a:pPr>
            <a:endParaRPr lang="en-US" altLang="zh-CN" sz="1400" dirty="0">
              <a:latin typeface="思源黑体 CN Normal"/>
              <a:ea typeface="思源黑体 CN Normal"/>
            </a:endParaRPr>
          </a:p>
          <a:p>
            <a:pPr>
              <a:lnSpc>
                <a:spcPct val="150000"/>
              </a:lnSpc>
            </a:pPr>
            <a:endParaRPr lang="en-US" altLang="zh-CN" sz="1400" dirty="0">
              <a:latin typeface="思源黑体 CN Normal"/>
              <a:ea typeface="思源黑体 CN Normal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1400" dirty="0">
              <a:latin typeface="思源黑体 CN Normal"/>
              <a:ea typeface="宋体" panose="0201060003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CN" altLang="en-US" sz="1400" dirty="0">
              <a:latin typeface="思源黑体 CN Normal"/>
              <a:ea typeface="宋体" panose="02010600030101010101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344" y="1194378"/>
            <a:ext cx="5597557" cy="4469239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355600" y="5913014"/>
            <a:ext cx="10803811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zh-CN" altLang="en-US" sz="12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  <a:sym typeface="Times New Roman Bold" panose="02020803070505020304" pitchFamily="18" charset="0"/>
              </a:rPr>
              <a:t>点击查看功能详细介绍： </a:t>
            </a:r>
            <a:r>
              <a:rPr lang="en-US" altLang="zh-CN" sz="1200" dirty="0">
                <a:solidFill>
                  <a:srgbClr val="172B4D"/>
                </a:solidFill>
                <a:latin typeface="Noto Sans S Chinese Regular" panose="020B0500000000000000" pitchFamily="34" charset="-122"/>
                <a:ea typeface="Noto Sans S Chinese Regular" panose="020B0500000000000000" pitchFamily="34" charset="-122"/>
                <a:sym typeface="+mn-ea"/>
                <a:hlinkClick r:id="rId3"/>
              </a:rPr>
              <a:t>https://help.fanruan.com/finebi6.0/doc-view-127.html</a:t>
            </a:r>
            <a:endParaRPr lang="en-US" altLang="zh-CN" sz="1200" dirty="0">
              <a:solidFill>
                <a:srgbClr val="172B4D"/>
              </a:solidFill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1200" dirty="0">
              <a:solidFill>
                <a:srgbClr val="172B4D"/>
              </a:solidFill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US" altLang="zh-CN" sz="1200" dirty="0">
              <a:latin typeface="Times New Roman Bold" panose="02020803070505020304" pitchFamily="18" charset="0"/>
              <a:ea typeface="思源黑体 CN Light"/>
              <a:sym typeface="Times New Roman Bold" panose="020208030705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Noto Sans S Chinese Medium" panose="020B0600000000000000" pitchFamily="34" charset="-122"/>
                <a:ea typeface="Noto Sans S Chinese Medium" panose="020B0600000000000000" pitchFamily="34" charset="-122"/>
              </a:rPr>
              <a:t>维度快捷设置</a:t>
            </a:r>
            <a:r>
              <a:rPr lang="en-US" altLang="zh-CN" dirty="0">
                <a:latin typeface="Noto Sans S Chinese Medium" panose="020B0600000000000000" pitchFamily="34" charset="-122"/>
                <a:ea typeface="Noto Sans S Chinese Medium" panose="020B0600000000000000" pitchFamily="34" charset="-122"/>
              </a:rPr>
              <a:t>--</a:t>
            </a:r>
            <a:r>
              <a:rPr lang="zh-CN" altLang="en-US" dirty="0">
                <a:latin typeface="Noto Sans S Chinese Medium" panose="020B0600000000000000" pitchFamily="34" charset="-122"/>
                <a:ea typeface="Noto Sans S Chinese Medium" panose="020B0600000000000000" pitchFamily="34" charset="-122"/>
              </a:rPr>
              <a:t>分组</a:t>
            </a:r>
          </a:p>
        </p:txBody>
      </p:sp>
      <p:sp>
        <p:nvSpPr>
          <p:cNvPr id="4" name="矩形 3"/>
          <p:cNvSpPr/>
          <p:nvPr/>
        </p:nvSpPr>
        <p:spPr>
          <a:xfrm>
            <a:off x="442006" y="1286970"/>
            <a:ext cx="3240000" cy="42428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81997" y="2593400"/>
            <a:ext cx="2960017" cy="2814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b="1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分组表</a:t>
            </a:r>
            <a:r>
              <a:rPr lang="en-US" altLang="zh-CN" sz="1400" b="1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/</a:t>
            </a:r>
            <a:r>
              <a:rPr lang="zh-CN" altLang="en-US" sz="1400" b="1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交叉表有分组设置，明细表无分组设置</a:t>
            </a:r>
            <a:endParaRPr lang="en-US" altLang="zh-CN" sz="14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14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日期字段可选择年月日、年月等多种分组形式</a:t>
            </a:r>
            <a:endParaRPr lang="en-US" altLang="zh-CN" sz="14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 dirty="0">
              <a:latin typeface="思源黑体 CN Normal"/>
              <a:ea typeface="思源黑体 CN Normal"/>
            </a:endParaRPr>
          </a:p>
          <a:p>
            <a:pPr>
              <a:lnSpc>
                <a:spcPct val="150000"/>
              </a:lnSpc>
            </a:pPr>
            <a:endParaRPr lang="en-US" altLang="zh-CN" sz="1600" dirty="0">
              <a:latin typeface="思源黑体 CN Normal"/>
              <a:ea typeface="思源黑体 CN Normal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CN" altLang="en-US" sz="1600" dirty="0">
              <a:latin typeface="思源黑体 CN Normal"/>
              <a:ea typeface="宋体" panose="02010600030101010101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1620" y="1226323"/>
            <a:ext cx="5495474" cy="4303483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355600" y="5913014"/>
            <a:ext cx="10803811" cy="829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zh-CN" altLang="en-US" sz="12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  <a:sym typeface="Times New Roman Bold" panose="02020803070505020304" pitchFamily="18" charset="0"/>
              </a:rPr>
              <a:t>点击查看功能详细介绍： </a:t>
            </a:r>
            <a:r>
              <a:rPr lang="en-US" altLang="zh-CN" sz="1200" dirty="0">
                <a:solidFill>
                  <a:srgbClr val="172B4D"/>
                </a:solidFill>
                <a:latin typeface="Noto Sans S Chinese Regular" panose="020B0500000000000000" pitchFamily="34" charset="-122"/>
                <a:ea typeface="Noto Sans S Chinese Regular" panose="020B0500000000000000" pitchFamily="34" charset="-122"/>
                <a:hlinkClick r:id="rId3"/>
              </a:rPr>
              <a:t>https://help.fanruan.com/finebi6.0/doc-view-128.html</a:t>
            </a:r>
            <a:endParaRPr lang="en-US" altLang="zh-CN" sz="1200" dirty="0">
              <a:solidFill>
                <a:srgbClr val="172B4D"/>
              </a:solidFill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1200" dirty="0">
              <a:solidFill>
                <a:srgbClr val="172B4D"/>
              </a:solidFill>
              <a:latin typeface="华文中宋" panose="02010600040101010101" pitchFamily="2" charset="-122"/>
              <a:ea typeface="思源黑体 CN Light"/>
            </a:endParaRPr>
          </a:p>
          <a:p>
            <a:endParaRPr lang="en-US" altLang="zh-CN" sz="1200" dirty="0">
              <a:solidFill>
                <a:srgbClr val="172B4D"/>
              </a:solidFill>
              <a:latin typeface="华文中宋" panose="02010600040101010101" pitchFamily="2" charset="-122"/>
              <a:ea typeface="思源黑体 CN Light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US" altLang="zh-CN" sz="1200" dirty="0">
              <a:latin typeface="Times New Roman Bold" panose="02020803070505020304" pitchFamily="18" charset="0"/>
              <a:ea typeface="思源黑体 CN Light"/>
              <a:sym typeface="Times New Roman Bold" panose="020208030705050203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Noto Sans S Chinese Medium" panose="020B0600000000000000" pitchFamily="34" charset="-122"/>
                <a:ea typeface="Noto Sans S Chinese Medium" panose="020B0600000000000000" pitchFamily="34" charset="-122"/>
              </a:rPr>
              <a:t>维度快捷设置</a:t>
            </a:r>
            <a:r>
              <a:rPr lang="en-US" altLang="zh-CN" dirty="0">
                <a:latin typeface="Noto Sans S Chinese Medium" panose="020B0600000000000000" pitchFamily="34" charset="-122"/>
                <a:ea typeface="Noto Sans S Chinese Medium" panose="020B0600000000000000" pitchFamily="34" charset="-122"/>
              </a:rPr>
              <a:t>--</a:t>
            </a:r>
            <a:r>
              <a:rPr lang="zh-CN" altLang="en-US" dirty="0">
                <a:latin typeface="Noto Sans S Chinese Medium" panose="020B0600000000000000" pitchFamily="34" charset="-122"/>
                <a:ea typeface="Noto Sans S Chinese Medium" panose="020B0600000000000000" pitchFamily="34" charset="-122"/>
              </a:rPr>
              <a:t>分组</a:t>
            </a:r>
          </a:p>
        </p:txBody>
      </p:sp>
      <p:sp>
        <p:nvSpPr>
          <p:cNvPr id="4" name="矩形 3"/>
          <p:cNvSpPr/>
          <p:nvPr/>
        </p:nvSpPr>
        <p:spPr>
          <a:xfrm>
            <a:off x="442007" y="1199949"/>
            <a:ext cx="3240000" cy="44581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56181" y="2573662"/>
            <a:ext cx="2988297" cy="244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b="1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分组表</a:t>
            </a:r>
            <a:r>
              <a:rPr lang="en-US" altLang="zh-CN" sz="1400" b="1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/</a:t>
            </a:r>
            <a:r>
              <a:rPr lang="zh-CN" altLang="en-US" sz="1400" b="1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交叉表有分组设置，明细表无分组设置</a:t>
            </a:r>
            <a:endParaRPr lang="en-US" altLang="zh-CN" sz="1400" b="1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14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文本字段默认是相同值为一组，可以设置自定义分组</a:t>
            </a:r>
            <a:endParaRPr lang="en-US" altLang="zh-CN" sz="14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1600" dirty="0">
              <a:latin typeface="思源黑体 CN Normal"/>
              <a:ea typeface="思源黑体 CN Normal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CN" altLang="en-US" sz="1600" dirty="0">
              <a:latin typeface="思源黑体 CN Normal"/>
              <a:ea typeface="宋体" panose="02010600030101010101" pitchFamily="2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3703" y="1199948"/>
            <a:ext cx="5709398" cy="4458103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55600" y="5913014"/>
            <a:ext cx="10803811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zh-CN" altLang="en-US" sz="12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  <a:sym typeface="Times New Roman Bold" panose="02020803070505020304" pitchFamily="18" charset="0"/>
              </a:rPr>
              <a:t>点击查看功能详细介绍： </a:t>
            </a:r>
            <a:r>
              <a:rPr lang="en-US" altLang="zh-CN" sz="1200" dirty="0">
                <a:solidFill>
                  <a:srgbClr val="172B4D"/>
                </a:solidFill>
                <a:latin typeface="Noto Sans S Chinese Regular" panose="020B0500000000000000" pitchFamily="34" charset="-122"/>
                <a:ea typeface="Noto Sans S Chinese Regular" panose="020B0500000000000000" pitchFamily="34" charset="-122"/>
                <a:hlinkClick r:id="rId3"/>
              </a:rPr>
              <a:t>https://help.fanruan.com/finebi6.0/doc-view-128.html</a:t>
            </a:r>
            <a:endParaRPr lang="en-US" altLang="zh-CN" sz="1200" dirty="0">
              <a:solidFill>
                <a:srgbClr val="172B4D"/>
              </a:solidFill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1200" dirty="0">
              <a:solidFill>
                <a:srgbClr val="172B4D"/>
              </a:solidFill>
              <a:latin typeface="华文中宋" panose="02010600040101010101" pitchFamily="2" charset="-122"/>
              <a:ea typeface="思源黑体 CN Light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US" altLang="zh-CN" sz="1200" dirty="0">
              <a:latin typeface="Times New Roman Bold" panose="02020803070505020304" pitchFamily="18" charset="0"/>
              <a:ea typeface="思源黑体 CN Light"/>
              <a:sym typeface="Times New Roman Bold" panose="02020803070505020304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Noto Sans S Chinese Medium" panose="020B0600000000000000" pitchFamily="34" charset="-122"/>
                <a:ea typeface="Noto Sans S Chinese Medium" panose="020B0600000000000000" pitchFamily="34" charset="-122"/>
              </a:rPr>
              <a:t>维度快捷设置</a:t>
            </a:r>
            <a:r>
              <a:rPr lang="en-US" altLang="zh-CN" dirty="0">
                <a:latin typeface="Noto Sans S Chinese Medium" panose="020B0600000000000000" pitchFamily="34" charset="-122"/>
                <a:ea typeface="Noto Sans S Chinese Medium" panose="020B0600000000000000" pitchFamily="34" charset="-122"/>
              </a:rPr>
              <a:t>--</a:t>
            </a:r>
            <a:r>
              <a:rPr lang="zh-CN" altLang="en-US" dirty="0">
                <a:latin typeface="Noto Sans S Chinese Medium" panose="020B0600000000000000" pitchFamily="34" charset="-122"/>
                <a:ea typeface="Noto Sans S Chinese Medium" panose="020B0600000000000000" pitchFamily="34" charset="-122"/>
              </a:rPr>
              <a:t>过滤</a:t>
            </a:r>
          </a:p>
        </p:txBody>
      </p:sp>
      <p:sp>
        <p:nvSpPr>
          <p:cNvPr id="4" name="矩形 3"/>
          <p:cNvSpPr/>
          <p:nvPr/>
        </p:nvSpPr>
        <p:spPr>
          <a:xfrm>
            <a:off x="442007" y="1076052"/>
            <a:ext cx="3240000" cy="47058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56180" y="2028202"/>
            <a:ext cx="2988297" cy="336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b="1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表格上的过滤有两种添加方式</a:t>
            </a:r>
            <a:r>
              <a:rPr lang="zh-CN" altLang="en-US" sz="14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：分析区域处对字段设置过滤、表格的表头上对字段设置过滤</a:t>
            </a:r>
            <a:endParaRPr lang="en-US" altLang="zh-CN" sz="14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14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维度字段的过滤，可以根据自身字段进行过滤，也可根据表格使用到的指标进行过滤；指标字段的过滤，只可根据自身字段进行过滤</a:t>
            </a:r>
            <a:endParaRPr lang="en-US" altLang="zh-CN" sz="14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1600" dirty="0">
              <a:latin typeface="思源黑体 CN Normal"/>
              <a:ea typeface="思源黑体 CN Normal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4414" y="1076052"/>
            <a:ext cx="6574997" cy="470589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55600" y="5913014"/>
            <a:ext cx="10803811" cy="275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zh-CN" altLang="en-US" sz="12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  <a:sym typeface="Times New Roman Bold" panose="02020803070505020304" pitchFamily="18" charset="0"/>
              </a:rPr>
              <a:t>点击查看功能详细介绍： </a:t>
            </a:r>
            <a:r>
              <a:rPr lang="en-US" altLang="zh-CN" sz="1200" dirty="0">
                <a:solidFill>
                  <a:srgbClr val="172B4D"/>
                </a:solidFill>
                <a:latin typeface="Noto Sans S Chinese Regular" panose="020B0500000000000000" pitchFamily="34" charset="-122"/>
                <a:ea typeface="Noto Sans S Chinese Regular" panose="020B0500000000000000" pitchFamily="34" charset="-122"/>
                <a:hlinkClick r:id="rId3"/>
              </a:rPr>
              <a:t>https://help.fanruan.com/finebi6.0/doc-view-507.html</a:t>
            </a:r>
            <a:endParaRPr lang="en-US" altLang="zh-CN" sz="1200" dirty="0">
              <a:solidFill>
                <a:srgbClr val="172B4D"/>
              </a:solidFill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Noto Sans S Chinese Medium" panose="020B0600000000000000" pitchFamily="34" charset="-122"/>
                <a:ea typeface="Noto Sans S Chinese Medium" panose="020B0600000000000000" pitchFamily="34" charset="-122"/>
              </a:rPr>
              <a:t>维度快捷设置</a:t>
            </a:r>
            <a:r>
              <a:rPr lang="en-US" altLang="zh-CN" dirty="0">
                <a:latin typeface="Noto Sans S Chinese Medium" panose="020B0600000000000000" pitchFamily="34" charset="-122"/>
                <a:ea typeface="Noto Sans S Chinese Medium" panose="020B0600000000000000" pitchFamily="34" charset="-122"/>
              </a:rPr>
              <a:t>--</a:t>
            </a:r>
            <a:r>
              <a:rPr lang="zh-CN" altLang="en-US" dirty="0">
                <a:latin typeface="Noto Sans S Chinese Medium" panose="020B0600000000000000" pitchFamily="34" charset="-122"/>
                <a:ea typeface="Noto Sans S Chinese Medium" panose="020B0600000000000000" pitchFamily="34" charset="-122"/>
              </a:rPr>
              <a:t>文本以图片形式展示</a:t>
            </a:r>
          </a:p>
        </p:txBody>
      </p:sp>
      <p:sp>
        <p:nvSpPr>
          <p:cNvPr id="4" name="矩形 3"/>
          <p:cNvSpPr/>
          <p:nvPr/>
        </p:nvSpPr>
        <p:spPr>
          <a:xfrm>
            <a:off x="442008" y="1281100"/>
            <a:ext cx="3240000" cy="4177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56181" y="2876268"/>
            <a:ext cx="2978872" cy="1060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b="1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当文本字段，内容为图片存储的 </a:t>
            </a:r>
            <a:r>
              <a:rPr lang="en-US" altLang="zh-CN" sz="1400" b="1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URL</a:t>
            </a:r>
            <a:r>
              <a:rPr lang="zh-CN" altLang="en-US" sz="1400" b="1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时，可设置表格内容以图片形式显示</a:t>
            </a:r>
            <a:endParaRPr lang="en-US" altLang="zh-CN" sz="1400" b="1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8212" y="1281100"/>
            <a:ext cx="6661199" cy="4177914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355600" y="5913014"/>
            <a:ext cx="10803811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zh-CN" altLang="en-US" sz="12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  <a:sym typeface="Times New Roman Bold" panose="02020803070505020304" pitchFamily="18" charset="0"/>
              </a:rPr>
              <a:t>点击查看功能详细介绍： </a:t>
            </a:r>
            <a:r>
              <a:rPr lang="en-US" altLang="zh-CN" sz="1200" dirty="0">
                <a:solidFill>
                  <a:srgbClr val="172B4D"/>
                </a:solidFill>
                <a:latin typeface="Noto Sans S Chinese Regular" panose="020B0500000000000000" pitchFamily="34" charset="-122"/>
                <a:ea typeface="Noto Sans S Chinese Regular" panose="020B0500000000000000" pitchFamily="34" charset="-122"/>
                <a:hlinkClick r:id="rId3"/>
              </a:rPr>
              <a:t>https://help.fanruan.com/finebi6.0/doc-view-1280.html</a:t>
            </a:r>
            <a:endParaRPr lang="en-US" altLang="zh-CN" sz="1200" dirty="0">
              <a:solidFill>
                <a:srgbClr val="172B4D"/>
              </a:solidFill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US" altLang="zh-CN" sz="1200" dirty="0">
              <a:latin typeface="Times New Roman Bold" panose="02020803070505020304" pitchFamily="18" charset="0"/>
              <a:ea typeface="思源黑体 CN Light"/>
              <a:sym typeface="Times New Roman Bold" panose="02020803070505020304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Noto Sans S Chinese Medium" panose="020B0600000000000000" pitchFamily="34" charset="-122"/>
                <a:ea typeface="Noto Sans S Chinese Medium" panose="020B0600000000000000" pitchFamily="34" charset="-122"/>
              </a:rPr>
              <a:t>指标快捷设置</a:t>
            </a:r>
            <a:r>
              <a:rPr lang="en-US" altLang="zh-CN" dirty="0">
                <a:latin typeface="Noto Sans S Chinese Medium" panose="020B0600000000000000" pitchFamily="34" charset="-122"/>
                <a:ea typeface="Noto Sans S Chinese Medium" panose="020B0600000000000000" pitchFamily="34" charset="-122"/>
              </a:rPr>
              <a:t>--</a:t>
            </a:r>
            <a:r>
              <a:rPr lang="zh-CN" altLang="en-US" dirty="0">
                <a:latin typeface="Noto Sans S Chinese Medium" panose="020B0600000000000000" pitchFamily="34" charset="-122"/>
                <a:ea typeface="Noto Sans S Chinese Medium" panose="020B0600000000000000" pitchFamily="34" charset="-122"/>
              </a:rPr>
              <a:t>汇总方式</a:t>
            </a:r>
          </a:p>
        </p:txBody>
      </p:sp>
      <p:sp>
        <p:nvSpPr>
          <p:cNvPr id="4" name="矩形 3"/>
          <p:cNvSpPr/>
          <p:nvPr/>
        </p:nvSpPr>
        <p:spPr>
          <a:xfrm>
            <a:off x="442008" y="1194380"/>
            <a:ext cx="3240000" cy="45853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75035" y="2037542"/>
            <a:ext cx="2988297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表格中的指标字段，</a:t>
            </a:r>
            <a:r>
              <a:rPr lang="zh-CN" altLang="en-US" sz="1400" b="1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可以根据不同的计算方式进行汇总</a:t>
            </a:r>
            <a:endParaRPr lang="en-US" altLang="zh-CN" sz="1400" b="1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14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包含求和、求平均、求中位数、求最大值、求最小值、求标准差、求方差</a:t>
            </a:r>
            <a:endParaRPr lang="en-US" altLang="zh-CN" sz="14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14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仅分组表和交叉表支持</a:t>
            </a:r>
            <a:endParaRPr lang="en-US" altLang="zh-CN" sz="14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 dirty="0">
              <a:latin typeface="思源黑体 CN Normal"/>
              <a:ea typeface="思源黑体 CN Normal"/>
            </a:endParaRPr>
          </a:p>
          <a:p>
            <a:pPr>
              <a:lnSpc>
                <a:spcPct val="150000"/>
              </a:lnSpc>
            </a:pPr>
            <a:endParaRPr lang="en-US" altLang="zh-CN" sz="1600" dirty="0">
              <a:latin typeface="思源黑体 CN Normal"/>
              <a:ea typeface="思源黑体 CN Normal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4251" y="1194380"/>
            <a:ext cx="6053134" cy="458534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55600" y="5913014"/>
            <a:ext cx="10803811" cy="275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zh-CN" altLang="en-US" sz="12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  <a:sym typeface="Times New Roman Bold" panose="02020803070505020304" pitchFamily="18" charset="0"/>
              </a:rPr>
              <a:t>点击查看功能详细介绍： </a:t>
            </a:r>
            <a:r>
              <a:rPr lang="en-US" altLang="zh-CN" sz="1200" dirty="0">
                <a:solidFill>
                  <a:srgbClr val="172B4D"/>
                </a:solidFill>
                <a:latin typeface="Noto Sans S Chinese Regular" panose="020B0500000000000000" pitchFamily="34" charset="-122"/>
                <a:ea typeface="Noto Sans S Chinese Regular" panose="020B0500000000000000" pitchFamily="34" charset="-122"/>
                <a:hlinkClick r:id="rId3"/>
              </a:rPr>
              <a:t>https://help.fanruan.com/finebi6.0/doc-view-130.html</a:t>
            </a:r>
            <a:endParaRPr lang="en-US" altLang="zh-CN" sz="1200" dirty="0">
              <a:solidFill>
                <a:srgbClr val="172B4D"/>
              </a:solidFill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Noto Sans S Chinese Medium" panose="020B0600000000000000" pitchFamily="34" charset="-122"/>
                <a:ea typeface="Noto Sans S Chinese Medium" panose="020B0600000000000000" pitchFamily="34" charset="-122"/>
              </a:rPr>
              <a:t>指标快捷设置</a:t>
            </a:r>
            <a:r>
              <a:rPr lang="en-US" altLang="zh-CN" dirty="0">
                <a:latin typeface="Noto Sans S Chinese Medium" panose="020B0600000000000000" pitchFamily="34" charset="-122"/>
                <a:ea typeface="Noto Sans S Chinese Medium" panose="020B0600000000000000" pitchFamily="34" charset="-122"/>
              </a:rPr>
              <a:t>--</a:t>
            </a:r>
            <a:r>
              <a:rPr lang="zh-CN" altLang="en-US" dirty="0">
                <a:latin typeface="Noto Sans S Chinese Medium" panose="020B0600000000000000" pitchFamily="34" charset="-122"/>
                <a:ea typeface="Noto Sans S Chinese Medium" panose="020B0600000000000000" pitchFamily="34" charset="-122"/>
              </a:rPr>
              <a:t>快速计算</a:t>
            </a:r>
          </a:p>
        </p:txBody>
      </p:sp>
      <p:sp>
        <p:nvSpPr>
          <p:cNvPr id="4" name="矩形 3"/>
          <p:cNvSpPr/>
          <p:nvPr/>
        </p:nvSpPr>
        <p:spPr>
          <a:xfrm>
            <a:off x="442007" y="985529"/>
            <a:ext cx="3240000" cy="49274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580767" y="1159087"/>
            <a:ext cx="2962480" cy="4923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表格中的指标字段，</a:t>
            </a:r>
            <a:r>
              <a:rPr lang="zh-CN" altLang="en-US" sz="1400" b="1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有多种不同的快速计算方式</a:t>
            </a:r>
            <a:endParaRPr lang="en-US" altLang="zh-CN" sz="1400" b="1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14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包含：求同比</a:t>
            </a:r>
            <a:r>
              <a:rPr lang="en-US" altLang="zh-CN" sz="14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/</a:t>
            </a:r>
            <a:r>
              <a:rPr lang="zh-CN" altLang="en-US" sz="14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环比、求占比</a:t>
            </a:r>
            <a:r>
              <a:rPr lang="en-US" altLang="zh-CN" sz="14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/</a:t>
            </a:r>
            <a:r>
              <a:rPr lang="zh-CN" altLang="en-US" sz="14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组内占比、求排名</a:t>
            </a:r>
            <a:r>
              <a:rPr lang="en-US" altLang="zh-CN" sz="14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/</a:t>
            </a:r>
            <a:r>
              <a:rPr lang="zh-CN" altLang="en-US" sz="14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组内排名、求累计值</a:t>
            </a:r>
            <a:r>
              <a:rPr lang="en-US" altLang="zh-CN" sz="14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/</a:t>
            </a:r>
            <a:r>
              <a:rPr lang="zh-CN" altLang="en-US" sz="14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组内累计值、所有值或组内所有值的求和</a:t>
            </a:r>
            <a:r>
              <a:rPr lang="en-US" altLang="zh-CN" sz="14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/</a:t>
            </a:r>
            <a:r>
              <a:rPr lang="zh-CN" altLang="en-US" sz="14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求平均</a:t>
            </a:r>
            <a:r>
              <a:rPr lang="en-US" altLang="zh-CN" sz="14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/</a:t>
            </a:r>
            <a:r>
              <a:rPr lang="zh-CN" altLang="en-US" sz="14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求最大值</a:t>
            </a:r>
            <a:r>
              <a:rPr lang="en-US" altLang="zh-CN" sz="14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/</a:t>
            </a:r>
            <a:r>
              <a:rPr lang="zh-CN" altLang="en-US" sz="14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求最小值、求当前维度百分比</a:t>
            </a:r>
            <a:endParaRPr lang="en-US" altLang="zh-CN" sz="14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14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默认直接拖入字段后，指标无快速计算方式</a:t>
            </a:r>
            <a:endParaRPr lang="en-US" altLang="zh-CN" sz="14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14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仅分组表和交叉表支持</a:t>
            </a:r>
            <a:endParaRPr lang="en-US" altLang="zh-CN" sz="14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>
              <a:lnSpc>
                <a:spcPct val="125000"/>
              </a:lnSpc>
            </a:pPr>
            <a:endParaRPr lang="en-US" altLang="zh-CN" sz="1600" dirty="0">
              <a:latin typeface="思源黑体 CN Normal"/>
              <a:ea typeface="思源黑体 CN Normal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2256" y="985529"/>
            <a:ext cx="6427155" cy="492748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355600" y="5913014"/>
            <a:ext cx="10803811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zh-CN" altLang="en-US" sz="12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  <a:sym typeface="Times New Roman Bold" panose="02020803070505020304" pitchFamily="18" charset="0"/>
              </a:rPr>
              <a:t>点击查看功能详细介绍： </a:t>
            </a:r>
            <a:r>
              <a:rPr lang="en-US" altLang="zh-CN" sz="1200" dirty="0">
                <a:solidFill>
                  <a:srgbClr val="172B4D"/>
                </a:solidFill>
                <a:latin typeface="Noto Sans S Chinese Regular" panose="020B0500000000000000" pitchFamily="34" charset="-122"/>
                <a:ea typeface="Noto Sans S Chinese Regular" panose="020B0500000000000000" pitchFamily="34" charset="-122"/>
                <a:hlinkClick r:id="rId3"/>
              </a:rPr>
              <a:t>https://help.fanruan.com/finebi6.0/doc-view-1686.html</a:t>
            </a:r>
            <a:endParaRPr lang="en-US" altLang="zh-CN" sz="1200" dirty="0">
              <a:solidFill>
                <a:srgbClr val="172B4D"/>
              </a:solidFill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1200" dirty="0">
              <a:solidFill>
                <a:srgbClr val="172B4D"/>
              </a:solidFill>
              <a:latin typeface="华文中宋" panose="02010600040101010101" pitchFamily="2" charset="-122"/>
              <a:ea typeface="思源黑体 CN Light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US" altLang="zh-CN" sz="1200" dirty="0">
              <a:latin typeface="Times New Roman Bold" panose="02020803070505020304" pitchFamily="18" charset="0"/>
              <a:ea typeface="思源黑体 CN Light"/>
              <a:sym typeface="Times New Roman Bold" panose="02020803070505020304" pitchFamily="18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Noto Sans S Chinese Medium" panose="020B0600000000000000" pitchFamily="34" charset="-122"/>
                <a:ea typeface="Noto Sans S Chinese Medium" panose="020B0600000000000000" pitchFamily="34" charset="-122"/>
              </a:rPr>
              <a:t>指标快捷设置</a:t>
            </a:r>
            <a:r>
              <a:rPr lang="en-US" altLang="zh-CN" dirty="0">
                <a:latin typeface="Noto Sans S Chinese Medium" panose="020B0600000000000000" pitchFamily="34" charset="-122"/>
                <a:ea typeface="Noto Sans S Chinese Medium" panose="020B0600000000000000" pitchFamily="34" charset="-122"/>
              </a:rPr>
              <a:t>--</a:t>
            </a:r>
            <a:r>
              <a:rPr lang="zh-CN" altLang="en-US" dirty="0">
                <a:latin typeface="Noto Sans S Chinese Medium" panose="020B0600000000000000" pitchFamily="34" charset="-122"/>
                <a:ea typeface="Noto Sans S Chinese Medium" panose="020B0600000000000000" pitchFamily="34" charset="-122"/>
              </a:rPr>
              <a:t>快速计算</a:t>
            </a:r>
          </a:p>
        </p:txBody>
      </p:sp>
      <p:sp>
        <p:nvSpPr>
          <p:cNvPr id="4" name="矩形 3"/>
          <p:cNvSpPr/>
          <p:nvPr/>
        </p:nvSpPr>
        <p:spPr>
          <a:xfrm>
            <a:off x="442008" y="1030449"/>
            <a:ext cx="3240000" cy="50177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42009" y="1896367"/>
            <a:ext cx="3239999" cy="3285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求同比</a:t>
            </a:r>
            <a:r>
              <a:rPr lang="en-US" altLang="zh-CN" sz="14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/</a:t>
            </a:r>
            <a:r>
              <a:rPr lang="zh-CN" altLang="en-US" sz="14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环比 包括同</a:t>
            </a:r>
            <a:r>
              <a:rPr lang="en-US" altLang="zh-CN" sz="14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/</a:t>
            </a:r>
            <a:r>
              <a:rPr lang="zh-CN" altLang="en-US" sz="14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环期、同</a:t>
            </a:r>
            <a:r>
              <a:rPr lang="en-US" altLang="zh-CN" sz="14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/</a:t>
            </a:r>
            <a:r>
              <a:rPr lang="zh-CN" altLang="en-US" sz="14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环比增长值、同</a:t>
            </a:r>
            <a:r>
              <a:rPr lang="en-US" altLang="zh-CN" sz="14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/</a:t>
            </a:r>
            <a:r>
              <a:rPr lang="zh-CN" altLang="en-US" sz="14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环比增长率，及自定义同环比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CN" altLang="en-US" sz="14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普通同环比：要求维度区域必须要有时间相关的数据，才可以对相关指标进行同环比的计算</a:t>
            </a:r>
            <a:endParaRPr lang="en-US" altLang="zh-CN" sz="14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14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自定义同环比：要求数据集中有日期字段，分析区域无日期字段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1038" y="1030449"/>
            <a:ext cx="6936898" cy="5017736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42008" y="1107275"/>
            <a:ext cx="3240000" cy="46434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Noto Sans S Chinese Medium" panose="020B0600000000000000" pitchFamily="34" charset="-122"/>
                <a:ea typeface="Noto Sans S Chinese Medium" panose="020B0600000000000000" pitchFamily="34" charset="-122"/>
              </a:rPr>
              <a:t>指标快捷设置</a:t>
            </a:r>
            <a:r>
              <a:rPr lang="en-US" altLang="zh-CN" dirty="0">
                <a:latin typeface="Noto Sans S Chinese Medium" panose="020B0600000000000000" pitchFamily="34" charset="-122"/>
                <a:ea typeface="Noto Sans S Chinese Medium" panose="020B0600000000000000" pitchFamily="34" charset="-122"/>
              </a:rPr>
              <a:t>--</a:t>
            </a:r>
            <a:r>
              <a:rPr lang="zh-CN" altLang="en-US" dirty="0">
                <a:latin typeface="Noto Sans S Chinese Medium" panose="020B0600000000000000" pitchFamily="34" charset="-122"/>
                <a:ea typeface="Noto Sans S Chinese Medium" panose="020B0600000000000000" pitchFamily="34" charset="-122"/>
              </a:rPr>
              <a:t>数据条显示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605566" y="2486868"/>
            <a:ext cx="2912884" cy="2353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b="1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仅分组表和交叉表支持设置数据条</a:t>
            </a:r>
            <a:endParaRPr lang="en-US" altLang="zh-CN" sz="14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14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可设置数据条最大</a:t>
            </a:r>
            <a:r>
              <a:rPr lang="en-US" altLang="zh-CN" sz="14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/</a:t>
            </a:r>
            <a:r>
              <a:rPr lang="zh-CN" altLang="en-US" sz="14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最小值、正负值颜色、是否只显示数据条</a:t>
            </a:r>
            <a:endParaRPr lang="en-US" altLang="zh-CN" sz="14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400" dirty="0">
              <a:latin typeface="思源黑体 CN Normal"/>
              <a:ea typeface="思源黑体 CN Normal"/>
            </a:endParaRPr>
          </a:p>
          <a:p>
            <a:pPr>
              <a:lnSpc>
                <a:spcPct val="150000"/>
              </a:lnSpc>
            </a:pPr>
            <a:endParaRPr lang="en-US" altLang="zh-CN" sz="1400" dirty="0">
              <a:latin typeface="思源黑体 CN Normal"/>
              <a:ea typeface="思源黑体 CN Normal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8561" y="1107275"/>
            <a:ext cx="6430889" cy="464345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55600" y="5913014"/>
            <a:ext cx="10803811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zh-CN" altLang="en-US" sz="12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  <a:sym typeface="Times New Roman Bold" panose="02020803070505020304" pitchFamily="18" charset="0"/>
              </a:rPr>
              <a:t>点击查看功能详细介绍： </a:t>
            </a:r>
            <a:r>
              <a:rPr lang="en-US" altLang="zh-CN" sz="1200" dirty="0">
                <a:solidFill>
                  <a:srgbClr val="172B4D"/>
                </a:solidFill>
                <a:latin typeface="Noto Sans S Chinese Regular" panose="020B0500000000000000" pitchFamily="34" charset="-122"/>
                <a:ea typeface="Noto Sans S Chinese Regular" panose="020B0500000000000000" pitchFamily="34" charset="-122"/>
                <a:hlinkClick r:id="rId3"/>
              </a:rPr>
              <a:t>https://help.fanruan.com/finebi6.0/doc-view-1031.html</a:t>
            </a:r>
            <a:endParaRPr lang="en-US" altLang="zh-CN" sz="1200" dirty="0">
              <a:solidFill>
                <a:srgbClr val="172B4D"/>
              </a:solidFill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1200" dirty="0">
              <a:solidFill>
                <a:srgbClr val="172B4D"/>
              </a:solidFill>
              <a:latin typeface="华文中宋" panose="02010600040101010101" pitchFamily="2" charset="-122"/>
              <a:ea typeface="思源黑体 CN Light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US" altLang="zh-CN" sz="1200" dirty="0">
              <a:latin typeface="Times New Roman Bold" panose="02020803070505020304" pitchFamily="18" charset="0"/>
              <a:ea typeface="思源黑体 CN Light"/>
              <a:sym typeface="Times New Roman Bold" panose="020208030705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889000"/>
            <a:ext cx="10515600" cy="801688"/>
          </a:xfrm>
        </p:spPr>
        <p:txBody>
          <a:bodyPr>
            <a:normAutofit/>
          </a:bodyPr>
          <a:lstStyle/>
          <a:p>
            <a:r>
              <a:rPr lang="zh-CN" altLang="en-US" sz="4000" dirty="0">
                <a:latin typeface="Noto Sans S Chinese Medium" panose="020B0600000000000000" pitchFamily="34" charset="-122"/>
                <a:ea typeface="Noto Sans S Chinese Medium" panose="020B0600000000000000" pitchFamily="34" charset="-122"/>
              </a:rPr>
              <a:t>目录</a:t>
            </a:r>
            <a:r>
              <a:rPr lang="zh-CN" altLang="en-US" sz="4000" dirty="0"/>
              <a:t>  </a:t>
            </a:r>
            <a:r>
              <a:rPr lang="en-US" altLang="zh-CN" sz="4000" dirty="0">
                <a:latin typeface="Noto Sans S Chinese Medium" panose="020B0600000000000000" pitchFamily="34" charset="-122"/>
                <a:ea typeface="Noto Sans S Chinese Medium" panose="020B0600000000000000" pitchFamily="34" charset="-122"/>
              </a:rPr>
              <a:t>CONTENT</a:t>
            </a:r>
            <a:endParaRPr lang="zh-CN" altLang="en-US" sz="4000" dirty="0">
              <a:latin typeface="Noto Sans S Chinese Medium" panose="020B0600000000000000" pitchFamily="34" charset="-122"/>
              <a:ea typeface="Noto Sans S Chinese Medium" panose="020B0600000000000000" pitchFamily="34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838200" y="2326106"/>
            <a:ext cx="2915154" cy="400110"/>
            <a:chOff x="1042736" y="2229853"/>
            <a:chExt cx="2915154" cy="400110"/>
          </a:xfrm>
        </p:grpSpPr>
        <p:sp>
          <p:nvSpPr>
            <p:cNvPr id="6" name="燕尾形 5"/>
            <p:cNvSpPr/>
            <p:nvPr/>
          </p:nvSpPr>
          <p:spPr>
            <a:xfrm>
              <a:off x="1042736" y="2261466"/>
              <a:ext cx="336885" cy="336885"/>
            </a:xfrm>
            <a:prstGeom prst="chevron">
              <a:avLst/>
            </a:prstGeom>
            <a:gradFill>
              <a:gsLst>
                <a:gs pos="0">
                  <a:srgbClr val="007DD2"/>
                </a:gs>
                <a:gs pos="100000">
                  <a:srgbClr val="1EAAE6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379621" y="2229853"/>
              <a:ext cx="100860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solidFill>
                    <a:srgbClr val="007DD2"/>
                  </a:solidFill>
                  <a:latin typeface="Noto Sans S Chinese Regular" panose="020B0500000000000000" pitchFamily="34" charset="-122"/>
                  <a:ea typeface="Noto Sans S Chinese Regular" panose="020B0500000000000000" pitchFamily="34" charset="-122"/>
                </a:rPr>
                <a:t>SEC 01</a:t>
              </a:r>
              <a:endParaRPr lang="zh-CN" altLang="en-US" sz="2000" dirty="0">
                <a:solidFill>
                  <a:srgbClr val="007DD2"/>
                </a:solidFill>
                <a:latin typeface="Noto Sans S Chinese Regular" panose="020B0500000000000000" pitchFamily="34" charset="-122"/>
                <a:ea typeface="Noto Sans S Chinese Regular" panose="020B0500000000000000" pitchFamily="34" charset="-122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2388230" y="2245242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Noto Sans S Chinese Regular" panose="020B0500000000000000" pitchFamily="34" charset="-122"/>
                  <a:ea typeface="Noto Sans S Chinese Regular" panose="020B0500000000000000" pitchFamily="34" charset="-122"/>
                </a:rPr>
                <a:t>三种表格组件</a:t>
              </a: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5009148" y="2326106"/>
            <a:ext cx="2915154" cy="400110"/>
            <a:chOff x="1042736" y="2229853"/>
            <a:chExt cx="2915154" cy="400110"/>
          </a:xfrm>
        </p:grpSpPr>
        <p:sp>
          <p:nvSpPr>
            <p:cNvPr id="11" name="燕尾形 10"/>
            <p:cNvSpPr/>
            <p:nvPr/>
          </p:nvSpPr>
          <p:spPr>
            <a:xfrm>
              <a:off x="1042736" y="2261466"/>
              <a:ext cx="336885" cy="336885"/>
            </a:xfrm>
            <a:prstGeom prst="chevron">
              <a:avLst/>
            </a:prstGeom>
            <a:gradFill>
              <a:gsLst>
                <a:gs pos="0">
                  <a:srgbClr val="007DD2"/>
                </a:gs>
                <a:gs pos="100000">
                  <a:srgbClr val="1EAAE6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1379621" y="2229853"/>
              <a:ext cx="100860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solidFill>
                    <a:srgbClr val="007DD2"/>
                  </a:solidFill>
                  <a:latin typeface="Noto Sans S Chinese Regular" panose="020B0500000000000000" pitchFamily="34" charset="-122"/>
                  <a:ea typeface="Noto Sans S Chinese Regular" panose="020B0500000000000000" pitchFamily="34" charset="-122"/>
                </a:rPr>
                <a:t>SEC 02</a:t>
              </a:r>
              <a:endParaRPr lang="zh-CN" altLang="en-US" sz="2000" dirty="0">
                <a:solidFill>
                  <a:srgbClr val="007DD2"/>
                </a:solidFill>
                <a:latin typeface="Noto Sans S Chinese Regular" panose="020B0500000000000000" pitchFamily="34" charset="-122"/>
                <a:ea typeface="Noto Sans S Chinese Regular" panose="020B0500000000000000" pitchFamily="34" charset="-122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2388230" y="2245242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Noto Sans S Chinese Regular" panose="020B0500000000000000" pitchFamily="34" charset="-122"/>
                  <a:ea typeface="Noto Sans S Chinese Regular" panose="020B0500000000000000" pitchFamily="34" charset="-122"/>
                </a:rPr>
                <a:t>表格快捷设置</a:t>
              </a: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838200" y="3561348"/>
            <a:ext cx="3577195" cy="400110"/>
            <a:chOff x="1042736" y="2229853"/>
            <a:chExt cx="3577195" cy="400110"/>
          </a:xfrm>
        </p:grpSpPr>
        <p:sp>
          <p:nvSpPr>
            <p:cNvPr id="15" name="燕尾形 14"/>
            <p:cNvSpPr/>
            <p:nvPr/>
          </p:nvSpPr>
          <p:spPr>
            <a:xfrm>
              <a:off x="1042736" y="2261466"/>
              <a:ext cx="336885" cy="336885"/>
            </a:xfrm>
            <a:prstGeom prst="chevron">
              <a:avLst/>
            </a:prstGeom>
            <a:gradFill>
              <a:gsLst>
                <a:gs pos="0">
                  <a:srgbClr val="007DD2"/>
                </a:gs>
                <a:gs pos="100000">
                  <a:srgbClr val="1EAAE6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379621" y="2229853"/>
              <a:ext cx="100860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solidFill>
                    <a:srgbClr val="007DD2"/>
                  </a:solidFill>
                  <a:latin typeface="Noto Sans S Chinese Regular" panose="020B0500000000000000" pitchFamily="34" charset="-122"/>
                  <a:ea typeface="Noto Sans S Chinese Regular" panose="020B0500000000000000" pitchFamily="34" charset="-122"/>
                </a:rPr>
                <a:t>SEC 03</a:t>
              </a:r>
              <a:endParaRPr lang="zh-CN" altLang="en-US" sz="2000" dirty="0">
                <a:solidFill>
                  <a:srgbClr val="007DD2"/>
                </a:solidFill>
                <a:latin typeface="Noto Sans S Chinese Regular" panose="020B0500000000000000" pitchFamily="34" charset="-122"/>
                <a:ea typeface="Noto Sans S Chinese Regular" panose="020B0500000000000000" pitchFamily="34" charset="-122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2388230" y="2245242"/>
              <a:ext cx="22317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Noto Sans S Chinese Regular" panose="020B0500000000000000" pitchFamily="34" charset="-122"/>
                  <a:ea typeface="Noto Sans S Chinese Regular" panose="020B0500000000000000" pitchFamily="34" charset="-122"/>
                </a:rPr>
                <a:t>表格属性</a:t>
              </a:r>
              <a:r>
                <a:rPr lang="en-US" altLang="zh-CN" dirty="0">
                  <a:latin typeface="Noto Sans S Chinese Regular" panose="020B0500000000000000" pitchFamily="34" charset="-122"/>
                  <a:ea typeface="Noto Sans S Chinese Regular" panose="020B0500000000000000" pitchFamily="34" charset="-122"/>
                </a:rPr>
                <a:t>&amp;</a:t>
              </a:r>
              <a:r>
                <a:rPr lang="zh-CN" altLang="en-US" dirty="0">
                  <a:latin typeface="Noto Sans S Chinese Regular" panose="020B0500000000000000" pitchFamily="34" charset="-122"/>
                  <a:ea typeface="Noto Sans S Chinese Regular" panose="020B0500000000000000" pitchFamily="34" charset="-122"/>
                </a:rPr>
                <a:t>组件样式</a:t>
              </a: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Noto Sans S Chinese Medium" panose="020B0600000000000000" pitchFamily="34" charset="-122"/>
                <a:ea typeface="Noto Sans S Chinese Medium" panose="020B0600000000000000" pitchFamily="34" charset="-122"/>
              </a:rPr>
              <a:t>指标快捷设置</a:t>
            </a:r>
            <a:r>
              <a:rPr lang="en-US" altLang="zh-CN" dirty="0">
                <a:latin typeface="Noto Sans S Chinese Medium" panose="020B0600000000000000" pitchFamily="34" charset="-122"/>
                <a:ea typeface="Noto Sans S Chinese Medium" panose="020B0600000000000000" pitchFamily="34" charset="-122"/>
              </a:rPr>
              <a:t>--</a:t>
            </a:r>
            <a:r>
              <a:rPr lang="zh-CN" altLang="en-US" dirty="0">
                <a:latin typeface="Noto Sans S Chinese Medium" panose="020B0600000000000000" pitchFamily="34" charset="-122"/>
                <a:ea typeface="Noto Sans S Chinese Medium" panose="020B0600000000000000" pitchFamily="34" charset="-122"/>
              </a:rPr>
              <a:t>数据条显示</a:t>
            </a:r>
          </a:p>
        </p:txBody>
      </p:sp>
      <p:sp>
        <p:nvSpPr>
          <p:cNvPr id="4" name="矩形 3"/>
          <p:cNvSpPr/>
          <p:nvPr/>
        </p:nvSpPr>
        <p:spPr>
          <a:xfrm>
            <a:off x="442007" y="1160110"/>
            <a:ext cx="3240000" cy="47917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93889" y="2755546"/>
            <a:ext cx="2922309" cy="1706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b="1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仅分组表和交叉表支持设置数据条</a:t>
            </a:r>
            <a:endParaRPr lang="en-US" altLang="zh-CN" sz="1400" b="1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14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可设置数据条最大</a:t>
            </a:r>
            <a:r>
              <a:rPr lang="en-US" altLang="zh-CN" sz="14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/</a:t>
            </a:r>
            <a:r>
              <a:rPr lang="zh-CN" altLang="en-US" sz="14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最小值、正负值颜色、是否只显示数据条</a:t>
            </a:r>
            <a:endParaRPr lang="en-US" altLang="zh-CN" sz="14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2665" y="1160110"/>
            <a:ext cx="6089036" cy="479178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42007" y="1196637"/>
            <a:ext cx="3240000" cy="44281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Noto Sans S Chinese Medium" panose="020B0600000000000000" pitchFamily="34" charset="-122"/>
                <a:ea typeface="Noto Sans S Chinese Medium" panose="020B0600000000000000" pitchFamily="34" charset="-122"/>
              </a:rPr>
              <a:t>指标快捷设置</a:t>
            </a:r>
            <a:r>
              <a:rPr lang="en-US" altLang="zh-CN" dirty="0">
                <a:latin typeface="Noto Sans S Chinese Medium" panose="020B0600000000000000" pitchFamily="34" charset="-122"/>
                <a:ea typeface="Noto Sans S Chinese Medium" panose="020B0600000000000000" pitchFamily="34" charset="-122"/>
              </a:rPr>
              <a:t>--</a:t>
            </a:r>
            <a:r>
              <a:rPr lang="zh-CN" altLang="en-US" dirty="0">
                <a:latin typeface="Noto Sans S Chinese Medium" panose="020B0600000000000000" pitchFamily="34" charset="-122"/>
                <a:ea typeface="Noto Sans S Chinese Medium" panose="020B0600000000000000" pitchFamily="34" charset="-122"/>
              </a:rPr>
              <a:t>数据格式设置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81998" y="2272968"/>
            <a:ext cx="2960018" cy="2999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b="1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对数值字段，可设置不同的数值格式</a:t>
            </a:r>
            <a:endParaRPr lang="en-US" altLang="zh-CN" sz="1400" b="1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14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可设置自动、数值、百分比</a:t>
            </a:r>
            <a:endParaRPr lang="en-US" altLang="zh-CN" sz="14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14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可设置数量单位、单位后缀、是否显示千分符</a:t>
            </a:r>
            <a:endParaRPr lang="en-US" altLang="zh-CN" sz="14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1400" dirty="0">
              <a:latin typeface="华文中宋" panose="02010600040101010101" pitchFamily="2" charset="-122"/>
              <a:ea typeface="思源黑体 CN Light"/>
            </a:endParaRPr>
          </a:p>
          <a:p>
            <a:pPr>
              <a:lnSpc>
                <a:spcPct val="150000"/>
              </a:lnSpc>
            </a:pPr>
            <a:endParaRPr lang="en-US" altLang="zh-CN" sz="1400" dirty="0">
              <a:latin typeface="思源黑体 CN Normal"/>
              <a:ea typeface="思源黑体 CN Normal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5346" y="1196637"/>
            <a:ext cx="6307612" cy="446472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55600" y="5913014"/>
            <a:ext cx="10803811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zh-CN" altLang="en-US" sz="12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  <a:sym typeface="Times New Roman Bold" panose="02020803070505020304" pitchFamily="18" charset="0"/>
              </a:rPr>
              <a:t>点击查看功能详细介绍： </a:t>
            </a:r>
            <a:r>
              <a:rPr lang="en-US" altLang="zh-CN" sz="1200" dirty="0">
                <a:solidFill>
                  <a:srgbClr val="172B4D"/>
                </a:solidFill>
                <a:latin typeface="Noto Sans S Chinese Regular" panose="020B0500000000000000" pitchFamily="34" charset="-122"/>
                <a:ea typeface="Noto Sans S Chinese Regular" panose="020B0500000000000000" pitchFamily="34" charset="-122"/>
                <a:hlinkClick r:id="rId3"/>
              </a:rPr>
              <a:t>https://help.fanruan.com/finebi6.0/doc-view-132.html</a:t>
            </a:r>
            <a:endParaRPr lang="en-US" altLang="zh-CN" sz="1200" dirty="0">
              <a:solidFill>
                <a:srgbClr val="172B4D"/>
              </a:solidFill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US" altLang="zh-CN" sz="1200" dirty="0">
              <a:latin typeface="Times New Roman Bold" panose="02020803070505020304" pitchFamily="18" charset="0"/>
              <a:ea typeface="思源黑体 CN Light"/>
              <a:sym typeface="Times New Roman Bold" panose="02020803070505020304" pitchFamily="18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Noto Sans S Chinese Medium" panose="020B0600000000000000" pitchFamily="34" charset="-122"/>
                <a:ea typeface="Noto Sans S Chinese Medium" panose="020B0600000000000000" pitchFamily="34" charset="-122"/>
              </a:rPr>
              <a:t>指标快捷设置</a:t>
            </a:r>
            <a:r>
              <a:rPr lang="en-US" altLang="zh-CN" dirty="0">
                <a:latin typeface="Noto Sans S Chinese Medium" panose="020B0600000000000000" pitchFamily="34" charset="-122"/>
                <a:ea typeface="Noto Sans S Chinese Medium" panose="020B0600000000000000" pitchFamily="34" charset="-122"/>
              </a:rPr>
              <a:t>--</a:t>
            </a:r>
            <a:r>
              <a:rPr lang="zh-CN" altLang="en-US" dirty="0">
                <a:latin typeface="Noto Sans S Chinese Medium" panose="020B0600000000000000" pitchFamily="34" charset="-122"/>
                <a:ea typeface="Noto Sans S Chinese Medium" panose="020B0600000000000000" pitchFamily="34" charset="-122"/>
              </a:rPr>
              <a:t>数据格式设置</a:t>
            </a:r>
          </a:p>
        </p:txBody>
      </p:sp>
      <p:sp>
        <p:nvSpPr>
          <p:cNvPr id="4" name="矩形 3"/>
          <p:cNvSpPr/>
          <p:nvPr/>
        </p:nvSpPr>
        <p:spPr>
          <a:xfrm>
            <a:off x="441960" y="1507490"/>
            <a:ext cx="2814320" cy="38411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38870" y="2109213"/>
            <a:ext cx="2620652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b="1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对数值字段，可设置不同的数值格式</a:t>
            </a:r>
            <a:endParaRPr lang="en-US" altLang="zh-CN" sz="1400" b="1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14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可设置自动、数值、百分比</a:t>
            </a:r>
            <a:endParaRPr lang="en-US" altLang="zh-CN" sz="14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14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可设置数量单位、单位后缀、是否显示千分符</a:t>
            </a:r>
            <a:endParaRPr lang="en-US" altLang="zh-CN" sz="14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400" dirty="0">
              <a:latin typeface="思源黑体 CN Normal"/>
              <a:ea typeface="思源黑体 CN Normal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55600" y="5913014"/>
            <a:ext cx="10803811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zh-CN" altLang="en-US" sz="12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  <a:sym typeface="Times New Roman Bold" panose="02020803070505020304" pitchFamily="18" charset="0"/>
              </a:rPr>
              <a:t>点击查看功能详细介绍： </a:t>
            </a:r>
            <a:r>
              <a:rPr lang="en-US" altLang="zh-CN" sz="1200" dirty="0">
                <a:solidFill>
                  <a:srgbClr val="172B4D"/>
                </a:solidFill>
                <a:latin typeface="Noto Sans S Chinese Regular" panose="020B0500000000000000" pitchFamily="34" charset="-122"/>
                <a:ea typeface="Noto Sans S Chinese Regular" panose="020B0500000000000000" pitchFamily="34" charset="-122"/>
                <a:hlinkClick r:id="rId2"/>
              </a:rPr>
              <a:t>https://help.fanruan.com/finebi6.0/doc-view-132.html</a:t>
            </a:r>
            <a:endParaRPr lang="en-US" altLang="zh-CN" sz="1200" dirty="0">
              <a:solidFill>
                <a:srgbClr val="172B4D"/>
              </a:solidFill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1200" dirty="0">
              <a:solidFill>
                <a:srgbClr val="172B4D"/>
              </a:solidFill>
              <a:latin typeface="华文中宋" panose="02010600040101010101" pitchFamily="2" charset="-122"/>
              <a:ea typeface="思源黑体 CN Light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US" altLang="zh-CN" sz="1200" dirty="0">
              <a:latin typeface="Times New Roman Bold" panose="02020803070505020304" pitchFamily="18" charset="0"/>
              <a:ea typeface="思源黑体 CN Light"/>
              <a:sym typeface="Times New Roman Bold" panose="020208030705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7755" y="1508125"/>
            <a:ext cx="7854315" cy="384111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Noto Sans S Chinese Medium" panose="020B0600000000000000" pitchFamily="34" charset="-122"/>
                <a:ea typeface="Noto Sans S Chinese Medium" panose="020B0600000000000000" pitchFamily="34" charset="-122"/>
              </a:rPr>
              <a:t>指标快捷设置</a:t>
            </a:r>
            <a:r>
              <a:rPr lang="en-US" altLang="zh-CN" dirty="0">
                <a:latin typeface="Noto Sans S Chinese Medium" panose="020B0600000000000000" pitchFamily="34" charset="-122"/>
                <a:ea typeface="Noto Sans S Chinese Medium" panose="020B0600000000000000" pitchFamily="34" charset="-122"/>
              </a:rPr>
              <a:t>--</a:t>
            </a:r>
            <a:r>
              <a:rPr lang="zh-CN" altLang="en-US" dirty="0">
                <a:latin typeface="Noto Sans S Chinese Medium" panose="020B0600000000000000" pitchFamily="34" charset="-122"/>
                <a:ea typeface="Noto Sans S Chinese Medium" panose="020B0600000000000000" pitchFamily="34" charset="-122"/>
              </a:rPr>
              <a:t>二次计算</a:t>
            </a:r>
          </a:p>
        </p:txBody>
      </p:sp>
      <p:sp>
        <p:nvSpPr>
          <p:cNvPr id="4" name="矩形 3"/>
          <p:cNvSpPr/>
          <p:nvPr/>
        </p:nvSpPr>
        <p:spPr>
          <a:xfrm>
            <a:off x="442007" y="1194380"/>
            <a:ext cx="3240000" cy="44692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97264" y="2170836"/>
            <a:ext cx="2929486" cy="34190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对</a:t>
            </a:r>
            <a:r>
              <a:rPr lang="zh-CN" altLang="en-US" sz="1400" b="1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部分快速计算的结果</a:t>
            </a:r>
            <a:r>
              <a:rPr lang="zh-CN" altLang="en-US" sz="14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，支持</a:t>
            </a:r>
            <a:r>
              <a:rPr lang="zh-CN" altLang="en-US" sz="1400" b="1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针对维度过滤后的结果进行再次计算</a:t>
            </a:r>
            <a:endParaRPr lang="en-US" altLang="zh-CN" sz="14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CN" altLang="en-US" sz="14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支持二次计算的快速计算方式：占比</a:t>
            </a:r>
            <a:r>
              <a:rPr lang="en-US" altLang="zh-CN" sz="14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/</a:t>
            </a:r>
            <a:r>
              <a:rPr lang="zh-CN" altLang="en-US" sz="14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组内占比、排名</a:t>
            </a:r>
            <a:r>
              <a:rPr lang="en-US" altLang="zh-CN" sz="14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/</a:t>
            </a:r>
            <a:r>
              <a:rPr lang="zh-CN" altLang="en-US" sz="14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组内排名、所有值</a:t>
            </a:r>
            <a:r>
              <a:rPr lang="en-US" altLang="zh-CN" sz="14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/</a:t>
            </a:r>
            <a:r>
              <a:rPr lang="zh-CN" altLang="en-US" sz="14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组内所有值的计算方式</a:t>
            </a:r>
            <a:endParaRPr lang="en-US" altLang="zh-CN" sz="14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 dirty="0">
              <a:latin typeface="思源黑体 CN Normal"/>
              <a:ea typeface="思源黑体 CN Normal"/>
            </a:endParaRPr>
          </a:p>
          <a:p>
            <a:pPr>
              <a:lnSpc>
                <a:spcPct val="150000"/>
              </a:lnSpc>
            </a:pPr>
            <a:endParaRPr lang="en-US" altLang="zh-CN" sz="1600" dirty="0">
              <a:solidFill>
                <a:srgbClr val="172B4D"/>
              </a:solidFill>
              <a:latin typeface="华文中宋" panose="02010600040101010101" pitchFamily="2" charset="-122"/>
              <a:ea typeface="思源黑体 CN Light"/>
            </a:endParaRPr>
          </a:p>
          <a:p>
            <a:pPr>
              <a:lnSpc>
                <a:spcPct val="150000"/>
              </a:lnSpc>
            </a:pPr>
            <a:endParaRPr lang="en-US" altLang="zh-CN" sz="1600" dirty="0">
              <a:latin typeface="思源黑体 CN Normal"/>
              <a:ea typeface="思源黑体 CN Normal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7692" y="1194380"/>
            <a:ext cx="6374580" cy="4469239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355600" y="5913014"/>
            <a:ext cx="10803811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zh-CN" altLang="en-US" sz="12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  <a:sym typeface="Times New Roman Bold" panose="02020803070505020304" pitchFamily="18" charset="0"/>
              </a:rPr>
              <a:t>点击查看功能详细介绍： </a:t>
            </a:r>
            <a:r>
              <a:rPr lang="en-US" altLang="zh-CN" sz="1200" dirty="0">
                <a:solidFill>
                  <a:srgbClr val="172B4D"/>
                </a:solidFill>
                <a:latin typeface="Noto Sans S Chinese Regular" panose="020B0500000000000000" pitchFamily="34" charset="-122"/>
                <a:ea typeface="Noto Sans S Chinese Regular" panose="020B0500000000000000" pitchFamily="34" charset="-122"/>
                <a:hlinkClick r:id="rId3"/>
              </a:rPr>
              <a:t>https://help.fanruan.com/finebi6.0/doc-view-283.html</a:t>
            </a:r>
            <a:endParaRPr lang="en-US" altLang="zh-CN" sz="1200" dirty="0">
              <a:solidFill>
                <a:srgbClr val="172B4D"/>
              </a:solidFill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US" altLang="zh-CN" sz="1200" dirty="0">
              <a:latin typeface="Times New Roman Bold" panose="02020803070505020304" pitchFamily="18" charset="0"/>
              <a:ea typeface="思源黑体 CN Light"/>
              <a:sym typeface="Times New Roman Bold" panose="02020803070505020304" pitchFamily="18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Noto Sans S Chinese Medium" panose="020B0600000000000000" pitchFamily="34" charset="-122"/>
                <a:ea typeface="Noto Sans S Chinese Medium" panose="020B0600000000000000" pitchFamily="34" charset="-122"/>
              </a:rPr>
              <a:t>表格其他设置</a:t>
            </a:r>
          </a:p>
        </p:txBody>
      </p:sp>
      <p:sp>
        <p:nvSpPr>
          <p:cNvPr id="4" name="矩形 3"/>
          <p:cNvSpPr/>
          <p:nvPr/>
        </p:nvSpPr>
        <p:spPr>
          <a:xfrm>
            <a:off x="442006" y="1267146"/>
            <a:ext cx="3364680" cy="46808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60551" y="1334313"/>
            <a:ext cx="3078196" cy="4939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日期字段的</a:t>
            </a:r>
            <a:r>
              <a:rPr lang="zh-CN" altLang="en-US" sz="1400" b="1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时间格式设置</a:t>
            </a:r>
            <a:r>
              <a:rPr lang="zh-CN" altLang="en-US" sz="14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：设置日期字段内容以不同的形式显示</a:t>
            </a:r>
            <a:endParaRPr lang="en-US" altLang="zh-CN" sz="14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14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b="1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设置显示名</a:t>
            </a:r>
            <a:r>
              <a:rPr lang="zh-CN" altLang="en-US" sz="14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：更改指标在表格显示的字段名（表头名称）</a:t>
            </a:r>
            <a:endParaRPr lang="en-US" altLang="zh-CN" sz="14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14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b="1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备注</a:t>
            </a:r>
            <a:r>
              <a:rPr lang="zh-CN" altLang="en-US" sz="14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：给字段添加备注</a:t>
            </a:r>
            <a:endParaRPr lang="en-US" altLang="zh-CN" sz="14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14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b="1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是否显示字段</a:t>
            </a:r>
            <a:r>
              <a:rPr lang="zh-CN" altLang="en-US" sz="14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：分析区域保留该字段，但表格中不显示</a:t>
            </a:r>
            <a:endParaRPr lang="en-US" altLang="zh-CN" sz="14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14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b="1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复制</a:t>
            </a:r>
            <a:r>
              <a:rPr lang="zh-CN" altLang="en-US" sz="14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：分析区域复制使用该字段</a:t>
            </a:r>
            <a:endParaRPr lang="en-US" altLang="zh-CN" sz="14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14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b="1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删除</a:t>
            </a:r>
            <a:r>
              <a:rPr lang="zh-CN" altLang="en-US" sz="14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：从分析区域删除该字段</a:t>
            </a:r>
            <a:endParaRPr lang="en-US" altLang="zh-CN" sz="14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CN" altLang="en-US" sz="1400" dirty="0">
              <a:latin typeface="思源黑体 CN Normal"/>
              <a:ea typeface="宋体" panose="02010600030101010101" pitchFamily="2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4008" y="1234967"/>
            <a:ext cx="7087441" cy="4713077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650652" y="4738991"/>
            <a:ext cx="2918458" cy="533400"/>
          </a:xfrm>
        </p:spPr>
        <p:txBody>
          <a:bodyPr>
            <a:noAutofit/>
          </a:bodyPr>
          <a:lstStyle/>
          <a:p>
            <a:r>
              <a:rPr kumimoji="1" lang="zh-CN" altLang="en-US" sz="2400" dirty="0">
                <a:latin typeface="Noto Sans S Chinese Medium" panose="020B0600000000000000" pitchFamily="34" charset="-122"/>
                <a:ea typeface="Noto Sans S Chinese Medium" panose="020B0600000000000000" pitchFamily="34" charset="-122"/>
              </a:rPr>
              <a:t>表格属性</a:t>
            </a:r>
            <a:r>
              <a:rPr kumimoji="1" lang="en-US" altLang="zh-CN" sz="2400" dirty="0">
                <a:latin typeface="Noto Sans S Chinese Medium" panose="020B0600000000000000" pitchFamily="34" charset="-122"/>
                <a:ea typeface="Noto Sans S Chinese Medium" panose="020B0600000000000000" pitchFamily="34" charset="-122"/>
              </a:rPr>
              <a:t>&amp;</a:t>
            </a:r>
            <a:r>
              <a:rPr kumimoji="1" lang="zh-CN" altLang="en-US" sz="2400" dirty="0">
                <a:latin typeface="Noto Sans S Chinese Medium" panose="020B0600000000000000" pitchFamily="34" charset="-122"/>
                <a:ea typeface="Noto Sans S Chinese Medium" panose="020B0600000000000000" pitchFamily="34" charset="-122"/>
              </a:rPr>
              <a:t>组件样式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en-US" altLang="zh-CN" dirty="0">
                <a:latin typeface="Noto Sans S Chinese Medium" panose="020B0600000000000000" pitchFamily="34" charset="-122"/>
                <a:ea typeface="Noto Sans S Chinese Medium" panose="020B0600000000000000" pitchFamily="34" charset="-122"/>
              </a:rPr>
              <a:t>03</a:t>
            </a:r>
            <a:endParaRPr kumimoji="1" lang="zh-CN" altLang="en-US" dirty="0">
              <a:latin typeface="Noto Sans S Chinese Medium" panose="020B0600000000000000" pitchFamily="34" charset="-122"/>
              <a:ea typeface="Noto Sans S Chinese Medium" panose="020B0600000000000000" pitchFamily="34" charset="-12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Noto Sans S Chinese Medium" panose="020B0600000000000000" pitchFamily="34" charset="-122"/>
                <a:ea typeface="Noto Sans S Chinese Medium" panose="020B0600000000000000" pitchFamily="34" charset="-122"/>
              </a:rPr>
              <a:t>表格属性</a:t>
            </a:r>
            <a:r>
              <a:rPr lang="en-US" altLang="zh-CN" dirty="0">
                <a:latin typeface="Noto Sans S Chinese Medium" panose="020B0600000000000000" pitchFamily="34" charset="-122"/>
                <a:ea typeface="Noto Sans S Chinese Medium" panose="020B0600000000000000" pitchFamily="34" charset="-122"/>
              </a:rPr>
              <a:t>&amp;</a:t>
            </a:r>
            <a:r>
              <a:rPr lang="zh-CN" altLang="en-US" dirty="0">
                <a:latin typeface="Noto Sans S Chinese Medium" panose="020B0600000000000000" pitchFamily="34" charset="-122"/>
                <a:ea typeface="Noto Sans S Chinese Medium" panose="020B0600000000000000" pitchFamily="34" charset="-122"/>
              </a:rPr>
              <a:t>组件样式</a:t>
            </a:r>
          </a:p>
        </p:txBody>
      </p:sp>
      <p:sp>
        <p:nvSpPr>
          <p:cNvPr id="4" name="矩形 3"/>
          <p:cNvSpPr/>
          <p:nvPr/>
        </p:nvSpPr>
        <p:spPr>
          <a:xfrm>
            <a:off x="441960" y="1353820"/>
            <a:ext cx="3239770" cy="41503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63144" y="2264797"/>
            <a:ext cx="2997723" cy="3091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表格属性</a:t>
            </a:r>
            <a:r>
              <a:rPr lang="en-US" altLang="zh-CN" sz="14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—</a:t>
            </a:r>
            <a:r>
              <a:rPr lang="zh-CN" altLang="en-US" sz="14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对维度设置对应属性</a:t>
            </a:r>
            <a:endParaRPr lang="en-US" altLang="zh-CN" sz="14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14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b="1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颜色</a:t>
            </a:r>
            <a:r>
              <a:rPr lang="zh-CN" altLang="en-US" sz="14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：拖入字段，设置符合条件数据的颜色</a:t>
            </a:r>
            <a:endParaRPr lang="en-US" altLang="zh-CN" sz="14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14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形状：拖入字段，设置符合条件数据的形状标记</a:t>
            </a:r>
            <a:endParaRPr lang="en-US" altLang="zh-CN" sz="14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 dirty="0">
              <a:latin typeface="思源黑体 CN Normal"/>
              <a:ea typeface="思源黑体 CN Normal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CN" altLang="en-US" sz="1600" dirty="0">
              <a:latin typeface="思源黑体 CN Normal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55600" y="5913014"/>
            <a:ext cx="10803811" cy="829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zh-CN" altLang="en-US" sz="12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  <a:sym typeface="Times New Roman Bold" panose="02020803070505020304" pitchFamily="18" charset="0"/>
              </a:rPr>
              <a:t>点击查看功能详细介绍： </a:t>
            </a:r>
            <a:r>
              <a:rPr lang="en-US" altLang="zh-CN" sz="1200" dirty="0">
                <a:solidFill>
                  <a:srgbClr val="172B4D"/>
                </a:solidFill>
                <a:latin typeface="Noto Sans S Chinese Regular" panose="020B0500000000000000" pitchFamily="34" charset="-122"/>
                <a:ea typeface="Noto Sans S Chinese Regular" panose="020B0500000000000000" pitchFamily="34" charset="-122"/>
                <a:hlinkClick r:id="rId2"/>
              </a:rPr>
              <a:t>https://help.fanruan.com/finebi6.0/doc-view-124.html</a:t>
            </a:r>
            <a:endParaRPr lang="en-US" altLang="zh-CN" sz="1200" dirty="0">
              <a:solidFill>
                <a:srgbClr val="172B4D"/>
              </a:solidFill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1200" dirty="0">
              <a:solidFill>
                <a:srgbClr val="172B4D"/>
              </a:solidFill>
              <a:latin typeface="华文中宋" panose="02010600040101010101" pitchFamily="2" charset="-122"/>
              <a:ea typeface="思源黑体 CN Light"/>
            </a:endParaRPr>
          </a:p>
          <a:p>
            <a:endParaRPr lang="en-US" altLang="zh-CN" sz="1200" dirty="0">
              <a:solidFill>
                <a:srgbClr val="172B4D"/>
              </a:solidFill>
              <a:latin typeface="华文中宋" panose="02010600040101010101" pitchFamily="2" charset="-122"/>
              <a:ea typeface="思源黑体 CN Light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US" altLang="zh-CN" sz="1200" dirty="0">
              <a:latin typeface="Times New Roman Bold" panose="02020803070505020304" pitchFamily="18" charset="0"/>
              <a:ea typeface="思源黑体 CN Light"/>
              <a:sym typeface="Times New Roman Bold" panose="02020803070505020304" pitchFamily="18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0035" y="1353185"/>
            <a:ext cx="7313295" cy="415099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Noto Sans S Chinese Medium" panose="020B0600000000000000" pitchFamily="34" charset="-122"/>
                <a:ea typeface="Noto Sans S Chinese Medium" panose="020B0600000000000000" pitchFamily="34" charset="-122"/>
              </a:rPr>
              <a:t>表格属性</a:t>
            </a:r>
            <a:r>
              <a:rPr lang="en-US" altLang="zh-CN" dirty="0">
                <a:latin typeface="Noto Sans S Chinese Medium" panose="020B0600000000000000" pitchFamily="34" charset="-122"/>
                <a:ea typeface="Noto Sans S Chinese Medium" panose="020B0600000000000000" pitchFamily="34" charset="-122"/>
              </a:rPr>
              <a:t>&amp;</a:t>
            </a:r>
            <a:r>
              <a:rPr lang="zh-CN" altLang="en-US" dirty="0">
                <a:latin typeface="Noto Sans S Chinese Medium" panose="020B0600000000000000" pitchFamily="34" charset="-122"/>
                <a:ea typeface="Noto Sans S Chinese Medium" panose="020B0600000000000000" pitchFamily="34" charset="-122"/>
              </a:rPr>
              <a:t>组件样式</a:t>
            </a:r>
          </a:p>
        </p:txBody>
      </p:sp>
      <p:sp>
        <p:nvSpPr>
          <p:cNvPr id="4" name="矩形 3"/>
          <p:cNvSpPr/>
          <p:nvPr/>
        </p:nvSpPr>
        <p:spPr>
          <a:xfrm>
            <a:off x="442006" y="1502207"/>
            <a:ext cx="3240000" cy="38535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72570" y="2232178"/>
            <a:ext cx="2978871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表格属性</a:t>
            </a:r>
            <a:r>
              <a:rPr lang="en-US" altLang="zh-CN" sz="14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—</a:t>
            </a:r>
            <a:r>
              <a:rPr lang="zh-CN" altLang="en-US" sz="14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对指标设置对应属性</a:t>
            </a:r>
            <a:endParaRPr lang="en-US" altLang="zh-CN" sz="14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14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颜色：拖入字段，设置符合条件数据的颜色</a:t>
            </a:r>
            <a:endParaRPr lang="en-US" altLang="zh-CN" sz="14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14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b="1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形状</a:t>
            </a:r>
            <a:r>
              <a:rPr lang="zh-CN" altLang="en-US" sz="14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：拖入字段，设置符合条件数据的形状标记</a:t>
            </a:r>
            <a:endParaRPr lang="en-US" altLang="zh-CN" sz="14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400" dirty="0">
              <a:latin typeface="思源黑体 CN Normal"/>
              <a:ea typeface="思源黑体 CN Normal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55600" y="5913014"/>
            <a:ext cx="10803811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zh-CN" altLang="en-US" sz="12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  <a:sym typeface="Times New Roman Bold" panose="02020803070505020304" pitchFamily="18" charset="0"/>
              </a:rPr>
              <a:t>点击查看功能详细介绍： </a:t>
            </a:r>
            <a:r>
              <a:rPr lang="en-US" altLang="zh-CN" sz="1200" dirty="0">
                <a:solidFill>
                  <a:srgbClr val="172B4D"/>
                </a:solidFill>
                <a:latin typeface="Noto Sans S Chinese Regular" panose="020B0500000000000000" pitchFamily="34" charset="-122"/>
                <a:ea typeface="Noto Sans S Chinese Regular" panose="020B0500000000000000" pitchFamily="34" charset="-122"/>
                <a:hlinkClick r:id="rId2"/>
              </a:rPr>
              <a:t>https://help.fanruan.com/finebi6.0/doc-view-124.html</a:t>
            </a:r>
            <a:endParaRPr lang="en-US" altLang="zh-CN" sz="1200" dirty="0">
              <a:solidFill>
                <a:srgbClr val="172B4D"/>
              </a:solidFill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1200" dirty="0">
              <a:solidFill>
                <a:srgbClr val="172B4D"/>
              </a:solidFill>
              <a:latin typeface="华文中宋" panose="02010600040101010101" pitchFamily="2" charset="-122"/>
              <a:ea typeface="思源黑体 CN Light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US" altLang="zh-CN" sz="1200" dirty="0">
              <a:latin typeface="Times New Roman Bold" panose="02020803070505020304" pitchFamily="18" charset="0"/>
              <a:ea typeface="思源黑体 CN Light"/>
              <a:sym typeface="Times New Roman Bold" panose="02020803070505020304" pitchFamily="18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0220" y="1467485"/>
            <a:ext cx="6836410" cy="3891915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Noto Sans S Chinese Medium" panose="020B0600000000000000" pitchFamily="34" charset="-122"/>
                <a:ea typeface="Noto Sans S Chinese Medium" panose="020B0600000000000000" pitchFamily="34" charset="-122"/>
              </a:rPr>
              <a:t>表格属性</a:t>
            </a:r>
            <a:r>
              <a:rPr lang="en-US" altLang="zh-CN" dirty="0">
                <a:latin typeface="Noto Sans S Chinese Medium" panose="020B0600000000000000" pitchFamily="34" charset="-122"/>
                <a:ea typeface="Noto Sans S Chinese Medium" panose="020B0600000000000000" pitchFamily="34" charset="-122"/>
              </a:rPr>
              <a:t>&amp;</a:t>
            </a:r>
            <a:r>
              <a:rPr lang="zh-CN" altLang="en-US" dirty="0">
                <a:latin typeface="Noto Sans S Chinese Medium" panose="020B0600000000000000" pitchFamily="34" charset="-122"/>
                <a:ea typeface="Noto Sans S Chinese Medium" panose="020B0600000000000000" pitchFamily="34" charset="-122"/>
              </a:rPr>
              <a:t>组件样式</a:t>
            </a:r>
          </a:p>
        </p:txBody>
      </p:sp>
      <p:sp>
        <p:nvSpPr>
          <p:cNvPr id="4" name="矩形 3"/>
          <p:cNvSpPr/>
          <p:nvPr/>
        </p:nvSpPr>
        <p:spPr>
          <a:xfrm>
            <a:off x="441960" y="1078230"/>
            <a:ext cx="11308080" cy="4940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86105" y="1236345"/>
            <a:ext cx="11019790" cy="46666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 fontAlgn="auto">
              <a:lnSpc>
                <a:spcPts val="2200"/>
              </a:lnSpc>
              <a:buFont typeface="Wingdings" panose="05000000000000000000" pitchFamily="2" charset="2"/>
              <a:buChar char="Ø"/>
            </a:pPr>
            <a:r>
              <a:rPr lang="zh-CN" altLang="en-US" sz="1400" b="1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组件样式</a:t>
            </a:r>
            <a:r>
              <a:rPr lang="zh-CN" altLang="en-US" sz="14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：</a:t>
            </a:r>
            <a:r>
              <a:rPr lang="zh-CN" altLang="en-US" sz="1400" dirty="0">
                <a:solidFill>
                  <a:srgbClr val="172B4D"/>
                </a:solidFill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详情参见：</a:t>
            </a:r>
            <a:r>
              <a:rPr lang="en-US" altLang="zh-CN" sz="1400" dirty="0">
                <a:solidFill>
                  <a:srgbClr val="172B4D"/>
                </a:solidFill>
                <a:latin typeface="Noto Sans S Chinese Regular" panose="020B0500000000000000" pitchFamily="34" charset="-122"/>
                <a:ea typeface="Noto Sans S Chinese Regular" panose="020B0500000000000000" pitchFamily="34" charset="-122"/>
                <a:hlinkClick r:id="rId2"/>
              </a:rPr>
              <a:t>https://help.fanruan.com/finebi6.0/doc-view-125.html</a:t>
            </a:r>
            <a:endParaRPr lang="en-US" altLang="zh-CN" sz="1400" dirty="0">
              <a:solidFill>
                <a:srgbClr val="172B4D"/>
              </a:solidFill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 marL="285750" indent="-285750" fontAlgn="auto">
              <a:lnSpc>
                <a:spcPts val="2200"/>
              </a:lnSpc>
              <a:buFont typeface="Wingdings" panose="05000000000000000000" pitchFamily="2" charset="2"/>
              <a:buChar char="Ø"/>
            </a:pPr>
            <a:endParaRPr lang="en-US" altLang="zh-CN" sz="14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 marL="285750" indent="-285750" fontAlgn="auto">
              <a:lnSpc>
                <a:spcPts val="22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表格字体：自动和自定义两种方式；自定义可分别设置表头和表身字体样式，表身又可分别设置维度和指标的位置：居左、居中、居右</a:t>
            </a:r>
            <a:endParaRPr lang="en-US" altLang="zh-CN" sz="14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 marL="285750" indent="-285750" fontAlgn="auto">
              <a:lnSpc>
                <a:spcPts val="2200"/>
              </a:lnSpc>
              <a:buFont typeface="Arial" panose="020B0604020202020204" pitchFamily="34" charset="0"/>
              <a:buChar char="•"/>
            </a:pPr>
            <a:endParaRPr lang="en-US" altLang="zh-CN" sz="14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 marL="285750" indent="-285750" fontAlgn="auto">
              <a:lnSpc>
                <a:spcPts val="22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表格行高：可分别设置表头和表身是否自动换行，及行高</a:t>
            </a:r>
            <a:endParaRPr lang="en-US" altLang="zh-CN" sz="14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 marL="285750" indent="-285750" fontAlgn="auto">
              <a:lnSpc>
                <a:spcPts val="2200"/>
              </a:lnSpc>
              <a:buFont typeface="Arial" panose="020B0604020202020204" pitchFamily="34" charset="0"/>
              <a:buChar char="•"/>
            </a:pPr>
            <a:endParaRPr lang="en-US" altLang="zh-CN" sz="14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 marL="285750" indent="-285750" fontAlgn="auto">
              <a:lnSpc>
                <a:spcPts val="22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风格：分组表、交叉表可设置表格的类型、风格、主题色；明细表只能设置风格和主题色</a:t>
            </a:r>
            <a:endParaRPr lang="en-US" altLang="zh-CN" sz="14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 marL="285750" indent="-285750" fontAlgn="auto">
              <a:lnSpc>
                <a:spcPts val="2200"/>
              </a:lnSpc>
              <a:buFont typeface="Arial" panose="020B0604020202020204" pitchFamily="34" charset="0"/>
              <a:buChar char="•"/>
            </a:pPr>
            <a:endParaRPr lang="en-US" altLang="zh-CN" sz="14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 marL="285750" indent="-285750" fontAlgn="auto">
              <a:lnSpc>
                <a:spcPts val="22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合计行</a:t>
            </a:r>
            <a:r>
              <a:rPr lang="en-US" altLang="zh-CN" sz="14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/</a:t>
            </a:r>
            <a:r>
              <a:rPr lang="zh-CN" altLang="en-US" sz="14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列：可设置是否显示合计行</a:t>
            </a:r>
            <a:r>
              <a:rPr lang="en-US" altLang="zh-CN" sz="14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/</a:t>
            </a:r>
            <a:r>
              <a:rPr lang="zh-CN" altLang="en-US" sz="14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列、显示位置、及合计方式；明细表无合计方式设置</a:t>
            </a:r>
            <a:endParaRPr lang="en-US" altLang="zh-CN" sz="14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 marL="285750" indent="-285750" fontAlgn="auto">
              <a:lnSpc>
                <a:spcPts val="2200"/>
              </a:lnSpc>
              <a:buFont typeface="Arial" panose="020B0604020202020204" pitchFamily="34" charset="0"/>
              <a:buChar char="•"/>
            </a:pPr>
            <a:endParaRPr lang="en-US" altLang="zh-CN" sz="14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 marL="285750" indent="-285750" fontAlgn="auto">
              <a:lnSpc>
                <a:spcPts val="22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格式：分组表</a:t>
            </a:r>
            <a:r>
              <a:rPr lang="en-US" altLang="zh-CN" sz="14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/</a:t>
            </a:r>
            <a:r>
              <a:rPr lang="zh-CN" altLang="en-US" sz="14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交叉表可以设置分页行</a:t>
            </a:r>
            <a:r>
              <a:rPr lang="en-US" altLang="zh-CN" sz="14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/</a:t>
            </a:r>
            <a:r>
              <a:rPr lang="zh-CN" altLang="en-US" sz="14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列数、是否显示序号、是否展开行</a:t>
            </a:r>
            <a:r>
              <a:rPr lang="en-US" altLang="zh-CN" sz="14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/</a:t>
            </a:r>
            <a:r>
              <a:rPr lang="zh-CN" altLang="en-US" sz="14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列表头节点、是否冻结维度；明细表可以设置分页行数、是否显示行数信息、是否显示序号、冻结</a:t>
            </a:r>
            <a:r>
              <a:rPr lang="en-US" altLang="zh-CN" sz="14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N</a:t>
            </a:r>
            <a:r>
              <a:rPr lang="zh-CN" altLang="en-US" sz="14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列</a:t>
            </a:r>
            <a:endParaRPr lang="en-US" altLang="zh-CN" sz="14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 marL="228600" indent="-228600" fontAlgn="auto">
              <a:lnSpc>
                <a:spcPts val="2200"/>
              </a:lnSpc>
              <a:buFont typeface="Arial" panose="020B0604020202020204" pitchFamily="34" charset="0"/>
              <a:buChar char="•"/>
            </a:pPr>
            <a:endParaRPr lang="en-US" altLang="zh-CN" sz="14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 marL="285750" indent="-285750" fontAlgn="auto">
              <a:lnSpc>
                <a:spcPts val="22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背景：可分别设置标题和组件的背景颜色、样式；可设置组件边框的样式：圆角、边框粗细及颜色</a:t>
            </a:r>
            <a:endParaRPr lang="en-US" altLang="zh-CN" sz="14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 marL="285750" indent="-285750" fontAlgn="auto">
              <a:lnSpc>
                <a:spcPts val="2200"/>
              </a:lnSpc>
              <a:buFont typeface="Arial" panose="020B0604020202020204" pitchFamily="34" charset="0"/>
              <a:buChar char="•"/>
            </a:pPr>
            <a:endParaRPr lang="en-US" altLang="zh-CN" sz="14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 marL="285750" indent="-285750" fontAlgn="auto">
              <a:lnSpc>
                <a:spcPts val="22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交互属性：可以设置是否联动传递过滤条件，分组表、交叉表均可设置，明细表不能设置。默认为勾选的状态。</a:t>
            </a:r>
          </a:p>
          <a:p>
            <a:pPr fontAlgn="auto">
              <a:lnSpc>
                <a:spcPts val="2200"/>
              </a:lnSpc>
            </a:pPr>
            <a:endParaRPr lang="en-US" altLang="zh-CN" sz="1400" dirty="0">
              <a:latin typeface="思源黑体 CN Normal"/>
              <a:ea typeface="思源黑体 CN Light"/>
            </a:endParaRPr>
          </a:p>
          <a:p>
            <a:pPr marL="285750" indent="-285750" fontAlgn="auto">
              <a:lnSpc>
                <a:spcPts val="2200"/>
              </a:lnSpc>
              <a:buFont typeface="Wingdings" panose="05000000000000000000" pitchFamily="2" charset="2"/>
              <a:buChar char="Ø"/>
            </a:pPr>
            <a:endParaRPr lang="zh-CN" altLang="en-US" sz="1400" dirty="0">
              <a:latin typeface="思源黑体 CN Normal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Noto Sans S Chinese Medium" panose="020B0600000000000000" pitchFamily="34" charset="-122"/>
                <a:ea typeface="Noto Sans S Chinese Medium" panose="020B0600000000000000" pitchFamily="34" charset="-122"/>
              </a:rPr>
              <a:t>表格属性</a:t>
            </a:r>
            <a:r>
              <a:rPr lang="en-US" altLang="zh-CN" dirty="0">
                <a:latin typeface="Noto Sans S Chinese Medium" panose="020B0600000000000000" pitchFamily="34" charset="-122"/>
                <a:ea typeface="Noto Sans S Chinese Medium" panose="020B0600000000000000" pitchFamily="34" charset="-122"/>
              </a:rPr>
              <a:t>&amp;</a:t>
            </a:r>
            <a:r>
              <a:rPr lang="zh-CN" altLang="en-US" dirty="0">
                <a:latin typeface="Noto Sans S Chinese Medium" panose="020B0600000000000000" pitchFamily="34" charset="-122"/>
                <a:ea typeface="Noto Sans S Chinese Medium" panose="020B0600000000000000" pitchFamily="34" charset="-122"/>
              </a:rPr>
              <a:t>组件样式</a:t>
            </a:r>
          </a:p>
        </p:txBody>
      </p:sp>
      <p:pic>
        <p:nvPicPr>
          <p:cNvPr id="142" name="图片 141"/>
          <p:cNvPicPr/>
          <p:nvPr/>
        </p:nvPicPr>
        <p:blipFill>
          <a:blip r:embed="rId2"/>
          <a:stretch>
            <a:fillRect/>
          </a:stretch>
        </p:blipFill>
        <p:spPr>
          <a:xfrm>
            <a:off x="1530032" y="1037099"/>
            <a:ext cx="9131935" cy="508508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650651" y="4738991"/>
            <a:ext cx="2281959" cy="533400"/>
          </a:xfrm>
        </p:spPr>
        <p:txBody>
          <a:bodyPr>
            <a:noAutofit/>
          </a:bodyPr>
          <a:lstStyle/>
          <a:p>
            <a:r>
              <a:rPr kumimoji="1" lang="zh-CN" altLang="en-US" sz="2400" dirty="0">
                <a:latin typeface="Noto Sans S Chinese Medium" panose="020B0600000000000000" pitchFamily="34" charset="-122"/>
                <a:ea typeface="Noto Sans S Chinese Medium" panose="020B0600000000000000" pitchFamily="34" charset="-122"/>
              </a:rPr>
              <a:t>三种表格组件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en-US" altLang="zh-CN" dirty="0">
                <a:latin typeface="Noto Sans S Chinese Medium" panose="020B0600000000000000" pitchFamily="34" charset="-122"/>
                <a:ea typeface="Noto Sans S Chinese Medium" panose="020B0600000000000000" pitchFamily="34" charset="-122"/>
              </a:rPr>
              <a:t>01</a:t>
            </a:r>
            <a:endParaRPr kumimoji="1" lang="zh-CN" altLang="en-US" dirty="0">
              <a:latin typeface="Noto Sans S Chinese Medium" panose="020B0600000000000000" pitchFamily="34" charset="-122"/>
              <a:ea typeface="Noto Sans S Chinese Medium" panose="020B0600000000000000" pitchFamily="34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感谢您的聆听</a:t>
            </a:r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THANK YOU !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458610" y="1814346"/>
            <a:ext cx="3240000" cy="34833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22169" y="2322865"/>
            <a:ext cx="2912883" cy="3461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b="1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分组表</a:t>
            </a:r>
            <a:r>
              <a:rPr lang="zh-CN" altLang="en-US" sz="14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是由一个「行表头维度」和「数值指标数据」组成的表格，没有列表头</a:t>
            </a:r>
            <a:endParaRPr lang="en-US" altLang="zh-CN" sz="14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14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分组表按照行表头拖拽的维度分组，对指标内的数据进行汇总统计</a:t>
            </a:r>
            <a:endParaRPr lang="en-US" altLang="zh-CN" sz="14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1600" dirty="0">
              <a:latin typeface="宋体" panose="02010600030101010101" pitchFamily="2" charset="-122"/>
              <a:ea typeface="思源黑体 CN Light"/>
            </a:endParaRPr>
          </a:p>
          <a:p>
            <a:pPr>
              <a:lnSpc>
                <a:spcPct val="150000"/>
              </a:lnSpc>
            </a:pPr>
            <a:endParaRPr lang="en-US" altLang="zh-CN" sz="1600" dirty="0">
              <a:latin typeface="华文中宋" panose="02010600040101010101" pitchFamily="2" charset="-122"/>
              <a:ea typeface="思源黑体 CN Light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1600" dirty="0">
              <a:latin typeface="宋体" panose="02010600030101010101" pitchFamily="2" charset="-122"/>
              <a:ea typeface="思源黑体 CN Ligh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2589" y="1814346"/>
            <a:ext cx="7399081" cy="3483308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355600" y="5913014"/>
            <a:ext cx="10803811" cy="275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zh-CN" altLang="en-US" sz="12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  <a:sym typeface="Times New Roman Bold" panose="02020803070505020304" pitchFamily="18" charset="0"/>
              </a:rPr>
              <a:t>点击查看功能详细介绍： </a:t>
            </a:r>
            <a:r>
              <a:rPr lang="en-US" altLang="zh-CN" sz="1200" dirty="0">
                <a:solidFill>
                  <a:srgbClr val="172B4D"/>
                </a:solidFill>
                <a:latin typeface="Noto Sans S Chinese Regular" panose="020B0500000000000000" pitchFamily="34" charset="-122"/>
                <a:ea typeface="Noto Sans S Chinese Regular" panose="020B0500000000000000" pitchFamily="34" charset="-122"/>
                <a:hlinkClick r:id="rId3"/>
              </a:rPr>
              <a:t>https://help.fanruan.com/finebi6.0/doc-view-121.html?source=4</a:t>
            </a:r>
            <a:endParaRPr lang="en-US" altLang="zh-CN" sz="1200" dirty="0">
              <a:solidFill>
                <a:srgbClr val="172B4D"/>
              </a:solidFill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5439" y="412585"/>
            <a:ext cx="9992362" cy="430531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Noto Sans S Chinese Medium" panose="020B0600000000000000" pitchFamily="34" charset="-122"/>
                <a:ea typeface="Noto Sans S Chinese Medium" panose="020B0600000000000000" pitchFamily="34" charset="-122"/>
              </a:rPr>
              <a:t>分组表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540328" y="1574796"/>
            <a:ext cx="3240000" cy="3745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88157" y="2279818"/>
            <a:ext cx="2950590" cy="2768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b="1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交叉表</a:t>
            </a:r>
            <a:r>
              <a:rPr lang="zh-CN" altLang="en-US" sz="14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是指由「行维度」、「列维度」以及「数值区域」组成的较为复杂的表格</a:t>
            </a:r>
            <a:endParaRPr lang="en-US" altLang="zh-CN" sz="14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14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按照行维度和列维度对指标数据汇总统计</a:t>
            </a:r>
            <a:endParaRPr lang="en-US" altLang="zh-CN" sz="14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 dirty="0">
              <a:latin typeface="宋体" panose="02010600030101010101" pitchFamily="2" charset="-122"/>
              <a:ea typeface="思源黑体 CN Light"/>
            </a:endParaRPr>
          </a:p>
          <a:p>
            <a:pPr>
              <a:lnSpc>
                <a:spcPct val="150000"/>
              </a:lnSpc>
            </a:pPr>
            <a:endParaRPr lang="en-US" altLang="zh-CN" sz="1600" dirty="0">
              <a:latin typeface="华文中宋" panose="02010600040101010101" pitchFamily="2" charset="-122"/>
              <a:ea typeface="思源黑体 CN Ligh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4759" y="1574797"/>
            <a:ext cx="7396911" cy="3745371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355600" y="5913014"/>
            <a:ext cx="10803811" cy="275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zh-CN" altLang="en-US" sz="12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  <a:sym typeface="Times New Roman Bold" panose="02020803070505020304" pitchFamily="18" charset="0"/>
              </a:rPr>
              <a:t>点击查看功能详细介绍： </a:t>
            </a:r>
            <a:r>
              <a:rPr lang="en-US" altLang="zh-CN" sz="1200" dirty="0">
                <a:solidFill>
                  <a:srgbClr val="172B4D"/>
                </a:solidFill>
                <a:latin typeface="Noto Sans S Chinese Regular" panose="020B0500000000000000" pitchFamily="34" charset="-122"/>
                <a:ea typeface="Noto Sans S Chinese Regular" panose="020B0500000000000000" pitchFamily="34" charset="-122"/>
                <a:hlinkClick r:id="rId3"/>
              </a:rPr>
              <a:t>https://help.fanruan.com/finebi6.0/doc-view-122.html</a:t>
            </a:r>
            <a:endParaRPr lang="en-US" altLang="zh-CN" sz="1200" dirty="0">
              <a:solidFill>
                <a:srgbClr val="172B4D"/>
              </a:solidFill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5439" y="412585"/>
            <a:ext cx="9992362" cy="430531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Noto Sans S Chinese Medium" panose="020B0600000000000000" pitchFamily="34" charset="-122"/>
                <a:ea typeface="Noto Sans S Chinese Medium" panose="020B0600000000000000" pitchFamily="34" charset="-122"/>
              </a:rPr>
              <a:t>交叉表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540329" y="1347891"/>
            <a:ext cx="3240000" cy="41665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ea typeface="思源黑体 CN Ligh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50449" y="2960539"/>
            <a:ext cx="2997724" cy="1799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b="1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明细表</a:t>
            </a:r>
            <a:r>
              <a:rPr lang="zh-CN" altLang="en-US" sz="14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是将数据展示为一个列表式的表格，能够直观的看出所有数据的明细</a:t>
            </a:r>
            <a:endParaRPr lang="en-US" altLang="zh-CN" sz="14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1600" dirty="0">
              <a:solidFill>
                <a:srgbClr val="172B4D"/>
              </a:solidFill>
              <a:latin typeface="宋体" panose="02010600030101010101" pitchFamily="2" charset="-122"/>
              <a:ea typeface="思源黑体 CN Light"/>
            </a:endParaRPr>
          </a:p>
          <a:p>
            <a:pPr>
              <a:lnSpc>
                <a:spcPct val="150000"/>
              </a:lnSpc>
            </a:pPr>
            <a:endParaRPr lang="en-US" altLang="zh-CN" sz="1600" dirty="0">
              <a:solidFill>
                <a:srgbClr val="172B4D"/>
              </a:solidFill>
              <a:latin typeface="宋体" panose="02010600030101010101" pitchFamily="2" charset="-122"/>
              <a:ea typeface="思源黑体 CN Ligh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757" y="1347891"/>
            <a:ext cx="6298654" cy="4166501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355600" y="5913014"/>
            <a:ext cx="10803811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zh-CN" altLang="en-US" sz="12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  <a:sym typeface="Times New Roman Bold" panose="02020803070505020304" pitchFamily="18" charset="0"/>
              </a:rPr>
              <a:t>点击查看功能详细介绍： </a:t>
            </a:r>
            <a:r>
              <a:rPr lang="en-US" altLang="zh-CN" sz="1200" dirty="0">
                <a:solidFill>
                  <a:srgbClr val="172B4D"/>
                </a:solidFill>
                <a:latin typeface="Noto Sans S Chinese Regular" panose="020B0500000000000000" pitchFamily="34" charset="-122"/>
                <a:ea typeface="Noto Sans S Chinese Regular" panose="020B0500000000000000" pitchFamily="34" charset="-122"/>
                <a:hlinkClick r:id="rId3"/>
              </a:rPr>
              <a:t>https://help.fanruan.com/finebi6.0/doc-view-123.html</a:t>
            </a:r>
            <a:endParaRPr lang="en-US" altLang="zh-CN" sz="1200" dirty="0">
              <a:solidFill>
                <a:srgbClr val="172B4D"/>
              </a:solidFill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US" altLang="zh-CN" sz="1200" dirty="0">
              <a:latin typeface="Times New Roman Bold" panose="02020803070505020304" pitchFamily="18" charset="0"/>
              <a:ea typeface="思源黑体 CN Light"/>
              <a:sym typeface="Times New Roman Bold" panose="020208030705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5439" y="412585"/>
            <a:ext cx="9992362" cy="430531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Noto Sans S Chinese Medium" panose="020B0600000000000000" pitchFamily="34" charset="-122"/>
                <a:ea typeface="Noto Sans S Chinese Medium" panose="020B0600000000000000" pitchFamily="34" charset="-122"/>
              </a:rPr>
              <a:t>明细表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540330" y="1194380"/>
            <a:ext cx="11111340" cy="44692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ea typeface="思源黑体 CN Ligh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62720" y="2110369"/>
            <a:ext cx="9662210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b="1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需要将原始数据中所有数据一条一条的罗列出来 </a:t>
            </a:r>
            <a:r>
              <a:rPr lang="en-US" altLang="zh-CN" sz="1400" b="1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---- </a:t>
            </a:r>
            <a:r>
              <a:rPr lang="zh-CN" altLang="en-US" sz="1400" b="1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明细表</a:t>
            </a:r>
            <a:endParaRPr lang="en-US" altLang="zh-CN" sz="1400" b="1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   </a:t>
            </a:r>
            <a:r>
              <a:rPr lang="zh-CN" altLang="en-US" sz="14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例如，需要将销售记录每一单的详情都展示出来，包括订单编号、签约时间、客户名称、签约金额等</a:t>
            </a:r>
            <a:endParaRPr lang="en-US" altLang="zh-CN" sz="14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4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b="1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需要将报表中的数据按相同项合并为一组显示 </a:t>
            </a:r>
            <a:r>
              <a:rPr lang="en-US" altLang="zh-CN" sz="1400" b="1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---- </a:t>
            </a:r>
            <a:r>
              <a:rPr lang="zh-CN" altLang="en-US" sz="1400" b="1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分组表</a:t>
            </a:r>
            <a:endParaRPr lang="en-US" altLang="zh-CN" sz="1400" b="1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   例如，需要对各省份的数据进行汇总，每个省份显示一条数据，展示对应签约金额、回款金额的总值</a:t>
            </a:r>
            <a:endParaRPr lang="en-US" altLang="zh-CN" sz="14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4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b="1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需要让数据进行横向扩展和纵向扩展，从两个维度定位一个指标 </a:t>
            </a:r>
            <a:r>
              <a:rPr lang="en-US" altLang="zh-CN" sz="1400" b="1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---- </a:t>
            </a:r>
            <a:r>
              <a:rPr lang="zh-CN" altLang="en-US" sz="1400" b="1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交叉表</a:t>
            </a:r>
            <a:endParaRPr lang="en-US" altLang="zh-CN" sz="1400" b="1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   例如，需要通过横向查找省份，纵向查找年份，锁定各省份每年的回款金额</a:t>
            </a:r>
            <a:endParaRPr lang="en-US" altLang="zh-CN" sz="14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5439" y="412585"/>
            <a:ext cx="9992362" cy="430531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Noto Sans S Chinese Medium" panose="020B0600000000000000" pitchFamily="34" charset="-122"/>
                <a:ea typeface="Noto Sans S Chinese Medium" panose="020B0600000000000000" pitchFamily="34" charset="-122"/>
              </a:rPr>
              <a:t>表格选择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650652" y="4738991"/>
            <a:ext cx="2918458" cy="533400"/>
          </a:xfrm>
        </p:spPr>
        <p:txBody>
          <a:bodyPr>
            <a:noAutofit/>
          </a:bodyPr>
          <a:lstStyle/>
          <a:p>
            <a:r>
              <a:rPr kumimoji="1" lang="zh-CN" altLang="en-US" sz="2400" dirty="0">
                <a:latin typeface="Noto Sans S Chinese Medium" panose="020B0600000000000000" pitchFamily="34" charset="-122"/>
                <a:ea typeface="Noto Sans S Chinese Medium" panose="020B0600000000000000" pitchFamily="34" charset="-122"/>
              </a:rPr>
              <a:t>表格快捷设置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en-US" altLang="zh-CN" dirty="0">
                <a:latin typeface="Noto Sans S Chinese Medium" panose="020B0600000000000000" pitchFamily="34" charset="-122"/>
                <a:ea typeface="Noto Sans S Chinese Medium" panose="020B0600000000000000" pitchFamily="34" charset="-122"/>
              </a:rPr>
              <a:t>02</a:t>
            </a:r>
            <a:endParaRPr kumimoji="1" lang="zh-CN" altLang="en-US" dirty="0">
              <a:latin typeface="Noto Sans S Chinese Medium" panose="020B0600000000000000" pitchFamily="34" charset="-122"/>
              <a:ea typeface="Noto Sans S Chinese Medium" panose="020B0600000000000000" pitchFamily="34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Noto Sans S Chinese Medium" panose="020B0600000000000000" pitchFamily="34" charset="-122"/>
                <a:ea typeface="Noto Sans S Chinese Medium" panose="020B0600000000000000" pitchFamily="34" charset="-122"/>
              </a:rPr>
              <a:t>维度快捷设置</a:t>
            </a:r>
            <a:r>
              <a:rPr lang="en-US" altLang="zh-CN" dirty="0">
                <a:latin typeface="Noto Sans S Chinese Medium" panose="020B0600000000000000" pitchFamily="34" charset="-122"/>
                <a:ea typeface="Noto Sans S Chinese Medium" panose="020B0600000000000000" pitchFamily="34" charset="-122"/>
              </a:rPr>
              <a:t>--</a:t>
            </a:r>
            <a:r>
              <a:rPr lang="zh-CN" altLang="en-US" dirty="0">
                <a:latin typeface="Noto Sans S Chinese Medium" panose="020B0600000000000000" pitchFamily="34" charset="-122"/>
                <a:ea typeface="Noto Sans S Chinese Medium" panose="020B0600000000000000" pitchFamily="34" charset="-122"/>
              </a:rPr>
              <a:t>排序</a:t>
            </a:r>
          </a:p>
        </p:txBody>
      </p:sp>
      <p:sp>
        <p:nvSpPr>
          <p:cNvPr id="4" name="矩形 3"/>
          <p:cNvSpPr/>
          <p:nvPr/>
        </p:nvSpPr>
        <p:spPr>
          <a:xfrm>
            <a:off x="442008" y="1146419"/>
            <a:ext cx="3240000" cy="42826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96140" y="2388217"/>
            <a:ext cx="2931736" cy="2768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b="1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分组表</a:t>
            </a:r>
            <a:r>
              <a:rPr lang="en-US" altLang="zh-CN" sz="1400" b="1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/</a:t>
            </a:r>
            <a:r>
              <a:rPr lang="zh-CN" altLang="en-US" sz="1400" b="1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交叉表的排序</a:t>
            </a:r>
            <a:r>
              <a:rPr lang="zh-CN" altLang="en-US" sz="14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：升序、降序、自定义排序</a:t>
            </a:r>
            <a:endParaRPr lang="en-US" altLang="zh-CN" sz="14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14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可在分析区域维度字段处进行排序设置、也可在表格中的表头设置排序</a:t>
            </a:r>
            <a:endParaRPr lang="en-US" altLang="zh-CN" sz="14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 dirty="0">
              <a:latin typeface="思源黑体 CN Normal"/>
              <a:ea typeface="思源黑体 CN Normal"/>
            </a:endParaRPr>
          </a:p>
          <a:p>
            <a:pPr>
              <a:lnSpc>
                <a:spcPct val="150000"/>
              </a:lnSpc>
            </a:pPr>
            <a:endParaRPr lang="en-US" altLang="zh-CN" sz="1600" dirty="0">
              <a:latin typeface="思源黑体 CN Normal"/>
              <a:ea typeface="思源黑体 CN Normal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1465" y="1146419"/>
            <a:ext cx="6150948" cy="4282699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55600" y="5913014"/>
            <a:ext cx="10803811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zh-CN" altLang="en-US" sz="12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  <a:sym typeface="Times New Roman Bold" panose="02020803070505020304" pitchFamily="18" charset="0"/>
              </a:rPr>
              <a:t>点击查看功能详细介绍： </a:t>
            </a:r>
            <a:r>
              <a:rPr lang="en-US" altLang="zh-CN" sz="1200" dirty="0">
                <a:solidFill>
                  <a:srgbClr val="172B4D"/>
                </a:solidFill>
                <a:latin typeface="Noto Sans S Chinese Regular" panose="020B0500000000000000" pitchFamily="34" charset="-122"/>
                <a:ea typeface="Noto Sans S Chinese Regular" panose="020B0500000000000000" pitchFamily="34" charset="-122"/>
                <a:hlinkClick r:id="rId3"/>
              </a:rPr>
              <a:t>https://help.fanruan.com/finebi6.0/doc-view-127.html</a:t>
            </a:r>
            <a:endParaRPr lang="en-US" altLang="zh-CN" sz="1200" dirty="0">
              <a:solidFill>
                <a:srgbClr val="172B4D"/>
              </a:solidFill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US" altLang="zh-CN" sz="1200" dirty="0">
              <a:latin typeface="Times New Roman Bold" panose="02020803070505020304" pitchFamily="18" charset="0"/>
              <a:ea typeface="思源黑体 CN Light"/>
              <a:sym typeface="Times New Roman Bold" panose="02020803070505020304" pitchFamily="18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MWQ3ZWJhNzI5M2I3ZmU1MjU1ZTBhYTNiNTQ5NmUyZWEifQ=="/>
  <p:tag name="KSO_WPP_MARK_KEY" val="12fe3a48-b3dd-4d41-8213-5fc7287560d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1728</Words>
  <Application>Microsoft Office PowerPoint</Application>
  <PresentationFormat>宽屏</PresentationFormat>
  <Paragraphs>175</Paragraphs>
  <Slides>30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44" baseType="lpstr">
      <vt:lpstr>Noto Sans S Chinese Medium</vt:lpstr>
      <vt:lpstr>Noto Sans S Chinese Regular</vt:lpstr>
      <vt:lpstr>Soho Gothic Pro</vt:lpstr>
      <vt:lpstr>等线</vt:lpstr>
      <vt:lpstr>等线 Light</vt:lpstr>
      <vt:lpstr>华文中宋</vt:lpstr>
      <vt:lpstr>思源黑体 CN Light</vt:lpstr>
      <vt:lpstr>思源黑体 CN Medium</vt:lpstr>
      <vt:lpstr>思源黑体 CN Normal</vt:lpstr>
      <vt:lpstr>宋体</vt:lpstr>
      <vt:lpstr>Arial</vt:lpstr>
      <vt:lpstr>Times New Roman Bold</vt:lpstr>
      <vt:lpstr>Wingdings</vt:lpstr>
      <vt:lpstr>Office 主题​​</vt:lpstr>
      <vt:lpstr>FineBI表格专题</vt:lpstr>
      <vt:lpstr>目录  CONTENT</vt:lpstr>
      <vt:lpstr>PowerPoint 演示文稿</vt:lpstr>
      <vt:lpstr>分组表</vt:lpstr>
      <vt:lpstr>交叉表</vt:lpstr>
      <vt:lpstr>明细表</vt:lpstr>
      <vt:lpstr>表格选择</vt:lpstr>
      <vt:lpstr>PowerPoint 演示文稿</vt:lpstr>
      <vt:lpstr>维度快捷设置--排序</vt:lpstr>
      <vt:lpstr>维度快捷设置--排序</vt:lpstr>
      <vt:lpstr>维度快捷设置--排序</vt:lpstr>
      <vt:lpstr>维度快捷设置--分组</vt:lpstr>
      <vt:lpstr>维度快捷设置--分组</vt:lpstr>
      <vt:lpstr>维度快捷设置--过滤</vt:lpstr>
      <vt:lpstr>维度快捷设置--文本以图片形式展示</vt:lpstr>
      <vt:lpstr>指标快捷设置--汇总方式</vt:lpstr>
      <vt:lpstr>指标快捷设置--快速计算</vt:lpstr>
      <vt:lpstr>指标快捷设置--快速计算</vt:lpstr>
      <vt:lpstr>指标快捷设置--数据条显示</vt:lpstr>
      <vt:lpstr>指标快捷设置--数据条显示</vt:lpstr>
      <vt:lpstr>指标快捷设置--数据格式设置</vt:lpstr>
      <vt:lpstr>指标快捷设置--数据格式设置</vt:lpstr>
      <vt:lpstr>指标快捷设置--二次计算</vt:lpstr>
      <vt:lpstr>表格其他设置</vt:lpstr>
      <vt:lpstr>PowerPoint 演示文稿</vt:lpstr>
      <vt:lpstr>表格属性&amp;组件样式</vt:lpstr>
      <vt:lpstr>表格属性&amp;组件样式</vt:lpstr>
      <vt:lpstr>表格属性&amp;组件样式</vt:lpstr>
      <vt:lpstr>表格属性&amp;组件样式</vt:lpstr>
      <vt:lpstr>感谢您的聆听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FineBI人才培养-进阶培训</dc:title>
  <dc:creator>lipei</dc:creator>
  <cp:lastModifiedBy>惠敏 张</cp:lastModifiedBy>
  <cp:revision>31</cp:revision>
  <dcterms:created xsi:type="dcterms:W3CDTF">2022-04-07T03:20:00Z</dcterms:created>
  <dcterms:modified xsi:type="dcterms:W3CDTF">2024-08-19T13:55:37Z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2052-12.1.0.15712</vt:lpwstr>
  </property>
  <property fmtid="{D5CDD505-2E9C-101B-9397-08002B2CF9AE}" pid="3" name="ICV">
    <vt:lpwstr>EB512D7F53E442C78CFF5CDCC28D3F7D</vt:lpwstr>
  </property>
</Properties>
</file>