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6" autoAdjust="0"/>
    <p:restoredTop sz="94660"/>
  </p:normalViewPr>
  <p:slideViewPr>
    <p:cSldViewPr snapToGrid="0">
      <p:cViewPr>
        <p:scale>
          <a:sx n="75" d="100"/>
          <a:sy n="75" d="100"/>
        </p:scale>
        <p:origin x="4080" y="1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F14E2-BFE6-4C79-9BBE-2BE044053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4D2001-D3BE-4EED-873B-E2782A291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937BB-4EE0-414A-BB53-98D659982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D4054-8091-405D-B4AD-967404907838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E1F89-4B46-4FDE-8642-A77E5BA8D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49953-F04E-4C06-801D-81C35BF1C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4E970-454C-4468-B393-AF0F85193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78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1427C-1C4D-4F17-A1FE-E3BED5EE1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D38B28-C2B3-4805-B363-4507C6391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1008A-F41A-4C20-B40E-AD0524564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D4054-8091-405D-B4AD-967404907838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5E697-1556-4663-BB4E-B2F049227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0B77D-FF6A-4CA3-8C40-547856D56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4E970-454C-4468-B393-AF0F85193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35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339728-57E5-4050-A9EF-BFE0555AA1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12A052-2B8E-4B06-B23C-725DC8F60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5DA8D-CB27-46FE-ACE7-FACDE37DA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D4054-8091-405D-B4AD-967404907838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AAFEA-C7F5-4E71-BEFE-D0F888EBE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A7633-6ECD-459D-92BA-60AD998E1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4E970-454C-4468-B393-AF0F85193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45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68D50-5662-40AD-80D7-039F0D6AF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F8FD4-DCDE-4771-B2E3-81B6BAFF8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FA429-365D-4497-80AE-8E5B6E89B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D4054-8091-405D-B4AD-967404907838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302F8-5903-4355-82D9-AF72D43BE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3D9EB-52F9-4BA7-973F-285B27CCD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4E970-454C-4468-B393-AF0F85193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18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3175B-BBEC-4C63-83FC-797B0C404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65773-EB66-4981-B8F1-1F0D62894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0C20-8EB3-4D0F-98E7-A27ED8740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D4054-8091-405D-B4AD-967404907838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5D9C1-19E8-4A3F-910D-43894FA07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177A6-B8DD-4865-AC53-B96FC1631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4E970-454C-4468-B393-AF0F85193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46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27149-77F3-4E83-B8D1-21F26F183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31239-8869-42F2-85DE-B6EC80D18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2E637-DB76-41A2-B8BF-BDFD2F5E0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1F1AD-B78A-4557-808A-BA9EABF85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D4054-8091-405D-B4AD-967404907838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7354D-CD7E-4EDC-B098-94B020BC9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42784-78F9-4EB2-88D6-B580F6D4A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4E970-454C-4468-B393-AF0F85193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99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47B3E-7191-43BE-A137-603359B5D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00C52-AF0C-4967-BE63-AE072E2F5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4F2FC-D191-4FFC-A20D-5BD73411D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C5574A-1829-48E1-9EFE-BFBA16106E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B9D999-08DF-4DF7-B8FD-02B46A15FD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FE64DA-BE61-44A4-AC23-16964BF45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D4054-8091-405D-B4AD-967404907838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F19859-562C-42A5-B1B5-36D782235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394EDB-D340-4EA3-92C9-7A9D112EB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4E970-454C-4468-B393-AF0F85193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60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66FC0-6D26-4737-85F5-FC997F3F4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FD0DD5-678D-44DC-87E5-A17D78A88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D4054-8091-405D-B4AD-967404907838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029821-8371-4F9F-BC6A-D80B9036E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3528D5-3A83-4CAD-B6C4-9AADA32E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4E970-454C-4468-B393-AF0F85193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98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315862-DFE2-433B-97F6-5932762EC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D4054-8091-405D-B4AD-967404907838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E11EE2-3D04-4247-AD8D-3BFF4E526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FD932-D020-4262-AB25-24A4ECB8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4E970-454C-4468-B393-AF0F85193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08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0C7F5-C46C-4990-97C1-CF5CF8E73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24F1F-D9C5-453D-B7A5-7A8233CAF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078660-7FBF-48E9-B3EA-52A6FF3E2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2A9FD-B78C-4233-91E3-727BA1059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D4054-8091-405D-B4AD-967404907838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DFD3B-5C28-4A0C-B5F7-C3F99ABAF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45774-40FD-4B8B-9B8F-142EAE4C1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4E970-454C-4468-B393-AF0F85193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60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C3EDE-53DA-4180-8907-B38B5B2C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6949B5-EFD1-4C4B-AB76-2B8D0080DB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C9B110-144A-408B-BBB3-D77A273DE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85DD5-576C-468F-942E-C5CE15B3A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D4054-8091-405D-B4AD-967404907838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92EB7-9C2F-4694-86D1-9D32BE40C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B077E-DF00-44EE-B39F-38ABC2686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4E970-454C-4468-B393-AF0F85193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84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2EE05B-5BB3-4071-822D-AD815F4D9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3474F-BC78-408C-8551-141A01B82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FCB19-9DAE-4D2E-AEC8-722BD76BD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D4054-8091-405D-B4AD-967404907838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12729-B5F5-4055-A270-3A0213AEC6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CEF34-A8F4-43E2-83D9-14117D991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4E970-454C-4468-B393-AF0F851933E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305367969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41C86C63-369D-4B5F-854C-B2B4A1F17971}"/>
              </a:ext>
            </a:extLst>
          </p:cNvPr>
          <p:cNvSpPr txBox="1"/>
          <p:nvPr userDrawn="1"/>
        </p:nvSpPr>
        <p:spPr>
          <a:xfrm>
            <a:off x="0" y="0"/>
            <a:ext cx="679063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03C03C"/>
                </a:solidFill>
                <a:latin typeface="Calibri" panose="020F050202020403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1644343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34" Type="http://schemas.openxmlformats.org/officeDocument/2006/relationships/image" Target="../media/image3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1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Relationship Id="rId35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FA35255-71DB-46B3-8423-8CED7E893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483" y="534748"/>
            <a:ext cx="5304484" cy="565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925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Rectangle 339">
            <a:extLst>
              <a:ext uri="{FF2B5EF4-FFF2-40B4-BE49-F238E27FC236}">
                <a16:creationId xmlns:a16="http://schemas.microsoft.com/office/drawing/2014/main" id="{A7D99FF5-82F4-414C-B2A1-2FE57F52B1E8}"/>
              </a:ext>
            </a:extLst>
          </p:cNvPr>
          <p:cNvSpPr/>
          <p:nvPr/>
        </p:nvSpPr>
        <p:spPr>
          <a:xfrm>
            <a:off x="-2657474" y="-1146629"/>
            <a:ext cx="15618732" cy="128886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7E7E08F-8E5A-4B83-A59F-945AD6602114}"/>
              </a:ext>
            </a:extLst>
          </p:cNvPr>
          <p:cNvSpPr txBox="1"/>
          <p:nvPr/>
        </p:nvSpPr>
        <p:spPr>
          <a:xfrm>
            <a:off x="-2296536" y="-805064"/>
            <a:ext cx="2780006" cy="2187750"/>
          </a:xfrm>
          <a:prstGeom prst="rect">
            <a:avLst/>
          </a:prstGeom>
          <a:noFill/>
          <a:ln w="31750">
            <a:solidFill>
              <a:schemeClr val="bg2">
                <a:lumMod val="75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C23B78-4FD2-8846-BDA3-53510242EDEB}"/>
              </a:ext>
            </a:extLst>
          </p:cNvPr>
          <p:cNvSpPr txBox="1"/>
          <p:nvPr/>
        </p:nvSpPr>
        <p:spPr>
          <a:xfrm>
            <a:off x="2165453" y="4647142"/>
            <a:ext cx="6437389" cy="6812488"/>
          </a:xfrm>
          <a:prstGeom prst="rect">
            <a:avLst/>
          </a:prstGeom>
          <a:noFill/>
          <a:ln w="31750">
            <a:solidFill>
              <a:schemeClr val="bg2">
                <a:lumMod val="75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7" name="Table 2">
                <a:extLst>
                  <a:ext uri="{FF2B5EF4-FFF2-40B4-BE49-F238E27FC236}">
                    <a16:creationId xmlns:a16="http://schemas.microsoft.com/office/drawing/2014/main" id="{F3DF1621-C0A5-4A9F-ABD3-1692355EB1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64265"/>
                  </p:ext>
                </p:extLst>
              </p:nvPr>
            </p:nvGraphicFramePr>
            <p:xfrm>
              <a:off x="3325889" y="6767206"/>
              <a:ext cx="3878823" cy="35375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55402">
                      <a:extLst>
                        <a:ext uri="{9D8B030D-6E8A-4147-A177-3AD203B41FA5}">
                          <a16:colId xmlns:a16="http://schemas.microsoft.com/office/drawing/2014/main" val="2575989465"/>
                        </a:ext>
                      </a:extLst>
                    </a:gridCol>
                    <a:gridCol w="678380">
                      <a:extLst>
                        <a:ext uri="{9D8B030D-6E8A-4147-A177-3AD203B41FA5}">
                          <a16:colId xmlns:a16="http://schemas.microsoft.com/office/drawing/2014/main" val="331587432"/>
                        </a:ext>
                      </a:extLst>
                    </a:gridCol>
                    <a:gridCol w="654504">
                      <a:extLst>
                        <a:ext uri="{9D8B030D-6E8A-4147-A177-3AD203B41FA5}">
                          <a16:colId xmlns:a16="http://schemas.microsoft.com/office/drawing/2014/main" val="3798963302"/>
                        </a:ext>
                      </a:extLst>
                    </a:gridCol>
                    <a:gridCol w="990537">
                      <a:extLst>
                        <a:ext uri="{9D8B030D-6E8A-4147-A177-3AD203B41FA5}">
                          <a16:colId xmlns:a16="http://schemas.microsoft.com/office/drawing/2014/main" val="3316876724"/>
                        </a:ext>
                      </a:extLst>
                    </a:gridCol>
                  </a:tblGrid>
                  <a:tr h="2486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Analysis (# Tests)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Trait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SNP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GEI p value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6605"/>
                      </a:ext>
                    </a:extLst>
                  </a:tr>
                  <a:tr h="4095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Multi-trait multi-variant (1)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All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All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1.4×</m:t>
                                </m:r>
                                <m:sSup>
                                  <m:sSupPr>
                                    <m:ctrlPr>
                                      <a:rPr lang="en-US" sz="11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1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7288655"/>
                      </a:ext>
                    </a:extLst>
                  </a:tr>
                  <a:tr h="250514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Single-trait multi-variant (K)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All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2.2×</m:t>
                                </m:r>
                                <m:sSup>
                                  <m:sSupPr>
                                    <m:ctrlPr>
                                      <a:rPr lang="en-US" sz="11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1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8069910"/>
                      </a:ext>
                    </a:extLst>
                  </a:tr>
                  <a:tr h="248685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872171"/>
                      </a:ext>
                    </a:extLst>
                  </a:tr>
                  <a:tr h="248685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All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3.7×</m:t>
                                </m:r>
                                <m:sSup>
                                  <m:sSupPr>
                                    <m:ctrlPr>
                                      <a:rPr lang="en-US" sz="11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1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0337"/>
                      </a:ext>
                    </a:extLst>
                  </a:tr>
                  <a:tr h="248685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Multi-trait single-variant (m)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All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1.8×</m:t>
                                </m:r>
                                <m:sSup>
                                  <m:sSup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7610144"/>
                      </a:ext>
                    </a:extLst>
                  </a:tr>
                  <a:tr h="248685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1418428"/>
                      </a:ext>
                    </a:extLst>
                  </a:tr>
                  <a:tr h="248685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1.6×</m:t>
                                </m:r>
                                <m:sSup>
                                  <m:sSup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3636700"/>
                      </a:ext>
                    </a:extLst>
                  </a:tr>
                  <a:tr h="248685">
                    <a:tc rowSpan="5"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Single-trait single-variant (Km)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3.2×</m:t>
                                </m:r>
                                <m:sSup>
                                  <m:sSup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2211649"/>
                      </a:ext>
                    </a:extLst>
                  </a:tr>
                  <a:tr h="248685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7966881"/>
                      </a:ext>
                    </a:extLst>
                  </a:tr>
                  <a:tr h="248685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2.4×</m:t>
                                </m:r>
                                <m:sSup>
                                  <m:sSup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4485698"/>
                      </a:ext>
                    </a:extLst>
                  </a:tr>
                  <a:tr h="248685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⋮</m:t>
                                </m:r>
                              </m:oMath>
                            </m:oMathPara>
                          </a14:m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0921680"/>
                      </a:ext>
                    </a:extLst>
                  </a:tr>
                  <a:tr h="248685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1×</m:t>
                                </m:r>
                                <m:sSup>
                                  <m:sSup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709262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7" name="Table 2">
                <a:extLst>
                  <a:ext uri="{FF2B5EF4-FFF2-40B4-BE49-F238E27FC236}">
                    <a16:creationId xmlns:a16="http://schemas.microsoft.com/office/drawing/2014/main" id="{F3DF1621-C0A5-4A9F-ABD3-1692355EB1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64265"/>
                  </p:ext>
                </p:extLst>
              </p:nvPr>
            </p:nvGraphicFramePr>
            <p:xfrm>
              <a:off x="3325889" y="6767206"/>
              <a:ext cx="3878823" cy="35375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55402">
                      <a:extLst>
                        <a:ext uri="{9D8B030D-6E8A-4147-A177-3AD203B41FA5}">
                          <a16:colId xmlns:a16="http://schemas.microsoft.com/office/drawing/2014/main" val="2575989465"/>
                        </a:ext>
                      </a:extLst>
                    </a:gridCol>
                    <a:gridCol w="678380">
                      <a:extLst>
                        <a:ext uri="{9D8B030D-6E8A-4147-A177-3AD203B41FA5}">
                          <a16:colId xmlns:a16="http://schemas.microsoft.com/office/drawing/2014/main" val="331587432"/>
                        </a:ext>
                      </a:extLst>
                    </a:gridCol>
                    <a:gridCol w="654504">
                      <a:extLst>
                        <a:ext uri="{9D8B030D-6E8A-4147-A177-3AD203B41FA5}">
                          <a16:colId xmlns:a16="http://schemas.microsoft.com/office/drawing/2014/main" val="3798963302"/>
                        </a:ext>
                      </a:extLst>
                    </a:gridCol>
                    <a:gridCol w="990537">
                      <a:extLst>
                        <a:ext uri="{9D8B030D-6E8A-4147-A177-3AD203B41FA5}">
                          <a16:colId xmlns:a16="http://schemas.microsoft.com/office/drawing/2014/main" val="3316876724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Analysis (# Tests)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Trait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SNP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GEI p value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6605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Multi-trait multi-variant (1)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All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All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1411" t="-62857" r="-1227" b="-67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7288655"/>
                      </a:ext>
                    </a:extLst>
                  </a:tr>
                  <a:tr h="260985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Single-trait multi-variant (K)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All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1411" t="-271429" r="-1227" b="-102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8069910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28571" t="-362791" r="-242857" b="-904651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1411" t="-362791" r="-1227" b="-9046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872171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All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1411" t="-462791" r="-1227" b="-8046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0337"/>
                      </a:ext>
                    </a:extLst>
                  </a:tr>
                  <a:tr h="25908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Multi-trait single-variant (m)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All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1411" t="-576190" r="-1227" b="-7238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7610144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43925" t="-660465" r="-154206" b="-6069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1411" t="-660465" r="-1227" b="-6069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1418428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ash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1411" t="-778571" r="-1227" b="-52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3636700"/>
                      </a:ext>
                    </a:extLst>
                  </a:tr>
                  <a:tr h="259080">
                    <a:tc rowSpan="5"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Single-trait single-variant (Km)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1411" t="-858140" r="-1227" b="-4093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2211649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28571" t="-980952" r="-242857" b="-3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43925" t="-980952" r="-154206" b="-3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1411" t="-980952" r="-1227" b="-3190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7966881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1411" t="-1055814" r="-1227" b="-2116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4485698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28571" t="-1183333" r="-242857" b="-1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43925" t="-1183333" r="-154206" b="-1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1411" t="-1183333" r="-1227" b="-1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0921680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1411" t="-1253488" r="-1227" b="-139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709262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0CE5C68-A7F6-B44D-89D0-660594226772}"/>
              </a:ext>
            </a:extLst>
          </p:cNvPr>
          <p:cNvSpPr/>
          <p:nvPr/>
        </p:nvSpPr>
        <p:spPr>
          <a:xfrm>
            <a:off x="4058195" y="4887916"/>
            <a:ext cx="2414214" cy="552329"/>
          </a:xfrm>
          <a:prstGeom prst="roundRect">
            <a:avLst/>
          </a:prstGeom>
          <a:solidFill>
            <a:schemeClr val="bg2">
              <a:lumMod val="75000"/>
              <a:alpha val="33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Construct test statistics for joint/GEI effects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6E7C7589-9027-E746-850A-BD8BE0B63AE7}"/>
                  </a:ext>
                </a:extLst>
              </p:cNvPr>
              <p:cNvSpPr/>
              <p:nvPr/>
            </p:nvSpPr>
            <p:spPr>
              <a:xfrm>
                <a:off x="7367883" y="3222187"/>
                <a:ext cx="2469919" cy="622425"/>
              </a:xfrm>
              <a:prstGeom prst="roundRect">
                <a:avLst/>
              </a:prstGeom>
              <a:solidFill>
                <a:schemeClr val="bg2">
                  <a:lumMod val="75000"/>
                  <a:alpha val="33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Effect covariance matrix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sub>
                    </m:sSub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</m:oMath>
                </a14:m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6E7C7589-9027-E746-850A-BD8BE0B63A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883" y="3222187"/>
                <a:ext cx="2469919" cy="62242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80B26E-C469-B244-9A73-719B3CDB586A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5265302" y="4221529"/>
            <a:ext cx="1" cy="666387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85FA28E-B21B-5B4F-9831-61D980D44935}"/>
              </a:ext>
            </a:extLst>
          </p:cNvPr>
          <p:cNvCxnSpPr>
            <a:cxnSpLocks/>
            <a:stCxn id="300" idx="1"/>
            <a:endCxn id="7" idx="0"/>
          </p:cNvCxnSpPr>
          <p:nvPr/>
        </p:nvCxnSpPr>
        <p:spPr>
          <a:xfrm>
            <a:off x="8602843" y="2756779"/>
            <a:ext cx="0" cy="465408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6A5B08F-5A7F-2E4C-AF01-D5F8B6FBBD0E}"/>
              </a:ext>
            </a:extLst>
          </p:cNvPr>
          <p:cNvCxnSpPr>
            <a:cxnSpLocks/>
            <a:stCxn id="89" idx="2"/>
            <a:endCxn id="94" idx="0"/>
          </p:cNvCxnSpPr>
          <p:nvPr/>
        </p:nvCxnSpPr>
        <p:spPr>
          <a:xfrm>
            <a:off x="10741418" y="595465"/>
            <a:ext cx="573731" cy="289677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600D5A07-9426-A54B-BFFF-643AE4700821}"/>
              </a:ext>
            </a:extLst>
          </p:cNvPr>
          <p:cNvSpPr/>
          <p:nvPr/>
        </p:nvSpPr>
        <p:spPr>
          <a:xfrm>
            <a:off x="10120908" y="90959"/>
            <a:ext cx="1241019" cy="504506"/>
          </a:xfrm>
          <a:prstGeom prst="roundRect">
            <a:avLst/>
          </a:prstGeom>
          <a:solidFill>
            <a:schemeClr val="accent1">
              <a:alpha val="33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MAF</a:t>
            </a:r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61B97938-3CD9-B844-8205-CB03BB95881F}"/>
              </a:ext>
            </a:extLst>
          </p:cNvPr>
          <p:cNvSpPr/>
          <p:nvPr/>
        </p:nvSpPr>
        <p:spPr>
          <a:xfrm>
            <a:off x="4559143" y="10899714"/>
            <a:ext cx="1412316" cy="480460"/>
          </a:xfrm>
          <a:prstGeom prst="roundRect">
            <a:avLst/>
          </a:prstGeom>
          <a:solidFill>
            <a:schemeClr val="accent1">
              <a:alpha val="89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Final p values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0F3A9BA-2129-814C-837C-73808D632349}"/>
              </a:ext>
            </a:extLst>
          </p:cNvPr>
          <p:cNvCxnSpPr>
            <a:cxnSpLocks/>
            <a:stCxn id="4" idx="2"/>
            <a:endCxn id="147" idx="0"/>
          </p:cNvCxnSpPr>
          <p:nvPr/>
        </p:nvCxnSpPr>
        <p:spPr>
          <a:xfrm flipH="1">
            <a:off x="5265300" y="5440245"/>
            <a:ext cx="2" cy="1326961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5263DBEB-7C40-2849-8511-91D0A6B4A08F}"/>
              </a:ext>
            </a:extLst>
          </p:cNvPr>
          <p:cNvSpPr txBox="1"/>
          <p:nvPr/>
        </p:nvSpPr>
        <p:spPr>
          <a:xfrm>
            <a:off x="2218753" y="4822157"/>
            <a:ext cx="17617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Step 2: Conduct GEI and joint test to capture various  signal patterns</a:t>
            </a:r>
          </a:p>
          <a:p>
            <a:pPr algn="ctr"/>
            <a:r>
              <a:rPr lang="en-US" sz="1600" b="1" i="1" dirty="0"/>
              <a:t>MAGENTA()</a:t>
            </a:r>
          </a:p>
        </p:txBody>
      </p:sp>
      <p:sp>
        <p:nvSpPr>
          <p:cNvPr id="300" name="Left Bracket 299">
            <a:extLst>
              <a:ext uri="{FF2B5EF4-FFF2-40B4-BE49-F238E27FC236}">
                <a16:creationId xmlns:a16="http://schemas.microsoft.com/office/drawing/2014/main" id="{8DBE3011-F99A-4044-B4AF-904BED2463BB}"/>
              </a:ext>
            </a:extLst>
          </p:cNvPr>
          <p:cNvSpPr/>
          <p:nvPr/>
        </p:nvSpPr>
        <p:spPr>
          <a:xfrm rot="16200000">
            <a:off x="8479732" y="17693"/>
            <a:ext cx="246222" cy="5231950"/>
          </a:xfrm>
          <a:prstGeom prst="leftBracket">
            <a:avLst/>
          </a:prstGeom>
          <a:ln w="317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Left Bracket 326">
            <a:extLst>
              <a:ext uri="{FF2B5EF4-FFF2-40B4-BE49-F238E27FC236}">
                <a16:creationId xmlns:a16="http://schemas.microsoft.com/office/drawing/2014/main" id="{1B5E15BF-A607-124F-8D1F-CF71E42C3E9F}"/>
              </a:ext>
            </a:extLst>
          </p:cNvPr>
          <p:cNvSpPr/>
          <p:nvPr/>
        </p:nvSpPr>
        <p:spPr>
          <a:xfrm rot="16200000">
            <a:off x="5210379" y="840928"/>
            <a:ext cx="363923" cy="6421006"/>
          </a:xfrm>
          <a:prstGeom prst="leftBracket">
            <a:avLst/>
          </a:prstGeom>
          <a:ln w="317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EB485C8-286D-9C4F-8CBF-0CA9AB215EC3}"/>
              </a:ext>
            </a:extLst>
          </p:cNvPr>
          <p:cNvCxnSpPr>
            <a:cxnSpLocks/>
            <a:stCxn id="75" idx="2"/>
            <a:endCxn id="57" idx="0"/>
          </p:cNvCxnSpPr>
          <p:nvPr/>
        </p:nvCxnSpPr>
        <p:spPr>
          <a:xfrm>
            <a:off x="7873406" y="584524"/>
            <a:ext cx="807790" cy="281573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113D5B8A-4FD2-45A4-A71A-995A145E5A97}"/>
              </a:ext>
            </a:extLst>
          </p:cNvPr>
          <p:cNvGrpSpPr/>
          <p:nvPr/>
        </p:nvGrpSpPr>
        <p:grpSpPr>
          <a:xfrm>
            <a:off x="7100277" y="78938"/>
            <a:ext cx="1606160" cy="525785"/>
            <a:chOff x="7274494" y="78757"/>
            <a:chExt cx="1606160" cy="525785"/>
          </a:xfrm>
        </p:grpSpPr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DA8990E1-B40C-B540-9526-40E4487171C3}"/>
                </a:ext>
              </a:extLst>
            </p:cNvPr>
            <p:cNvSpPr/>
            <p:nvPr/>
          </p:nvSpPr>
          <p:spPr>
            <a:xfrm>
              <a:off x="7274494" y="79837"/>
              <a:ext cx="1546258" cy="504506"/>
            </a:xfrm>
            <a:prstGeom prst="roundRect">
              <a:avLst/>
            </a:prstGeom>
            <a:solidFill>
              <a:schemeClr val="accent1">
                <a:alpha val="33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76A950E6-6858-4C1E-9F98-AFD32B49BB43}"/>
                    </a:ext>
                  </a:extLst>
                </p:cNvPr>
                <p:cNvSpPr txBox="1"/>
                <p:nvPr/>
              </p:nvSpPr>
              <p:spPr>
                <a:xfrm>
                  <a:off x="7334396" y="78757"/>
                  <a:ext cx="1546258" cy="52578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Genetic correlation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a14:m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76A950E6-6858-4C1E-9F98-AFD32B49BB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4396" y="78757"/>
                  <a:ext cx="1546258" cy="525785"/>
                </a:xfrm>
                <a:prstGeom prst="rect">
                  <a:avLst/>
                </a:prstGeom>
                <a:blipFill>
                  <a:blip r:embed="rId4"/>
                  <a:stretch>
                    <a:fillRect t="-2326" b="-116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6E565BD-54C6-5D47-A949-DADC3E4D65B5}"/>
              </a:ext>
            </a:extLst>
          </p:cNvPr>
          <p:cNvCxnSpPr>
            <a:cxnSpLocks/>
            <a:stCxn id="43" idx="2"/>
            <a:endCxn id="57" idx="0"/>
          </p:cNvCxnSpPr>
          <p:nvPr/>
        </p:nvCxnSpPr>
        <p:spPr>
          <a:xfrm flipH="1">
            <a:off x="8681196" y="591514"/>
            <a:ext cx="673922" cy="274583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28A02F93-85BE-CC4F-B2E6-238CD3D3628C}"/>
                  </a:ext>
                </a:extLst>
              </p:cNvPr>
              <p:cNvSpPr/>
              <p:nvPr/>
            </p:nvSpPr>
            <p:spPr>
              <a:xfrm>
                <a:off x="8913843" y="87008"/>
                <a:ext cx="882550" cy="504506"/>
              </a:xfrm>
              <a:prstGeom prst="roundRect">
                <a:avLst/>
              </a:prstGeom>
              <a:solidFill>
                <a:schemeClr val="accent1">
                  <a:alpha val="33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28A02F93-85BE-CC4F-B2E6-238CD3D362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843" y="87008"/>
                <a:ext cx="882550" cy="50450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D37141E-A961-B24F-8C7F-FF6DE0AB3006}"/>
              </a:ext>
            </a:extLst>
          </p:cNvPr>
          <p:cNvCxnSpPr>
            <a:cxnSpLocks/>
            <a:stCxn id="51" idx="2"/>
            <a:endCxn id="94" idx="0"/>
          </p:cNvCxnSpPr>
          <p:nvPr/>
        </p:nvCxnSpPr>
        <p:spPr>
          <a:xfrm flipH="1">
            <a:off x="11315149" y="594835"/>
            <a:ext cx="656137" cy="290307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1EF04450-1C3C-2B40-B9E3-AC67693EE494}"/>
                  </a:ext>
                </a:extLst>
              </p:cNvPr>
              <p:cNvSpPr/>
              <p:nvPr/>
            </p:nvSpPr>
            <p:spPr>
              <a:xfrm>
                <a:off x="11514744" y="90329"/>
                <a:ext cx="913083" cy="504506"/>
              </a:xfrm>
              <a:prstGeom prst="roundRect">
                <a:avLst/>
              </a:prstGeom>
              <a:solidFill>
                <a:schemeClr val="accent1">
                  <a:alpha val="33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1EF04450-1C3C-2B40-B9E3-AC67693EE4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4744" y="90329"/>
                <a:ext cx="913083" cy="50450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94DDB5-DDC6-48CE-8533-692C78EDD7B0}"/>
              </a:ext>
            </a:extLst>
          </p:cNvPr>
          <p:cNvCxnSpPr>
            <a:cxnSpLocks/>
            <a:stCxn id="33" idx="2"/>
            <a:endCxn id="6" idx="0"/>
          </p:cNvCxnSpPr>
          <p:nvPr/>
        </p:nvCxnSpPr>
        <p:spPr>
          <a:xfrm flipH="1">
            <a:off x="2399220" y="1040711"/>
            <a:ext cx="6683" cy="758676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3CC7392-B6F5-4267-B51F-30AE22A5C931}"/>
              </a:ext>
            </a:extLst>
          </p:cNvPr>
          <p:cNvGrpSpPr/>
          <p:nvPr/>
        </p:nvGrpSpPr>
        <p:grpSpPr>
          <a:xfrm>
            <a:off x="4787294" y="877293"/>
            <a:ext cx="2461430" cy="1638903"/>
            <a:chOff x="4787294" y="877293"/>
            <a:chExt cx="2461430" cy="1638903"/>
          </a:xfrm>
        </p:grpSpPr>
        <p:sp>
          <p:nvSpPr>
            <p:cNvPr id="48" name="Rounded Rectangle 56">
              <a:extLst>
                <a:ext uri="{FF2B5EF4-FFF2-40B4-BE49-F238E27FC236}">
                  <a16:creationId xmlns:a16="http://schemas.microsoft.com/office/drawing/2014/main" id="{90BBBCB3-5536-428C-A2E4-961CABE90E3E}"/>
                </a:ext>
              </a:extLst>
            </p:cNvPr>
            <p:cNvSpPr/>
            <p:nvPr/>
          </p:nvSpPr>
          <p:spPr>
            <a:xfrm>
              <a:off x="4787294" y="877293"/>
              <a:ext cx="2461430" cy="1638903"/>
            </a:xfrm>
            <a:prstGeom prst="roundRect">
              <a:avLst/>
            </a:prstGeom>
            <a:solidFill>
              <a:schemeClr val="bg2">
                <a:lumMod val="75000"/>
                <a:alpha val="33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52" name="Picture 51" descr="Square&#10;&#10;Description automatically generated">
              <a:extLst>
                <a:ext uri="{FF2B5EF4-FFF2-40B4-BE49-F238E27FC236}">
                  <a16:creationId xmlns:a16="http://schemas.microsoft.com/office/drawing/2014/main" id="{318D5CF4-CE52-4586-B32D-1029D7FCA0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6" b="4080"/>
            <a:stretch/>
          </p:blipFill>
          <p:spPr>
            <a:xfrm rot="5400000">
              <a:off x="5711984" y="1849791"/>
              <a:ext cx="594360" cy="57205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025A88C0-2745-49A5-93D9-0339BC4EC118}"/>
                    </a:ext>
                  </a:extLst>
                </p:cNvPr>
                <p:cNvSpPr txBox="1"/>
                <p:nvPr/>
              </p:nvSpPr>
              <p:spPr>
                <a:xfrm>
                  <a:off x="5671387" y="1604216"/>
                  <a:ext cx="782762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=0.5</m:t>
                        </m:r>
                      </m:oMath>
                    </m:oMathPara>
                  </a14:m>
                  <a:endParaRPr lang="en-US" sz="1000" b="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025A88C0-2745-49A5-93D9-0339BC4EC1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1387" y="1604216"/>
                  <a:ext cx="782762" cy="25391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55" name="Picture 54" descr="Chart&#10;&#10;Description automatically generated">
              <a:extLst>
                <a:ext uri="{FF2B5EF4-FFF2-40B4-BE49-F238E27FC236}">
                  <a16:creationId xmlns:a16="http://schemas.microsoft.com/office/drawing/2014/main" id="{11944DEB-86B1-42AE-A371-70164C2A71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29" b="4080"/>
            <a:stretch/>
          </p:blipFill>
          <p:spPr>
            <a:xfrm rot="5400000">
              <a:off x="6487301" y="1855876"/>
              <a:ext cx="594360" cy="56906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18F75DDE-CE22-4A25-A99E-AC6BC7200944}"/>
                    </a:ext>
                  </a:extLst>
                </p:cNvPr>
                <p:cNvSpPr txBox="1"/>
                <p:nvPr/>
              </p:nvSpPr>
              <p:spPr>
                <a:xfrm>
                  <a:off x="6438002" y="1611911"/>
                  <a:ext cx="69911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1000" b="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18F75DDE-CE22-4A25-A99E-AC6BC72009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8002" y="1611911"/>
                  <a:ext cx="699117" cy="24622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58" name="Picture 57" descr="Chart, waterfall chart&#10;&#10;Description automatically generated">
              <a:extLst>
                <a:ext uri="{FF2B5EF4-FFF2-40B4-BE49-F238E27FC236}">
                  <a16:creationId xmlns:a16="http://schemas.microsoft.com/office/drawing/2014/main" id="{6C6F6462-AC34-411A-8906-99351BA53E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47" b="3466"/>
            <a:stretch/>
          </p:blipFill>
          <p:spPr>
            <a:xfrm rot="5400000">
              <a:off x="4968122" y="1842346"/>
              <a:ext cx="594360" cy="57162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A8969FB1-1D9C-4B5A-9E1D-CAA33E65182A}"/>
                    </a:ext>
                  </a:extLst>
                </p:cNvPr>
                <p:cNvSpPr txBox="1"/>
                <p:nvPr/>
              </p:nvSpPr>
              <p:spPr>
                <a:xfrm>
                  <a:off x="4971747" y="1602931"/>
                  <a:ext cx="66984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1000" b="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A8969FB1-1D9C-4B5A-9E1D-CAA33E6518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1747" y="1602931"/>
                  <a:ext cx="669849" cy="24622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E693EF16-4AF1-4FCF-9E77-3890362883ED}"/>
                    </a:ext>
                  </a:extLst>
                </p:cNvPr>
                <p:cNvSpPr txBox="1"/>
                <p:nvPr/>
              </p:nvSpPr>
              <p:spPr>
                <a:xfrm>
                  <a:off x="5053774" y="1326803"/>
                  <a:ext cx="1970438" cy="31370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sup>
                      </m:sSubSup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=1, …, </m:t>
                      </m:r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</m:oMath>
                  </a14:m>
                  <a:r>
                    <a:rPr lang="en-US" sz="11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E693EF16-4AF1-4FCF-9E77-3890362883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3774" y="1326803"/>
                  <a:ext cx="1970438" cy="31370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626C3877-FDF2-450F-A373-4636A9E1A60D}"/>
                    </a:ext>
                  </a:extLst>
                </p:cNvPr>
                <p:cNvSpPr txBox="1"/>
                <p:nvPr/>
              </p:nvSpPr>
              <p:spPr>
                <a:xfrm>
                  <a:off x="4907280" y="955671"/>
                  <a:ext cx="2260936" cy="43088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𝑬</m:t>
                          </m:r>
                        </m:sub>
                      </m:sSub>
                    </m:oMath>
                  </a14:m>
                  <a:r>
                    <a:rPr lang="en-US" sz="1100" dirty="0">
                      <a:solidFill>
                        <a:schemeClr val="tx1"/>
                      </a:solidFill>
                    </a:rPr>
                    <a:t>: Effect </a:t>
                  </a:r>
                  <a:r>
                    <a:rPr lang="en-US" sz="1100" dirty="0"/>
                    <a:t>c</a:t>
                  </a:r>
                  <a:r>
                    <a:rPr lang="en-US" sz="1100" dirty="0">
                      <a:solidFill>
                        <a:schemeClr val="tx1"/>
                      </a:solidFill>
                    </a:rPr>
                    <a:t>orrelation structure among environmental groups</a:t>
                  </a:r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626C3877-FDF2-450F-A373-4636A9E1A6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7280" y="955671"/>
                  <a:ext cx="2260936" cy="430887"/>
                </a:xfrm>
                <a:prstGeom prst="rect">
                  <a:avLst/>
                </a:prstGeom>
                <a:blipFill>
                  <a:blip r:embed="rId14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84C2514-1C79-4B22-B889-A159719ECA32}"/>
              </a:ext>
            </a:extLst>
          </p:cNvPr>
          <p:cNvGrpSpPr/>
          <p:nvPr/>
        </p:nvGrpSpPr>
        <p:grpSpPr>
          <a:xfrm>
            <a:off x="7451328" y="866097"/>
            <a:ext cx="2492142" cy="1636776"/>
            <a:chOff x="7327822" y="1386268"/>
            <a:chExt cx="2492142" cy="1636776"/>
          </a:xfrm>
        </p:grpSpPr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4BD2C69E-AFF5-B64B-9CCE-782866572DAF}"/>
                </a:ext>
              </a:extLst>
            </p:cNvPr>
            <p:cNvSpPr/>
            <p:nvPr/>
          </p:nvSpPr>
          <p:spPr>
            <a:xfrm>
              <a:off x="7327822" y="1386268"/>
              <a:ext cx="2459736" cy="1636776"/>
            </a:xfrm>
            <a:prstGeom prst="roundRect">
              <a:avLst/>
            </a:prstGeom>
            <a:solidFill>
              <a:schemeClr val="bg2">
                <a:lumMod val="75000"/>
                <a:alpha val="33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3954C018-7C3E-4B7C-9DA7-5BCAD74C7270}"/>
                    </a:ext>
                  </a:extLst>
                </p:cNvPr>
                <p:cNvSpPr txBox="1"/>
                <p:nvPr/>
              </p:nvSpPr>
              <p:spPr>
                <a:xfrm>
                  <a:off x="7469850" y="1471465"/>
                  <a:ext cx="2350114" cy="60016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b>
                      </m:sSub>
                    </m:oMath>
                  </a14:m>
                  <a:r>
                    <a:rPr lang="en-US" sz="1100" dirty="0">
                      <a:solidFill>
                        <a:schemeClr val="tx1"/>
                      </a:solidFill>
                    </a:rPr>
                    <a:t>: Effect Correlation structure among traits</a:t>
                  </a:r>
                  <a:r>
                    <a:rPr lang="en-US" sz="11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en-US" sz="1100" b="1" i="1" dirty="0">
                    <a:solidFill>
                      <a:schemeClr val="tx1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3954C018-7C3E-4B7C-9DA7-5BCAD74C72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9850" y="1471465"/>
                  <a:ext cx="2350114" cy="60016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48AB4FA9-106B-4D52-89D6-F20771471FA9}"/>
                    </a:ext>
                  </a:extLst>
                </p:cNvPr>
                <p:cNvSpPr/>
                <p:nvPr/>
              </p:nvSpPr>
              <p:spPr>
                <a:xfrm>
                  <a:off x="8321845" y="2096112"/>
                  <a:ext cx="593074" cy="246221"/>
                </a:xfrm>
                <a:prstGeom prst="rect">
                  <a:avLst/>
                </a:prstGeom>
                <a:ln>
                  <a:noFill/>
                  <a:prstDash val="sysDot"/>
                </a:ln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1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a14:m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48AB4FA9-106B-4D52-89D6-F20771471F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1845" y="2096112"/>
                  <a:ext cx="593074" cy="24622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  <a:prstDash val="sys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E34DA097-2F90-4504-A70F-08BC94FDD382}"/>
                    </a:ext>
                  </a:extLst>
                </p:cNvPr>
                <p:cNvSpPr txBox="1"/>
                <p:nvPr/>
              </p:nvSpPr>
              <p:spPr>
                <a:xfrm>
                  <a:off x="7505039" y="2100591"/>
                  <a:ext cx="7155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=0.5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E34DA097-2F90-4504-A70F-08BC94FDD3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5039" y="2100591"/>
                  <a:ext cx="715500" cy="24622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16C12124-804E-44E6-9DFC-40FA91BA736A}"/>
                    </a:ext>
                  </a:extLst>
                </p:cNvPr>
                <p:cNvSpPr txBox="1"/>
                <p:nvPr/>
              </p:nvSpPr>
              <p:spPr>
                <a:xfrm>
                  <a:off x="8863769" y="2100591"/>
                  <a:ext cx="95410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16C12124-804E-44E6-9DFC-40FA91BA73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3769" y="2100591"/>
                  <a:ext cx="954106" cy="246221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064FCCA2-B9A5-4BB9-960E-5D9168108DC6}"/>
                    </a:ext>
                  </a:extLst>
                </p:cNvPr>
                <p:cNvSpPr/>
                <p:nvPr/>
              </p:nvSpPr>
              <p:spPr>
                <a:xfrm>
                  <a:off x="7521216" y="1857693"/>
                  <a:ext cx="2201500" cy="2482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smtClean="0"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0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p>
                                <m:sSupPr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00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1000" b="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000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p>
                                    <m:sSupPr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000" b="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sz="1000" b="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sup>
                      </m:sSup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=1, …,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a14:m>
                  <a:r>
                    <a:rPr lang="en-US" sz="1000" dirty="0"/>
                    <a:t> </a:t>
                  </a:r>
                </a:p>
              </p:txBody>
            </p:sp>
          </mc:Choice>
          <mc:Fallback xmlns="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064FCCA2-B9A5-4BB9-960E-5D9168108D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1216" y="1857693"/>
                  <a:ext cx="2201500" cy="248209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F6045380-1B81-4F48-80DF-A4D7434EA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 rot="16200000">
              <a:off x="8296055" y="2320023"/>
              <a:ext cx="587100" cy="586170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32A559A4-2230-44D6-AFC0-4F88A1A12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16200000">
              <a:off x="7543938" y="2340658"/>
              <a:ext cx="585216" cy="585216"/>
            </a:xfrm>
            <a:prstGeom prst="rect">
              <a:avLst/>
            </a:prstGeom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E5F9582B-5565-4E3F-B586-223694301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 rot="16200000">
              <a:off x="9058756" y="2326012"/>
              <a:ext cx="581518" cy="585216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Rounded Rectangle 42">
                <a:extLst>
                  <a:ext uri="{FF2B5EF4-FFF2-40B4-BE49-F238E27FC236}">
                    <a16:creationId xmlns:a16="http://schemas.microsoft.com/office/drawing/2014/main" id="{16782CDD-A883-413D-8C3C-8D9CFB309538}"/>
                  </a:ext>
                </a:extLst>
              </p:cNvPr>
              <p:cNvSpPr/>
              <p:nvPr/>
            </p:nvSpPr>
            <p:spPr>
              <a:xfrm>
                <a:off x="5570794" y="90794"/>
                <a:ext cx="882550" cy="504506"/>
              </a:xfrm>
              <a:prstGeom prst="roundRect">
                <a:avLst/>
              </a:prstGeom>
              <a:solidFill>
                <a:schemeClr val="accent1">
                  <a:alpha val="33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5" name="Rounded Rectangle 42">
                <a:extLst>
                  <a:ext uri="{FF2B5EF4-FFF2-40B4-BE49-F238E27FC236}">
                    <a16:creationId xmlns:a16="http://schemas.microsoft.com/office/drawing/2014/main" id="{16782CDD-A883-413D-8C3C-8D9CFB3095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794" y="90794"/>
                <a:ext cx="882550" cy="504506"/>
              </a:xfrm>
              <a:prstGeom prst="round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2350E24-26BE-4316-826D-88C56B766287}"/>
              </a:ext>
            </a:extLst>
          </p:cNvPr>
          <p:cNvCxnSpPr>
            <a:cxnSpLocks/>
            <a:stCxn id="85" idx="2"/>
            <a:endCxn id="48" idx="0"/>
          </p:cNvCxnSpPr>
          <p:nvPr/>
        </p:nvCxnSpPr>
        <p:spPr>
          <a:xfrm>
            <a:off x="6012069" y="595300"/>
            <a:ext cx="5940" cy="281993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9062E8F-97DE-45B5-A02B-98AE4C353E96}"/>
              </a:ext>
            </a:extLst>
          </p:cNvPr>
          <p:cNvGrpSpPr/>
          <p:nvPr/>
        </p:nvGrpSpPr>
        <p:grpSpPr>
          <a:xfrm>
            <a:off x="10078430" y="885142"/>
            <a:ext cx="2466587" cy="1636776"/>
            <a:chOff x="11188869" y="1930970"/>
            <a:chExt cx="2466587" cy="1636776"/>
          </a:xfrm>
        </p:grpSpPr>
        <p:sp>
          <p:nvSpPr>
            <p:cNvPr id="94" name="Rounded Rectangle 56">
              <a:extLst>
                <a:ext uri="{FF2B5EF4-FFF2-40B4-BE49-F238E27FC236}">
                  <a16:creationId xmlns:a16="http://schemas.microsoft.com/office/drawing/2014/main" id="{8E712201-7E3C-4DBB-94C5-58E2C5242E7B}"/>
                </a:ext>
              </a:extLst>
            </p:cNvPr>
            <p:cNvSpPr/>
            <p:nvPr/>
          </p:nvSpPr>
          <p:spPr>
            <a:xfrm>
              <a:off x="11195720" y="1930970"/>
              <a:ext cx="2459736" cy="1636776"/>
            </a:xfrm>
            <a:prstGeom prst="roundRect">
              <a:avLst/>
            </a:prstGeom>
            <a:solidFill>
              <a:schemeClr val="bg2">
                <a:lumMod val="75000"/>
                <a:alpha val="33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7C23814F-4755-488F-87B5-85B27B9336AD}"/>
                    </a:ext>
                  </a:extLst>
                </p:cNvPr>
                <p:cNvSpPr txBox="1"/>
                <p:nvPr/>
              </p:nvSpPr>
              <p:spPr>
                <a:xfrm>
                  <a:off x="11188869" y="2020087"/>
                  <a:ext cx="2350114" cy="60016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𝑺</m:t>
                          </m:r>
                        </m:sub>
                      </m:sSub>
                    </m:oMath>
                  </a14:m>
                  <a:r>
                    <a:rPr lang="en-US" sz="1100" dirty="0">
                      <a:solidFill>
                        <a:schemeClr val="tx1"/>
                      </a:solidFill>
                    </a:rPr>
                    <a:t>: Effect Correlation structure among variants</a:t>
                  </a:r>
                  <a:r>
                    <a:rPr lang="en-US" sz="11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en-US" sz="1100" b="1" i="1" dirty="0">
                    <a:solidFill>
                      <a:schemeClr val="tx1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7C23814F-4755-488F-87B5-85B27B9336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88869" y="2020087"/>
                  <a:ext cx="2350114" cy="60016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439C1980-BD1D-4AD6-B722-DAA08ED32F04}"/>
                </a:ext>
              </a:extLst>
            </p:cNvPr>
            <p:cNvPicPr>
              <a:picLocks/>
            </p:cNvPicPr>
            <p:nvPr/>
          </p:nvPicPr>
          <p:blipFill>
            <a:blip r:embed="rId25"/>
            <a:stretch>
              <a:fillRect/>
            </a:stretch>
          </p:blipFill>
          <p:spPr>
            <a:xfrm rot="16200000">
              <a:off x="12903824" y="2824351"/>
              <a:ext cx="594360" cy="594361"/>
            </a:xfrm>
            <a:prstGeom prst="rect">
              <a:avLst/>
            </a:prstGeom>
            <a:ln>
              <a:noFill/>
              <a:prstDash val="sysDot"/>
            </a:ln>
          </p:spPr>
        </p:pic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0184F0A9-F1B8-4CE6-962A-C0F7EFC3FB03}"/>
                </a:ext>
              </a:extLst>
            </p:cNvPr>
            <p:cNvPicPr>
              <a:picLocks/>
            </p:cNvPicPr>
            <p:nvPr/>
          </p:nvPicPr>
          <p:blipFill>
            <a:blip r:embed="rId26"/>
            <a:stretch>
              <a:fillRect/>
            </a:stretch>
          </p:blipFill>
          <p:spPr>
            <a:xfrm rot="16200000">
              <a:off x="11415326" y="2824346"/>
              <a:ext cx="594360" cy="594360"/>
            </a:xfrm>
            <a:prstGeom prst="rect">
              <a:avLst/>
            </a:prstGeom>
            <a:ln>
              <a:noFill/>
              <a:prstDash val="sysDot"/>
            </a:ln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CE9E556E-E0D6-4D3B-89F7-A3E15F3A929B}"/>
                    </a:ext>
                  </a:extLst>
                </p:cNvPr>
                <p:cNvSpPr txBox="1"/>
                <p:nvPr/>
              </p:nvSpPr>
              <p:spPr>
                <a:xfrm>
                  <a:off x="11313867" y="2584572"/>
                  <a:ext cx="754959" cy="339631"/>
                </a:xfrm>
                <a:prstGeom prst="rect">
                  <a:avLst/>
                </a:prstGeom>
                <a:noFill/>
                <a:ln>
                  <a:noFill/>
                  <a:prstDash val="sysDot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1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a14:m>
                  <a:r>
                    <a:rPr lang="en-US" sz="1100" b="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</mc:Choice>
          <mc:Fallback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CE9E556E-E0D6-4D3B-89F7-A3E15F3A92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3867" y="2584572"/>
                  <a:ext cx="754959" cy="339631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>
                  <a:noFill/>
                  <a:prstDash val="sys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760A9531-1ED2-4451-87DD-AF85CBC47712}"/>
                    </a:ext>
                  </a:extLst>
                </p:cNvPr>
                <p:cNvSpPr txBox="1"/>
                <p:nvPr/>
              </p:nvSpPr>
              <p:spPr>
                <a:xfrm>
                  <a:off x="12839723" y="2538840"/>
                  <a:ext cx="754963" cy="339632"/>
                </a:xfrm>
                <a:prstGeom prst="rect">
                  <a:avLst/>
                </a:prstGeom>
                <a:noFill/>
                <a:ln>
                  <a:noFill/>
                  <a:prstDash val="sysDot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1100" b="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760A9531-1ED2-4451-87DD-AF85CBC477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39723" y="2538840"/>
                  <a:ext cx="754963" cy="3396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noFill/>
                  <a:prstDash val="sys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913C1D4B-0B58-4016-9C0C-E84A1F8DBF7C}"/>
                </a:ext>
              </a:extLst>
            </p:cNvPr>
            <p:cNvPicPr>
              <a:picLocks/>
            </p:cNvPicPr>
            <p:nvPr/>
          </p:nvPicPr>
          <p:blipFill>
            <a:blip r:embed="rId29"/>
            <a:stretch>
              <a:fillRect/>
            </a:stretch>
          </p:blipFill>
          <p:spPr>
            <a:xfrm rot="5400000">
              <a:off x="12162194" y="2824354"/>
              <a:ext cx="594361" cy="59436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B217224A-1F8A-4169-8C6C-FF2EE39EB734}"/>
                    </a:ext>
                  </a:extLst>
                </p:cNvPr>
                <p:cNvSpPr txBox="1"/>
                <p:nvPr/>
              </p:nvSpPr>
              <p:spPr>
                <a:xfrm>
                  <a:off x="12094885" y="2564240"/>
                  <a:ext cx="754961" cy="339632"/>
                </a:xfrm>
                <a:prstGeom prst="rect">
                  <a:avLst/>
                </a:prstGeom>
                <a:noFill/>
                <a:ln>
                  <a:noFill/>
                  <a:prstDash val="sysDot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=0.5</m:t>
                        </m:r>
                      </m:oMath>
                    </m:oMathPara>
                  </a14:m>
                  <a:endParaRPr lang="en-US" sz="1100" b="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B217224A-1F8A-4169-8C6C-FF2EE39EB7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94885" y="2564240"/>
                  <a:ext cx="754961" cy="3396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>
                  <a:noFill/>
                  <a:prstDash val="sys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9" name="Group 338">
            <a:extLst>
              <a:ext uri="{FF2B5EF4-FFF2-40B4-BE49-F238E27FC236}">
                <a16:creationId xmlns:a16="http://schemas.microsoft.com/office/drawing/2014/main" id="{38AA6A34-60D5-4DAB-A180-626EEB2A5B78}"/>
              </a:ext>
            </a:extLst>
          </p:cNvPr>
          <p:cNvGrpSpPr/>
          <p:nvPr/>
        </p:nvGrpSpPr>
        <p:grpSpPr>
          <a:xfrm>
            <a:off x="794143" y="-805064"/>
            <a:ext cx="3253962" cy="2187750"/>
            <a:chOff x="553693" y="477031"/>
            <a:chExt cx="3253962" cy="2187750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7205152B-0CA6-49C2-BDF8-3291C65CF134}"/>
                </a:ext>
              </a:extLst>
            </p:cNvPr>
            <p:cNvSpPr txBox="1"/>
            <p:nvPr/>
          </p:nvSpPr>
          <p:spPr>
            <a:xfrm>
              <a:off x="625150" y="477031"/>
              <a:ext cx="3106881" cy="2187750"/>
            </a:xfrm>
            <a:prstGeom prst="rect">
              <a:avLst/>
            </a:prstGeom>
            <a:noFill/>
            <a:ln w="31750">
              <a:solidFill>
                <a:schemeClr val="bg2">
                  <a:lumMod val="75000"/>
                </a:schemeClr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0377301B-120A-A641-9700-9D48639C99D9}"/>
                    </a:ext>
                  </a:extLst>
                </p:cNvPr>
                <p:cNvSpPr/>
                <p:nvPr/>
              </p:nvSpPr>
              <p:spPr>
                <a:xfrm>
                  <a:off x="553693" y="544661"/>
                  <a:ext cx="3253962" cy="132343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/>
                    <a:t>Step 1: Prepare summary statistics for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a14:m>
                  <a:r>
                    <a:rPr lang="en-US" sz="1600" dirty="0"/>
                    <a:t> traits across each environmental group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a14:m>
                  <a:endParaRPr lang="en-US" sz="1600" dirty="0"/>
                </a:p>
                <a:p>
                  <a:pPr algn="ctr"/>
                  <a:r>
                    <a:rPr lang="en-US" sz="1600" b="1" i="1" dirty="0"/>
                    <a:t>   Get_beta_cov_data()</a:t>
                  </a:r>
                </a:p>
                <a:p>
                  <a:pPr algn="ctr"/>
                  <a:r>
                    <a:rPr lang="en-US" sz="1600" b="1" i="1" dirty="0"/>
                    <a:t>Get_beta_cov_UV()  </a:t>
                  </a:r>
                </a:p>
              </p:txBody>
            </p:sp>
          </mc:Choice>
          <mc:Fallback xmlns="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0377301B-120A-A641-9700-9D48639C99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693" y="544661"/>
                  <a:ext cx="3253962" cy="1323439"/>
                </a:xfrm>
                <a:prstGeom prst="rect">
                  <a:avLst/>
                </a:prstGeom>
                <a:blipFill>
                  <a:blip r:embed="rId31"/>
                  <a:stretch>
                    <a:fillRect t="-1382" b="-50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ounded Rectangle 26">
                  <a:extLst>
                    <a:ext uri="{FF2B5EF4-FFF2-40B4-BE49-F238E27FC236}">
                      <a16:creationId xmlns:a16="http://schemas.microsoft.com/office/drawing/2014/main" id="{223D2A61-241C-4C1D-A18A-201BBB3FDB2A}"/>
                    </a:ext>
                  </a:extLst>
                </p:cNvPr>
                <p:cNvSpPr/>
                <p:nvPr/>
              </p:nvSpPr>
              <p:spPr>
                <a:xfrm>
                  <a:off x="1128159" y="1950642"/>
                  <a:ext cx="2074587" cy="372164"/>
                </a:xfrm>
                <a:prstGeom prst="roundRect">
                  <a:avLst/>
                </a:prstGeom>
                <a:solidFill>
                  <a:schemeClr val="accent1">
                    <a:alpha val="33000"/>
                  </a:schemeClr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1600" b="1" dirty="0">
                      <a:solidFill>
                        <a:schemeClr val="tx1"/>
                      </a:solidFill>
                    </a:rPr>
                    <a:t> or </a:t>
                  </a:r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16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Rounded Rectangle 26">
                  <a:extLst>
                    <a:ext uri="{FF2B5EF4-FFF2-40B4-BE49-F238E27FC236}">
                      <a16:creationId xmlns:a16="http://schemas.microsoft.com/office/drawing/2014/main" id="{223D2A61-241C-4C1D-A18A-201BBB3FDB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8159" y="1950642"/>
                  <a:ext cx="2074587" cy="372164"/>
                </a:xfrm>
                <a:prstGeom prst="roundRect">
                  <a:avLst/>
                </a:prstGeom>
                <a:blipFill>
                  <a:blip r:embed="rId32"/>
                  <a:stretch>
                    <a:fillRect b="-14286"/>
                  </a:stretch>
                </a:blip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E71A9ABD-C3DD-4D19-B552-AAB48C22CD71}"/>
              </a:ext>
            </a:extLst>
          </p:cNvPr>
          <p:cNvCxnSpPr>
            <a:cxnSpLocks/>
            <a:stCxn id="147" idx="2"/>
            <a:endCxn id="131" idx="0"/>
          </p:cNvCxnSpPr>
          <p:nvPr/>
        </p:nvCxnSpPr>
        <p:spPr>
          <a:xfrm>
            <a:off x="5265300" y="10304791"/>
            <a:ext cx="1" cy="594923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4B760BC8-6581-4E15-9D8C-976ACADDCE88}"/>
              </a:ext>
            </a:extLst>
          </p:cNvPr>
          <p:cNvGrpSpPr/>
          <p:nvPr/>
        </p:nvGrpSpPr>
        <p:grpSpPr>
          <a:xfrm>
            <a:off x="127000" y="1799387"/>
            <a:ext cx="4455539" cy="2067620"/>
            <a:chOff x="-3698980" y="3010111"/>
            <a:chExt cx="3693484" cy="206762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9C8118F3-97A3-F140-9CF8-258AE5296139}"/>
                </a:ext>
              </a:extLst>
            </p:cNvPr>
            <p:cNvSpPr/>
            <p:nvPr/>
          </p:nvSpPr>
          <p:spPr>
            <a:xfrm>
              <a:off x="-3625285" y="3010111"/>
              <a:ext cx="3619789" cy="2067620"/>
            </a:xfrm>
            <a:prstGeom prst="roundRect">
              <a:avLst/>
            </a:prstGeom>
            <a:solidFill>
              <a:schemeClr val="bg2">
                <a:lumMod val="75000"/>
                <a:alpha val="33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pic>
          <p:nvPicPr>
            <p:cNvPr id="160" name="Picture 159" descr="Diagram&#10;&#10;Description automatically generated">
              <a:extLst>
                <a:ext uri="{FF2B5EF4-FFF2-40B4-BE49-F238E27FC236}">
                  <a16:creationId xmlns:a16="http://schemas.microsoft.com/office/drawing/2014/main" id="{6B1C9CA8-BF5A-4415-8DEE-4BF5FA87D9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6" t="-3899" r="53290" b="76493"/>
            <a:stretch/>
          </p:blipFill>
          <p:spPr>
            <a:xfrm>
              <a:off x="-3390705" y="3149755"/>
              <a:ext cx="2913901" cy="1838049"/>
            </a:xfrm>
            <a:prstGeom prst="rect">
              <a:avLst/>
            </a:prstGeom>
          </p:spPr>
        </p:pic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3516891A-F732-40A4-A0FB-855E2414D240}"/>
                </a:ext>
              </a:extLst>
            </p:cNvPr>
            <p:cNvSpPr txBox="1"/>
            <p:nvPr/>
          </p:nvSpPr>
          <p:spPr>
            <a:xfrm>
              <a:off x="-3698980" y="3041702"/>
              <a:ext cx="34699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Marginal e</a:t>
              </a:r>
              <a:r>
                <a:rPr lang="en-US" sz="1400" dirty="0">
                  <a:solidFill>
                    <a:schemeClr val="tx1"/>
                  </a:solidFill>
                </a:rPr>
                <a:t>ffect estimates and its covariance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B39A5D70-9555-42F2-94E2-7D6F3A03BD80}"/>
                  </a:ext>
                </a:extLst>
              </p:cNvPr>
              <p:cNvSpPr txBox="1"/>
              <p:nvPr/>
            </p:nvSpPr>
            <p:spPr>
              <a:xfrm>
                <a:off x="5436113" y="5601851"/>
                <a:ext cx="3064973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solidFill>
                      <a:schemeClr val="tx1"/>
                    </a:solidFill>
                  </a:rPr>
                  <a:t>Construct intermediate p values for multi-/single-trait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multi-/single-variants analysis</a:t>
                </a:r>
              </a:p>
            </p:txBody>
          </p:sp>
        </mc:Choice>
        <mc:Fallback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B39A5D70-9555-42F2-94E2-7D6F3A03B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113" y="5601851"/>
                <a:ext cx="3064973" cy="923330"/>
              </a:xfrm>
              <a:prstGeom prst="rect">
                <a:avLst/>
              </a:prstGeom>
              <a:blipFill>
                <a:blip r:embed="rId34"/>
                <a:stretch>
                  <a:fillRect l="-1789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ounded Rectangle 42">
                <a:extLst>
                  <a:ext uri="{FF2B5EF4-FFF2-40B4-BE49-F238E27FC236}">
                    <a16:creationId xmlns:a16="http://schemas.microsoft.com/office/drawing/2014/main" id="{587CAEE8-30CF-46F9-AF0E-73A424EC8DFE}"/>
                  </a:ext>
                </a:extLst>
              </p:cNvPr>
              <p:cNvSpPr/>
              <p:nvPr/>
            </p:nvSpPr>
            <p:spPr>
              <a:xfrm>
                <a:off x="-1223350" y="665807"/>
                <a:ext cx="541754" cy="374904"/>
              </a:xfrm>
              <a:prstGeom prst="roundRect">
                <a:avLst/>
              </a:prstGeom>
              <a:solidFill>
                <a:schemeClr val="accent1">
                  <a:alpha val="33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6" name="Rounded Rectangle 42">
                <a:extLst>
                  <a:ext uri="{FF2B5EF4-FFF2-40B4-BE49-F238E27FC236}">
                    <a16:creationId xmlns:a16="http://schemas.microsoft.com/office/drawing/2014/main" id="{587CAEE8-30CF-46F9-AF0E-73A424EC8D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23350" y="665807"/>
                <a:ext cx="541754" cy="374904"/>
              </a:xfrm>
              <a:prstGeom prst="roundRect">
                <a:avLst/>
              </a:prstGeom>
              <a:blipFill>
                <a:blip r:embed="rId35"/>
                <a:stretch>
                  <a:fillRect b="-1563"/>
                </a:stretch>
              </a:blip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6B6E114-5E9A-4A10-A460-5936CB598A25}"/>
              </a:ext>
            </a:extLst>
          </p:cNvPr>
          <p:cNvCxnSpPr>
            <a:cxnSpLocks/>
            <a:stCxn id="66" idx="3"/>
            <a:endCxn id="33" idx="1"/>
          </p:cNvCxnSpPr>
          <p:nvPr/>
        </p:nvCxnSpPr>
        <p:spPr>
          <a:xfrm>
            <a:off x="-681596" y="853259"/>
            <a:ext cx="2050205" cy="1370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FB1C968F-DFF8-43C9-8C9F-884B1A768312}"/>
              </a:ext>
            </a:extLst>
          </p:cNvPr>
          <p:cNvSpPr/>
          <p:nvPr/>
        </p:nvSpPr>
        <p:spPr>
          <a:xfrm>
            <a:off x="-2325764" y="-777469"/>
            <a:ext cx="285612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Use common independent variants to estimate between-trait Z-score covariance in each environmental group</a:t>
            </a:r>
          </a:p>
          <a:p>
            <a:pPr algn="ctr"/>
            <a:r>
              <a:rPr lang="en-US" sz="1600" b="1" i="1" dirty="0"/>
              <a:t>Get_zeta()</a:t>
            </a:r>
          </a:p>
        </p:txBody>
      </p:sp>
    </p:spTree>
    <p:extLst>
      <p:ext uri="{BB962C8B-B14F-4D97-AF65-F5344CB8AC3E}">
        <p14:creationId xmlns:p14="http://schemas.microsoft.com/office/powerpoint/2010/main" val="4857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B28CB3-2CB3-184D-90A2-3C473F7DD804}"/>
              </a:ext>
            </a:extLst>
          </p:cNvPr>
          <p:cNvSpPr txBox="1"/>
          <p:nvPr/>
        </p:nvSpPr>
        <p:spPr>
          <a:xfrm>
            <a:off x="4125262" y="281070"/>
            <a:ext cx="3238981" cy="2412755"/>
          </a:xfrm>
          <a:prstGeom prst="rect">
            <a:avLst/>
          </a:prstGeom>
          <a:noFill/>
          <a:ln w="31750">
            <a:solidFill>
              <a:schemeClr val="bg2">
                <a:lumMod val="75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C23B78-4FD2-8846-BDA3-53510242EDEB}"/>
              </a:ext>
            </a:extLst>
          </p:cNvPr>
          <p:cNvSpPr txBox="1"/>
          <p:nvPr/>
        </p:nvSpPr>
        <p:spPr>
          <a:xfrm>
            <a:off x="505364" y="264874"/>
            <a:ext cx="3350620" cy="2447987"/>
          </a:xfrm>
          <a:prstGeom prst="rect">
            <a:avLst/>
          </a:prstGeom>
          <a:noFill/>
          <a:ln w="31750">
            <a:solidFill>
              <a:schemeClr val="bg2">
                <a:lumMod val="75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0CE5C68-A7F6-B44D-89D0-660594226772}"/>
              </a:ext>
            </a:extLst>
          </p:cNvPr>
          <p:cNvSpPr/>
          <p:nvPr/>
        </p:nvSpPr>
        <p:spPr>
          <a:xfrm>
            <a:off x="5014171" y="4723560"/>
            <a:ext cx="1484369" cy="552329"/>
          </a:xfrm>
          <a:prstGeom prst="roundRect">
            <a:avLst/>
          </a:prstGeom>
          <a:solidFill>
            <a:schemeClr val="bg2">
              <a:lumMod val="75000"/>
              <a:alpha val="33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Test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220412A7-F8B1-E140-9311-3BBBE60D884E}"/>
                  </a:ext>
                </a:extLst>
              </p:cNvPr>
              <p:cNvSpPr/>
              <p:nvPr/>
            </p:nvSpPr>
            <p:spPr>
              <a:xfrm>
                <a:off x="4527225" y="3246154"/>
                <a:ext cx="2469918" cy="585756"/>
              </a:xfrm>
              <a:prstGeom prst="roundRect">
                <a:avLst/>
              </a:prstGeom>
              <a:solidFill>
                <a:schemeClr val="bg2">
                  <a:lumMod val="75000"/>
                  <a:alpha val="33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Estimator covariance matrix </a:t>
                </a:r>
                <a14:m>
                  <m:oMath xmlns:m="http://schemas.openxmlformats.org/officeDocument/2006/math">
                    <m:r>
                      <a:rPr lang="en-US" sz="16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𝚺</m:t>
                    </m:r>
                  </m:oMath>
                </a14:m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220412A7-F8B1-E140-9311-3BBBE60D88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225" y="3246154"/>
                <a:ext cx="2469918" cy="585756"/>
              </a:xfrm>
              <a:prstGeom prst="roundRect">
                <a:avLst/>
              </a:prstGeom>
              <a:blipFill>
                <a:blip r:embed="rId2"/>
                <a:stretch>
                  <a:fillRect t="-2083" b="-8333"/>
                </a:stretch>
              </a:blip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9C8118F3-97A3-F140-9CF8-258AE5296139}"/>
                  </a:ext>
                </a:extLst>
              </p:cNvPr>
              <p:cNvSpPr/>
              <p:nvPr/>
            </p:nvSpPr>
            <p:spPr>
              <a:xfrm>
                <a:off x="930494" y="3208886"/>
                <a:ext cx="2469919" cy="585756"/>
              </a:xfrm>
              <a:prstGeom prst="roundRect">
                <a:avLst/>
              </a:prstGeom>
              <a:solidFill>
                <a:schemeClr val="bg2">
                  <a:lumMod val="75000"/>
                  <a:alpha val="33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Effect estimates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  <m:r>
                        <a:rPr lang="en-US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sub>
                      </m:sSub>
                      <m:r>
                        <a:rPr lang="en-US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9C8118F3-97A3-F140-9CF8-258AE52961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494" y="3208886"/>
                <a:ext cx="2469919" cy="585756"/>
              </a:xfrm>
              <a:prstGeom prst="roundRect">
                <a:avLst/>
              </a:prstGeom>
              <a:blipFill>
                <a:blip r:embed="rId3"/>
                <a:stretch>
                  <a:fillRect t="-2083" b="-4167"/>
                </a:stretch>
              </a:blip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6E7C7589-9027-E746-850A-BD8BE0B63AE7}"/>
                  </a:ext>
                </a:extLst>
              </p:cNvPr>
              <p:cNvSpPr/>
              <p:nvPr/>
            </p:nvSpPr>
            <p:spPr>
              <a:xfrm>
                <a:off x="8622759" y="3229646"/>
                <a:ext cx="2469919" cy="622425"/>
              </a:xfrm>
              <a:prstGeom prst="roundRect">
                <a:avLst/>
              </a:prstGeom>
              <a:solidFill>
                <a:schemeClr val="bg2">
                  <a:lumMod val="75000"/>
                  <a:alpha val="33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Effect covariance matrix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6E7C7589-9027-E746-850A-BD8BE0B63A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2759" y="3229646"/>
                <a:ext cx="2469919" cy="62242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80B26E-C469-B244-9A73-719B3CDB586A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5756356" y="3831910"/>
            <a:ext cx="5828" cy="891650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6A222A53-8E97-A44A-90EE-546881459392}"/>
                  </a:ext>
                </a:extLst>
              </p:cNvPr>
              <p:cNvSpPr/>
              <p:nvPr/>
            </p:nvSpPr>
            <p:spPr>
              <a:xfrm>
                <a:off x="1580257" y="1980990"/>
                <a:ext cx="1202990" cy="372164"/>
              </a:xfrm>
              <a:prstGeom prst="roundRect">
                <a:avLst/>
              </a:prstGeom>
              <a:solidFill>
                <a:schemeClr val="accent1">
                  <a:alpha val="33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6A222A53-8E97-A44A-90EE-5468814593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257" y="1980990"/>
                <a:ext cx="1202990" cy="372164"/>
              </a:xfrm>
              <a:prstGeom prst="roundRect">
                <a:avLst/>
              </a:prstGeom>
              <a:blipFill>
                <a:blip r:embed="rId5"/>
                <a:stretch>
                  <a:fillRect b="-10000"/>
                </a:stretch>
              </a:blip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901B912-8623-AC4E-BFCD-1966766CA6B4}"/>
              </a:ext>
            </a:extLst>
          </p:cNvPr>
          <p:cNvCxnSpPr>
            <a:cxnSpLocks/>
            <a:stCxn id="27" idx="2"/>
            <a:endCxn id="5" idx="0"/>
          </p:cNvCxnSpPr>
          <p:nvPr/>
        </p:nvCxnSpPr>
        <p:spPr>
          <a:xfrm>
            <a:off x="2181752" y="2353154"/>
            <a:ext cx="3580432" cy="893000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E2006A0C-AA7B-CE43-B7D5-328EBC6B27DA}"/>
              </a:ext>
            </a:extLst>
          </p:cNvPr>
          <p:cNvSpPr/>
          <p:nvPr/>
        </p:nvSpPr>
        <p:spPr>
          <a:xfrm>
            <a:off x="5301244" y="1974470"/>
            <a:ext cx="921880" cy="451327"/>
          </a:xfrm>
          <a:prstGeom prst="roundRect">
            <a:avLst/>
          </a:prstGeom>
          <a:solidFill>
            <a:schemeClr val="accent1">
              <a:alpha val="33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zeta</a:t>
            </a:r>
            <a:endParaRPr lang="en-US" sz="1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81E8B8C1-037C-7147-B0D7-376D8250746B}"/>
                  </a:ext>
                </a:extLst>
              </p:cNvPr>
              <p:cNvSpPr/>
              <p:nvPr/>
            </p:nvSpPr>
            <p:spPr>
              <a:xfrm>
                <a:off x="10280033" y="1386269"/>
                <a:ext cx="1677314" cy="886651"/>
              </a:xfrm>
              <a:prstGeom prst="roundRect">
                <a:avLst/>
              </a:prstGeom>
              <a:solidFill>
                <a:schemeClr val="bg2">
                  <a:lumMod val="75000"/>
                  <a:alpha val="33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Effect covariance across traits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𝑩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81E8B8C1-037C-7147-B0D7-376D825074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0033" y="1386269"/>
                <a:ext cx="1677314" cy="88665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ounded Rectangle 56">
                <a:extLst>
                  <a:ext uri="{FF2B5EF4-FFF2-40B4-BE49-F238E27FC236}">
                    <a16:creationId xmlns:a16="http://schemas.microsoft.com/office/drawing/2014/main" id="{4BD2C69E-AFF5-B64B-9CCE-782866572DAF}"/>
                  </a:ext>
                </a:extLst>
              </p:cNvPr>
              <p:cNvSpPr/>
              <p:nvPr/>
            </p:nvSpPr>
            <p:spPr>
              <a:xfrm>
                <a:off x="7805602" y="1386269"/>
                <a:ext cx="1677314" cy="886651"/>
              </a:xfrm>
              <a:prstGeom prst="roundRect">
                <a:avLst/>
              </a:prstGeom>
              <a:solidFill>
                <a:schemeClr val="bg2">
                  <a:lumMod val="75000"/>
                  <a:alpha val="33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Effect covariance across SNPs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𝑩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ounded Rectangle 56">
                <a:extLst>
                  <a:ext uri="{FF2B5EF4-FFF2-40B4-BE49-F238E27FC236}">
                    <a16:creationId xmlns:a16="http://schemas.microsoft.com/office/drawing/2014/main" id="{4BD2C69E-AFF5-B64B-9CCE-782866572D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5602" y="1386269"/>
                <a:ext cx="1677314" cy="886651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85FA28E-B21B-5B4F-9831-61D980D44935}"/>
              </a:ext>
            </a:extLst>
          </p:cNvPr>
          <p:cNvCxnSpPr>
            <a:cxnSpLocks/>
            <a:stCxn id="300" idx="1"/>
            <a:endCxn id="7" idx="0"/>
          </p:cNvCxnSpPr>
          <p:nvPr/>
        </p:nvCxnSpPr>
        <p:spPr>
          <a:xfrm>
            <a:off x="9857719" y="2756779"/>
            <a:ext cx="0" cy="472867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6A5B08F-5A7F-2E4C-AF01-D5F8B6FBBD0E}"/>
              </a:ext>
            </a:extLst>
          </p:cNvPr>
          <p:cNvCxnSpPr>
            <a:cxnSpLocks/>
            <a:stCxn id="89" idx="2"/>
            <a:endCxn id="54" idx="0"/>
          </p:cNvCxnSpPr>
          <p:nvPr/>
        </p:nvCxnSpPr>
        <p:spPr>
          <a:xfrm>
            <a:off x="10394709" y="769380"/>
            <a:ext cx="723981" cy="616889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600D5A07-9426-A54B-BFFF-643AE4700821}"/>
              </a:ext>
            </a:extLst>
          </p:cNvPr>
          <p:cNvSpPr/>
          <p:nvPr/>
        </p:nvSpPr>
        <p:spPr>
          <a:xfrm>
            <a:off x="9774199" y="264874"/>
            <a:ext cx="1241019" cy="504506"/>
          </a:xfrm>
          <a:prstGeom prst="roundRect">
            <a:avLst/>
          </a:prstGeom>
          <a:solidFill>
            <a:schemeClr val="accent1">
              <a:alpha val="33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Genetic correlation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61B97938-3CD9-B844-8205-CB03BB95881F}"/>
              </a:ext>
            </a:extLst>
          </p:cNvPr>
          <p:cNvSpPr/>
          <p:nvPr/>
        </p:nvSpPr>
        <p:spPr>
          <a:xfrm>
            <a:off x="5031104" y="6161359"/>
            <a:ext cx="1412316" cy="480460"/>
          </a:xfrm>
          <a:prstGeom prst="roundRect">
            <a:avLst/>
          </a:prstGeom>
          <a:solidFill>
            <a:schemeClr val="accent1">
              <a:alpha val="89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Final p-values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0F3A9BA-2129-814C-837C-73808D632349}"/>
              </a:ext>
            </a:extLst>
          </p:cNvPr>
          <p:cNvCxnSpPr>
            <a:cxnSpLocks/>
            <a:stCxn id="4" idx="2"/>
            <a:endCxn id="131" idx="0"/>
          </p:cNvCxnSpPr>
          <p:nvPr/>
        </p:nvCxnSpPr>
        <p:spPr>
          <a:xfrm flipH="1">
            <a:off x="5737262" y="5275889"/>
            <a:ext cx="19094" cy="885470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5263DBEB-7C40-2849-8511-91D0A6B4A08F}"/>
              </a:ext>
            </a:extLst>
          </p:cNvPr>
          <p:cNvSpPr txBox="1"/>
          <p:nvPr/>
        </p:nvSpPr>
        <p:spPr>
          <a:xfrm>
            <a:off x="5463322" y="5471731"/>
            <a:ext cx="2853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Step 3: Conduct MTAR </a:t>
            </a:r>
          </a:p>
          <a:p>
            <a:pPr algn="ctr"/>
            <a:r>
              <a:rPr lang="en-US" sz="1600" b="1" i="1" dirty="0"/>
              <a:t>MTAR()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8B00984-ECFC-0646-9930-CE3188FE2458}"/>
              </a:ext>
            </a:extLst>
          </p:cNvPr>
          <p:cNvCxnSpPr>
            <a:cxnSpLocks/>
            <a:stCxn id="27" idx="2"/>
            <a:endCxn id="6" idx="0"/>
          </p:cNvCxnSpPr>
          <p:nvPr/>
        </p:nvCxnSpPr>
        <p:spPr>
          <a:xfrm flipH="1">
            <a:off x="2165454" y="2353154"/>
            <a:ext cx="16298" cy="855732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angle 208">
            <a:extLst>
              <a:ext uri="{FF2B5EF4-FFF2-40B4-BE49-F238E27FC236}">
                <a16:creationId xmlns:a16="http://schemas.microsoft.com/office/drawing/2014/main" id="{C2862EB2-EE2F-C742-B03C-6594B5E2F1B4}"/>
              </a:ext>
            </a:extLst>
          </p:cNvPr>
          <p:cNvSpPr/>
          <p:nvPr/>
        </p:nvSpPr>
        <p:spPr>
          <a:xfrm>
            <a:off x="4371796" y="376787"/>
            <a:ext cx="275854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Step 2: Calculate covariances of Z-scores between traits from overlapping samples</a:t>
            </a:r>
          </a:p>
          <a:p>
            <a:pPr algn="ctr"/>
            <a:r>
              <a:rPr lang="en-US" sz="1600" b="1" i="1" dirty="0"/>
              <a:t>Get_zeta()</a:t>
            </a:r>
          </a:p>
          <a:p>
            <a:pPr algn="ctr"/>
            <a:endParaRPr lang="en-US" sz="1600" dirty="0"/>
          </a:p>
        </p:txBody>
      </p:sp>
      <p:sp>
        <p:nvSpPr>
          <p:cNvPr id="300" name="Left Bracket 299">
            <a:extLst>
              <a:ext uri="{FF2B5EF4-FFF2-40B4-BE49-F238E27FC236}">
                <a16:creationId xmlns:a16="http://schemas.microsoft.com/office/drawing/2014/main" id="{8DBE3011-F99A-4044-B4AF-904BED2463BB}"/>
              </a:ext>
            </a:extLst>
          </p:cNvPr>
          <p:cNvSpPr/>
          <p:nvPr/>
        </p:nvSpPr>
        <p:spPr>
          <a:xfrm rot="16200000">
            <a:off x="9610258" y="1345537"/>
            <a:ext cx="494922" cy="2327562"/>
          </a:xfrm>
          <a:prstGeom prst="leftBracket">
            <a:avLst/>
          </a:prstGeom>
          <a:ln w="317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Left Bracket 326">
            <a:extLst>
              <a:ext uri="{FF2B5EF4-FFF2-40B4-BE49-F238E27FC236}">
                <a16:creationId xmlns:a16="http://schemas.microsoft.com/office/drawing/2014/main" id="{1B5E15BF-A607-124F-8D1F-CF71E42C3E9F}"/>
              </a:ext>
            </a:extLst>
          </p:cNvPr>
          <p:cNvSpPr/>
          <p:nvPr/>
        </p:nvSpPr>
        <p:spPr>
          <a:xfrm rot="16200000">
            <a:off x="5829621" y="130474"/>
            <a:ext cx="363923" cy="7692258"/>
          </a:xfrm>
          <a:prstGeom prst="leftBracket">
            <a:avLst/>
          </a:prstGeom>
          <a:ln w="317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377301B-120A-A641-9700-9D48639C99D9}"/>
              </a:ext>
            </a:extLst>
          </p:cNvPr>
          <p:cNvSpPr/>
          <p:nvPr/>
        </p:nvSpPr>
        <p:spPr>
          <a:xfrm>
            <a:off x="527891" y="378268"/>
            <a:ext cx="325396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Step 1: Prepare summary statistics for multiple traits</a:t>
            </a:r>
          </a:p>
          <a:p>
            <a:pPr algn="ctr"/>
            <a:r>
              <a:rPr lang="en-US" sz="1600" b="1" i="1" dirty="0"/>
              <a:t>Get_UV_from_data(), Get_UV_from_varU(),</a:t>
            </a:r>
          </a:p>
          <a:p>
            <a:pPr algn="ctr"/>
            <a:r>
              <a:rPr lang="en-US" sz="1600" b="1" i="1" dirty="0"/>
              <a:t>Get_UV_from_beta()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EB485C8-286D-9C4F-8CBF-0CA9AB215EC3}"/>
              </a:ext>
            </a:extLst>
          </p:cNvPr>
          <p:cNvCxnSpPr>
            <a:cxnSpLocks/>
            <a:stCxn id="75" idx="2"/>
            <a:endCxn id="57" idx="0"/>
          </p:cNvCxnSpPr>
          <p:nvPr/>
        </p:nvCxnSpPr>
        <p:spPr>
          <a:xfrm>
            <a:off x="7996761" y="785576"/>
            <a:ext cx="647498" cy="600693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DA8990E1-B40C-B540-9526-40E4487171C3}"/>
              </a:ext>
            </a:extLst>
          </p:cNvPr>
          <p:cNvSpPr/>
          <p:nvPr/>
        </p:nvSpPr>
        <p:spPr>
          <a:xfrm>
            <a:off x="7618542" y="281070"/>
            <a:ext cx="756438" cy="504506"/>
          </a:xfrm>
          <a:prstGeom prst="roundRect">
            <a:avLst/>
          </a:prstGeom>
          <a:solidFill>
            <a:schemeClr val="accent1">
              <a:alpha val="33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MAF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6E565BD-54C6-5D47-A949-DADC3E4D65B5}"/>
              </a:ext>
            </a:extLst>
          </p:cNvPr>
          <p:cNvCxnSpPr>
            <a:cxnSpLocks/>
            <a:stCxn id="43" idx="2"/>
            <a:endCxn id="57" idx="0"/>
          </p:cNvCxnSpPr>
          <p:nvPr/>
        </p:nvCxnSpPr>
        <p:spPr>
          <a:xfrm flipH="1">
            <a:off x="8644259" y="785576"/>
            <a:ext cx="440917" cy="600693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28A02F93-85BE-CC4F-B2E6-238CD3D3628C}"/>
              </a:ext>
            </a:extLst>
          </p:cNvPr>
          <p:cNvSpPr/>
          <p:nvPr/>
        </p:nvSpPr>
        <p:spPr>
          <a:xfrm>
            <a:off x="8628634" y="281070"/>
            <a:ext cx="913083" cy="504506"/>
          </a:xfrm>
          <a:prstGeom prst="roundRect">
            <a:avLst/>
          </a:prstGeom>
          <a:solidFill>
            <a:schemeClr val="accent1">
              <a:alpha val="33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rho.SNP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D37141E-A961-B24F-8C7F-FF6DE0AB3006}"/>
              </a:ext>
            </a:extLst>
          </p:cNvPr>
          <p:cNvCxnSpPr>
            <a:cxnSpLocks/>
            <a:stCxn id="51" idx="2"/>
            <a:endCxn id="54" idx="0"/>
          </p:cNvCxnSpPr>
          <p:nvPr/>
        </p:nvCxnSpPr>
        <p:spPr>
          <a:xfrm flipH="1">
            <a:off x="11118690" y="785576"/>
            <a:ext cx="517038" cy="600693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1EF04450-1C3C-2B40-B9E3-AC67693EE494}"/>
              </a:ext>
            </a:extLst>
          </p:cNvPr>
          <p:cNvSpPr/>
          <p:nvPr/>
        </p:nvSpPr>
        <p:spPr>
          <a:xfrm>
            <a:off x="11179186" y="281070"/>
            <a:ext cx="913083" cy="504506"/>
          </a:xfrm>
          <a:prstGeom prst="roundRect">
            <a:avLst/>
          </a:prstGeom>
          <a:solidFill>
            <a:schemeClr val="accent1">
              <a:alpha val="33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rho.trait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C21999C-E1E2-4348-A4DA-98F6AABD0C21}"/>
              </a:ext>
            </a:extLst>
          </p:cNvPr>
          <p:cNvCxnSpPr>
            <a:cxnSpLocks/>
            <a:stCxn id="39" idx="2"/>
            <a:endCxn id="5" idx="0"/>
          </p:cNvCxnSpPr>
          <p:nvPr/>
        </p:nvCxnSpPr>
        <p:spPr>
          <a:xfrm>
            <a:off x="5762184" y="2425797"/>
            <a:ext cx="0" cy="820357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617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373</Words>
  <Application>Microsoft Office PowerPoint</Application>
  <PresentationFormat>Widescreen</PresentationFormat>
  <Paragraphs>94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Luo, Lan</dc:creator>
  <cp:lastModifiedBy>Luo, Lan</cp:lastModifiedBy>
  <cp:revision>13</cp:revision>
  <dcterms:created xsi:type="dcterms:W3CDTF">2022-09-28T17:31:52Z</dcterms:created>
  <dcterms:modified xsi:type="dcterms:W3CDTF">2022-10-03T13:34:45Z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94a5f65-4bbe-4bbe-bb66-e23e35795661_Enabled">
    <vt:lpwstr>true</vt:lpwstr>
  </property>
  <property fmtid="{D5CDD505-2E9C-101B-9397-08002B2CF9AE}" pid="3" name="MSIP_Label_794a5f65-4bbe-4bbe-bb66-e23e35795661_SetDate">
    <vt:lpwstr>2022-09-28T18:16:11Z</vt:lpwstr>
  </property>
  <property fmtid="{D5CDD505-2E9C-101B-9397-08002B2CF9AE}" pid="4" name="MSIP_Label_794a5f65-4bbe-4bbe-bb66-e23e35795661_Method">
    <vt:lpwstr>Privileged</vt:lpwstr>
  </property>
  <property fmtid="{D5CDD505-2E9C-101B-9397-08002B2CF9AE}" pid="5" name="MSIP_Label_794a5f65-4bbe-4bbe-bb66-e23e35795661_Name">
    <vt:lpwstr>794a5f65-4bbe-4bbe-bb66-e23e35795661</vt:lpwstr>
  </property>
  <property fmtid="{D5CDD505-2E9C-101B-9397-08002B2CF9AE}" pid="6" name="MSIP_Label_794a5f65-4bbe-4bbe-bb66-e23e35795661_SiteId">
    <vt:lpwstr>a00de4ec-48a8-43a6-be74-e31274e2060d</vt:lpwstr>
  </property>
  <property fmtid="{D5CDD505-2E9C-101B-9397-08002B2CF9AE}" pid="7" name="MSIP_Label_794a5f65-4bbe-4bbe-bb66-e23e35795661_ActionId">
    <vt:lpwstr>8e3ad87e-fbca-4ceb-a893-70860f3ee322</vt:lpwstr>
  </property>
  <property fmtid="{D5CDD505-2E9C-101B-9397-08002B2CF9AE}" pid="8" name="MSIP_Label_794a5f65-4bbe-4bbe-bb66-e23e35795661_ContentBits">
    <vt:lpwstr>1</vt:lpwstr>
  </property>
  <property fmtid="{D5CDD505-2E9C-101B-9397-08002B2CF9AE}" pid="9" name="MerckAIPLabel">
    <vt:lpwstr>Public</vt:lpwstr>
  </property>
  <property fmtid="{D5CDD505-2E9C-101B-9397-08002B2CF9AE}" pid="10" name="MerckAIPDataExchange">
    <vt:lpwstr>!MRKMIP@Public</vt:lpwstr>
  </property>
</Properties>
</file>