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1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1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1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1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1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1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1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1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1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E0F8"/>
          </a:solidFill>
        </a:fill>
      </a:tcStyle>
    </a:wholeTbl>
    <a:band2H>
      <a:tcTxStyle b="def" i="def"/>
      <a:tcStyle>
        <a:tcBdr/>
        <a:fill>
          <a:solidFill>
            <a:srgbClr val="E7F0FC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4" name="Shape 20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LightingOverlay.png" descr="\\DROBO-FS\QuickDrops\JB\PPTX NG\Droplets\LightingOverla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14"/>
          <p:cNvSpPr/>
          <p:nvPr>
            <p:ph type="title"/>
          </p:nvPr>
        </p:nvSpPr>
        <p:spPr>
          <a:xfrm>
            <a:off x="914400" y="619125"/>
            <a:ext cx="10363200" cy="15954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914400" y="2366962"/>
            <a:ext cx="10363200" cy="34242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LightingOverlay.png" descr="\\DROBO-FS\QuickDrops\JB\PPTX NG\Droplets\LightingOverla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Droplets-HD-Content-R1d.png" descr="Droplets-HD-Content-R1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Shape 107"/>
          <p:cNvSpPr/>
          <p:nvPr>
            <p:ph type="title"/>
          </p:nvPr>
        </p:nvSpPr>
        <p:spPr>
          <a:xfrm>
            <a:off x="914400" y="619125"/>
            <a:ext cx="10363200" cy="15954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108" name="Shape 108"/>
          <p:cNvSpPr/>
          <p:nvPr>
            <p:ph type="body" idx="1"/>
          </p:nvPr>
        </p:nvSpPr>
        <p:spPr>
          <a:xfrm>
            <a:off x="914400" y="2366962"/>
            <a:ext cx="10363200" cy="34242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LightingOverlay.png" descr="\\DROBO-FS\QuickDrops\JB\PPTX NG\Droplets\LightingOverla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Droplets-HD-Content-R1d.png" descr="Droplets-HD-Content-R1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Shape 118"/>
          <p:cNvSpPr/>
          <p:nvPr>
            <p:ph type="title"/>
          </p:nvPr>
        </p:nvSpPr>
        <p:spPr>
          <a:xfrm>
            <a:off x="914400" y="619125"/>
            <a:ext cx="10363200" cy="15954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119" name="Shape 119"/>
          <p:cNvSpPr/>
          <p:nvPr>
            <p:ph type="body" idx="1"/>
          </p:nvPr>
        </p:nvSpPr>
        <p:spPr>
          <a:xfrm>
            <a:off x="914400" y="2366962"/>
            <a:ext cx="10363200" cy="34242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0" name="Shape 1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LightingOverlay.png" descr="\\DROBO-FS\QuickDrops\JB\PPTX NG\Droplets\LightingOverla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Droplets-HD-Content-R1d.png" descr="Droplets-HD-Content-R1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>
            <p:ph type="title"/>
          </p:nvPr>
        </p:nvSpPr>
        <p:spPr>
          <a:xfrm>
            <a:off x="914400" y="619125"/>
            <a:ext cx="10363200" cy="15954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xfrm>
            <a:off x="914400" y="2366962"/>
            <a:ext cx="10363200" cy="34242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1" name="Shape 1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LightingOverlay.png" descr="\\DROBO-FS\QuickDrops\JB\PPTX NG\Droplets\LightingOverla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Droplets-HD-Content-R1d.png" descr="Droplets-HD-Content-R1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1001712" y="447992"/>
            <a:ext cx="60960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defTabSz="914400">
              <a:defRPr sz="8000"/>
            </a:lvl1pPr>
          </a:lstStyle>
          <a:p>
            <a:pPr/>
            <a:r>
              <a:t>“</a:t>
            </a:r>
          </a:p>
        </p:txBody>
      </p:sp>
      <p:sp>
        <p:nvSpPr>
          <p:cNvPr id="141" name="Shape 141"/>
          <p:cNvSpPr/>
          <p:nvPr/>
        </p:nvSpPr>
        <p:spPr>
          <a:xfrm>
            <a:off x="10556875" y="2687955"/>
            <a:ext cx="609600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 defTabSz="914400">
              <a:defRPr sz="8000"/>
            </a:lvl1pPr>
          </a:lstStyle>
          <a:p>
            <a:pPr/>
            <a:r>
              <a:t>”</a:t>
            </a:r>
          </a:p>
        </p:txBody>
      </p:sp>
      <p:sp>
        <p:nvSpPr>
          <p:cNvPr id="142" name="Shape 142"/>
          <p:cNvSpPr/>
          <p:nvPr>
            <p:ph type="title"/>
          </p:nvPr>
        </p:nvSpPr>
        <p:spPr>
          <a:xfrm>
            <a:off x="914400" y="619125"/>
            <a:ext cx="10363200" cy="15954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xfrm>
            <a:off x="914400" y="2366962"/>
            <a:ext cx="10363200" cy="34242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4" name="Shape 1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LightingOverlay.png" descr="\\DROBO-FS\QuickDrops\JB\PPTX NG\Droplets\LightingOverla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Droplets-HD-Content-R1d.png" descr="Droplets-HD-Content-R1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153"/>
          <p:cNvSpPr/>
          <p:nvPr>
            <p:ph type="title"/>
          </p:nvPr>
        </p:nvSpPr>
        <p:spPr>
          <a:xfrm>
            <a:off x="914400" y="619125"/>
            <a:ext cx="10363200" cy="15954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xfrm>
            <a:off x="914400" y="2366962"/>
            <a:ext cx="10363200" cy="34242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5" name="Shape 1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LightingOverlay.png" descr="\\DROBO-FS\QuickDrops\JB\PPTX NG\Droplets\LightingOverla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Droplets-HD-Content-R1d.png" descr="Droplets-HD-Content-R1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hape 164"/>
          <p:cNvSpPr/>
          <p:nvPr>
            <p:ph type="title"/>
          </p:nvPr>
        </p:nvSpPr>
        <p:spPr>
          <a:xfrm>
            <a:off x="914400" y="619125"/>
            <a:ext cx="10363200" cy="15954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914400" y="2366962"/>
            <a:ext cx="10363200" cy="34242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LightingOverlay.png" descr="\\DROBO-FS\QuickDrops\JB\PPTX NG\Droplets\LightingOverla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Droplets-HD-Content-R1d.png" descr="Droplets-HD-Content-R1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hape 1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LightingOverlay.png" descr="\\DROBO-FS\QuickDrops\JB\PPTX NG\Droplets\LightingOverla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Droplets-HD-Content-R1d.png" descr="Droplets-HD-Content-R1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hape 184"/>
          <p:cNvSpPr/>
          <p:nvPr>
            <p:ph type="title"/>
          </p:nvPr>
        </p:nvSpPr>
        <p:spPr>
          <a:xfrm>
            <a:off x="914400" y="619125"/>
            <a:ext cx="10363200" cy="15954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xfrm>
            <a:off x="914400" y="2366962"/>
            <a:ext cx="10363200" cy="34242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6" name="Shape 1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LightingOverlay.png" descr="\\DROBO-FS\QuickDrops\JB\PPTX NG\Droplets\LightingOverla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Droplets-HD-Content-R1d.png" descr="Droplets-HD-Content-R1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95"/>
          <p:cNvSpPr/>
          <p:nvPr>
            <p:ph type="title"/>
          </p:nvPr>
        </p:nvSpPr>
        <p:spPr>
          <a:xfrm>
            <a:off x="914400" y="619125"/>
            <a:ext cx="10363200" cy="15954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196" name="Shape 196"/>
          <p:cNvSpPr/>
          <p:nvPr>
            <p:ph type="body" idx="1"/>
          </p:nvPr>
        </p:nvSpPr>
        <p:spPr>
          <a:xfrm>
            <a:off x="914400" y="2366962"/>
            <a:ext cx="10363200" cy="34242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7" name="Shape 19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LightingOverlay.png" descr="\\DROBO-FS\QuickDrops\JB\PPTX NG\Droplets\LightingOverla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Droplets-HD-Content-R1d.png" descr="Droplets-HD-Content-R1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LightingOverlay.png" descr="\\DROBO-FS\QuickDrops\JB\PPTX NG\Droplets\LightingOverla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Droplets-HD-Content-R1d.png" descr="Droplets-HD-Content-R1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hape 41"/>
          <p:cNvSpPr/>
          <p:nvPr>
            <p:ph type="title"/>
          </p:nvPr>
        </p:nvSpPr>
        <p:spPr>
          <a:xfrm>
            <a:off x="914400" y="619125"/>
            <a:ext cx="10363200" cy="15954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xfrm>
            <a:off x="914400" y="2366962"/>
            <a:ext cx="10363200" cy="34242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LightingOverlay.png" descr="\\DROBO-FS\QuickDrops\JB\PPTX NG\Droplets\LightingOverla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Droplets-HD-Content-R1d.png" descr="Droplets-HD-Content-R1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>
            <p:ph type="title"/>
          </p:nvPr>
        </p:nvSpPr>
        <p:spPr>
          <a:xfrm>
            <a:off x="914400" y="619125"/>
            <a:ext cx="10363200" cy="15954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xfrm>
            <a:off x="914400" y="2366962"/>
            <a:ext cx="10363200" cy="34242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LightingOverlay.png" descr="\\DROBO-FS\QuickDrops\JB\PPTX NG\Droplets\LightingOverla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Droplets-HD-Content-R1d.png" descr="Droplets-HD-Content-R1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hape 63"/>
          <p:cNvSpPr/>
          <p:nvPr>
            <p:ph type="title"/>
          </p:nvPr>
        </p:nvSpPr>
        <p:spPr>
          <a:xfrm>
            <a:off x="914400" y="619125"/>
            <a:ext cx="10363200" cy="15954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914400" y="2366962"/>
            <a:ext cx="10363200" cy="34242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LightingOverlay.png" descr="\\DROBO-FS\QuickDrops\JB\PPTX NG\Droplets\LightingOverla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Droplets-HD-Content-R1d.png" descr="Droplets-HD-Content-R1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hape 74"/>
          <p:cNvSpPr/>
          <p:nvPr>
            <p:ph type="title"/>
          </p:nvPr>
        </p:nvSpPr>
        <p:spPr>
          <a:xfrm>
            <a:off x="914400" y="619125"/>
            <a:ext cx="10363200" cy="15954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xfrm>
            <a:off x="914400" y="2366962"/>
            <a:ext cx="10363200" cy="34242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LightingOverlay.png" descr="\\DROBO-FS\QuickDrops\JB\PPTX NG\Droplets\LightingOverla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Droplets-HD-Content-R1d.png" descr="Droplets-HD-Content-R1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Shape 85"/>
          <p:cNvSpPr/>
          <p:nvPr>
            <p:ph type="title"/>
          </p:nvPr>
        </p:nvSpPr>
        <p:spPr>
          <a:xfrm>
            <a:off x="914400" y="619125"/>
            <a:ext cx="10363200" cy="15954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86" name="Shape 86"/>
          <p:cNvSpPr/>
          <p:nvPr>
            <p:ph type="body" idx="1"/>
          </p:nvPr>
        </p:nvSpPr>
        <p:spPr>
          <a:xfrm>
            <a:off x="914400" y="2366962"/>
            <a:ext cx="10363200" cy="34242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7" name="Shape 8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LightingOverlay.png" descr="\\DROBO-FS\QuickDrops\JB\PPTX NG\Droplets\LightingOverla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Droplets-HD-Content-R1d.png" descr="Droplets-HD-Content-R1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hape 96"/>
          <p:cNvSpPr/>
          <p:nvPr>
            <p:ph type="title"/>
          </p:nvPr>
        </p:nvSpPr>
        <p:spPr>
          <a:xfrm>
            <a:off x="914400" y="619125"/>
            <a:ext cx="10363200" cy="15954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914400" y="2366962"/>
            <a:ext cx="10363200" cy="34242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8B8B8"/>
            </a:gs>
            <a:gs pos="100000">
              <a:srgbClr val="FFFF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ightingOverlay.png" descr="\\DROBO-FS\QuickDrops\JB\PPTX NG\Droplets\LightingOverla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Droplets-HD-Title-R1d.png" descr="Droplets-HD-Title-R1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标题文本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11033313" y="5950267"/>
            <a:ext cx="244287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 defTabSz="914400">
              <a:defRPr sz="10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45720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91440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137160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182880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228600" marR="0" indent="-2286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1pPr>
      <a:lvl2pPr marL="711200" marR="0" indent="-254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2pPr>
      <a:lvl3pPr marL="1200150" marR="0" indent="-28575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3pPr>
      <a:lvl4pPr marL="1698171" marR="0" indent="-326571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4pPr>
      <a:lvl5pPr marL="2082800" marR="0" indent="-254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5pPr>
      <a:lvl6pPr marL="2540000" marR="0" indent="-254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6pPr>
      <a:lvl7pPr marL="2997200" marR="0" indent="-254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7pPr>
      <a:lvl8pPr marL="3454400" marR="0" indent="-254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8pPr>
      <a:lvl9pPr marL="3911600" marR="0" indent="-254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 idx="4294967295"/>
          </p:nvPr>
        </p:nvSpPr>
        <p:spPr>
          <a:xfrm>
            <a:off x="7798634" y="2312707"/>
            <a:ext cx="3010943" cy="118891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IOS Application</a:t>
            </a:r>
          </a:p>
        </p:txBody>
      </p:sp>
      <p:pic>
        <p:nvPicPr>
          <p:cNvPr id="207" name="屏幕快照 2016-11-10 下午2.56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85975" y="0"/>
            <a:ext cx="3752319" cy="685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801487" y="1871980"/>
            <a:ext cx="4000551" cy="311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Function:</a:t>
            </a:r>
          </a:p>
          <a:p>
            <a:pPr/>
          </a:p>
          <a:p>
            <a:pPr marL="240631" indent="-240631">
              <a:buSzPct val="100000"/>
              <a:buChar char="•"/>
            </a:pPr>
            <a:r>
              <a:t>Movement tracking</a:t>
            </a:r>
          </a:p>
          <a:p>
            <a:pPr marL="240631" indent="-240631">
              <a:buSzPct val="100000"/>
              <a:buChar char="•"/>
            </a:pPr>
          </a:p>
          <a:p>
            <a:pPr marL="240631" indent="-240631">
              <a:buSzPct val="100000"/>
              <a:buChar char="•"/>
            </a:pPr>
            <a:r>
              <a:t>Graphic display in 2D</a:t>
            </a:r>
          </a:p>
          <a:p>
            <a:pPr marL="240631" indent="-240631">
              <a:buSzPct val="100000"/>
              <a:buChar char="•"/>
            </a:pPr>
          </a:p>
          <a:p>
            <a:pPr marL="240631" indent="-240631">
              <a:buSzPct val="100000"/>
              <a:buChar char="•"/>
            </a:pPr>
            <a:r>
              <a:t>Error Detection</a:t>
            </a:r>
          </a:p>
        </p:txBody>
      </p:sp>
      <p:sp>
        <p:nvSpPr>
          <p:cNvPr id="210" name="Shape 210"/>
          <p:cNvSpPr/>
          <p:nvPr/>
        </p:nvSpPr>
        <p:spPr>
          <a:xfrm>
            <a:off x="6066745" y="1897635"/>
            <a:ext cx="5039456" cy="225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Library:</a:t>
            </a:r>
          </a:p>
          <a:p>
            <a:pPr/>
          </a:p>
          <a:p>
            <a:pPr marL="124771" indent="-124771">
              <a:buSzPct val="100000"/>
              <a:buChar char="•"/>
            </a:pPr>
            <a:r>
              <a:t>socket.io-client-swift: </a:t>
            </a:r>
          </a:p>
          <a:p>
            <a:pPr/>
          </a:p>
          <a:p>
            <a:pPr lvl="1" indent="228600"/>
            <a:r>
              <a:t>Socket.IO-client for iOS/OS X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Droplet">
  <a:themeElements>
    <a:clrScheme name="Dropl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FA3EE"/>
      </a:accent1>
      <a:accent2>
        <a:srgbClr val="4BCAA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rople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ropl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1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roplet">
  <a:themeElements>
    <a:clrScheme name="Dropl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FA3EE"/>
      </a:accent1>
      <a:accent2>
        <a:srgbClr val="4BCAA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rople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ropl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1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