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303" r:id="rId4"/>
    <p:sldId id="276" r:id="rId5"/>
    <p:sldId id="309" r:id="rId6"/>
    <p:sldId id="326" r:id="rId7"/>
    <p:sldId id="327" r:id="rId8"/>
    <p:sldId id="332" r:id="rId9"/>
    <p:sldId id="333" r:id="rId10"/>
    <p:sldId id="334" r:id="rId11"/>
    <p:sldId id="331" r:id="rId12"/>
    <p:sldId id="335" r:id="rId13"/>
    <p:sldId id="338" r:id="rId14"/>
    <p:sldId id="336" r:id="rId15"/>
    <p:sldId id="340" r:id="rId16"/>
    <p:sldId id="339" r:id="rId17"/>
    <p:sldId id="337" r:id="rId18"/>
    <p:sldId id="341" r:id="rId19"/>
    <p:sldId id="342" r:id="rId20"/>
    <p:sldId id="343" r:id="rId21"/>
    <p:sldId id="344" r:id="rId22"/>
    <p:sldId id="29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45.86.36.184/publi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6ADA6-785D-3B98-B695-F0ED8B474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8" y="2012779"/>
            <a:ext cx="12188943" cy="171426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  <a:ea typeface="+mj-lt"/>
                <a:cs typeface="+mj-lt"/>
              </a:rPr>
              <a:t>Analyse d'une infrastructure existante identification</a:t>
            </a:r>
            <a:br>
              <a:rPr lang="fr-FR" sz="3200" b="1" dirty="0">
                <a:solidFill>
                  <a:schemeClr val="tx2"/>
                </a:solidFill>
                <a:ea typeface="+mj-lt"/>
                <a:cs typeface="+mj-lt"/>
              </a:rPr>
            </a:br>
            <a:r>
              <a:rPr lang="fr-FR" sz="3200" b="1" dirty="0" err="1">
                <a:solidFill>
                  <a:schemeClr val="tx2"/>
                </a:solidFill>
                <a:ea typeface="+mj-lt"/>
                <a:cs typeface="+mj-lt"/>
              </a:rPr>
              <a:t>Laravel</a:t>
            </a:r>
            <a:br>
              <a:rPr lang="fr-FR" sz="3200" b="1" dirty="0">
                <a:ea typeface="+mj-lt"/>
                <a:cs typeface="+mj-lt"/>
              </a:rPr>
            </a:br>
            <a:endParaRPr lang="fr-FR" sz="3200" b="1" dirty="0">
              <a:solidFill>
                <a:schemeClr val="tx2"/>
              </a:solidFill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4A2FF7-CDF5-5052-8E40-031428BC8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7965" y="4591046"/>
            <a:ext cx="7769154" cy="1543125"/>
          </a:xfr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Groupe 2 </a:t>
            </a:r>
            <a:endParaRPr lang="fr-FR" dirty="0">
              <a:solidFill>
                <a:schemeClr val="tx2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r>
              <a:rPr lang="fr-FR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/>
                <a:ea typeface="+mn-lt"/>
                <a:cs typeface="+mn-lt"/>
              </a:rPr>
              <a:t>  </a:t>
            </a:r>
            <a:r>
              <a:rPr lang="fr-FR" sz="28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Times New Roman"/>
                <a:ea typeface="+mn-lt"/>
                <a:cs typeface="+mn-lt"/>
              </a:rPr>
              <a:t>Alae</a:t>
            </a:r>
            <a:r>
              <a:rPr lang="fr-FR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/>
                <a:ea typeface="+mn-lt"/>
                <a:cs typeface="+mn-lt"/>
              </a:rPr>
              <a:t> EN NASYRY</a:t>
            </a:r>
            <a:r>
              <a:rPr lang="fr-FR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 – Virginie GIACOMETTI- Faiza MNASRI</a:t>
            </a:r>
            <a:endParaRPr lang="fr-FR" dirty="0">
              <a:solidFill>
                <a:schemeClr val="tx2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6" name="Image 5" descr="Une image contenant texte, capture d’écran, ordinateur&#10;&#10;Description générée automatiquement">
            <a:extLst>
              <a:ext uri="{FF2B5EF4-FFF2-40B4-BE49-F238E27FC236}">
                <a16:creationId xmlns:a16="http://schemas.microsoft.com/office/drawing/2014/main" id="{A2541A5C-8BB0-3D7D-0254-51CDF44E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" y="-2823"/>
            <a:ext cx="12187222" cy="171426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439576F-47BE-84FC-6ED3-6C47D399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r>
              <a:rPr lang="fr-FR" b="1">
                <a:solidFill>
                  <a:srgbClr val="002060"/>
                </a:solidFill>
              </a:rPr>
              <a:t>31/10/2024</a:t>
            </a:r>
            <a:endParaRPr lang="fr-FR" b="1"/>
          </a:p>
        </p:txBody>
      </p:sp>
      <p:sp>
        <p:nvSpPr>
          <p:cNvPr id="10" name="Espace réservé du pied de page 6">
            <a:extLst>
              <a:ext uri="{FF2B5EF4-FFF2-40B4-BE49-F238E27FC236}">
                <a16:creationId xmlns:a16="http://schemas.microsoft.com/office/drawing/2014/main" id="{C3FFCA0C-3B9F-4194-B1AE-3DC4C188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C1EBD0EC-888B-1159-B5B0-E1EF78DB54A2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4284755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80874-5B35-2444-5315-E0A44F5B2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D9591-E051-88F4-2003-DBECEF4B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Procédures de tests de vulnérabilités</a:t>
            </a:r>
            <a:endParaRPr lang="en-US" sz="4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00"/>
              </a:spcBef>
            </a:pP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3AA53AA-B8DA-BF0D-8528-2FBC4A0B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10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D632D43-6A2E-A99E-830C-F21FA9F1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B8CBD4A2-8012-264B-5769-E0D5D8CB0904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6512693-F953-972A-EAD1-B21D005B4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30758"/>
              </p:ext>
            </p:extLst>
          </p:nvPr>
        </p:nvGraphicFramePr>
        <p:xfrm>
          <a:off x="963773" y="1327728"/>
          <a:ext cx="10504449" cy="4016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483">
                  <a:extLst>
                    <a:ext uri="{9D8B030D-6E8A-4147-A177-3AD203B41FA5}">
                      <a16:colId xmlns:a16="http://schemas.microsoft.com/office/drawing/2014/main" val="1066422922"/>
                    </a:ext>
                  </a:extLst>
                </a:gridCol>
                <a:gridCol w="1500603">
                  <a:extLst>
                    <a:ext uri="{9D8B030D-6E8A-4147-A177-3AD203B41FA5}">
                      <a16:colId xmlns:a16="http://schemas.microsoft.com/office/drawing/2014/main" val="183817989"/>
                    </a:ext>
                  </a:extLst>
                </a:gridCol>
                <a:gridCol w="5502363">
                  <a:extLst>
                    <a:ext uri="{9D8B030D-6E8A-4147-A177-3AD203B41FA5}">
                      <a16:colId xmlns:a16="http://schemas.microsoft.com/office/drawing/2014/main" val="77086876"/>
                    </a:ext>
                  </a:extLst>
                </a:gridCol>
              </a:tblGrid>
              <a:tr h="635053">
                <a:tc>
                  <a:txBody>
                    <a:bodyPr/>
                    <a:lstStyle/>
                    <a:p>
                      <a:r>
                        <a:rPr lang="fr-FR" dirty="0"/>
                        <a:t>Analyses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Recommandations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91425"/>
                  </a:ext>
                </a:extLst>
              </a:tr>
              <a:tr h="604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Content Security Policy Configuration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alt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Ajouter des en-têtes HTTP sécurisés</a:t>
                      </a: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(HSTS, X-Frame-Options, X-XSS-Protection, X-Content-Type-Options) pour renforcer la sécurité du site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980952"/>
                  </a:ext>
                </a:extLst>
              </a:tr>
              <a:tr h="786257">
                <a:tc>
                  <a:txBody>
                    <a:bodyPr/>
                    <a:lstStyle/>
                    <a:p>
                      <a:r>
                        <a:rPr lang="fr-FR" sz="1600" dirty="0"/>
                        <a:t>HTTP Secure Headers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Configurer une politique Content Security Policy (CSP)</a:t>
                      </a: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pour limiter les sources de contenu et éviter les attaques XSS.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234"/>
                  </a:ext>
                </a:extLst>
              </a:tr>
              <a:tr h="907219">
                <a:tc>
                  <a:txBody>
                    <a:bodyPr/>
                    <a:lstStyle/>
                    <a:p>
                      <a:r>
                        <a:rPr lang="fr-FR" sz="1800" dirty="0" err="1"/>
                        <a:t>HttpOnly</a:t>
                      </a:r>
                      <a:r>
                        <a:rPr lang="fr-FR" sz="1800" dirty="0"/>
                        <a:t> Flag cookie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Mettre en place l'attribut </a:t>
                      </a:r>
                      <a:r>
                        <a:rPr kumimoji="0" lang="fr-FR" altLang="fr-F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HttpOnly</a:t>
                      </a:r>
                      <a:r>
                        <a:rPr kumimoji="0" lang="fr-FR" alt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sur les cookies sensibles</a:t>
                      </a: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pour les protéger contre les attaques XSS.</a:t>
                      </a:r>
                    </a:p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62412"/>
                  </a:ext>
                </a:extLst>
              </a:tr>
              <a:tr h="362888">
                <a:tc>
                  <a:txBody>
                    <a:bodyPr/>
                    <a:lstStyle/>
                    <a:p>
                      <a:r>
                        <a:rPr lang="fr-FR" sz="1800" dirty="0"/>
                        <a:t>Secure Flag cookie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Utiliser l'attribut Secure sur les cookies sensibles</a:t>
                      </a: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pour garantir leur transmission uniquement sur des connexions HTTPS sécurisées </a:t>
                      </a:r>
                    </a:p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1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30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8F5C2-00EA-39EC-5110-DE1E5AF72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C527B-F860-C178-F210-992E8630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Cartographie du site</a:t>
            </a:r>
            <a:endParaRPr lang="en-US" sz="4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00"/>
              </a:spcBef>
            </a:pP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180E18E-1238-8255-ADC9-E071C8B3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11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CBB0222-B98C-603A-20E6-F5321D43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5CD3D460-1176-B1F8-055D-27AA6BF79744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98D044-45FA-F521-0370-2AA1F552A39F}"/>
              </a:ext>
            </a:extLst>
          </p:cNvPr>
          <p:cNvSpPr txBox="1"/>
          <p:nvPr/>
        </p:nvSpPr>
        <p:spPr>
          <a:xfrm>
            <a:off x="875580" y="1151694"/>
            <a:ext cx="8547343" cy="30931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latin typeface="Times New Roman"/>
                <a:ea typeface="+mn-lt"/>
                <a:cs typeface="+mn-lt"/>
              </a:rPr>
              <a:t>Exploration avec </a:t>
            </a:r>
            <a:r>
              <a:rPr lang="fr-FR" sz="2800" dirty="0" err="1">
                <a:latin typeface="Times New Roman"/>
                <a:ea typeface="+mn-lt"/>
                <a:cs typeface="+mn-lt"/>
              </a:rPr>
              <a:t>Httrack</a:t>
            </a:r>
            <a:r>
              <a:rPr lang="fr-FR" sz="2800" dirty="0">
                <a:latin typeface="Times New Roman"/>
                <a:ea typeface="+mn-lt"/>
                <a:cs typeface="+mn-lt"/>
              </a:rPr>
              <a:t>:</a:t>
            </a:r>
          </a:p>
          <a:p>
            <a:endParaRPr lang="fr-FR" sz="28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fr-FR" sz="2800" dirty="0">
                <a:latin typeface="Times New Roman"/>
                <a:ea typeface="+mn-lt"/>
                <a:cs typeface="+mn-lt"/>
              </a:rPr>
              <a:t> 	1. Objectifs:</a:t>
            </a:r>
            <a:endParaRPr lang="fr-FR" sz="2800" dirty="0">
              <a:latin typeface="Times New Roman"/>
              <a:cs typeface="Times New Roman"/>
            </a:endParaRPr>
          </a:p>
          <a:p>
            <a:pPr marL="1657350" lvl="3" indent="-285750">
              <a:lnSpc>
                <a:spcPct val="200000"/>
              </a:lnSpc>
              <a:buFont typeface="Arial"/>
              <a:buChar char="•"/>
            </a:pPr>
            <a:r>
              <a:rPr lang="fr-FR" dirty="0">
                <a:latin typeface="Times New Roman"/>
                <a:ea typeface="+mn-lt"/>
                <a:cs typeface="+mn-lt"/>
              </a:rPr>
              <a:t>Cloner le site pour analyse les fichiers hors ligne.</a:t>
            </a:r>
          </a:p>
          <a:p>
            <a:pPr lvl="3">
              <a:lnSpc>
                <a:spcPct val="200000"/>
              </a:lnSpc>
            </a:pPr>
            <a:endParaRPr lang="fr-FR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fr-FR" sz="1100" dirty="0">
              <a:solidFill>
                <a:srgbClr val="000000"/>
              </a:solidFill>
              <a:highlight>
                <a:srgbClr val="000000"/>
              </a:highlight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915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F6B74-55CC-CD1E-6763-31D619A50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7B49-AB88-DE2B-C7FE-ECEDF75C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Cartographie du site</a:t>
            </a:r>
            <a:endParaRPr lang="en-US" sz="4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00"/>
              </a:spcBef>
            </a:pP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E1E8A38-3069-475D-2A2D-596F9204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12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303CF06-E27D-3BB7-80B9-BDF15B1B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D16E3FCC-B730-284F-8990-2D10E0060C4D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AB2E35-BB5E-A6DB-355F-F9928A27C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6" y="1574810"/>
            <a:ext cx="5776461" cy="8306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6A72F69-15E9-7A88-52CD-7EFC9EFA9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875" y="1415619"/>
            <a:ext cx="2537680" cy="24386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9EA07AC-BB27-69F1-8713-4BA31F9E50AD}"/>
              </a:ext>
            </a:extLst>
          </p:cNvPr>
          <p:cNvSpPr txBox="1"/>
          <p:nvPr/>
        </p:nvSpPr>
        <p:spPr>
          <a:xfrm>
            <a:off x="407695" y="1079214"/>
            <a:ext cx="197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B2C54F5-B985-E025-1CBD-564058459CD4}"/>
              </a:ext>
            </a:extLst>
          </p:cNvPr>
          <p:cNvSpPr txBox="1"/>
          <p:nvPr/>
        </p:nvSpPr>
        <p:spPr>
          <a:xfrm>
            <a:off x="8940694" y="958268"/>
            <a:ext cx="267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du clonage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FB43AAE2-6C1C-9408-BA7C-2591951B8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734041"/>
              </p:ext>
            </p:extLst>
          </p:nvPr>
        </p:nvGraphicFramePr>
        <p:xfrm>
          <a:off x="283304" y="2772088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389814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25874137"/>
                    </a:ext>
                  </a:extLst>
                </a:gridCol>
              </a:tblGrid>
              <a:tr h="318341">
                <a:tc>
                  <a:txBody>
                    <a:bodyPr/>
                    <a:lstStyle/>
                    <a:p>
                      <a:r>
                        <a:rPr lang="fr-FR" dirty="0"/>
                        <a:t>Dossiers et Fichiers récupérés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000018"/>
                  </a:ext>
                </a:extLst>
              </a:tr>
              <a:tr h="318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/45.86.36.194/public/index.html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Page accueil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8546"/>
                  </a:ext>
                </a:extLst>
              </a:tr>
              <a:tr h="318341">
                <a:tc>
                  <a:txBody>
                    <a:bodyPr/>
                    <a:lstStyle/>
                    <a:p>
                      <a:r>
                        <a:rPr lang="fr-FR" dirty="0"/>
                        <a:t>/</a:t>
                      </a:r>
                      <a:r>
                        <a:rPr lang="fr-FR" dirty="0" err="1"/>
                        <a:t>hts</a:t>
                      </a:r>
                      <a:r>
                        <a:rPr lang="fr-FR" dirty="0"/>
                        <a:t>-cache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Stockage temporaire lors du clonage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44619"/>
                  </a:ext>
                </a:extLst>
              </a:tr>
              <a:tr h="318341">
                <a:tc>
                  <a:txBody>
                    <a:bodyPr/>
                    <a:lstStyle/>
                    <a:p>
                      <a:r>
                        <a:rPr lang="fr-FR" dirty="0"/>
                        <a:t>Backblue.gif  - fade.gif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Image / fichier multimédia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07707"/>
                  </a:ext>
                </a:extLst>
              </a:tr>
              <a:tr h="318341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Cookies.txt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Cookies enregistrés durant le clonage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16952"/>
                  </a:ext>
                </a:extLst>
              </a:tr>
              <a:tr h="318341">
                <a:tc>
                  <a:txBody>
                    <a:bodyPr/>
                    <a:lstStyle/>
                    <a:p>
                      <a:r>
                        <a:rPr lang="fr-FR" dirty="0" err="1"/>
                        <a:t>Hts-log,txt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Log sur le processus de clonage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96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6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395EA-F3E7-D571-2067-C16C1BD6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777F3-E17F-F784-7B59-6DDD5E4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Cartographie du site</a:t>
            </a:r>
            <a:endParaRPr lang="en-US" sz="4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00"/>
              </a:spcBef>
            </a:pP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590D0EF-D69B-494F-59C4-8E4BBAA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13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6ECA76D-FA44-5F09-DFD0-6E252C0F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90E95722-496F-49F5-F4E4-E82189B25E51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8E212E-F93C-B243-9BF1-013482659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6" y="1574810"/>
            <a:ext cx="5776461" cy="8306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08EA4B-6FFD-F043-20E7-55B0FDE88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875" y="1415619"/>
            <a:ext cx="2537680" cy="24386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7D483C7-644C-04C3-97E3-6D8FDE8228FF}"/>
              </a:ext>
            </a:extLst>
          </p:cNvPr>
          <p:cNvSpPr txBox="1"/>
          <p:nvPr/>
        </p:nvSpPr>
        <p:spPr>
          <a:xfrm>
            <a:off x="407695" y="1079214"/>
            <a:ext cx="197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A9C7B9-A734-B13F-8855-1F21ABF7FC51}"/>
              </a:ext>
            </a:extLst>
          </p:cNvPr>
          <p:cNvSpPr txBox="1"/>
          <p:nvPr/>
        </p:nvSpPr>
        <p:spPr>
          <a:xfrm>
            <a:off x="8940694" y="958268"/>
            <a:ext cx="267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du clonage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E24410FC-607E-BCB1-D16A-F62F7AD8B9C6}"/>
              </a:ext>
            </a:extLst>
          </p:cNvPr>
          <p:cNvGraphicFramePr>
            <a:graphicFrameLocks noGrp="1"/>
          </p:cNvGraphicFramePr>
          <p:nvPr/>
        </p:nvGraphicFramePr>
        <p:xfrm>
          <a:off x="283304" y="2772088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389814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25874137"/>
                    </a:ext>
                  </a:extLst>
                </a:gridCol>
              </a:tblGrid>
              <a:tr h="318341">
                <a:tc>
                  <a:txBody>
                    <a:bodyPr/>
                    <a:lstStyle/>
                    <a:p>
                      <a:r>
                        <a:rPr lang="fr-FR" dirty="0"/>
                        <a:t>Dossiers et Fichiers récupérés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000018"/>
                  </a:ext>
                </a:extLst>
              </a:tr>
              <a:tr h="318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/45.86.36.194/public/index.html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Page accueil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8546"/>
                  </a:ext>
                </a:extLst>
              </a:tr>
              <a:tr h="318341">
                <a:tc>
                  <a:txBody>
                    <a:bodyPr/>
                    <a:lstStyle/>
                    <a:p>
                      <a:r>
                        <a:rPr lang="fr-FR" dirty="0"/>
                        <a:t>/</a:t>
                      </a:r>
                      <a:r>
                        <a:rPr lang="fr-FR" dirty="0" err="1"/>
                        <a:t>hts</a:t>
                      </a:r>
                      <a:r>
                        <a:rPr lang="fr-FR" dirty="0"/>
                        <a:t>-cache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Stockage temporaire lors du clonage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44619"/>
                  </a:ext>
                </a:extLst>
              </a:tr>
              <a:tr h="318341">
                <a:tc>
                  <a:txBody>
                    <a:bodyPr/>
                    <a:lstStyle/>
                    <a:p>
                      <a:r>
                        <a:rPr lang="fr-FR" dirty="0"/>
                        <a:t>Backblue.gif  - fade.gif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Image / fichier multimédia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07707"/>
                  </a:ext>
                </a:extLst>
              </a:tr>
              <a:tr h="318341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Cookies.txt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Cookies enregistrés durant le clonage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16952"/>
                  </a:ext>
                </a:extLst>
              </a:tr>
              <a:tr h="318341">
                <a:tc>
                  <a:txBody>
                    <a:bodyPr/>
                    <a:lstStyle/>
                    <a:p>
                      <a:r>
                        <a:rPr lang="fr-FR" dirty="0" err="1"/>
                        <a:t>Hts-log,txt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Log sur le processus de clonage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96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78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5ABC7-CE67-94B4-AA6B-255319175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810AF-692D-78A5-6757-0537706D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Cartographie du site</a:t>
            </a:r>
            <a:endParaRPr lang="en-US" sz="4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00"/>
              </a:spcBef>
            </a:pP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8D60FF2-0003-EE00-ECDE-9E5B73AC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14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AF9F78D-0006-2C9D-B27A-EAA5CFB8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5AB6A46D-3218-1E59-17F9-01017564028F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6D3028-D328-66E6-BF3C-1138031ABD03}"/>
              </a:ext>
            </a:extLst>
          </p:cNvPr>
          <p:cNvSpPr txBox="1"/>
          <p:nvPr/>
        </p:nvSpPr>
        <p:spPr>
          <a:xfrm>
            <a:off x="161903" y="856801"/>
            <a:ext cx="46219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latin typeface="Times New Roman"/>
                <a:ea typeface="+mn-lt"/>
                <a:cs typeface="+mn-lt"/>
              </a:rPr>
              <a:t>Analyse du fichier cookies.txt</a:t>
            </a:r>
            <a:endParaRPr lang="fr-FR" sz="1100" dirty="0">
              <a:solidFill>
                <a:srgbClr val="000000"/>
              </a:solidFill>
              <a:highlight>
                <a:srgbClr val="000000"/>
              </a:highlight>
              <a:latin typeface="Times New Roman"/>
              <a:ea typeface="+mn-lt"/>
              <a:cs typeface="+mn-lt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E3FE388-F41F-0CC3-D9A9-BFD122780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22827"/>
              </p:ext>
            </p:extLst>
          </p:nvPr>
        </p:nvGraphicFramePr>
        <p:xfrm>
          <a:off x="244454" y="1380021"/>
          <a:ext cx="11480064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517">
                  <a:extLst>
                    <a:ext uri="{9D8B030D-6E8A-4147-A177-3AD203B41FA5}">
                      <a16:colId xmlns:a16="http://schemas.microsoft.com/office/drawing/2014/main" val="2462813093"/>
                    </a:ext>
                  </a:extLst>
                </a:gridCol>
                <a:gridCol w="2909849">
                  <a:extLst>
                    <a:ext uri="{9D8B030D-6E8A-4147-A177-3AD203B41FA5}">
                      <a16:colId xmlns:a16="http://schemas.microsoft.com/office/drawing/2014/main" val="1876438671"/>
                    </a:ext>
                  </a:extLst>
                </a:gridCol>
                <a:gridCol w="2909849">
                  <a:extLst>
                    <a:ext uri="{9D8B030D-6E8A-4147-A177-3AD203B41FA5}">
                      <a16:colId xmlns:a16="http://schemas.microsoft.com/office/drawing/2014/main" val="1084733931"/>
                    </a:ext>
                  </a:extLst>
                </a:gridCol>
                <a:gridCol w="2909849">
                  <a:extLst>
                    <a:ext uri="{9D8B030D-6E8A-4147-A177-3AD203B41FA5}">
                      <a16:colId xmlns:a16="http://schemas.microsoft.com/office/drawing/2014/main" val="3454157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Recommandations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7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XSRF-TOKEN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Token</a:t>
                      </a:r>
                      <a:r>
                        <a:rPr lang="fr-FR" sz="1200" dirty="0"/>
                        <a:t> de protection contre les attaques </a:t>
                      </a:r>
                      <a:r>
                        <a:rPr lang="fr-FR" sz="1200" b="1" dirty="0"/>
                        <a:t>CSRF</a:t>
                      </a:r>
                      <a:r>
                        <a:rPr lang="fr-FR" sz="1200" dirty="0"/>
                        <a:t> (Cross-Site </a:t>
                      </a:r>
                      <a:r>
                        <a:rPr lang="fr-FR" sz="1200" dirty="0" err="1"/>
                        <a:t>Request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Forgery</a:t>
                      </a:r>
                      <a:r>
                        <a:rPr lang="fr-FR" sz="1200" dirty="0"/>
                        <a:t>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Ce cookie est utilisé pour protéger les formulaires et requêtes contre les attaques CSRF. Il est important pour la sécurité, mais s’il est volé, un attaquant pourrait forger des requêtes malveillantes.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1. </a:t>
                      </a:r>
                      <a:r>
                        <a:rPr lang="fr-FR" sz="1200" b="1" dirty="0" err="1"/>
                        <a:t>HttpOnly</a:t>
                      </a:r>
                      <a:r>
                        <a:rPr lang="fr-FR" sz="1200" dirty="0"/>
                        <a:t> : Assurer que ce cookie soit marqué </a:t>
                      </a:r>
                      <a:r>
                        <a:rPr lang="fr-FR" sz="1200" dirty="0" err="1"/>
                        <a:t>HttpOnly</a:t>
                      </a:r>
                      <a:r>
                        <a:rPr lang="fr-FR" sz="1200" dirty="0"/>
                        <a:t> pour empêcher l'accès via JavaScript (protection contre XSS).</a:t>
                      </a:r>
                      <a:br>
                        <a:rPr lang="fr-FR" sz="1200" dirty="0"/>
                      </a:br>
                      <a:r>
                        <a:rPr lang="fr-FR" sz="1200" dirty="0"/>
                        <a:t>2. </a:t>
                      </a:r>
                      <a:r>
                        <a:rPr lang="fr-FR" sz="1200" b="1" dirty="0"/>
                        <a:t>Secure</a:t>
                      </a:r>
                      <a:r>
                        <a:rPr lang="fr-FR" sz="1200" dirty="0"/>
                        <a:t> : Ce cookie doit être envoyé uniquement sur des connexions HTTPS pour éviter les interceptions.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9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err="1"/>
                        <a:t>laravel_session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Cookie de session généré par </a:t>
                      </a:r>
                      <a:r>
                        <a:rPr lang="fr-FR" sz="1200" dirty="0" err="1"/>
                        <a:t>Laravel</a:t>
                      </a:r>
                      <a:r>
                        <a:rPr lang="fr-FR" sz="1200" dirty="0"/>
                        <a:t> pour maintenir l'état de la session utilisateur.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Ce cookie contient l'identifiant de session de l'utilisateur. Si volé (via un attaquant utilisant XSS ou un Man-in-the-Middle), l'attaquant pourrait prendre le contrôle de la session de l'utilisateur.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1. </a:t>
                      </a:r>
                      <a:r>
                        <a:rPr lang="fr-FR" sz="1200" b="1" dirty="0" err="1"/>
                        <a:t>HttpOnly</a:t>
                      </a:r>
                      <a:r>
                        <a:rPr lang="fr-FR" sz="1200" dirty="0"/>
                        <a:t> : Marquer ce cookie avec </a:t>
                      </a:r>
                      <a:r>
                        <a:rPr lang="fr-FR" sz="1200" dirty="0" err="1"/>
                        <a:t>HttpOnly</a:t>
                      </a:r>
                      <a:r>
                        <a:rPr lang="fr-FR" sz="1200" dirty="0"/>
                        <a:t> pour empêcher son accès par du JavaScript (réduction du risque XSS).</a:t>
                      </a:r>
                      <a:br>
                        <a:rPr lang="fr-FR" sz="1200" dirty="0"/>
                      </a:br>
                      <a:r>
                        <a:rPr lang="fr-FR" sz="1200" dirty="0"/>
                        <a:t>2. </a:t>
                      </a:r>
                      <a:r>
                        <a:rPr lang="fr-FR" sz="1200" b="1" dirty="0"/>
                        <a:t>Secure</a:t>
                      </a:r>
                      <a:r>
                        <a:rPr lang="fr-FR" sz="1200" dirty="0"/>
                        <a:t> : S'assurer que ce cookie soit transmis uniquement sur des connexions sécurisées (HTTPS).</a:t>
                      </a:r>
                      <a:br>
                        <a:rPr lang="fr-FR" sz="1200" dirty="0"/>
                      </a:br>
                      <a:r>
                        <a:rPr lang="fr-FR" sz="1200" dirty="0"/>
                        <a:t>3. </a:t>
                      </a:r>
                      <a:r>
                        <a:rPr lang="fr-FR" sz="1200" b="1" dirty="0" err="1"/>
                        <a:t>SameSite</a:t>
                      </a:r>
                      <a:r>
                        <a:rPr lang="fr-FR" sz="1200" b="1" dirty="0"/>
                        <a:t>=Strict</a:t>
                      </a:r>
                      <a:r>
                        <a:rPr lang="fr-FR" sz="1200" dirty="0"/>
                        <a:t> : Configurer le cookie pour ne pas être envoyé avec des requêtes externes (protection contre CSRF).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8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err="1"/>
                        <a:t>samesite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Paramètre de configuration du cookie pour définir les règles de partage des cookies entre sites.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Ce cookie a une configuration </a:t>
                      </a:r>
                      <a:r>
                        <a:rPr lang="fr-FR" sz="1200" b="1" dirty="0" err="1"/>
                        <a:t>SameSite</a:t>
                      </a:r>
                      <a:r>
                        <a:rPr lang="fr-FR" sz="1200" b="1" dirty="0"/>
                        <a:t>=</a:t>
                      </a:r>
                      <a:r>
                        <a:rPr lang="fr-FR" sz="1200" b="1" dirty="0" err="1"/>
                        <a:t>lax</a:t>
                      </a:r>
                      <a:r>
                        <a:rPr lang="fr-FR" sz="1200" dirty="0"/>
                        <a:t>. Cela signifie qu'il est envoyé avec des requêtes </a:t>
                      </a:r>
                      <a:r>
                        <a:rPr lang="fr-FR" sz="1200" b="1" dirty="0"/>
                        <a:t>GET</a:t>
                      </a:r>
                      <a:r>
                        <a:rPr lang="fr-FR" sz="1200" dirty="0"/>
                        <a:t> externes, mais pas avec des requêtes </a:t>
                      </a:r>
                      <a:r>
                        <a:rPr lang="fr-FR" sz="1200" b="1" dirty="0"/>
                        <a:t>POST</a:t>
                      </a:r>
                      <a:r>
                        <a:rPr lang="fr-FR" sz="1200" dirty="0"/>
                        <a:t>. Cela réduit le risque de certaines attaques CSRF, mais il n’est pas aussi strict qu’un paramètre Strict.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1. </a:t>
                      </a:r>
                      <a:r>
                        <a:rPr lang="fr-FR" sz="1200" b="1" dirty="0" err="1"/>
                        <a:t>SameSite</a:t>
                      </a:r>
                      <a:r>
                        <a:rPr lang="fr-FR" sz="1200" b="1" dirty="0"/>
                        <a:t>=Strict</a:t>
                      </a:r>
                      <a:r>
                        <a:rPr lang="fr-FR" sz="1200" dirty="0"/>
                        <a:t> : Pour une protection optimale, il est recommandé de définir ce paramètre sur Strict, ce qui empêche l'envoi de cookies avec toute requête externe, même pour des requêtes GET.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923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A3B1C-1351-272B-3394-DD76771C1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69F32-FD87-8F1F-BA84-9BE265FB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Analyse données sensible avec </a:t>
            </a:r>
            <a:r>
              <a:rPr lang="fr-FR" sz="40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foremost</a:t>
            </a:r>
            <a:endParaRPr lang="en-US" sz="4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00"/>
              </a:spcBef>
            </a:pP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CEFA45D-5223-FC2F-1582-39B2A878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15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8DE7AA5-1045-8B8F-B72D-90D10B1E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F2EE04B0-FB89-2D2D-431F-0E10A6AB8A86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8BAC3A-6B8D-B28C-93D7-75AE755B72B0}"/>
              </a:ext>
            </a:extLst>
          </p:cNvPr>
          <p:cNvSpPr txBox="1"/>
          <p:nvPr/>
        </p:nvSpPr>
        <p:spPr>
          <a:xfrm>
            <a:off x="875580" y="1151694"/>
            <a:ext cx="10743991" cy="3647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latin typeface="Times New Roman"/>
                <a:ea typeface="+mn-lt"/>
                <a:cs typeface="+mn-lt"/>
              </a:rPr>
              <a:t>Récupération de données sensibles :</a:t>
            </a:r>
          </a:p>
          <a:p>
            <a:endParaRPr lang="fr-FR" sz="28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fr-FR" sz="2800" dirty="0">
                <a:latin typeface="Times New Roman"/>
                <a:ea typeface="+mn-lt"/>
                <a:cs typeface="+mn-lt"/>
              </a:rPr>
              <a:t> 	1. Objectifs:</a:t>
            </a:r>
            <a:endParaRPr lang="fr-FR" sz="2800" dirty="0">
              <a:latin typeface="Times New Roman"/>
              <a:cs typeface="Times New Roman"/>
            </a:endParaRPr>
          </a:p>
          <a:p>
            <a:pPr marL="1657350" lvl="3" indent="-285750">
              <a:lnSpc>
                <a:spcPct val="200000"/>
              </a:lnSpc>
              <a:buFont typeface="Arial"/>
              <a:buChar char="•"/>
            </a:pPr>
            <a:r>
              <a:rPr lang="fr-FR" dirty="0">
                <a:latin typeface="Times New Roman"/>
                <a:ea typeface="+mn-lt"/>
                <a:cs typeface="+mn-lt"/>
              </a:rPr>
              <a:t>Outil de récupération de fichiers basé sur leurs en-têtes/pieds de page et structures de données.</a:t>
            </a:r>
          </a:p>
          <a:p>
            <a:pPr marL="1657350" lvl="3" indent="-285750">
              <a:lnSpc>
                <a:spcPct val="200000"/>
              </a:lnSpc>
              <a:buFont typeface="Arial"/>
              <a:buChar char="•"/>
            </a:pPr>
            <a:r>
              <a:rPr lang="fr-FR" dirty="0">
                <a:latin typeface="Times New Roman"/>
                <a:ea typeface="+mn-lt"/>
                <a:cs typeface="+mn-lt"/>
              </a:rPr>
              <a:t>Tentative pour analyser les fichiers/folders cloner avec </a:t>
            </a:r>
            <a:r>
              <a:rPr lang="fr-FR" dirty="0" err="1">
                <a:latin typeface="Times New Roman"/>
                <a:ea typeface="+mn-lt"/>
                <a:cs typeface="+mn-lt"/>
              </a:rPr>
              <a:t>Attrack</a:t>
            </a:r>
            <a:endParaRPr lang="fr-FR" dirty="0">
              <a:latin typeface="Times New Roman"/>
              <a:ea typeface="+mn-lt"/>
              <a:cs typeface="+mn-lt"/>
            </a:endParaRPr>
          </a:p>
          <a:p>
            <a:pPr lvl="3">
              <a:lnSpc>
                <a:spcPct val="200000"/>
              </a:lnSpc>
            </a:pPr>
            <a:endParaRPr lang="fr-FR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fr-FR" sz="1100" dirty="0">
              <a:solidFill>
                <a:srgbClr val="000000"/>
              </a:solidFill>
              <a:highlight>
                <a:srgbClr val="000000"/>
              </a:highlight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4206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F6ABD-F0F2-51D1-B837-282114845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3DEB3-5FD7-8924-E684-9389FA54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Analyse données sensible avec </a:t>
            </a:r>
            <a:r>
              <a:rPr lang="fr-FR" sz="40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foremost</a:t>
            </a:r>
            <a:endParaRPr lang="en-US" sz="4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00"/>
              </a:spcBef>
            </a:pP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CBAC0FB-8295-03B5-8DF0-A1613014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16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C713468-777A-CE67-2430-1FC77A1F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D8C24EF2-5832-6D66-0EE6-992DCC046254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EF15D0-D609-020C-9C00-AAD4E7D0ABA2}"/>
              </a:ext>
            </a:extLst>
          </p:cNvPr>
          <p:cNvSpPr txBox="1"/>
          <p:nvPr/>
        </p:nvSpPr>
        <p:spPr>
          <a:xfrm>
            <a:off x="239961" y="957731"/>
            <a:ext cx="2302517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Times New Roman"/>
                <a:ea typeface="+mn-lt"/>
                <a:cs typeface="+mn-lt"/>
              </a:rPr>
              <a:t>Commande exécutée :</a:t>
            </a:r>
          </a:p>
          <a:p>
            <a:pPr marL="285750" indent="-285750">
              <a:buFont typeface="Arial"/>
              <a:buChar char="•"/>
            </a:pPr>
            <a:endParaRPr lang="fr-FR" sz="1100" dirty="0">
              <a:solidFill>
                <a:srgbClr val="000000"/>
              </a:solidFill>
              <a:highlight>
                <a:srgbClr val="000000"/>
              </a:highlight>
              <a:latin typeface="Times New Roman"/>
              <a:ea typeface="+mn-lt"/>
              <a:cs typeface="+mn-lt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4574771-B851-C1CE-8839-5F2D32916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1" y="1454931"/>
            <a:ext cx="3840813" cy="64775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2821BCB-A43C-3D01-2672-0AED14F2B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1" y="2476737"/>
            <a:ext cx="5391405" cy="227857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DCAB242-AAAD-46EF-DA0C-B9BFE228E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20" y="966043"/>
            <a:ext cx="5042573" cy="238376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607DAA0-39CC-9106-4CC7-1AEBB77694FD}"/>
              </a:ext>
            </a:extLst>
          </p:cNvPr>
          <p:cNvSpPr txBox="1"/>
          <p:nvPr/>
        </p:nvSpPr>
        <p:spPr>
          <a:xfrm>
            <a:off x="6117566" y="4002979"/>
            <a:ext cx="55421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Dossier de sortie a été créé  </a:t>
            </a:r>
          </a:p>
          <a:p>
            <a:r>
              <a:rPr lang="fr-FR" sz="1400" dirty="0"/>
              <a:t>Sous-dossier =&gt; vides</a:t>
            </a:r>
          </a:p>
          <a:p>
            <a:endParaRPr lang="fr-FR" sz="1400" dirty="0"/>
          </a:p>
          <a:p>
            <a:r>
              <a:rPr lang="fr-FR" sz="1600" dirty="0"/>
              <a:t>Analyse des causes possibles</a:t>
            </a:r>
          </a:p>
          <a:p>
            <a:r>
              <a:rPr lang="fr-FR" sz="1400" b="1" dirty="0"/>
              <a:t>	1. Type de données fournies</a:t>
            </a:r>
          </a:p>
          <a:p>
            <a:r>
              <a:rPr lang="fr-FR" sz="1400" b="1" dirty="0"/>
              <a:t>	2. Absence de données exploitables</a:t>
            </a:r>
          </a:p>
          <a:p>
            <a:r>
              <a:rPr lang="fr-FR" sz="1400" b="1" dirty="0"/>
              <a:t>	3. Structure des fichiers</a:t>
            </a:r>
          </a:p>
        </p:txBody>
      </p:sp>
    </p:spTree>
    <p:extLst>
      <p:ext uri="{BB962C8B-B14F-4D97-AF65-F5344CB8AC3E}">
        <p14:creationId xmlns:p14="http://schemas.microsoft.com/office/powerpoint/2010/main" val="387484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DC41A-5013-E88B-0AA5-082E59B15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09F9B-0DFF-628C-B258-821CC35F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Etapes supplémentaires</a:t>
            </a: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5B55AC6-37A2-5D31-FE6A-BC88A205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17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995D4F3-479E-F4FA-7E55-3E439189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ACE945C6-D400-384A-6795-95C3E7C40D00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5CB463-7A31-BA22-C57B-DD8717DE0C54}"/>
              </a:ext>
            </a:extLst>
          </p:cNvPr>
          <p:cNvSpPr txBox="1"/>
          <p:nvPr/>
        </p:nvSpPr>
        <p:spPr>
          <a:xfrm>
            <a:off x="875580" y="1151694"/>
            <a:ext cx="1074399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latin typeface="Times New Roman"/>
                <a:ea typeface="+mn-lt"/>
                <a:cs typeface="+mn-lt"/>
              </a:rPr>
              <a:t>Exploration manuelle des fichiers 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/>
                <a:ea typeface="+mn-lt"/>
                <a:cs typeface="+mn-lt"/>
              </a:rPr>
              <a:t>Parcours des files html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/>
                <a:ea typeface="+mn-lt"/>
                <a:cs typeface="+mn-lt"/>
              </a:rPr>
              <a:t>Images récupérés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/>
                <a:ea typeface="+mn-lt"/>
                <a:cs typeface="+mn-lt"/>
              </a:rPr>
              <a:t>Liens cachés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3DBF18-685F-8841-4A6D-338063829A19}"/>
              </a:ext>
            </a:extLst>
          </p:cNvPr>
          <p:cNvSpPr txBox="1"/>
          <p:nvPr/>
        </p:nvSpPr>
        <p:spPr>
          <a:xfrm>
            <a:off x="875579" y="2951946"/>
            <a:ext cx="1074399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Utilisation d'outils d'analyse web</a:t>
            </a:r>
            <a:r>
              <a:rPr lang="fr-FR" sz="2800" dirty="0">
                <a:latin typeface="Times New Roman"/>
                <a:ea typeface="+mn-lt"/>
                <a:cs typeface="+mn-lt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800" dirty="0" err="1"/>
              <a:t>Nikto</a:t>
            </a: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F53072-5479-14FB-E2D2-33DBBB820350}"/>
              </a:ext>
            </a:extLst>
          </p:cNvPr>
          <p:cNvSpPr txBox="1"/>
          <p:nvPr/>
        </p:nvSpPr>
        <p:spPr>
          <a:xfrm>
            <a:off x="724003" y="5071996"/>
            <a:ext cx="1074399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Analyse des métadonnées des fichiers</a:t>
            </a:r>
            <a:r>
              <a:rPr lang="fr-FR" sz="2800" dirty="0">
                <a:latin typeface="Times New Roman"/>
                <a:ea typeface="+mn-lt"/>
                <a:cs typeface="+mn-lt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800" b="1" dirty="0" err="1"/>
              <a:t>ExifTool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C4E4EDE-68D9-665F-831A-681BE763EE99}"/>
              </a:ext>
            </a:extLst>
          </p:cNvPr>
          <p:cNvSpPr txBox="1"/>
          <p:nvPr/>
        </p:nvSpPr>
        <p:spPr>
          <a:xfrm>
            <a:off x="875579" y="4020016"/>
            <a:ext cx="1074399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Recherche de répertoires et fichiers </a:t>
            </a:r>
            <a:r>
              <a:rPr lang="fr-FR" sz="2800" dirty="0" err="1"/>
              <a:t>cachésNikto</a:t>
            </a:r>
            <a:endParaRPr lang="fr-FR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800" dirty="0" err="1"/>
              <a:t>gobuster</a:t>
            </a:r>
            <a:endParaRPr lang="fr-FR" sz="28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2713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E647D-8F8D-E30E-E15D-4046E8BB0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455AE-DEE9-547F-3C1D-CDA93AEA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Etapes supplémentaires</a:t>
            </a: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842BBA5-9FE2-978B-66B6-FC697D76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18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834C371-5F91-6A72-81AC-61E74D4F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75959F58-3FD2-1868-7AB7-6E8760897A0E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0F3202-19DF-081A-6D06-F8DA3FF60CCD}"/>
              </a:ext>
            </a:extLst>
          </p:cNvPr>
          <p:cNvSpPr txBox="1"/>
          <p:nvPr/>
        </p:nvSpPr>
        <p:spPr>
          <a:xfrm>
            <a:off x="875580" y="1151694"/>
            <a:ext cx="1074399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latin typeface="Times New Roman"/>
                <a:ea typeface="+mn-lt"/>
                <a:cs typeface="+mn-lt"/>
              </a:rPr>
              <a:t>Exploration manuelle des fichiers 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/>
                <a:ea typeface="+mn-lt"/>
                <a:cs typeface="+mn-lt"/>
              </a:rPr>
              <a:t>Parcours des files html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/>
                <a:ea typeface="+mn-lt"/>
                <a:cs typeface="+mn-lt"/>
              </a:rPr>
              <a:t>Images récupérés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/>
                <a:ea typeface="+mn-lt"/>
                <a:cs typeface="+mn-lt"/>
              </a:rPr>
              <a:t>Liens cachés</a:t>
            </a:r>
          </a:p>
        </p:txBody>
      </p:sp>
    </p:spTree>
    <p:extLst>
      <p:ext uri="{BB962C8B-B14F-4D97-AF65-F5344CB8AC3E}">
        <p14:creationId xmlns:p14="http://schemas.microsoft.com/office/powerpoint/2010/main" val="190955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F2E42-56BE-1D3E-B5DC-CDFC29838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89789-102A-F751-A9D5-953C73F1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Etapes supplémentaires</a:t>
            </a: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FFD8F51-EDEE-A0F4-9117-EBFF5C9B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19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4B0C277-64A3-25AD-4C93-9283D235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3DDED917-80EC-255C-6CDC-B137692E9780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E3982A-C180-48CA-ECED-1215581D674D}"/>
              </a:ext>
            </a:extLst>
          </p:cNvPr>
          <p:cNvSpPr txBox="1"/>
          <p:nvPr/>
        </p:nvSpPr>
        <p:spPr>
          <a:xfrm>
            <a:off x="875578" y="1273312"/>
            <a:ext cx="1074399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Utilisation d'outils d'analyse web</a:t>
            </a:r>
            <a:r>
              <a:rPr lang="fr-FR" sz="2800" dirty="0">
                <a:latin typeface="Times New Roman"/>
                <a:ea typeface="+mn-lt"/>
                <a:cs typeface="+mn-lt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800" dirty="0" err="1"/>
              <a:t>Nikto</a:t>
            </a:r>
            <a:endParaRPr lang="fr-FR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/>
              <a:t>nikto -h http://45.86.36.184/public/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7668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023CA-852C-CA01-8C0F-AE55B54A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</a:rPr>
              <a:t>Sommaire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1AB5F-5CB8-DCB5-2993-F170A6A85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00" y="1438331"/>
            <a:ext cx="10620492" cy="426325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buAutoNum type="arabicPeriod"/>
            </a:pPr>
            <a:r>
              <a:rPr lang="fr-FR" b="1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Introduction</a:t>
            </a:r>
            <a:endParaRPr lang="fr-FR" b="1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742950" indent="-742950">
              <a:buAutoNum type="arabicPeriod"/>
            </a:pPr>
            <a:r>
              <a:rPr lang="fr-FR" b="1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Méthodologie</a:t>
            </a:r>
          </a:p>
          <a:p>
            <a:pPr marL="742950" indent="-742950">
              <a:buAutoNum type="arabicPeriod"/>
            </a:pPr>
            <a:r>
              <a:rPr lang="fr-FR" b="1" dirty="0">
                <a:solidFill>
                  <a:srgbClr val="0070C0"/>
                </a:solidFill>
                <a:latin typeface="Times New Roman"/>
                <a:cs typeface="Times New Roman"/>
              </a:rPr>
              <a:t>Tests de Vulnérabilité</a:t>
            </a:r>
          </a:p>
          <a:p>
            <a:pPr marL="742950" indent="-742950">
              <a:buAutoNum type="arabicPeriod"/>
            </a:pPr>
            <a:r>
              <a:rPr lang="fr-FR" b="1" dirty="0">
                <a:solidFill>
                  <a:srgbClr val="0070C0"/>
                </a:solidFill>
                <a:latin typeface="Times New Roman"/>
                <a:cs typeface="Times New Roman"/>
              </a:rPr>
              <a:t>Cartographie du site</a:t>
            </a:r>
          </a:p>
          <a:p>
            <a:pPr marL="742950" indent="-742950">
              <a:buAutoNum type="arabicPeriod"/>
            </a:pPr>
            <a:r>
              <a:rPr lang="fr-FR" b="1" dirty="0">
                <a:solidFill>
                  <a:srgbClr val="0070C0"/>
                </a:solidFill>
                <a:latin typeface="Times New Roman"/>
                <a:cs typeface="Times New Roman"/>
              </a:rPr>
              <a:t>Analyse des données avec </a:t>
            </a:r>
            <a:r>
              <a:rPr lang="fr-FR" b="1" dirty="0" err="1">
                <a:solidFill>
                  <a:srgbClr val="0070C0"/>
                </a:solidFill>
                <a:latin typeface="Times New Roman"/>
                <a:cs typeface="Times New Roman"/>
              </a:rPr>
              <a:t>Foremost</a:t>
            </a:r>
            <a:endParaRPr lang="fr-FR" b="1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742950" indent="-742950">
              <a:buAutoNum type="arabicPeriod"/>
            </a:pPr>
            <a:r>
              <a:rPr lang="fr-FR" b="1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Conclusion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D00B57-305B-B59B-C66B-68C458B9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2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5980DF9-0C98-9442-5B09-5E568CD9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707C6805-AF02-8A2B-0179-CCDAB3D6B766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83106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4AD06-3362-51B2-22ED-104CB5D78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F10F1-D464-F00D-2254-9CAC3610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Etapes supplémentaires</a:t>
            </a: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71FCFEA-D4DF-C1CB-73A8-6465B403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20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D998B0D-882B-AC25-5559-F94FECA2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B7F19DB7-9DBC-BC96-F87A-DBA70A10813F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6E4D093-D317-6BA6-2E12-5CF91EC4A620}"/>
              </a:ext>
            </a:extLst>
          </p:cNvPr>
          <p:cNvSpPr txBox="1"/>
          <p:nvPr/>
        </p:nvSpPr>
        <p:spPr>
          <a:xfrm>
            <a:off x="568114" y="1120699"/>
            <a:ext cx="1074399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Recherche de répertoires et fichiers </a:t>
            </a:r>
            <a:r>
              <a:rPr lang="fr-FR" sz="2800" dirty="0" err="1"/>
              <a:t>cachésNikto</a:t>
            </a:r>
            <a:endParaRPr lang="fr-FR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800" dirty="0" err="1"/>
              <a:t>Gobuster</a:t>
            </a:r>
            <a:endParaRPr lang="fr-FR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fr-FR" sz="2800" dirty="0">
              <a:latin typeface="Times New Roman"/>
              <a:ea typeface="+mn-lt"/>
              <a:cs typeface="+mn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fr-FR" sz="2800" dirty="0">
              <a:latin typeface="Times New Roman"/>
              <a:ea typeface="+mn-lt"/>
              <a:cs typeface="+mn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fr-FR" sz="2800" dirty="0">
              <a:latin typeface="Times New Roman"/>
              <a:ea typeface="+mn-lt"/>
              <a:cs typeface="+mn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800" dirty="0" err="1"/>
              <a:t>gobuster</a:t>
            </a:r>
            <a:r>
              <a:rPr lang="fr-FR" sz="2800" dirty="0"/>
              <a:t> </a:t>
            </a:r>
            <a:r>
              <a:rPr lang="fr-FR" sz="2800" dirty="0" err="1"/>
              <a:t>dir</a:t>
            </a:r>
            <a:r>
              <a:rPr lang="fr-FR" sz="2800" dirty="0"/>
              <a:t> -u http://45.86.36.184/public/ -w /usr/share/</a:t>
            </a:r>
            <a:r>
              <a:rPr lang="fr-FR" sz="2800" dirty="0" err="1"/>
              <a:t>wordlists</a:t>
            </a:r>
            <a:r>
              <a:rPr lang="fr-FR" sz="2800" dirty="0"/>
              <a:t>/</a:t>
            </a:r>
            <a:r>
              <a:rPr lang="fr-FR" sz="2800" dirty="0" err="1"/>
              <a:t>dirb</a:t>
            </a:r>
            <a:r>
              <a:rPr lang="fr-FR" sz="2800" dirty="0"/>
              <a:t>/common.txt</a:t>
            </a:r>
            <a:endParaRPr lang="fr-FR" sz="28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2353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4A2CC-739F-E4EC-9023-86673BE4C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AC60B-FB78-66CB-20FC-F84F5C49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Etapes supplémentaires</a:t>
            </a: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A237FF4-97CC-1D0C-0807-5B8721A3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21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472F1EC-1E1B-08B3-23E9-79CDFF44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E24C30CB-E3FE-5378-2DEE-08117604D3A2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559B95-22F9-DE46-9B4E-2DE7C475A16D}"/>
              </a:ext>
            </a:extLst>
          </p:cNvPr>
          <p:cNvSpPr txBox="1"/>
          <p:nvPr/>
        </p:nvSpPr>
        <p:spPr>
          <a:xfrm>
            <a:off x="568114" y="1001801"/>
            <a:ext cx="1074399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Analyse des métadonnées des fichiers</a:t>
            </a:r>
            <a:r>
              <a:rPr lang="fr-FR" sz="2800" dirty="0">
                <a:latin typeface="Times New Roman"/>
                <a:ea typeface="+mn-lt"/>
                <a:cs typeface="+mn-lt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800" b="1" dirty="0" err="1"/>
              <a:t>ExifTool</a:t>
            </a:r>
            <a:endParaRPr lang="fr-FR" sz="2800" b="1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fr-FR" sz="2800" b="1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800" dirty="0" err="1"/>
              <a:t>exiftool</a:t>
            </a:r>
            <a:r>
              <a:rPr lang="fr-FR" sz="2800" dirty="0"/>
              <a:t> ~/</a:t>
            </a:r>
            <a:r>
              <a:rPr lang="fr-FR" sz="2800" dirty="0" err="1"/>
              <a:t>httrack_clones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31421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023CA-852C-CA01-8C0F-AE55B54A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fr-FR" b="1">
                <a:solidFill>
                  <a:schemeClr val="bg1"/>
                </a:solidFill>
                <a:latin typeface="Times New Roman"/>
                <a:cs typeface="Times New Roman"/>
              </a:rPr>
              <a:t>Conclusion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D00B57-305B-B59B-C66B-68C458B9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22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5980DF9-0C98-9442-5B09-5E568CD9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707C6805-AF02-8A2B-0179-CCDAB3D6B766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A05A350C-A000-CB1D-5165-7B06A89B8315}"/>
              </a:ext>
            </a:extLst>
          </p:cNvPr>
          <p:cNvSpPr txBox="1">
            <a:spLocks/>
          </p:cNvSpPr>
          <p:nvPr/>
        </p:nvSpPr>
        <p:spPr>
          <a:xfrm>
            <a:off x="8678608" y="964795"/>
            <a:ext cx="3497061" cy="17938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3000"/>
          </a:p>
          <a:p>
            <a:pPr marL="0" indent="0">
              <a:buNone/>
            </a:pPr>
            <a:endParaRPr lang="fr-FR" sz="160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412670-F622-1438-A99D-2943EDA9C561}"/>
              </a:ext>
            </a:extLst>
          </p:cNvPr>
          <p:cNvSpPr txBox="1"/>
          <p:nvPr/>
        </p:nvSpPr>
        <p:spPr>
          <a:xfrm>
            <a:off x="281049" y="835231"/>
            <a:ext cx="116595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fr-FR" dirty="0" err="1">
                <a:latin typeface="Times New Roman"/>
                <a:ea typeface="+mn-lt"/>
                <a:cs typeface="+mn-lt"/>
              </a:rPr>
              <a:t>vxfbvwbdfbdfb</a:t>
            </a:r>
            <a:endParaRPr lang="fr-FR" sz="1600" b="1" dirty="0">
              <a:solidFill>
                <a:schemeClr val="tx1">
                  <a:lumMod val="76000"/>
                  <a:lumOff val="24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endParaRPr lang="fr-FR" b="1" dirty="0">
              <a:solidFill>
                <a:schemeClr val="tx1">
                  <a:lumMod val="76000"/>
                  <a:lumOff val="24000"/>
                </a:schemeClr>
              </a:solidFill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236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023CA-852C-CA01-8C0F-AE55B54A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D00B57-305B-B59B-C66B-68C458B9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3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5980DF9-0C98-9442-5B09-5E568CD9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i="0" u="none" strike="noStrike" baseline="0" err="1">
                <a:solidFill>
                  <a:schemeClr val="bg1"/>
                </a:solidFill>
                <a:latin typeface="Calibri" panose="020F0502020204030204" pitchFamily="34" charset="0"/>
              </a:rPr>
              <a:t>Développeur</a:t>
            </a:r>
            <a:r>
              <a:rPr lang="en-US" sz="1800" b="1" i="0" u="none" strike="noStrike" baseline="0">
                <a:solidFill>
                  <a:schemeClr val="bg1"/>
                </a:solidFill>
                <a:latin typeface="Calibri" panose="020F0502020204030204" pitchFamily="34" charset="0"/>
              </a:rPr>
              <a:t> Full Stack Big Data -Data-Engineer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707C6805-AF02-8A2B-0179-CCDAB3D6B766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7C4C7C0-1621-5823-DFE5-2B908648A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83" y="1174673"/>
            <a:ext cx="11206316" cy="51278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fr-FR" b="1" dirty="0">
                <a:solidFill>
                  <a:srgbClr val="C00000"/>
                </a:solidFill>
                <a:latin typeface="Times New Roman"/>
                <a:cs typeface="Times New Roman"/>
              </a:rPr>
              <a:t>Objectif de l’audit: </a:t>
            </a:r>
          </a:p>
          <a:p>
            <a:pPr marL="0" indent="0" algn="just">
              <a:buNone/>
            </a:pPr>
            <a:endParaRPr lang="fr-FR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42950" indent="-742950" algn="just">
              <a:buFont typeface="Calibri" panose="020B0604020202020204" pitchFamily="34" charset="0"/>
              <a:buChar char="-"/>
            </a:pPr>
            <a:r>
              <a:rPr lang="fr-FR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Evaluation de la sécurité d’une application </a:t>
            </a:r>
            <a:r>
              <a:rPr lang="fr-FR" dirty="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Laravel</a:t>
            </a:r>
            <a:r>
              <a:rPr lang="fr-FR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hébergée sur une machine à l’adresse </a:t>
            </a:r>
            <a:r>
              <a:rPr lang="fr-FR" b="1" dirty="0">
                <a:solidFill>
                  <a:srgbClr val="000000"/>
                </a:solidFill>
                <a:latin typeface="Times New Roman"/>
                <a:ea typeface="+mn-lt"/>
                <a:cs typeface="+mn-lt"/>
                <a:hlinkClick r:id="rId2"/>
              </a:rPr>
              <a:t>http://45.86.36.184/public/</a:t>
            </a:r>
            <a:endParaRPr lang="fr-FR" b="1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742950" indent="-742950" algn="just">
              <a:buFont typeface="Calibri" panose="020B0604020202020204" pitchFamily="34" charset="0"/>
              <a:buChar char="-"/>
            </a:pPr>
            <a:endParaRPr lang="fr-FR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42950" indent="-742950" algn="just">
              <a:buFont typeface="Calibri" panose="020B0604020202020204" pitchFamily="34" charset="0"/>
              <a:buChar char="-"/>
            </a:pPr>
            <a:r>
              <a:rPr lang="fr-FR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Cette évaluation a été réalisé sur un environnement contrôlé pour des fins éducatives.</a:t>
            </a:r>
          </a:p>
          <a:p>
            <a:pPr marL="742950" indent="-742950" algn="just">
              <a:buFont typeface="Calibri" panose="020B0604020202020204" pitchFamily="34" charset="0"/>
              <a:buChar char="-"/>
            </a:pPr>
            <a:endParaRPr lang="fr-FR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742950" indent="-742950" algn="just">
              <a:buFont typeface="Calibri" panose="020B0604020202020204" pitchFamily="34" charset="0"/>
              <a:buChar char="-"/>
            </a:pPr>
            <a:r>
              <a:rPr lang="fr-FR" dirty="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Pentest</a:t>
            </a:r>
            <a:r>
              <a:rPr lang="fr-FR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pour identifier les vulnérabilités dans un système informatique de manière légale et éthique </a:t>
            </a:r>
            <a:r>
              <a:rPr lang="fr-FR" b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(A REVOIR PHRASE)</a:t>
            </a:r>
            <a:endParaRPr lang="fr-FR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fr-FR" b="1" dirty="0">
              <a:solidFill>
                <a:srgbClr val="C00000"/>
              </a:solidFill>
              <a:latin typeface="Aptos" panose="020B0004020202020204"/>
              <a:cs typeface="Times New Roman"/>
            </a:endParaRPr>
          </a:p>
          <a:p>
            <a:pPr marL="0" indent="0" algn="just">
              <a:buNone/>
            </a:pPr>
            <a:endParaRPr lang="fr-FR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910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023CA-852C-CA01-8C0F-AE55B54A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>
                <a:solidFill>
                  <a:schemeClr val="tx2">
                    <a:lumMod val="75000"/>
                    <a:lumOff val="25000"/>
                  </a:schemeClr>
                </a:solidFill>
                <a:latin typeface="Aptos"/>
              </a:rPr>
            </a:br>
            <a:r>
              <a:rPr lang="fr-FR" sz="4900" b="1">
                <a:solidFill>
                  <a:schemeClr val="bg1"/>
                </a:solidFill>
              </a:rPr>
              <a:t>Technologies et Outils Utilisés</a:t>
            </a:r>
            <a:endParaRPr lang="en-US" sz="4900" b="1">
              <a:solidFill>
                <a:schemeClr val="bg1"/>
              </a:solidFill>
            </a:endParaRPr>
          </a:p>
          <a:p>
            <a:pPr algn="ctr"/>
            <a:endParaRPr lang="fr-FR" sz="4900" b="1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D00B57-305B-B59B-C66B-68C458B9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4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5980DF9-0C98-9442-5B09-5E568CD9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 Full Stack Big 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707C6805-AF02-8A2B-0179-CCDAB3D6B766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78BC51-D607-6C16-4744-70C7C84DD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0" y="1085090"/>
            <a:ext cx="11095149" cy="5048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000" dirty="0">
                <a:latin typeface="Times New Roman"/>
                <a:cs typeface="Times New Roman"/>
              </a:rPr>
              <a:t>Git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sz="2000" dirty="0" err="1">
                <a:latin typeface="Times New Roman"/>
                <a:cs typeface="Times New Roman"/>
              </a:rPr>
              <a:t>Github</a:t>
            </a:r>
            <a:r>
              <a:rPr lang="fr-FR" sz="2000" dirty="0">
                <a:latin typeface="Times New Roman"/>
                <a:cs typeface="Times New Roman"/>
              </a:rPr>
              <a:t> repository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sz="2000" dirty="0">
                <a:latin typeface="Times New Roman"/>
                <a:cs typeface="Times New Roman"/>
              </a:rPr>
              <a:t>Git Bash</a:t>
            </a:r>
          </a:p>
          <a:p>
            <a:r>
              <a:rPr lang="fr-FR" sz="2000" dirty="0" err="1">
                <a:latin typeface="Times New Roman"/>
                <a:cs typeface="Times New Roman"/>
              </a:rPr>
              <a:t>Nmap</a:t>
            </a:r>
            <a:endParaRPr lang="fr-FR" sz="2000" dirty="0">
              <a:latin typeface="Times New Roman"/>
              <a:cs typeface="Times New Roman"/>
            </a:endParaRPr>
          </a:p>
          <a:p>
            <a:r>
              <a:rPr lang="fr-FR" sz="2000" dirty="0" err="1">
                <a:latin typeface="Times New Roman"/>
                <a:cs typeface="Times New Roman"/>
              </a:rPr>
              <a:t>Httrack</a:t>
            </a:r>
            <a:endParaRPr lang="fr-FR" dirty="0"/>
          </a:p>
          <a:p>
            <a:r>
              <a:rPr lang="fr-FR" sz="2000" dirty="0" err="1">
                <a:latin typeface="Times New Roman"/>
                <a:cs typeface="Times New Roman"/>
              </a:rPr>
              <a:t>Foremost</a:t>
            </a:r>
            <a:endParaRPr lang="fr-FR" sz="2000" dirty="0">
              <a:latin typeface="Times New Roman"/>
              <a:cs typeface="Times New Roman"/>
            </a:endParaRPr>
          </a:p>
          <a:p>
            <a:r>
              <a:rPr lang="fr-FR" sz="2000" dirty="0" err="1">
                <a:latin typeface="Times New Roman"/>
                <a:cs typeface="Times New Roman"/>
              </a:rPr>
              <a:t>Metasploit</a:t>
            </a:r>
            <a:endParaRPr lang="fr-FR" sz="2000" dirty="0">
              <a:latin typeface="Times New Roman"/>
              <a:cs typeface="Times New Roman"/>
            </a:endParaRPr>
          </a:p>
          <a:p>
            <a:r>
              <a:rPr lang="fr-FR" sz="2000" dirty="0">
                <a:latin typeface="Times New Roman"/>
                <a:cs typeface="Times New Roman"/>
              </a:rPr>
              <a:t>VirtualBox</a:t>
            </a:r>
          </a:p>
          <a:p>
            <a:r>
              <a:rPr lang="fr-FR" sz="2000" dirty="0">
                <a:latin typeface="Times New Roman"/>
                <a:cs typeface="Times New Roman"/>
              </a:rPr>
              <a:t>Kali-linux</a:t>
            </a:r>
          </a:p>
        </p:txBody>
      </p:sp>
      <p:pic>
        <p:nvPicPr>
          <p:cNvPr id="6" name="Image 5" descr="Github Logo PNG vector in SVG, PDF, AI, CDR format">
            <a:extLst>
              <a:ext uri="{FF2B5EF4-FFF2-40B4-BE49-F238E27FC236}">
                <a16:creationId xmlns:a16="http://schemas.microsoft.com/office/drawing/2014/main" id="{B411F823-221B-BBFB-05D9-99506DDC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702" y="1084781"/>
            <a:ext cx="1037731" cy="823851"/>
          </a:xfrm>
          <a:prstGeom prst="rect">
            <a:avLst/>
          </a:prstGeom>
        </p:spPr>
      </p:pic>
      <p:pic>
        <p:nvPicPr>
          <p:cNvPr id="11" name="Image 10" descr="Une image contenant Graphique, logo, conception&#10;&#10;Description générée automatiquement">
            <a:extLst>
              <a:ext uri="{FF2B5EF4-FFF2-40B4-BE49-F238E27FC236}">
                <a16:creationId xmlns:a16="http://schemas.microsoft.com/office/drawing/2014/main" id="{C53D696F-3CE9-E31D-8F9E-EC7C1A53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257" y="1089155"/>
            <a:ext cx="716479" cy="818882"/>
          </a:xfrm>
          <a:prstGeom prst="rect">
            <a:avLst/>
          </a:prstGeom>
        </p:spPr>
      </p:pic>
      <p:pic>
        <p:nvPicPr>
          <p:cNvPr id="14" name="Image 13" descr="Une image contenant texte, symbole, logo, Graphique&#10;&#10;Description générée automatiquement">
            <a:extLst>
              <a:ext uri="{FF2B5EF4-FFF2-40B4-BE49-F238E27FC236}">
                <a16:creationId xmlns:a16="http://schemas.microsoft.com/office/drawing/2014/main" id="{0A8211B3-15D8-9850-4533-FB835976C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560" y="1219981"/>
            <a:ext cx="611533" cy="6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4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023CA-852C-CA01-8C0F-AE55B54A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Procédures de tests de vulnérabilités</a:t>
            </a:r>
            <a:endParaRPr lang="en-US" sz="4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00"/>
              </a:spcBef>
            </a:pP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D00B57-305B-B59B-C66B-68C458B9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5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5980DF9-0C98-9442-5B09-5E568CD9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707C6805-AF02-8A2B-0179-CCDAB3D6B766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0AACFBA-C699-1B7F-829D-27B56F93F51D}"/>
              </a:ext>
            </a:extLst>
          </p:cNvPr>
          <p:cNvSpPr txBox="1"/>
          <p:nvPr/>
        </p:nvSpPr>
        <p:spPr>
          <a:xfrm>
            <a:off x="875580" y="1151694"/>
            <a:ext cx="8547343" cy="3647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latin typeface="Times New Roman"/>
                <a:ea typeface="+mn-lt"/>
                <a:cs typeface="+mn-lt"/>
              </a:rPr>
              <a:t>Analyse des vulnérabilités avec </a:t>
            </a:r>
            <a:r>
              <a:rPr lang="fr-FR" sz="2800" dirty="0" err="1">
                <a:latin typeface="Times New Roman"/>
                <a:ea typeface="+mn-lt"/>
                <a:cs typeface="+mn-lt"/>
              </a:rPr>
              <a:t>Nmap</a:t>
            </a:r>
            <a:r>
              <a:rPr lang="fr-FR" sz="2800" dirty="0">
                <a:latin typeface="Times New Roman"/>
                <a:ea typeface="+mn-lt"/>
                <a:cs typeface="+mn-lt"/>
              </a:rPr>
              <a:t>:</a:t>
            </a:r>
          </a:p>
          <a:p>
            <a:endParaRPr lang="fr-FR" sz="28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fr-FR" sz="2800" dirty="0">
                <a:latin typeface="Times New Roman"/>
                <a:ea typeface="+mn-lt"/>
                <a:cs typeface="+mn-lt"/>
              </a:rPr>
              <a:t> 	1. Objectifs:</a:t>
            </a:r>
            <a:endParaRPr lang="fr-FR" sz="2800" dirty="0">
              <a:latin typeface="Times New Roman"/>
              <a:cs typeface="Times New Roman"/>
            </a:endParaRPr>
          </a:p>
          <a:p>
            <a:pPr marL="1657350" lvl="3" indent="-285750">
              <a:lnSpc>
                <a:spcPct val="200000"/>
              </a:lnSpc>
              <a:buFont typeface="Arial"/>
              <a:buChar char="•"/>
            </a:pPr>
            <a:r>
              <a:rPr lang="fr-FR" dirty="0">
                <a:latin typeface="Times New Roman"/>
                <a:ea typeface="+mn-lt"/>
                <a:cs typeface="+mn-lt"/>
              </a:rPr>
              <a:t>Identifier les ports ouverts sur l’hôte cible</a:t>
            </a:r>
          </a:p>
          <a:p>
            <a:pPr marL="1657350" lvl="3" indent="-285750">
              <a:lnSpc>
                <a:spcPct val="200000"/>
              </a:lnSpc>
              <a:buFont typeface="Arial"/>
              <a:buChar char="•"/>
            </a:pPr>
            <a:r>
              <a:rPr lang="fr-FR" dirty="0">
                <a:latin typeface="Times New Roman"/>
                <a:ea typeface="+mn-lt"/>
                <a:cs typeface="+mn-lt"/>
              </a:rPr>
              <a:t>Détecter les services associés et vérifier leur configuration</a:t>
            </a:r>
          </a:p>
          <a:p>
            <a:pPr marL="1657350" lvl="3" indent="-285750">
              <a:lnSpc>
                <a:spcPct val="200000"/>
              </a:lnSpc>
              <a:buFont typeface="Arial"/>
              <a:buChar char="•"/>
            </a:pPr>
            <a:r>
              <a:rPr lang="fr-FR" dirty="0">
                <a:latin typeface="Times New Roman"/>
                <a:ea typeface="+mn-lt"/>
                <a:cs typeface="+mn-lt"/>
              </a:rPr>
              <a:t>Rechercher des vulnérabilités potentielles sur ces services</a:t>
            </a:r>
          </a:p>
          <a:p>
            <a:pPr marL="285750" indent="-285750">
              <a:buFont typeface="Arial"/>
              <a:buChar char="•"/>
            </a:pPr>
            <a:endParaRPr lang="fr-FR" sz="1100" dirty="0">
              <a:solidFill>
                <a:srgbClr val="000000"/>
              </a:solidFill>
              <a:highlight>
                <a:srgbClr val="000000"/>
              </a:highlight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42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EE2CA-FC44-8A28-DC19-C9ABF2F50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2C750-7526-D047-0288-E8BF57D9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Procédures de tests de vulnérabilités</a:t>
            </a:r>
            <a:endParaRPr lang="en-US" sz="4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00"/>
              </a:spcBef>
            </a:pP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94A3D68-A139-9CC8-771F-2CA20D5C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6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7333D95-133E-0634-78B0-FA78172D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5BF491E3-E8DB-DBD7-6521-865BECDBE5A2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3C9D60E-6039-A07B-7F75-1BACA02DA04D}"/>
              </a:ext>
            </a:extLst>
          </p:cNvPr>
          <p:cNvSpPr txBox="1"/>
          <p:nvPr/>
        </p:nvSpPr>
        <p:spPr>
          <a:xfrm>
            <a:off x="4399366" y="829430"/>
            <a:ext cx="30273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latin typeface="Times New Roman"/>
                <a:ea typeface="+mn-lt"/>
                <a:cs typeface="+mn-lt"/>
              </a:rPr>
              <a:t>Détection des ports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D1DBF3-F2B0-3CEF-1CDC-32A8A0127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0" y="1807499"/>
            <a:ext cx="5725941" cy="169210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311B393-FE15-A525-0667-1B864D70A49D}"/>
              </a:ext>
            </a:extLst>
          </p:cNvPr>
          <p:cNvSpPr txBox="1"/>
          <p:nvPr/>
        </p:nvSpPr>
        <p:spPr>
          <a:xfrm>
            <a:off x="228810" y="1454568"/>
            <a:ext cx="11576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>
                <a:latin typeface="Times New Roman"/>
                <a:ea typeface="+mn-lt"/>
                <a:cs typeface="+mn-lt"/>
              </a:rPr>
              <a:t>Scan Initial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01731D-CD3E-3CC1-3A52-82ADCACA64AF}"/>
              </a:ext>
            </a:extLst>
          </p:cNvPr>
          <p:cNvSpPr txBox="1"/>
          <p:nvPr/>
        </p:nvSpPr>
        <p:spPr>
          <a:xfrm>
            <a:off x="6095999" y="2770855"/>
            <a:ext cx="32429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>
                <a:latin typeface="Times New Roman"/>
                <a:ea typeface="+mn-lt"/>
                <a:cs typeface="+mn-lt"/>
              </a:rPr>
              <a:t>Tentative supplémentaire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E47D00-0B34-F922-86BC-C98AA31D343C}"/>
              </a:ext>
            </a:extLst>
          </p:cNvPr>
          <p:cNvSpPr txBox="1"/>
          <p:nvPr/>
        </p:nvSpPr>
        <p:spPr>
          <a:xfrm>
            <a:off x="124731" y="3736981"/>
            <a:ext cx="444726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>
                <a:latin typeface="Times New Roman"/>
                <a:ea typeface="+mn-lt"/>
                <a:cs typeface="+mn-lt"/>
              </a:rPr>
              <a:t>Scan de vulnérabilités sur les ports détectés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42691D3-B5E6-F0BC-4638-326E747A7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0" y="4193872"/>
            <a:ext cx="5898127" cy="168128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A598D15-8519-4F0A-3482-A58FC704A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51" y="3158478"/>
            <a:ext cx="5425920" cy="18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5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43455-B52A-520C-EF22-FC10DF11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220BF-3988-F298-D7F0-7BB508AE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Procédures de tests de vulnérabilités</a:t>
            </a:r>
            <a:endParaRPr lang="en-US" sz="4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00"/>
              </a:spcBef>
            </a:pP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9353E34-09EF-6F86-DDDD-98354280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7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2AABFE3-836E-AEF3-4FFF-C3159167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438D161E-80DF-8B93-2873-48E320ADB115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34E262-CDE1-0910-E36F-5373E78997A8}"/>
              </a:ext>
            </a:extLst>
          </p:cNvPr>
          <p:cNvSpPr txBox="1"/>
          <p:nvPr/>
        </p:nvSpPr>
        <p:spPr>
          <a:xfrm>
            <a:off x="196868" y="984327"/>
            <a:ext cx="1794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u="sng" dirty="0">
                <a:latin typeface="Times New Roman"/>
                <a:ea typeface="+mn-lt"/>
                <a:cs typeface="+mn-lt"/>
              </a:rPr>
              <a:t>Résultats</a:t>
            </a:r>
            <a:r>
              <a:rPr lang="fr-FR" sz="1200" dirty="0">
                <a:latin typeface="Times New Roman"/>
                <a:ea typeface="+mn-lt"/>
                <a:cs typeface="+mn-lt"/>
              </a:rPr>
              <a:t> </a:t>
            </a:r>
          </a:p>
          <a:p>
            <a:r>
              <a:rPr lang="fr-FR" sz="1200" dirty="0">
                <a:latin typeface="Times New Roman"/>
                <a:ea typeface="+mn-lt"/>
                <a:cs typeface="+mn-lt"/>
              </a:rPr>
              <a:t>  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8C0EB3C6-FA90-C289-1D13-5230364CF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99586"/>
              </p:ext>
            </p:extLst>
          </p:nvPr>
        </p:nvGraphicFramePr>
        <p:xfrm>
          <a:off x="974924" y="1460372"/>
          <a:ext cx="10337181" cy="11385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9189">
                  <a:extLst>
                    <a:ext uri="{9D8B030D-6E8A-4147-A177-3AD203B41FA5}">
                      <a16:colId xmlns:a16="http://schemas.microsoft.com/office/drawing/2014/main" val="3133694916"/>
                    </a:ext>
                  </a:extLst>
                </a:gridCol>
                <a:gridCol w="2469189">
                  <a:extLst>
                    <a:ext uri="{9D8B030D-6E8A-4147-A177-3AD203B41FA5}">
                      <a16:colId xmlns:a16="http://schemas.microsoft.com/office/drawing/2014/main" val="682979027"/>
                    </a:ext>
                  </a:extLst>
                </a:gridCol>
                <a:gridCol w="2469189">
                  <a:extLst>
                    <a:ext uri="{9D8B030D-6E8A-4147-A177-3AD203B41FA5}">
                      <a16:colId xmlns:a16="http://schemas.microsoft.com/office/drawing/2014/main" val="3236569613"/>
                    </a:ext>
                  </a:extLst>
                </a:gridCol>
                <a:gridCol w="2929614">
                  <a:extLst>
                    <a:ext uri="{9D8B030D-6E8A-4147-A177-3AD203B41FA5}">
                      <a16:colId xmlns:a16="http://schemas.microsoft.com/office/drawing/2014/main" val="2439232311"/>
                    </a:ext>
                  </a:extLst>
                </a:gridCol>
              </a:tblGrid>
              <a:tr h="379502">
                <a:tc>
                  <a:txBody>
                    <a:bodyPr/>
                    <a:lstStyle/>
                    <a:p>
                      <a:r>
                        <a:rPr lang="fr-FR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Statut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Commentaires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60406"/>
                  </a:ext>
                </a:extLst>
              </a:tr>
              <a:tr h="379502">
                <a:tc>
                  <a:txBody>
                    <a:bodyPr/>
                    <a:lstStyle/>
                    <a:p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Filtré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Protégé par un pare-feu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32096"/>
                  </a:ext>
                </a:extLst>
              </a:tr>
              <a:tr h="379502">
                <a:tc>
                  <a:txBody>
                    <a:bodyPr/>
                    <a:lstStyle/>
                    <a:p>
                      <a:r>
                        <a:rPr lang="fr-F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Filtré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HHTP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Service non accessible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92563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9AF2DFAC-9411-F0AD-B408-07BEBB0B76FA}"/>
              </a:ext>
            </a:extLst>
          </p:cNvPr>
          <p:cNvSpPr txBox="1"/>
          <p:nvPr/>
        </p:nvSpPr>
        <p:spPr>
          <a:xfrm>
            <a:off x="284563" y="2904638"/>
            <a:ext cx="1116773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u="sng" dirty="0">
                <a:latin typeface="Times New Roman"/>
                <a:ea typeface="+mn-lt"/>
                <a:cs typeface="+mn-lt"/>
              </a:rPr>
              <a:t>Analyse des scans avec </a:t>
            </a:r>
            <a:r>
              <a:rPr lang="fr-FR" sz="2400" u="sng" dirty="0" err="1">
                <a:latin typeface="Times New Roman"/>
                <a:ea typeface="+mn-lt"/>
                <a:cs typeface="+mn-lt"/>
              </a:rPr>
              <a:t>nmap</a:t>
            </a:r>
            <a:r>
              <a:rPr lang="fr-FR" sz="2400" u="sng" dirty="0">
                <a:latin typeface="Times New Roman"/>
                <a:ea typeface="+mn-lt"/>
                <a:cs typeface="+mn-lt"/>
              </a:rPr>
              <a:t>:</a:t>
            </a:r>
            <a:endParaRPr lang="fr-FR" sz="2400" b="1" dirty="0"/>
          </a:p>
          <a:p>
            <a:r>
              <a:rPr lang="fr-FR" dirty="0"/>
              <a:t>	Configuration réseau sécurisée avec un pare-feu actif filtrant les ports et bloquant les analyses.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BE5F15-3B09-9CA2-4855-DA7971EA405B}"/>
              </a:ext>
            </a:extLst>
          </p:cNvPr>
          <p:cNvSpPr txBox="1"/>
          <p:nvPr/>
        </p:nvSpPr>
        <p:spPr>
          <a:xfrm>
            <a:off x="196868" y="4172983"/>
            <a:ext cx="568133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/>
              <a:t>Recommandations:</a:t>
            </a:r>
          </a:p>
          <a:p>
            <a:pPr lvl="1">
              <a:buFont typeface="+mj-lt"/>
              <a:buAutoNum type="arabicPeriod"/>
            </a:pPr>
            <a:r>
              <a:rPr lang="fr-FR" b="1" dirty="0"/>
              <a:t>Renforcer les protections sur les ports ouverts 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b="1" dirty="0"/>
              <a:t>Passer à HTTPS pour le port 80 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b="1" dirty="0"/>
              <a:t>Audit interne des services 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b="1" dirty="0"/>
              <a:t>Superviser les logs 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b="1" dirty="0"/>
              <a:t>Effectuer des scans réguliers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5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02E0D-4578-F044-FC8E-2C8ABCB77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BD77F-1EBB-9B1C-6CD1-A7F4FB8D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Procédures de tests de vulnérabilités</a:t>
            </a:r>
            <a:endParaRPr lang="en-US" sz="4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00"/>
              </a:spcBef>
            </a:pP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4B8A597-5E78-794B-22A6-187B03FA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8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48611AE-56F8-9D21-8F64-9B5EA30E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34DA771E-2576-89D5-626C-1EC4518F5624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CF6D19F-D885-FC00-6A5E-5B28AF55216B}"/>
              </a:ext>
            </a:extLst>
          </p:cNvPr>
          <p:cNvSpPr txBox="1"/>
          <p:nvPr/>
        </p:nvSpPr>
        <p:spPr>
          <a:xfrm>
            <a:off x="1000659" y="1500969"/>
            <a:ext cx="8547343" cy="27853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latin typeface="Times New Roman"/>
                <a:ea typeface="+mn-lt"/>
                <a:cs typeface="+mn-lt"/>
              </a:rPr>
              <a:t>Détections de Failles de sécurité avec Wapiti:</a:t>
            </a:r>
          </a:p>
          <a:p>
            <a:endParaRPr lang="fr-FR" sz="2800" dirty="0">
              <a:latin typeface="Times New Roman"/>
              <a:cs typeface="Times New Roman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Cross-Site Scripting (XSS)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Injection SQL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Inclusion de fichiers à distance (RFI)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Inclusion de fichiers locaux (LFI)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>
              <a:lnSpc>
                <a:spcPct val="200000"/>
              </a:lnSpc>
            </a:pPr>
            <a:endParaRPr lang="fr-FR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fr-FR" sz="1100" dirty="0">
              <a:solidFill>
                <a:srgbClr val="000000"/>
              </a:solidFill>
              <a:highlight>
                <a:srgbClr val="000000"/>
              </a:highlight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561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70C8E-866B-A1FA-7EF4-469510054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DB130-DB48-C4D1-8EED-CDDF4500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83673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fr-FR" sz="4000" dirty="0">
                <a:latin typeface="Aptos"/>
              </a:rPr>
            </a:br>
            <a:br>
              <a:rPr lang="fr-FR" sz="4000" dirty="0">
                <a:latin typeface="Aptos"/>
              </a:rPr>
            </a:br>
            <a:r>
              <a:rPr lang="fr-FR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Procédures de tests de vulnérabilités</a:t>
            </a:r>
            <a:endParaRPr lang="en-US" sz="4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00"/>
              </a:spcBef>
            </a:pPr>
            <a:endParaRPr lang="fr-FR" sz="4900" b="1" dirty="0">
              <a:solidFill>
                <a:schemeClr val="bg1"/>
              </a:solidFill>
            </a:endParaRPr>
          </a:p>
          <a:p>
            <a:pPr algn="ctr"/>
            <a:endParaRPr lang="fr-FR" sz="49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9A5DD4F-C4ED-456C-13D2-3B632BF6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902" y="6456991"/>
            <a:ext cx="1722407" cy="393880"/>
          </a:xfrm>
          <a:solidFill>
            <a:srgbClr val="FFC000"/>
          </a:solidFill>
        </p:spPr>
        <p:txBody>
          <a:bodyPr/>
          <a:lstStyle/>
          <a:p>
            <a:fld id="{27C6CCC6-2BE5-4E42-96A4-D1E8E81A3D8E}" type="slidenum">
              <a:rPr lang="fr-FR" dirty="0" smtClean="0">
                <a:solidFill>
                  <a:srgbClr val="002060"/>
                </a:solidFill>
              </a:rPr>
              <a:t>9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1F74D5A-EB6B-D4C4-08C7-01687CAE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1355" y="6471368"/>
            <a:ext cx="8672422" cy="379502"/>
          </a:xfrm>
          <a:solidFill>
            <a:srgbClr val="002060"/>
          </a:solidFill>
        </p:spPr>
        <p:txBody>
          <a:bodyPr/>
          <a:lstStyle/>
          <a:p>
            <a:r>
              <a:rPr lang="en-US" sz="1800" b="1" err="1">
                <a:solidFill>
                  <a:schemeClr val="bg1"/>
                </a:solidFill>
                <a:latin typeface="Calibri"/>
                <a:cs typeface="Calibri"/>
              </a:rPr>
              <a:t>Développeur</a:t>
            </a:r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 Full Stack Big </a:t>
            </a:r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Data -Data-Engineer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E8402537-45E3-CC93-8F07-05211A7D711D}"/>
              </a:ext>
            </a:extLst>
          </p:cNvPr>
          <p:cNvSpPr txBox="1">
            <a:spLocks/>
          </p:cNvSpPr>
          <p:nvPr/>
        </p:nvSpPr>
        <p:spPr>
          <a:xfrm>
            <a:off x="-21566" y="6465617"/>
            <a:ext cx="1794293" cy="39388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>
                <a:solidFill>
                  <a:srgbClr val="002060"/>
                </a:solidFill>
              </a:rPr>
              <a:t>Groupe 2</a:t>
            </a:r>
            <a:endParaRPr lang="fr-FR" b="1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A0DDFC8-4658-958C-8152-057C66B4B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62" y="2152185"/>
            <a:ext cx="4385380" cy="16726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3B71465-DB82-B9C2-3E5E-F89D5032B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69" y="1205059"/>
            <a:ext cx="3848433" cy="4648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306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1292</Words>
  <Application>Microsoft Office PowerPoint</Application>
  <PresentationFormat>Grand écran</PresentationFormat>
  <Paragraphs>260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Courier New</vt:lpstr>
      <vt:lpstr>Times New Roman</vt:lpstr>
      <vt:lpstr>Wingdings</vt:lpstr>
      <vt:lpstr>Thème Office</vt:lpstr>
      <vt:lpstr>Analyse d'une infrastructure existante identification Laravel </vt:lpstr>
      <vt:lpstr>Sommaire</vt:lpstr>
      <vt:lpstr>Introduction</vt:lpstr>
      <vt:lpstr> Technologies et Outils Utilisés </vt:lpstr>
      <vt:lpstr>  Procédures de tests de vulnérabilités  </vt:lpstr>
      <vt:lpstr>  Procédures de tests de vulnérabilités  </vt:lpstr>
      <vt:lpstr>  Procédures de tests de vulnérabilités  </vt:lpstr>
      <vt:lpstr>  Procédures de tests de vulnérabilités  </vt:lpstr>
      <vt:lpstr>  Procédures de tests de vulnérabilités  </vt:lpstr>
      <vt:lpstr>  Procédures de tests de vulnérabilités  </vt:lpstr>
      <vt:lpstr>  Cartographie du site  </vt:lpstr>
      <vt:lpstr>  Cartographie du site  </vt:lpstr>
      <vt:lpstr>  Cartographie du site  </vt:lpstr>
      <vt:lpstr>  Cartographie du site  </vt:lpstr>
      <vt:lpstr>  Analyse données sensible avec foremost  </vt:lpstr>
      <vt:lpstr>  Analyse données sensible avec foremost  </vt:lpstr>
      <vt:lpstr>  Etapes supplémentaires </vt:lpstr>
      <vt:lpstr>  Etapes supplémentaires </vt:lpstr>
      <vt:lpstr>  Etapes supplémentaires </vt:lpstr>
      <vt:lpstr>  Etapes supplémentaires </vt:lpstr>
      <vt:lpstr>  Etapes supplémentaires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virginie giacometti</dc:creator>
  <cp:lastModifiedBy>Virginie GIACOMETTI</cp:lastModifiedBy>
  <cp:revision>7</cp:revision>
  <dcterms:created xsi:type="dcterms:W3CDTF">2024-09-18T13:04:12Z</dcterms:created>
  <dcterms:modified xsi:type="dcterms:W3CDTF">2024-12-08T21:34:14Z</dcterms:modified>
</cp:coreProperties>
</file>