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8" r:id="rId3"/>
    <p:sldId id="260" r:id="rId4"/>
    <p:sldId id="309" r:id="rId5"/>
    <p:sldId id="310" r:id="rId6"/>
    <p:sldId id="312" r:id="rId7"/>
    <p:sldId id="313" r:id="rId8"/>
    <p:sldId id="318" r:id="rId9"/>
    <p:sldId id="319" r:id="rId10"/>
    <p:sldId id="320" r:id="rId11"/>
    <p:sldId id="321" r:id="rId12"/>
    <p:sldId id="266" r:id="rId13"/>
    <p:sldId id="268" r:id="rId14"/>
    <p:sldId id="276" r:id="rId15"/>
    <p:sldId id="306" r:id="rId16"/>
    <p:sldId id="307" r:id="rId17"/>
    <p:sldId id="317" r:id="rId18"/>
    <p:sldId id="261" r:id="rId19"/>
    <p:sldId id="308" r:id="rId20"/>
    <p:sldId id="311" r:id="rId21"/>
    <p:sldId id="314" r:id="rId22"/>
    <p:sldId id="315" r:id="rId23"/>
    <p:sldId id="316" r:id="rId24"/>
    <p:sldId id="278" r:id="rId25"/>
    <p:sldId id="271" r:id="rId26"/>
    <p:sldId id="322" r:id="rId27"/>
    <p:sldId id="287" r:id="rId28"/>
  </p:sldIdLst>
  <p:sldSz cx="9144000" cy="5143500" type="screen16x9"/>
  <p:notesSz cx="6858000" cy="9144000"/>
  <p:embeddedFontLst>
    <p:embeddedFont>
      <p:font typeface="Didact Gothic" pitchFamily="2" charset="0"/>
      <p:regular r:id="rId30"/>
    </p:embeddedFont>
    <p:embeddedFont>
      <p:font typeface="Oswald" pitchFamily="2" charset="77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978F67B-5DAE-4798-B607-3FA34875BCF9}">
  <a:tblStyle styleId="{B978F67B-5DAE-4798-B607-3FA34875BC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50"/>
  </p:normalViewPr>
  <p:slideViewPr>
    <p:cSldViewPr snapToGrid="0" snapToObjects="1">
      <p:cViewPr>
        <p:scale>
          <a:sx n="121" d="100"/>
          <a:sy n="121" d="100"/>
        </p:scale>
        <p:origin x="16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This would be rejected by the Symantec analysis as colorless Here; green doesn’t make any sense.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1238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should be interpreted as a request instead of an order.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580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aa819d0d9b_0_20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aa819d0d9b_0_20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aa819d0d9b_0_20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aa819d0d9b_0_20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method of extracting these summaries from the original huge text without losing vital information , In fact, the google news, the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inshorts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app and various other news aggregator apps take advantage of text summarization algorithms.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aa819d0d9b_0_20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aa819d0d9b_0_20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aa819d0d9b_0_20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aa819d0d9b_0_20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3374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aa819d0d9b_0_209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aa819d0d9b_0_209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590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a819d0d9b_0_20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a819d0d9b_0_20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This framework learns information from both the right and left side of a word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0740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a819d0d9b_0_20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a819d0d9b_0_20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 : This makes it more efficient at understanding context. 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a819d0d9b_0_20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a819d0d9b_0_20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This framework learns information from both the right and left side of a word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5323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a819d0d9b_0_19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aa819d0d9b_0_19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a819d0d9b_0_20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a819d0d9b_0_20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This framework learns information from both the right and left side of a word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39698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a819d0d9b_0_20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aa819d0d9b_0_20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RNN, i.e. it processes ordered sequences of data, applies an algorithm, and returns a series of 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Therefore, when it comes to natural language, the Transformer model can begin by processing any part of a sentence, not necessarily reading it from beginning to end.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1439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a819d0d9b_0_21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a819d0d9b_0_21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00888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a819d0d9b_0_21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a819d0d9b_0_21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2693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aa819d0d9b_0_20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aa819d0d9b_0_20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aa819d0d9b_0_21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aa819d0d9b_0_21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aa819d0d9b_0_20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aa819d0d9b_0_20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320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aa819d0d9b_0_19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aa819d0d9b_0_19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aa819d0d9b_0_19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aa819d0d9b_0_19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NLP combines computational linguistics—rule-based modeling of human language—with statistical, machine learning, and deep learning 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7174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Language consists of tone, context and intention. And not just a string of words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NLP combines computational linguistics—rule-based modeling of human language—with statistical, machine learning, and deep learning 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4725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1385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”, “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”, “es”, “s”,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8200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”, “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ly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”, “es”, “s”,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etc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5563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720001" y="1373825"/>
            <a:ext cx="5666700" cy="21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720000" y="3538675"/>
            <a:ext cx="56667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 idx="2"/>
          </p:nvPr>
        </p:nvSpPr>
        <p:spPr>
          <a:xfrm>
            <a:off x="3920575" y="2940775"/>
            <a:ext cx="19875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2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title" idx="2"/>
          </p:nvPr>
        </p:nvSpPr>
        <p:spPr>
          <a:xfrm>
            <a:off x="720000" y="17434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ubTitle" idx="1"/>
          </p:nvPr>
        </p:nvSpPr>
        <p:spPr>
          <a:xfrm>
            <a:off x="720000" y="2208800"/>
            <a:ext cx="2305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 idx="3"/>
          </p:nvPr>
        </p:nvSpPr>
        <p:spPr>
          <a:xfrm>
            <a:off x="3419269" y="17434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4"/>
          </p:nvPr>
        </p:nvSpPr>
        <p:spPr>
          <a:xfrm>
            <a:off x="3419271" y="2208800"/>
            <a:ext cx="2305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title" idx="5"/>
          </p:nvPr>
        </p:nvSpPr>
        <p:spPr>
          <a:xfrm>
            <a:off x="2069638" y="31768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subTitle" idx="6"/>
          </p:nvPr>
        </p:nvSpPr>
        <p:spPr>
          <a:xfrm>
            <a:off x="2069638" y="3642200"/>
            <a:ext cx="2305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title" idx="7"/>
          </p:nvPr>
        </p:nvSpPr>
        <p:spPr>
          <a:xfrm>
            <a:off x="4768907" y="31768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8"/>
          </p:nvPr>
        </p:nvSpPr>
        <p:spPr>
          <a:xfrm>
            <a:off x="4768910" y="3642200"/>
            <a:ext cx="2305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title" idx="9"/>
          </p:nvPr>
        </p:nvSpPr>
        <p:spPr>
          <a:xfrm>
            <a:off x="6118545" y="174340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13"/>
          </p:nvPr>
        </p:nvSpPr>
        <p:spPr>
          <a:xfrm>
            <a:off x="6118549" y="2208800"/>
            <a:ext cx="2305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3" name="Google Shape;163;p20"/>
          <p:cNvGrpSpPr/>
          <p:nvPr/>
        </p:nvGrpSpPr>
        <p:grpSpPr>
          <a:xfrm>
            <a:off x="1104375" y="3704488"/>
            <a:ext cx="6890850" cy="311100"/>
            <a:chOff x="1104375" y="3704488"/>
            <a:chExt cx="6890850" cy="311100"/>
          </a:xfrm>
        </p:grpSpPr>
        <p:grpSp>
          <p:nvGrpSpPr>
            <p:cNvPr id="164" name="Google Shape;164;p20"/>
            <p:cNvGrpSpPr/>
            <p:nvPr/>
          </p:nvGrpSpPr>
          <p:grpSpPr>
            <a:xfrm>
              <a:off x="7737950" y="3914088"/>
              <a:ext cx="101550" cy="101500"/>
              <a:chOff x="3258600" y="2392325"/>
              <a:chExt cx="101550" cy="101500"/>
            </a:xfrm>
          </p:grpSpPr>
          <p:sp>
            <p:nvSpPr>
              <p:cNvPr id="165" name="Google Shape;165;p20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7893675" y="3704488"/>
              <a:ext cx="101550" cy="101500"/>
              <a:chOff x="3258600" y="2392325"/>
              <a:chExt cx="101550" cy="101500"/>
            </a:xfrm>
          </p:grpSpPr>
          <p:sp>
            <p:nvSpPr>
              <p:cNvPr id="168" name="Google Shape;168;p20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170;p20"/>
            <p:cNvGrpSpPr/>
            <p:nvPr/>
          </p:nvGrpSpPr>
          <p:grpSpPr>
            <a:xfrm flipH="1">
              <a:off x="1260100" y="3914088"/>
              <a:ext cx="101550" cy="101500"/>
              <a:chOff x="3258600" y="2392325"/>
              <a:chExt cx="101550" cy="101500"/>
            </a:xfrm>
          </p:grpSpPr>
          <p:sp>
            <p:nvSpPr>
              <p:cNvPr id="171" name="Google Shape;171;p20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0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" name="Google Shape;173;p20"/>
            <p:cNvGrpSpPr/>
            <p:nvPr/>
          </p:nvGrpSpPr>
          <p:grpSpPr>
            <a:xfrm flipH="1">
              <a:off x="1104375" y="3704488"/>
              <a:ext cx="101550" cy="101500"/>
              <a:chOff x="3258600" y="2392325"/>
              <a:chExt cx="101550" cy="101500"/>
            </a:xfrm>
          </p:grpSpPr>
          <p:sp>
            <p:nvSpPr>
              <p:cNvPr id="174" name="Google Shape;174;p20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0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0000" y="2743625"/>
            <a:ext cx="2679900" cy="12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633500" y="540000"/>
            <a:ext cx="26799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0025" y="3991200"/>
            <a:ext cx="2679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10075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5558126" y="2743625"/>
            <a:ext cx="2865900" cy="12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2" hasCustomPrompt="1"/>
          </p:nvPr>
        </p:nvSpPr>
        <p:spPr>
          <a:xfrm>
            <a:off x="5795975" y="540000"/>
            <a:ext cx="26799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5744113" y="3991200"/>
            <a:ext cx="2679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804638" y="1696150"/>
            <a:ext cx="2679900" cy="12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 idx="2" hasCustomPrompt="1"/>
          </p:nvPr>
        </p:nvSpPr>
        <p:spPr>
          <a:xfrm>
            <a:off x="4659438" y="1655250"/>
            <a:ext cx="26799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1804663" y="2943725"/>
            <a:ext cx="2679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0000" y="1085300"/>
            <a:ext cx="23364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40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000" y="1872101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3"/>
          </p:nvPr>
        </p:nvSpPr>
        <p:spPr>
          <a:xfrm>
            <a:off x="3403800" y="1085300"/>
            <a:ext cx="23364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540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6"/>
          <p:cNvSpPr txBox="1">
            <a:spLocks noGrp="1"/>
          </p:cNvSpPr>
          <p:nvPr>
            <p:ph type="subTitle" idx="5"/>
          </p:nvPr>
        </p:nvSpPr>
        <p:spPr>
          <a:xfrm>
            <a:off x="3403800" y="1872101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 idx="6"/>
          </p:nvPr>
        </p:nvSpPr>
        <p:spPr>
          <a:xfrm>
            <a:off x="720000" y="3299500"/>
            <a:ext cx="23364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2754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6"/>
          <p:cNvSpPr txBox="1">
            <a:spLocks noGrp="1"/>
          </p:cNvSpPr>
          <p:nvPr>
            <p:ph type="subTitle" idx="8"/>
          </p:nvPr>
        </p:nvSpPr>
        <p:spPr>
          <a:xfrm>
            <a:off x="720000" y="4054500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title" idx="9"/>
          </p:nvPr>
        </p:nvSpPr>
        <p:spPr>
          <a:xfrm>
            <a:off x="3403800" y="3299500"/>
            <a:ext cx="23364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 idx="13" hasCustomPrompt="1"/>
          </p:nvPr>
        </p:nvSpPr>
        <p:spPr>
          <a:xfrm>
            <a:off x="3403800" y="2754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4"/>
          </p:nvPr>
        </p:nvSpPr>
        <p:spPr>
          <a:xfrm>
            <a:off x="3403800" y="4054500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title" idx="2"/>
          </p:nvPr>
        </p:nvSpPr>
        <p:spPr>
          <a:xfrm>
            <a:off x="1260257" y="1427500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ubTitle" idx="1"/>
          </p:nvPr>
        </p:nvSpPr>
        <p:spPr>
          <a:xfrm>
            <a:off x="1260257" y="1875900"/>
            <a:ext cx="57483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427500"/>
            <a:ext cx="525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1" name="Google Shape;131;p18"/>
          <p:cNvSpPr txBox="1">
            <a:spLocks noGrp="1"/>
          </p:cNvSpPr>
          <p:nvPr>
            <p:ph type="title" idx="4"/>
          </p:nvPr>
        </p:nvSpPr>
        <p:spPr>
          <a:xfrm>
            <a:off x="1260257" y="2576047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5"/>
          </p:nvPr>
        </p:nvSpPr>
        <p:spPr>
          <a:xfrm>
            <a:off x="1260257" y="3024447"/>
            <a:ext cx="57483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2576047"/>
            <a:ext cx="525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134" name="Google Shape;134;p18"/>
          <p:cNvSpPr txBox="1">
            <a:spLocks noGrp="1"/>
          </p:cNvSpPr>
          <p:nvPr>
            <p:ph type="title" idx="7"/>
          </p:nvPr>
        </p:nvSpPr>
        <p:spPr>
          <a:xfrm>
            <a:off x="1260257" y="3670294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8"/>
          </p:nvPr>
        </p:nvSpPr>
        <p:spPr>
          <a:xfrm>
            <a:off x="1260257" y="4118700"/>
            <a:ext cx="5748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title" idx="9" hasCustomPrompt="1"/>
          </p:nvPr>
        </p:nvSpPr>
        <p:spPr>
          <a:xfrm>
            <a:off x="720000" y="3670294"/>
            <a:ext cx="525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256853" y="190466"/>
            <a:ext cx="8630292" cy="4784103"/>
            <a:chOff x="256853" y="190466"/>
            <a:chExt cx="8630292" cy="4784103"/>
          </a:xfrm>
        </p:grpSpPr>
        <p:grpSp>
          <p:nvGrpSpPr>
            <p:cNvPr id="9" name="Google Shape;9;p1"/>
            <p:cNvGrpSpPr/>
            <p:nvPr/>
          </p:nvGrpSpPr>
          <p:grpSpPr>
            <a:xfrm>
              <a:off x="256853" y="190466"/>
              <a:ext cx="195829" cy="195753"/>
              <a:chOff x="3258600" y="2392325"/>
              <a:chExt cx="101550" cy="101500"/>
            </a:xfrm>
          </p:grpSpPr>
          <p:sp>
            <p:nvSpPr>
              <p:cNvPr id="10" name="Google Shape;10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" name="Google Shape;12;p1"/>
            <p:cNvGrpSpPr/>
            <p:nvPr/>
          </p:nvGrpSpPr>
          <p:grpSpPr>
            <a:xfrm>
              <a:off x="8691316" y="190466"/>
              <a:ext cx="195829" cy="195753"/>
              <a:chOff x="3258600" y="2392325"/>
              <a:chExt cx="101550" cy="101500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1"/>
            <p:cNvGrpSpPr/>
            <p:nvPr/>
          </p:nvGrpSpPr>
          <p:grpSpPr>
            <a:xfrm>
              <a:off x="256853" y="4778816"/>
              <a:ext cx="195829" cy="195753"/>
              <a:chOff x="3258600" y="2392325"/>
              <a:chExt cx="101550" cy="101500"/>
            </a:xfrm>
          </p:grpSpPr>
          <p:sp>
            <p:nvSpPr>
              <p:cNvPr id="16" name="Google Shape;16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1"/>
            <p:cNvGrpSpPr/>
            <p:nvPr/>
          </p:nvGrpSpPr>
          <p:grpSpPr>
            <a:xfrm>
              <a:off x="8691316" y="4778816"/>
              <a:ext cx="195829" cy="195753"/>
              <a:chOff x="3258600" y="2392325"/>
              <a:chExt cx="101550" cy="101500"/>
            </a:xfrm>
          </p:grpSpPr>
          <p:sp>
            <p:nvSpPr>
              <p:cNvPr id="19" name="Google Shape;19;p1"/>
              <p:cNvSpPr/>
              <p:nvPr/>
            </p:nvSpPr>
            <p:spPr>
              <a:xfrm>
                <a:off x="3258600" y="2435000"/>
                <a:ext cx="1015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649" extrusionOk="0">
                    <a:moveTo>
                      <a:pt x="324" y="1"/>
                    </a:moveTo>
                    <a:cubicBezTo>
                      <a:pt x="146" y="1"/>
                      <a:pt x="0" y="145"/>
                      <a:pt x="0" y="324"/>
                    </a:cubicBezTo>
                    <a:cubicBezTo>
                      <a:pt x="0" y="503"/>
                      <a:pt x="146" y="648"/>
                      <a:pt x="324" y="648"/>
                    </a:cubicBezTo>
                    <a:lnTo>
                      <a:pt x="3738" y="648"/>
                    </a:lnTo>
                    <a:cubicBezTo>
                      <a:pt x="3916" y="648"/>
                      <a:pt x="4061" y="503"/>
                      <a:pt x="4061" y="324"/>
                    </a:cubicBezTo>
                    <a:cubicBezTo>
                      <a:pt x="4061" y="145"/>
                      <a:pt x="3916" y="1"/>
                      <a:pt x="3738" y="1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>
                <a:off x="3301275" y="2392325"/>
                <a:ext cx="16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060" extrusionOk="0">
                    <a:moveTo>
                      <a:pt x="325" y="0"/>
                    </a:moveTo>
                    <a:cubicBezTo>
                      <a:pt x="146" y="0"/>
                      <a:pt x="1" y="144"/>
                      <a:pt x="1" y="324"/>
                    </a:cubicBezTo>
                    <a:lnTo>
                      <a:pt x="1" y="3736"/>
                    </a:lnTo>
                    <a:cubicBezTo>
                      <a:pt x="1" y="3916"/>
                      <a:pt x="146" y="4060"/>
                      <a:pt x="325" y="4060"/>
                    </a:cubicBezTo>
                    <a:cubicBezTo>
                      <a:pt x="504" y="4060"/>
                      <a:pt x="647" y="3917"/>
                      <a:pt x="648" y="3736"/>
                    </a:cubicBezTo>
                    <a:lnTo>
                      <a:pt x="648" y="324"/>
                    </a:lnTo>
                    <a:cubicBezTo>
                      <a:pt x="648" y="144"/>
                      <a:pt x="504" y="0"/>
                      <a:pt x="325" y="0"/>
                    </a:cubicBezTo>
                    <a:close/>
                  </a:path>
                </a:pathLst>
              </a:custGeom>
              <a:solidFill>
                <a:srgbClr val="FF2C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8" r:id="rId5"/>
    <p:sldLayoutId id="2147483659" r:id="rId6"/>
    <p:sldLayoutId id="2147483661" r:id="rId7"/>
    <p:sldLayoutId id="2147483662" r:id="rId8"/>
    <p:sldLayoutId id="2147483664" r:id="rId9"/>
    <p:sldLayoutId id="2147483666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1/05/natural-language-processing-step-by-step-guide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atascience.foundation/sciencewhitepaper/natural-language-processing-nlp-simplified-a-step-by-step-guide" TargetMode="External"/><Relationship Id="rId4" Type="http://schemas.openxmlformats.org/officeDocument/2006/relationships/hyperlink" Target="https://www.youtube.com/watch?v=knTc-NQSjKA&amp;ab_channel=StanfordOnlin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7"/>
          <p:cNvSpPr txBox="1">
            <a:spLocks noGrp="1"/>
          </p:cNvSpPr>
          <p:nvPr>
            <p:ph type="ctrTitle"/>
          </p:nvPr>
        </p:nvSpPr>
        <p:spPr>
          <a:xfrm>
            <a:off x="720000" y="1373825"/>
            <a:ext cx="6222673" cy="21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0" dirty="0"/>
              <a:t>Natural language processing (NLP)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12" name="Google Shape;212;p27"/>
          <p:cNvSpPr txBox="1">
            <a:spLocks noGrp="1"/>
          </p:cNvSpPr>
          <p:nvPr>
            <p:ph type="subTitle" idx="1"/>
          </p:nvPr>
        </p:nvSpPr>
        <p:spPr>
          <a:xfrm>
            <a:off x="720000" y="3538675"/>
            <a:ext cx="5666700" cy="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en" dirty="0"/>
              <a:t>resented by Lana </a:t>
            </a:r>
            <a:r>
              <a:rPr lang="en" dirty="0" err="1"/>
              <a:t>almorabah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Components of NLP</a:t>
            </a:r>
          </a:p>
        </p:txBody>
      </p:sp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325822" y="1428468"/>
            <a:ext cx="4246178" cy="326965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2000" dirty="0"/>
              <a:t>Semantic Analysis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dirty="0"/>
              <a:t>Is a structure that assigns mean to words</a:t>
            </a:r>
          </a:p>
          <a:p>
            <a:pPr marL="0" lvl="0" indent="0">
              <a:buNone/>
            </a:pPr>
            <a:endParaRPr lang="en-US" dirty="0"/>
          </a:p>
          <a:p>
            <a:pPr marL="342900" lvl="0" indent="-342900">
              <a:buFontTx/>
              <a:buChar char="-"/>
            </a:pPr>
            <a:r>
              <a:rPr lang="en-US" dirty="0"/>
              <a:t>This component transfers linear sequences of words into structures. It shows how the words are associated with each other.</a:t>
            </a:r>
          </a:p>
          <a:p>
            <a:pPr marL="342900" lvl="0" indent="-342900">
              <a:buFontTx/>
              <a:buChar char="-"/>
            </a:pPr>
            <a:endParaRPr lang="en-US" dirty="0"/>
          </a:p>
          <a:p>
            <a:pPr marL="342900" lvl="0" indent="-342900">
              <a:buFontTx/>
              <a:buChar char="-"/>
            </a:pPr>
            <a:r>
              <a:rPr lang="en-US" dirty="0"/>
              <a:t>focuses only on the literal meaning of words, phrases, and sentences</a:t>
            </a:r>
          </a:p>
          <a:p>
            <a:pPr marL="0" lvl="0" indent="0">
              <a:buNone/>
            </a:pPr>
            <a:endParaRPr lang="en-US" dirty="0"/>
          </a:p>
          <a:p>
            <a:pPr marL="342900" lvl="0" indent="-342900">
              <a:buFontTx/>
              <a:buChar char="-"/>
            </a:pPr>
            <a:r>
              <a:rPr lang="en-US" b="1" dirty="0"/>
              <a:t>“colorless green idea"</a:t>
            </a:r>
          </a:p>
          <a:p>
            <a:pPr marL="342900" lvl="0" indent="-342900">
              <a:buFontTx/>
              <a:buChar char="-"/>
            </a:pPr>
            <a:endParaRPr lang="en-US" sz="2000" dirty="0"/>
          </a:p>
        </p:txBody>
      </p:sp>
      <p:pic>
        <p:nvPicPr>
          <p:cNvPr id="2" name="Picture 2" descr="Components of NLP">
            <a:extLst>
              <a:ext uri="{FF2B5EF4-FFF2-40B4-BE49-F238E27FC236}">
                <a16:creationId xmlns:a16="http://schemas.microsoft.com/office/drawing/2014/main" id="{CD93851E-0C74-F457-EA6B-D77D86C0D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449" y="518770"/>
            <a:ext cx="3358559" cy="40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0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Components of NLP</a:t>
            </a:r>
          </a:p>
        </p:txBody>
      </p:sp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325822" y="1428468"/>
            <a:ext cx="4246178" cy="265443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2000" dirty="0"/>
              <a:t>Semantic Analysis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dirty="0"/>
              <a:t>Process of extraction of insights from the text. It includes the repetition of words, who said to whom? etc.</a:t>
            </a:r>
          </a:p>
          <a:p>
            <a:pPr marL="0" lvl="0" indent="0">
              <a:buNone/>
            </a:pPr>
            <a:endParaRPr lang="en-US" dirty="0"/>
          </a:p>
          <a:p>
            <a:pPr marL="342900" lvl="0" indent="-342900">
              <a:buFontTx/>
              <a:buChar char="-"/>
            </a:pPr>
            <a:r>
              <a:rPr lang="en-US" b="1" dirty="0"/>
              <a:t>“close the window?”</a:t>
            </a:r>
            <a:endParaRPr lang="en-US" sz="2000" b="1" dirty="0"/>
          </a:p>
        </p:txBody>
      </p:sp>
      <p:pic>
        <p:nvPicPr>
          <p:cNvPr id="2" name="Picture 2" descr="Components of NLP">
            <a:extLst>
              <a:ext uri="{FF2B5EF4-FFF2-40B4-BE49-F238E27FC236}">
                <a16:creationId xmlns:a16="http://schemas.microsoft.com/office/drawing/2014/main" id="{CD93851E-0C74-F457-EA6B-D77D86C0D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449" y="518770"/>
            <a:ext cx="3358559" cy="40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35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7"/>
          <p:cNvSpPr txBox="1">
            <a:spLocks noGrp="1"/>
          </p:cNvSpPr>
          <p:nvPr>
            <p:ph type="title"/>
          </p:nvPr>
        </p:nvSpPr>
        <p:spPr>
          <a:xfrm>
            <a:off x="5558126" y="2743625"/>
            <a:ext cx="2865900" cy="12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en-US" sz="3200" dirty="0"/>
              <a:t>What problems can NLP solve?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533" name="Google Shape;533;p37"/>
          <p:cNvSpPr txBox="1">
            <a:spLocks noGrp="1"/>
          </p:cNvSpPr>
          <p:nvPr>
            <p:ph type="title" idx="2"/>
          </p:nvPr>
        </p:nvSpPr>
        <p:spPr>
          <a:xfrm>
            <a:off x="5795975" y="540000"/>
            <a:ext cx="26799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dirty="0"/>
              <a:t>Text Summarization</a:t>
            </a:r>
          </a:p>
        </p:txBody>
      </p:sp>
      <p:sp>
        <p:nvSpPr>
          <p:cNvPr id="575" name="Google Shape;575;p39"/>
          <p:cNvSpPr txBox="1">
            <a:spLocks noGrp="1"/>
          </p:cNvSpPr>
          <p:nvPr>
            <p:ph type="subTitle" idx="1"/>
          </p:nvPr>
        </p:nvSpPr>
        <p:spPr>
          <a:xfrm>
            <a:off x="720000" y="1385782"/>
            <a:ext cx="5291917" cy="2371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Aft>
                <a:spcPts val="1600"/>
              </a:spcAft>
            </a:pPr>
            <a:r>
              <a:rPr lang="en-US" sz="1600" dirty="0"/>
              <a:t>The main objective is to identify the significant sentences of the text and add them to the summary</a:t>
            </a:r>
          </a:p>
          <a:p>
            <a:pPr marL="0" lvl="0" indent="0" algn="l">
              <a:spcAft>
                <a:spcPts val="1600"/>
              </a:spcAft>
            </a:pPr>
            <a:r>
              <a:rPr lang="en-US" dirty="0"/>
              <a:t>There is two types of text summarization </a:t>
            </a:r>
          </a:p>
          <a:p>
            <a:pPr marL="0" indent="0" algn="l">
              <a:spcAft>
                <a:spcPts val="1600"/>
              </a:spcAft>
            </a:pPr>
            <a:r>
              <a:rPr lang="en-US" b="1" dirty="0"/>
              <a:t>-Extractive Text Summarization </a:t>
            </a:r>
            <a:r>
              <a:rPr lang="en-US" dirty="0"/>
              <a:t>which uses exact sentences from the text in the summery </a:t>
            </a:r>
          </a:p>
          <a:p>
            <a:pPr marL="0" indent="0" algn="l">
              <a:spcAft>
                <a:spcPts val="1600"/>
              </a:spcAft>
            </a:pPr>
            <a:r>
              <a:rPr lang="en-US" dirty="0"/>
              <a:t>-</a:t>
            </a:r>
            <a:r>
              <a:rPr lang="en-US" b="1" dirty="0"/>
              <a:t>Abstractive Text Summarization </a:t>
            </a:r>
            <a:r>
              <a:rPr lang="en-US" dirty="0"/>
              <a:t>which Rephrases extracted sentences</a:t>
            </a:r>
          </a:p>
          <a:p>
            <a:pPr marL="0" indent="0" algn="l">
              <a:spcAft>
                <a:spcPts val="1600"/>
              </a:spcAft>
            </a:pPr>
            <a:endParaRPr lang="en-US" dirty="0"/>
          </a:p>
          <a:p>
            <a:pPr marL="0" indent="0" algn="l">
              <a:spcAft>
                <a:spcPts val="1600"/>
              </a:spcAft>
            </a:pPr>
            <a:endParaRPr lang="en-US" dirty="0"/>
          </a:p>
          <a:p>
            <a:pPr marL="0" lvl="0" indent="0" algn="l">
              <a:spcAft>
                <a:spcPts val="1600"/>
              </a:spcAft>
            </a:pP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7"/>
          <p:cNvSpPr txBox="1">
            <a:spLocks noGrp="1"/>
          </p:cNvSpPr>
          <p:nvPr>
            <p:ph type="title"/>
          </p:nvPr>
        </p:nvSpPr>
        <p:spPr>
          <a:xfrm>
            <a:off x="720000" y="489098"/>
            <a:ext cx="7704000" cy="61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Topic Modeling</a:t>
            </a:r>
            <a:endParaRPr dirty="0"/>
          </a:p>
        </p:txBody>
      </p:sp>
      <p:sp>
        <p:nvSpPr>
          <p:cNvPr id="993" name="Google Shape;993;p47"/>
          <p:cNvSpPr txBox="1">
            <a:spLocks noGrp="1"/>
          </p:cNvSpPr>
          <p:nvPr>
            <p:ph type="subTitle" idx="4294967295"/>
          </p:nvPr>
        </p:nvSpPr>
        <p:spPr>
          <a:xfrm>
            <a:off x="720000" y="796699"/>
            <a:ext cx="6892912" cy="27574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Aft>
                <a:spcPts val="1600"/>
              </a:spcAft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dirty="0"/>
              <a:t>Is a technique that's capable of scanning a corpus (documents, tweets, etc.) , detecting word and phrase patterns within them, and automatically clustering word groups and similar expressions that best characterize a set of documents</a:t>
            </a:r>
            <a:endParaRPr dirty="0"/>
          </a:p>
        </p:txBody>
      </p:sp>
      <p:sp>
        <p:nvSpPr>
          <p:cNvPr id="24" name="Google Shape;993;p47">
            <a:extLst>
              <a:ext uri="{FF2B5EF4-FFF2-40B4-BE49-F238E27FC236}">
                <a16:creationId xmlns:a16="http://schemas.microsoft.com/office/drawing/2014/main" id="{068871BF-D964-AD87-9B7C-9DFCAB5BE95C}"/>
              </a:ext>
            </a:extLst>
          </p:cNvPr>
          <p:cNvSpPr txBox="1">
            <a:spLocks/>
          </p:cNvSpPr>
          <p:nvPr/>
        </p:nvSpPr>
        <p:spPr>
          <a:xfrm>
            <a:off x="728906" y="2571750"/>
            <a:ext cx="4859700" cy="169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600"/>
              </a:spcAft>
              <a:buFont typeface="Didact Gothic"/>
              <a:buNone/>
            </a:pPr>
            <a:r>
              <a:rPr lang="en-US" dirty="0"/>
              <a:t>Examples: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-US" dirty="0"/>
              <a:t>Filtering emails based on topic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-US" dirty="0"/>
              <a:t> categorizing research paper based on topic 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7"/>
          <p:cNvSpPr txBox="1">
            <a:spLocks noGrp="1"/>
          </p:cNvSpPr>
          <p:nvPr>
            <p:ph type="title"/>
          </p:nvPr>
        </p:nvSpPr>
        <p:spPr>
          <a:xfrm>
            <a:off x="720000" y="489098"/>
            <a:ext cx="7704000" cy="61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Information extraction </a:t>
            </a:r>
            <a:endParaRPr dirty="0"/>
          </a:p>
        </p:txBody>
      </p:sp>
      <p:sp>
        <p:nvSpPr>
          <p:cNvPr id="993" name="Google Shape;993;p47"/>
          <p:cNvSpPr txBox="1">
            <a:spLocks noGrp="1"/>
          </p:cNvSpPr>
          <p:nvPr>
            <p:ph type="subTitle" idx="4294967295"/>
          </p:nvPr>
        </p:nvSpPr>
        <p:spPr>
          <a:xfrm>
            <a:off x="720000" y="1339701"/>
            <a:ext cx="4859700" cy="1147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dirty="0"/>
              <a:t> Is the process of extracting specific (pre-specified) information from textual sources. </a:t>
            </a:r>
            <a:endParaRPr dirty="0"/>
          </a:p>
        </p:txBody>
      </p:sp>
      <p:sp>
        <p:nvSpPr>
          <p:cNvPr id="24" name="Google Shape;993;p47">
            <a:extLst>
              <a:ext uri="{FF2B5EF4-FFF2-40B4-BE49-F238E27FC236}">
                <a16:creationId xmlns:a16="http://schemas.microsoft.com/office/drawing/2014/main" id="{068871BF-D964-AD87-9B7C-9DFCAB5BE95C}"/>
              </a:ext>
            </a:extLst>
          </p:cNvPr>
          <p:cNvSpPr txBox="1">
            <a:spLocks/>
          </p:cNvSpPr>
          <p:nvPr/>
        </p:nvSpPr>
        <p:spPr>
          <a:xfrm>
            <a:off x="720000" y="2571750"/>
            <a:ext cx="4859700" cy="169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600"/>
              </a:spcAft>
              <a:buFont typeface="Didact Gothic"/>
              <a:buNone/>
            </a:pPr>
            <a:r>
              <a:rPr lang="en-US" dirty="0"/>
              <a:t>Examples:</a:t>
            </a:r>
          </a:p>
          <a:p>
            <a:pPr marL="285750" indent="-285750"/>
            <a:r>
              <a:rPr lang="en-US" dirty="0"/>
              <a:t>Creating calendar entries from emails and text messages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r>
              <a:rPr lang="en-US" dirty="0"/>
              <a:t>Google’s featured snippets</a:t>
            </a:r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85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7"/>
          <p:cNvSpPr txBox="1">
            <a:spLocks noGrp="1"/>
          </p:cNvSpPr>
          <p:nvPr>
            <p:ph type="title"/>
          </p:nvPr>
        </p:nvSpPr>
        <p:spPr>
          <a:xfrm>
            <a:off x="720000" y="489098"/>
            <a:ext cx="7704000" cy="615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Transcription</a:t>
            </a:r>
            <a:endParaRPr dirty="0"/>
          </a:p>
        </p:txBody>
      </p:sp>
      <p:sp>
        <p:nvSpPr>
          <p:cNvPr id="993" name="Google Shape;993;p47"/>
          <p:cNvSpPr txBox="1">
            <a:spLocks noGrp="1"/>
          </p:cNvSpPr>
          <p:nvPr>
            <p:ph type="subTitle" idx="4294967295"/>
          </p:nvPr>
        </p:nvSpPr>
        <p:spPr>
          <a:xfrm>
            <a:off x="720000" y="1339701"/>
            <a:ext cx="4859700" cy="1147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spcAft>
                <a:spcPts val="1600"/>
              </a:spcAft>
              <a:buNone/>
            </a:pPr>
            <a:r>
              <a:rPr lang="en-US" dirty="0"/>
              <a:t>transcribe spoken audio into text.</a:t>
            </a:r>
            <a:endParaRPr dirty="0"/>
          </a:p>
        </p:txBody>
      </p:sp>
      <p:sp>
        <p:nvSpPr>
          <p:cNvPr id="24" name="Google Shape;993;p47">
            <a:extLst>
              <a:ext uri="{FF2B5EF4-FFF2-40B4-BE49-F238E27FC236}">
                <a16:creationId xmlns:a16="http://schemas.microsoft.com/office/drawing/2014/main" id="{068871BF-D964-AD87-9B7C-9DFCAB5BE95C}"/>
              </a:ext>
            </a:extLst>
          </p:cNvPr>
          <p:cNvSpPr txBox="1">
            <a:spLocks/>
          </p:cNvSpPr>
          <p:nvPr/>
        </p:nvSpPr>
        <p:spPr>
          <a:xfrm>
            <a:off x="720000" y="2487626"/>
            <a:ext cx="4859700" cy="1690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lnSpc>
                <a:spcPct val="150000"/>
              </a:lnSpc>
              <a:spcAft>
                <a:spcPts val="1600"/>
              </a:spcAft>
              <a:buFont typeface="Didact Gothic"/>
              <a:buNone/>
            </a:pPr>
            <a:r>
              <a:rPr lang="en-US" dirty="0"/>
              <a:t>Examples:</a:t>
            </a:r>
          </a:p>
          <a:p>
            <a:pPr marL="285750" indent="-285750"/>
            <a:r>
              <a:rPr lang="en-US" dirty="0" err="1"/>
              <a:t>siri</a:t>
            </a:r>
            <a:endParaRPr lang="en-US" dirty="0"/>
          </a:p>
          <a:p>
            <a:pPr marL="0" indent="0">
              <a:lnSpc>
                <a:spcPct val="150000"/>
              </a:lnSpc>
              <a:spcAft>
                <a:spcPts val="1600"/>
              </a:spcAft>
              <a:buNone/>
            </a:pPr>
            <a:endParaRPr lang="en-US" dirty="0"/>
          </a:p>
          <a:p>
            <a:pPr marL="285750" indent="-285750">
              <a:lnSpc>
                <a:spcPct val="150000"/>
              </a:lnSpc>
              <a:spcAft>
                <a:spcPts val="1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95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5;p43">
            <a:extLst>
              <a:ext uri="{FF2B5EF4-FFF2-40B4-BE49-F238E27FC236}">
                <a16:creationId xmlns:a16="http://schemas.microsoft.com/office/drawing/2014/main" id="{CEDE2057-F65A-9E1F-EC78-E5AD336D68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51813" y="1696150"/>
            <a:ext cx="2679900" cy="12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Bert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" name="Google Shape;926;p43">
            <a:extLst>
              <a:ext uri="{FF2B5EF4-FFF2-40B4-BE49-F238E27FC236}">
                <a16:creationId xmlns:a16="http://schemas.microsoft.com/office/drawing/2014/main" id="{77C2F161-62B1-6D83-7B4E-5E1C5EC43BE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12263" y="1655250"/>
            <a:ext cx="26799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 dirty="0"/>
              <a:t>03</a:t>
            </a:r>
            <a:endParaRPr sz="15000" dirty="0"/>
          </a:p>
        </p:txBody>
      </p:sp>
      <p:sp>
        <p:nvSpPr>
          <p:cNvPr id="6" name="Google Shape;927;p43">
            <a:extLst>
              <a:ext uri="{FF2B5EF4-FFF2-40B4-BE49-F238E27FC236}">
                <a16:creationId xmlns:a16="http://schemas.microsoft.com/office/drawing/2014/main" id="{B03EDF2D-36CC-1D06-A14A-0341F40F9E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51838" y="2943725"/>
            <a:ext cx="26799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0281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</a:t>
            </a:r>
            <a:r>
              <a:rPr lang="en-US" dirty="0"/>
              <a:t>hat is BERT?</a:t>
            </a:r>
            <a:endParaRPr dirty="0"/>
          </a:p>
        </p:txBody>
      </p:sp>
      <p:sp>
        <p:nvSpPr>
          <p:cNvPr id="357" name="Google Shape;357;p32"/>
          <p:cNvSpPr txBox="1">
            <a:spLocks noGrp="1"/>
          </p:cNvSpPr>
          <p:nvPr>
            <p:ph type="title" idx="2"/>
          </p:nvPr>
        </p:nvSpPr>
        <p:spPr>
          <a:xfrm>
            <a:off x="1369091" y="1431797"/>
            <a:ext cx="6405817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BERT stands for Bidirectional Encoder Representations from Transformers.</a:t>
            </a:r>
            <a:endParaRPr dirty="0"/>
          </a:p>
        </p:txBody>
      </p:sp>
      <p:sp>
        <p:nvSpPr>
          <p:cNvPr id="358" name="Google Shape;358;p32"/>
          <p:cNvSpPr txBox="1">
            <a:spLocks noGrp="1"/>
          </p:cNvSpPr>
          <p:nvPr>
            <p:ph type="subTitle" idx="1"/>
          </p:nvPr>
        </p:nvSpPr>
        <p:spPr>
          <a:xfrm>
            <a:off x="1369092" y="1961094"/>
            <a:ext cx="5748300" cy="610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BERT is a deep learning framework, developed by Google, that can be applied to NLP.</a:t>
            </a:r>
            <a:endParaRPr dirty="0"/>
          </a:p>
        </p:txBody>
      </p:sp>
      <p:pic>
        <p:nvPicPr>
          <p:cNvPr id="22" name="Picture 21" descr="A picture containing shape&#10;&#10;Description automatically generated">
            <a:extLst>
              <a:ext uri="{FF2B5EF4-FFF2-40B4-BE49-F238E27FC236}">
                <a16:creationId xmlns:a16="http://schemas.microsoft.com/office/drawing/2014/main" id="{1950DE65-BF16-D957-6010-8F01669C2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036" y="2838805"/>
            <a:ext cx="3145760" cy="17646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</a:t>
            </a:r>
            <a:r>
              <a:rPr lang="en-US" dirty="0"/>
              <a:t>hat is BERT?</a:t>
            </a:r>
            <a:endParaRPr dirty="0"/>
          </a:p>
        </p:txBody>
      </p:sp>
      <p:sp>
        <p:nvSpPr>
          <p:cNvPr id="22" name="Google Shape;360;p32">
            <a:extLst>
              <a:ext uri="{FF2B5EF4-FFF2-40B4-BE49-F238E27FC236}">
                <a16:creationId xmlns:a16="http://schemas.microsoft.com/office/drawing/2014/main" id="{9F9FC9FB-9E4F-8F6C-42BE-E2A607990EDF}"/>
              </a:ext>
            </a:extLst>
          </p:cNvPr>
          <p:cNvSpPr txBox="1">
            <a:spLocks/>
          </p:cNvSpPr>
          <p:nvPr/>
        </p:nvSpPr>
        <p:spPr>
          <a:xfrm>
            <a:off x="3415859" y="1317455"/>
            <a:ext cx="2312282" cy="484800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/>
              <a:t>Bidirectional</a:t>
            </a:r>
            <a:r>
              <a:rPr lang="en-US" b="0" dirty="0"/>
              <a:t> </a:t>
            </a:r>
            <a:r>
              <a:rPr lang="en-US" dirty="0"/>
              <a:t>(B)</a:t>
            </a:r>
          </a:p>
        </p:txBody>
      </p:sp>
      <p:pic>
        <p:nvPicPr>
          <p:cNvPr id="25" name="Picture 24" descr="Diagram&#10;&#10;Description automatically generated">
            <a:extLst>
              <a:ext uri="{FF2B5EF4-FFF2-40B4-BE49-F238E27FC236}">
                <a16:creationId xmlns:a16="http://schemas.microsoft.com/office/drawing/2014/main" id="{775CFEDA-E9DB-4E15-4EBE-16F81F29F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299" y="2140418"/>
            <a:ext cx="2572929" cy="1181642"/>
          </a:xfrm>
          <a:prstGeom prst="rect">
            <a:avLst/>
          </a:prstGeom>
        </p:spPr>
      </p:pic>
      <p:pic>
        <p:nvPicPr>
          <p:cNvPr id="27" name="Picture 26" descr="Diagram&#10;&#10;Description automatically generated">
            <a:extLst>
              <a:ext uri="{FF2B5EF4-FFF2-40B4-BE49-F238E27FC236}">
                <a16:creationId xmlns:a16="http://schemas.microsoft.com/office/drawing/2014/main" id="{9F0F155C-7FE6-48D7-4C56-FC5EEBC1D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755" y="2140418"/>
            <a:ext cx="2611048" cy="1181642"/>
          </a:xfrm>
          <a:prstGeom prst="rect">
            <a:avLst/>
          </a:prstGeom>
        </p:spPr>
      </p:pic>
      <p:sp>
        <p:nvSpPr>
          <p:cNvPr id="28" name="Google Shape;361;p32">
            <a:extLst>
              <a:ext uri="{FF2B5EF4-FFF2-40B4-BE49-F238E27FC236}">
                <a16:creationId xmlns:a16="http://schemas.microsoft.com/office/drawing/2014/main" id="{5733A4CE-BAF2-6E40-DB84-218D00FE70F8}"/>
              </a:ext>
            </a:extLst>
          </p:cNvPr>
          <p:cNvSpPr txBox="1">
            <a:spLocks/>
          </p:cNvSpPr>
          <p:nvPr/>
        </p:nvSpPr>
        <p:spPr>
          <a:xfrm>
            <a:off x="1225080" y="3513587"/>
            <a:ext cx="2572929" cy="692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US" b="1" dirty="0"/>
              <a:t>Unidirectional: </a:t>
            </a:r>
            <a:r>
              <a:rPr lang="en-US" dirty="0"/>
              <a:t>builds representation incrementally</a:t>
            </a:r>
            <a:endParaRPr lang="en-US" b="1" dirty="0"/>
          </a:p>
        </p:txBody>
      </p:sp>
      <p:sp>
        <p:nvSpPr>
          <p:cNvPr id="29" name="Google Shape;361;p32">
            <a:extLst>
              <a:ext uri="{FF2B5EF4-FFF2-40B4-BE49-F238E27FC236}">
                <a16:creationId xmlns:a16="http://schemas.microsoft.com/office/drawing/2014/main" id="{96886D62-4F7C-C265-648D-DA790334C94E}"/>
              </a:ext>
            </a:extLst>
          </p:cNvPr>
          <p:cNvSpPr txBox="1">
            <a:spLocks/>
          </p:cNvSpPr>
          <p:nvPr/>
        </p:nvSpPr>
        <p:spPr>
          <a:xfrm>
            <a:off x="4922874" y="3513587"/>
            <a:ext cx="2572929" cy="692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US" b="1" dirty="0"/>
              <a:t>Bidirectional: </a:t>
            </a:r>
            <a:r>
              <a:rPr lang="en-US" dirty="0"/>
              <a:t>words can “see themselves”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486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>
            <a:spLocks noGrp="1"/>
          </p:cNvSpPr>
          <p:nvPr>
            <p:ph type="title"/>
          </p:nvPr>
        </p:nvSpPr>
        <p:spPr>
          <a:xfrm>
            <a:off x="720000" y="1085300"/>
            <a:ext cx="23364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Concept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50" name="Google Shape;250;p29"/>
          <p:cNvSpPr txBox="1">
            <a:spLocks noGrp="1"/>
          </p:cNvSpPr>
          <p:nvPr>
            <p:ph type="title" idx="2"/>
          </p:nvPr>
        </p:nvSpPr>
        <p:spPr>
          <a:xfrm>
            <a:off x="720000" y="540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1" name="Google Shape;251;p29"/>
          <p:cNvSpPr txBox="1">
            <a:spLocks noGrp="1"/>
          </p:cNvSpPr>
          <p:nvPr>
            <p:ph type="subTitle" idx="1"/>
          </p:nvPr>
        </p:nvSpPr>
        <p:spPr>
          <a:xfrm>
            <a:off x="720000" y="1872101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is NLP?</a:t>
            </a:r>
            <a:endParaRPr dirty="0"/>
          </a:p>
        </p:txBody>
      </p:sp>
      <p:sp>
        <p:nvSpPr>
          <p:cNvPr id="252" name="Google Shape;252;p29"/>
          <p:cNvSpPr txBox="1">
            <a:spLocks noGrp="1"/>
          </p:cNvSpPr>
          <p:nvPr>
            <p:ph type="title" idx="3"/>
          </p:nvPr>
        </p:nvSpPr>
        <p:spPr>
          <a:xfrm>
            <a:off x="3403800" y="1085300"/>
            <a:ext cx="2336400" cy="79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problems can NLP solve?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53" name="Google Shape;253;p29"/>
          <p:cNvSpPr txBox="1">
            <a:spLocks noGrp="1"/>
          </p:cNvSpPr>
          <p:nvPr>
            <p:ph type="title" idx="4"/>
          </p:nvPr>
        </p:nvSpPr>
        <p:spPr>
          <a:xfrm>
            <a:off x="3403800" y="540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5" name="Google Shape;255;p29"/>
          <p:cNvSpPr txBox="1">
            <a:spLocks noGrp="1"/>
          </p:cNvSpPr>
          <p:nvPr>
            <p:ph type="title" idx="6"/>
          </p:nvPr>
        </p:nvSpPr>
        <p:spPr>
          <a:xfrm>
            <a:off x="6511050" y="1085300"/>
            <a:ext cx="23364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Bert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56" name="Google Shape;256;p29"/>
          <p:cNvSpPr txBox="1">
            <a:spLocks noGrp="1"/>
          </p:cNvSpPr>
          <p:nvPr>
            <p:ph type="title" idx="7"/>
          </p:nvPr>
        </p:nvSpPr>
        <p:spPr>
          <a:xfrm>
            <a:off x="6511050" y="5400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7" name="Google Shape;257;p29"/>
          <p:cNvSpPr txBox="1">
            <a:spLocks noGrp="1"/>
          </p:cNvSpPr>
          <p:nvPr>
            <p:ph type="subTitle" idx="8"/>
          </p:nvPr>
        </p:nvSpPr>
        <p:spPr>
          <a:xfrm>
            <a:off x="6511050" y="1840300"/>
            <a:ext cx="2336400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NLP breakthrough</a:t>
            </a:r>
            <a:endParaRPr dirty="0"/>
          </a:p>
        </p:txBody>
      </p:sp>
      <p:sp>
        <p:nvSpPr>
          <p:cNvPr id="258" name="Google Shape;258;p29"/>
          <p:cNvSpPr txBox="1">
            <a:spLocks noGrp="1"/>
          </p:cNvSpPr>
          <p:nvPr>
            <p:ph type="title" idx="9"/>
          </p:nvPr>
        </p:nvSpPr>
        <p:spPr>
          <a:xfrm>
            <a:off x="595319" y="3299500"/>
            <a:ext cx="2336400" cy="7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conclusion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59" name="Google Shape;259;p29"/>
          <p:cNvSpPr txBox="1">
            <a:spLocks noGrp="1"/>
          </p:cNvSpPr>
          <p:nvPr>
            <p:ph type="title" idx="13"/>
          </p:nvPr>
        </p:nvSpPr>
        <p:spPr>
          <a:xfrm>
            <a:off x="595319" y="2754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" name="Google Shape;258;p29">
            <a:extLst>
              <a:ext uri="{FF2B5EF4-FFF2-40B4-BE49-F238E27FC236}">
                <a16:creationId xmlns:a16="http://schemas.microsoft.com/office/drawing/2014/main" id="{A65E74BC-5F55-0E3E-67DA-50D53A9CCAAD}"/>
              </a:ext>
            </a:extLst>
          </p:cNvPr>
          <p:cNvSpPr txBox="1">
            <a:spLocks/>
          </p:cNvSpPr>
          <p:nvPr/>
        </p:nvSpPr>
        <p:spPr>
          <a:xfrm>
            <a:off x="3403800" y="3299500"/>
            <a:ext cx="2336400" cy="758700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>
                <a:solidFill>
                  <a:schemeClr val="accent4"/>
                </a:solidFill>
              </a:rPr>
              <a:t>references</a:t>
            </a:r>
          </a:p>
        </p:txBody>
      </p:sp>
      <p:sp>
        <p:nvSpPr>
          <p:cNvPr id="5" name="Google Shape;259;p29">
            <a:extLst>
              <a:ext uri="{FF2B5EF4-FFF2-40B4-BE49-F238E27FC236}">
                <a16:creationId xmlns:a16="http://schemas.microsoft.com/office/drawing/2014/main" id="{FE4D146B-3669-3398-8F32-815D8B11EBE8}"/>
              </a:ext>
            </a:extLst>
          </p:cNvPr>
          <p:cNvSpPr txBox="1">
            <a:spLocks/>
          </p:cNvSpPr>
          <p:nvPr/>
        </p:nvSpPr>
        <p:spPr>
          <a:xfrm>
            <a:off x="3403800" y="2754200"/>
            <a:ext cx="1275300" cy="593400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/>
              <a:t>05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</a:t>
            </a:r>
            <a:r>
              <a:rPr lang="en-US" dirty="0"/>
              <a:t>hat is BERT?</a:t>
            </a:r>
            <a:endParaRPr dirty="0"/>
          </a:p>
        </p:txBody>
      </p:sp>
      <p:sp>
        <p:nvSpPr>
          <p:cNvPr id="22" name="Google Shape;360;p32">
            <a:extLst>
              <a:ext uri="{FF2B5EF4-FFF2-40B4-BE49-F238E27FC236}">
                <a16:creationId xmlns:a16="http://schemas.microsoft.com/office/drawing/2014/main" id="{9F9FC9FB-9E4F-8F6C-42BE-E2A607990EDF}"/>
              </a:ext>
            </a:extLst>
          </p:cNvPr>
          <p:cNvSpPr txBox="1">
            <a:spLocks/>
          </p:cNvSpPr>
          <p:nvPr/>
        </p:nvSpPr>
        <p:spPr>
          <a:xfrm>
            <a:off x="2925357" y="1592964"/>
            <a:ext cx="3293286" cy="484800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/>
              <a:t>Encoder Representations (ER)</a:t>
            </a:r>
          </a:p>
        </p:txBody>
      </p:sp>
      <p:sp>
        <p:nvSpPr>
          <p:cNvPr id="29" name="Google Shape;361;p32">
            <a:extLst>
              <a:ext uri="{FF2B5EF4-FFF2-40B4-BE49-F238E27FC236}">
                <a16:creationId xmlns:a16="http://schemas.microsoft.com/office/drawing/2014/main" id="{96886D62-4F7C-C265-648D-DA790334C94E}"/>
              </a:ext>
            </a:extLst>
          </p:cNvPr>
          <p:cNvSpPr txBox="1">
            <a:spLocks/>
          </p:cNvSpPr>
          <p:nvPr/>
        </p:nvSpPr>
        <p:spPr>
          <a:xfrm>
            <a:off x="1849212" y="2473079"/>
            <a:ext cx="5445577" cy="11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spcAft>
                <a:spcPts val="1600"/>
              </a:spcAft>
            </a:pPr>
            <a:r>
              <a:rPr lang="en-US" dirty="0"/>
              <a:t>This refers to an encoder which is a program or algorithm used to learn a representation from a set of data.  . In BERT’s case, the set of data is vast, drawing from both Wikipedia (2,500 millions words) and Google’s book corpus (800 million words).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51177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</a:t>
            </a:r>
            <a:r>
              <a:rPr lang="en-US" dirty="0"/>
              <a:t>hat is BERT?</a:t>
            </a:r>
            <a:endParaRPr dirty="0"/>
          </a:p>
        </p:txBody>
      </p:sp>
      <p:sp>
        <p:nvSpPr>
          <p:cNvPr id="22" name="Google Shape;360;p32">
            <a:extLst>
              <a:ext uri="{FF2B5EF4-FFF2-40B4-BE49-F238E27FC236}">
                <a16:creationId xmlns:a16="http://schemas.microsoft.com/office/drawing/2014/main" id="{9F9FC9FB-9E4F-8F6C-42BE-E2A607990EDF}"/>
              </a:ext>
            </a:extLst>
          </p:cNvPr>
          <p:cNvSpPr txBox="1">
            <a:spLocks/>
          </p:cNvSpPr>
          <p:nvPr/>
        </p:nvSpPr>
        <p:spPr>
          <a:xfrm>
            <a:off x="944473" y="1379833"/>
            <a:ext cx="1809476" cy="484800"/>
          </a:xfrm>
          <a:prstGeom prst="rect">
            <a:avLst/>
          </a:prstGeom>
          <a:noFill/>
          <a:ln>
            <a:noFill/>
          </a:ln>
          <a:effectLst>
            <a:outerShdw dist="38100" dir="234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-US" dirty="0"/>
              <a:t>Transformer (T)</a:t>
            </a:r>
          </a:p>
        </p:txBody>
      </p:sp>
      <p:sp>
        <p:nvSpPr>
          <p:cNvPr id="29" name="Google Shape;361;p32">
            <a:extLst>
              <a:ext uri="{FF2B5EF4-FFF2-40B4-BE49-F238E27FC236}">
                <a16:creationId xmlns:a16="http://schemas.microsoft.com/office/drawing/2014/main" id="{96886D62-4F7C-C265-648D-DA790334C94E}"/>
              </a:ext>
            </a:extLst>
          </p:cNvPr>
          <p:cNvSpPr txBox="1">
            <a:spLocks/>
          </p:cNvSpPr>
          <p:nvPr/>
        </p:nvSpPr>
        <p:spPr>
          <a:xfrm>
            <a:off x="944476" y="1864633"/>
            <a:ext cx="4647027" cy="215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 sz="14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US" dirty="0"/>
              <a:t>Transformer is a deep machine learning model that was released in 2017, as a model for NLP.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Transformer is similar to an RNN</a:t>
            </a:r>
            <a:r>
              <a:rPr lang="en-SA" dirty="0"/>
              <a:t>.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dirty="0"/>
              <a:t>unlike RNNs, the Transformer model doesn’t have to analyze the sequence in order.</a:t>
            </a:r>
            <a:endParaRPr lang="en-SA" dirty="0"/>
          </a:p>
          <a:p>
            <a:pPr marL="285750" indent="-285750" algn="ctr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3076" name="Picture 4" descr="Transformers are Graph Neural Networks | NTU Graph Deep Learning Lab">
            <a:extLst>
              <a:ext uri="{FF2B5EF4-FFF2-40B4-BE49-F238E27FC236}">
                <a16:creationId xmlns:a16="http://schemas.microsoft.com/office/drawing/2014/main" id="{4C72F591-3112-7C37-1A67-0A8F454017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22"/>
          <a:stretch/>
        </p:blipFill>
        <p:spPr bwMode="auto">
          <a:xfrm>
            <a:off x="5591503" y="1864633"/>
            <a:ext cx="3337046" cy="173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665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40AB4E-D5D3-899F-83EE-CECE4A459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182" y="340271"/>
            <a:ext cx="3416641" cy="564300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SA" dirty="0"/>
              <a:t>efore and after bert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408DEB5-B835-FCAA-690D-1A84621D75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07" b="5930"/>
          <a:stretch/>
        </p:blipFill>
        <p:spPr>
          <a:xfrm>
            <a:off x="1497724" y="1273995"/>
            <a:ext cx="5901559" cy="309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95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20FFB7B-D701-B8B7-E7C0-7B9FAA0F4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815" y="1322898"/>
            <a:ext cx="6221075" cy="338685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DF099F3-1A23-A7EF-8041-AE445557B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031" y="433748"/>
            <a:ext cx="3416641" cy="564300"/>
          </a:xfrm>
        </p:spPr>
        <p:txBody>
          <a:bodyPr/>
          <a:lstStyle/>
          <a:p>
            <a:r>
              <a:rPr lang="en-US" dirty="0"/>
              <a:t>B</a:t>
            </a:r>
            <a:r>
              <a:rPr lang="en-SA" dirty="0"/>
              <a:t>efore and after bert</a:t>
            </a:r>
          </a:p>
        </p:txBody>
      </p:sp>
    </p:spTree>
    <p:extLst>
      <p:ext uri="{BB962C8B-B14F-4D97-AF65-F5344CB8AC3E}">
        <p14:creationId xmlns:p14="http://schemas.microsoft.com/office/powerpoint/2010/main" val="1808412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9"/>
          <p:cNvSpPr txBox="1">
            <a:spLocks noGrp="1"/>
          </p:cNvSpPr>
          <p:nvPr>
            <p:ph type="title"/>
          </p:nvPr>
        </p:nvSpPr>
        <p:spPr>
          <a:xfrm>
            <a:off x="1804638" y="1696150"/>
            <a:ext cx="2679900" cy="12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053" name="Google Shape;1053;p49"/>
          <p:cNvSpPr txBox="1">
            <a:spLocks noGrp="1"/>
          </p:cNvSpPr>
          <p:nvPr>
            <p:ph type="title" idx="2"/>
          </p:nvPr>
        </p:nvSpPr>
        <p:spPr>
          <a:xfrm>
            <a:off x="4659438" y="1655250"/>
            <a:ext cx="26799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054" name="Google Shape;1054;p49"/>
          <p:cNvGrpSpPr/>
          <p:nvPr/>
        </p:nvGrpSpPr>
        <p:grpSpPr>
          <a:xfrm>
            <a:off x="3272625" y="3893550"/>
            <a:ext cx="101500" cy="101550"/>
            <a:chOff x="4671750" y="3446925"/>
            <a:chExt cx="101500" cy="101550"/>
          </a:xfrm>
        </p:grpSpPr>
        <p:sp>
          <p:nvSpPr>
            <p:cNvPr id="1055" name="Google Shape;1055;p49"/>
            <p:cNvSpPr/>
            <p:nvPr/>
          </p:nvSpPr>
          <p:spPr>
            <a:xfrm>
              <a:off x="4671750" y="3489575"/>
              <a:ext cx="101500" cy="16225"/>
            </a:xfrm>
            <a:custGeom>
              <a:avLst/>
              <a:gdLst/>
              <a:ahLst/>
              <a:cxnLst/>
              <a:rect l="l" t="t" r="r" b="b"/>
              <a:pathLst>
                <a:path w="4060" h="649" extrusionOk="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4714350" y="3446925"/>
              <a:ext cx="16225" cy="101550"/>
            </a:xfrm>
            <a:custGeom>
              <a:avLst/>
              <a:gdLst/>
              <a:ahLst/>
              <a:cxnLst/>
              <a:rect l="l" t="t" r="r" b="b"/>
              <a:pathLst>
                <a:path w="649" h="4062" extrusionOk="0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49"/>
          <p:cNvGrpSpPr/>
          <p:nvPr/>
        </p:nvGrpSpPr>
        <p:grpSpPr>
          <a:xfrm>
            <a:off x="3462925" y="4135775"/>
            <a:ext cx="101500" cy="101550"/>
            <a:chOff x="4671750" y="3446925"/>
            <a:chExt cx="101500" cy="101550"/>
          </a:xfrm>
        </p:grpSpPr>
        <p:sp>
          <p:nvSpPr>
            <p:cNvPr id="1082" name="Google Shape;1082;p49"/>
            <p:cNvSpPr/>
            <p:nvPr/>
          </p:nvSpPr>
          <p:spPr>
            <a:xfrm>
              <a:off x="4671750" y="3489575"/>
              <a:ext cx="101500" cy="16225"/>
            </a:xfrm>
            <a:custGeom>
              <a:avLst/>
              <a:gdLst/>
              <a:ahLst/>
              <a:cxnLst/>
              <a:rect l="l" t="t" r="r" b="b"/>
              <a:pathLst>
                <a:path w="4060" h="649" extrusionOk="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4714350" y="3446925"/>
              <a:ext cx="16225" cy="101550"/>
            </a:xfrm>
            <a:custGeom>
              <a:avLst/>
              <a:gdLst/>
              <a:ahLst/>
              <a:cxnLst/>
              <a:rect l="l" t="t" r="r" b="b"/>
              <a:pathLst>
                <a:path w="649" h="4062" extrusionOk="0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49"/>
          <p:cNvGrpSpPr/>
          <p:nvPr/>
        </p:nvGrpSpPr>
        <p:grpSpPr>
          <a:xfrm>
            <a:off x="2217200" y="1203125"/>
            <a:ext cx="101500" cy="101550"/>
            <a:chOff x="4671750" y="3446925"/>
            <a:chExt cx="101500" cy="101550"/>
          </a:xfrm>
        </p:grpSpPr>
        <p:sp>
          <p:nvSpPr>
            <p:cNvPr id="1085" name="Google Shape;1085;p49"/>
            <p:cNvSpPr/>
            <p:nvPr/>
          </p:nvSpPr>
          <p:spPr>
            <a:xfrm>
              <a:off x="4671750" y="3489575"/>
              <a:ext cx="101500" cy="16225"/>
            </a:xfrm>
            <a:custGeom>
              <a:avLst/>
              <a:gdLst/>
              <a:ahLst/>
              <a:cxnLst/>
              <a:rect l="l" t="t" r="r" b="b"/>
              <a:pathLst>
                <a:path w="4060" h="649" extrusionOk="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4714350" y="3446925"/>
              <a:ext cx="16225" cy="101550"/>
            </a:xfrm>
            <a:custGeom>
              <a:avLst/>
              <a:gdLst/>
              <a:ahLst/>
              <a:cxnLst/>
              <a:rect l="l" t="t" r="r" b="b"/>
              <a:pathLst>
                <a:path w="649" h="4062" extrusionOk="0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49"/>
          <p:cNvGrpSpPr/>
          <p:nvPr/>
        </p:nvGrpSpPr>
        <p:grpSpPr>
          <a:xfrm>
            <a:off x="7761738" y="3792000"/>
            <a:ext cx="101500" cy="101550"/>
            <a:chOff x="4671750" y="3446925"/>
            <a:chExt cx="101500" cy="101550"/>
          </a:xfrm>
        </p:grpSpPr>
        <p:sp>
          <p:nvSpPr>
            <p:cNvPr id="1088" name="Google Shape;1088;p49"/>
            <p:cNvSpPr/>
            <p:nvPr/>
          </p:nvSpPr>
          <p:spPr>
            <a:xfrm>
              <a:off x="4671750" y="3489575"/>
              <a:ext cx="101500" cy="16225"/>
            </a:xfrm>
            <a:custGeom>
              <a:avLst/>
              <a:gdLst/>
              <a:ahLst/>
              <a:cxnLst/>
              <a:rect l="l" t="t" r="r" b="b"/>
              <a:pathLst>
                <a:path w="4060" h="649" extrusionOk="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4714350" y="3446925"/>
              <a:ext cx="16225" cy="101550"/>
            </a:xfrm>
            <a:custGeom>
              <a:avLst/>
              <a:gdLst/>
              <a:ahLst/>
              <a:cxnLst/>
              <a:rect l="l" t="t" r="r" b="b"/>
              <a:pathLst>
                <a:path w="649" h="4062" extrusionOk="0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912" name="Google Shape;912;p42"/>
          <p:cNvSpPr txBox="1"/>
          <p:nvPr/>
        </p:nvSpPr>
        <p:spPr>
          <a:xfrm>
            <a:off x="1008943" y="1521116"/>
            <a:ext cx="7604218" cy="1313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237"/>
                </a:solidFill>
                <a:latin typeface="Didact Gothic"/>
                <a:ea typeface="Didact Gothic"/>
                <a:cs typeface="Didact Gothic"/>
                <a:sym typeface="Didact Gothic"/>
              </a:rPr>
              <a:t>NLP has many beneficial applications</a:t>
            </a:r>
          </a:p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02237"/>
                </a:solidFill>
                <a:latin typeface="Didact Gothic"/>
                <a:ea typeface="Didact Gothic"/>
                <a:cs typeface="Didact Gothic"/>
                <a:sym typeface="Didact Gothic"/>
              </a:rPr>
              <a:t>NLP can help bridge the gap between humans and computers</a:t>
            </a:r>
          </a:p>
          <a:p>
            <a:pPr marL="285750" lvl="0" indent="-285750" rtl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rgbClr val="202237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49"/>
          <p:cNvSpPr txBox="1">
            <a:spLocks noGrp="1"/>
          </p:cNvSpPr>
          <p:nvPr>
            <p:ph type="title"/>
          </p:nvPr>
        </p:nvSpPr>
        <p:spPr>
          <a:xfrm>
            <a:off x="1804638" y="1696150"/>
            <a:ext cx="2679900" cy="12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1053" name="Google Shape;1053;p49"/>
          <p:cNvSpPr txBox="1">
            <a:spLocks noGrp="1"/>
          </p:cNvSpPr>
          <p:nvPr>
            <p:ph type="title" idx="2"/>
          </p:nvPr>
        </p:nvSpPr>
        <p:spPr>
          <a:xfrm>
            <a:off x="4659438" y="1655250"/>
            <a:ext cx="26799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054" name="Google Shape;1054;p49"/>
          <p:cNvGrpSpPr/>
          <p:nvPr/>
        </p:nvGrpSpPr>
        <p:grpSpPr>
          <a:xfrm>
            <a:off x="3272625" y="3893550"/>
            <a:ext cx="101500" cy="101550"/>
            <a:chOff x="4671750" y="3446925"/>
            <a:chExt cx="101500" cy="101550"/>
          </a:xfrm>
        </p:grpSpPr>
        <p:sp>
          <p:nvSpPr>
            <p:cNvPr id="1055" name="Google Shape;1055;p49"/>
            <p:cNvSpPr/>
            <p:nvPr/>
          </p:nvSpPr>
          <p:spPr>
            <a:xfrm>
              <a:off x="4671750" y="3489575"/>
              <a:ext cx="101500" cy="16225"/>
            </a:xfrm>
            <a:custGeom>
              <a:avLst/>
              <a:gdLst/>
              <a:ahLst/>
              <a:cxnLst/>
              <a:rect l="l" t="t" r="r" b="b"/>
              <a:pathLst>
                <a:path w="4060" h="649" extrusionOk="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9"/>
            <p:cNvSpPr/>
            <p:nvPr/>
          </p:nvSpPr>
          <p:spPr>
            <a:xfrm>
              <a:off x="4714350" y="3446925"/>
              <a:ext cx="16225" cy="101550"/>
            </a:xfrm>
            <a:custGeom>
              <a:avLst/>
              <a:gdLst/>
              <a:ahLst/>
              <a:cxnLst/>
              <a:rect l="l" t="t" r="r" b="b"/>
              <a:pathLst>
                <a:path w="649" h="4062" extrusionOk="0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1" name="Google Shape;1081;p49"/>
          <p:cNvGrpSpPr/>
          <p:nvPr/>
        </p:nvGrpSpPr>
        <p:grpSpPr>
          <a:xfrm>
            <a:off x="3462925" y="4135775"/>
            <a:ext cx="101500" cy="101550"/>
            <a:chOff x="4671750" y="3446925"/>
            <a:chExt cx="101500" cy="101550"/>
          </a:xfrm>
        </p:grpSpPr>
        <p:sp>
          <p:nvSpPr>
            <p:cNvPr id="1082" name="Google Shape;1082;p49"/>
            <p:cNvSpPr/>
            <p:nvPr/>
          </p:nvSpPr>
          <p:spPr>
            <a:xfrm>
              <a:off x="4671750" y="3489575"/>
              <a:ext cx="101500" cy="16225"/>
            </a:xfrm>
            <a:custGeom>
              <a:avLst/>
              <a:gdLst/>
              <a:ahLst/>
              <a:cxnLst/>
              <a:rect l="l" t="t" r="r" b="b"/>
              <a:pathLst>
                <a:path w="4060" h="649" extrusionOk="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9"/>
            <p:cNvSpPr/>
            <p:nvPr/>
          </p:nvSpPr>
          <p:spPr>
            <a:xfrm>
              <a:off x="4714350" y="3446925"/>
              <a:ext cx="16225" cy="101550"/>
            </a:xfrm>
            <a:custGeom>
              <a:avLst/>
              <a:gdLst/>
              <a:ahLst/>
              <a:cxnLst/>
              <a:rect l="l" t="t" r="r" b="b"/>
              <a:pathLst>
                <a:path w="649" h="4062" extrusionOk="0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4" name="Google Shape;1084;p49"/>
          <p:cNvGrpSpPr/>
          <p:nvPr/>
        </p:nvGrpSpPr>
        <p:grpSpPr>
          <a:xfrm>
            <a:off x="2217200" y="1203125"/>
            <a:ext cx="101500" cy="101550"/>
            <a:chOff x="4671750" y="3446925"/>
            <a:chExt cx="101500" cy="101550"/>
          </a:xfrm>
        </p:grpSpPr>
        <p:sp>
          <p:nvSpPr>
            <p:cNvPr id="1085" name="Google Shape;1085;p49"/>
            <p:cNvSpPr/>
            <p:nvPr/>
          </p:nvSpPr>
          <p:spPr>
            <a:xfrm>
              <a:off x="4671750" y="3489575"/>
              <a:ext cx="101500" cy="16225"/>
            </a:xfrm>
            <a:custGeom>
              <a:avLst/>
              <a:gdLst/>
              <a:ahLst/>
              <a:cxnLst/>
              <a:rect l="l" t="t" r="r" b="b"/>
              <a:pathLst>
                <a:path w="4060" h="649" extrusionOk="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9"/>
            <p:cNvSpPr/>
            <p:nvPr/>
          </p:nvSpPr>
          <p:spPr>
            <a:xfrm>
              <a:off x="4714350" y="3446925"/>
              <a:ext cx="16225" cy="101550"/>
            </a:xfrm>
            <a:custGeom>
              <a:avLst/>
              <a:gdLst/>
              <a:ahLst/>
              <a:cxnLst/>
              <a:rect l="l" t="t" r="r" b="b"/>
              <a:pathLst>
                <a:path w="649" h="4062" extrusionOk="0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7" name="Google Shape;1087;p49"/>
          <p:cNvGrpSpPr/>
          <p:nvPr/>
        </p:nvGrpSpPr>
        <p:grpSpPr>
          <a:xfrm>
            <a:off x="7761738" y="3792000"/>
            <a:ext cx="101500" cy="101550"/>
            <a:chOff x="4671750" y="3446925"/>
            <a:chExt cx="101500" cy="101550"/>
          </a:xfrm>
        </p:grpSpPr>
        <p:sp>
          <p:nvSpPr>
            <p:cNvPr id="1088" name="Google Shape;1088;p49"/>
            <p:cNvSpPr/>
            <p:nvPr/>
          </p:nvSpPr>
          <p:spPr>
            <a:xfrm>
              <a:off x="4671750" y="3489575"/>
              <a:ext cx="101500" cy="16225"/>
            </a:xfrm>
            <a:custGeom>
              <a:avLst/>
              <a:gdLst/>
              <a:ahLst/>
              <a:cxnLst/>
              <a:rect l="l" t="t" r="r" b="b"/>
              <a:pathLst>
                <a:path w="4060" h="649" extrusionOk="0">
                  <a:moveTo>
                    <a:pt x="324" y="1"/>
                  </a:moveTo>
                  <a:cubicBezTo>
                    <a:pt x="144" y="1"/>
                    <a:pt x="0" y="146"/>
                    <a:pt x="0" y="324"/>
                  </a:cubicBezTo>
                  <a:cubicBezTo>
                    <a:pt x="0" y="504"/>
                    <a:pt x="144" y="648"/>
                    <a:pt x="324" y="648"/>
                  </a:cubicBezTo>
                  <a:lnTo>
                    <a:pt x="3736" y="648"/>
                  </a:lnTo>
                  <a:cubicBezTo>
                    <a:pt x="3916" y="648"/>
                    <a:pt x="4060" y="505"/>
                    <a:pt x="4060" y="324"/>
                  </a:cubicBezTo>
                  <a:cubicBezTo>
                    <a:pt x="4060" y="146"/>
                    <a:pt x="3916" y="1"/>
                    <a:pt x="373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9"/>
            <p:cNvSpPr/>
            <p:nvPr/>
          </p:nvSpPr>
          <p:spPr>
            <a:xfrm>
              <a:off x="4714350" y="3446925"/>
              <a:ext cx="16225" cy="101550"/>
            </a:xfrm>
            <a:custGeom>
              <a:avLst/>
              <a:gdLst/>
              <a:ahLst/>
              <a:cxnLst/>
              <a:rect l="l" t="t" r="r" b="b"/>
              <a:pathLst>
                <a:path w="649" h="4062" extrusionOk="0">
                  <a:moveTo>
                    <a:pt x="325" y="1"/>
                  </a:moveTo>
                  <a:cubicBezTo>
                    <a:pt x="146" y="1"/>
                    <a:pt x="1" y="146"/>
                    <a:pt x="1" y="324"/>
                  </a:cubicBezTo>
                  <a:lnTo>
                    <a:pt x="1" y="3738"/>
                  </a:lnTo>
                  <a:cubicBezTo>
                    <a:pt x="1" y="3917"/>
                    <a:pt x="146" y="4062"/>
                    <a:pt x="325" y="4062"/>
                  </a:cubicBezTo>
                  <a:cubicBezTo>
                    <a:pt x="506" y="4062"/>
                    <a:pt x="648" y="3917"/>
                    <a:pt x="648" y="3738"/>
                  </a:cubicBezTo>
                  <a:lnTo>
                    <a:pt x="648" y="324"/>
                  </a:lnTo>
                  <a:cubicBezTo>
                    <a:pt x="648" y="146"/>
                    <a:pt x="504" y="1"/>
                    <a:pt x="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47364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58"/>
          <p:cNvSpPr txBox="1">
            <a:spLocks noGrp="1"/>
          </p:cNvSpPr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references</a:t>
            </a:r>
            <a:endParaRPr dirty="0"/>
          </a:p>
        </p:txBody>
      </p:sp>
      <p:sp>
        <p:nvSpPr>
          <p:cNvPr id="1544" name="Google Shape;1544;p58"/>
          <p:cNvSpPr txBox="1">
            <a:spLocks noGrp="1"/>
          </p:cNvSpPr>
          <p:nvPr>
            <p:ph type="body" idx="1"/>
          </p:nvPr>
        </p:nvSpPr>
        <p:spPr>
          <a:xfrm>
            <a:off x="719999" y="1237083"/>
            <a:ext cx="7793379" cy="24100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600"/>
              </a:spcBef>
              <a:buClr>
                <a:schemeClr val="accent4"/>
              </a:buClr>
            </a:pPr>
            <a:r>
              <a:rPr lang="en-US" dirty="0">
                <a:uFill>
                  <a:noFill/>
                </a:uFill>
                <a:hlinkClick r:id="rId3"/>
              </a:rPr>
              <a:t>https://www.analyticsvidhya.com/blog/2021/05/natural-language-processing-step-by-step-guide/</a:t>
            </a:r>
            <a:endParaRPr lang="en-US" dirty="0">
              <a:uFill>
                <a:noFill/>
              </a:uFill>
            </a:endParaRPr>
          </a:p>
          <a:p>
            <a:pPr lvl="0">
              <a:spcBef>
                <a:spcPts val="1600"/>
              </a:spcBef>
              <a:buClr>
                <a:schemeClr val="accent4"/>
              </a:buClr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https://www.youtube.com/watch?v=knTc-NQSjKA&amp;ab_channel=StanfordOnline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lvl="0">
              <a:spcBef>
                <a:spcPts val="1600"/>
              </a:spcBef>
              <a:buClr>
                <a:schemeClr val="accent4"/>
              </a:buClr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  <a:hlinkClick r:id="rId5"/>
              </a:rPr>
              <a:t>https://datascience.foundation/sciencewhitepaper/natural-language-processing-nlp-simplified-a-step-by-step-guide</a:t>
            </a:r>
            <a:endParaRPr lang="en-US" dirty="0">
              <a:solidFill>
                <a:schemeClr val="hlink"/>
              </a:solidFill>
              <a:uFill>
                <a:noFill/>
              </a:uFill>
            </a:endParaRPr>
          </a:p>
          <a:p>
            <a:pPr lvl="0">
              <a:spcBef>
                <a:spcPts val="1600"/>
              </a:spcBef>
              <a:buClr>
                <a:schemeClr val="accent4"/>
              </a:buClr>
            </a:pP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https://</a:t>
            </a:r>
            <a:r>
              <a:rPr lang="en-US" dirty="0" err="1">
                <a:solidFill>
                  <a:schemeClr val="hlink"/>
                </a:solidFill>
                <a:uFill>
                  <a:noFill/>
                </a:uFill>
              </a:rPr>
              <a:t>www.ibm.com</a:t>
            </a:r>
            <a:r>
              <a:rPr lang="en-US" dirty="0">
                <a:solidFill>
                  <a:schemeClr val="hlink"/>
                </a:solidFill>
                <a:uFill>
                  <a:noFill/>
                </a:uFill>
              </a:rPr>
              <a:t>/cloud/learn/natural-language-processing</a:t>
            </a:r>
          </a:p>
          <a:p>
            <a:pPr lvl="0">
              <a:spcBef>
                <a:spcPts val="1600"/>
              </a:spcBef>
              <a:buClr>
                <a:schemeClr val="accent4"/>
              </a:buClr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1"/>
          <p:cNvSpPr txBox="1">
            <a:spLocks noGrp="1"/>
          </p:cNvSpPr>
          <p:nvPr>
            <p:ph type="title"/>
          </p:nvPr>
        </p:nvSpPr>
        <p:spPr>
          <a:xfrm>
            <a:off x="720000" y="2743625"/>
            <a:ext cx="2679900" cy="12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NLP?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326" name="Google Shape;326;p31"/>
          <p:cNvSpPr txBox="1">
            <a:spLocks noGrp="1"/>
          </p:cNvSpPr>
          <p:nvPr>
            <p:ph type="title" idx="2"/>
          </p:nvPr>
        </p:nvSpPr>
        <p:spPr>
          <a:xfrm>
            <a:off x="633500" y="540000"/>
            <a:ext cx="2679900" cy="22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28" name="Google Shape;328;p31"/>
          <p:cNvGrpSpPr/>
          <p:nvPr/>
        </p:nvGrpSpPr>
        <p:grpSpPr>
          <a:xfrm>
            <a:off x="4650608" y="1618673"/>
            <a:ext cx="2981975" cy="2165360"/>
            <a:chOff x="4650608" y="1618673"/>
            <a:chExt cx="2981975" cy="2165360"/>
          </a:xfrm>
        </p:grpSpPr>
        <p:sp>
          <p:nvSpPr>
            <p:cNvPr id="329" name="Google Shape;329;p31"/>
            <p:cNvSpPr/>
            <p:nvPr/>
          </p:nvSpPr>
          <p:spPr>
            <a:xfrm>
              <a:off x="4650608" y="2006383"/>
              <a:ext cx="2905983" cy="1777650"/>
            </a:xfrm>
            <a:custGeom>
              <a:avLst/>
              <a:gdLst/>
              <a:ahLst/>
              <a:cxnLst/>
              <a:rect l="l" t="t" r="r" b="b"/>
              <a:pathLst>
                <a:path w="29981" h="18340" extrusionOk="0">
                  <a:moveTo>
                    <a:pt x="14599" y="0"/>
                  </a:moveTo>
                  <a:lnTo>
                    <a:pt x="0" y="2177"/>
                  </a:lnTo>
                  <a:lnTo>
                    <a:pt x="6196" y="17912"/>
                  </a:lnTo>
                  <a:cubicBezTo>
                    <a:pt x="8545" y="16700"/>
                    <a:pt x="11669" y="15862"/>
                    <a:pt x="14726" y="15862"/>
                  </a:cubicBezTo>
                  <a:cubicBezTo>
                    <a:pt x="15921" y="15862"/>
                    <a:pt x="17106" y="15990"/>
                    <a:pt x="18230" y="16274"/>
                  </a:cubicBezTo>
                  <a:cubicBezTo>
                    <a:pt x="22768" y="16355"/>
                    <a:pt x="26856" y="16876"/>
                    <a:pt x="29981" y="18339"/>
                  </a:cubicBezTo>
                  <a:lnTo>
                    <a:pt x="25992" y="1463"/>
                  </a:lnTo>
                  <a:lnTo>
                    <a:pt x="145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1"/>
            <p:cNvSpPr/>
            <p:nvPr/>
          </p:nvSpPr>
          <p:spPr>
            <a:xfrm>
              <a:off x="4712641" y="1705617"/>
              <a:ext cx="1704858" cy="1878552"/>
            </a:xfrm>
            <a:custGeom>
              <a:avLst/>
              <a:gdLst/>
              <a:ahLst/>
              <a:cxnLst/>
              <a:rect l="l" t="t" r="r" b="b"/>
              <a:pathLst>
                <a:path w="17589" h="19381" extrusionOk="0">
                  <a:moveTo>
                    <a:pt x="7987" y="0"/>
                  </a:moveTo>
                  <a:cubicBezTo>
                    <a:pt x="5637" y="0"/>
                    <a:pt x="2894" y="1060"/>
                    <a:pt x="1" y="3707"/>
                  </a:cubicBezTo>
                  <a:lnTo>
                    <a:pt x="5829" y="18875"/>
                  </a:lnTo>
                  <a:cubicBezTo>
                    <a:pt x="7996" y="17947"/>
                    <a:pt x="10194" y="17204"/>
                    <a:pt x="12294" y="17204"/>
                  </a:cubicBezTo>
                  <a:cubicBezTo>
                    <a:pt x="14169" y="17204"/>
                    <a:pt x="15965" y="17797"/>
                    <a:pt x="17589" y="19380"/>
                  </a:cubicBezTo>
                  <a:lnTo>
                    <a:pt x="13959" y="3103"/>
                  </a:lnTo>
                  <a:cubicBezTo>
                    <a:pt x="12648" y="1263"/>
                    <a:pt x="10552" y="0"/>
                    <a:pt x="79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6065652" y="1697088"/>
              <a:ext cx="1566930" cy="1948824"/>
            </a:xfrm>
            <a:custGeom>
              <a:avLst/>
              <a:gdLst/>
              <a:ahLst/>
              <a:cxnLst/>
              <a:rect l="l" t="t" r="r" b="b"/>
              <a:pathLst>
                <a:path w="16166" h="20106" extrusionOk="0">
                  <a:moveTo>
                    <a:pt x="5231" y="1"/>
                  </a:moveTo>
                  <a:cubicBezTo>
                    <a:pt x="3174" y="1"/>
                    <a:pt x="1409" y="991"/>
                    <a:pt x="0" y="3191"/>
                  </a:cubicBezTo>
                  <a:lnTo>
                    <a:pt x="3631" y="19465"/>
                  </a:lnTo>
                  <a:cubicBezTo>
                    <a:pt x="5288" y="17950"/>
                    <a:pt x="7062" y="17255"/>
                    <a:pt x="8935" y="17255"/>
                  </a:cubicBezTo>
                  <a:cubicBezTo>
                    <a:pt x="11209" y="17255"/>
                    <a:pt x="13630" y="18280"/>
                    <a:pt x="16165" y="20105"/>
                  </a:cubicBezTo>
                  <a:lnTo>
                    <a:pt x="10469" y="1662"/>
                  </a:lnTo>
                  <a:cubicBezTo>
                    <a:pt x="8570" y="588"/>
                    <a:pt x="6814" y="1"/>
                    <a:pt x="5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4774093" y="1647461"/>
              <a:ext cx="1643600" cy="1936418"/>
            </a:xfrm>
            <a:custGeom>
              <a:avLst/>
              <a:gdLst/>
              <a:ahLst/>
              <a:cxnLst/>
              <a:rect l="l" t="t" r="r" b="b"/>
              <a:pathLst>
                <a:path w="16957" h="19978" extrusionOk="0">
                  <a:moveTo>
                    <a:pt x="6694" y="0"/>
                  </a:moveTo>
                  <a:cubicBezTo>
                    <a:pt x="4709" y="0"/>
                    <a:pt x="2466" y="630"/>
                    <a:pt x="1" y="1838"/>
                  </a:cubicBezTo>
                  <a:lnTo>
                    <a:pt x="5142" y="16467"/>
                  </a:lnTo>
                  <a:cubicBezTo>
                    <a:pt x="6253" y="16282"/>
                    <a:pt x="7304" y="16190"/>
                    <a:pt x="8297" y="16190"/>
                  </a:cubicBezTo>
                  <a:cubicBezTo>
                    <a:pt x="11985" y="16190"/>
                    <a:pt x="14867" y="17460"/>
                    <a:pt x="16956" y="19977"/>
                  </a:cubicBezTo>
                  <a:lnTo>
                    <a:pt x="13325" y="3702"/>
                  </a:lnTo>
                  <a:cubicBezTo>
                    <a:pt x="11664" y="1191"/>
                    <a:pt x="9423" y="0"/>
                    <a:pt x="66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6065652" y="1618673"/>
              <a:ext cx="1566930" cy="1965205"/>
            </a:xfrm>
            <a:custGeom>
              <a:avLst/>
              <a:gdLst/>
              <a:ahLst/>
              <a:cxnLst/>
              <a:rect l="l" t="t" r="r" b="b"/>
              <a:pathLst>
                <a:path w="16166" h="20275" extrusionOk="0">
                  <a:moveTo>
                    <a:pt x="5481" y="1"/>
                  </a:moveTo>
                  <a:cubicBezTo>
                    <a:pt x="2646" y="1"/>
                    <a:pt x="827" y="1345"/>
                    <a:pt x="0" y="4000"/>
                  </a:cubicBezTo>
                  <a:lnTo>
                    <a:pt x="3631" y="20274"/>
                  </a:lnTo>
                  <a:cubicBezTo>
                    <a:pt x="4510" y="17173"/>
                    <a:pt x="6752" y="15835"/>
                    <a:pt x="10029" y="15835"/>
                  </a:cubicBezTo>
                  <a:cubicBezTo>
                    <a:pt x="11792" y="15835"/>
                    <a:pt x="13854" y="16222"/>
                    <a:pt x="16165" y="16930"/>
                  </a:cubicBezTo>
                  <a:lnTo>
                    <a:pt x="9899" y="811"/>
                  </a:lnTo>
                  <a:cubicBezTo>
                    <a:pt x="8222" y="270"/>
                    <a:pt x="6750" y="1"/>
                    <a:pt x="5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1"/>
            <p:cNvSpPr/>
            <p:nvPr/>
          </p:nvSpPr>
          <p:spPr>
            <a:xfrm>
              <a:off x="6193112" y="1954333"/>
              <a:ext cx="774742" cy="277600"/>
            </a:xfrm>
            <a:custGeom>
              <a:avLst/>
              <a:gdLst/>
              <a:ahLst/>
              <a:cxnLst/>
              <a:rect l="l" t="t" r="r" b="b"/>
              <a:pathLst>
                <a:path w="7993" h="2864" extrusionOk="0">
                  <a:moveTo>
                    <a:pt x="5952" y="1"/>
                  </a:moveTo>
                  <a:cubicBezTo>
                    <a:pt x="5443" y="1"/>
                    <a:pt x="4912" y="43"/>
                    <a:pt x="4361" y="127"/>
                  </a:cubicBezTo>
                  <a:cubicBezTo>
                    <a:pt x="3160" y="309"/>
                    <a:pt x="1000" y="880"/>
                    <a:pt x="42" y="2639"/>
                  </a:cubicBezTo>
                  <a:cubicBezTo>
                    <a:pt x="1" y="2713"/>
                    <a:pt x="29" y="2804"/>
                    <a:pt x="103" y="2845"/>
                  </a:cubicBezTo>
                  <a:cubicBezTo>
                    <a:pt x="125" y="2857"/>
                    <a:pt x="151" y="2863"/>
                    <a:pt x="175" y="2863"/>
                  </a:cubicBezTo>
                  <a:cubicBezTo>
                    <a:pt x="228" y="2863"/>
                    <a:pt x="279" y="2835"/>
                    <a:pt x="309" y="2784"/>
                  </a:cubicBezTo>
                  <a:cubicBezTo>
                    <a:pt x="1205" y="1141"/>
                    <a:pt x="3260" y="602"/>
                    <a:pt x="4407" y="427"/>
                  </a:cubicBezTo>
                  <a:cubicBezTo>
                    <a:pt x="4943" y="345"/>
                    <a:pt x="5459" y="303"/>
                    <a:pt x="5952" y="303"/>
                  </a:cubicBezTo>
                  <a:cubicBezTo>
                    <a:pt x="6606" y="303"/>
                    <a:pt x="7220" y="376"/>
                    <a:pt x="7789" y="520"/>
                  </a:cubicBezTo>
                  <a:cubicBezTo>
                    <a:pt x="7801" y="523"/>
                    <a:pt x="7813" y="524"/>
                    <a:pt x="7825" y="524"/>
                  </a:cubicBezTo>
                  <a:cubicBezTo>
                    <a:pt x="7893" y="524"/>
                    <a:pt x="7956" y="478"/>
                    <a:pt x="7973" y="409"/>
                  </a:cubicBezTo>
                  <a:cubicBezTo>
                    <a:pt x="7992" y="328"/>
                    <a:pt x="7944" y="244"/>
                    <a:pt x="7863" y="225"/>
                  </a:cubicBezTo>
                  <a:cubicBezTo>
                    <a:pt x="7270" y="76"/>
                    <a:pt x="6631" y="1"/>
                    <a:pt x="59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1"/>
            <p:cNvSpPr/>
            <p:nvPr/>
          </p:nvSpPr>
          <p:spPr>
            <a:xfrm>
              <a:off x="6287907" y="2197427"/>
              <a:ext cx="728022" cy="178734"/>
            </a:xfrm>
            <a:custGeom>
              <a:avLst/>
              <a:gdLst/>
              <a:ahLst/>
              <a:cxnLst/>
              <a:rect l="l" t="t" r="r" b="b"/>
              <a:pathLst>
                <a:path w="7511" h="1844" extrusionOk="0">
                  <a:moveTo>
                    <a:pt x="6055" y="0"/>
                  </a:moveTo>
                  <a:cubicBezTo>
                    <a:pt x="5235" y="0"/>
                    <a:pt x="4406" y="32"/>
                    <a:pt x="3589" y="158"/>
                  </a:cubicBezTo>
                  <a:cubicBezTo>
                    <a:pt x="2169" y="376"/>
                    <a:pt x="985" y="853"/>
                    <a:pt x="75" y="1574"/>
                  </a:cubicBezTo>
                  <a:cubicBezTo>
                    <a:pt x="12" y="1625"/>
                    <a:pt x="0" y="1721"/>
                    <a:pt x="52" y="1787"/>
                  </a:cubicBezTo>
                  <a:cubicBezTo>
                    <a:pt x="81" y="1824"/>
                    <a:pt x="127" y="1843"/>
                    <a:pt x="173" y="1843"/>
                  </a:cubicBezTo>
                  <a:cubicBezTo>
                    <a:pt x="205" y="1843"/>
                    <a:pt x="239" y="1833"/>
                    <a:pt x="264" y="1812"/>
                  </a:cubicBezTo>
                  <a:cubicBezTo>
                    <a:pt x="1132" y="1122"/>
                    <a:pt x="2266" y="669"/>
                    <a:pt x="3635" y="458"/>
                  </a:cubicBezTo>
                  <a:cubicBezTo>
                    <a:pt x="4435" y="336"/>
                    <a:pt x="5253" y="304"/>
                    <a:pt x="6064" y="304"/>
                  </a:cubicBezTo>
                  <a:cubicBezTo>
                    <a:pt x="6496" y="304"/>
                    <a:pt x="6927" y="313"/>
                    <a:pt x="7353" y="323"/>
                  </a:cubicBezTo>
                  <a:cubicBezTo>
                    <a:pt x="7440" y="323"/>
                    <a:pt x="7506" y="258"/>
                    <a:pt x="7507" y="173"/>
                  </a:cubicBezTo>
                  <a:cubicBezTo>
                    <a:pt x="7510" y="90"/>
                    <a:pt x="7444" y="21"/>
                    <a:pt x="7359" y="18"/>
                  </a:cubicBezTo>
                  <a:cubicBezTo>
                    <a:pt x="6929" y="9"/>
                    <a:pt x="6493" y="0"/>
                    <a:pt x="6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1"/>
            <p:cNvSpPr/>
            <p:nvPr/>
          </p:nvSpPr>
          <p:spPr>
            <a:xfrm>
              <a:off x="6353139" y="2410668"/>
              <a:ext cx="742077" cy="176893"/>
            </a:xfrm>
            <a:custGeom>
              <a:avLst/>
              <a:gdLst/>
              <a:ahLst/>
              <a:cxnLst/>
              <a:rect l="l" t="t" r="r" b="b"/>
              <a:pathLst>
                <a:path w="7656" h="1825" extrusionOk="0">
                  <a:moveTo>
                    <a:pt x="5044" y="1"/>
                  </a:moveTo>
                  <a:cubicBezTo>
                    <a:pt x="4594" y="1"/>
                    <a:pt x="4058" y="10"/>
                    <a:pt x="3518" y="85"/>
                  </a:cubicBezTo>
                  <a:cubicBezTo>
                    <a:pt x="2261" y="260"/>
                    <a:pt x="1072" y="766"/>
                    <a:pt x="77" y="1554"/>
                  </a:cubicBezTo>
                  <a:cubicBezTo>
                    <a:pt x="10" y="1605"/>
                    <a:pt x="0" y="1701"/>
                    <a:pt x="52" y="1767"/>
                  </a:cubicBezTo>
                  <a:cubicBezTo>
                    <a:pt x="80" y="1804"/>
                    <a:pt x="127" y="1825"/>
                    <a:pt x="171" y="1825"/>
                  </a:cubicBezTo>
                  <a:cubicBezTo>
                    <a:pt x="203" y="1825"/>
                    <a:pt x="237" y="1813"/>
                    <a:pt x="266" y="1791"/>
                  </a:cubicBezTo>
                  <a:cubicBezTo>
                    <a:pt x="1219" y="1039"/>
                    <a:pt x="2358" y="553"/>
                    <a:pt x="3559" y="386"/>
                  </a:cubicBezTo>
                  <a:cubicBezTo>
                    <a:pt x="4082" y="313"/>
                    <a:pt x="4603" y="304"/>
                    <a:pt x="5044" y="304"/>
                  </a:cubicBezTo>
                  <a:cubicBezTo>
                    <a:pt x="5866" y="304"/>
                    <a:pt x="6693" y="342"/>
                    <a:pt x="7494" y="382"/>
                  </a:cubicBezTo>
                  <a:cubicBezTo>
                    <a:pt x="7498" y="382"/>
                    <a:pt x="7502" y="383"/>
                    <a:pt x="7506" y="383"/>
                  </a:cubicBezTo>
                  <a:cubicBezTo>
                    <a:pt x="7582" y="383"/>
                    <a:pt x="7648" y="316"/>
                    <a:pt x="7651" y="236"/>
                  </a:cubicBezTo>
                  <a:cubicBezTo>
                    <a:pt x="7656" y="154"/>
                    <a:pt x="7591" y="82"/>
                    <a:pt x="7507" y="77"/>
                  </a:cubicBezTo>
                  <a:cubicBezTo>
                    <a:pt x="6702" y="39"/>
                    <a:pt x="5870" y="1"/>
                    <a:pt x="50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1"/>
            <p:cNvSpPr/>
            <p:nvPr/>
          </p:nvSpPr>
          <p:spPr>
            <a:xfrm>
              <a:off x="6430100" y="2614603"/>
              <a:ext cx="782593" cy="169526"/>
            </a:xfrm>
            <a:custGeom>
              <a:avLst/>
              <a:gdLst/>
              <a:ahLst/>
              <a:cxnLst/>
              <a:rect l="l" t="t" r="r" b="b"/>
              <a:pathLst>
                <a:path w="8074" h="1749" extrusionOk="0">
                  <a:moveTo>
                    <a:pt x="7920" y="0"/>
                  </a:moveTo>
                  <a:cubicBezTo>
                    <a:pt x="6433" y="14"/>
                    <a:pt x="5194" y="40"/>
                    <a:pt x="3921" y="224"/>
                  </a:cubicBezTo>
                  <a:cubicBezTo>
                    <a:pt x="2415" y="442"/>
                    <a:pt x="1164" y="848"/>
                    <a:pt x="98" y="1466"/>
                  </a:cubicBezTo>
                  <a:cubicBezTo>
                    <a:pt x="26" y="1509"/>
                    <a:pt x="1" y="1602"/>
                    <a:pt x="42" y="1674"/>
                  </a:cubicBezTo>
                  <a:cubicBezTo>
                    <a:pt x="72" y="1722"/>
                    <a:pt x="122" y="1749"/>
                    <a:pt x="175" y="1749"/>
                  </a:cubicBezTo>
                  <a:cubicBezTo>
                    <a:pt x="201" y="1749"/>
                    <a:pt x="226" y="1745"/>
                    <a:pt x="250" y="1731"/>
                  </a:cubicBezTo>
                  <a:cubicBezTo>
                    <a:pt x="1283" y="1134"/>
                    <a:pt x="2497" y="738"/>
                    <a:pt x="3965" y="526"/>
                  </a:cubicBezTo>
                  <a:cubicBezTo>
                    <a:pt x="5220" y="345"/>
                    <a:pt x="6447" y="320"/>
                    <a:pt x="7923" y="305"/>
                  </a:cubicBezTo>
                  <a:cubicBezTo>
                    <a:pt x="8008" y="303"/>
                    <a:pt x="8073" y="234"/>
                    <a:pt x="8073" y="150"/>
                  </a:cubicBezTo>
                  <a:cubicBezTo>
                    <a:pt x="8072" y="68"/>
                    <a:pt x="8004" y="0"/>
                    <a:pt x="79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6523053" y="2870201"/>
              <a:ext cx="365901" cy="117088"/>
            </a:xfrm>
            <a:custGeom>
              <a:avLst/>
              <a:gdLst/>
              <a:ahLst/>
              <a:cxnLst/>
              <a:rect l="l" t="t" r="r" b="b"/>
              <a:pathLst>
                <a:path w="3775" h="1208" extrusionOk="0">
                  <a:moveTo>
                    <a:pt x="3620" y="1"/>
                  </a:moveTo>
                  <a:cubicBezTo>
                    <a:pt x="2954" y="7"/>
                    <a:pt x="2268" y="13"/>
                    <a:pt x="1605" y="185"/>
                  </a:cubicBezTo>
                  <a:cubicBezTo>
                    <a:pt x="1054" y="326"/>
                    <a:pt x="526" y="587"/>
                    <a:pt x="77" y="936"/>
                  </a:cubicBezTo>
                  <a:cubicBezTo>
                    <a:pt x="10" y="987"/>
                    <a:pt x="0" y="1083"/>
                    <a:pt x="52" y="1149"/>
                  </a:cubicBezTo>
                  <a:cubicBezTo>
                    <a:pt x="81" y="1187"/>
                    <a:pt x="125" y="1208"/>
                    <a:pt x="171" y="1208"/>
                  </a:cubicBezTo>
                  <a:cubicBezTo>
                    <a:pt x="205" y="1208"/>
                    <a:pt x="237" y="1198"/>
                    <a:pt x="265" y="1176"/>
                  </a:cubicBezTo>
                  <a:cubicBezTo>
                    <a:pt x="680" y="852"/>
                    <a:pt x="1172" y="610"/>
                    <a:pt x="1681" y="478"/>
                  </a:cubicBezTo>
                  <a:cubicBezTo>
                    <a:pt x="2311" y="316"/>
                    <a:pt x="2976" y="310"/>
                    <a:pt x="3623" y="304"/>
                  </a:cubicBezTo>
                  <a:cubicBezTo>
                    <a:pt x="3708" y="304"/>
                    <a:pt x="3774" y="236"/>
                    <a:pt x="3774" y="153"/>
                  </a:cubicBezTo>
                  <a:cubicBezTo>
                    <a:pt x="3771" y="69"/>
                    <a:pt x="3704" y="1"/>
                    <a:pt x="36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1"/>
            <p:cNvSpPr/>
            <p:nvPr/>
          </p:nvSpPr>
          <p:spPr>
            <a:xfrm>
              <a:off x="5189137" y="2060953"/>
              <a:ext cx="805564" cy="195890"/>
            </a:xfrm>
            <a:custGeom>
              <a:avLst/>
              <a:gdLst/>
              <a:ahLst/>
              <a:cxnLst/>
              <a:rect l="l" t="t" r="r" b="b"/>
              <a:pathLst>
                <a:path w="8311" h="2021" extrusionOk="0">
                  <a:moveTo>
                    <a:pt x="2841" y="0"/>
                  </a:moveTo>
                  <a:cubicBezTo>
                    <a:pt x="1882" y="0"/>
                    <a:pt x="880" y="135"/>
                    <a:pt x="83" y="714"/>
                  </a:cubicBezTo>
                  <a:cubicBezTo>
                    <a:pt x="16" y="762"/>
                    <a:pt x="1" y="858"/>
                    <a:pt x="51" y="925"/>
                  </a:cubicBezTo>
                  <a:cubicBezTo>
                    <a:pt x="79" y="967"/>
                    <a:pt x="125" y="988"/>
                    <a:pt x="172" y="988"/>
                  </a:cubicBezTo>
                  <a:cubicBezTo>
                    <a:pt x="203" y="988"/>
                    <a:pt x="235" y="979"/>
                    <a:pt x="263" y="959"/>
                  </a:cubicBezTo>
                  <a:cubicBezTo>
                    <a:pt x="993" y="427"/>
                    <a:pt x="1936" y="303"/>
                    <a:pt x="2844" y="303"/>
                  </a:cubicBezTo>
                  <a:cubicBezTo>
                    <a:pt x="3064" y="303"/>
                    <a:pt x="3282" y="310"/>
                    <a:pt x="3494" y="321"/>
                  </a:cubicBezTo>
                  <a:cubicBezTo>
                    <a:pt x="4240" y="359"/>
                    <a:pt x="5117" y="432"/>
                    <a:pt x="5961" y="694"/>
                  </a:cubicBezTo>
                  <a:cubicBezTo>
                    <a:pt x="6820" y="961"/>
                    <a:pt x="7534" y="1402"/>
                    <a:pt x="8023" y="1968"/>
                  </a:cubicBezTo>
                  <a:cubicBezTo>
                    <a:pt x="8054" y="2003"/>
                    <a:pt x="8097" y="2021"/>
                    <a:pt x="8139" y="2021"/>
                  </a:cubicBezTo>
                  <a:cubicBezTo>
                    <a:pt x="8176" y="2021"/>
                    <a:pt x="8211" y="2007"/>
                    <a:pt x="8241" y="1985"/>
                  </a:cubicBezTo>
                  <a:cubicBezTo>
                    <a:pt x="8303" y="1931"/>
                    <a:pt x="8310" y="1832"/>
                    <a:pt x="8256" y="1770"/>
                  </a:cubicBezTo>
                  <a:cubicBezTo>
                    <a:pt x="7729" y="1161"/>
                    <a:pt x="6968" y="689"/>
                    <a:pt x="6052" y="404"/>
                  </a:cubicBezTo>
                  <a:cubicBezTo>
                    <a:pt x="5179" y="132"/>
                    <a:pt x="4277" y="57"/>
                    <a:pt x="3510" y="19"/>
                  </a:cubicBezTo>
                  <a:cubicBezTo>
                    <a:pt x="3292" y="8"/>
                    <a:pt x="3067" y="0"/>
                    <a:pt x="28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1"/>
            <p:cNvSpPr/>
            <p:nvPr/>
          </p:nvSpPr>
          <p:spPr>
            <a:xfrm>
              <a:off x="5226163" y="2261109"/>
              <a:ext cx="761075" cy="197441"/>
            </a:xfrm>
            <a:custGeom>
              <a:avLst/>
              <a:gdLst/>
              <a:ahLst/>
              <a:cxnLst/>
              <a:rect l="l" t="t" r="r" b="b"/>
              <a:pathLst>
                <a:path w="7852" h="2037" extrusionOk="0">
                  <a:moveTo>
                    <a:pt x="3178" y="1"/>
                  </a:moveTo>
                  <a:cubicBezTo>
                    <a:pt x="2118" y="1"/>
                    <a:pt x="1053" y="246"/>
                    <a:pt x="105" y="714"/>
                  </a:cubicBezTo>
                  <a:cubicBezTo>
                    <a:pt x="31" y="750"/>
                    <a:pt x="0" y="843"/>
                    <a:pt x="37" y="918"/>
                  </a:cubicBezTo>
                  <a:cubicBezTo>
                    <a:pt x="64" y="971"/>
                    <a:pt x="118" y="1002"/>
                    <a:pt x="174" y="1002"/>
                  </a:cubicBezTo>
                  <a:cubicBezTo>
                    <a:pt x="196" y="1002"/>
                    <a:pt x="220" y="997"/>
                    <a:pt x="241" y="986"/>
                  </a:cubicBezTo>
                  <a:cubicBezTo>
                    <a:pt x="1147" y="538"/>
                    <a:pt x="2164" y="304"/>
                    <a:pt x="3177" y="304"/>
                  </a:cubicBezTo>
                  <a:cubicBezTo>
                    <a:pt x="3475" y="304"/>
                    <a:pt x="3772" y="324"/>
                    <a:pt x="4066" y="365"/>
                  </a:cubicBezTo>
                  <a:cubicBezTo>
                    <a:pt x="5359" y="543"/>
                    <a:pt x="6608" y="1123"/>
                    <a:pt x="7579" y="1999"/>
                  </a:cubicBezTo>
                  <a:cubicBezTo>
                    <a:pt x="7606" y="2024"/>
                    <a:pt x="7642" y="2037"/>
                    <a:pt x="7679" y="2037"/>
                  </a:cubicBezTo>
                  <a:cubicBezTo>
                    <a:pt x="7722" y="2037"/>
                    <a:pt x="7763" y="2021"/>
                    <a:pt x="7794" y="1988"/>
                  </a:cubicBezTo>
                  <a:cubicBezTo>
                    <a:pt x="7851" y="1927"/>
                    <a:pt x="7846" y="1831"/>
                    <a:pt x="7782" y="1773"/>
                  </a:cubicBezTo>
                  <a:cubicBezTo>
                    <a:pt x="6765" y="859"/>
                    <a:pt x="5461" y="251"/>
                    <a:pt x="4107" y="65"/>
                  </a:cubicBezTo>
                  <a:cubicBezTo>
                    <a:pt x="3800" y="22"/>
                    <a:pt x="3489" y="1"/>
                    <a:pt x="31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5359923" y="2521165"/>
              <a:ext cx="711351" cy="206553"/>
            </a:xfrm>
            <a:custGeom>
              <a:avLst/>
              <a:gdLst/>
              <a:ahLst/>
              <a:cxnLst/>
              <a:rect l="l" t="t" r="r" b="b"/>
              <a:pathLst>
                <a:path w="7339" h="2131" extrusionOk="0">
                  <a:moveTo>
                    <a:pt x="2832" y="1"/>
                  </a:moveTo>
                  <a:cubicBezTo>
                    <a:pt x="1995" y="1"/>
                    <a:pt x="1102" y="135"/>
                    <a:pt x="129" y="408"/>
                  </a:cubicBezTo>
                  <a:cubicBezTo>
                    <a:pt x="48" y="430"/>
                    <a:pt x="1" y="515"/>
                    <a:pt x="23" y="596"/>
                  </a:cubicBezTo>
                  <a:cubicBezTo>
                    <a:pt x="44" y="663"/>
                    <a:pt x="103" y="707"/>
                    <a:pt x="169" y="707"/>
                  </a:cubicBezTo>
                  <a:cubicBezTo>
                    <a:pt x="183" y="707"/>
                    <a:pt x="197" y="705"/>
                    <a:pt x="211" y="701"/>
                  </a:cubicBezTo>
                  <a:cubicBezTo>
                    <a:pt x="1159" y="436"/>
                    <a:pt x="2028" y="305"/>
                    <a:pt x="2838" y="305"/>
                  </a:cubicBezTo>
                  <a:cubicBezTo>
                    <a:pt x="3199" y="305"/>
                    <a:pt x="3548" y="331"/>
                    <a:pt x="3888" y="383"/>
                  </a:cubicBezTo>
                  <a:cubicBezTo>
                    <a:pt x="5198" y="583"/>
                    <a:pt x="6320" y="1185"/>
                    <a:pt x="7053" y="2076"/>
                  </a:cubicBezTo>
                  <a:cubicBezTo>
                    <a:pt x="7082" y="2112"/>
                    <a:pt x="7127" y="2130"/>
                    <a:pt x="7171" y="2130"/>
                  </a:cubicBezTo>
                  <a:cubicBezTo>
                    <a:pt x="7205" y="2130"/>
                    <a:pt x="7238" y="2120"/>
                    <a:pt x="7265" y="2098"/>
                  </a:cubicBezTo>
                  <a:cubicBezTo>
                    <a:pt x="7330" y="2043"/>
                    <a:pt x="7338" y="1948"/>
                    <a:pt x="7285" y="1884"/>
                  </a:cubicBezTo>
                  <a:cubicBezTo>
                    <a:pt x="6508" y="935"/>
                    <a:pt x="5316" y="295"/>
                    <a:pt x="3932" y="83"/>
                  </a:cubicBezTo>
                  <a:cubicBezTo>
                    <a:pt x="3576" y="28"/>
                    <a:pt x="3209" y="1"/>
                    <a:pt x="28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5461115" y="2823191"/>
              <a:ext cx="623535" cy="181254"/>
            </a:xfrm>
            <a:custGeom>
              <a:avLst/>
              <a:gdLst/>
              <a:ahLst/>
              <a:cxnLst/>
              <a:rect l="l" t="t" r="r" b="b"/>
              <a:pathLst>
                <a:path w="6433" h="1870" extrusionOk="0">
                  <a:moveTo>
                    <a:pt x="2081" y="1"/>
                  </a:moveTo>
                  <a:cubicBezTo>
                    <a:pt x="1414" y="1"/>
                    <a:pt x="747" y="118"/>
                    <a:pt x="120" y="352"/>
                  </a:cubicBezTo>
                  <a:cubicBezTo>
                    <a:pt x="42" y="381"/>
                    <a:pt x="0" y="467"/>
                    <a:pt x="30" y="546"/>
                  </a:cubicBezTo>
                  <a:cubicBezTo>
                    <a:pt x="53" y="609"/>
                    <a:pt x="111" y="647"/>
                    <a:pt x="174" y="647"/>
                  </a:cubicBezTo>
                  <a:cubicBezTo>
                    <a:pt x="191" y="647"/>
                    <a:pt x="208" y="644"/>
                    <a:pt x="226" y="638"/>
                  </a:cubicBezTo>
                  <a:cubicBezTo>
                    <a:pt x="818" y="416"/>
                    <a:pt x="1449" y="304"/>
                    <a:pt x="2081" y="304"/>
                  </a:cubicBezTo>
                  <a:cubicBezTo>
                    <a:pt x="2574" y="304"/>
                    <a:pt x="3066" y="372"/>
                    <a:pt x="3540" y="508"/>
                  </a:cubicBezTo>
                  <a:cubicBezTo>
                    <a:pt x="4472" y="776"/>
                    <a:pt x="5319" y="1294"/>
                    <a:pt x="6175" y="1846"/>
                  </a:cubicBezTo>
                  <a:cubicBezTo>
                    <a:pt x="6202" y="1862"/>
                    <a:pt x="6231" y="1870"/>
                    <a:pt x="6259" y="1870"/>
                  </a:cubicBezTo>
                  <a:cubicBezTo>
                    <a:pt x="6311" y="1870"/>
                    <a:pt x="6358" y="1846"/>
                    <a:pt x="6389" y="1800"/>
                  </a:cubicBezTo>
                  <a:cubicBezTo>
                    <a:pt x="6433" y="1730"/>
                    <a:pt x="6412" y="1636"/>
                    <a:pt x="6343" y="1590"/>
                  </a:cubicBezTo>
                  <a:cubicBezTo>
                    <a:pt x="5466" y="1025"/>
                    <a:pt x="4599" y="495"/>
                    <a:pt x="3627" y="217"/>
                  </a:cubicBezTo>
                  <a:cubicBezTo>
                    <a:pt x="3124" y="73"/>
                    <a:pt x="2602" y="1"/>
                    <a:pt x="2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3" name="Google Shape;343;p31"/>
          <p:cNvGrpSpPr/>
          <p:nvPr/>
        </p:nvGrpSpPr>
        <p:grpSpPr>
          <a:xfrm>
            <a:off x="4332763" y="2564100"/>
            <a:ext cx="101550" cy="101500"/>
            <a:chOff x="3258600" y="2392325"/>
            <a:chExt cx="101550" cy="101500"/>
          </a:xfrm>
        </p:grpSpPr>
        <p:sp>
          <p:nvSpPr>
            <p:cNvPr id="344" name="Google Shape;344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7325988" y="1179950"/>
            <a:ext cx="101550" cy="101500"/>
            <a:chOff x="3258600" y="2392325"/>
            <a:chExt cx="101550" cy="101500"/>
          </a:xfrm>
        </p:grpSpPr>
        <p:sp>
          <p:nvSpPr>
            <p:cNvPr id="347" name="Google Shape;347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" name="Google Shape;349;p31"/>
          <p:cNvGrpSpPr/>
          <p:nvPr/>
        </p:nvGrpSpPr>
        <p:grpSpPr>
          <a:xfrm>
            <a:off x="6322488" y="4217050"/>
            <a:ext cx="101550" cy="101500"/>
            <a:chOff x="3258600" y="2392325"/>
            <a:chExt cx="101550" cy="101500"/>
          </a:xfrm>
        </p:grpSpPr>
        <p:sp>
          <p:nvSpPr>
            <p:cNvPr id="350" name="Google Shape;350;p31"/>
            <p:cNvSpPr/>
            <p:nvPr/>
          </p:nvSpPr>
          <p:spPr>
            <a:xfrm>
              <a:off x="3258600" y="2435000"/>
              <a:ext cx="101550" cy="16225"/>
            </a:xfrm>
            <a:custGeom>
              <a:avLst/>
              <a:gdLst/>
              <a:ahLst/>
              <a:cxnLst/>
              <a:rect l="l" t="t" r="r" b="b"/>
              <a:pathLst>
                <a:path w="4062" h="649" extrusionOk="0">
                  <a:moveTo>
                    <a:pt x="324" y="1"/>
                  </a:moveTo>
                  <a:cubicBezTo>
                    <a:pt x="146" y="1"/>
                    <a:pt x="0" y="145"/>
                    <a:pt x="0" y="324"/>
                  </a:cubicBezTo>
                  <a:cubicBezTo>
                    <a:pt x="0" y="503"/>
                    <a:pt x="146" y="648"/>
                    <a:pt x="324" y="648"/>
                  </a:cubicBezTo>
                  <a:lnTo>
                    <a:pt x="3738" y="648"/>
                  </a:lnTo>
                  <a:cubicBezTo>
                    <a:pt x="3916" y="648"/>
                    <a:pt x="4061" y="503"/>
                    <a:pt x="4061" y="324"/>
                  </a:cubicBezTo>
                  <a:cubicBezTo>
                    <a:pt x="4061" y="145"/>
                    <a:pt x="3916" y="1"/>
                    <a:pt x="37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3301275" y="2392325"/>
              <a:ext cx="16225" cy="101500"/>
            </a:xfrm>
            <a:custGeom>
              <a:avLst/>
              <a:gdLst/>
              <a:ahLst/>
              <a:cxnLst/>
              <a:rect l="l" t="t" r="r" b="b"/>
              <a:pathLst>
                <a:path w="649" h="4060" extrusionOk="0">
                  <a:moveTo>
                    <a:pt x="325" y="0"/>
                  </a:moveTo>
                  <a:cubicBezTo>
                    <a:pt x="146" y="0"/>
                    <a:pt x="1" y="144"/>
                    <a:pt x="1" y="324"/>
                  </a:cubicBezTo>
                  <a:lnTo>
                    <a:pt x="1" y="3736"/>
                  </a:lnTo>
                  <a:cubicBezTo>
                    <a:pt x="1" y="3916"/>
                    <a:pt x="146" y="4060"/>
                    <a:pt x="325" y="4060"/>
                  </a:cubicBezTo>
                  <a:cubicBezTo>
                    <a:pt x="504" y="4060"/>
                    <a:pt x="647" y="3917"/>
                    <a:pt x="648" y="3736"/>
                  </a:cubicBezTo>
                  <a:lnTo>
                    <a:pt x="648" y="324"/>
                  </a:lnTo>
                  <a:cubicBezTo>
                    <a:pt x="648" y="144"/>
                    <a:pt x="504" y="0"/>
                    <a:pt x="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What is NLP?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860474" cy="1484852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Subfield of linguistics, computer science, and artificial intelligence concerned with the interactions between computers and human language[1]. It describes the ability to understand text and spoken words in much the same way human beings can.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 descr="Diagram, venn diagram&#10;&#10;Description automatically generated">
            <a:extLst>
              <a:ext uri="{FF2B5EF4-FFF2-40B4-BE49-F238E27FC236}">
                <a16:creationId xmlns:a16="http://schemas.microsoft.com/office/drawing/2014/main" id="{8D54FDAC-B9CF-E635-CC9F-E74B37C08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451" y="2492433"/>
            <a:ext cx="4231758" cy="227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06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H</a:t>
            </a:r>
            <a:r>
              <a:rPr lang="en" dirty="0">
                <a:solidFill>
                  <a:schemeClr val="dk2"/>
                </a:solidFill>
              </a:rPr>
              <a:t>ow do humans process language?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720000" y="1428468"/>
            <a:ext cx="7860474" cy="265443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Tx/>
              <a:buChar char="-"/>
            </a:pPr>
            <a:r>
              <a:rPr lang="en-US" sz="2000" dirty="0"/>
              <a:t>How much water do I give plants?</a:t>
            </a:r>
          </a:p>
          <a:p>
            <a:pPr marL="0" lvl="0" indent="0">
              <a:buNone/>
            </a:pPr>
            <a:endParaRPr lang="en-US" sz="2000" dirty="0"/>
          </a:p>
          <a:p>
            <a:pPr marL="342900" lvl="0" indent="-342900">
              <a:buFontTx/>
              <a:buChar char="-"/>
            </a:pPr>
            <a:r>
              <a:rPr lang="en-US" sz="2000" dirty="0" err="1"/>
              <a:t>paris</a:t>
            </a:r>
            <a:r>
              <a:rPr lang="en-US" sz="2000" dirty="0"/>
              <a:t> came to class late.</a:t>
            </a:r>
          </a:p>
          <a:p>
            <a:pPr marL="342900" lvl="0" indent="-342900">
              <a:buFontTx/>
              <a:buChar char="-"/>
            </a:pPr>
            <a:endParaRPr lang="en-US" sz="2000" dirty="0"/>
          </a:p>
          <a:p>
            <a:pPr marL="342900" lvl="0" indent="-342900">
              <a:buFontTx/>
              <a:buChar char="-"/>
            </a:pPr>
            <a:r>
              <a:rPr lang="en-US" sz="2000" dirty="0"/>
              <a:t>Pretty rough</a:t>
            </a:r>
          </a:p>
          <a:p>
            <a:pPr marL="342900" lvl="0" indent="-342900">
              <a:buFontTx/>
              <a:buChar char="-"/>
            </a:pPr>
            <a:endParaRPr lang="en-US" sz="2000" dirty="0"/>
          </a:p>
          <a:p>
            <a:pPr marL="342900" lvl="0" indent="-342900">
              <a:buFontTx/>
              <a:buChar char="-"/>
            </a:pPr>
            <a:r>
              <a:rPr lang="en-US" sz="2000" dirty="0"/>
              <a:t>She got cold feet</a:t>
            </a:r>
          </a:p>
          <a:p>
            <a:pPr marL="342900" lvl="0" indent="-342900">
              <a:buFontTx/>
              <a:buChar char="-"/>
            </a:pPr>
            <a:endParaRPr lang="en-US" sz="2000" dirty="0"/>
          </a:p>
          <a:p>
            <a:pPr marL="342900" lvl="0" indent="-342900">
              <a:buFontTx/>
              <a:buChar char="-"/>
            </a:pPr>
            <a:endParaRPr lang="en-US" sz="2000" dirty="0"/>
          </a:p>
          <a:p>
            <a:pPr marL="0" lv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5847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2"/>
                </a:solidFill>
              </a:rPr>
              <a:t>Why is natural language hard? 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720000" y="1428468"/>
            <a:ext cx="7860474" cy="265443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Tx/>
              <a:buChar char="-"/>
            </a:pPr>
            <a:r>
              <a:rPr lang="en-US" sz="2000" dirty="0"/>
              <a:t>Different dialects </a:t>
            </a:r>
          </a:p>
          <a:p>
            <a:pPr marL="342900" lvl="0" indent="-342900">
              <a:buFontTx/>
              <a:buChar char="-"/>
            </a:pPr>
            <a:r>
              <a:rPr lang="en-US" sz="2000" dirty="0"/>
              <a:t>Segmentation issues </a:t>
            </a:r>
          </a:p>
          <a:p>
            <a:pPr marL="342900" lvl="0" indent="-342900">
              <a:buFontTx/>
              <a:buChar char="-"/>
            </a:pPr>
            <a:r>
              <a:rPr lang="en-US" sz="2000" dirty="0"/>
              <a:t>Idioms </a:t>
            </a:r>
          </a:p>
          <a:p>
            <a:pPr marL="342900" lvl="0" indent="-342900">
              <a:buFontTx/>
              <a:buChar char="-"/>
            </a:pPr>
            <a:r>
              <a:rPr lang="en-US" sz="2000" dirty="0"/>
              <a:t>Neologism</a:t>
            </a:r>
          </a:p>
          <a:p>
            <a:pPr marL="342900" lvl="0" indent="-342900">
              <a:buFontTx/>
              <a:buChar char="-"/>
            </a:pPr>
            <a:r>
              <a:rPr lang="en-US" sz="2000" dirty="0"/>
              <a:t>World knowledge </a:t>
            </a:r>
          </a:p>
          <a:p>
            <a:pPr marL="342900" lvl="0" indent="-342900">
              <a:buFontTx/>
              <a:buChar char="-"/>
            </a:pPr>
            <a:r>
              <a:rPr lang="en-US" sz="2000" dirty="0"/>
              <a:t> tricky entry names</a:t>
            </a:r>
          </a:p>
          <a:p>
            <a:pPr marL="342900" lvl="0" indent="-342900">
              <a:buFontTx/>
              <a:buChar char="-"/>
            </a:pPr>
            <a:endParaRPr lang="en-US" sz="2000" dirty="0"/>
          </a:p>
          <a:p>
            <a:pPr marL="0" lvl="0" indent="0">
              <a:buNone/>
            </a:pPr>
            <a:endParaRPr lang="en-US" sz="2000" dirty="0"/>
          </a:p>
          <a:p>
            <a:pPr marL="342900" lvl="0" indent="-342900">
              <a:buFontTx/>
              <a:buChar char="-"/>
            </a:pPr>
            <a:endParaRPr lang="en-US" sz="2000" dirty="0"/>
          </a:p>
          <a:p>
            <a:pPr marL="342900" lvl="0" indent="-342900">
              <a:buFontTx/>
              <a:buChar char="-"/>
            </a:pPr>
            <a:endParaRPr lang="en-US" sz="2000" dirty="0"/>
          </a:p>
          <a:p>
            <a:pPr marL="0" lv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310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Components of NLP</a:t>
            </a:r>
          </a:p>
        </p:txBody>
      </p:sp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720000" y="1428468"/>
            <a:ext cx="3575553" cy="265443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Morphological and Lexical Analysis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Syntactic Analysis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Semantic Analysis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Discourse Integration</a:t>
            </a: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en-US" sz="2000" dirty="0"/>
              <a:t>Pragmatic Analysis</a:t>
            </a:r>
          </a:p>
          <a:p>
            <a:pPr marL="342900" lvl="0" indent="-342900">
              <a:buFontTx/>
              <a:buChar char="-"/>
            </a:pPr>
            <a:endParaRPr lang="en-US" sz="2000" dirty="0"/>
          </a:p>
          <a:p>
            <a:pPr marL="0" lvl="0" indent="0">
              <a:buNone/>
            </a:pPr>
            <a:endParaRPr lang="en-US" sz="2000" dirty="0"/>
          </a:p>
          <a:p>
            <a:pPr marL="342900" lvl="0" indent="-342900">
              <a:buFontTx/>
              <a:buChar char="-"/>
            </a:pPr>
            <a:endParaRPr lang="en-US" sz="2000" dirty="0"/>
          </a:p>
          <a:p>
            <a:pPr marL="342900" lvl="0" indent="-342900">
              <a:buFontTx/>
              <a:buChar char="-"/>
            </a:pPr>
            <a:endParaRPr lang="en-US" sz="2000" dirty="0"/>
          </a:p>
          <a:p>
            <a:pPr marL="0" lvl="0" indent="0">
              <a:buNone/>
            </a:pPr>
            <a:endParaRPr lang="en-US" sz="2000" dirty="0"/>
          </a:p>
        </p:txBody>
      </p:sp>
      <p:pic>
        <p:nvPicPr>
          <p:cNvPr id="2" name="Picture 2" descr="Components of NLP">
            <a:extLst>
              <a:ext uri="{FF2B5EF4-FFF2-40B4-BE49-F238E27FC236}">
                <a16:creationId xmlns:a16="http://schemas.microsoft.com/office/drawing/2014/main" id="{CD93851E-0C74-F457-EA6B-D77D86C0D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449" y="518770"/>
            <a:ext cx="3358559" cy="40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0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Components of NLP</a:t>
            </a:r>
          </a:p>
        </p:txBody>
      </p:sp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325822" y="1428468"/>
            <a:ext cx="4246178" cy="265443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2000" dirty="0"/>
              <a:t>Morphological and Lexical Analysis</a:t>
            </a:r>
          </a:p>
          <a:p>
            <a:pPr marL="342900" lvl="0" indent="-342900">
              <a:buFontTx/>
              <a:buChar char="-"/>
            </a:pPr>
            <a:endParaRPr lang="en-US" sz="2000" dirty="0"/>
          </a:p>
          <a:p>
            <a:pPr marL="342900" lvl="0" indent="-342900">
              <a:buFontTx/>
              <a:buChar char="-"/>
            </a:pPr>
            <a:r>
              <a:rPr lang="en-US" dirty="0"/>
              <a:t>identifying and analyzing the structure of words</a:t>
            </a:r>
          </a:p>
          <a:p>
            <a:pPr marL="0" lvl="0" indent="0">
              <a:buNone/>
            </a:pPr>
            <a:endParaRPr lang="en-US" sz="2000" dirty="0"/>
          </a:p>
          <a:p>
            <a:pPr marL="342900" lvl="0" indent="-342900">
              <a:buFontTx/>
              <a:buChar char="-"/>
            </a:pPr>
            <a:r>
              <a:rPr lang="en-US" dirty="0"/>
              <a:t>The lexical analysis divides the text into paragraphs, sentences, and words</a:t>
            </a:r>
          </a:p>
          <a:p>
            <a:pPr marL="342900" lvl="0" indent="-342900">
              <a:buFontTx/>
              <a:buChar char="-"/>
            </a:pPr>
            <a:endParaRPr lang="en-US" dirty="0"/>
          </a:p>
          <a:p>
            <a:pPr marL="342900" lvl="0" indent="-342900">
              <a:buFontTx/>
              <a:buChar char="-"/>
            </a:pPr>
            <a:r>
              <a:rPr lang="en-US" dirty="0"/>
              <a:t>lexicon normalization techniques such as stemming which is the process of reducing derived words to their word stem, base, or root </a:t>
            </a:r>
            <a:endParaRPr lang="en-US" sz="2000" dirty="0"/>
          </a:p>
          <a:p>
            <a:pPr marL="342900" lvl="0" indent="-342900">
              <a:buFontTx/>
              <a:buChar char="-"/>
            </a:pPr>
            <a:endParaRPr lang="en-US" sz="2000" dirty="0"/>
          </a:p>
          <a:p>
            <a:pPr marL="342900" lvl="0" indent="-342900">
              <a:buFontTx/>
              <a:buChar char="-"/>
            </a:pPr>
            <a:endParaRPr lang="en-US" sz="2000" dirty="0"/>
          </a:p>
          <a:p>
            <a:pPr marL="0" lvl="0" indent="0">
              <a:buNone/>
            </a:pPr>
            <a:endParaRPr lang="en-US" sz="2000" dirty="0"/>
          </a:p>
        </p:txBody>
      </p:sp>
      <p:pic>
        <p:nvPicPr>
          <p:cNvPr id="2" name="Picture 2" descr="Components of NLP">
            <a:extLst>
              <a:ext uri="{FF2B5EF4-FFF2-40B4-BE49-F238E27FC236}">
                <a16:creationId xmlns:a16="http://schemas.microsoft.com/office/drawing/2014/main" id="{CD93851E-0C74-F457-EA6B-D77D86C0D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449" y="518770"/>
            <a:ext cx="3358559" cy="40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45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720000" y="539996"/>
            <a:ext cx="7704000" cy="564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Components of NLP</a:t>
            </a:r>
          </a:p>
        </p:txBody>
      </p:sp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325822" y="1428468"/>
            <a:ext cx="4246178" cy="265443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2000" dirty="0"/>
              <a:t>Syntactic Analysis</a:t>
            </a:r>
          </a:p>
          <a:p>
            <a:pPr marL="0" lvl="0" indent="0">
              <a:lnSpc>
                <a:spcPct val="150000"/>
              </a:lnSpc>
              <a:buNone/>
            </a:pPr>
            <a:endParaRPr lang="en-US" sz="2000" dirty="0"/>
          </a:p>
          <a:p>
            <a:pPr marL="0" lvl="0" indent="0">
              <a:buNone/>
            </a:pPr>
            <a:r>
              <a:rPr lang="en-US" dirty="0"/>
              <a:t>Is Used to :</a:t>
            </a:r>
          </a:p>
          <a:p>
            <a:pPr marL="0" lvl="0" indent="0">
              <a:buNone/>
            </a:pPr>
            <a:endParaRPr lang="en-US" dirty="0"/>
          </a:p>
          <a:p>
            <a:pPr marL="342900" lvl="0" indent="-342900">
              <a:buFontTx/>
              <a:buChar char="-"/>
            </a:pPr>
            <a:r>
              <a:rPr lang="en-US" dirty="0"/>
              <a:t>check grammar</a:t>
            </a:r>
          </a:p>
          <a:p>
            <a:pPr marL="342900" lvl="0" indent="-342900">
              <a:buFontTx/>
              <a:buChar char="-"/>
            </a:pPr>
            <a:r>
              <a:rPr lang="en-US" dirty="0"/>
              <a:t>arrangements of words</a:t>
            </a:r>
          </a:p>
          <a:p>
            <a:pPr marL="342900" lvl="0" indent="-342900">
              <a:buFontTx/>
              <a:buChar char="-"/>
            </a:pPr>
            <a:r>
              <a:rPr lang="en-US" dirty="0"/>
              <a:t>interrelationship between the words.</a:t>
            </a:r>
          </a:p>
          <a:p>
            <a:pPr marL="0" lvl="0" indent="0">
              <a:buNone/>
            </a:pPr>
            <a:endParaRPr lang="en-US" sz="2000" dirty="0"/>
          </a:p>
        </p:txBody>
      </p:sp>
      <p:pic>
        <p:nvPicPr>
          <p:cNvPr id="2" name="Picture 2" descr="Components of NLP">
            <a:extLst>
              <a:ext uri="{FF2B5EF4-FFF2-40B4-BE49-F238E27FC236}">
                <a16:creationId xmlns:a16="http://schemas.microsoft.com/office/drawing/2014/main" id="{CD93851E-0C74-F457-EA6B-D77D86C0D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449" y="518770"/>
            <a:ext cx="3358559" cy="408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33390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Bundle by Slidesgo">
  <a:themeElements>
    <a:clrScheme name="Simple Light">
      <a:dk1>
        <a:srgbClr val="202237"/>
      </a:dk1>
      <a:lt1>
        <a:srgbClr val="FFFFFF"/>
      </a:lt1>
      <a:dk2>
        <a:srgbClr val="252A51"/>
      </a:dk2>
      <a:lt2>
        <a:srgbClr val="F1E0DA"/>
      </a:lt2>
      <a:accent1>
        <a:srgbClr val="D6C3BD"/>
      </a:accent1>
      <a:accent2>
        <a:srgbClr val="EFEFEF"/>
      </a:accent2>
      <a:accent3>
        <a:srgbClr val="E8A19D"/>
      </a:accent3>
      <a:accent4>
        <a:srgbClr val="FF2C58"/>
      </a:accent4>
      <a:accent5>
        <a:srgbClr val="A00A35"/>
      </a:accent5>
      <a:accent6>
        <a:srgbClr val="630216"/>
      </a:accent6>
      <a:hlink>
        <a:srgbClr val="2022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</Words>
  <Application>Microsoft Macintosh PowerPoint</Application>
  <PresentationFormat>On-screen Show (16:9)</PresentationFormat>
  <Paragraphs>150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Didact Gothic</vt:lpstr>
      <vt:lpstr>Oswald</vt:lpstr>
      <vt:lpstr>Arial</vt:lpstr>
      <vt:lpstr>Technology Bundle by Slidesgo</vt:lpstr>
      <vt:lpstr>Natural language processing (NLP)</vt:lpstr>
      <vt:lpstr>Concept</vt:lpstr>
      <vt:lpstr>What is NLP?</vt:lpstr>
      <vt:lpstr>What is NLP?</vt:lpstr>
      <vt:lpstr>How do humans process language?</vt:lpstr>
      <vt:lpstr>Why is natural language hard? </vt:lpstr>
      <vt:lpstr>Components of NLP</vt:lpstr>
      <vt:lpstr>Components of NLP</vt:lpstr>
      <vt:lpstr>Components of NLP</vt:lpstr>
      <vt:lpstr>Components of NLP</vt:lpstr>
      <vt:lpstr>Components of NLP</vt:lpstr>
      <vt:lpstr>What problems can NLP solve?</vt:lpstr>
      <vt:lpstr>Text Summarization</vt:lpstr>
      <vt:lpstr>Topic Modeling</vt:lpstr>
      <vt:lpstr>Information extraction </vt:lpstr>
      <vt:lpstr>Transcription</vt:lpstr>
      <vt:lpstr>Bert</vt:lpstr>
      <vt:lpstr>What is BERT?</vt:lpstr>
      <vt:lpstr>What is BERT?</vt:lpstr>
      <vt:lpstr>What is BERT?</vt:lpstr>
      <vt:lpstr>What is BERT?</vt:lpstr>
      <vt:lpstr>Before and after bert</vt:lpstr>
      <vt:lpstr>Before and after bert</vt:lpstr>
      <vt:lpstr>conclusion</vt:lpstr>
      <vt:lpstr>conclusion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(NLP)</dc:title>
  <cp:lastModifiedBy>لانا</cp:lastModifiedBy>
  <cp:revision>1</cp:revision>
  <dcterms:modified xsi:type="dcterms:W3CDTF">2022-08-03T08:06:01Z</dcterms:modified>
</cp:coreProperties>
</file>