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6" r:id="rId7"/>
    <p:sldId id="261" r:id="rId8"/>
    <p:sldId id="264" r:id="rId9"/>
    <p:sldId id="262" r:id="rId10"/>
    <p:sldId id="265" r:id="rId11"/>
    <p:sldId id="263" r:id="rId12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الثانوي الرئيسي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DCA6-4D89-4D24-BF11-D73E9F0C79BF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9223F-A218-4503-B755-7D7DC2614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47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DCA6-4D89-4D24-BF11-D73E9F0C79BF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9223F-A218-4503-B755-7D7DC2614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028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DCA6-4D89-4D24-BF11-D73E9F0C79BF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9223F-A218-4503-B755-7D7DC2614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635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DCA6-4D89-4D24-BF11-D73E9F0C79BF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9223F-A218-4503-B755-7D7DC2614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67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DCA6-4D89-4D24-BF11-D73E9F0C79BF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9223F-A218-4503-B755-7D7DC2614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194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DCA6-4D89-4D24-BF11-D73E9F0C79BF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9223F-A218-4503-B755-7D7DC2614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9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DCA6-4D89-4D24-BF11-D73E9F0C79BF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9223F-A218-4503-B755-7D7DC2614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3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DCA6-4D89-4D24-BF11-D73E9F0C79BF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9223F-A218-4503-B755-7D7DC2614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28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DCA6-4D89-4D24-BF11-D73E9F0C79BF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9223F-A218-4503-B755-7D7DC2614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56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DCA6-4D89-4D24-BF11-D73E9F0C79BF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9223F-A218-4503-B755-7D7DC2614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29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DCA6-4D89-4D24-BF11-D73E9F0C79BF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9223F-A218-4503-B755-7D7DC2614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71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BDCA6-4D89-4D24-BF11-D73E9F0C79BF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9223F-A218-4503-B755-7D7DC2614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997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jp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/>
          <p:nvPr/>
        </p:nvSpPr>
        <p:spPr>
          <a:xfrm>
            <a:off x="3383604" y="3782247"/>
            <a:ext cx="992000" cy="176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/>
          </a:p>
        </p:txBody>
      </p:sp>
      <p:pic>
        <p:nvPicPr>
          <p:cNvPr id="5" name="صورة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46062"/>
            <a:ext cx="2565400" cy="1438275"/>
          </a:xfrm>
          <a:prstGeom prst="rect">
            <a:avLst/>
          </a:prstGeom>
        </p:spPr>
      </p:pic>
      <p:sp>
        <p:nvSpPr>
          <p:cNvPr id="6" name="مستطيل 5"/>
          <p:cNvSpPr/>
          <p:nvPr/>
        </p:nvSpPr>
        <p:spPr>
          <a:xfrm>
            <a:off x="9321800" y="246062"/>
            <a:ext cx="2641600" cy="13160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</a:pPr>
            <a:r>
              <a:rPr lang="ar-SY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كلية هندسة المعلوماتية</a:t>
            </a:r>
          </a:p>
          <a:p>
            <a:pPr algn="r"/>
            <a:r>
              <a:rPr lang="ar-SY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قسم هندسة البرمجيات.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مستطيل 6"/>
          <p:cNvSpPr/>
          <p:nvPr/>
        </p:nvSpPr>
        <p:spPr>
          <a:xfrm>
            <a:off x="1511300" y="1092200"/>
            <a:ext cx="10274300" cy="48895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ar-SY" sz="2000" b="1" dirty="0">
                <a:solidFill>
                  <a:srgbClr val="FF0000"/>
                </a:solidFill>
              </a:rPr>
              <a:t>موقع ويب للخدمات الأكاديمية </a:t>
            </a:r>
          </a:p>
          <a:p>
            <a:pPr algn="ctr"/>
            <a:endParaRPr lang="ar-SY" dirty="0"/>
          </a:p>
          <a:p>
            <a:pPr algn="ctr"/>
            <a:r>
              <a:rPr lang="ar-SY" dirty="0">
                <a:solidFill>
                  <a:schemeClr val="tx1">
                    <a:lumMod val="95000"/>
                    <a:lumOff val="5000"/>
                  </a:schemeClr>
                </a:solidFill>
              </a:rPr>
              <a:t>إشراف الدكتور : </a:t>
            </a:r>
            <a:r>
              <a:rPr lang="ar-SY">
                <a:solidFill>
                  <a:schemeClr val="tx1">
                    <a:lumMod val="95000"/>
                    <a:lumOff val="5000"/>
                  </a:schemeClr>
                </a:solidFill>
              </a:rPr>
              <a:t>زيد شحيده</a:t>
            </a:r>
            <a:r>
              <a:rPr lang="ar-SY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pPr algn="ctr"/>
            <a:endParaRPr lang="ar-SY" dirty="0"/>
          </a:p>
          <a:p>
            <a:pPr algn="ctr"/>
            <a:r>
              <a:rPr lang="ar-SY" dirty="0">
                <a:solidFill>
                  <a:srgbClr val="FF0000"/>
                </a:solidFill>
              </a:rPr>
              <a:t>إعداد الطلاب :</a:t>
            </a:r>
          </a:p>
          <a:p>
            <a:pPr algn="ctr"/>
            <a:endParaRPr lang="ar-SY" dirty="0"/>
          </a:p>
          <a:p>
            <a:pPr algn="r">
              <a:lnSpc>
                <a:spcPct val="150000"/>
              </a:lnSpc>
            </a:pPr>
            <a:r>
              <a:rPr lang="ar-SY" dirty="0"/>
              <a:t>                    </a:t>
            </a:r>
            <a:r>
              <a:rPr lang="ar-SY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جورجينا</a:t>
            </a:r>
            <a:r>
              <a:rPr lang="ar-SY" dirty="0">
                <a:solidFill>
                  <a:schemeClr val="tx1">
                    <a:lumMod val="95000"/>
                    <a:lumOff val="5000"/>
                  </a:schemeClr>
                </a:solidFill>
              </a:rPr>
              <a:t> عيسى مخائيل                              لانا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ar-SY" dirty="0">
                <a:solidFill>
                  <a:schemeClr val="tx1">
                    <a:lumMod val="95000"/>
                    <a:lumOff val="5000"/>
                  </a:schemeClr>
                </a:solidFill>
              </a:rPr>
              <a:t>حسين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ar-SY" dirty="0">
                <a:solidFill>
                  <a:schemeClr val="tx1">
                    <a:lumMod val="95000"/>
                    <a:lumOff val="5000"/>
                  </a:schemeClr>
                </a:solidFill>
              </a:rPr>
              <a:t>الصفدي                        حلا محمود العسة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مستطيل 7"/>
          <p:cNvSpPr/>
          <p:nvPr/>
        </p:nvSpPr>
        <p:spPr>
          <a:xfrm>
            <a:off x="11785600" y="3135086"/>
            <a:ext cx="406400" cy="14949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710737" y="3228051"/>
            <a:ext cx="481263" cy="15703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/>
          </a:p>
        </p:txBody>
      </p:sp>
      <p:sp>
        <p:nvSpPr>
          <p:cNvPr id="10" name="Rectangle 8"/>
          <p:cNvSpPr/>
          <p:nvPr/>
        </p:nvSpPr>
        <p:spPr>
          <a:xfrm>
            <a:off x="33756" y="3228051"/>
            <a:ext cx="481263" cy="15703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8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AC8F8750-48E7-482B-ABFF-FEE02B6D2D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5" t="10484" r="3456" b="39273"/>
          <a:stretch/>
        </p:blipFill>
        <p:spPr>
          <a:xfrm>
            <a:off x="144780" y="894545"/>
            <a:ext cx="12047220" cy="5113020"/>
          </a:xfrm>
          <a:prstGeom prst="rect">
            <a:avLst/>
          </a:prstGeom>
        </p:spPr>
      </p:pic>
      <p:sp>
        <p:nvSpPr>
          <p:cNvPr id="5" name="TextBox 3">
            <a:extLst>
              <a:ext uri="{FF2B5EF4-FFF2-40B4-BE49-F238E27FC236}">
                <a16:creationId xmlns:a16="http://schemas.microsoft.com/office/drawing/2014/main" id="{9A92514D-3A9A-48EB-B2C2-8475AE4F2137}"/>
              </a:ext>
            </a:extLst>
          </p:cNvPr>
          <p:cNvSpPr txBox="1"/>
          <p:nvPr/>
        </p:nvSpPr>
        <p:spPr>
          <a:xfrm>
            <a:off x="1041260" y="184488"/>
            <a:ext cx="4511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Gantt chart:</a:t>
            </a:r>
          </a:p>
        </p:txBody>
      </p:sp>
      <p:sp>
        <p:nvSpPr>
          <p:cNvPr id="6" name="Freeform 11"/>
          <p:cNvSpPr>
            <a:spLocks noEditPoints="1"/>
          </p:cNvSpPr>
          <p:nvPr/>
        </p:nvSpPr>
        <p:spPr bwMode="auto">
          <a:xfrm>
            <a:off x="781473" y="285428"/>
            <a:ext cx="259787" cy="259787"/>
          </a:xfrm>
          <a:custGeom>
            <a:avLst/>
            <a:gdLst>
              <a:gd name="T0" fmla="*/ 16 w 128"/>
              <a:gd name="T1" fmla="*/ 4 h 128"/>
              <a:gd name="T2" fmla="*/ 24 w 128"/>
              <a:gd name="T3" fmla="*/ 4 h 128"/>
              <a:gd name="T4" fmla="*/ 20 w 128"/>
              <a:gd name="T5" fmla="*/ 24 h 128"/>
              <a:gd name="T6" fmla="*/ 84 w 128"/>
              <a:gd name="T7" fmla="*/ 24 h 128"/>
              <a:gd name="T8" fmla="*/ 88 w 128"/>
              <a:gd name="T9" fmla="*/ 4 h 128"/>
              <a:gd name="T10" fmla="*/ 80 w 128"/>
              <a:gd name="T11" fmla="*/ 4 h 128"/>
              <a:gd name="T12" fmla="*/ 84 w 128"/>
              <a:gd name="T13" fmla="*/ 24 h 128"/>
              <a:gd name="T14" fmla="*/ 96 w 128"/>
              <a:gd name="T15" fmla="*/ 128 h 128"/>
              <a:gd name="T16" fmla="*/ 96 w 128"/>
              <a:gd name="T17" fmla="*/ 64 h 128"/>
              <a:gd name="T18" fmla="*/ 120 w 128"/>
              <a:gd name="T19" fmla="*/ 96 h 128"/>
              <a:gd name="T20" fmla="*/ 72 w 128"/>
              <a:gd name="T21" fmla="*/ 96 h 128"/>
              <a:gd name="T22" fmla="*/ 120 w 128"/>
              <a:gd name="T23" fmla="*/ 96 h 128"/>
              <a:gd name="T24" fmla="*/ 16 w 128"/>
              <a:gd name="T25" fmla="*/ 48 h 128"/>
              <a:gd name="T26" fmla="*/ 32 w 128"/>
              <a:gd name="T27" fmla="*/ 64 h 128"/>
              <a:gd name="T28" fmla="*/ 16 w 128"/>
              <a:gd name="T29" fmla="*/ 88 h 128"/>
              <a:gd name="T30" fmla="*/ 32 w 128"/>
              <a:gd name="T31" fmla="*/ 72 h 128"/>
              <a:gd name="T32" fmla="*/ 16 w 128"/>
              <a:gd name="T33" fmla="*/ 88 h 128"/>
              <a:gd name="T34" fmla="*/ 56 w 128"/>
              <a:gd name="T35" fmla="*/ 64 h 128"/>
              <a:gd name="T36" fmla="*/ 40 w 128"/>
              <a:gd name="T37" fmla="*/ 48 h 128"/>
              <a:gd name="T38" fmla="*/ 40 w 128"/>
              <a:gd name="T39" fmla="*/ 88 h 128"/>
              <a:gd name="T40" fmla="*/ 56 w 128"/>
              <a:gd name="T41" fmla="*/ 72 h 128"/>
              <a:gd name="T42" fmla="*/ 40 w 128"/>
              <a:gd name="T43" fmla="*/ 88 h 128"/>
              <a:gd name="T44" fmla="*/ 8 w 128"/>
              <a:gd name="T45" fmla="*/ 40 h 128"/>
              <a:gd name="T46" fmla="*/ 96 w 128"/>
              <a:gd name="T47" fmla="*/ 56 h 128"/>
              <a:gd name="T48" fmla="*/ 104 w 128"/>
              <a:gd name="T49" fmla="*/ 24 h 128"/>
              <a:gd name="T50" fmla="*/ 92 w 128"/>
              <a:gd name="T51" fmla="*/ 16 h 128"/>
              <a:gd name="T52" fmla="*/ 84 w 128"/>
              <a:gd name="T53" fmla="*/ 28 h 128"/>
              <a:gd name="T54" fmla="*/ 76 w 128"/>
              <a:gd name="T55" fmla="*/ 16 h 128"/>
              <a:gd name="T56" fmla="*/ 28 w 128"/>
              <a:gd name="T57" fmla="*/ 20 h 128"/>
              <a:gd name="T58" fmla="*/ 12 w 128"/>
              <a:gd name="T59" fmla="*/ 20 h 128"/>
              <a:gd name="T60" fmla="*/ 9 w 128"/>
              <a:gd name="T61" fmla="*/ 16 h 128"/>
              <a:gd name="T62" fmla="*/ 0 w 128"/>
              <a:gd name="T63" fmla="*/ 95 h 128"/>
              <a:gd name="T64" fmla="*/ 56 w 128"/>
              <a:gd name="T65" fmla="*/ 104 h 128"/>
              <a:gd name="T66" fmla="*/ 9 w 128"/>
              <a:gd name="T67" fmla="*/ 96 h 128"/>
              <a:gd name="T68" fmla="*/ 80 w 128"/>
              <a:gd name="T69" fmla="*/ 64 h 128"/>
              <a:gd name="T70" fmla="*/ 64 w 128"/>
              <a:gd name="T71" fmla="*/ 48 h 128"/>
              <a:gd name="T72" fmla="*/ 80 w 128"/>
              <a:gd name="T73" fmla="*/ 64 h 128"/>
              <a:gd name="T74" fmla="*/ 96 w 128"/>
              <a:gd name="T75" fmla="*/ 96 h 128"/>
              <a:gd name="T76" fmla="*/ 92 w 128"/>
              <a:gd name="T77" fmla="*/ 80 h 128"/>
              <a:gd name="T78" fmla="*/ 88 w 128"/>
              <a:gd name="T79" fmla="*/ 100 h 128"/>
              <a:gd name="T80" fmla="*/ 108 w 128"/>
              <a:gd name="T81" fmla="*/ 104 h 128"/>
              <a:gd name="T82" fmla="*/ 108 w 128"/>
              <a:gd name="T83" fmla="*/ 9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28" h="128">
                <a:moveTo>
                  <a:pt x="16" y="20"/>
                </a:moveTo>
                <a:cubicBezTo>
                  <a:pt x="16" y="4"/>
                  <a:pt x="16" y="4"/>
                  <a:pt x="16" y="4"/>
                </a:cubicBezTo>
                <a:cubicBezTo>
                  <a:pt x="16" y="1"/>
                  <a:pt x="18" y="0"/>
                  <a:pt x="20" y="0"/>
                </a:cubicBezTo>
                <a:cubicBezTo>
                  <a:pt x="23" y="0"/>
                  <a:pt x="24" y="1"/>
                  <a:pt x="24" y="4"/>
                </a:cubicBezTo>
                <a:cubicBezTo>
                  <a:pt x="24" y="20"/>
                  <a:pt x="24" y="20"/>
                  <a:pt x="24" y="20"/>
                </a:cubicBezTo>
                <a:cubicBezTo>
                  <a:pt x="24" y="22"/>
                  <a:pt x="23" y="24"/>
                  <a:pt x="20" y="24"/>
                </a:cubicBezTo>
                <a:cubicBezTo>
                  <a:pt x="18" y="24"/>
                  <a:pt x="16" y="22"/>
                  <a:pt x="16" y="20"/>
                </a:cubicBezTo>
                <a:close/>
                <a:moveTo>
                  <a:pt x="84" y="24"/>
                </a:moveTo>
                <a:cubicBezTo>
                  <a:pt x="87" y="24"/>
                  <a:pt x="88" y="22"/>
                  <a:pt x="88" y="20"/>
                </a:cubicBezTo>
                <a:cubicBezTo>
                  <a:pt x="88" y="4"/>
                  <a:pt x="88" y="4"/>
                  <a:pt x="88" y="4"/>
                </a:cubicBezTo>
                <a:cubicBezTo>
                  <a:pt x="88" y="1"/>
                  <a:pt x="87" y="0"/>
                  <a:pt x="84" y="0"/>
                </a:cubicBezTo>
                <a:cubicBezTo>
                  <a:pt x="82" y="0"/>
                  <a:pt x="80" y="1"/>
                  <a:pt x="80" y="4"/>
                </a:cubicBezTo>
                <a:cubicBezTo>
                  <a:pt x="80" y="20"/>
                  <a:pt x="80" y="20"/>
                  <a:pt x="80" y="20"/>
                </a:cubicBezTo>
                <a:cubicBezTo>
                  <a:pt x="80" y="22"/>
                  <a:pt x="82" y="24"/>
                  <a:pt x="84" y="24"/>
                </a:cubicBezTo>
                <a:close/>
                <a:moveTo>
                  <a:pt x="128" y="96"/>
                </a:moveTo>
                <a:cubicBezTo>
                  <a:pt x="128" y="113"/>
                  <a:pt x="114" y="128"/>
                  <a:pt x="96" y="128"/>
                </a:cubicBezTo>
                <a:cubicBezTo>
                  <a:pt x="79" y="128"/>
                  <a:pt x="64" y="113"/>
                  <a:pt x="64" y="96"/>
                </a:cubicBezTo>
                <a:cubicBezTo>
                  <a:pt x="64" y="78"/>
                  <a:pt x="79" y="64"/>
                  <a:pt x="96" y="64"/>
                </a:cubicBezTo>
                <a:cubicBezTo>
                  <a:pt x="114" y="64"/>
                  <a:pt x="128" y="78"/>
                  <a:pt x="128" y="96"/>
                </a:cubicBezTo>
                <a:close/>
                <a:moveTo>
                  <a:pt x="120" y="96"/>
                </a:moveTo>
                <a:cubicBezTo>
                  <a:pt x="120" y="82"/>
                  <a:pt x="110" y="72"/>
                  <a:pt x="96" y="72"/>
                </a:cubicBezTo>
                <a:cubicBezTo>
                  <a:pt x="83" y="72"/>
                  <a:pt x="72" y="82"/>
                  <a:pt x="72" y="96"/>
                </a:cubicBezTo>
                <a:cubicBezTo>
                  <a:pt x="72" y="109"/>
                  <a:pt x="83" y="120"/>
                  <a:pt x="96" y="120"/>
                </a:cubicBezTo>
                <a:cubicBezTo>
                  <a:pt x="110" y="120"/>
                  <a:pt x="120" y="109"/>
                  <a:pt x="120" y="96"/>
                </a:cubicBezTo>
                <a:close/>
                <a:moveTo>
                  <a:pt x="32" y="48"/>
                </a:moveTo>
                <a:cubicBezTo>
                  <a:pt x="16" y="48"/>
                  <a:pt x="16" y="48"/>
                  <a:pt x="16" y="48"/>
                </a:cubicBezTo>
                <a:cubicBezTo>
                  <a:pt x="16" y="64"/>
                  <a:pt x="16" y="64"/>
                  <a:pt x="16" y="64"/>
                </a:cubicBezTo>
                <a:cubicBezTo>
                  <a:pt x="32" y="64"/>
                  <a:pt x="32" y="64"/>
                  <a:pt x="32" y="64"/>
                </a:cubicBezTo>
                <a:lnTo>
                  <a:pt x="32" y="48"/>
                </a:lnTo>
                <a:close/>
                <a:moveTo>
                  <a:pt x="16" y="88"/>
                </a:moveTo>
                <a:cubicBezTo>
                  <a:pt x="32" y="88"/>
                  <a:pt x="32" y="88"/>
                  <a:pt x="32" y="88"/>
                </a:cubicBezTo>
                <a:cubicBezTo>
                  <a:pt x="32" y="72"/>
                  <a:pt x="32" y="72"/>
                  <a:pt x="32" y="72"/>
                </a:cubicBezTo>
                <a:cubicBezTo>
                  <a:pt x="16" y="72"/>
                  <a:pt x="16" y="72"/>
                  <a:pt x="16" y="72"/>
                </a:cubicBezTo>
                <a:lnTo>
                  <a:pt x="16" y="88"/>
                </a:lnTo>
                <a:close/>
                <a:moveTo>
                  <a:pt x="40" y="64"/>
                </a:moveTo>
                <a:cubicBezTo>
                  <a:pt x="56" y="64"/>
                  <a:pt x="56" y="64"/>
                  <a:pt x="56" y="64"/>
                </a:cubicBezTo>
                <a:cubicBezTo>
                  <a:pt x="56" y="48"/>
                  <a:pt x="56" y="48"/>
                  <a:pt x="56" y="48"/>
                </a:cubicBezTo>
                <a:cubicBezTo>
                  <a:pt x="40" y="48"/>
                  <a:pt x="40" y="48"/>
                  <a:pt x="40" y="48"/>
                </a:cubicBezTo>
                <a:lnTo>
                  <a:pt x="40" y="64"/>
                </a:lnTo>
                <a:close/>
                <a:moveTo>
                  <a:pt x="40" y="88"/>
                </a:moveTo>
                <a:cubicBezTo>
                  <a:pt x="56" y="88"/>
                  <a:pt x="56" y="88"/>
                  <a:pt x="56" y="88"/>
                </a:cubicBezTo>
                <a:cubicBezTo>
                  <a:pt x="56" y="72"/>
                  <a:pt x="56" y="72"/>
                  <a:pt x="56" y="72"/>
                </a:cubicBezTo>
                <a:cubicBezTo>
                  <a:pt x="40" y="72"/>
                  <a:pt x="40" y="72"/>
                  <a:pt x="40" y="72"/>
                </a:cubicBezTo>
                <a:lnTo>
                  <a:pt x="40" y="88"/>
                </a:lnTo>
                <a:close/>
                <a:moveTo>
                  <a:pt x="8" y="95"/>
                </a:moveTo>
                <a:cubicBezTo>
                  <a:pt x="8" y="40"/>
                  <a:pt x="8" y="40"/>
                  <a:pt x="8" y="40"/>
                </a:cubicBezTo>
                <a:cubicBezTo>
                  <a:pt x="96" y="40"/>
                  <a:pt x="96" y="40"/>
                  <a:pt x="96" y="40"/>
                </a:cubicBezTo>
                <a:cubicBezTo>
                  <a:pt x="96" y="56"/>
                  <a:pt x="96" y="56"/>
                  <a:pt x="96" y="56"/>
                </a:cubicBezTo>
                <a:cubicBezTo>
                  <a:pt x="104" y="56"/>
                  <a:pt x="104" y="56"/>
                  <a:pt x="104" y="56"/>
                </a:cubicBezTo>
                <a:cubicBezTo>
                  <a:pt x="104" y="24"/>
                  <a:pt x="104" y="24"/>
                  <a:pt x="104" y="24"/>
                </a:cubicBezTo>
                <a:cubicBezTo>
                  <a:pt x="104" y="20"/>
                  <a:pt x="100" y="16"/>
                  <a:pt x="96" y="16"/>
                </a:cubicBezTo>
                <a:cubicBezTo>
                  <a:pt x="92" y="16"/>
                  <a:pt x="92" y="16"/>
                  <a:pt x="92" y="16"/>
                </a:cubicBezTo>
                <a:cubicBezTo>
                  <a:pt x="92" y="20"/>
                  <a:pt x="92" y="20"/>
                  <a:pt x="92" y="20"/>
                </a:cubicBezTo>
                <a:cubicBezTo>
                  <a:pt x="92" y="24"/>
                  <a:pt x="89" y="28"/>
                  <a:pt x="84" y="28"/>
                </a:cubicBezTo>
                <a:cubicBezTo>
                  <a:pt x="80" y="28"/>
                  <a:pt x="76" y="24"/>
                  <a:pt x="76" y="20"/>
                </a:cubicBezTo>
                <a:cubicBezTo>
                  <a:pt x="76" y="16"/>
                  <a:pt x="76" y="16"/>
                  <a:pt x="76" y="16"/>
                </a:cubicBezTo>
                <a:cubicBezTo>
                  <a:pt x="28" y="16"/>
                  <a:pt x="28" y="16"/>
                  <a:pt x="28" y="16"/>
                </a:cubicBezTo>
                <a:cubicBezTo>
                  <a:pt x="28" y="20"/>
                  <a:pt x="28" y="20"/>
                  <a:pt x="28" y="20"/>
                </a:cubicBezTo>
                <a:cubicBezTo>
                  <a:pt x="28" y="24"/>
                  <a:pt x="25" y="28"/>
                  <a:pt x="20" y="28"/>
                </a:cubicBezTo>
                <a:cubicBezTo>
                  <a:pt x="16" y="28"/>
                  <a:pt x="12" y="24"/>
                  <a:pt x="12" y="20"/>
                </a:cubicBezTo>
                <a:cubicBezTo>
                  <a:pt x="12" y="16"/>
                  <a:pt x="12" y="16"/>
                  <a:pt x="12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4" y="16"/>
                  <a:pt x="0" y="20"/>
                  <a:pt x="0" y="24"/>
                </a:cubicBezTo>
                <a:cubicBezTo>
                  <a:pt x="0" y="95"/>
                  <a:pt x="0" y="95"/>
                  <a:pt x="0" y="95"/>
                </a:cubicBezTo>
                <a:cubicBezTo>
                  <a:pt x="0" y="100"/>
                  <a:pt x="4" y="104"/>
                  <a:pt x="9" y="104"/>
                </a:cubicBezTo>
                <a:cubicBezTo>
                  <a:pt x="56" y="104"/>
                  <a:pt x="56" y="104"/>
                  <a:pt x="56" y="104"/>
                </a:cubicBezTo>
                <a:cubicBezTo>
                  <a:pt x="56" y="96"/>
                  <a:pt x="56" y="96"/>
                  <a:pt x="56" y="96"/>
                </a:cubicBezTo>
                <a:cubicBezTo>
                  <a:pt x="9" y="96"/>
                  <a:pt x="9" y="96"/>
                  <a:pt x="9" y="96"/>
                </a:cubicBezTo>
                <a:cubicBezTo>
                  <a:pt x="9" y="96"/>
                  <a:pt x="8" y="95"/>
                  <a:pt x="8" y="95"/>
                </a:cubicBezTo>
                <a:close/>
                <a:moveTo>
                  <a:pt x="80" y="64"/>
                </a:moveTo>
                <a:cubicBezTo>
                  <a:pt x="80" y="48"/>
                  <a:pt x="80" y="48"/>
                  <a:pt x="80" y="48"/>
                </a:cubicBezTo>
                <a:cubicBezTo>
                  <a:pt x="64" y="48"/>
                  <a:pt x="64" y="48"/>
                  <a:pt x="64" y="48"/>
                </a:cubicBezTo>
                <a:cubicBezTo>
                  <a:pt x="64" y="64"/>
                  <a:pt x="64" y="64"/>
                  <a:pt x="64" y="64"/>
                </a:cubicBezTo>
                <a:lnTo>
                  <a:pt x="80" y="64"/>
                </a:lnTo>
                <a:close/>
                <a:moveTo>
                  <a:pt x="108" y="96"/>
                </a:moveTo>
                <a:cubicBezTo>
                  <a:pt x="96" y="96"/>
                  <a:pt x="96" y="96"/>
                  <a:pt x="96" y="96"/>
                </a:cubicBezTo>
                <a:cubicBezTo>
                  <a:pt x="96" y="84"/>
                  <a:pt x="96" y="84"/>
                  <a:pt x="96" y="84"/>
                </a:cubicBezTo>
                <a:cubicBezTo>
                  <a:pt x="96" y="81"/>
                  <a:pt x="95" y="80"/>
                  <a:pt x="92" y="80"/>
                </a:cubicBezTo>
                <a:cubicBezTo>
                  <a:pt x="90" y="80"/>
                  <a:pt x="88" y="81"/>
                  <a:pt x="88" y="84"/>
                </a:cubicBezTo>
                <a:cubicBezTo>
                  <a:pt x="88" y="100"/>
                  <a:pt x="88" y="100"/>
                  <a:pt x="88" y="100"/>
                </a:cubicBezTo>
                <a:cubicBezTo>
                  <a:pt x="88" y="102"/>
                  <a:pt x="90" y="104"/>
                  <a:pt x="92" y="104"/>
                </a:cubicBezTo>
                <a:cubicBezTo>
                  <a:pt x="108" y="104"/>
                  <a:pt x="108" y="104"/>
                  <a:pt x="108" y="104"/>
                </a:cubicBezTo>
                <a:cubicBezTo>
                  <a:pt x="111" y="104"/>
                  <a:pt x="112" y="102"/>
                  <a:pt x="112" y="100"/>
                </a:cubicBezTo>
                <a:cubicBezTo>
                  <a:pt x="112" y="97"/>
                  <a:pt x="111" y="96"/>
                  <a:pt x="108" y="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6506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1"/>
          <p:cNvSpPr txBox="1">
            <a:spLocks/>
          </p:cNvSpPr>
          <p:nvPr/>
        </p:nvSpPr>
        <p:spPr>
          <a:xfrm>
            <a:off x="886350" y="55577"/>
            <a:ext cx="3476167" cy="4412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Y" sz="2400" b="1" dirty="0">
                <a:ea typeface="Source Sans Pro" panose="020B0503030403020204" pitchFamily="34" charset="0"/>
              </a:rPr>
              <a:t>الأدوات المستخدمة:</a:t>
            </a:r>
            <a:endParaRPr lang="ar-EG" sz="2400" b="1" dirty="0">
              <a:ea typeface="Source Sans Pro" panose="020B0503030403020204" pitchFamily="34" charset="0"/>
            </a:endParaRPr>
          </a:p>
        </p:txBody>
      </p:sp>
      <p:sp>
        <p:nvSpPr>
          <p:cNvPr id="38" name="Rectangle 18"/>
          <p:cNvSpPr/>
          <p:nvPr/>
        </p:nvSpPr>
        <p:spPr>
          <a:xfrm>
            <a:off x="0" y="0"/>
            <a:ext cx="552450" cy="5524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/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id="{8A4E4839-EFC4-4214-AD34-4CCD7C617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816" y="3669307"/>
            <a:ext cx="5134692" cy="2800741"/>
          </a:xfrm>
          <a:prstGeom prst="rect">
            <a:avLst/>
          </a:prstGeom>
        </p:spPr>
      </p:pic>
      <p:sp>
        <p:nvSpPr>
          <p:cNvPr id="40" name="TextBox 11">
            <a:extLst>
              <a:ext uri="{FF2B5EF4-FFF2-40B4-BE49-F238E27FC236}">
                <a16:creationId xmlns:a16="http://schemas.microsoft.com/office/drawing/2014/main" id="{1D1543A3-3584-42A1-92B9-FE542F10895D}"/>
              </a:ext>
            </a:extLst>
          </p:cNvPr>
          <p:cNvSpPr txBox="1"/>
          <p:nvPr/>
        </p:nvSpPr>
        <p:spPr>
          <a:xfrm>
            <a:off x="5031851" y="3189652"/>
            <a:ext cx="3872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Y" dirty="0"/>
              <a:t>معمارية ال </a:t>
            </a:r>
            <a:r>
              <a:rPr lang="en-US" dirty="0"/>
              <a:t>MVC</a:t>
            </a:r>
          </a:p>
          <a:p>
            <a:endParaRPr lang="en-US" dirty="0"/>
          </a:p>
        </p:txBody>
      </p:sp>
      <p:pic>
        <p:nvPicPr>
          <p:cNvPr id="41" name="صورة 6">
            <a:extLst>
              <a:ext uri="{FF2B5EF4-FFF2-40B4-BE49-F238E27FC236}">
                <a16:creationId xmlns:a16="http://schemas.microsoft.com/office/drawing/2014/main" id="{7A8A517F-9BFD-4B79-84F0-D96E32C17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547" y="4041362"/>
            <a:ext cx="524751" cy="493026"/>
          </a:xfrm>
          <a:prstGeom prst="rect">
            <a:avLst/>
          </a:prstGeom>
        </p:spPr>
      </p:pic>
      <p:pic>
        <p:nvPicPr>
          <p:cNvPr id="42" name="صورة 4">
            <a:extLst>
              <a:ext uri="{FF2B5EF4-FFF2-40B4-BE49-F238E27FC236}">
                <a16:creationId xmlns:a16="http://schemas.microsoft.com/office/drawing/2014/main" id="{24056498-AEC7-445D-B5B4-A22FA5531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5014" y="4673501"/>
            <a:ext cx="802943" cy="542608"/>
          </a:xfrm>
          <a:prstGeom prst="rect">
            <a:avLst/>
          </a:prstGeom>
        </p:spPr>
      </p:pic>
      <p:pic>
        <p:nvPicPr>
          <p:cNvPr id="43" name="Picture 19">
            <a:extLst>
              <a:ext uri="{FF2B5EF4-FFF2-40B4-BE49-F238E27FC236}">
                <a16:creationId xmlns:a16="http://schemas.microsoft.com/office/drawing/2014/main" id="{543E6670-FE21-4D96-8ABF-4A390A339FE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529" y="1724070"/>
            <a:ext cx="406338" cy="369398"/>
          </a:xfrm>
          <a:prstGeom prst="rect">
            <a:avLst/>
          </a:prstGeom>
        </p:spPr>
      </p:pic>
      <p:pic>
        <p:nvPicPr>
          <p:cNvPr id="44" name="Picture 21">
            <a:extLst>
              <a:ext uri="{FF2B5EF4-FFF2-40B4-BE49-F238E27FC236}">
                <a16:creationId xmlns:a16="http://schemas.microsoft.com/office/drawing/2014/main" id="{E32FB1B1-3C55-4DD7-82A0-020729181C2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298" y="2171308"/>
            <a:ext cx="406338" cy="295574"/>
          </a:xfrm>
          <a:prstGeom prst="rect">
            <a:avLst/>
          </a:prstGeom>
        </p:spPr>
      </p:pic>
      <p:pic>
        <p:nvPicPr>
          <p:cNvPr id="45" name="Picture 23">
            <a:extLst>
              <a:ext uri="{FF2B5EF4-FFF2-40B4-BE49-F238E27FC236}">
                <a16:creationId xmlns:a16="http://schemas.microsoft.com/office/drawing/2014/main" id="{72BCC390-0BDA-45BF-842F-21DD0274FD6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968" y="591558"/>
            <a:ext cx="469961" cy="425008"/>
          </a:xfrm>
          <a:prstGeom prst="rect">
            <a:avLst/>
          </a:prstGeom>
        </p:spPr>
      </p:pic>
      <p:pic>
        <p:nvPicPr>
          <p:cNvPr id="46" name="Picture 25">
            <a:extLst>
              <a:ext uri="{FF2B5EF4-FFF2-40B4-BE49-F238E27FC236}">
                <a16:creationId xmlns:a16="http://schemas.microsoft.com/office/drawing/2014/main" id="{E35CE7AA-3646-4117-BC62-E0895E2485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778" y="1091485"/>
            <a:ext cx="406339" cy="512341"/>
          </a:xfrm>
          <a:prstGeom prst="rect">
            <a:avLst/>
          </a:prstGeom>
        </p:spPr>
      </p:pic>
      <p:pic>
        <p:nvPicPr>
          <p:cNvPr id="47" name="Picture 27">
            <a:extLst>
              <a:ext uri="{FF2B5EF4-FFF2-40B4-BE49-F238E27FC236}">
                <a16:creationId xmlns:a16="http://schemas.microsoft.com/office/drawing/2014/main" id="{12F45EFA-AC71-48FB-8BA7-798E098F5E5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745" y="3067717"/>
            <a:ext cx="548424" cy="278044"/>
          </a:xfrm>
          <a:prstGeom prst="rect">
            <a:avLst/>
          </a:prstGeom>
        </p:spPr>
      </p:pic>
      <p:pic>
        <p:nvPicPr>
          <p:cNvPr id="48" name="Picture 29">
            <a:extLst>
              <a:ext uri="{FF2B5EF4-FFF2-40B4-BE49-F238E27FC236}">
                <a16:creationId xmlns:a16="http://schemas.microsoft.com/office/drawing/2014/main" id="{CC3670E9-D937-4855-87C1-10C38A07B3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105" y="2581753"/>
            <a:ext cx="773684" cy="373124"/>
          </a:xfrm>
          <a:prstGeom prst="rect">
            <a:avLst/>
          </a:prstGeom>
        </p:spPr>
      </p:pic>
      <p:pic>
        <p:nvPicPr>
          <p:cNvPr id="49" name="Picture 31">
            <a:extLst>
              <a:ext uri="{FF2B5EF4-FFF2-40B4-BE49-F238E27FC236}">
                <a16:creationId xmlns:a16="http://schemas.microsoft.com/office/drawing/2014/main" id="{E71F3D47-A62D-4BCF-83BD-28EDCF48ABE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297" y="3572232"/>
            <a:ext cx="503640" cy="412129"/>
          </a:xfrm>
          <a:prstGeom prst="rect">
            <a:avLst/>
          </a:prstGeom>
        </p:spPr>
      </p:pic>
      <p:sp>
        <p:nvSpPr>
          <p:cNvPr id="50" name="TextBox 1">
            <a:extLst>
              <a:ext uri="{FF2B5EF4-FFF2-40B4-BE49-F238E27FC236}">
                <a16:creationId xmlns:a16="http://schemas.microsoft.com/office/drawing/2014/main" id="{9F234AC6-E92E-467B-9968-10D266CB1BBE}"/>
              </a:ext>
            </a:extLst>
          </p:cNvPr>
          <p:cNvSpPr txBox="1"/>
          <p:nvPr/>
        </p:nvSpPr>
        <p:spPr>
          <a:xfrm>
            <a:off x="1763664" y="619396"/>
            <a:ext cx="2648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</a:t>
            </a:r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648880DE-8D8C-4DD3-889B-EAF223E5159A}"/>
              </a:ext>
            </a:extLst>
          </p:cNvPr>
          <p:cNvSpPr txBox="1"/>
          <p:nvPr/>
        </p:nvSpPr>
        <p:spPr>
          <a:xfrm>
            <a:off x="2125678" y="1056462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CSS</a:t>
            </a:r>
          </a:p>
        </p:txBody>
      </p:sp>
      <p:sp>
        <p:nvSpPr>
          <p:cNvPr id="52" name="TextBox 7">
            <a:extLst>
              <a:ext uri="{FF2B5EF4-FFF2-40B4-BE49-F238E27FC236}">
                <a16:creationId xmlns:a16="http://schemas.microsoft.com/office/drawing/2014/main" id="{99D2D74D-A820-49DD-8B0A-DB48CBC5A250}"/>
              </a:ext>
            </a:extLst>
          </p:cNvPr>
          <p:cNvSpPr txBox="1"/>
          <p:nvPr/>
        </p:nvSpPr>
        <p:spPr>
          <a:xfrm>
            <a:off x="2497929" y="1599070"/>
            <a:ext cx="1946081" cy="382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JAVASCRIPT</a:t>
            </a:r>
          </a:p>
        </p:txBody>
      </p:sp>
      <p:sp>
        <p:nvSpPr>
          <p:cNvPr id="53" name="TextBox 9">
            <a:extLst>
              <a:ext uri="{FF2B5EF4-FFF2-40B4-BE49-F238E27FC236}">
                <a16:creationId xmlns:a16="http://schemas.microsoft.com/office/drawing/2014/main" id="{A3342A44-1113-4B5D-AF2D-F259E636BC08}"/>
              </a:ext>
            </a:extLst>
          </p:cNvPr>
          <p:cNvSpPr txBox="1"/>
          <p:nvPr/>
        </p:nvSpPr>
        <p:spPr>
          <a:xfrm>
            <a:off x="2529083" y="2094993"/>
            <a:ext cx="1998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BOOTSTRAP</a:t>
            </a:r>
          </a:p>
        </p:txBody>
      </p:sp>
      <p:sp>
        <p:nvSpPr>
          <p:cNvPr id="54" name="TextBox 12">
            <a:extLst>
              <a:ext uri="{FF2B5EF4-FFF2-40B4-BE49-F238E27FC236}">
                <a16:creationId xmlns:a16="http://schemas.microsoft.com/office/drawing/2014/main" id="{3F8EE210-12EC-4C5F-9598-2634C820E9A2}"/>
              </a:ext>
            </a:extLst>
          </p:cNvPr>
          <p:cNvSpPr txBox="1"/>
          <p:nvPr/>
        </p:nvSpPr>
        <p:spPr>
          <a:xfrm>
            <a:off x="2724921" y="2556769"/>
            <a:ext cx="1836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PHP</a:t>
            </a:r>
          </a:p>
        </p:txBody>
      </p:sp>
      <p:sp>
        <p:nvSpPr>
          <p:cNvPr id="55" name="TextBox 13">
            <a:extLst>
              <a:ext uri="{FF2B5EF4-FFF2-40B4-BE49-F238E27FC236}">
                <a16:creationId xmlns:a16="http://schemas.microsoft.com/office/drawing/2014/main" id="{8D81F7EC-2EE9-4F44-9913-F6A201307725}"/>
              </a:ext>
            </a:extLst>
          </p:cNvPr>
          <p:cNvSpPr txBox="1"/>
          <p:nvPr/>
        </p:nvSpPr>
        <p:spPr>
          <a:xfrm>
            <a:off x="2346707" y="2952610"/>
            <a:ext cx="218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MYSQL</a:t>
            </a:r>
          </a:p>
        </p:txBody>
      </p:sp>
      <p:sp>
        <p:nvSpPr>
          <p:cNvPr id="56" name="TextBox 14">
            <a:extLst>
              <a:ext uri="{FF2B5EF4-FFF2-40B4-BE49-F238E27FC236}">
                <a16:creationId xmlns:a16="http://schemas.microsoft.com/office/drawing/2014/main" id="{964E1054-E8AB-43EF-B34C-5BC5BACAA315}"/>
              </a:ext>
            </a:extLst>
          </p:cNvPr>
          <p:cNvSpPr txBox="1"/>
          <p:nvPr/>
        </p:nvSpPr>
        <p:spPr>
          <a:xfrm>
            <a:off x="1033189" y="3466651"/>
            <a:ext cx="352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LARAVEL</a:t>
            </a:r>
          </a:p>
        </p:txBody>
      </p:sp>
      <p:sp>
        <p:nvSpPr>
          <p:cNvPr id="57" name="TextBox 16">
            <a:extLst>
              <a:ext uri="{FF2B5EF4-FFF2-40B4-BE49-F238E27FC236}">
                <a16:creationId xmlns:a16="http://schemas.microsoft.com/office/drawing/2014/main" id="{6D50A27C-4B2B-4ADD-9146-98FD1C3E4EEF}"/>
              </a:ext>
            </a:extLst>
          </p:cNvPr>
          <p:cNvSpPr txBox="1"/>
          <p:nvPr/>
        </p:nvSpPr>
        <p:spPr>
          <a:xfrm>
            <a:off x="1763664" y="4645267"/>
            <a:ext cx="2768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Visual Studio Code</a:t>
            </a:r>
            <a:endParaRPr lang="en-US" dirty="0"/>
          </a:p>
        </p:txBody>
      </p:sp>
      <p:sp>
        <p:nvSpPr>
          <p:cNvPr id="58" name="TextBox 18">
            <a:extLst>
              <a:ext uri="{FF2B5EF4-FFF2-40B4-BE49-F238E27FC236}">
                <a16:creationId xmlns:a16="http://schemas.microsoft.com/office/drawing/2014/main" id="{58018F30-7537-4813-81A3-370662C9E598}"/>
              </a:ext>
            </a:extLst>
          </p:cNvPr>
          <p:cNvSpPr txBox="1"/>
          <p:nvPr/>
        </p:nvSpPr>
        <p:spPr>
          <a:xfrm>
            <a:off x="1994201" y="4093888"/>
            <a:ext cx="254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XAMPP Control Panel</a:t>
            </a:r>
            <a:endParaRPr lang="en-US" dirty="0"/>
          </a:p>
        </p:txBody>
      </p:sp>
      <p:pic>
        <p:nvPicPr>
          <p:cNvPr id="59" name="صورة 5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56837" y="11960"/>
            <a:ext cx="4035902" cy="2914141"/>
          </a:xfrm>
          <a:prstGeom prst="rect">
            <a:avLst/>
          </a:prstGeom>
        </p:spPr>
      </p:pic>
      <p:pic>
        <p:nvPicPr>
          <p:cNvPr id="60" name="عنصر نائب للصورة 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63" b="13863"/>
          <a:stretch>
            <a:fillRect/>
          </a:stretch>
        </p:blipFill>
        <p:spPr>
          <a:xfrm>
            <a:off x="8157484" y="0"/>
            <a:ext cx="4034516" cy="2916336"/>
          </a:xfrm>
          <a:prstGeom prst="rect">
            <a:avLst/>
          </a:prstGeom>
        </p:spPr>
      </p:pic>
      <p:cxnSp>
        <p:nvCxnSpPr>
          <p:cNvPr id="61" name="Straight Connector 16"/>
          <p:cNvCxnSpPr>
            <a:cxnSpLocks/>
          </p:cNvCxnSpPr>
          <p:nvPr/>
        </p:nvCxnSpPr>
        <p:spPr>
          <a:xfrm>
            <a:off x="8157484" y="0"/>
            <a:ext cx="0" cy="2238854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16"/>
          <p:cNvCxnSpPr>
            <a:cxnSpLocks/>
          </p:cNvCxnSpPr>
          <p:nvPr/>
        </p:nvCxnSpPr>
        <p:spPr>
          <a:xfrm>
            <a:off x="8358533" y="2900710"/>
            <a:ext cx="2299362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41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2762521" y="2102183"/>
            <a:ext cx="992000" cy="1764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8181473" y="447237"/>
            <a:ext cx="3286021" cy="49890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/>
          </a:p>
        </p:txBody>
      </p:sp>
      <p:sp>
        <p:nvSpPr>
          <p:cNvPr id="6" name="TextBox 8"/>
          <p:cNvSpPr txBox="1"/>
          <p:nvPr/>
        </p:nvSpPr>
        <p:spPr>
          <a:xfrm>
            <a:off x="4648782" y="4272584"/>
            <a:ext cx="34275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SY" sz="4000" b="1" dirty="0">
                <a:solidFill>
                  <a:schemeClr val="accent4"/>
                </a:solidFill>
                <a:latin typeface="+mj-lt"/>
                <a:ea typeface="Source Sans Pro" panose="020B0503030403020204" pitchFamily="34" charset="0"/>
                <a:cs typeface="+mj-cs"/>
              </a:rPr>
              <a:t>تعريف </a:t>
            </a:r>
            <a:r>
              <a:rPr lang="ar-SY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Source Sans Pro" panose="020B0503030403020204" pitchFamily="34" charset="0"/>
                <a:cs typeface="+mj-cs"/>
              </a:rPr>
              <a:t>المشروع</a:t>
            </a:r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Source Sans Pro" panose="020B0503030403020204" pitchFamily="34" charset="0"/>
              <a:cs typeface="+mj-cs"/>
            </a:endParaRPr>
          </a:p>
        </p:txBody>
      </p:sp>
      <p:sp>
        <p:nvSpPr>
          <p:cNvPr id="7" name="Rectangle 11"/>
          <p:cNvSpPr/>
          <p:nvPr/>
        </p:nvSpPr>
        <p:spPr>
          <a:xfrm>
            <a:off x="8320491" y="1476243"/>
            <a:ext cx="307007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lnSpc>
                <a:spcPct val="150000"/>
              </a:lnSpc>
              <a:defRPr/>
            </a:pPr>
            <a:r>
              <a:rPr lang="ar-EG" dirty="0">
                <a:ea typeface="Source Sans Pro ExtraLight" panose="020B0303030403020204" pitchFamily="34" charset="0"/>
              </a:rPr>
              <a:t>هو عبارة عن موقع إلكتروني يقدم جميع الخدمات الأكاديمية المتنوعة تهدف إلى تلبية احتياجات الطلاب و المهتمين بالتعليم العالي</a:t>
            </a:r>
            <a:r>
              <a:rPr lang="ar-SY" dirty="0">
                <a:ea typeface="Source Sans Pro ExtraLight" panose="020B0303030403020204" pitchFamily="34" charset="0"/>
              </a:rPr>
              <a:t> و الراغبين بمتابعة التعليم الاكاديمي خارج و داخل البلد</a:t>
            </a:r>
            <a:r>
              <a:rPr lang="ar-EG" dirty="0">
                <a:ea typeface="Source Sans Pro ExtraLight" panose="020B0303030403020204" pitchFamily="34" charset="0"/>
              </a:rPr>
              <a:t>، كما يوفر معلومات دقيقة حول المنح الدراسية ،البرامج الأكاديمية و الخدمات الاستشارية..</a:t>
            </a:r>
            <a:endParaRPr lang="en-US" dirty="0">
              <a:ea typeface="Source Sans Pro ExtraLight" panose="020B0303030403020204" pitchFamily="34" charset="0"/>
            </a:endParaRPr>
          </a:p>
        </p:txBody>
      </p:sp>
      <p:sp>
        <p:nvSpPr>
          <p:cNvPr id="8" name="Rectangle 1"/>
          <p:cNvSpPr/>
          <p:nvPr/>
        </p:nvSpPr>
        <p:spPr>
          <a:xfrm>
            <a:off x="11011632" y="4980470"/>
            <a:ext cx="455862" cy="4558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/>
          </a:p>
        </p:txBody>
      </p:sp>
      <p:pic>
        <p:nvPicPr>
          <p:cNvPr id="9" name="عنصر نائب للصورة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2" r="13722"/>
          <a:stretch>
            <a:fillRect/>
          </a:stretch>
        </p:blipFill>
        <p:spPr>
          <a:xfrm>
            <a:off x="833521" y="2102183"/>
            <a:ext cx="2921000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67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/>
          <p:cNvSpPr txBox="1"/>
          <p:nvPr/>
        </p:nvSpPr>
        <p:spPr>
          <a:xfrm>
            <a:off x="7663543" y="100380"/>
            <a:ext cx="43395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SY" sz="3200" b="1" dirty="0">
                <a:solidFill>
                  <a:schemeClr val="accent4"/>
                </a:solidFill>
                <a:latin typeface="+mj-lt"/>
                <a:ea typeface="Source Sans Pro" panose="020B0503030403020204" pitchFamily="34" charset="0"/>
                <a:cs typeface="+mj-cs"/>
              </a:rPr>
              <a:t>أهمية</a:t>
            </a:r>
            <a:r>
              <a:rPr lang="ar-SY" sz="3200" b="1" dirty="0">
                <a:latin typeface="+mj-lt"/>
                <a:ea typeface="Source Sans Pro" panose="020B0503030403020204" pitchFamily="34" charset="0"/>
                <a:cs typeface="+mj-cs"/>
              </a:rPr>
              <a:t> المشروع:</a:t>
            </a:r>
            <a:endParaRPr lang="en-US" sz="3200" b="1" dirty="0">
              <a:latin typeface="+mj-lt"/>
              <a:ea typeface="Source Sans Pro" panose="020B0503030403020204" pitchFamily="34" charset="0"/>
              <a:cs typeface="+mj-cs"/>
            </a:endParaRPr>
          </a:p>
        </p:txBody>
      </p:sp>
      <p:sp>
        <p:nvSpPr>
          <p:cNvPr id="5" name="Rectangle 11"/>
          <p:cNvSpPr/>
          <p:nvPr/>
        </p:nvSpPr>
        <p:spPr>
          <a:xfrm>
            <a:off x="4788568" y="5132021"/>
            <a:ext cx="914400" cy="914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/>
          </a:p>
        </p:txBody>
      </p:sp>
      <p:pic>
        <p:nvPicPr>
          <p:cNvPr id="6" name="عنصر نائب للصورة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06" r="13506"/>
          <a:stretch>
            <a:fillRect/>
          </a:stretch>
        </p:blipFill>
        <p:spPr>
          <a:xfrm>
            <a:off x="0" y="1106906"/>
            <a:ext cx="5245768" cy="4620127"/>
          </a:xfrm>
          <a:prstGeom prst="rect">
            <a:avLst/>
          </a:prstGeom>
        </p:spPr>
      </p:pic>
      <p:sp>
        <p:nvSpPr>
          <p:cNvPr id="7" name="سهم إلى اليسار 6"/>
          <p:cNvSpPr/>
          <p:nvPr/>
        </p:nvSpPr>
        <p:spPr>
          <a:xfrm>
            <a:off x="11698514" y="1238893"/>
            <a:ext cx="493486" cy="696685"/>
          </a:xfrm>
          <a:prstGeom prst="lef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8" name="مستطيل 7"/>
          <p:cNvSpPr/>
          <p:nvPr/>
        </p:nvSpPr>
        <p:spPr>
          <a:xfrm>
            <a:off x="5675086" y="1151807"/>
            <a:ext cx="6023428" cy="7837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SY" sz="2000" b="1" dirty="0"/>
              <a:t>تحسين جودة البرامج التعليمية : </a:t>
            </a:r>
            <a:r>
              <a:rPr lang="ar-SY" sz="2000" dirty="0"/>
              <a:t>و ذلك من خلال تقييم و ملاحظات الطلاب يمكن للجهة الأكاديمية  تحسين البرامج الدراسية و تكييفها مع احتياجات السوق.</a:t>
            </a:r>
            <a:endParaRPr lang="en-US" sz="2000" dirty="0"/>
          </a:p>
        </p:txBody>
      </p:sp>
      <p:sp>
        <p:nvSpPr>
          <p:cNvPr id="9" name="سهم إلى اليسار 8"/>
          <p:cNvSpPr/>
          <p:nvPr/>
        </p:nvSpPr>
        <p:spPr>
          <a:xfrm>
            <a:off x="11683780" y="3053470"/>
            <a:ext cx="493486" cy="696685"/>
          </a:xfrm>
          <a:prstGeom prst="lef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</a:p>
        </p:txBody>
      </p:sp>
      <p:sp>
        <p:nvSpPr>
          <p:cNvPr id="10" name="مستطيل 9"/>
          <p:cNvSpPr/>
          <p:nvPr/>
        </p:nvSpPr>
        <p:spPr>
          <a:xfrm>
            <a:off x="6080119" y="3058939"/>
            <a:ext cx="5603661" cy="7837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SY" sz="2000" b="1" dirty="0"/>
              <a:t>تعزيز البحوث و الدراسات: </a:t>
            </a:r>
            <a:r>
              <a:rPr lang="ar-SY" sz="2000" dirty="0"/>
              <a:t>وجود طلاب دوليين يمكن ان يساهم في تنوع الأفكار و المشاريع البحثية مما يعزز من جودة البحث العلمي للمؤسسة .</a:t>
            </a:r>
            <a:endParaRPr lang="en-US" sz="2000" dirty="0"/>
          </a:p>
        </p:txBody>
      </p:sp>
      <p:sp>
        <p:nvSpPr>
          <p:cNvPr id="11" name="سهم إلى اليسار 10"/>
          <p:cNvSpPr/>
          <p:nvPr/>
        </p:nvSpPr>
        <p:spPr>
          <a:xfrm>
            <a:off x="11683780" y="5093947"/>
            <a:ext cx="493486" cy="696685"/>
          </a:xfrm>
          <a:prstGeom prst="lef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</a:p>
        </p:txBody>
      </p:sp>
      <p:sp>
        <p:nvSpPr>
          <p:cNvPr id="12" name="مستطيل 11"/>
          <p:cNvSpPr/>
          <p:nvPr/>
        </p:nvSpPr>
        <p:spPr>
          <a:xfrm>
            <a:off x="6566921" y="5087910"/>
            <a:ext cx="4891314" cy="9579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SY" b="1" dirty="0"/>
              <a:t>تعزيز عملية التسجيل و التسجيل الإلكتروني: </a:t>
            </a:r>
            <a:r>
              <a:rPr lang="ar-SY" dirty="0"/>
              <a:t>توافر واجهة سهلة الاستخدام للطلاب للتسجيل في المقررات و البرامج الأكاديمية.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21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8" grpId="0"/>
      <p:bldP spid="9" grpId="0" animBg="1"/>
      <p:bldP spid="10" grpId="0"/>
      <p:bldP spid="11" grpId="0" animBg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/>
          <p:nvPr/>
        </p:nvSpPr>
        <p:spPr>
          <a:xfrm>
            <a:off x="0" y="4013235"/>
            <a:ext cx="12192000" cy="28234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 dirty="0"/>
          </a:p>
        </p:txBody>
      </p:sp>
      <p:sp>
        <p:nvSpPr>
          <p:cNvPr id="5" name="TextBox 2"/>
          <p:cNvSpPr txBox="1"/>
          <p:nvPr/>
        </p:nvSpPr>
        <p:spPr>
          <a:xfrm>
            <a:off x="3513213" y="340800"/>
            <a:ext cx="59734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SY" sz="3200" b="1" dirty="0">
                <a:latin typeface="+mj-lt"/>
                <a:ea typeface="Source Sans Pro" panose="020B0503030403020204" pitchFamily="34" charset="0"/>
                <a:cs typeface="+mj-cs"/>
              </a:rPr>
              <a:t>أهداف </a:t>
            </a:r>
            <a:r>
              <a:rPr lang="ar-SY" sz="3200" b="1" dirty="0">
                <a:solidFill>
                  <a:srgbClr val="FFC000"/>
                </a:solidFill>
                <a:latin typeface="+mj-lt"/>
                <a:ea typeface="Source Sans Pro" panose="020B0503030403020204" pitchFamily="34" charset="0"/>
                <a:cs typeface="+mj-cs"/>
              </a:rPr>
              <a:t>المشروع:</a:t>
            </a:r>
            <a:endParaRPr lang="en-US" sz="3200" b="1" dirty="0">
              <a:solidFill>
                <a:srgbClr val="FFC000"/>
              </a:solidFill>
              <a:latin typeface="+mj-lt"/>
              <a:ea typeface="Source Sans Pro" panose="020B0503030403020204" pitchFamily="34" charset="0"/>
              <a:cs typeface="+mj-cs"/>
            </a:endParaRPr>
          </a:p>
        </p:txBody>
      </p:sp>
      <p:sp>
        <p:nvSpPr>
          <p:cNvPr id="6" name="TextBox 40"/>
          <p:cNvSpPr txBox="1"/>
          <p:nvPr/>
        </p:nvSpPr>
        <p:spPr>
          <a:xfrm flipH="1">
            <a:off x="10654782" y="1376522"/>
            <a:ext cx="1041218" cy="8863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rtl="1">
              <a:lnSpc>
                <a:spcPct val="80000"/>
              </a:lnSpc>
            </a:pPr>
            <a:r>
              <a:rPr lang="en-US" sz="7200" dirty="0">
                <a:solidFill>
                  <a:schemeClr val="tx1">
                    <a:alpha val="30000"/>
                  </a:schemeClr>
                </a:solidFill>
                <a:ea typeface="Source Sans Pro" panose="020B0503030403020204" pitchFamily="34" charset="0"/>
                <a:cs typeface="Titillium Thin" charset="0"/>
              </a:rPr>
              <a:t>0</a:t>
            </a:r>
            <a:r>
              <a:rPr lang="id-ID" sz="7200" dirty="0">
                <a:solidFill>
                  <a:schemeClr val="tx1">
                    <a:alpha val="30000"/>
                  </a:schemeClr>
                </a:solidFill>
                <a:ea typeface="Source Sans Pro" panose="020B0503030403020204" pitchFamily="34" charset="0"/>
                <a:cs typeface="Titillium Thin" charset="0"/>
              </a:rPr>
              <a:t>1</a:t>
            </a:r>
            <a:endParaRPr lang="en-US" sz="7200" dirty="0">
              <a:solidFill>
                <a:schemeClr val="tx1">
                  <a:alpha val="30000"/>
                </a:schemeClr>
              </a:solidFill>
              <a:ea typeface="Source Sans Pro" panose="020B0503030403020204" pitchFamily="34" charset="0"/>
              <a:cs typeface="Titillium Thin" charset="0"/>
            </a:endParaRPr>
          </a:p>
        </p:txBody>
      </p:sp>
      <p:sp>
        <p:nvSpPr>
          <p:cNvPr id="7" name="TextBox 28"/>
          <p:cNvSpPr txBox="1"/>
          <p:nvPr/>
        </p:nvSpPr>
        <p:spPr>
          <a:xfrm flipH="1">
            <a:off x="6865169" y="1344305"/>
            <a:ext cx="1041218" cy="8863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rtl="1">
              <a:lnSpc>
                <a:spcPct val="80000"/>
              </a:lnSpc>
            </a:pPr>
            <a:r>
              <a:rPr lang="en-US" sz="7200" dirty="0">
                <a:solidFill>
                  <a:schemeClr val="tx1">
                    <a:alpha val="30000"/>
                  </a:schemeClr>
                </a:solidFill>
                <a:ea typeface="Source Sans Pro" panose="020B0503030403020204" pitchFamily="34" charset="0"/>
                <a:cs typeface="Titillium Thin" charset="0"/>
              </a:rPr>
              <a:t>02</a:t>
            </a:r>
          </a:p>
        </p:txBody>
      </p:sp>
      <p:sp>
        <p:nvSpPr>
          <p:cNvPr id="8" name="TextBox 32"/>
          <p:cNvSpPr txBox="1"/>
          <p:nvPr/>
        </p:nvSpPr>
        <p:spPr>
          <a:xfrm flipH="1">
            <a:off x="2471995" y="1448273"/>
            <a:ext cx="1041218" cy="9417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rtl="1">
              <a:lnSpc>
                <a:spcPct val="80000"/>
              </a:lnSpc>
            </a:pPr>
            <a:r>
              <a:rPr lang="en-US" sz="7200" dirty="0">
                <a:solidFill>
                  <a:schemeClr val="tx1">
                    <a:alpha val="30000"/>
                  </a:schemeClr>
                </a:solidFill>
                <a:ea typeface="Source Sans Pro" panose="020B0503030403020204" pitchFamily="34" charset="0"/>
                <a:cs typeface="Titillium Thin" charset="0"/>
              </a:rPr>
              <a:t>03</a:t>
            </a:r>
          </a:p>
        </p:txBody>
      </p:sp>
      <p:sp>
        <p:nvSpPr>
          <p:cNvPr id="9" name="TextBox 23"/>
          <p:cNvSpPr txBox="1"/>
          <p:nvPr/>
        </p:nvSpPr>
        <p:spPr>
          <a:xfrm flipH="1">
            <a:off x="9304668" y="2390069"/>
            <a:ext cx="1895332" cy="1437509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justLow">
              <a:lnSpc>
                <a:spcPct val="150000"/>
              </a:lnSpc>
            </a:pPr>
            <a:r>
              <a:rPr lang="ar-EG" sz="1600" dirty="0">
                <a:solidFill>
                  <a:schemeClr val="tx1">
                    <a:lumMod val="95000"/>
                    <a:lumOff val="5000"/>
                    <a:alpha val="60000"/>
                  </a:schemeClr>
                </a:solidFill>
                <a:ea typeface="Source Sans Pro" panose="020B0503030403020204" pitchFamily="34" charset="0"/>
              </a:rPr>
              <a:t>معلومات </a:t>
            </a:r>
            <a:r>
              <a:rPr lang="ar-SY" sz="1600" dirty="0">
                <a:solidFill>
                  <a:schemeClr val="tx1">
                    <a:lumMod val="95000"/>
                    <a:lumOff val="5000"/>
                    <a:alpha val="60000"/>
                  </a:schemeClr>
                </a:solidFill>
                <a:ea typeface="Source Sans Pro" panose="020B0503030403020204" pitchFamily="34" charset="0"/>
              </a:rPr>
              <a:t>شاملة </a:t>
            </a:r>
            <a:r>
              <a:rPr lang="ar-EG" sz="1600" dirty="0">
                <a:solidFill>
                  <a:schemeClr val="tx1">
                    <a:lumMod val="95000"/>
                    <a:lumOff val="5000"/>
                    <a:alpha val="60000"/>
                  </a:schemeClr>
                </a:solidFill>
                <a:ea typeface="Source Sans Pro" panose="020B0503030403020204" pitchFamily="34" charset="0"/>
              </a:rPr>
              <a:t>حول الجامعات والدورات الدراسية المتاحة</a:t>
            </a:r>
            <a:r>
              <a:rPr lang="ar-SY" sz="1600" dirty="0">
                <a:solidFill>
                  <a:schemeClr val="tx1">
                    <a:lumMod val="95000"/>
                    <a:lumOff val="5000"/>
                    <a:alpha val="60000"/>
                  </a:schemeClr>
                </a:solidFill>
                <a:ea typeface="Source Sans Pro" panose="020B0503030403020204" pitchFamily="34" charset="0"/>
              </a:rPr>
              <a:t> في العديد من التخصصات</a:t>
            </a:r>
            <a:r>
              <a:rPr lang="ar-EG" sz="1600" dirty="0">
                <a:solidFill>
                  <a:schemeClr val="tx1">
                    <a:lumMod val="95000"/>
                    <a:lumOff val="5000"/>
                    <a:alpha val="6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ar-SY" sz="1600" dirty="0">
                <a:solidFill>
                  <a:schemeClr val="tx1">
                    <a:lumMod val="95000"/>
                    <a:lumOff val="5000"/>
                    <a:alpha val="60000"/>
                  </a:schemeClr>
                </a:solidFill>
                <a:ea typeface="Source Sans Pro" panose="020B0503030403020204" pitchFamily="34" charset="0"/>
              </a:rPr>
              <a:t>حول العالم</a:t>
            </a:r>
            <a:endParaRPr lang="en-US" sz="1600" dirty="0">
              <a:solidFill>
                <a:schemeClr val="tx1">
                  <a:lumMod val="95000"/>
                  <a:lumOff val="5000"/>
                  <a:alpha val="60000"/>
                </a:schemeClr>
              </a:solidFill>
              <a:ea typeface="Source Sans Pro" panose="020B0503030403020204" pitchFamily="34" charset="0"/>
            </a:endParaRPr>
          </a:p>
        </p:txBody>
      </p:sp>
      <p:sp>
        <p:nvSpPr>
          <p:cNvPr id="10" name="Rectangle 25"/>
          <p:cNvSpPr/>
          <p:nvPr/>
        </p:nvSpPr>
        <p:spPr>
          <a:xfrm flipH="1">
            <a:off x="9363318" y="1936246"/>
            <a:ext cx="1826351" cy="453823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ar-EG" sz="1600" b="1" dirty="0">
                <a:solidFill>
                  <a:schemeClr val="tx1"/>
                </a:solidFill>
                <a:latin typeface="+mj-lt"/>
                <a:ea typeface="Source Sans Pro" panose="020B0503030403020204" pitchFamily="34" charset="0"/>
                <a:cs typeface="+mj-cs"/>
              </a:rPr>
              <a:t>البحث عن برامج دراسية:</a:t>
            </a:r>
            <a:endParaRPr lang="en-US" sz="1600" b="1" dirty="0">
              <a:solidFill>
                <a:schemeClr val="tx1"/>
              </a:solidFill>
              <a:latin typeface="+mj-lt"/>
              <a:ea typeface="Source Sans Pro" panose="020B0503030403020204" pitchFamily="34" charset="0"/>
              <a:cs typeface="+mj-cs"/>
            </a:endParaRPr>
          </a:p>
        </p:txBody>
      </p:sp>
      <p:sp>
        <p:nvSpPr>
          <p:cNvPr id="11" name="TextBox 27"/>
          <p:cNvSpPr txBox="1"/>
          <p:nvPr/>
        </p:nvSpPr>
        <p:spPr>
          <a:xfrm flipH="1">
            <a:off x="5490446" y="2268321"/>
            <a:ext cx="1895332" cy="1806841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justLow">
              <a:lnSpc>
                <a:spcPct val="150000"/>
              </a:lnSpc>
            </a:pPr>
            <a:r>
              <a:rPr lang="ar-EG" sz="1600" dirty="0">
                <a:solidFill>
                  <a:schemeClr val="tx1">
                    <a:alpha val="60000"/>
                  </a:schemeClr>
                </a:solidFill>
                <a:ea typeface="Source Sans Pro" panose="020B0503030403020204" pitchFamily="34" charset="0"/>
              </a:rPr>
              <a:t>بدلاً من البحث عن المنح بشكل فردي، يمكن للطالب استخدام هذه المواقع للعثور على المعلومات بشكل مركزي ومنظم..</a:t>
            </a:r>
            <a:endParaRPr lang="en-US" sz="1600" dirty="0">
              <a:solidFill>
                <a:schemeClr val="tx1">
                  <a:alpha val="60000"/>
                </a:schemeClr>
              </a:solidFill>
              <a:ea typeface="Source Sans Pro" panose="020B0503030403020204" pitchFamily="34" charset="0"/>
            </a:endParaRPr>
          </a:p>
        </p:txBody>
      </p:sp>
      <p:sp>
        <p:nvSpPr>
          <p:cNvPr id="12" name="Rectangle 29"/>
          <p:cNvSpPr/>
          <p:nvPr/>
        </p:nvSpPr>
        <p:spPr>
          <a:xfrm flipH="1">
            <a:off x="5078235" y="1888853"/>
            <a:ext cx="2426234" cy="361872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ar-EG" sz="1600" b="1" dirty="0">
                <a:solidFill>
                  <a:schemeClr val="tx1"/>
                </a:solidFill>
                <a:latin typeface="+mj-lt"/>
                <a:ea typeface="Source Sans Pro" panose="020B0503030403020204" pitchFamily="34" charset="0"/>
                <a:cs typeface="+mj-cs"/>
              </a:rPr>
              <a:t>توفير الوقت والجهد:</a:t>
            </a:r>
            <a:endParaRPr lang="en-US" sz="1600" b="1" dirty="0">
              <a:solidFill>
                <a:schemeClr val="tx1"/>
              </a:solidFill>
              <a:latin typeface="+mj-lt"/>
              <a:ea typeface="Source Sans Pro" panose="020B0503030403020204" pitchFamily="34" charset="0"/>
              <a:cs typeface="+mj-cs"/>
            </a:endParaRPr>
          </a:p>
        </p:txBody>
      </p:sp>
      <p:sp>
        <p:nvSpPr>
          <p:cNvPr id="13" name="TextBox 31"/>
          <p:cNvSpPr txBox="1"/>
          <p:nvPr/>
        </p:nvSpPr>
        <p:spPr>
          <a:xfrm flipH="1">
            <a:off x="1125867" y="2318140"/>
            <a:ext cx="1895332" cy="1801006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justLow">
              <a:lnSpc>
                <a:spcPct val="150000"/>
              </a:lnSpc>
            </a:pPr>
            <a:r>
              <a:rPr lang="ar-SY" sz="1600" dirty="0">
                <a:solidFill>
                  <a:schemeClr val="tx1">
                    <a:alpha val="60000"/>
                  </a:schemeClr>
                </a:solidFill>
                <a:ea typeface="Source Sans Pro" panose="020B0503030403020204" pitchFamily="34" charset="0"/>
              </a:rPr>
              <a:t>ت</a:t>
            </a:r>
            <a:r>
              <a:rPr lang="ar-EG" sz="1600" dirty="0">
                <a:solidFill>
                  <a:schemeClr val="tx1">
                    <a:alpha val="60000"/>
                  </a:schemeClr>
                </a:solidFill>
                <a:ea typeface="Source Sans Pro" panose="020B0503030403020204" pitchFamily="34" charset="0"/>
              </a:rPr>
              <a:t>قد</a:t>
            </a:r>
            <a:r>
              <a:rPr lang="ar-SY" sz="1600" dirty="0">
                <a:solidFill>
                  <a:schemeClr val="tx1">
                    <a:alpha val="60000"/>
                  </a:schemeClr>
                </a:solidFill>
                <a:ea typeface="Source Sans Pro" panose="020B0503030403020204" pitchFamily="34" charset="0"/>
              </a:rPr>
              <a:t>ي</a:t>
            </a:r>
            <a:r>
              <a:rPr lang="ar-EG" sz="1600" dirty="0">
                <a:solidFill>
                  <a:schemeClr val="tx1">
                    <a:alpha val="60000"/>
                  </a:schemeClr>
                </a:solidFill>
                <a:ea typeface="Source Sans Pro" panose="020B0503030403020204" pitchFamily="34" charset="0"/>
              </a:rPr>
              <a:t>م نصائح وإرشادات حول كيفية كتابة طلب ا</a:t>
            </a:r>
            <a:r>
              <a:rPr lang="ar-SY" sz="1600">
                <a:solidFill>
                  <a:schemeClr val="tx1">
                    <a:alpha val="60000"/>
                  </a:schemeClr>
                </a:solidFill>
                <a:ea typeface="Source Sans Pro" panose="020B0503030403020204" pitchFamily="34" charset="0"/>
              </a:rPr>
              <a:t>لدراسة</a:t>
            </a:r>
            <a:r>
              <a:rPr lang="ar-EG" sz="1600">
                <a:solidFill>
                  <a:schemeClr val="tx1">
                    <a:alpha val="60000"/>
                  </a:schemeClr>
                </a:solidFill>
                <a:ea typeface="Source Sans Pro" panose="020B0503030403020204" pitchFamily="34" charset="0"/>
              </a:rPr>
              <a:t>، </a:t>
            </a:r>
            <a:r>
              <a:rPr lang="ar-EG" sz="1600" dirty="0">
                <a:solidFill>
                  <a:schemeClr val="tx1">
                    <a:alpha val="60000"/>
                  </a:schemeClr>
                </a:solidFill>
                <a:ea typeface="Source Sans Pro" panose="020B0503030403020204" pitchFamily="34" charset="0"/>
              </a:rPr>
              <a:t>بما في ذلك كتابة السيرة الذاتية وخطابات التوصية.</a:t>
            </a:r>
          </a:p>
        </p:txBody>
      </p:sp>
      <p:sp>
        <p:nvSpPr>
          <p:cNvPr id="14" name="Rectangle 33"/>
          <p:cNvSpPr/>
          <p:nvPr/>
        </p:nvSpPr>
        <p:spPr>
          <a:xfrm flipH="1">
            <a:off x="1125867" y="2028197"/>
            <a:ext cx="1981681" cy="361872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ar-EG" sz="1400" b="1" dirty="0">
                <a:solidFill>
                  <a:schemeClr val="tx1"/>
                </a:solidFill>
                <a:latin typeface="+mj-lt"/>
                <a:ea typeface="Source Sans Pro" panose="020B0503030403020204" pitchFamily="34" charset="0"/>
                <a:cs typeface="+mj-cs"/>
              </a:rPr>
              <a:t>لدعم والإرشاد:</a:t>
            </a:r>
            <a:endParaRPr lang="en-US" sz="1400" b="1" dirty="0">
              <a:solidFill>
                <a:schemeClr val="tx1"/>
              </a:solidFill>
              <a:latin typeface="+mj-lt"/>
              <a:ea typeface="Source Sans Pro" panose="020B0503030403020204" pitchFamily="34" charset="0"/>
              <a:cs typeface="+mj-cs"/>
            </a:endParaRPr>
          </a:p>
        </p:txBody>
      </p:sp>
      <p:sp>
        <p:nvSpPr>
          <p:cNvPr id="15" name="Rectangle 21"/>
          <p:cNvSpPr/>
          <p:nvPr/>
        </p:nvSpPr>
        <p:spPr>
          <a:xfrm>
            <a:off x="11200000" y="6681536"/>
            <a:ext cx="992000" cy="1764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/>
          </a:p>
        </p:txBody>
      </p:sp>
      <p:sp>
        <p:nvSpPr>
          <p:cNvPr id="19" name="TextBox 32"/>
          <p:cNvSpPr txBox="1"/>
          <p:nvPr/>
        </p:nvSpPr>
        <p:spPr>
          <a:xfrm flipH="1">
            <a:off x="10530687" y="4065035"/>
            <a:ext cx="1041218" cy="9417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rtl="1">
              <a:lnSpc>
                <a:spcPct val="80000"/>
              </a:lnSpc>
            </a:pPr>
            <a:r>
              <a:rPr lang="en-US" sz="7200" dirty="0">
                <a:solidFill>
                  <a:schemeClr val="tx1">
                    <a:alpha val="30000"/>
                  </a:schemeClr>
                </a:solidFill>
                <a:ea typeface="Source Sans Pro" panose="020B0503030403020204" pitchFamily="34" charset="0"/>
                <a:cs typeface="Titillium Thin" charset="0"/>
              </a:rPr>
              <a:t>04</a:t>
            </a:r>
          </a:p>
        </p:txBody>
      </p:sp>
      <p:sp>
        <p:nvSpPr>
          <p:cNvPr id="20" name="Rectangle 33"/>
          <p:cNvSpPr/>
          <p:nvPr/>
        </p:nvSpPr>
        <p:spPr>
          <a:xfrm flipH="1">
            <a:off x="9317714" y="4532906"/>
            <a:ext cx="1981681" cy="361872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ar-EG" sz="1400" b="1" dirty="0">
                <a:solidFill>
                  <a:schemeClr val="tx1"/>
                </a:solidFill>
                <a:latin typeface="+mj-lt"/>
                <a:ea typeface="Source Sans Pro" panose="020B0503030403020204" pitchFamily="34" charset="0"/>
                <a:cs typeface="+mj-cs"/>
              </a:rPr>
              <a:t>مقارنة الخيارات</a:t>
            </a:r>
            <a:r>
              <a:rPr lang="en-US" sz="1400" b="1" dirty="0">
                <a:solidFill>
                  <a:schemeClr val="tx1"/>
                </a:solidFill>
                <a:latin typeface="+mj-lt"/>
                <a:ea typeface="Source Sans Pro" panose="020B0503030403020204" pitchFamily="34" charset="0"/>
                <a:cs typeface="+mj-cs"/>
              </a:rPr>
              <a:t>:</a:t>
            </a:r>
          </a:p>
        </p:txBody>
      </p:sp>
      <p:sp>
        <p:nvSpPr>
          <p:cNvPr id="21" name="TextBox 31"/>
          <p:cNvSpPr txBox="1"/>
          <p:nvPr/>
        </p:nvSpPr>
        <p:spPr>
          <a:xfrm flipH="1">
            <a:off x="9540318" y="4853587"/>
            <a:ext cx="1895332" cy="1801006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justLow">
              <a:lnSpc>
                <a:spcPct val="150000"/>
              </a:lnSpc>
            </a:pPr>
            <a:r>
              <a:rPr lang="ar-SY" sz="1600" dirty="0">
                <a:solidFill>
                  <a:schemeClr val="tx1">
                    <a:alpha val="60000"/>
                  </a:schemeClr>
                </a:solidFill>
                <a:ea typeface="Source Sans Pro" panose="020B0503030403020204" pitchFamily="34" charset="0"/>
              </a:rPr>
              <a:t>تتيح للطلاب مقارنة المنح المختلفة من حيث المتطلبات، القيم المالية، والمزايا، مما يساعدهم على اتخاذ قرارات مستنيرة.</a:t>
            </a:r>
          </a:p>
        </p:txBody>
      </p:sp>
    </p:spTree>
    <p:extLst>
      <p:ext uri="{BB962C8B-B14F-4D97-AF65-F5344CB8AC3E}">
        <p14:creationId xmlns:p14="http://schemas.microsoft.com/office/powerpoint/2010/main" val="3671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 animBg="1"/>
      <p:bldP spid="11" grpId="0"/>
      <p:bldP spid="12" grpId="0" animBg="1"/>
      <p:bldP spid="13" grpId="0"/>
      <p:bldP spid="14" grpId="0" animBg="1"/>
      <p:bldP spid="19" grpId="0"/>
      <p:bldP spid="20" grpId="0" animBg="1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5"/>
          <p:cNvSpPr txBox="1"/>
          <p:nvPr/>
        </p:nvSpPr>
        <p:spPr>
          <a:xfrm flipH="1">
            <a:off x="2943864" y="307502"/>
            <a:ext cx="63042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>
              <a:defRPr/>
            </a:pPr>
            <a:r>
              <a:rPr lang="ar-SY" sz="3200" b="1" dirty="0">
                <a:latin typeface="+mj-lt"/>
                <a:ea typeface="Source Sans Pro" panose="020B0503030403020204" pitchFamily="34" charset="0"/>
                <a:cs typeface="+mj-cs"/>
              </a:rPr>
              <a:t>الدراسة المرجعية</a:t>
            </a:r>
            <a:endParaRPr lang="en-US" sz="3200" b="1" dirty="0">
              <a:latin typeface="+mj-lt"/>
              <a:ea typeface="Source Sans Pro" panose="020B0503030403020204" pitchFamily="34" charset="0"/>
              <a:cs typeface="+mj-cs"/>
            </a:endParaRPr>
          </a:p>
        </p:txBody>
      </p:sp>
      <p:sp>
        <p:nvSpPr>
          <p:cNvPr id="11" name="شكل بيضاوي 10"/>
          <p:cNvSpPr/>
          <p:nvPr/>
        </p:nvSpPr>
        <p:spPr>
          <a:xfrm>
            <a:off x="9405859" y="911681"/>
            <a:ext cx="726145" cy="948927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  <a:endParaRPr lang="en-US" sz="2800" b="1" dirty="0"/>
          </a:p>
        </p:txBody>
      </p:sp>
      <p:sp>
        <p:nvSpPr>
          <p:cNvPr id="12" name="شكل بيضاوي 11"/>
          <p:cNvSpPr/>
          <p:nvPr/>
        </p:nvSpPr>
        <p:spPr>
          <a:xfrm>
            <a:off x="5420776" y="939353"/>
            <a:ext cx="726145" cy="948927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  <a:endParaRPr lang="en-US" sz="2800" b="1" dirty="0"/>
          </a:p>
        </p:txBody>
      </p:sp>
      <p:sp>
        <p:nvSpPr>
          <p:cNvPr id="13" name="شكل بيضاوي 12"/>
          <p:cNvSpPr/>
          <p:nvPr/>
        </p:nvSpPr>
        <p:spPr>
          <a:xfrm>
            <a:off x="707014" y="935905"/>
            <a:ext cx="726145" cy="948927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  <a:endParaRPr lang="en-US" sz="2800" b="1" dirty="0"/>
          </a:p>
        </p:txBody>
      </p:sp>
      <p:cxnSp>
        <p:nvCxnSpPr>
          <p:cNvPr id="14" name="رابط مستقيم 13"/>
          <p:cNvCxnSpPr/>
          <p:nvPr/>
        </p:nvCxnSpPr>
        <p:spPr>
          <a:xfrm flipH="1">
            <a:off x="9565128" y="1884832"/>
            <a:ext cx="19449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مستطيل 14"/>
          <p:cNvSpPr/>
          <p:nvPr/>
        </p:nvSpPr>
        <p:spPr>
          <a:xfrm>
            <a:off x="9926263" y="1372518"/>
            <a:ext cx="1720239" cy="5908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Scholarship</a:t>
            </a:r>
          </a:p>
        </p:txBody>
      </p:sp>
      <p:cxnSp>
        <p:nvCxnSpPr>
          <p:cNvPr id="16" name="رابط مستقيم 15"/>
          <p:cNvCxnSpPr>
            <a:cxnSpLocks/>
          </p:cNvCxnSpPr>
          <p:nvPr/>
        </p:nvCxnSpPr>
        <p:spPr>
          <a:xfrm flipH="1">
            <a:off x="5582530" y="1884832"/>
            <a:ext cx="19449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رابط مستقيم 16"/>
          <p:cNvCxnSpPr/>
          <p:nvPr/>
        </p:nvCxnSpPr>
        <p:spPr>
          <a:xfrm flipH="1">
            <a:off x="849352" y="1905641"/>
            <a:ext cx="19449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2">
            <a:extLst>
              <a:ext uri="{FF2B5EF4-FFF2-40B4-BE49-F238E27FC236}">
                <a16:creationId xmlns:a16="http://schemas.microsoft.com/office/drawing/2014/main" id="{3DD2EBEF-0C94-4135-99C5-E02BC6B45041}"/>
              </a:ext>
            </a:extLst>
          </p:cNvPr>
          <p:cNvSpPr txBox="1"/>
          <p:nvPr/>
        </p:nvSpPr>
        <p:spPr>
          <a:xfrm>
            <a:off x="5665514" y="1457094"/>
            <a:ext cx="2082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Emonovo</a:t>
            </a:r>
            <a:endParaRPr lang="en-US" sz="2400" b="1" dirty="0"/>
          </a:p>
        </p:txBody>
      </p:sp>
      <p:sp>
        <p:nvSpPr>
          <p:cNvPr id="19" name="TextBox 13">
            <a:extLst>
              <a:ext uri="{FF2B5EF4-FFF2-40B4-BE49-F238E27FC236}">
                <a16:creationId xmlns:a16="http://schemas.microsoft.com/office/drawing/2014/main" id="{80BD867A-A2C3-4FF1-9B85-727DD9BE0B83}"/>
              </a:ext>
            </a:extLst>
          </p:cNvPr>
          <p:cNvSpPr txBox="1"/>
          <p:nvPr/>
        </p:nvSpPr>
        <p:spPr>
          <a:xfrm>
            <a:off x="1195498" y="1457094"/>
            <a:ext cx="1944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Studyportals</a:t>
            </a:r>
            <a:endParaRPr lang="en-US" sz="2400" b="1" dirty="0"/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1D079353-6E11-44B5-87D7-FF98C18CD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005" y="2192411"/>
            <a:ext cx="3503113" cy="203132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ar-SA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نقاط القوة:</a:t>
            </a:r>
            <a:endParaRPr kumimoji="0" lang="ar-SA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ar-SA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قاعدة بيانات واسعة من البرامج الأكاديمية: </a:t>
            </a:r>
            <a:r>
              <a:rPr kumimoji="0" lang="ar-SA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يعرض مجموعة كبيرة من البرامج والدراسات من مختلف الجامعات العالمية.</a:t>
            </a:r>
          </a:p>
          <a:p>
            <a:pPr marL="342900" marR="0" lvl="0" indent="-34290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ar-SA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تفاصيل شاملة: </a:t>
            </a:r>
            <a:r>
              <a:rPr kumimoji="0" lang="ar-SA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يقدم معلومات مفصلة تشمل تقييمات الطلاب والمراجعات.</a:t>
            </a:r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40560A88-E99D-4479-B635-F5E2CC721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2836" y="2309336"/>
            <a:ext cx="3296923" cy="2585323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ar-SA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نقاط القوة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قاعدة بيانات شاملة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يحتوي على مجموعة واسعة من المنح الدراسية، مما يوفر خيارات متعددة للطلاب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واجهة مستخدم سهلة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تصميم بسيط يتيح للطلاب البحث بسهولة عن المنح المناسبة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موارد تعليمية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يقدم نصائح حول كيفية التقديم والتخطيط المالي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22" name="TextBox 38">
            <a:extLst>
              <a:ext uri="{FF2B5EF4-FFF2-40B4-BE49-F238E27FC236}">
                <a16:creationId xmlns:a16="http://schemas.microsoft.com/office/drawing/2014/main" id="{669D083F-5D28-4886-ADAB-74FBBEC3826A}"/>
              </a:ext>
            </a:extLst>
          </p:cNvPr>
          <p:cNvSpPr txBox="1"/>
          <p:nvPr/>
        </p:nvSpPr>
        <p:spPr>
          <a:xfrm>
            <a:off x="4876800" y="2192411"/>
            <a:ext cx="3155576" cy="2031325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ar-AE" b="1" dirty="0"/>
              <a:t>نقاط القوة:</a:t>
            </a:r>
            <a:endParaRPr lang="ar-A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ar-AE" b="1" dirty="0"/>
              <a:t>استشارات مخصصة:</a:t>
            </a:r>
            <a:r>
              <a:rPr lang="ar-AE" dirty="0"/>
              <a:t> يوفر دعمًا شخصيًا للطلاب في اختيار الجامعات والتخصصات.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ar-AE" b="1" dirty="0"/>
              <a:t>توجيه شامل: </a:t>
            </a:r>
            <a:r>
              <a:rPr lang="ar-AE" dirty="0"/>
              <a:t>يقدم مساعدة من مرحلة اختيار التخصص حتى التقديم للمنح.</a:t>
            </a:r>
          </a:p>
        </p:txBody>
      </p:sp>
    </p:spTree>
    <p:extLst>
      <p:ext uri="{BB962C8B-B14F-4D97-AF65-F5344CB8AC3E}">
        <p14:creationId xmlns:p14="http://schemas.microsoft.com/office/powerpoint/2010/main" val="169291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  <p:bldP spid="12" grpId="0" animBg="1"/>
      <p:bldP spid="13" grpId="0" animBg="1"/>
      <p:bldP spid="15" grpId="0"/>
      <p:bldP spid="18" grpId="0"/>
      <p:bldP spid="19" grpId="0"/>
      <p:bldP spid="20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99ED5-47DC-438C-BB11-6308A0B2F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Y" dirty="0"/>
              <a:t> المتطلبات الوظيفية:</a:t>
            </a:r>
            <a:br>
              <a:rPr lang="ar-SY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092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3">
            <a:extLst>
              <a:ext uri="{FF2B5EF4-FFF2-40B4-BE49-F238E27FC236}">
                <a16:creationId xmlns:a16="http://schemas.microsoft.com/office/drawing/2014/main" id="{ECFAD0A6-6DED-43E0-8EC5-5ECE4ACEE2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438630"/>
              </p:ext>
            </p:extLst>
          </p:nvPr>
        </p:nvGraphicFramePr>
        <p:xfrm>
          <a:off x="1493520" y="1245905"/>
          <a:ext cx="9608820" cy="499233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21764">
                  <a:extLst>
                    <a:ext uri="{9D8B030D-6E8A-4147-A177-3AD203B41FA5}">
                      <a16:colId xmlns:a16="http://schemas.microsoft.com/office/drawing/2014/main" val="2725351796"/>
                    </a:ext>
                  </a:extLst>
                </a:gridCol>
                <a:gridCol w="1921764">
                  <a:extLst>
                    <a:ext uri="{9D8B030D-6E8A-4147-A177-3AD203B41FA5}">
                      <a16:colId xmlns:a16="http://schemas.microsoft.com/office/drawing/2014/main" val="1262388755"/>
                    </a:ext>
                  </a:extLst>
                </a:gridCol>
                <a:gridCol w="1921764">
                  <a:extLst>
                    <a:ext uri="{9D8B030D-6E8A-4147-A177-3AD203B41FA5}">
                      <a16:colId xmlns:a16="http://schemas.microsoft.com/office/drawing/2014/main" val="3098952810"/>
                    </a:ext>
                  </a:extLst>
                </a:gridCol>
                <a:gridCol w="1921764">
                  <a:extLst>
                    <a:ext uri="{9D8B030D-6E8A-4147-A177-3AD203B41FA5}">
                      <a16:colId xmlns:a16="http://schemas.microsoft.com/office/drawing/2014/main" val="2220991825"/>
                    </a:ext>
                  </a:extLst>
                </a:gridCol>
                <a:gridCol w="1921764">
                  <a:extLst>
                    <a:ext uri="{9D8B030D-6E8A-4147-A177-3AD203B41FA5}">
                      <a16:colId xmlns:a16="http://schemas.microsoft.com/office/drawing/2014/main" val="30351594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chemeClr val="tx1"/>
                          </a:solidFill>
                        </a:rPr>
                        <a:t>Studyportals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Emonovo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Scholarship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r-SY" dirty="0"/>
                        <a:t>موقعنا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386632"/>
                  </a:ext>
                </a:extLst>
              </a:tr>
              <a:tr h="643081">
                <a:tc>
                  <a:txBody>
                    <a:bodyPr/>
                    <a:lstStyle/>
                    <a:p>
                      <a:r>
                        <a:rPr lang="ar-SY" dirty="0"/>
                        <a:t>واجهات سهلة وغير معقدة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477354"/>
                  </a:ext>
                </a:extLst>
              </a:tr>
              <a:tr h="643081">
                <a:tc>
                  <a:txBody>
                    <a:bodyPr/>
                    <a:lstStyle/>
                    <a:p>
                      <a:r>
                        <a:rPr lang="ar-AE" dirty="0"/>
                        <a:t>معلومات شاملة حول الجامعات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186937"/>
                  </a:ext>
                </a:extLst>
              </a:tr>
              <a:tr h="643081">
                <a:tc>
                  <a:txBody>
                    <a:bodyPr/>
                    <a:lstStyle/>
                    <a:p>
                      <a:r>
                        <a:rPr lang="ar-AE" dirty="0"/>
                        <a:t>قاعدة بيانات واسعة للمنح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168105"/>
                  </a:ext>
                </a:extLst>
              </a:tr>
              <a:tr h="643081">
                <a:tc>
                  <a:txBody>
                    <a:bodyPr/>
                    <a:lstStyle/>
                    <a:p>
                      <a:r>
                        <a:rPr lang="ar-AE" dirty="0"/>
                        <a:t>تحديث دوري للمعلومات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029364"/>
                  </a:ext>
                </a:extLst>
              </a:tr>
              <a:tr h="643081">
                <a:tc>
                  <a:txBody>
                    <a:bodyPr/>
                    <a:lstStyle/>
                    <a:p>
                      <a:r>
                        <a:rPr lang="ar-AE" dirty="0"/>
                        <a:t>تركيز على المنح الدراسية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922410"/>
                  </a:ext>
                </a:extLst>
              </a:tr>
              <a:tr h="643081">
                <a:tc>
                  <a:txBody>
                    <a:bodyPr/>
                    <a:lstStyle/>
                    <a:p>
                      <a:r>
                        <a:rPr lang="ar-AE" dirty="0"/>
                        <a:t>استشارات شخصية للطلاب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363759"/>
                  </a:ext>
                </a:extLst>
              </a:tr>
              <a:tr h="493766">
                <a:tc gridSpan="5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199544"/>
                  </a:ext>
                </a:extLst>
              </a:tr>
            </a:tbl>
          </a:graphicData>
        </a:graphic>
      </p:graphicFrame>
      <p:sp>
        <p:nvSpPr>
          <p:cNvPr id="19" name="TextBox 3">
            <a:extLst>
              <a:ext uri="{FF2B5EF4-FFF2-40B4-BE49-F238E27FC236}">
                <a16:creationId xmlns:a16="http://schemas.microsoft.com/office/drawing/2014/main" id="{AA870238-62FE-4EE9-8374-6CE3D10DBAFF}"/>
              </a:ext>
            </a:extLst>
          </p:cNvPr>
          <p:cNvSpPr txBox="1"/>
          <p:nvPr/>
        </p:nvSpPr>
        <p:spPr>
          <a:xfrm>
            <a:off x="4507391" y="161522"/>
            <a:ext cx="338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Y" b="1" dirty="0"/>
              <a:t>مقارنة بين موقعنا و المواقع المشابهة</a:t>
            </a:r>
            <a:endParaRPr lang="en-US" b="1" dirty="0"/>
          </a:p>
        </p:txBody>
      </p:sp>
      <p:sp>
        <p:nvSpPr>
          <p:cNvPr id="22" name="Right Triangle 9"/>
          <p:cNvSpPr/>
          <p:nvPr/>
        </p:nvSpPr>
        <p:spPr>
          <a:xfrm>
            <a:off x="0" y="5886450"/>
            <a:ext cx="971550" cy="97155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2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/>
          <p:nvPr/>
        </p:nvSpPr>
        <p:spPr>
          <a:xfrm>
            <a:off x="11201400" y="0"/>
            <a:ext cx="9906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 dirty="0"/>
          </a:p>
        </p:txBody>
      </p:sp>
      <p:sp>
        <p:nvSpPr>
          <p:cNvPr id="14" name="Rectangle 10"/>
          <p:cNvSpPr/>
          <p:nvPr/>
        </p:nvSpPr>
        <p:spPr>
          <a:xfrm>
            <a:off x="11010618" y="37291"/>
            <a:ext cx="190782" cy="15884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3CFB1F-5E6B-4831-9F00-010AF8FE3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78" y="0"/>
            <a:ext cx="113322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919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/>
          <p:nvPr/>
        </p:nvSpPr>
        <p:spPr>
          <a:xfrm flipH="1">
            <a:off x="11285018" y="393783"/>
            <a:ext cx="231670" cy="15010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 flipH="1">
            <a:off x="6808944" y="220434"/>
            <a:ext cx="4330931" cy="11545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sz="3200" b="1" dirty="0">
                <a:ea typeface="Source Sans Pro" panose="020B0503030403020204" pitchFamily="34" charset="0"/>
              </a:rPr>
              <a:t>ا</a:t>
            </a:r>
            <a:r>
              <a:rPr lang="ar-SY" sz="3200" b="1" dirty="0">
                <a:ea typeface="Source Sans Pro" panose="020B0503030403020204" pitchFamily="34" charset="0"/>
              </a:rPr>
              <a:t>لمنهجية :</a:t>
            </a:r>
            <a:endParaRPr lang="en-US" sz="3200" b="1" dirty="0">
              <a:ea typeface="Source Sans Pro" panose="020B0503030403020204" pitchFamily="34" charset="0"/>
            </a:endParaRPr>
          </a:p>
        </p:txBody>
      </p:sp>
      <p:pic>
        <p:nvPicPr>
          <p:cNvPr id="6" name="صورة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191" y="3235324"/>
            <a:ext cx="8001679" cy="2526846"/>
          </a:xfrm>
          <a:prstGeom prst="rect">
            <a:avLst/>
          </a:prstGeom>
        </p:spPr>
      </p:pic>
      <p:sp>
        <p:nvSpPr>
          <p:cNvPr id="7" name="Rectangle 13"/>
          <p:cNvSpPr/>
          <p:nvPr/>
        </p:nvSpPr>
        <p:spPr>
          <a:xfrm flipH="1" flipV="1">
            <a:off x="406560" y="1669856"/>
            <a:ext cx="20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/>
          </a:p>
        </p:txBody>
      </p:sp>
      <p:sp>
        <p:nvSpPr>
          <p:cNvPr id="8" name="مستطيل 7"/>
          <p:cNvSpPr/>
          <p:nvPr/>
        </p:nvSpPr>
        <p:spPr>
          <a:xfrm>
            <a:off x="609600" y="1342448"/>
            <a:ext cx="2159358" cy="6548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Agile-incremental</a:t>
            </a:r>
          </a:p>
        </p:txBody>
      </p:sp>
      <p:sp>
        <p:nvSpPr>
          <p:cNvPr id="2" name="مستطيل 1"/>
          <p:cNvSpPr/>
          <p:nvPr/>
        </p:nvSpPr>
        <p:spPr>
          <a:xfrm>
            <a:off x="115910" y="1894828"/>
            <a:ext cx="4739425" cy="8886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SY" dirty="0"/>
              <a:t>تركز هذه المنهجية على التفاعل المستمر مع العملاء والتكيف مع التغييرات، مما يسمح بتحسين المنتج بناءً على الملاحظات والتجارب.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88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  <p:bldP spid="8" grpId="0"/>
    </p:bldLst>
  </p:timing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471</Words>
  <Application>Microsoft Office PowerPoint</Application>
  <PresentationFormat>Widescreen</PresentationFormat>
  <Paragraphs>100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نسق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المتطلبات الوظيفية: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Maher</dc:creator>
  <cp:lastModifiedBy>lana</cp:lastModifiedBy>
  <cp:revision>17</cp:revision>
  <dcterms:created xsi:type="dcterms:W3CDTF">2024-10-04T16:20:43Z</dcterms:created>
  <dcterms:modified xsi:type="dcterms:W3CDTF">2024-10-15T22:28:25Z</dcterms:modified>
</cp:coreProperties>
</file>