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59" r:id="rId6"/>
    <p:sldId id="260" r:id="rId7"/>
    <p:sldId id="279" r:id="rId8"/>
    <p:sldId id="262" r:id="rId9"/>
    <p:sldId id="263" r:id="rId10"/>
    <p:sldId id="269" r:id="rId11"/>
    <p:sldId id="273" r:id="rId12"/>
    <p:sldId id="264" r:id="rId13"/>
    <p:sldId id="265" r:id="rId14"/>
    <p:sldId id="266" r:id="rId15"/>
    <p:sldId id="267" r:id="rId16"/>
    <p:sldId id="268" r:id="rId17"/>
    <p:sldId id="275" r:id="rId18"/>
    <p:sldId id="276" r:id="rId19"/>
    <p:sldId id="277" r:id="rId20"/>
    <p:sldId id="278" r:id="rId21"/>
    <p:sldId id="274" r:id="rId22"/>
    <p:sldId id="272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46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C4F44-D33C-4382-90D8-B92D118B49A4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DA7E-610A-4BD4-86E9-4202C1814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2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execute code: select, then </a:t>
            </a:r>
            <a:r>
              <a:rPr lang="en-GB" dirty="0" err="1" smtClean="0"/>
              <a:t>ctrl+Enter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 can read almost all data </a:t>
            </a:r>
            <a:r>
              <a:rPr lang="en-GB" dirty="0" smtClean="0"/>
              <a:t>formats</a:t>
            </a:r>
          </a:p>
          <a:p>
            <a:r>
              <a:rPr lang="en-GB" smtClean="0"/>
              <a:t>Package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#</a:t>
            </a:r>
            <a:r>
              <a:rPr lang="en-GB" dirty="0" err="1"/>
              <a:t>stat.desc</a:t>
            </a:r>
            <a:r>
              <a:rPr lang="en-GB" dirty="0"/>
              <a:t> cannot handle </a:t>
            </a:r>
            <a:r>
              <a:rPr lang="en-GB" dirty="0" err="1"/>
              <a:t>catergorical</a:t>
            </a:r>
            <a:r>
              <a:rPr lang="en-GB" dirty="0"/>
              <a:t> data, we removed var Country (first column)</a:t>
            </a:r>
          </a:p>
          <a:p>
            <a:r>
              <a:rPr lang="en-GB" dirty="0"/>
              <a:t>#rounded output to two decimals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we have used built</a:t>
            </a:r>
            <a:r>
              <a:rPr lang="en-GB" baseline="0" dirty="0"/>
              <a:t> in packages such as {base}, {</a:t>
            </a:r>
            <a:r>
              <a:rPr lang="en-GB" baseline="0" dirty="0" err="1"/>
              <a:t>utils</a:t>
            </a:r>
            <a:r>
              <a:rPr lang="en-GB" baseline="0" dirty="0"/>
              <a:t>}, {stats}</a:t>
            </a:r>
          </a:p>
          <a:p>
            <a:r>
              <a:rPr lang="en-GB" baseline="0" dirty="0"/>
              <a:t>Install once, call every time</a:t>
            </a:r>
          </a:p>
          <a:p>
            <a:r>
              <a:rPr lang="en-GB" baseline="0" dirty="0" err="1"/>
              <a:t>Tidyverse</a:t>
            </a:r>
            <a:r>
              <a:rPr lang="en-GB" baseline="0" dirty="0"/>
              <a:t> is a collection of packages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Wt</a:t>
            </a:r>
            <a:r>
              <a:rPr lang="en-GB" dirty="0"/>
              <a:t> weight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enables you to take the output from one function and pass in on to another. 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19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data[</a:t>
            </a:r>
            <a:r>
              <a:rPr lang="en-GB" dirty="0" err="1"/>
              <a:t>row,column</a:t>
            </a:r>
            <a:r>
              <a:rPr lang="en-GB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5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2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not call all packages</a:t>
            </a:r>
            <a:r>
              <a:rPr lang="en-GB" baseline="0" dirty="0"/>
              <a:t> you (think you) need at the very beginning!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7E-610A-4BD4-86E9-4202C1814C4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3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6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5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3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7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CEA7-4DA3-4B2A-BA12-26DACC34546A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0EE3-F081-4615-ACC1-C69DD224F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intro.html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.columbia.edu/~tzheng/files/Rcolor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r-built-in-data-sets#list-of-pre-loaded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Short (but sweet) 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Lana Bojanić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57" y="4429920"/>
            <a:ext cx="3254486" cy="11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1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Explore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l-GR" dirty="0"/>
              <a:t> </a:t>
            </a:r>
            <a:r>
              <a:rPr lang="en-GB" dirty="0"/>
              <a:t>test</a:t>
            </a:r>
          </a:p>
          <a:p>
            <a:pPr lvl="1"/>
            <a:r>
              <a:rPr lang="en-GB" dirty="0"/>
              <a:t>Subset </a:t>
            </a:r>
            <a:r>
              <a:rPr lang="en-GB" dirty="0" err="1"/>
              <a:t>dataframe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data_ab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 &lt;- data[which(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data$Country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=='A' |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data$Country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=='B'),]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chi &lt;-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chisq.test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data_ab$Deaths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endParaRPr lang="en-GB" dirty="0"/>
          </a:p>
          <a:p>
            <a:r>
              <a:rPr lang="en-GB" dirty="0"/>
              <a:t>Explore your analysis!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4" y="4150342"/>
            <a:ext cx="2596161" cy="23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Common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Regression</a:t>
            </a:r>
            <a:r>
              <a:rPr lang="hr-HR" dirty="0"/>
              <a:t> </a:t>
            </a:r>
            <a:r>
              <a:rPr lang="hr-HR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glm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hr-HR" dirty="0"/>
              <a:t>T-test </a:t>
            </a:r>
            <a:r>
              <a:rPr lang="hr-HR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t.test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hr-HR" dirty="0" err="1"/>
              <a:t>Factor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factanal</a:t>
            </a:r>
            <a:r>
              <a:rPr lang="hr-H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…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many</a:t>
            </a:r>
            <a:r>
              <a:rPr lang="hr-HR" dirty="0"/>
              <a:t> more!</a:t>
            </a:r>
          </a:p>
          <a:p>
            <a:endParaRPr lang="en-GB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787D3333-2372-4A2C-8381-00705F3AB8DB}"/>
              </a:ext>
            </a:extLst>
          </p:cNvPr>
          <p:cNvSpPr txBox="1"/>
          <p:nvPr/>
        </p:nvSpPr>
        <p:spPr>
          <a:xfrm>
            <a:off x="5745193" y="1759788"/>
            <a:ext cx="3450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8800" dirty="0"/>
              <a:t>}</a:t>
            </a:r>
            <a:r>
              <a:rPr lang="hr-HR" sz="2400" dirty="0"/>
              <a:t>   </a:t>
            </a:r>
            <a:r>
              <a:rPr lang="hr-HR" sz="2400" dirty="0" err="1"/>
              <a:t>built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hr-HR" sz="2400" dirty="0" err="1"/>
              <a:t>stats</a:t>
            </a:r>
            <a:r>
              <a:rPr lang="hr-HR" sz="2400" dirty="0"/>
              <a:t> </a:t>
            </a:r>
            <a:r>
              <a:rPr lang="hr-HR" sz="2400" dirty="0" err="1"/>
              <a:t>package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72968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3419475"/>
            <a:ext cx="6048375" cy="343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79"/>
            <a:ext cx="10515600" cy="1325563"/>
          </a:xfrm>
        </p:spPr>
        <p:txBody>
          <a:bodyPr/>
          <a:lstStyle/>
          <a:p>
            <a:r>
              <a:rPr lang="en-GB" dirty="0"/>
              <a:t>3. Visualize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711"/>
            <a:ext cx="10841966" cy="4351338"/>
          </a:xfrm>
        </p:spPr>
        <p:txBody>
          <a:bodyPr/>
          <a:lstStyle/>
          <a:p>
            <a:r>
              <a:rPr lang="en-GB" dirty="0"/>
              <a:t>Visualise changes in rates over time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library(ggplot2)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(data,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(Year, Rate)) +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geom_line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(group = Country), colour = "grey50")</a:t>
            </a:r>
            <a:r>
              <a:rPr lang="hr-HR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+  	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(colour = Country))</a:t>
            </a:r>
          </a:p>
        </p:txBody>
      </p:sp>
    </p:spTree>
    <p:extLst>
      <p:ext uri="{BB962C8B-B14F-4D97-AF65-F5344CB8AC3E}">
        <p14:creationId xmlns:p14="http://schemas.microsoft.com/office/powerpoint/2010/main" val="15198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Visualize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451430"/>
            <a:ext cx="10947400" cy="5406570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(data,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(Year, Rate)) + 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geom_line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(group = Country), colour = "grey50") + 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(colour = Country)) +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scale_x_continuous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(breaks = c(2010, 2011, 2012, 2013, 2014, 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                        2015, 2016, 2017, 2018)) +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theme(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panel.grid.major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element_blank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panel.grid.minor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element_blank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panel.background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element_blank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axis.line.x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element_line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color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"black"), 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axis.line.y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element_line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color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"black"),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axis.title.x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10),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axis.title.y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GB" sz="3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GB" sz="33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10))</a:t>
            </a:r>
          </a:p>
        </p:txBody>
      </p:sp>
    </p:spTree>
    <p:extLst>
      <p:ext uri="{BB962C8B-B14F-4D97-AF65-F5344CB8AC3E}">
        <p14:creationId xmlns:p14="http://schemas.microsoft.com/office/powerpoint/2010/main" val="21942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Visualize data-export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Save the result!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(data,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(Year, Rate)) +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	 		. . . </a:t>
            </a:r>
          </a:p>
          <a:p>
            <a:endParaRPr lang="en-GB" dirty="0"/>
          </a:p>
          <a:p>
            <a:r>
              <a:rPr lang="en-GB" dirty="0"/>
              <a:t>Export in tiff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tiff("pl.tiff", units="in", width=7, 	height=5, res=400)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	plot(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dev.off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335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Visualize data-export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1419225"/>
            <a:ext cx="7445827" cy="5318448"/>
          </a:xfrm>
        </p:spPr>
      </p:pic>
    </p:spTree>
    <p:extLst>
      <p:ext uri="{BB962C8B-B14F-4D97-AF65-F5344CB8AC3E}">
        <p14:creationId xmlns:p14="http://schemas.microsoft.com/office/powerpoint/2010/main" val="61102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Visualise data-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and call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gganimate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gifski</a:t>
            </a:r>
            <a:endParaRPr lang="hr-HR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animation</a:t>
            </a:r>
            <a:endParaRPr lang="hr-HR" dirty="0"/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pl2 &lt;- pl +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transition_reveal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(Year)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pl</a:t>
            </a:r>
            <a:r>
              <a:rPr lang="hr-HR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 &lt;- animate(pl2, duration = 5, fps = 20, width = 700, height = 500, renderer =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gifski_renderer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())</a:t>
            </a:r>
            <a:endParaRPr lang="hr-HR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hr-HR" dirty="0" err="1"/>
              <a:t>Export</a:t>
            </a:r>
            <a:r>
              <a:rPr lang="hr-HR" dirty="0"/>
              <a:t> </a:t>
            </a:r>
            <a:r>
              <a:rPr lang="hr-HR" dirty="0" err="1"/>
              <a:t>animation</a:t>
            </a:r>
            <a:endParaRPr lang="hr-HR" dirty="0"/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anim_save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("output.gif", animation = pl</a:t>
            </a:r>
            <a:r>
              <a:rPr lang="hr-HR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79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D1B38E-CEC9-452C-BF40-B41A648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Visualise data- Animation</a:t>
            </a:r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5A8A9DEE-3534-49F6-95CB-89DA7A707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2082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D0159E-622D-4C62-BDCE-66803B75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</a:t>
            </a:r>
            <a:r>
              <a:rPr lang="hr-HR" dirty="0" err="1"/>
              <a:t>Visualize</a:t>
            </a:r>
            <a:r>
              <a:rPr lang="hr-HR" dirty="0"/>
              <a:t> data- </a:t>
            </a:r>
            <a:r>
              <a:rPr lang="hr-HR" dirty="0" err="1"/>
              <a:t>other</a:t>
            </a:r>
            <a:endParaRPr lang="en-GB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DD3565E-A8A3-4DE4-8D9D-455E00B0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1480011"/>
            <a:ext cx="761153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D0159E-622D-4C62-BDCE-66803B75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</a:t>
            </a:r>
            <a:r>
              <a:rPr lang="hr-HR" dirty="0" err="1"/>
              <a:t>Visualize</a:t>
            </a:r>
            <a:r>
              <a:rPr lang="hr-HR" dirty="0"/>
              <a:t> data- </a:t>
            </a:r>
            <a:r>
              <a:rPr lang="hr-HR" dirty="0" err="1"/>
              <a:t>other</a:t>
            </a:r>
            <a:endParaRPr lang="en-GB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B6BE64B-18D5-48B8-AA7E-14296536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6" y="1373292"/>
            <a:ext cx="5503653" cy="5503653"/>
          </a:xfrm>
        </p:spPr>
      </p:pic>
    </p:spTree>
    <p:extLst>
      <p:ext uri="{BB962C8B-B14F-4D97-AF65-F5344CB8AC3E}">
        <p14:creationId xmlns:p14="http://schemas.microsoft.com/office/powerpoint/2010/main" val="15017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bother?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</a:t>
            </a:r>
          </a:p>
          <a:p>
            <a:r>
              <a:rPr lang="en-GB" dirty="0"/>
              <a:t>Versatile</a:t>
            </a:r>
          </a:p>
          <a:p>
            <a:r>
              <a:rPr lang="en-GB" dirty="0"/>
              <a:t>Huge community</a:t>
            </a:r>
          </a:p>
          <a:p>
            <a:pPr marL="0" indent="0">
              <a:buNone/>
            </a:pPr>
            <a:endParaRPr lang="hr-HR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Slika 4" descr="Slika na kojoj se prikazuje fotografija, automobil, različito, parkirano&#10;&#10;Opis je automatski generiran">
            <a:extLst>
              <a:ext uri="{FF2B5EF4-FFF2-40B4-BE49-F238E27FC236}">
                <a16:creationId xmlns:a16="http://schemas.microsoft.com/office/drawing/2014/main" id="{A49C5EF4-A9B2-40FF-94AB-53F5C150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57" y="3145915"/>
            <a:ext cx="5177626" cy="30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1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D0159E-622D-4C62-BDCE-66803B75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</a:t>
            </a:r>
            <a:r>
              <a:rPr lang="hr-HR" dirty="0" err="1"/>
              <a:t>Visualize</a:t>
            </a:r>
            <a:r>
              <a:rPr lang="hr-HR" dirty="0"/>
              <a:t> data- </a:t>
            </a:r>
            <a:r>
              <a:rPr lang="hr-HR" dirty="0" err="1"/>
              <a:t>other</a:t>
            </a:r>
            <a:endParaRPr lang="en-GB" dirty="0"/>
          </a:p>
        </p:txBody>
      </p:sp>
      <p:pic>
        <p:nvPicPr>
          <p:cNvPr id="7" name="Slika 6" descr="Slika na kojoj se prikazuje tekst, karta&#10;&#10;Opis je automatski generiran">
            <a:extLst>
              <a:ext uri="{FF2B5EF4-FFF2-40B4-BE49-F238E27FC236}">
                <a16:creationId xmlns:a16="http://schemas.microsoft.com/office/drawing/2014/main" id="{7AEE5842-C988-468D-A24F-748348160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" y="1441045"/>
            <a:ext cx="10566765" cy="49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8225"/>
            <a:ext cx="102489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9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causes of errors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21795"/>
              </p:ext>
            </p:extLst>
          </p:nvPr>
        </p:nvGraphicFramePr>
        <p:xfrm>
          <a:off x="856343" y="2188482"/>
          <a:ext cx="104974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3041591638"/>
                    </a:ext>
                  </a:extLst>
                </a:gridCol>
                <a:gridCol w="6636656">
                  <a:extLst>
                    <a:ext uri="{9D8B030D-6E8A-4147-A177-3AD203B41FA5}">
                      <a16:colId xmlns:a16="http://schemas.microsoft.com/office/drawing/2014/main" val="16833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How to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Wrong type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Identify via class() then change i.e. </a:t>
                      </a:r>
                      <a:r>
                        <a:rPr lang="en-GB" dirty="0" err="1"/>
                        <a:t>as.data.frame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7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Cannot</a:t>
                      </a:r>
                      <a:r>
                        <a:rPr lang="en-GB" baseline="0" dirty="0"/>
                        <a:t> find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</a:t>
                      </a:r>
                      <a:r>
                        <a:rPr lang="en-GB" baseline="0" dirty="0"/>
                        <a:t> library(package) again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5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Syntax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GB" baseline="0" dirty="0"/>
                        <a:t> mistype, look for this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2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Packages</a:t>
                      </a:r>
                      <a:r>
                        <a:rPr lang="en-GB" baseline="0" dirty="0"/>
                        <a:t> not liking each other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Restart session Ctrl+Shift+F10, call</a:t>
                      </a:r>
                      <a:r>
                        <a:rPr lang="en-GB" baseline="0" dirty="0"/>
                        <a:t> each package when needed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0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Anything</a:t>
                      </a:r>
                      <a:r>
                        <a:rPr lang="en-GB" baseline="0" dirty="0"/>
                        <a:t> 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 error message!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1422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82" y="3378243"/>
            <a:ext cx="34861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Rememeber</a:t>
            </a:r>
            <a:r>
              <a:rPr lang="en-GB" dirty="0"/>
              <a:t>!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StackExchange</a:t>
            </a:r>
            <a:r>
              <a:rPr lang="en-GB" dirty="0"/>
              <a:t> is your friend</a:t>
            </a:r>
          </a:p>
          <a:p>
            <a:r>
              <a:rPr lang="en-GB" dirty="0"/>
              <a:t>Always leave comments in your script</a:t>
            </a:r>
          </a:p>
          <a:p>
            <a:r>
              <a:rPr lang="en-GB" dirty="0"/>
              <a:t>Switch to </a:t>
            </a:r>
            <a:r>
              <a:rPr lang="en-GB" dirty="0" err="1"/>
              <a:t>RMarkdown</a:t>
            </a:r>
            <a:r>
              <a:rPr lang="en-GB" dirty="0"/>
              <a:t> when writing</a:t>
            </a:r>
            <a:endParaRPr lang="hr-HR" dirty="0"/>
          </a:p>
          <a:p>
            <a:r>
              <a:rPr lang="hr-HR" dirty="0" err="1"/>
              <a:t>There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/>
              <a:t> no one </a:t>
            </a:r>
            <a:r>
              <a:rPr lang="hr-HR" dirty="0" err="1"/>
              <a:t>correct</a:t>
            </a:r>
            <a:r>
              <a:rPr lang="hr-HR" dirty="0"/>
              <a:t> </a:t>
            </a:r>
            <a:r>
              <a:rPr lang="hr-HR" dirty="0" err="1"/>
              <a:t>way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doing</a:t>
            </a:r>
            <a:r>
              <a:rPr lang="hr-HR" dirty="0"/>
              <a:t> </a:t>
            </a:r>
            <a:r>
              <a:rPr lang="hr-HR" dirty="0" err="1"/>
              <a:t>things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35" y="1825626"/>
            <a:ext cx="2894079" cy="42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6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https://r4ds.had.co.nz/</a:t>
            </a:r>
            <a:r>
              <a:rPr lang="en-GB" dirty="0"/>
              <a:t>			#R for Data Science</a:t>
            </a:r>
          </a:p>
          <a:p>
            <a:r>
              <a:rPr lang="en-GB" dirty="0">
                <a:hlinkClick r:id="rId3"/>
              </a:rPr>
              <a:t>https://otexts.com/fpp2/intro.html</a:t>
            </a:r>
            <a:r>
              <a:rPr lang="en-GB" dirty="0"/>
              <a:t>	#Forecasting and time series in R</a:t>
            </a:r>
          </a:p>
          <a:p>
            <a:r>
              <a:rPr lang="en-GB" dirty="0">
                <a:hlinkClick r:id="rId4"/>
              </a:rPr>
              <a:t>http://www.stat.columbia.edu/~tzheng/files/Rcolor.pdf</a:t>
            </a:r>
            <a:r>
              <a:rPr lang="en-GB" dirty="0"/>
              <a:t> #colour codes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91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rgbClr val="00B050"/>
                </a:solidFill>
                <a:latin typeface="Lucida Console" panose="020B0609040504020204" pitchFamily="49" charset="0"/>
              </a:rPr>
              <a:t>#Let's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4257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71" cy="6858001"/>
          </a:xfrm>
        </p:spPr>
      </p:pic>
    </p:spTree>
    <p:extLst>
      <p:ext uri="{BB962C8B-B14F-4D97-AF65-F5344CB8AC3E}">
        <p14:creationId xmlns:p14="http://schemas.microsoft.com/office/powerpoint/2010/main" val="396776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829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Setting up working directory</a:t>
            </a:r>
          </a:p>
          <a:p>
            <a:pPr lvl="1"/>
            <a:r>
              <a:rPr lang="en-GB" dirty="0"/>
              <a:t>See where you are-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getwd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/>
              <a:t>See where your data are</a:t>
            </a:r>
          </a:p>
          <a:p>
            <a:pPr lvl="1"/>
            <a:r>
              <a:rPr lang="en-GB" dirty="0"/>
              <a:t>Set a directory-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setwd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"E:/Documents/WhereMyDataAre")</a:t>
            </a:r>
          </a:p>
          <a:p>
            <a:pPr lvl="1"/>
            <a:endParaRPr lang="en-US" altLang="en-US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altLang="en-US" dirty="0"/>
              <a:t>Read data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data &lt;- read.csv(file= “</a:t>
            </a:r>
            <a:r>
              <a:rPr lang="hr-HR" altLang="en-US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countries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.csv”, header = TRUE)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View(data)</a:t>
            </a:r>
          </a:p>
          <a:p>
            <a:pPr marL="457200" lvl="1" indent="0">
              <a:buNone/>
            </a:pPr>
            <a:r>
              <a:rPr lang="hr-HR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lass(data)</a:t>
            </a:r>
          </a:p>
          <a:p>
            <a:pPr lvl="1"/>
            <a:endParaRPr lang="en-GB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R comes with </a:t>
            </a:r>
            <a:r>
              <a:rPr lang="en-GB" dirty="0">
                <a:hlinkClick r:id="rId3"/>
              </a:rPr>
              <a:t>built-in datasets </a:t>
            </a:r>
            <a:r>
              <a:rPr lang="en-GB" dirty="0"/>
              <a:t>for practice!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0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7C91A7-904B-417E-B4BE-A7937758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hr-HR" dirty="0" err="1"/>
              <a:t>Explore</a:t>
            </a:r>
            <a:r>
              <a:rPr lang="hr-HR" dirty="0"/>
              <a:t> data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0D157B1-4B6A-4C81-9584-8895C56F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summary(data)</a:t>
            </a:r>
          </a:p>
          <a:p>
            <a:pPr lvl="1"/>
            <a:r>
              <a:rPr lang="hr-HR" dirty="0" err="1"/>
              <a:t>Gives</a:t>
            </a:r>
            <a:r>
              <a:rPr lang="hr-HR" dirty="0"/>
              <a:t> </a:t>
            </a:r>
            <a:r>
              <a:rPr lang="hr-HR" dirty="0" err="1"/>
              <a:t>mean</a:t>
            </a:r>
            <a:r>
              <a:rPr lang="hr-HR" dirty="0"/>
              <a:t>, </a:t>
            </a:r>
            <a:r>
              <a:rPr lang="hr-HR" dirty="0" err="1"/>
              <a:t>median</a:t>
            </a:r>
            <a:r>
              <a:rPr lang="hr-HR" dirty="0"/>
              <a:t>, min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max</a:t>
            </a:r>
            <a:endParaRPr lang="hr-HR" dirty="0"/>
          </a:p>
          <a:p>
            <a:r>
              <a:rPr lang="hr-HR" dirty="0" err="1"/>
              <a:t>We</a:t>
            </a:r>
            <a:r>
              <a:rPr lang="hr-HR" dirty="0"/>
              <a:t> </a:t>
            </a:r>
            <a:r>
              <a:rPr lang="hr-HR" dirty="0" err="1"/>
              <a:t>want</a:t>
            </a:r>
            <a:r>
              <a:rPr lang="hr-HR" dirty="0"/>
              <a:t> </a:t>
            </a:r>
            <a:r>
              <a:rPr lang="hr-HR" dirty="0" err="1"/>
              <a:t>variance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standard </a:t>
            </a:r>
            <a:r>
              <a:rPr lang="hr-HR" dirty="0" err="1"/>
              <a:t>deviation</a:t>
            </a:r>
            <a:r>
              <a:rPr lang="hr-HR" dirty="0"/>
              <a:t> </a:t>
            </a:r>
            <a:r>
              <a:rPr lang="hr-HR" dirty="0" err="1"/>
              <a:t>too</a:t>
            </a:r>
            <a:endParaRPr lang="hr-HR" dirty="0"/>
          </a:p>
          <a:p>
            <a:pPr marL="0" indent="0">
              <a:buNone/>
            </a:pPr>
            <a:r>
              <a:rPr lang="hr-H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install.packages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pastecs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hr-H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library(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pastecs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res &lt;-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stat.desc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(data[,-1]) </a:t>
            </a:r>
            <a:endParaRPr lang="hr-HR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hr-HR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round(res,2)</a:t>
            </a:r>
          </a:p>
        </p:txBody>
      </p:sp>
    </p:spTree>
    <p:extLst>
      <p:ext uri="{BB962C8B-B14F-4D97-AF65-F5344CB8AC3E}">
        <p14:creationId xmlns:p14="http://schemas.microsoft.com/office/powerpoint/2010/main" val="25830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505" b="-1"/>
          <a:stretch/>
        </p:blipFill>
        <p:spPr>
          <a:xfrm>
            <a:off x="0" y="2336800"/>
            <a:ext cx="469411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2. Explore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144"/>
            <a:ext cx="10515600" cy="5015820"/>
          </a:xfrm>
        </p:spPr>
        <p:txBody>
          <a:bodyPr/>
          <a:lstStyle/>
          <a:p>
            <a:r>
              <a:rPr lang="en-GB" dirty="0"/>
              <a:t>Interesting, but we want to know more…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/>
              <a:t>Time for </a:t>
            </a:r>
            <a:r>
              <a:rPr lang="en-GB" dirty="0" err="1"/>
              <a:t>tidyverse</a:t>
            </a:r>
            <a:r>
              <a:rPr lang="en-GB" dirty="0"/>
              <a:t>!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	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tidyverse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”)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				library(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tidyverse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algn="r"/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1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Explore data- </a:t>
            </a:r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Cases per year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data %&gt;% count(Year,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wt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=Deaths)</a:t>
            </a:r>
          </a:p>
          <a:p>
            <a:pPr lvl="1"/>
            <a:endParaRPr lang="en-GB" dirty="0"/>
          </a:p>
          <a:p>
            <a:r>
              <a:rPr lang="en-GB" dirty="0"/>
              <a:t>Rates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data %&gt;% mutate(Rate= Deaths/Population * 10000)</a:t>
            </a:r>
          </a:p>
          <a:p>
            <a:pPr lvl="1"/>
            <a:r>
              <a:rPr lang="en-GB" dirty="0"/>
              <a:t>TIP: what does it do?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?mutate</a:t>
            </a:r>
          </a:p>
          <a:p>
            <a:pPr lvl="1"/>
            <a:endParaRPr lang="en-GB" dirty="0"/>
          </a:p>
          <a:p>
            <a:r>
              <a:rPr lang="en-GB" dirty="0"/>
              <a:t>Save results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data &lt;- data %&gt;% mutate(Rate= Deaths/Population * 10000)</a:t>
            </a:r>
          </a:p>
        </p:txBody>
      </p:sp>
    </p:spTree>
    <p:extLst>
      <p:ext uri="{BB962C8B-B14F-4D97-AF65-F5344CB8AC3E}">
        <p14:creationId xmlns:p14="http://schemas.microsoft.com/office/powerpoint/2010/main" val="31151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594</Words>
  <Application>Microsoft Office PowerPoint</Application>
  <PresentationFormat>Widescreen</PresentationFormat>
  <Paragraphs>142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Short (but sweet) R workshop</vt:lpstr>
      <vt:lpstr>Why bother? </vt:lpstr>
      <vt:lpstr>PowerPoint Presentation</vt:lpstr>
      <vt:lpstr>Let’s start</vt:lpstr>
      <vt:lpstr>PowerPoint Presentation</vt:lpstr>
      <vt:lpstr>1. Read data</vt:lpstr>
      <vt:lpstr>2. Explore data</vt:lpstr>
      <vt:lpstr>2. Explore data</vt:lpstr>
      <vt:lpstr>2. Explore data- tidyverse</vt:lpstr>
      <vt:lpstr>2. Explore data</vt:lpstr>
      <vt:lpstr>4. Common analyses</vt:lpstr>
      <vt:lpstr>3. Visualize data</vt:lpstr>
      <vt:lpstr>3. Visualize data</vt:lpstr>
      <vt:lpstr>3. Visualize data-export</vt:lpstr>
      <vt:lpstr>3. Visualize data-export</vt:lpstr>
      <vt:lpstr>3. Visualise data- Animation</vt:lpstr>
      <vt:lpstr>3. Visualise data- Animation</vt:lpstr>
      <vt:lpstr>3. Visualize data- other</vt:lpstr>
      <vt:lpstr>3. Visualize data- other</vt:lpstr>
      <vt:lpstr>3. Visualize data- other</vt:lpstr>
      <vt:lpstr>RMarkdown</vt:lpstr>
      <vt:lpstr>Common causes of errors</vt:lpstr>
      <vt:lpstr>Rememeber! </vt:lpstr>
      <vt:lpstr>Resources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(but sweet) R workshop</dc:title>
  <dc:creator>Lana Bojanic</dc:creator>
  <cp:lastModifiedBy>Lana Bojanic</cp:lastModifiedBy>
  <cp:revision>41</cp:revision>
  <dcterms:created xsi:type="dcterms:W3CDTF">2020-02-05T16:50:42Z</dcterms:created>
  <dcterms:modified xsi:type="dcterms:W3CDTF">2020-02-11T12:30:28Z</dcterms:modified>
</cp:coreProperties>
</file>