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2" r:id="rId9"/>
    <p:sldId id="261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Масиви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 </a:t>
            </a:r>
            <a:r>
              <a:rPr lang="en-US" sz="40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Масивите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Група от подобни едни на други променливи </a:t>
            </a:r>
          </a:p>
          <a:p>
            <a:r>
              <a:rPr lang="bg-BG" dirty="0"/>
              <a:t>Едномерни или многомерни</a:t>
            </a:r>
            <a:endParaRPr lang="en-US" dirty="0"/>
          </a:p>
          <a:p>
            <a:r>
              <a:rPr lang="bg-BG" dirty="0"/>
              <a:t>За достъп до елементите на масив</a:t>
            </a:r>
            <a:r>
              <a:rPr lang="en-US" dirty="0"/>
              <a:t> </a:t>
            </a:r>
            <a:r>
              <a:rPr lang="bg-BG" dirty="0"/>
              <a:t>се използва</a:t>
            </a:r>
            <a:r>
              <a:rPr lang="en-US" dirty="0"/>
              <a:t> </a:t>
            </a:r>
            <a:r>
              <a:rPr lang="bg-BG" dirty="0"/>
              <a:t>нулево индексиране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[5];  // </a:t>
            </a:r>
            <a:r>
              <a:rPr lang="bg-BG" dirty="0">
                <a:latin typeface="Consolas" panose="020B0609020204030204" pitchFamily="49" charset="0"/>
              </a:rPr>
              <a:t>достъп до 6-тият елемент на масива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Едномерни масиви - </a:t>
            </a:r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6649-BD3C-417C-8B61-E9F86EF8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Едномерният масив е списък.</a:t>
            </a:r>
          </a:p>
          <a:p>
            <a:r>
              <a:rPr lang="bg-BG" dirty="0">
                <a:latin typeface="Consolas" panose="020B0609020204030204" pitchFamily="49" charset="0"/>
              </a:rPr>
              <a:t>//Обща форма за обявяване на променлива от тип масив</a:t>
            </a:r>
          </a:p>
          <a:p>
            <a:r>
              <a:rPr lang="en-US" dirty="0">
                <a:latin typeface="Consolas" panose="020B0609020204030204" pitchFamily="49" charset="0"/>
              </a:rPr>
              <a:t>type [] var-name;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bg-BG" dirty="0">
                <a:latin typeface="Consolas" panose="020B0609020204030204" pitchFamily="49" charset="0"/>
              </a:rPr>
              <a:t>Код</a:t>
            </a:r>
          </a:p>
          <a:p>
            <a:r>
              <a:rPr lang="en-US" dirty="0">
                <a:latin typeface="Consolas" panose="020B0609020204030204" pitchFamily="49" charset="0"/>
              </a:rPr>
              <a:t>int [] </a:t>
            </a:r>
            <a:r>
              <a:rPr lang="en-US" dirty="0" err="1">
                <a:latin typeface="Consolas" panose="020B0609020204030204" pitchFamily="49" charset="0"/>
              </a:rPr>
              <a:t>monthDays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bg-BG" dirty="0">
                <a:latin typeface="Consolas" panose="020B0609020204030204" pitchFamily="49" charset="0"/>
              </a:rPr>
              <a:t>Така се обявява препратка(</a:t>
            </a:r>
            <a:r>
              <a:rPr lang="en-US" dirty="0">
                <a:latin typeface="Consolas" panose="020B0609020204030204" pitchFamily="49" charset="0"/>
              </a:rPr>
              <a:t>reference</a:t>
            </a:r>
            <a:r>
              <a:rPr lang="bg-BG" dirty="0">
                <a:latin typeface="Consolas" panose="020B0609020204030204" pitchFamily="49" charset="0"/>
              </a:rPr>
              <a:t>) от тип „масив от цели числа(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bg-BG" dirty="0">
                <a:latin typeface="Consolas" panose="020B0609020204030204" pitchFamily="49" charset="0"/>
              </a:rPr>
              <a:t>)“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B0FA6-796D-46C1-B078-4A5E1ADF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4" y="4946369"/>
            <a:ext cx="6276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Едномерни масиви – </a:t>
            </a:r>
            <a:r>
              <a:rPr lang="en-US" dirty="0"/>
              <a:t>object and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D4070-A687-43C0-890A-DCCB01A8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66569"/>
            <a:ext cx="11590421" cy="51588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[] </a:t>
            </a:r>
            <a:r>
              <a:rPr lang="en-US" dirty="0" err="1">
                <a:latin typeface="Consolas" panose="020B0609020204030204" pitchFamily="49" charset="0"/>
              </a:rPr>
              <a:t>monthDays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bg-BG" dirty="0">
                <a:latin typeface="Consolas" panose="020B0609020204030204" pitchFamily="49" charset="0"/>
              </a:rPr>
              <a:t>//Създаване на референция към масив от цели числа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monthDays</a:t>
            </a:r>
            <a:r>
              <a:rPr lang="en-US" dirty="0">
                <a:latin typeface="Consolas" panose="020B0609020204030204" pitchFamily="49" charset="0"/>
              </a:rPr>
              <a:t> = new int[12];</a:t>
            </a:r>
            <a:r>
              <a:rPr lang="bg-BG" dirty="0">
                <a:latin typeface="Consolas" panose="020B0609020204030204" pitchFamily="49" charset="0"/>
              </a:rPr>
              <a:t> // инициализиране на обект от тип масив с размер 12 елемента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bg-BG" dirty="0">
                <a:latin typeface="Consolas" panose="020B0609020204030204" pitchFamily="49" charset="0"/>
              </a:rPr>
              <a:t>Обикновенно се създава и инециализира на един ред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[] </a:t>
            </a:r>
            <a:r>
              <a:rPr lang="en-US" dirty="0" err="1">
                <a:latin typeface="Consolas" panose="020B0609020204030204" pitchFamily="49" charset="0"/>
              </a:rPr>
              <a:t>monthDays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new int[12];</a:t>
            </a:r>
            <a:endParaRPr lang="bg-BG" dirty="0">
              <a:latin typeface="Consolas" panose="020B0609020204030204" pitchFamily="49" charset="0"/>
            </a:endParaRPr>
          </a:p>
          <a:p>
            <a:r>
              <a:rPr lang="bg-BG" dirty="0">
                <a:latin typeface="Consolas" panose="020B0609020204030204" pitchFamily="49" charset="0"/>
              </a:rPr>
              <a:t>Присвояване на стойност на елемент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bg-BG" dirty="0">
                <a:latin typeface="Consolas" panose="020B0609020204030204" pitchFamily="49" charset="0"/>
              </a:rPr>
              <a:t>и от масива: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monthDays</a:t>
            </a:r>
            <a:r>
              <a:rPr lang="en-US" dirty="0">
                <a:latin typeface="Consolas" panose="020B0609020204030204" pitchFamily="49" charset="0"/>
              </a:rPr>
              <a:t>[3] = 30 // </a:t>
            </a:r>
            <a:r>
              <a:rPr lang="bg-BG" dirty="0">
                <a:latin typeface="Consolas" panose="020B0609020204030204" pitchFamily="49" charset="0"/>
              </a:rPr>
              <a:t>присвояване на стойност 30 на 4тият елемент от масива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 [] numbers = {10.1,11.2,12.3,13.4,14.5}; // </a:t>
            </a:r>
            <a:r>
              <a:rPr lang="bg-BG" dirty="0">
                <a:latin typeface="Consolas" panose="020B0609020204030204" pitchFamily="49" charset="0"/>
              </a:rPr>
              <a:t>обявяване на всички елементи при създаването на масива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bg-BG" sz="3500" b="1" dirty="0">
                <a:latin typeface="Consolas" panose="020B0609020204030204" pitchFamily="49" charset="0"/>
              </a:rPr>
              <a:t>&lt;ПРИМЕР&gt; </a:t>
            </a:r>
            <a:r>
              <a:rPr lang="en-US" sz="3500" b="1" dirty="0">
                <a:latin typeface="Consolas" panose="020B0609020204030204" pitchFamily="49" charset="0"/>
              </a:rPr>
              <a:t>MonthDays.java</a:t>
            </a:r>
            <a:endParaRPr lang="bg-BG" sz="3500" b="1" dirty="0">
              <a:latin typeface="Consolas" panose="020B0609020204030204" pitchFamily="49" charset="0"/>
            </a:endParaRPr>
          </a:p>
          <a:p>
            <a:r>
              <a:rPr lang="bg-BG" sz="3500" b="1" dirty="0">
                <a:latin typeface="Consolas" panose="020B0609020204030204" pitchFamily="49" charset="0"/>
              </a:rPr>
              <a:t>&lt;ПРИМЕР&gt; </a:t>
            </a:r>
            <a:r>
              <a:rPr lang="en-US" sz="3500" b="1" dirty="0">
                <a:latin typeface="Consolas" panose="020B0609020204030204" pitchFamily="49" charset="0"/>
              </a:rPr>
              <a:t>FriendNames.java</a:t>
            </a:r>
          </a:p>
          <a:p>
            <a:r>
              <a:rPr lang="bg-BG" sz="3500" b="1" dirty="0">
                <a:latin typeface="Consolas" panose="020B0609020204030204" pitchFamily="49" charset="0"/>
              </a:rPr>
              <a:t>&lt;ПРИМЕР&gt; </a:t>
            </a:r>
            <a:r>
              <a:rPr lang="en-US" sz="3500" b="1" dirty="0">
                <a:latin typeface="Consolas" panose="020B0609020204030204" pitchFamily="49" charset="0"/>
              </a:rPr>
              <a:t>Average.java // AverageRefactored.java</a:t>
            </a:r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FAB6-E5A8-43F5-B580-C4D7B2A0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Многомерни масиви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8A63-546A-4B01-9C2B-980B23C1F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825625"/>
            <a:ext cx="11430001" cy="4351338"/>
          </a:xfrm>
        </p:spPr>
        <p:txBody>
          <a:bodyPr/>
          <a:lstStyle/>
          <a:p>
            <a:r>
              <a:rPr lang="bg-BG" dirty="0"/>
              <a:t>Многомерните масиви представляват масив от масиви (спъсък от списъци) </a:t>
            </a:r>
          </a:p>
          <a:p>
            <a:r>
              <a:rPr lang="bg-BG" dirty="0"/>
              <a:t>Обявяване на двумерен масив:</a:t>
            </a:r>
          </a:p>
          <a:p>
            <a:r>
              <a:rPr lang="en-US" dirty="0"/>
              <a:t>int [] [] </a:t>
            </a:r>
            <a:r>
              <a:rPr lang="en-US" dirty="0" err="1"/>
              <a:t>twoDim</a:t>
            </a:r>
            <a:r>
              <a:rPr lang="en-US" dirty="0"/>
              <a:t> = new int [4] [5]; // </a:t>
            </a:r>
            <a:r>
              <a:rPr lang="bg-BG" dirty="0"/>
              <a:t>обявяване на масив с 4 масива с по 5 елемента </a:t>
            </a:r>
          </a:p>
          <a:p>
            <a:r>
              <a:rPr lang="bg-BG" sz="3200" b="1" dirty="0">
                <a:latin typeface="Consolas" panose="020B0609020204030204" pitchFamily="49" charset="0"/>
              </a:rPr>
              <a:t>&lt;ПРИМЕР&gt; </a:t>
            </a:r>
            <a:r>
              <a:rPr lang="en-US" sz="3200" b="1" dirty="0">
                <a:latin typeface="Consolas" panose="020B0609020204030204" pitchFamily="49" charset="0"/>
              </a:rPr>
              <a:t>TwoDArray.java TwoDArrayRefactored.java</a:t>
            </a:r>
          </a:p>
          <a:p>
            <a:endParaRPr lang="bg-BG" sz="3200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ven:inttwoD 冖 一 二 Ⅱ newint(41(51; &#10;determines &#10;Left index &#10;Right Index determines column ">
            <a:extLst>
              <a:ext uri="{FF2B5EF4-FFF2-40B4-BE49-F238E27FC236}">
                <a16:creationId xmlns:a16="http://schemas.microsoft.com/office/drawing/2014/main" id="{407C073A-9F88-455A-B748-D5FD7C5F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20" y="396039"/>
            <a:ext cx="8537222" cy="606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8D36-EC11-414E-8AC6-0D0FF00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Двумерен масив с различни размери на масивите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1AA97CB-A6F9-4015-BD1F-28236D0B6A2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54790" y="2982723"/>
            <a:ext cx="6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bg-BG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A1CE5B-DE61-495D-BF73-65464686504A}"/>
              </a:ext>
            </a:extLst>
          </p:cNvPr>
          <p:cNvSpPr txBox="1">
            <a:spLocks/>
          </p:cNvSpPr>
          <p:nvPr/>
        </p:nvSpPr>
        <p:spPr>
          <a:xfrm>
            <a:off x="354790" y="1866869"/>
            <a:ext cx="1143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24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20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18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18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lang="en-US" sz="18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latin typeface="Consolas" panose="020B0609020204030204" pitchFamily="49" charset="0"/>
              </a:rPr>
              <a:t>twoDim</a:t>
            </a:r>
            <a:r>
              <a:rPr lang="en-US" sz="2000" b="1" dirty="0">
                <a:latin typeface="Consolas" panose="020B0609020204030204" pitchFamily="49" charset="0"/>
              </a:rPr>
              <a:t>[][] = new int[4][];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twoDim</a:t>
            </a:r>
            <a:r>
              <a:rPr lang="en-US" sz="2000" b="1" dirty="0">
                <a:latin typeface="Consolas" panose="020B0609020204030204" pitchFamily="49" charset="0"/>
              </a:rPr>
              <a:t>[0] = new int[1];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twoDim</a:t>
            </a:r>
            <a:r>
              <a:rPr lang="en-US" sz="2000" b="1" dirty="0">
                <a:latin typeface="Consolas" panose="020B0609020204030204" pitchFamily="49" charset="0"/>
              </a:rPr>
              <a:t>[1] = new int[2];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twoDim</a:t>
            </a:r>
            <a:r>
              <a:rPr lang="en-US" sz="2000" b="1" dirty="0">
                <a:latin typeface="Consolas" panose="020B0609020204030204" pitchFamily="49" charset="0"/>
              </a:rPr>
              <a:t>[2] = new int[3];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twoDim</a:t>
            </a:r>
            <a:r>
              <a:rPr lang="en-US" sz="2000" b="1" dirty="0">
                <a:latin typeface="Consolas" panose="020B0609020204030204" pitchFamily="49" charset="0"/>
              </a:rPr>
              <a:t>[3] = new int[4];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&lt;</a:t>
            </a:r>
            <a:r>
              <a:rPr lang="bg-BG" sz="3200" b="1" dirty="0">
                <a:latin typeface="Consolas" panose="020B0609020204030204" pitchFamily="49" charset="0"/>
              </a:rPr>
              <a:t>ПРИМЕР&gt; </a:t>
            </a:r>
            <a:r>
              <a:rPr lang="en-US" sz="3200" b="1" dirty="0">
                <a:latin typeface="Consolas" panose="020B0609020204030204" pitchFamily="49" charset="0"/>
              </a:rPr>
              <a:t>TwoDArrayDiffSize.java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Инициализиране по друг начин: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[] [] </a:t>
            </a:r>
            <a:r>
              <a:rPr lang="en-US" sz="2000" b="1" dirty="0" err="1">
                <a:latin typeface="Consolas" panose="020B0609020204030204" pitchFamily="49" charset="0"/>
              </a:rPr>
              <a:t>arr</a:t>
            </a:r>
            <a:r>
              <a:rPr lang="en-US" sz="2000" b="1" dirty="0">
                <a:latin typeface="Consolas" panose="020B0609020204030204" pitchFamily="49" charset="0"/>
              </a:rPr>
              <a:t> = { {0,1,2,3}, {4,5,6}, {7,8}, {9}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270E-AF05-44DB-A176-6AE902DF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върху масиви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F595-190D-47A3-820F-2E5424FD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Изпринтирайте всеки втори елемент от масив</a:t>
            </a:r>
          </a:p>
          <a:p>
            <a:r>
              <a:rPr lang="bg-BG" dirty="0"/>
              <a:t>Намерете общата сума на два масива с еднакъв размер чрез два цикъла след това с един цикъл (ами ако масивите са с различни размери)</a:t>
            </a:r>
          </a:p>
          <a:p>
            <a:r>
              <a:rPr lang="bg-BG" dirty="0"/>
              <a:t>Създайте три масива с еднакъв брой елементи попълнете първите два с числа, а на третия задайте всеки от елементите му да е равен на сумата от елементите на същият индекс на другите два масива.</a:t>
            </a:r>
          </a:p>
          <a:p>
            <a:r>
              <a:rPr lang="bg-BG" dirty="0"/>
              <a:t> Намерете минималната сума от сумите на всеки два съседни елемента на масив.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415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5439C-5121-494B-82FC-0EF08D36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2" y="810878"/>
            <a:ext cx="11587972" cy="52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7036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53</TotalTime>
  <Words>423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Vertical Lexicon design template</vt:lpstr>
      <vt:lpstr>Масиви</vt:lpstr>
      <vt:lpstr>Масивите</vt:lpstr>
      <vt:lpstr>Едномерни масиви - reference</vt:lpstr>
      <vt:lpstr>Едномерни масиви – object and elements</vt:lpstr>
      <vt:lpstr>Многомерни масиви</vt:lpstr>
      <vt:lpstr>PowerPoint Presentation</vt:lpstr>
      <vt:lpstr>Двумерен масив с различни размери на масивите</vt:lpstr>
      <vt:lpstr>Задачи върху масиви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creator>D T</dc:creator>
  <cp:lastModifiedBy>D T</cp:lastModifiedBy>
  <cp:revision>8</cp:revision>
  <dcterms:created xsi:type="dcterms:W3CDTF">2018-07-02T19:00:30Z</dcterms:created>
  <dcterms:modified xsi:type="dcterms:W3CDTF">2018-07-06T19:05:59Z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