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704" autoAdjust="0"/>
  </p:normalViewPr>
  <p:slideViewPr>
    <p:cSldViewPr snapToGrid="0">
      <p:cViewPr varScale="1">
        <p:scale>
          <a:sx n="71" d="100"/>
          <a:sy n="71" d="100"/>
        </p:scale>
        <p:origin x="7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34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C2751-278C-4682-9C3F-0FF7B4FCFAE7}" type="datetimeFigureOut">
              <a:rPr lang="en-US" smtClean="0"/>
              <a:t>7/13/2018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86890-466E-41CD-A28A-B1EBDF22CA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9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F0845-D09E-4AF9-9623-EA7EA0297EF3}" type="datetimeFigureOut">
              <a:rPr lang="en-US" smtClean="0"/>
              <a:t>7/13/2018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CD11A-EED3-40CE-98A3-28FEE84867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60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693A-2307-4FDC-9539-08DC9083DDED}" type="datetime1">
              <a:rPr lang="en-US" smtClean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40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EA7-B10E-4739-92FE-8993461CC0B7}" type="datetime1">
              <a:rPr lang="en-US" smtClean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54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91661"/>
            <a:ext cx="2628900" cy="49090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91661"/>
            <a:ext cx="7734300" cy="49090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C13F-2D2A-49BA-966D-6530A12E7C15}" type="datetime1">
              <a:rPr lang="en-US" smtClean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E1C1-C26F-4479-A8BD-144B4C139DA5}" type="datetime1">
              <a:rPr lang="en-US" smtClean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4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9738"/>
            <a:ext cx="10515600" cy="2862262"/>
          </a:xfrm>
        </p:spPr>
        <p:txBody>
          <a:bodyPr anchor="b"/>
          <a:lstStyle>
            <a:lvl1pPr>
              <a:lnSpc>
                <a:spcPct val="100000"/>
              </a:lnSpc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9E61-C2D6-49AB-83F2-8FC9FEFBDAFD}" type="datetime1">
              <a:rPr lang="en-US" smtClean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7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baseline="0" noProof="0" dirty="0" smtClean="0">
                <a:solidFill>
                  <a:schemeClr val="bg1"/>
                </a:solidFill>
              </a:defRPr>
            </a:lvl1pPr>
            <a:lvl2pPr>
              <a:defRPr lang="en-US" baseline="0" noProof="0" dirty="0" smtClean="0">
                <a:solidFill>
                  <a:schemeClr val="bg1"/>
                </a:solidFill>
              </a:defRPr>
            </a:lvl2pPr>
            <a:lvl3pPr>
              <a:defRPr lang="en-US" baseline="0" noProof="0" dirty="0" smtClean="0">
                <a:solidFill>
                  <a:schemeClr val="bg1"/>
                </a:solidFill>
              </a:defRPr>
            </a:lvl3pPr>
            <a:lvl4pPr>
              <a:defRPr lang="en-US" baseline="0" noProof="0" dirty="0" smtClean="0">
                <a:solidFill>
                  <a:schemeClr val="bg1"/>
                </a:solidFill>
              </a:defRPr>
            </a:lvl4pPr>
            <a:lvl5pPr>
              <a:defRPr lang="en-US" baseline="0" noProof="0" dirty="0" smtClean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650524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E74F-367A-4D3C-8AA7-FA60CCA05EAE}" type="datetime1">
              <a:rPr lang="en-US" smtClean="0"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3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9150"/>
            <a:ext cx="10094976" cy="1152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489204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753" y="1828800"/>
            <a:ext cx="489204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656753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3F9C-6465-4987-8E4E-615CFD4753AA}" type="datetime1">
              <a:rPr lang="en-US" smtClean="0"/>
              <a:t>7/13/2018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EFD6-3C20-43C6-9E75-1A9D48D9576F}" type="datetime1">
              <a:rPr lang="en-US" smtClean="0"/>
              <a:t>7/13/2018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5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3D5A-A484-46EE-9DC8-9A16BFF8327E}" type="datetime1">
              <a:rPr lang="en-US" smtClean="0"/>
              <a:t>7/13/2018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60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987425"/>
            <a:ext cx="5753100" cy="4613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7BC8-78D1-4FEB-9D4F-E22E45CC04F7}" type="datetime1">
              <a:rPr lang="en-US" smtClean="0"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2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00600" y="987425"/>
            <a:ext cx="5753100" cy="46132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68210-870C-4A62-9D1B-4B25162550AB}" type="datetime1">
              <a:rPr lang="en-US" smtClean="0"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7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39793"/>
            <a:ext cx="10096500" cy="1150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096500" cy="3778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0CABDA2-EB00-4A4D-86B7-63E286A484E5}" type="datetime1">
              <a:rPr lang="en-US" smtClean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5B29C50-D6F1-4DB6-9B68-F4CD3996E9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48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b="1" kern="1200" cap="none" spc="0">
          <a:ln w="12700" cmpd="sng">
            <a:noFill/>
            <a:prstDash val="solid"/>
          </a:ln>
          <a:solidFill>
            <a:schemeClr val="accent4">
              <a:lumMod val="50000"/>
            </a:schemeClr>
          </a:solidFill>
          <a:effectLst>
            <a:outerShdw blurRad="38100" dist="38100" dir="2700000" algn="tl">
              <a:srgbClr val="000000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6648" userDrawn="1">
          <p15:clr>
            <a:srgbClr val="F26B43"/>
          </p15:clr>
        </p15:guide>
        <p15:guide id="4" orient="horz" pos="3528" userDrawn="1">
          <p15:clr>
            <a:srgbClr val="F26B43"/>
          </p15:clr>
        </p15:guide>
        <p15:guide id="5" orient="horz" pos="1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7/docs/api/java/util/Collection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Колекции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Collections API </a:t>
            </a:r>
            <a:r>
              <a:rPr lang="bg-BG" dirty="0"/>
              <a:t>в </a:t>
            </a:r>
            <a:r>
              <a:rPr lang="en-US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99088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090128C-7C71-4052-A4FE-EDD105278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99" y="924928"/>
            <a:ext cx="11913601" cy="41423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606DFD-0AF9-46B7-B1AD-B3734F521EE0}"/>
              </a:ext>
            </a:extLst>
          </p:cNvPr>
          <p:cNvSpPr txBox="1"/>
          <p:nvPr/>
        </p:nvSpPr>
        <p:spPr>
          <a:xfrm>
            <a:off x="443753" y="5325035"/>
            <a:ext cx="10031506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bg-BG" sz="3600" dirty="0">
                <a:solidFill>
                  <a:schemeClr val="bg1"/>
                </a:solidFill>
              </a:rPr>
              <a:t>&lt;ПРИМЕР&gt; Библиотека</a:t>
            </a:r>
          </a:p>
        </p:txBody>
      </p:sp>
    </p:spTree>
    <p:extLst>
      <p:ext uri="{BB962C8B-B14F-4D97-AF65-F5344CB8AC3E}">
        <p14:creationId xmlns:p14="http://schemas.microsoft.com/office/powerpoint/2010/main" val="2639600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3EAC-344F-4481-93A8-E7F097DF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ED4F3-11AF-4024-816F-B47A3DD7C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10096500" cy="4351338"/>
          </a:xfrm>
        </p:spPr>
        <p:txBody>
          <a:bodyPr/>
          <a:lstStyle/>
          <a:p>
            <a:r>
              <a:rPr lang="bg-BG" dirty="0"/>
              <a:t>Изведете максималният и минималният елемент от един </a:t>
            </a:r>
            <a:r>
              <a:rPr lang="en-US" dirty="0" err="1"/>
              <a:t>ArrayList</a:t>
            </a:r>
            <a:r>
              <a:rPr lang="bg-BG" dirty="0"/>
              <a:t> с един цикъл</a:t>
            </a:r>
            <a:endParaRPr lang="en-US" dirty="0"/>
          </a:p>
          <a:p>
            <a:r>
              <a:rPr lang="bg-BG" dirty="0"/>
              <a:t>Изведете броя на всеки един от елементите в един </a:t>
            </a:r>
            <a:r>
              <a:rPr lang="en-US" dirty="0" err="1"/>
              <a:t>ArrayList</a:t>
            </a:r>
            <a:r>
              <a:rPr lang="en-US" dirty="0"/>
              <a:t> ()</a:t>
            </a:r>
          </a:p>
          <a:p>
            <a:r>
              <a:rPr lang="bg-BG" dirty="0"/>
              <a:t>Изведете всички уникални елементи от един </a:t>
            </a:r>
            <a:r>
              <a:rPr lang="en-US" dirty="0" err="1"/>
              <a:t>ArrayList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88011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E9DA-7747-4464-9DFE-A790B01C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 </a:t>
            </a:r>
            <a:r>
              <a:rPr lang="bg-BG" dirty="0"/>
              <a:t>клас (не </a:t>
            </a:r>
            <a:r>
              <a:rPr lang="en-US" dirty="0"/>
              <a:t>Collection</a:t>
            </a:r>
            <a:r>
              <a:rPr lang="bg-BG" dirty="0"/>
              <a:t> интерфейс)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E6B33C-4B53-4F86-9006-3425A0721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90700"/>
            <a:ext cx="10096500" cy="3778006"/>
          </a:xfrm>
        </p:spPr>
        <p:txBody>
          <a:bodyPr/>
          <a:lstStyle/>
          <a:p>
            <a:r>
              <a:rPr lang="en-US" dirty="0">
                <a:highlight>
                  <a:srgbClr val="000000"/>
                </a:highlight>
                <a:hlinkClick r:id="rId2"/>
              </a:rPr>
              <a:t>https://docs.oracle.com/javase/7/docs/api/java/util/Collections.html</a:t>
            </a:r>
            <a:endParaRPr lang="bg-BG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591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Wrapper </a:t>
            </a:r>
            <a:r>
              <a:rPr lang="bg-BG" dirty="0"/>
              <a:t>класове и </a:t>
            </a:r>
            <a:r>
              <a:rPr lang="en-US" dirty="0"/>
              <a:t>Auto boxing/unboxing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825624"/>
            <a:ext cx="10096500" cy="463934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Примитивни типове в </a:t>
            </a:r>
            <a:r>
              <a:rPr lang="en-US" dirty="0"/>
              <a:t>Java: long, int, short, byte,  double, float, boolean, </a:t>
            </a:r>
          </a:p>
          <a:p>
            <a:r>
              <a:rPr lang="en-US" dirty="0"/>
              <a:t>Type wrappers:</a:t>
            </a:r>
            <a:r>
              <a:rPr lang="bg-BG" dirty="0"/>
              <a:t> </a:t>
            </a:r>
            <a:r>
              <a:rPr lang="en-US" dirty="0"/>
              <a:t>Long, Integer, Short, Byte, Double, Float, Boolean</a:t>
            </a:r>
          </a:p>
          <a:p>
            <a:r>
              <a:rPr lang="en-US" sz="3200" dirty="0"/>
              <a:t>&lt;</a:t>
            </a:r>
            <a:r>
              <a:rPr lang="bg-BG" sz="3200" dirty="0"/>
              <a:t>ПРИМЕР</a:t>
            </a:r>
            <a:r>
              <a:rPr lang="en-US" sz="3200" dirty="0"/>
              <a:t>&gt;</a:t>
            </a:r>
            <a:r>
              <a:rPr lang="bg-BG" sz="3200" dirty="0"/>
              <a:t> </a:t>
            </a:r>
            <a:r>
              <a:rPr lang="en-US" sz="3200" dirty="0"/>
              <a:t>Wrap.java</a:t>
            </a:r>
          </a:p>
          <a:p>
            <a:r>
              <a:rPr lang="en-US" sz="3200" dirty="0"/>
              <a:t>&lt;</a:t>
            </a:r>
            <a:r>
              <a:rPr lang="bg-BG" sz="3200" dirty="0"/>
              <a:t>ПРИМЕР</a:t>
            </a:r>
            <a:r>
              <a:rPr lang="en-US" sz="3200" dirty="0"/>
              <a:t>&gt;</a:t>
            </a:r>
            <a:r>
              <a:rPr lang="bg-BG" sz="3200" dirty="0"/>
              <a:t> </a:t>
            </a:r>
            <a:r>
              <a:rPr lang="en-US" sz="3200" dirty="0"/>
              <a:t>WrapBox.java </a:t>
            </a:r>
          </a:p>
          <a:p>
            <a:r>
              <a:rPr lang="bg-BG" dirty="0"/>
              <a:t>Не винаги нужни:</a:t>
            </a:r>
          </a:p>
          <a:p>
            <a:r>
              <a:rPr lang="bg-BG" sz="2200" dirty="0"/>
              <a:t>//Пример за ненужно използване на </a:t>
            </a:r>
            <a:r>
              <a:rPr lang="en-US" sz="2200" dirty="0"/>
              <a:t>wrapper </a:t>
            </a:r>
            <a:r>
              <a:rPr lang="bg-BG" sz="2200" dirty="0"/>
              <a:t>класове</a:t>
            </a:r>
          </a:p>
          <a:p>
            <a:r>
              <a:rPr lang="en-US" sz="2200" dirty="0"/>
              <a:t>Double a, b, c;</a:t>
            </a:r>
          </a:p>
          <a:p>
            <a:r>
              <a:rPr lang="en-US" sz="2200" dirty="0"/>
              <a:t>a = 10.0;</a:t>
            </a:r>
          </a:p>
          <a:p>
            <a:r>
              <a:rPr lang="en-US" sz="2200" dirty="0"/>
              <a:t>b = 4.0;</a:t>
            </a:r>
          </a:p>
          <a:p>
            <a:r>
              <a:rPr lang="en-US" sz="2200" dirty="0"/>
              <a:t>c = </a:t>
            </a:r>
            <a:r>
              <a:rPr lang="en-US" sz="2200" dirty="0" err="1"/>
              <a:t>Math.sqrt</a:t>
            </a:r>
            <a:r>
              <a:rPr lang="en-US" sz="2200" dirty="0"/>
              <a:t>(a*a + b*b);</a:t>
            </a:r>
          </a:p>
          <a:p>
            <a:r>
              <a:rPr lang="en-US" sz="2200" dirty="0" err="1"/>
              <a:t>System.out.println</a:t>
            </a:r>
            <a:r>
              <a:rPr lang="en-US" sz="2200" dirty="0"/>
              <a:t>("Hypotenuse is " + c);</a:t>
            </a:r>
          </a:p>
        </p:txBody>
      </p:sp>
    </p:spTree>
    <p:extLst>
      <p:ext uri="{BB962C8B-B14F-4D97-AF65-F5344CB8AC3E}">
        <p14:creationId xmlns:p14="http://schemas.microsoft.com/office/powerpoint/2010/main" val="56685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Collections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321DF-7D15-4B3D-AAE4-BFE59CFBE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0096500" cy="3778006"/>
          </a:xfrm>
        </p:spPr>
        <p:txBody>
          <a:bodyPr/>
          <a:lstStyle/>
          <a:p>
            <a:r>
              <a:rPr lang="bg-BG" dirty="0"/>
              <a:t>Съвкупност от класове за групиране на подобни обекти.</a:t>
            </a:r>
          </a:p>
          <a:p>
            <a:r>
              <a:rPr lang="bg-BG" dirty="0"/>
              <a:t>Трите основни интерфейса: </a:t>
            </a:r>
            <a:r>
              <a:rPr lang="en-US" dirty="0"/>
              <a:t>Map, List, Set</a:t>
            </a:r>
          </a:p>
          <a:p>
            <a:endParaRPr lang="en-US" dirty="0"/>
          </a:p>
          <a:p>
            <a:endParaRPr lang="bg-BG" dirty="0"/>
          </a:p>
        </p:txBody>
      </p:sp>
      <p:pic>
        <p:nvPicPr>
          <p:cNvPr id="9" name="Picture 6" descr="sortedSä &#10;Treeset &#10;Collection &#10;HashSä &#10;Arra List &#10;Vector &#10;Map &#10;Hashtable SortedMap &#10;WeakHashtvh &#10;Class &#10;Interface &#10;T reenm &#10;Implements &#10;Extends ">
            <a:extLst>
              <a:ext uri="{FF2B5EF4-FFF2-40B4-BE49-F238E27FC236}">
                <a16:creationId xmlns:a16="http://schemas.microsoft.com/office/drawing/2014/main" id="{DB2D72F3-A549-42AF-BE71-0765830BF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2812232"/>
            <a:ext cx="8814885" cy="368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37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Намелена структура на библиотеката за колекции</a:t>
            </a:r>
            <a:endParaRPr lang="en-US" dirty="0"/>
          </a:p>
        </p:txBody>
      </p:sp>
      <p:pic>
        <p:nvPicPr>
          <p:cNvPr id="3074" name="Picture 2" descr="Collection (Interface) &#10;Set (l nterface) &#10;List (Interface) &#10;LinkedHashSet &#10;HashSet (Class) &#10;(Class) &#10;TreeSet (Class) &#10;ArrayList (Class) &#10;Map (Interface) &#10;LinkedList (Class) &#10;HashMap (Class) &#10;TreeMap (Class) ">
            <a:extLst>
              <a:ext uri="{FF2B5EF4-FFF2-40B4-BE49-F238E27FC236}">
                <a16:creationId xmlns:a16="http://schemas.microsoft.com/office/drawing/2014/main" id="{E679CCE3-B270-4CB0-93AE-A60566A23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790700"/>
            <a:ext cx="11468100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065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7мте най-често използвани класа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DE826-DE0E-422D-B32C-D850D02E2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10788316" cy="4351338"/>
          </a:xfrm>
        </p:spPr>
        <p:txBody>
          <a:bodyPr/>
          <a:lstStyle/>
          <a:p>
            <a:r>
              <a:rPr lang="en-US" dirty="0"/>
              <a:t>HashSet</a:t>
            </a:r>
          </a:p>
          <a:p>
            <a:r>
              <a:rPr lang="en-US" dirty="0" err="1"/>
              <a:t>LinkedHashSet</a:t>
            </a:r>
            <a:endParaRPr lang="en-US" dirty="0"/>
          </a:p>
          <a:p>
            <a:r>
              <a:rPr lang="en-US" dirty="0" err="1"/>
              <a:t>TreeSet</a:t>
            </a:r>
            <a:endParaRPr lang="en-US" dirty="0"/>
          </a:p>
          <a:p>
            <a:r>
              <a:rPr lang="en-US" dirty="0" err="1"/>
              <a:t>ArrayList</a:t>
            </a:r>
            <a:endParaRPr lang="en-US" dirty="0"/>
          </a:p>
          <a:p>
            <a:r>
              <a:rPr lang="en-US" dirty="0"/>
              <a:t>LinkedList</a:t>
            </a:r>
          </a:p>
          <a:p>
            <a:r>
              <a:rPr lang="en-US" dirty="0"/>
              <a:t>HashMap</a:t>
            </a:r>
          </a:p>
          <a:p>
            <a:r>
              <a:rPr lang="en-US" dirty="0" err="1"/>
              <a:t>TreeMap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38068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94653-A045-4E4D-A524-8CE7B3FC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bg-BG" dirty="0"/>
              <a:t>-та интерфейса с тяхните методи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CD93A-E742-4296-A4E6-367301C996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Collection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boolean add(E e)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boolean contains(Object o)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boolean remove(Object o)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boolean </a:t>
            </a:r>
            <a:r>
              <a:rPr lang="en-US" sz="2000" dirty="0" err="1">
                <a:latin typeface="Consolas" panose="020B0609020204030204" pitchFamily="49" charset="0"/>
              </a:rPr>
              <a:t>isEmpty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size()</a:t>
            </a:r>
            <a:endParaRPr lang="bg-BG" sz="2000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C128D-B2B7-4114-8E34-D6A0ABC83E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Map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V put(K key, V value)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Boolean </a:t>
            </a:r>
            <a:r>
              <a:rPr lang="en-US" sz="2000" dirty="0" err="1">
                <a:latin typeface="Consolas" panose="020B0609020204030204" pitchFamily="49" charset="0"/>
              </a:rPr>
              <a:t>containsKey</a:t>
            </a:r>
            <a:r>
              <a:rPr lang="en-US" sz="2000" dirty="0">
                <a:latin typeface="Consolas" panose="020B0609020204030204" pitchFamily="49" charset="0"/>
              </a:rPr>
              <a:t>(Object key)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Boolean </a:t>
            </a:r>
            <a:r>
              <a:rPr lang="en-US" sz="2000" dirty="0" err="1">
                <a:latin typeface="Consolas" panose="020B0609020204030204" pitchFamily="49" charset="0"/>
              </a:rPr>
              <a:t>containsValue</a:t>
            </a:r>
            <a:r>
              <a:rPr lang="en-US" sz="2000" dirty="0">
                <a:latin typeface="Consolas" panose="020B0609020204030204" pitchFamily="49" charset="0"/>
              </a:rPr>
              <a:t>(Object value)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V remove(Object key)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Boolean </a:t>
            </a:r>
            <a:r>
              <a:rPr lang="en-US" sz="2000" dirty="0" err="1">
                <a:latin typeface="Consolas" panose="020B0609020204030204" pitchFamily="49" charset="0"/>
              </a:rPr>
              <a:t>isEmpty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size()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V get(Object key)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Collection&lt;V&gt; values()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Set&lt;K&gt; </a:t>
            </a:r>
            <a:r>
              <a:rPr lang="en-US" sz="2000" dirty="0" err="1">
                <a:latin typeface="Consolas" panose="020B0609020204030204" pitchFamily="49" charset="0"/>
              </a:rPr>
              <a:t>keySet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  <a:endParaRPr lang="bg-BG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575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4C93-497D-416B-ABC7-F456AD51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–</a:t>
            </a:r>
            <a:r>
              <a:rPr lang="bg-BG" dirty="0"/>
              <a:t> Общи типове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EC551-A33A-46F5-816F-72564483A6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bg-BG" dirty="0"/>
              <a:t>&lt;ПРИМЕР&gt; </a:t>
            </a:r>
            <a:r>
              <a:rPr lang="en-US" dirty="0"/>
              <a:t>ArrayListTest.java</a:t>
            </a:r>
            <a:endParaRPr lang="bg-BG" dirty="0"/>
          </a:p>
          <a:p>
            <a:r>
              <a:rPr lang="bg-BG" dirty="0"/>
              <a:t>Използва обекти от тип </a:t>
            </a:r>
            <a:r>
              <a:rPr lang="en-US" dirty="0"/>
              <a:t>Object</a:t>
            </a:r>
            <a:endParaRPr lang="bg-BG" dirty="0"/>
          </a:p>
          <a:p>
            <a:r>
              <a:rPr lang="bg-BG" dirty="0"/>
              <a:t>Налага се кастване</a:t>
            </a:r>
          </a:p>
          <a:p>
            <a:r>
              <a:rPr lang="bg-BG" dirty="0"/>
              <a:t>Отклонение от правилото за подобни обекти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B4E7D-6D7E-43E0-9A3A-969710909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0523" y="1825625"/>
            <a:ext cx="5145813" cy="4351338"/>
          </a:xfrm>
        </p:spPr>
        <p:txBody>
          <a:bodyPr/>
          <a:lstStyle/>
          <a:p>
            <a:r>
              <a:rPr lang="bg-BG" dirty="0"/>
              <a:t>&lt;ПРИМЕР&gt;</a:t>
            </a:r>
            <a:r>
              <a:rPr lang="en-US" dirty="0"/>
              <a:t> ArrayListGenericTest.java</a:t>
            </a:r>
          </a:p>
          <a:p>
            <a:r>
              <a:rPr lang="bg-BG" dirty="0"/>
              <a:t>Използване на примитивни </a:t>
            </a:r>
            <a:r>
              <a:rPr lang="en-US" dirty="0"/>
              <a:t>wrappers</a:t>
            </a:r>
            <a:endParaRPr lang="bg-BG" dirty="0"/>
          </a:p>
          <a:p>
            <a:r>
              <a:rPr lang="en-US" dirty="0"/>
              <a:t>Type-safety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13076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3EAC-344F-4481-93A8-E7F097DF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ED4F3-11AF-4024-816F-B47A3DD7C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10096500" cy="4351338"/>
          </a:xfrm>
        </p:spPr>
        <p:txBody>
          <a:bodyPr/>
          <a:lstStyle/>
          <a:p>
            <a:r>
              <a:rPr lang="bg-BG" dirty="0"/>
              <a:t>&lt;ПРИМЕР&gt; </a:t>
            </a:r>
            <a:r>
              <a:rPr lang="en-US" dirty="0"/>
              <a:t>HashSetTest.java</a:t>
            </a:r>
            <a:endParaRPr lang="bg-BG" dirty="0"/>
          </a:p>
          <a:p>
            <a:r>
              <a:rPr lang="bg-BG" dirty="0"/>
              <a:t>&lt;ПРИМЕР&gt; </a:t>
            </a:r>
            <a:r>
              <a:rPr lang="en-US" dirty="0"/>
              <a:t>HashMapTest.java, HashMapTestRefactored.java</a:t>
            </a:r>
          </a:p>
          <a:p>
            <a:r>
              <a:rPr lang="bg-BG" dirty="0"/>
              <a:t>Тернарен оператор:</a:t>
            </a:r>
            <a:endParaRPr lang="en-US" dirty="0"/>
          </a:p>
          <a:p>
            <a:r>
              <a:rPr lang="bg-BG" dirty="0"/>
              <a:t>&lt;boolean&gt; ? &lt;if boolean true&gt; : &lt;if boolean false&gt;</a:t>
            </a:r>
            <a:endParaRPr lang="en-US" dirty="0"/>
          </a:p>
          <a:p>
            <a:r>
              <a:rPr lang="bg-BG" dirty="0"/>
              <a:t>Комбиниране на колекции:</a:t>
            </a:r>
          </a:p>
          <a:p>
            <a:r>
              <a:rPr lang="en-US" dirty="0"/>
              <a:t>&lt;</a:t>
            </a:r>
            <a:r>
              <a:rPr lang="bg-BG" dirty="0"/>
              <a:t>ПРИМЕР</a:t>
            </a:r>
            <a:r>
              <a:rPr lang="en-US" dirty="0"/>
              <a:t>&gt;</a:t>
            </a:r>
            <a:r>
              <a:rPr lang="bg-BG" dirty="0"/>
              <a:t> </a:t>
            </a:r>
            <a:r>
              <a:rPr lang="en-US" dirty="0"/>
              <a:t>CombineCollections.java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61389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CEB74-DBEB-4F67-9585-7C57E4101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639793"/>
            <a:ext cx="2654968" cy="1150907"/>
          </a:xfrm>
        </p:spPr>
        <p:txBody>
          <a:bodyPr>
            <a:normAutofit fontScale="90000"/>
          </a:bodyPr>
          <a:lstStyle/>
          <a:p>
            <a:r>
              <a:rPr lang="bg-BG" dirty="0"/>
              <a:t>Избиране на колекция</a:t>
            </a:r>
          </a:p>
        </p:txBody>
      </p:sp>
      <p:pic>
        <p:nvPicPr>
          <p:cNvPr id="5122" name="Picture 2" descr="Java Map/Collection Cheat Sheet &#10;Is order &#10;important? &#10;Yes &#10;HashMap &#10;Insabon order &#10;or sorted by keys? &#10;Start &#10;Will it contain &#10;key/ value pairs &#10;or values only? &#10;Is order im portant? &#10;Yes &#10;Insabon order &#10;or sorted by vaues? &#10;Values &#10;ArrayList &#10;Yes &#10;Will it contain &#10;duplicates? &#10;Yes &#10;Is primary task &#10;searching For element &#10;(contain slremo»e)? &#10;Sorted &#10;TreeMap &#10;Ordered &#10;LinkedHashMap &#10;Ordered &#10;LinkedHashSet &#10;Hashset &#10;Sorted &#10;TreeSet ">
            <a:extLst>
              <a:ext uri="{FF2B5EF4-FFF2-40B4-BE49-F238E27FC236}">
                <a16:creationId xmlns:a16="http://schemas.microsoft.com/office/drawing/2014/main" id="{B121A5D9-5BFE-47EE-808F-1317CC8C5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759" y="55636"/>
            <a:ext cx="8676774" cy="672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478332"/>
      </p:ext>
    </p:extLst>
  </p:cSld>
  <p:clrMapOvr>
    <a:masterClrMapping/>
  </p:clrMapOvr>
</p:sld>
</file>

<file path=ppt/theme/theme1.xml><?xml version="1.0" encoding="utf-8"?>
<a:theme xmlns:a="http://schemas.openxmlformats.org/drawingml/2006/main" name="Vertical Lexicon design templat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tx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lexicon design slides.potx" id="{49C7086D-B6BF-42C9-B2E9-7A6F5A963EAA}" vid="{839E83B1-FF0C-49E8-8563-59D864F05AE3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05EEE0F9-7BC9-4998-8617-7CC115AD97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EBB951-DE64-4CB8-9E1C-184A357AD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A1BD8E5-A18E-435C-B431-90A6B59F4B6F}">
  <ds:schemaRefs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terms/"/>
    <ds:schemaRef ds:uri="40262f94-9f35-4ac3-9a90-690165a166b7"/>
    <ds:schemaRef ds:uri="a4f35948-e619-41b3-aa29-22878b09cfd2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Vertical lexicon design slides</Template>
  <TotalTime>25</TotalTime>
  <Words>382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Consolas</vt:lpstr>
      <vt:lpstr>Vertical Lexicon design template</vt:lpstr>
      <vt:lpstr>Колекции</vt:lpstr>
      <vt:lpstr>Wrapper класове и Auto boxing/unboxing</vt:lpstr>
      <vt:lpstr>Java Collections API</vt:lpstr>
      <vt:lpstr>Намелена структура на библиотеката за колекции</vt:lpstr>
      <vt:lpstr>7мте най-често използвани класа</vt:lpstr>
      <vt:lpstr>2-та интерфейса с тяхните методи</vt:lpstr>
      <vt:lpstr>Generics – Общи типове</vt:lpstr>
      <vt:lpstr>Примери:</vt:lpstr>
      <vt:lpstr>Избиране на колекция</vt:lpstr>
      <vt:lpstr>PowerPoint Presentation</vt:lpstr>
      <vt:lpstr>Задачи</vt:lpstr>
      <vt:lpstr>Collections клас (не Collection интерфейс)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Колекции</dc:title>
  <dc:creator>D T</dc:creator>
  <cp:lastModifiedBy>D T</cp:lastModifiedBy>
  <cp:revision>4</cp:revision>
  <dcterms:created xsi:type="dcterms:W3CDTF">2018-07-03T19:20:32Z</dcterms:created>
  <dcterms:modified xsi:type="dcterms:W3CDTF">2018-07-12T22:25:40Z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