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6" r:id="rId2"/>
    <p:sldId id="275" r:id="rId3"/>
    <p:sldId id="265" r:id="rId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>
          <p15:clr>
            <a:srgbClr val="A4A3A4"/>
          </p15:clr>
        </p15:guide>
        <p15:guide id="2" orient="horz" pos="3660">
          <p15:clr>
            <a:srgbClr val="A4A3A4"/>
          </p15:clr>
        </p15:guide>
        <p15:guide id="3" pos="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4D4D4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219" autoAdjust="0"/>
    <p:restoredTop sz="74166" autoAdjust="0"/>
  </p:normalViewPr>
  <p:slideViewPr>
    <p:cSldViewPr snapToGrid="0" showGuides="1">
      <p:cViewPr varScale="1">
        <p:scale>
          <a:sx n="74" d="100"/>
          <a:sy n="74" d="100"/>
        </p:scale>
        <p:origin x="1716" y="84"/>
      </p:cViewPr>
      <p:guideLst>
        <p:guide orient="horz" pos="1002"/>
        <p:guide orient="horz" pos="3660"/>
        <p:guide pos="247"/>
      </p:guideLst>
    </p:cSldViewPr>
  </p:slideViewPr>
  <p:outlineViewPr>
    <p:cViewPr>
      <p:scale>
        <a:sx n="33" d="100"/>
        <a:sy n="33" d="100"/>
      </p:scale>
      <p:origin x="235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-2790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0" tIns="48447" rIns="96900" bIns="48447" numCol="1" anchor="t" anchorCtr="0" compatLnSpc="1">
            <a:prstTxWarp prst="textNoShape">
              <a:avLst/>
            </a:prstTxWarp>
          </a:bodyPr>
          <a:lstStyle>
            <a:lvl1pPr defTabSz="970601">
              <a:defRPr sz="1200" b="1">
                <a:latin typeface="Times New Roman" pitchFamily="80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2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0" tIns="48447" rIns="96900" bIns="48447" numCol="1" anchor="t" anchorCtr="0" compatLnSpc="1">
            <a:prstTxWarp prst="textNoShape">
              <a:avLst/>
            </a:prstTxWarp>
          </a:bodyPr>
          <a:lstStyle>
            <a:lvl1pPr algn="r" defTabSz="970601">
              <a:defRPr sz="1200" b="1">
                <a:latin typeface="Times New Roman" pitchFamily="80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0" tIns="48447" rIns="96900" bIns="48447" numCol="1" anchor="b" anchorCtr="0" compatLnSpc="1">
            <a:prstTxWarp prst="textNoShape">
              <a:avLst/>
            </a:prstTxWarp>
          </a:bodyPr>
          <a:lstStyle>
            <a:lvl1pPr defTabSz="970601">
              <a:defRPr sz="1200" b="1">
                <a:latin typeface="Times New Roman" pitchFamily="80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2" y="912114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0" tIns="48447" rIns="96900" bIns="48447" numCol="1" anchor="b" anchorCtr="0" compatLnSpc="1">
            <a:prstTxWarp prst="textNoShape">
              <a:avLst/>
            </a:prstTxWarp>
          </a:bodyPr>
          <a:lstStyle>
            <a:lvl1pPr algn="r" defTabSz="970601">
              <a:defRPr sz="1200" b="1">
                <a:latin typeface="Times New Roman" pitchFamily="80" charset="0"/>
              </a:defRPr>
            </a:lvl1pPr>
          </a:lstStyle>
          <a:p>
            <a:fld id="{FA381091-6B6F-47F8-8E2F-12CFBAB7E097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7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9450" y="236538"/>
            <a:ext cx="5003800" cy="3752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18630" y="3856921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54094">
              <a:spcBef>
                <a:spcPct val="50000"/>
              </a:spcBef>
            </a:pPr>
            <a:endParaRPr lang="en-US" i="1" dirty="0"/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38972" y="4093662"/>
            <a:ext cx="6731046" cy="12708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5327" tIns="47662" rIns="95327" bIns="476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1271" name="Text Box 23"/>
          <p:cNvSpPr txBox="1">
            <a:spLocks noChangeArrowheads="1"/>
          </p:cNvSpPr>
          <p:nvPr/>
        </p:nvSpPr>
        <p:spPr bwMode="auto">
          <a:xfrm>
            <a:off x="0" y="9206631"/>
            <a:ext cx="7315200" cy="4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694" tIns="41348" rIns="82694" bIns="41348">
            <a:spAutoFit/>
          </a:bodyPr>
          <a:lstStyle/>
          <a:p>
            <a:pPr marL="183226" defTabSz="930985">
              <a:spcBef>
                <a:spcPct val="50000"/>
              </a:spcBef>
              <a:tabLst>
                <a:tab pos="3570427" algn="ctr"/>
                <a:tab pos="6909757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 smtClean="0">
                <a:cs typeface="Times New Roman" pitchFamily="18" charset="0"/>
              </a:rPr>
              <a:t> ©</a:t>
            </a:r>
            <a:r>
              <a:rPr lang="en-US" sz="700" dirty="0" smtClean="0">
                <a:solidFill>
                  <a:schemeClr val="tx2"/>
                </a:solidFill>
              </a:rPr>
              <a:t> Learning Tree International, Inc. All rights reserved. Not to be reproduced by any means without prior consent. </a:t>
            </a: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1300" dirty="0">
                <a:solidFill>
                  <a:schemeClr val="tx2"/>
                </a:solidFill>
              </a:rPr>
              <a:t>522-0-</a:t>
            </a:r>
            <a:fld id="{A01A9E87-A54D-4D5A-90A1-CCB2DBF5BA19}" type="slidenum">
              <a:rPr lang="en-US" sz="1300">
                <a:solidFill>
                  <a:schemeClr val="tx2"/>
                </a:solidFill>
              </a:rPr>
              <a:pPr marL="183226" defTabSz="930985">
                <a:spcBef>
                  <a:spcPct val="50000"/>
                </a:spcBef>
                <a:tabLst>
                  <a:tab pos="3570427" algn="ctr"/>
                  <a:tab pos="6909757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62949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0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0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0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&lt;*s*o*u*r*c*e*&gt;*5*2*2*h*1*-*0*-*1*&lt;*/*s*o*u*r*c*e*&gt;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8972" y="4093662"/>
            <a:ext cx="6731046" cy="1721315"/>
          </a:xfrm>
        </p:spPr>
        <p:txBody>
          <a:bodyPr>
            <a:spAutoFit/>
          </a:bodyPr>
          <a:lstStyle/>
          <a:p>
            <a:pPr>
              <a:tabLst>
                <a:tab pos="118849" algn="l"/>
                <a:tab pos="237698" algn="l"/>
              </a:tabLst>
            </a:pPr>
            <a:r>
              <a:rPr lang="en-US" smtClean="0"/>
              <a:t>Jogger text: Introduction and Overview</a:t>
            </a:r>
          </a:p>
          <a:p>
            <a:pPr>
              <a:tabLst>
                <a:tab pos="118849" algn="l"/>
                <a:tab pos="237698" algn="l"/>
              </a:tabLst>
            </a:pPr>
            <a:r>
              <a:rPr lang="en-US" smtClean="0"/>
              <a:t>Direction: Both</a:t>
            </a:r>
          </a:p>
          <a:p>
            <a:pPr>
              <a:tabLst>
                <a:tab pos="118849" algn="l"/>
                <a:tab pos="237698" algn="l"/>
              </a:tabLst>
            </a:pPr>
            <a:r>
              <a:rPr lang="en-US" smtClean="0"/>
              <a:t>Chapter starts: Day 1 at 9:00am</a:t>
            </a:r>
          </a:p>
          <a:p>
            <a:pPr>
              <a:tabLst>
                <a:tab pos="118849" algn="l"/>
                <a:tab pos="237698" algn="l"/>
              </a:tabLst>
            </a:pPr>
            <a:r>
              <a:rPr lang="en-US" smtClean="0"/>
              <a:t>Instructor notes:</a:t>
            </a:r>
            <a:endParaRPr lang="en-US" dirty="0"/>
          </a:p>
          <a:p>
            <a:pPr>
              <a:tabLst>
                <a:tab pos="118849" algn="l"/>
                <a:tab pos="237698" algn="l"/>
              </a:tabLst>
            </a:pPr>
            <a:endParaRPr lang="en-US" dirty="0"/>
          </a:p>
          <a:p>
            <a:pPr>
              <a:tabLst>
                <a:tab pos="118849" algn="l"/>
                <a:tab pos="237698" algn="l"/>
              </a:tabLst>
            </a:pPr>
            <a:endParaRPr lang="en-US" dirty="0"/>
          </a:p>
          <a:p>
            <a:pPr>
              <a:tabLst>
                <a:tab pos="118849" algn="l"/>
                <a:tab pos="23769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7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&lt;*s*o*u*r*c*e*&gt;*5*2*2*h*1*-*0*-*2*&lt;*/*s*o*u*r*c*e*&gt;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72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8972" y="4093663"/>
            <a:ext cx="6731046" cy="1001118"/>
          </a:xfrm>
        </p:spPr>
        <p:txBody>
          <a:bodyPr>
            <a:spAutoFit/>
          </a:bodyPr>
          <a:lstStyle/>
          <a:p>
            <a:pPr marL="118849" indent="-118849"/>
            <a:r>
              <a:rPr lang="en-US" smtClean="0"/>
              <a:t>Jogger text: Explain main objective, focus on student benefits</a:t>
            </a:r>
          </a:p>
          <a:p>
            <a:pPr marL="118849" indent="-118849"/>
            <a:r>
              <a:rPr lang="en-US" smtClean="0"/>
              <a:t>Direction: Left</a:t>
            </a:r>
          </a:p>
          <a:p>
            <a:pPr marL="118849" indent="-118849"/>
            <a:r>
              <a:rPr lang="en-US" smtClean="0"/>
              <a:t>Instructor notes:</a:t>
            </a:r>
            <a:endParaRPr lang="en-US" dirty="0" smtClean="0"/>
          </a:p>
          <a:p>
            <a:pPr marL="118849" indent="-11884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7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&lt;*s*o*u*r*c*e*&gt;*5*2*2*h*1*-*0*-*3*&lt;*/*s*o*u*r*c*e*&gt;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8972" y="4093663"/>
            <a:ext cx="6731046" cy="1241184"/>
          </a:xfrm>
        </p:spPr>
        <p:txBody>
          <a:bodyPr>
            <a:spAutoFit/>
          </a:bodyPr>
          <a:lstStyle/>
          <a:p>
            <a:pPr marL="118849" indent="-118849"/>
            <a:r>
              <a:rPr lang="en-US" smtClean="0"/>
              <a:t>Jogger text: Course Software</a:t>
            </a:r>
          </a:p>
          <a:p>
            <a:pPr marL="118849" indent="-118849"/>
            <a:r>
              <a:rPr lang="en-US" smtClean="0"/>
              <a:t>Direction: Right</a:t>
            </a:r>
          </a:p>
          <a:p>
            <a:pPr marL="118849" indent="-118849"/>
            <a:r>
              <a:rPr lang="en-US" smtClean="0"/>
              <a:t>Instructor notes:</a:t>
            </a:r>
            <a:endParaRPr lang="en-US" dirty="0"/>
          </a:p>
          <a:p>
            <a:pPr marL="118849" indent="-118849"/>
            <a:endParaRPr lang="en-US" dirty="0"/>
          </a:p>
          <a:p>
            <a:pPr marL="118849" indent="-11884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1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17" name="Rounded Rectangle 16"/>
            <p:cNvSpPr/>
            <p:nvPr userDrawn="1"/>
          </p:nvSpPr>
          <p:spPr bwMode="auto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 bwMode="auto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84" y="2831548"/>
            <a:ext cx="2414031" cy="1207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0"/>
          <p:cNvGrpSpPr/>
          <p:nvPr userDrawn="1"/>
        </p:nvGrpSpPr>
        <p:grpSpPr bwMode="gray">
          <a:xfrm>
            <a:off x="228600" y="221666"/>
            <a:ext cx="8686800" cy="4116196"/>
            <a:chOff x="228600" y="221666"/>
            <a:chExt cx="8686800" cy="4116196"/>
          </a:xfrm>
        </p:grpSpPr>
        <p:sp>
          <p:nvSpPr>
            <p:cNvPr id="12" name="Rounded Rectangle 31"/>
            <p:cNvSpPr/>
            <p:nvPr userDrawn="1"/>
          </p:nvSpPr>
          <p:spPr bwMode="gray">
            <a:xfrm>
              <a:off x="228600" y="221666"/>
              <a:ext cx="8686800" cy="4114800"/>
            </a:xfrm>
            <a:prstGeom prst="roundRect">
              <a:avLst>
                <a:gd name="adj" fmla="val 4627"/>
              </a:avLst>
            </a:prstGeom>
            <a:solidFill>
              <a:srgbClr val="005A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ounded Rectangle 32"/>
            <p:cNvSpPr/>
            <p:nvPr userDrawn="1"/>
          </p:nvSpPr>
          <p:spPr bwMode="gray">
            <a:xfrm>
              <a:off x="228600" y="2874822"/>
              <a:ext cx="8686800" cy="1463040"/>
            </a:xfrm>
            <a:prstGeom prst="roundRect">
              <a:avLst>
                <a:gd name="adj" fmla="val 12161"/>
              </a:avLst>
            </a:prstGeom>
            <a:solidFill>
              <a:srgbClr val="DA2128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228600" y="2493816"/>
              <a:ext cx="8686800" cy="1554480"/>
            </a:xfrm>
            <a:prstGeom prst="rect">
              <a:avLst/>
            </a:prstGeom>
            <a:solidFill>
              <a:srgbClr val="005BA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260604" y="848737"/>
              <a:ext cx="8622792" cy="32004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84" y="2831548"/>
            <a:ext cx="2414031" cy="1207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287338" indent="-287338">
              <a:buClr>
                <a:srgbClr val="DA2128"/>
              </a:buClr>
              <a:buFont typeface="Webdings" pitchFamily="18" charset="2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or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605024" y="62099"/>
            <a:ext cx="1497269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Travaux</a:t>
            </a:r>
            <a:r>
              <a:rPr lang="en-GB" b="1" dirty="0" smtClean="0">
                <a:solidFill>
                  <a:schemeClr val="accent2"/>
                </a:solidFill>
              </a:rPr>
              <a:t> </a:t>
            </a:r>
            <a:r>
              <a:rPr lang="en-GB" b="1" dirty="0" err="1" smtClean="0">
                <a:solidFill>
                  <a:schemeClr val="accent2"/>
                </a:solidFill>
              </a:rPr>
              <a:t>dirigés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7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904736" y="62098"/>
            <a:ext cx="1147189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Référence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48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2099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err="1" smtClean="0">
                <a:solidFill>
                  <a:schemeClr val="accent2"/>
                </a:solidFill>
              </a:rPr>
              <a:t>Démo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70435" y="575235"/>
            <a:ext cx="8599488" cy="1566862"/>
          </a:xfrm>
        </p:spPr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6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4360" y="67048"/>
            <a:ext cx="797565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Quiz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13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98513" indent="-171450">
              <a:buClr>
                <a:srgbClr val="DA2128"/>
              </a:buClr>
              <a:buFont typeface="Arial" pitchFamily="34" charset="0"/>
              <a:buChar char="−"/>
              <a:defRPr/>
            </a:lvl3pPr>
            <a:lvl4pPr marL="341313" indent="-3413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173677" y="62099"/>
            <a:ext cx="878248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À</a:t>
            </a:r>
            <a:r>
              <a:rPr lang="en-GB" b="1" baseline="0" dirty="0" smtClean="0">
                <a:solidFill>
                  <a:schemeClr val="accent2"/>
                </a:solidFill>
              </a:rPr>
              <a:t> </a:t>
            </a:r>
            <a:r>
              <a:rPr lang="en-GB" b="1" baseline="0" dirty="0" err="1" smtClean="0">
                <a:solidFill>
                  <a:schemeClr val="accent2"/>
                </a:solidFill>
              </a:rPr>
              <a:t>vous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1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59152" y="584200"/>
            <a:ext cx="5138928" cy="969496"/>
          </a:xfrm>
        </p:spPr>
        <p:txBody>
          <a:bodyPr/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234950">
              <a:buClr>
                <a:srgbClr val="B40117"/>
              </a:buClr>
              <a:defRPr/>
            </a:lvl3pPr>
            <a:lvl4pPr marL="966788" indent="-222250">
              <a:buClr>
                <a:srgbClr val="B40117"/>
              </a:buClr>
              <a:defRPr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54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black">
          <a:xfrm>
            <a:off x="7178040" y="6501384"/>
            <a:ext cx="1261872" cy="31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anchor="ctr" anchorCtr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DA2128"/>
                </a:solidFill>
              </a:rPr>
              <a:t>522-0-</a:t>
            </a:r>
            <a:fld id="{3C9BEED5-9115-4DD2-87A6-AE0DF94B186B}" type="slidenum">
              <a:rPr lang="en-US" b="1" smtClean="0">
                <a:solidFill>
                  <a:srgbClr val="DA2128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DA2128"/>
              </a:solidFill>
            </a:endParaRPr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0" y="433225"/>
            <a:ext cx="9144000" cy="0"/>
          </a:xfrm>
          <a:prstGeom prst="line">
            <a:avLst/>
          </a:prstGeom>
          <a:noFill/>
          <a:ln w="508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0" y="656340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 smtClean="0">
                <a:solidFill>
                  <a:srgbClr val="005AAB"/>
                </a:solidFill>
                <a:cs typeface="Times New Roman" pitchFamily="18" charset="0"/>
              </a:rPr>
              <a:t>©</a:t>
            </a:r>
            <a:r>
              <a:rPr lang="en-US" sz="800" dirty="0" smtClean="0">
                <a:solidFill>
                  <a:srgbClr val="005AAB"/>
                </a:solidFill>
              </a:rPr>
              <a:t> Learning Tree International, Inc. </a:t>
            </a:r>
            <a:r>
              <a:rPr lang="en-US" sz="800" dirty="0" err="1" smtClean="0">
                <a:solidFill>
                  <a:srgbClr val="005AAB"/>
                </a:solidFill>
              </a:rPr>
              <a:t>Tous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droits</a:t>
            </a:r>
            <a:r>
              <a:rPr lang="en-US" sz="800" dirty="0" smtClean="0">
                <a:solidFill>
                  <a:srgbClr val="005AAB"/>
                </a:solidFill>
              </a:rPr>
              <a:t> </a:t>
            </a:r>
            <a:r>
              <a:rPr lang="en-US" sz="800" dirty="0" err="1" smtClean="0">
                <a:solidFill>
                  <a:srgbClr val="005AAB"/>
                </a:solidFill>
              </a:rPr>
              <a:t>réservés</a:t>
            </a:r>
            <a:r>
              <a:rPr lang="en-US" sz="800" dirty="0" smtClean="0">
                <a:solidFill>
                  <a:srgbClr val="005AAB"/>
                </a:solidFill>
              </a:rPr>
              <a:t>. Ne</a:t>
            </a:r>
            <a:r>
              <a:rPr lang="en-US" sz="800" baseline="0" dirty="0" smtClean="0">
                <a:solidFill>
                  <a:srgbClr val="005AAB"/>
                </a:solidFill>
              </a:rPr>
              <a:t> pas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reproduire</a:t>
            </a:r>
            <a:r>
              <a:rPr lang="en-US" sz="800" baseline="0" dirty="0" smtClean="0">
                <a:solidFill>
                  <a:srgbClr val="005AAB"/>
                </a:solidFill>
              </a:rPr>
              <a:t> sans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autorisation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écrite</a:t>
            </a:r>
            <a:r>
              <a:rPr lang="en-US" sz="800" baseline="0" dirty="0" smtClean="0">
                <a:solidFill>
                  <a:srgbClr val="005AAB"/>
                </a:solidFill>
              </a:rPr>
              <a:t> </a:t>
            </a:r>
            <a:r>
              <a:rPr lang="en-US" sz="800" baseline="0" dirty="0" err="1" smtClean="0">
                <a:solidFill>
                  <a:srgbClr val="005AAB"/>
                </a:solidFill>
              </a:rPr>
              <a:t>préalable</a:t>
            </a:r>
            <a:r>
              <a:rPr lang="en-US" sz="800" dirty="0" smtClean="0">
                <a:solidFill>
                  <a:srgbClr val="005AAB"/>
                </a:solidFill>
              </a:rPr>
              <a:t>.</a:t>
            </a:r>
            <a:endParaRPr lang="en-US" sz="800" dirty="0">
              <a:solidFill>
                <a:srgbClr val="005AA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6309360"/>
            <a:ext cx="606553" cy="457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8439912" y="6309360"/>
            <a:ext cx="606553" cy="457201"/>
          </a:xfrm>
          <a:prstGeom prst="rect">
            <a:avLst/>
          </a:prstGeom>
        </p:spPr>
      </p:pic>
      <p:sp>
        <p:nvSpPr>
          <p:cNvPr id="13" name="Line 1033"/>
          <p:cNvSpPr>
            <a:spLocks noChangeShapeType="1"/>
          </p:cNvSpPr>
          <p:nvPr/>
        </p:nvSpPr>
        <p:spPr bwMode="auto">
          <a:xfrm>
            <a:off x="0" y="5943600"/>
            <a:ext cx="9144000" cy="0"/>
          </a:xfrm>
          <a:prstGeom prst="line">
            <a:avLst/>
          </a:prstGeom>
          <a:noFill/>
          <a:ln w="25400">
            <a:solidFill>
              <a:srgbClr val="DA21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676" r:id="rId15"/>
    <p:sldLayoutId id="2147483678" r:id="rId1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pitchFamily="34" charset="0"/>
        <a:buChar char="•"/>
        <a:tabLst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9667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12017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 sz="quarter"/>
          </p:nvPr>
        </p:nvSpPr>
        <p:spPr bwMode="gray"/>
        <p:txBody>
          <a:bodyPr/>
          <a:lstStyle/>
          <a:p>
            <a:r>
              <a:rPr lang="fr-FR" noProof="0" dirty="0" smtClean="0"/>
              <a:t>Introduction et vue d’ensemble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216539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noProof="0" dirty="0" smtClean="0"/>
              <a:t>Au cours de cette formation, vous apprendrez à :</a:t>
            </a:r>
          </a:p>
          <a:p>
            <a:r>
              <a:rPr lang="fr-FR" noProof="0" smtClean="0"/>
              <a:t>Développer une synthaxe CSS3 adaptative, accessible et normalisée</a:t>
            </a:r>
            <a:endParaRPr lang="fr-FR" noProof="0" dirty="0" smtClean="0"/>
          </a:p>
          <a:p>
            <a:r>
              <a:rPr lang="fr-FR" noProof="0" dirty="0" smtClean="0"/>
              <a:t>Concevoir des pages compatibles avec tout type d’appareils ou de plateformes</a:t>
            </a:r>
            <a:endParaRPr lang="fr-FR" i="1" noProof="0" dirty="0" smtClean="0">
              <a:latin typeface="Century Schoolbook" pitchFamily="80" charset="0"/>
            </a:endParaRPr>
          </a:p>
          <a:p>
            <a:r>
              <a:rPr lang="fr-FR" noProof="0" dirty="0" smtClean="0"/>
              <a:t>Exploiter les outils de typographie, les menus, les animations et les tests du support avancés</a:t>
            </a:r>
          </a:p>
          <a:p>
            <a:r>
              <a:rPr lang="fr-FR" dirty="0" smtClean="0"/>
              <a:t>Positionner vos </a:t>
            </a:r>
            <a:r>
              <a:rPr lang="fr-FR" smtClean="0"/>
              <a:t>éléments HTML et HTML 5, </a:t>
            </a:r>
            <a:r>
              <a:rPr lang="fr-FR" dirty="0" smtClean="0"/>
              <a:t>leur appliquer des styles et créer un effet </a:t>
            </a:r>
            <a:r>
              <a:rPr lang="fr-FR" smtClean="0"/>
              <a:t>de flottement avec CSS</a:t>
            </a:r>
            <a:endParaRPr lang="fr-FR" noProof="0" dirty="0" smtClean="0"/>
          </a:p>
          <a:p>
            <a:r>
              <a:rPr lang="fr-FR" noProof="0" dirty="0" smtClean="0"/>
              <a:t>Créer du contenu accessible et optimisé pour les moteurs de recherche</a:t>
            </a:r>
          </a:p>
          <a:p>
            <a:r>
              <a:rPr lang="fr-FR" noProof="0" dirty="0" smtClean="0"/>
              <a:t>Appliquer des bonnes pratiques pour que vos sites soient compatibles avec tous les navigateurs, anciens </a:t>
            </a:r>
            <a:r>
              <a:rPr lang="fr-FR" noProof="0" smtClean="0"/>
              <a:t>ou modernes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cours</a:t>
            </a:r>
            <a:endParaRPr lang="fr-FR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276225" y="5362575"/>
            <a:ext cx="547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CSS = Cascading Style Sheets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HTML = </a:t>
            </a:r>
            <a:r>
              <a:rPr lang="en-US" dirty="0" err="1" smtClean="0">
                <a:solidFill>
                  <a:schemeClr val="bg2"/>
                </a:solidFill>
              </a:rPr>
              <a:t>HyperText</a:t>
            </a:r>
            <a:r>
              <a:rPr lang="en-US" dirty="0" smtClean="0">
                <a:solidFill>
                  <a:schemeClr val="bg2"/>
                </a:solidFill>
              </a:rPr>
              <a:t> Markup Language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5" name="Rectangle 5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478149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fr-FR" noProof="0" dirty="0" smtClean="0"/>
              <a:t>			</a:t>
            </a:r>
            <a:r>
              <a:rPr lang="fr-FR" dirty="0" smtClean="0"/>
              <a:t>Introduction et vue d’ensemble</a:t>
            </a:r>
            <a:endParaRPr lang="fr-FR" noProof="0" dirty="0" smtClean="0"/>
          </a:p>
          <a:p>
            <a:pPr>
              <a:buFont typeface="Arial" charset="0"/>
              <a:buNone/>
            </a:pPr>
            <a:r>
              <a:rPr lang="fr-FR" dirty="0" smtClean="0"/>
              <a:t>Chapitre </a:t>
            </a:r>
            <a:r>
              <a:rPr lang="fr-FR" noProof="0" dirty="0" smtClean="0"/>
              <a:t>1	Séparer le fond et la forme</a:t>
            </a:r>
          </a:p>
          <a:p>
            <a:pPr>
              <a:buFont typeface="Arial" charset="0"/>
              <a:buNone/>
            </a:pPr>
            <a:r>
              <a:rPr lang="fr-FR" dirty="0" smtClean="0"/>
              <a:t>Chapitre </a:t>
            </a:r>
            <a:r>
              <a:rPr lang="fr-FR" noProof="0" dirty="0" smtClean="0"/>
              <a:t>2	Utiliser le modèle de boîtes CSS</a:t>
            </a:r>
          </a:p>
          <a:p>
            <a:pPr>
              <a:buFont typeface="Arial" charset="0"/>
              <a:buNone/>
            </a:pPr>
            <a:r>
              <a:rPr lang="fr-FR" dirty="0" smtClean="0"/>
              <a:t>Chapitre </a:t>
            </a:r>
            <a:r>
              <a:rPr lang="fr-FR" noProof="0" dirty="0" smtClean="0"/>
              <a:t>3	Positionner les éléments HTML</a:t>
            </a:r>
          </a:p>
          <a:p>
            <a:pPr>
              <a:buFont typeface="Arial" charset="0"/>
              <a:buNone/>
            </a:pPr>
            <a:r>
              <a:rPr lang="fr-FR" dirty="0" smtClean="0"/>
              <a:t>Chapitre </a:t>
            </a:r>
            <a:r>
              <a:rPr lang="fr-FR" noProof="0" dirty="0" smtClean="0"/>
              <a:t>4</a:t>
            </a:r>
            <a:r>
              <a:rPr lang="fr-FR" noProof="0" smtClean="0"/>
              <a:t>	</a:t>
            </a:r>
            <a:r>
              <a:rPr lang="fr-FR"/>
              <a:t>Sélecteurs avancés avec CSS3</a:t>
            </a:r>
            <a:endParaRPr lang="fr-FR" noProof="0" dirty="0" smtClean="0"/>
          </a:p>
          <a:p>
            <a:pPr>
              <a:buFont typeface="Arial" charset="0"/>
              <a:buNone/>
            </a:pPr>
            <a:r>
              <a:rPr lang="fr-FR" dirty="0" smtClean="0"/>
              <a:t>Chapitre </a:t>
            </a:r>
            <a:r>
              <a:rPr lang="fr-FR" noProof="0" dirty="0" smtClean="0"/>
              <a:t>5	Ajouter des effets avancés à </a:t>
            </a:r>
            <a:r>
              <a:rPr lang="fr-FR" noProof="0" dirty="0" err="1" smtClean="0"/>
              <a:t>CSS3</a:t>
            </a:r>
            <a:endParaRPr lang="fr-FR" noProof="0" dirty="0" smtClean="0"/>
          </a:p>
          <a:p>
            <a:pPr>
              <a:buNone/>
            </a:pPr>
            <a:r>
              <a:rPr lang="fr-FR" dirty="0" smtClean="0"/>
              <a:t>Chapitre </a:t>
            </a:r>
            <a:r>
              <a:rPr lang="fr-FR" noProof="0" dirty="0" smtClean="0"/>
              <a:t>6	</a:t>
            </a:r>
            <a:r>
              <a:rPr lang="fr-FR" dirty="0"/>
              <a:t>Créer du contenu Responsive Web Design</a:t>
            </a:r>
          </a:p>
          <a:p>
            <a:pPr>
              <a:buFont typeface="Arial" charset="0"/>
              <a:buNone/>
            </a:pPr>
            <a:r>
              <a:rPr lang="fr-FR" dirty="0" smtClean="0"/>
              <a:t>Chapitre </a:t>
            </a:r>
            <a:r>
              <a:rPr lang="fr-FR" noProof="0" dirty="0" smtClean="0"/>
              <a:t>7	</a:t>
            </a:r>
            <a:r>
              <a:rPr lang="fr-FR" dirty="0" smtClean="0"/>
              <a:t>Manipuler </a:t>
            </a:r>
            <a:r>
              <a:rPr lang="fr-FR" dirty="0"/>
              <a:t>du contenu dynamique</a:t>
            </a:r>
          </a:p>
          <a:p>
            <a:pPr>
              <a:buFont typeface="Arial" charset="0"/>
              <a:buNone/>
            </a:pPr>
            <a:r>
              <a:rPr lang="fr-FR" dirty="0" smtClean="0"/>
              <a:t>Chapitre </a:t>
            </a:r>
            <a:r>
              <a:rPr lang="fr-FR" noProof="0" dirty="0" smtClean="0"/>
              <a:t>8	Résumé du cours</a:t>
            </a:r>
          </a:p>
          <a:p>
            <a:pPr>
              <a:buFont typeface="Arial" charset="0"/>
              <a:buNone/>
            </a:pPr>
            <a:r>
              <a:rPr lang="fr-FR" dirty="0" smtClean="0"/>
              <a:t>			Évaluation du cours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du cours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232204831"/>
  <p:tag name="TL" val="302C3534302C343530"/>
  <p:tag name="IPF" val="422C496E74726F64756374696F6E20616E64204F766572766965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78706C61696E206D61696E206F626A6563746976652C20666F637573206F6E2073747564656E742062656E65666974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7572736520536F667477617265"/>
</p:tagLst>
</file>

<file path=ppt/theme/theme1.xml><?xml version="1.0" encoding="utf-8"?>
<a:theme xmlns:a="http://schemas.openxmlformats.org/drawingml/2006/main" name="LTreeMaster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LtreeMaster</Template>
  <TotalTime>1377</TotalTime>
  <Words>196</Words>
  <Application>Microsoft Office PowerPoint</Application>
  <PresentationFormat>Affichage à l'écran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Century Schoolbook</vt:lpstr>
      <vt:lpstr>Times New Roman</vt:lpstr>
      <vt:lpstr>Webdings</vt:lpstr>
      <vt:lpstr>Wingdings 3</vt:lpstr>
      <vt:lpstr>LTreeMaster</vt:lpstr>
      <vt:lpstr>Introduction et vue d’ensemble</vt:lpstr>
      <vt:lpstr>Objectifs du cours</vt:lpstr>
      <vt:lpstr>Contenu du cours</vt:lpstr>
    </vt:vector>
  </TitlesOfParts>
  <Company>Learning Tree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Overview</dc:title>
  <dc:creator>KarlB</dc:creator>
  <dc:description>Tagged 09/12/2013 10:22:19 PM</dc:description>
  <cp:lastModifiedBy>Cyril Vincent</cp:lastModifiedBy>
  <cp:revision>166</cp:revision>
  <cp:lastPrinted>2011-06-02T22:31:19Z</cp:lastPrinted>
  <dcterms:created xsi:type="dcterms:W3CDTF">2011-05-24T22:57:50Z</dcterms:created>
  <dcterms:modified xsi:type="dcterms:W3CDTF">2018-07-11T07:07:01Z</dcterms:modified>
</cp:coreProperties>
</file>