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86" r:id="rId2"/>
    <p:sldId id="287" r:id="rId3"/>
    <p:sldId id="288" r:id="rId4"/>
    <p:sldId id="329" r:id="rId5"/>
    <p:sldId id="328" r:id="rId6"/>
    <p:sldId id="330" r:id="rId7"/>
    <p:sldId id="331" r:id="rId8"/>
    <p:sldId id="356" r:id="rId9"/>
    <p:sldId id="332" r:id="rId10"/>
    <p:sldId id="333" r:id="rId11"/>
    <p:sldId id="334" r:id="rId12"/>
    <p:sldId id="335" r:id="rId13"/>
    <p:sldId id="336" r:id="rId14"/>
    <p:sldId id="357" r:id="rId15"/>
    <p:sldId id="358" r:id="rId16"/>
    <p:sldId id="359" r:id="rId17"/>
    <p:sldId id="360" r:id="rId18"/>
    <p:sldId id="353" r:id="rId19"/>
    <p:sldId id="338" r:id="rId20"/>
    <p:sldId id="339" r:id="rId21"/>
    <p:sldId id="362" r:id="rId22"/>
    <p:sldId id="354" r:id="rId23"/>
    <p:sldId id="343" r:id="rId24"/>
    <p:sldId id="344" r:id="rId25"/>
    <p:sldId id="345" r:id="rId26"/>
    <p:sldId id="346" r:id="rId27"/>
    <p:sldId id="347" r:id="rId28"/>
    <p:sldId id="348" r:id="rId29"/>
    <p:sldId id="355" r:id="rId30"/>
    <p:sldId id="350" r:id="rId31"/>
    <p:sldId id="351" r:id="rId32"/>
    <p:sldId id="352" r:id="rId33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ECFF"/>
    <a:srgbClr val="99CCFF"/>
    <a:srgbClr val="DDDDDD"/>
    <a:srgbClr val="663300"/>
    <a:srgbClr val="0033CC"/>
    <a:srgbClr val="FFFF66"/>
    <a:srgbClr val="FF5050"/>
    <a:srgbClr val="FFFFFF"/>
    <a:srgbClr val="ECC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3231" autoAdjust="0"/>
    <p:restoredTop sz="99564" autoAdjust="0"/>
  </p:normalViewPr>
  <p:slideViewPr>
    <p:cSldViewPr snapToGrid="0">
      <p:cViewPr varScale="1">
        <p:scale>
          <a:sx n="97" d="100"/>
          <a:sy n="97" d="100"/>
        </p:scale>
        <p:origin x="-114" y="-180"/>
      </p:cViewPr>
      <p:guideLst>
        <p:guide orient="horz" pos="997"/>
        <p:guide orient="horz" pos="2006"/>
        <p:guide pos="257"/>
        <p:guide pos="388"/>
        <p:guide pos="451"/>
        <p:guide pos="673"/>
        <p:guide pos="724"/>
        <p:guide pos="199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676" y="-114"/>
      </p:cViewPr>
      <p:guideLst>
        <p:guide orient="horz" pos="2920"/>
        <p:guide pos="22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t" anchorCtr="0" compatLnSpc="1">
            <a:prstTxWarp prst="textNoShape">
              <a:avLst/>
            </a:prstTxWarp>
          </a:bodyPr>
          <a:lstStyle>
            <a:lvl1pPr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7" y="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t" anchorCtr="0" compatLnSpc="1">
            <a:prstTxWarp prst="textNoShape">
              <a:avLst/>
            </a:prstTxWarp>
          </a:bodyPr>
          <a:lstStyle>
            <a:lvl1pPr algn="r"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0745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b" anchorCtr="0" compatLnSpc="1">
            <a:prstTxWarp prst="textNoShape">
              <a:avLst/>
            </a:prstTxWarp>
          </a:bodyPr>
          <a:lstStyle>
            <a:lvl1pPr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7" y="880745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b" anchorCtr="0" compatLnSpc="1">
            <a:prstTxWarp prst="textNoShape">
              <a:avLst/>
            </a:prstTxWarp>
          </a:bodyPr>
          <a:lstStyle>
            <a:lvl1pPr algn="r" defTabSz="92628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07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3250" y="228600"/>
            <a:ext cx="4830763" cy="3624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2"/>
            <a:ext cx="6997700" cy="38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994" tIns="39497" rIns="78994" bIns="39497">
            <a:spAutoFit/>
          </a:bodyPr>
          <a:lstStyle/>
          <a:p>
            <a:pPr marL="176057" defTabSz="888214">
              <a:spcBef>
                <a:spcPct val="50000"/>
              </a:spcBef>
              <a:tabLst>
                <a:tab pos="3408523" algn="ctr"/>
                <a:tab pos="6604507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977-2-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057" defTabSz="888214">
                <a:spcBef>
                  <a:spcPct val="50000"/>
                </a:spcBef>
                <a:tabLst>
                  <a:tab pos="3408523" algn="ctr"/>
                  <a:tab pos="6604507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40"/>
            <a:ext cx="517770" cy="21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0420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2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058" tIns="45528" rIns="91058" bIns="4552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972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&lt;*s*o*u*r*c*e*&gt;*5*2*2*h*1*-*1*-*1*&lt;*/*s*o*u*r*c*e*&gt;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6982"/>
            <a:ext cx="6459537" cy="1236874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Both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Chapter starts: Day 1 at 10:00am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5"/>
            <a:ext cx="6438900" cy="996808"/>
          </a:xfrm>
        </p:spPr>
        <p:txBody>
          <a:bodyPr>
            <a:spAutoFit/>
          </a:bodyPr>
          <a:lstStyle/>
          <a:p>
            <a:pPr marL="228594" indent="-228594"/>
            <a:r>
              <a:rPr lang="en-US" dirty="0" smtClean="0">
                <a:latin typeface="Times New Roman" charset="0"/>
              </a:rPr>
              <a:t>Jogger text: CSS Comments</a:t>
            </a:r>
          </a:p>
          <a:p>
            <a:pPr marL="228594" indent="-228594"/>
            <a:r>
              <a:rPr lang="en-US" dirty="0" smtClean="0">
                <a:latin typeface="Times New Roman" charset="0"/>
              </a:rPr>
              <a:t>Direction: Left</a:t>
            </a:r>
          </a:p>
          <a:p>
            <a:pPr marL="228594" indent="-228594"/>
            <a:r>
              <a:rPr lang="en-US" dirty="0" smtClean="0">
                <a:latin typeface="Times New Roman" charset="0"/>
              </a:rPr>
              <a:t>Instructor notes:</a:t>
            </a:r>
          </a:p>
          <a:p>
            <a:pPr marL="228594" indent="-228594"/>
            <a:r>
              <a:rPr lang="en-US" dirty="0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&lt;*s*o*u*r*c*e*&gt;*5*2*2*h*2*h*2*-*2*-*1*4*&lt;*/*s*o*u*r*c*e*&gt;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7850" y="223838"/>
            <a:ext cx="4833938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&lt;*s*o*u*r*c*e*&gt;*5*2*2*h*2*h*2*-*2*-*1*5*&lt;*/*s*o*u*r*c*e*&gt;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223838"/>
            <a:ext cx="4833938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&lt;*s*o*u*r*c*e*&gt;*5*2*2*h*2*h*2*-*2*-*1*6*&lt;*/*s*o*u*r*c*e*&gt;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223838"/>
            <a:ext cx="4833938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&lt;*s*o*u*r*c*e*&gt;*5*2*2*h*2*h*2*-*2*-*1*7*&lt;*/*s*o*u*r*c*e*&gt;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223838"/>
            <a:ext cx="4833938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&lt;*s*o*u*r*c*e*&gt;*5*2*2*h*1*-*1*-*3*&lt;*/*s*o*u*r*c*e*&gt;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&lt;*s*o*u*r*c*e*&gt;*5*2*2*h*1*-*1*-*2*&lt;*/*s*o*u*r*c*e*&gt;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&lt;*s*o*u*r*c*e*&gt;*5*2*2*h*3*-*2*-*2*1*&lt;*/*s*o*u*r*c*e*&gt;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dirty="0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&lt;*s*o*u*r*c*e*&gt;*5*2*2*h*1*-*1*-*3*&lt;*/*s*o*u*r*c*e*&gt;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&lt;*s*o*u*r*c*e*&gt;*5*2*2*h*1*-*1*-*3*&lt;*/*s*o*u*r*c*e*&gt;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&lt;*s*o*u*r*c*e*&gt;*5*2*2*h*1*-*1*-*3*&lt;*/*s*o*u*r*c*e*&gt;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4" y="3956982"/>
            <a:ext cx="6488113" cy="996808"/>
          </a:xfrm>
        </p:spPr>
        <p:txBody>
          <a:bodyPr>
            <a:spAutoFit/>
          </a:bodyPr>
          <a:lstStyle/>
          <a:p>
            <a:r>
              <a:rPr lang="en-US" smtClean="0"/>
              <a:t>Jogger text: Firefox Web Developer Toolbar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endParaRPr lang="en-US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W3C Web Accessibility Guideline Summary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4" y="3956982"/>
            <a:ext cx="6488113" cy="996808"/>
          </a:xfrm>
        </p:spPr>
        <p:txBody>
          <a:bodyPr>
            <a:spAutoFit/>
          </a:bodyPr>
          <a:lstStyle/>
          <a:p>
            <a:pPr marL="228594" indent="-228594"/>
            <a:r>
              <a:rPr lang="en-US" dirty="0" smtClean="0">
                <a:latin typeface="Times New Roman" charset="0"/>
              </a:rPr>
              <a:t>Jogger text: </a:t>
            </a:r>
            <a:r>
              <a:rPr lang="en-US" dirty="0" err="1" smtClean="0">
                <a:latin typeface="Times New Roman" charset="0"/>
              </a:rPr>
              <a:t>W3C</a:t>
            </a:r>
            <a:r>
              <a:rPr lang="en-US" dirty="0" smtClean="0">
                <a:latin typeface="Times New Roman" charset="0"/>
              </a:rPr>
              <a:t> Web Accessibility Guideline Summary (continued)</a:t>
            </a:r>
          </a:p>
          <a:p>
            <a:pPr marL="228594" indent="-228594"/>
            <a:r>
              <a:rPr lang="en-US" dirty="0" smtClean="0">
                <a:latin typeface="Times New Roman" charset="0"/>
              </a:rPr>
              <a:t>Direction: Right</a:t>
            </a:r>
          </a:p>
          <a:p>
            <a:pPr marL="228594" indent="-228594"/>
            <a:r>
              <a:rPr lang="en-US" dirty="0" smtClean="0">
                <a:latin typeface="Times New Roman" charset="0"/>
              </a:rPr>
              <a:t>Instructor notes:</a:t>
            </a:r>
          </a:p>
          <a:p>
            <a:pPr marL="228594" indent="-228594"/>
            <a:r>
              <a:rPr lang="en-GB" dirty="0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87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Jogger text: Units of Measure</a:t>
            </a:r>
          </a:p>
          <a:p>
            <a:pPr eaLnBrk="1" hangingPunct="1"/>
            <a:r>
              <a:rPr lang="en-US" smtClean="0"/>
              <a:t>Direction: Right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&lt;*s*o*u*r*c*e*&gt;*5*2*2*h*1*-*2*-*8*&lt;*/*s*o*u*r*c*e*&gt;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1500" y="228600"/>
            <a:ext cx="4835525" cy="36274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7" y="3953811"/>
            <a:ext cx="6442075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Roles in Developing a Web Site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17" name="Rounded Rectangle 16"/>
            <p:cNvSpPr/>
            <p:nvPr userDrawn="1"/>
          </p:nvSpPr>
          <p:spPr bwMode="auto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 bwMode="auto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84" y="2831548"/>
            <a:ext cx="2414031" cy="1207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 userDrawn="1"/>
        </p:nvGrpSpPr>
        <p:grpSpPr bwMode="gray"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12" name="Rounded Rectangle 31"/>
            <p:cNvSpPr/>
            <p:nvPr userDrawn="1"/>
          </p:nvSpPr>
          <p:spPr bwMode="gray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ounded Rectangle 32"/>
            <p:cNvSpPr/>
            <p:nvPr userDrawn="1"/>
          </p:nvSpPr>
          <p:spPr bwMode="gray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287338" indent="-287338">
              <a:buClr>
                <a:srgbClr val="DA2128"/>
              </a:buClr>
              <a:buFont typeface="Webdings" pitchFamily="18" charset="2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or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818094" y="62099"/>
            <a:ext cx="1071127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Formateur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7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904736" y="62098"/>
            <a:ext cx="1147189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Référence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48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2099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Démo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70435" y="575235"/>
            <a:ext cx="8599488" cy="1566862"/>
          </a:xfrm>
        </p:spPr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6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7048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Quiz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13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Font typeface="+mj-lt"/>
              <a:buAutoNum type="alphaLcParenR"/>
              <a:defRPr/>
            </a:lvl2pPr>
            <a:lvl3pPr marL="798513" indent="-171450">
              <a:buClr>
                <a:srgbClr val="DA2128"/>
              </a:buClr>
              <a:buFont typeface="Arial" pitchFamily="34" charset="0"/>
              <a:buChar char="−"/>
              <a:defRPr/>
            </a:lvl3pPr>
            <a:lvl4pPr marL="341313" indent="-3413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173677" y="62099"/>
            <a:ext cx="878248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À</a:t>
            </a:r>
            <a:r>
              <a:rPr lang="en-GB" b="1" baseline="0" dirty="0" smtClean="0">
                <a:solidFill>
                  <a:schemeClr val="accent2"/>
                </a:solidFill>
              </a:rPr>
              <a:t> </a:t>
            </a:r>
            <a:r>
              <a:rPr lang="en-GB" b="1" baseline="0" dirty="0" err="1" smtClean="0">
                <a:solidFill>
                  <a:schemeClr val="accent2"/>
                </a:solidFill>
              </a:rPr>
              <a:t>vous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1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59152" y="584200"/>
            <a:ext cx="5138928" cy="969496"/>
          </a:xfrm>
        </p:spPr>
        <p:txBody>
          <a:bodyPr/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234950">
              <a:buClr>
                <a:srgbClr val="B40117"/>
              </a:buClr>
              <a:defRPr/>
            </a:lvl3pPr>
            <a:lvl4pPr marL="966788" indent="-222250">
              <a:buClr>
                <a:srgbClr val="B40117"/>
              </a:buClr>
              <a:defRPr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54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black">
          <a:xfrm>
            <a:off x="7178040" y="6501384"/>
            <a:ext cx="1261872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DA2128"/>
                </a:solidFill>
              </a:rPr>
              <a:t>522-2-</a:t>
            </a:r>
            <a:fld id="{3C9BEED5-9115-4DD2-87A6-AE0DF94B186B}" type="slidenum">
              <a:rPr lang="en-US" b="1" smtClean="0">
                <a:solidFill>
                  <a:srgbClr val="DA2128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DA2128"/>
              </a:solidFill>
            </a:endParaRPr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0" y="433225"/>
            <a:ext cx="9144000" cy="0"/>
          </a:xfrm>
          <a:prstGeom prst="line">
            <a:avLst/>
          </a:prstGeom>
          <a:noFill/>
          <a:ln w="508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0" y="656340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solidFill>
                  <a:srgbClr val="005AAB"/>
                </a:solidFill>
                <a:cs typeface="Times New Roman" pitchFamily="18" charset="0"/>
              </a:rPr>
              <a:t>©</a:t>
            </a:r>
            <a:r>
              <a:rPr lang="en-US" sz="800" dirty="0" smtClean="0">
                <a:solidFill>
                  <a:srgbClr val="005AAB"/>
                </a:solidFill>
              </a:rPr>
              <a:t> Learning Tree International, Inc. </a:t>
            </a:r>
            <a:r>
              <a:rPr lang="en-US" sz="800" dirty="0" err="1" smtClean="0">
                <a:solidFill>
                  <a:srgbClr val="005AAB"/>
                </a:solidFill>
              </a:rPr>
              <a:t>Tous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droits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réservés</a:t>
            </a:r>
            <a:r>
              <a:rPr lang="en-US" sz="800" dirty="0" smtClean="0">
                <a:solidFill>
                  <a:srgbClr val="005AAB"/>
                </a:solidFill>
              </a:rPr>
              <a:t>. Ne</a:t>
            </a:r>
            <a:r>
              <a:rPr lang="en-US" sz="800" baseline="0" dirty="0" smtClean="0">
                <a:solidFill>
                  <a:srgbClr val="005AAB"/>
                </a:solidFill>
              </a:rPr>
              <a:t> pas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reproduire</a:t>
            </a:r>
            <a:r>
              <a:rPr lang="en-US" sz="800" baseline="0" dirty="0" smtClean="0">
                <a:solidFill>
                  <a:srgbClr val="005AAB"/>
                </a:solidFill>
              </a:rPr>
              <a:t> sans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autorisation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écrite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préalable</a:t>
            </a:r>
            <a:r>
              <a:rPr lang="en-US" sz="800" dirty="0" smtClean="0">
                <a:solidFill>
                  <a:srgbClr val="005AAB"/>
                </a:solidFill>
              </a:rPr>
              <a:t>.</a:t>
            </a:r>
            <a:endParaRPr lang="en-US" sz="800" dirty="0">
              <a:solidFill>
                <a:srgbClr val="005AA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6309360"/>
            <a:ext cx="606553" cy="457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8439912" y="6309360"/>
            <a:ext cx="606553" cy="457201"/>
          </a:xfrm>
          <a:prstGeom prst="rect">
            <a:avLst/>
          </a:prstGeom>
        </p:spPr>
      </p:pic>
      <p:sp>
        <p:nvSpPr>
          <p:cNvPr id="13" name="Line 1033"/>
          <p:cNvSpPr>
            <a:spLocks noChangeShapeType="1"/>
          </p:cNvSpPr>
          <p:nvPr/>
        </p:nvSpPr>
        <p:spPr bwMode="auto">
          <a:xfrm>
            <a:off x="0" y="5943600"/>
            <a:ext cx="9144000" cy="0"/>
          </a:xfrm>
          <a:prstGeom prst="line">
            <a:avLst/>
          </a:prstGeom>
          <a:noFill/>
          <a:ln w="254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0" r:id="rId13"/>
    <p:sldLayoutId id="2147483661" r:id="rId14"/>
    <p:sldLayoutId id="2147483662" r:id="rId15"/>
    <p:sldLayoutId id="2147483688" r:id="rId16"/>
    <p:sldLayoutId id="2147483689" r:id="rId17"/>
    <p:sldLayoutId id="2147483690" r:id="rId1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pitchFamily="34" charset="0"/>
        <a:buChar char="•"/>
        <a:tabLst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9667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12017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 sz="quarter"/>
          </p:nvPr>
        </p:nvSpPr>
        <p:spPr bwMode="gray"/>
        <p:txBody>
          <a:bodyPr/>
          <a:lstStyle/>
          <a:p>
            <a:r>
              <a:rPr lang="fr-FR" dirty="0" smtClean="0"/>
              <a:t>Utiliser le modèle de boîtes CSS</a:t>
            </a:r>
            <a:endParaRPr lang="fr-FR" noProof="0" dirty="0" smtClean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22262" y="301752"/>
            <a:ext cx="5853069" cy="461665"/>
          </a:xfrm>
        </p:spPr>
        <p:txBody>
          <a:bodyPr/>
          <a:lstStyle/>
          <a:p>
            <a:r>
              <a:rPr lang="fr-FR" noProof="0" dirty="0" smtClean="0"/>
              <a:t>Chapitre 2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92884" y="2831548"/>
            <a:ext cx="2414031" cy="12070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159566"/>
          </a:xfrm>
        </p:spPr>
        <p:txBody>
          <a:bodyPr/>
          <a:lstStyle/>
          <a:p>
            <a:r>
              <a:rPr lang="fr-FR" noProof="0" dirty="0" smtClean="0"/>
              <a:t>Forme longue des propriétés :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border-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color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border-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width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border-style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solid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dotted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dashed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hidden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groove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ridge</a:t>
            </a:r>
            <a:r>
              <a:rPr lang="fr-FR" dirty="0" smtClean="0"/>
              <a:t>, 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inset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outset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inherit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noProof="0" dirty="0" smtClean="0"/>
              <a:t>Le rendu peut varier d’un navigateur à l’autre !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Bordures (suite)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43783" y="2449417"/>
            <a:ext cx="5544254" cy="2370273"/>
            <a:chOff x="2043783" y="3180937"/>
            <a:chExt cx="5544254" cy="2370273"/>
          </a:xfrm>
        </p:grpSpPr>
        <p:sp>
          <p:nvSpPr>
            <p:cNvPr id="11" name="shape4"/>
            <p:cNvSpPr txBox="1">
              <a:spLocks noChangeArrowheads="1"/>
            </p:cNvSpPr>
            <p:nvPr/>
          </p:nvSpPr>
          <p:spPr bwMode="gray">
            <a:xfrm>
              <a:off x="2843279" y="3492038"/>
              <a:ext cx="94128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</a:rPr>
                <a:t>Border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60" name="shape3"/>
            <p:cNvSpPr txBox="1"/>
            <p:nvPr/>
          </p:nvSpPr>
          <p:spPr bwMode="gray">
            <a:xfrm>
              <a:off x="2043783" y="4073882"/>
              <a:ext cx="4687724" cy="147732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border-color: blue;</a:t>
              </a:r>
              <a:br>
                <a:rPr lang="en-US" sz="1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border-width: 15px;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border-style: solid;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shape2"/>
            <p:cNvSpPr txBox="1"/>
            <p:nvPr/>
          </p:nvSpPr>
          <p:spPr bwMode="gray">
            <a:xfrm>
              <a:off x="6310440" y="3854821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Rectangle 122"/>
            <p:cNvSpPr>
              <a:spLocks noChangeArrowheads="1"/>
            </p:cNvSpPr>
            <p:nvPr/>
          </p:nvSpPr>
          <p:spPr bwMode="gray">
            <a:xfrm>
              <a:off x="7349912" y="3180937"/>
              <a:ext cx="238125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pPr algn="l"/>
              <a:endParaRPr lang="en-US" baseline="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19"/>
          <p:cNvGrpSpPr>
            <a:grpSpLocks/>
          </p:cNvGrpSpPr>
          <p:nvPr/>
        </p:nvGrpSpPr>
        <p:grpSpPr bwMode="gray">
          <a:xfrm>
            <a:off x="145000" y="2334722"/>
            <a:ext cx="907623" cy="536048"/>
            <a:chOff x="-2890" y="3350"/>
            <a:chExt cx="262" cy="158"/>
          </a:xfrm>
        </p:grpSpPr>
        <p:sp>
          <p:nvSpPr>
            <p:cNvPr id="15" name="Oval 120"/>
            <p:cNvSpPr>
              <a:spLocks noChangeArrowheads="1"/>
            </p:cNvSpPr>
            <p:nvPr/>
          </p:nvSpPr>
          <p:spPr bwMode="gray">
            <a:xfrm>
              <a:off x="-2878" y="3368"/>
              <a:ext cx="250" cy="1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Oval 121"/>
            <p:cNvSpPr>
              <a:spLocks noChangeArrowheads="1"/>
            </p:cNvSpPr>
            <p:nvPr/>
          </p:nvSpPr>
          <p:spPr bwMode="gray">
            <a:xfrm>
              <a:off x="-2890" y="3350"/>
              <a:ext cx="250" cy="1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7" name="TextBox 15"/>
          <p:cNvSpPr txBox="1"/>
          <p:nvPr/>
        </p:nvSpPr>
        <p:spPr bwMode="gray">
          <a:xfrm>
            <a:off x="234840" y="2458030"/>
            <a:ext cx="7389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baseline="0" dirty="0" smtClean="0">
                <a:solidFill>
                  <a:schemeClr val="accent2"/>
                </a:solidFill>
              </a:rPr>
              <a:t>ASTUCE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 smtClean="0"/>
              <a:t>Espace situé entre la bordure et le contenu de l’élément</a:t>
            </a:r>
          </a:p>
          <a:p>
            <a:r>
              <a:rPr lang="fr-FR" noProof="0" dirty="0" smtClean="0"/>
              <a:t>Forme courte des propriétés :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padding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/>
              <a:t>Désigne tous les côtés de la zone de remplissage : en haut, à droite, en bas, à gauche</a:t>
            </a:r>
            <a:endParaRPr lang="fr-FR" noProof="0" dirty="0" smtClean="0"/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Remplissage (</a:t>
            </a:r>
            <a:r>
              <a:rPr lang="fr-FR" noProof="0" dirty="0" err="1" smtClean="0"/>
              <a:t>padding</a:t>
            </a:r>
            <a:r>
              <a:rPr lang="fr-FR" noProof="0" dirty="0" smtClean="0"/>
              <a:t>)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132273" y="2760518"/>
            <a:ext cx="5006533" cy="1387244"/>
            <a:chOff x="2132273" y="3492038"/>
            <a:chExt cx="5006533" cy="1387244"/>
          </a:xfrm>
        </p:grpSpPr>
        <p:sp>
          <p:nvSpPr>
            <p:cNvPr id="11" name="shape3"/>
            <p:cNvSpPr txBox="1">
              <a:spLocks noChangeArrowheads="1"/>
            </p:cNvSpPr>
            <p:nvPr/>
          </p:nvSpPr>
          <p:spPr bwMode="gray">
            <a:xfrm>
              <a:off x="2843279" y="3492038"/>
              <a:ext cx="94128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</a:rPr>
                <a:t>Border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5" name="shape2"/>
            <p:cNvSpPr txBox="1"/>
            <p:nvPr/>
          </p:nvSpPr>
          <p:spPr bwMode="gray">
            <a:xfrm>
              <a:off x="2132273" y="3955952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padding: 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1"/>
            <p:cNvSpPr txBox="1"/>
            <p:nvPr/>
          </p:nvSpPr>
          <p:spPr bwMode="gray">
            <a:xfrm>
              <a:off x="6376807" y="3751640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185214"/>
          </a:xfrm>
        </p:spPr>
        <p:txBody>
          <a:bodyPr/>
          <a:lstStyle/>
          <a:p>
            <a:r>
              <a:rPr lang="fr-FR" noProof="0" dirty="0" smtClean="0"/>
              <a:t>La syntaxe CSS gère les formes courtes des propriétés</a:t>
            </a:r>
          </a:p>
          <a:p>
            <a:pPr lvl="1"/>
            <a:r>
              <a:rPr lang="fr-FR" noProof="0" dirty="0" smtClean="0"/>
              <a:t>Possibilité de </a:t>
            </a:r>
            <a:r>
              <a:rPr lang="fr-FR" dirty="0" smtClean="0"/>
              <a:t>définir tous les bords ou certains seulement</a:t>
            </a:r>
            <a:endParaRPr lang="fr-FR" noProof="0" dirty="0" smtClean="0"/>
          </a:p>
          <a:p>
            <a:pPr lvl="1"/>
            <a:r>
              <a:rPr lang="fr-FR" noProof="0" dirty="0" smtClean="0"/>
              <a:t>Dépend du nombre d’arguments passés :</a:t>
            </a:r>
            <a:endParaRPr lang="fr-FR" dirty="0" smtClean="0"/>
          </a:p>
          <a:p>
            <a:pPr lvl="2"/>
            <a:r>
              <a:rPr lang="fr-FR" dirty="0" smtClean="0"/>
              <a:t>Un argument : &lt;</a:t>
            </a:r>
            <a:r>
              <a:rPr lang="fr-FR" b="1" i="1" dirty="0" smtClean="0"/>
              <a:t>tous les côtés</a:t>
            </a:r>
            <a:r>
              <a:rPr lang="fr-FR" dirty="0" smtClean="0"/>
              <a:t>&gt;</a:t>
            </a:r>
          </a:p>
          <a:p>
            <a:pPr lvl="2"/>
            <a:r>
              <a:rPr lang="fr-FR" dirty="0" smtClean="0"/>
              <a:t>Deux arguments : &lt;</a:t>
            </a:r>
            <a:r>
              <a:rPr lang="fr-FR" b="1" i="1" dirty="0" smtClean="0"/>
              <a:t>en haut et en bas</a:t>
            </a:r>
            <a:r>
              <a:rPr lang="fr-FR" dirty="0" smtClean="0"/>
              <a:t>&gt;    &lt;</a:t>
            </a:r>
            <a:r>
              <a:rPr lang="fr-FR" b="1" i="1" dirty="0" smtClean="0"/>
              <a:t>à gauche et à droite</a:t>
            </a:r>
            <a:r>
              <a:rPr lang="fr-FR" dirty="0" smtClean="0"/>
              <a:t>&gt;</a:t>
            </a:r>
          </a:p>
          <a:p>
            <a:pPr lvl="2"/>
            <a:r>
              <a:rPr lang="fr-FR" noProof="0" dirty="0" smtClean="0"/>
              <a:t>Trois arguments : &lt;</a:t>
            </a:r>
            <a:r>
              <a:rPr lang="fr-FR" b="1" i="1" dirty="0" smtClean="0"/>
              <a:t>en haut</a:t>
            </a:r>
            <a:r>
              <a:rPr lang="fr-FR" noProof="0" dirty="0" smtClean="0"/>
              <a:t>&gt;    &lt;</a:t>
            </a:r>
            <a:r>
              <a:rPr lang="fr-FR" b="1" i="1" dirty="0" smtClean="0"/>
              <a:t>à gauche et à droite</a:t>
            </a:r>
            <a:r>
              <a:rPr lang="fr-FR" noProof="0" dirty="0" smtClean="0"/>
              <a:t>&gt;    &lt;</a:t>
            </a:r>
            <a:r>
              <a:rPr lang="fr-FR" b="1" i="1" dirty="0" smtClean="0"/>
              <a:t>en bas</a:t>
            </a:r>
            <a:r>
              <a:rPr lang="fr-FR" noProof="0" dirty="0" smtClean="0"/>
              <a:t>&gt;</a:t>
            </a:r>
          </a:p>
          <a:p>
            <a:pPr lvl="2"/>
            <a:r>
              <a:rPr lang="fr-FR" noProof="0" dirty="0" smtClean="0"/>
              <a:t>Quatre arguments : &lt;</a:t>
            </a:r>
            <a:r>
              <a:rPr lang="fr-FR" b="1" i="1" dirty="0" smtClean="0"/>
              <a:t>en haut</a:t>
            </a:r>
            <a:r>
              <a:rPr lang="fr-FR" noProof="0" dirty="0" smtClean="0"/>
              <a:t>&gt;    &lt;</a:t>
            </a:r>
            <a:r>
              <a:rPr lang="fr-FR" b="1" i="1" dirty="0" smtClean="0"/>
              <a:t>à droite</a:t>
            </a:r>
            <a:r>
              <a:rPr lang="fr-FR" noProof="0" dirty="0" smtClean="0"/>
              <a:t>&gt;    &lt;</a:t>
            </a:r>
            <a:r>
              <a:rPr lang="fr-FR" b="1" i="1" dirty="0" smtClean="0"/>
              <a:t>en bas</a:t>
            </a:r>
            <a:r>
              <a:rPr lang="fr-FR" noProof="0" dirty="0" smtClean="0"/>
              <a:t>&gt;    &lt;</a:t>
            </a:r>
            <a:r>
              <a:rPr lang="fr-FR" b="1" i="1" dirty="0" smtClean="0"/>
              <a:t>à gauche</a:t>
            </a:r>
            <a:r>
              <a:rPr lang="fr-FR" noProof="0" dirty="0" smtClean="0"/>
              <a:t>&gt;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Forme courte des propriétés des tailles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43783" y="2760518"/>
            <a:ext cx="5028656" cy="2059172"/>
            <a:chOff x="2043783" y="3492038"/>
            <a:chExt cx="5028656" cy="2059172"/>
          </a:xfrm>
        </p:grpSpPr>
        <p:sp>
          <p:nvSpPr>
            <p:cNvPr id="11" name="shape3"/>
            <p:cNvSpPr txBox="1">
              <a:spLocks noChangeArrowheads="1"/>
            </p:cNvSpPr>
            <p:nvPr/>
          </p:nvSpPr>
          <p:spPr bwMode="gray">
            <a:xfrm>
              <a:off x="2843279" y="3492038"/>
              <a:ext cx="94128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</a:rPr>
                <a:t>Border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60" name="shape2"/>
            <p:cNvSpPr txBox="1"/>
            <p:nvPr/>
          </p:nvSpPr>
          <p:spPr bwMode="gray">
            <a:xfrm>
              <a:off x="2043783" y="4073882"/>
              <a:ext cx="4687724" cy="147732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border: 5px 10px 15px 20px;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padding: 20px 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margin: 5px 10px 5px;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shape1"/>
            <p:cNvSpPr txBox="1"/>
            <p:nvPr/>
          </p:nvSpPr>
          <p:spPr bwMode="gray">
            <a:xfrm>
              <a:off x="6310440" y="3854821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7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319406"/>
          </a:xfrm>
        </p:spPr>
        <p:txBody>
          <a:bodyPr/>
          <a:lstStyle/>
          <a:p>
            <a:pPr marL="342900" indent="-342900">
              <a:buSzTx/>
              <a:buFont typeface="Arial" charset="0"/>
              <a:buAutoNum type="arabicPeriod"/>
            </a:pPr>
            <a:r>
              <a:rPr lang="fr-FR" noProof="0" dirty="0" smtClean="0"/>
              <a:t>Ouvrez </a:t>
            </a:r>
            <a:r>
              <a:rPr lang="fr-FR" noProof="0" dirty="0" smtClean="0">
                <a:latin typeface="Courier New" charset="0"/>
              </a:rPr>
              <a:t>C:\Inetpub\wwwroot\DoNow\donow-2.1.html</a:t>
            </a:r>
            <a:r>
              <a:rPr lang="fr-FR" noProof="0" dirty="0" smtClean="0"/>
              <a:t> dans le</a:t>
            </a:r>
            <a:br>
              <a:rPr lang="fr-FR" noProof="0" dirty="0" smtClean="0"/>
            </a:br>
            <a:r>
              <a:rPr lang="fr-FR" noProof="0" dirty="0" smtClean="0"/>
              <a:t>navigateur Web de votre choix</a:t>
            </a:r>
          </a:p>
          <a:p>
            <a:pPr marL="594360" lvl="1" indent="-219456"/>
            <a:r>
              <a:rPr lang="fr-FR" noProof="0" dirty="0" smtClean="0">
                <a:ea typeface="ＭＳ Ｐゴシック" charset="-128"/>
              </a:rPr>
              <a:t>Vous devriez voir trois blocs de texte</a:t>
            </a:r>
            <a:endParaRPr lang="fr-FR" b="1" u="sng" noProof="0" dirty="0" smtClean="0">
              <a:ea typeface="ＭＳ Ｐゴシック" charset="-128"/>
            </a:endParaRPr>
          </a:p>
          <a:p>
            <a:pPr marL="342900" indent="-342900">
              <a:buSzTx/>
              <a:buFont typeface="Arial" charset="0"/>
              <a:buAutoNum type="arabicPeriod"/>
            </a:pPr>
            <a:r>
              <a:rPr lang="fr-FR" noProof="0" dirty="0" smtClean="0"/>
              <a:t>Ouvrez le fichier (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donow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-2.1.html</a:t>
            </a:r>
            <a:r>
              <a:rPr lang="fr-FR" noProof="0" dirty="0" smtClean="0"/>
              <a:t>) dans </a:t>
            </a:r>
            <a:r>
              <a:rPr lang="fr-FR" noProof="0" dirty="0" err="1" smtClean="0"/>
              <a:t>TextPad</a:t>
            </a:r>
            <a:endParaRPr lang="fr-FR" noProof="0" dirty="0" smtClean="0"/>
          </a:p>
          <a:p>
            <a:pPr marL="342900" indent="-342900">
              <a:buSzTx/>
              <a:buFont typeface="Arial" charset="0"/>
              <a:buAutoNum type="arabicPeriod"/>
            </a:pPr>
            <a:r>
              <a:rPr lang="fr-FR" noProof="0" dirty="0" smtClean="0"/>
              <a:t>Ajoutez des règles de style globales à toutes les balises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fr-FR" noProof="0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fr-FR" noProof="0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paragraph</a:t>
            </a:r>
            <a:r>
              <a:rPr lang="fr-FR" noProof="0" dirty="0" smtClean="0"/>
              <a:t> comme suit :</a:t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endParaRPr lang="fr-FR" noProof="0" dirty="0" smtClean="0"/>
          </a:p>
          <a:p>
            <a:pPr marL="342900" indent="-342900">
              <a:buSzTx/>
              <a:buFont typeface="Arial" charset="0"/>
              <a:buAutoNum type="arabicPeriod"/>
            </a:pPr>
            <a:r>
              <a:rPr lang="fr-FR" b="1" dirty="0" smtClean="0">
                <a:solidFill>
                  <a:schemeClr val="tx1"/>
                </a:solidFill>
                <a:ea typeface="+mn-ea"/>
                <a:cs typeface="+mn-cs"/>
              </a:rPr>
              <a:t>Enregistrez </a:t>
            </a:r>
            <a:r>
              <a:rPr lang="fr-FR" b="1" dirty="0">
                <a:solidFill>
                  <a:schemeClr val="tx1"/>
                </a:solidFill>
                <a:ea typeface="+mn-ea"/>
                <a:cs typeface="+mn-cs"/>
              </a:rPr>
              <a:t>le fichier et rechargez la page dans le navigateur de votre choix</a:t>
            </a:r>
          </a:p>
          <a:p>
            <a:pPr marL="798512" lvl="1" indent="-342900">
              <a:buNone/>
            </a:pPr>
            <a:endParaRPr lang="fr-FR" b="1" u="sng" noProof="0" dirty="0" smtClean="0">
              <a:ea typeface="ＭＳ Ｐゴシック" charset="-128"/>
            </a:endParaRPr>
          </a:p>
          <a:p>
            <a:pPr marL="798512" lvl="1" indent="-342900"/>
            <a:r>
              <a:rPr lang="fr-FR" noProof="0" dirty="0" smtClean="0">
                <a:ea typeface="ＭＳ Ｐゴシック" charset="-128"/>
              </a:rPr>
              <a:t>Le résultat correspond-il à vos attentes? </a:t>
            </a:r>
            <a:r>
              <a:rPr lang="fr-FR" b="1" u="sng" noProof="0" dirty="0" smtClean="0">
                <a:ea typeface="ＭＳ Ｐゴシック" charset="-128"/>
              </a:rPr>
              <a:t>				  </a:t>
            </a:r>
            <a:endParaRPr lang="fr-FR" u="sng" noProof="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fr-FR" noProof="0" dirty="0" smtClean="0">
                <a:latin typeface="+mj-lt"/>
                <a:cs typeface="Courier New" pitchFamily="49" charset="0"/>
              </a:rPr>
              <a:t>S’il vous reste du temps, essayez de modifier d’autres propriétés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Modèle de boîtes CSS</a:t>
            </a:r>
          </a:p>
        </p:txBody>
      </p:sp>
      <p:grpSp>
        <p:nvGrpSpPr>
          <p:cNvPr id="4" name="shape1"/>
          <p:cNvGrpSpPr>
            <a:grpSpLocks/>
          </p:cNvGrpSpPr>
          <p:nvPr/>
        </p:nvGrpSpPr>
        <p:grpSpPr bwMode="gray">
          <a:xfrm>
            <a:off x="7764" y="5438630"/>
            <a:ext cx="363538" cy="472162"/>
            <a:chOff x="1736" y="458"/>
            <a:chExt cx="229" cy="323"/>
          </a:xfrm>
        </p:grpSpPr>
        <p:sp>
          <p:nvSpPr>
            <p:cNvPr id="40" name="Freeform 78"/>
            <p:cNvSpPr>
              <a:spLocks/>
            </p:cNvSpPr>
            <p:nvPr/>
          </p:nvSpPr>
          <p:spPr bwMode="gray">
            <a:xfrm>
              <a:off x="1794" y="641"/>
              <a:ext cx="102" cy="14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39"/>
                </a:cxn>
                <a:cxn ang="0">
                  <a:pos x="53" y="82"/>
                </a:cxn>
                <a:cxn ang="0">
                  <a:pos x="102" y="140"/>
                </a:cxn>
                <a:cxn ang="0">
                  <a:pos x="102" y="0"/>
                </a:cxn>
              </a:cxnLst>
              <a:rect l="0" t="0" r="r" b="b"/>
              <a:pathLst>
                <a:path w="102" h="140">
                  <a:moveTo>
                    <a:pt x="4" y="0"/>
                  </a:moveTo>
                  <a:lnTo>
                    <a:pt x="0" y="139"/>
                  </a:lnTo>
                  <a:lnTo>
                    <a:pt x="53" y="82"/>
                  </a:lnTo>
                  <a:lnTo>
                    <a:pt x="102" y="140"/>
                  </a:lnTo>
                  <a:lnTo>
                    <a:pt x="102" y="0"/>
                  </a:lnTo>
                </a:path>
              </a:pathLst>
            </a:custGeom>
            <a:solidFill>
              <a:srgbClr val="0033CC"/>
            </a:solidFill>
            <a:ln w="12700">
              <a:solidFill>
                <a:srgbClr val="00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79"/>
            <p:cNvSpPr>
              <a:spLocks/>
            </p:cNvSpPr>
            <p:nvPr/>
          </p:nvSpPr>
          <p:spPr bwMode="gray">
            <a:xfrm>
              <a:off x="1738" y="458"/>
              <a:ext cx="218" cy="218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14" y="27"/>
                </a:cxn>
                <a:cxn ang="0">
                  <a:pos x="136" y="4"/>
                </a:cxn>
                <a:cxn ang="0">
                  <a:pos x="138" y="35"/>
                </a:cxn>
                <a:cxn ang="0">
                  <a:pos x="163" y="19"/>
                </a:cxn>
                <a:cxn ang="0">
                  <a:pos x="157" y="48"/>
                </a:cxn>
                <a:cxn ang="0">
                  <a:pos x="187" y="41"/>
                </a:cxn>
                <a:cxn ang="0">
                  <a:pos x="171" y="68"/>
                </a:cxn>
                <a:cxn ang="0">
                  <a:pos x="200" y="70"/>
                </a:cxn>
                <a:cxn ang="0">
                  <a:pos x="179" y="90"/>
                </a:cxn>
                <a:cxn ang="0">
                  <a:pos x="206" y="101"/>
                </a:cxn>
                <a:cxn ang="0">
                  <a:pos x="179" y="113"/>
                </a:cxn>
                <a:cxn ang="0">
                  <a:pos x="200" y="133"/>
                </a:cxn>
                <a:cxn ang="0">
                  <a:pos x="171" y="136"/>
                </a:cxn>
                <a:cxn ang="0">
                  <a:pos x="187" y="162"/>
                </a:cxn>
                <a:cxn ang="0">
                  <a:pos x="157" y="156"/>
                </a:cxn>
                <a:cxn ang="0">
                  <a:pos x="163" y="185"/>
                </a:cxn>
                <a:cxn ang="0">
                  <a:pos x="138" y="170"/>
                </a:cxn>
                <a:cxn ang="0">
                  <a:pos x="136" y="199"/>
                </a:cxn>
                <a:cxn ang="0">
                  <a:pos x="114" y="176"/>
                </a:cxn>
                <a:cxn ang="0">
                  <a:pos x="102" y="205"/>
                </a:cxn>
                <a:cxn ang="0">
                  <a:pos x="91" y="176"/>
                </a:cxn>
                <a:cxn ang="0">
                  <a:pos x="71" y="199"/>
                </a:cxn>
                <a:cxn ang="0">
                  <a:pos x="69" y="170"/>
                </a:cxn>
                <a:cxn ang="0">
                  <a:pos x="44" y="185"/>
                </a:cxn>
                <a:cxn ang="0">
                  <a:pos x="49" y="156"/>
                </a:cxn>
                <a:cxn ang="0">
                  <a:pos x="20" y="162"/>
                </a:cxn>
                <a:cxn ang="0">
                  <a:pos x="36" y="136"/>
                </a:cxn>
                <a:cxn ang="0">
                  <a:pos x="6" y="133"/>
                </a:cxn>
                <a:cxn ang="0">
                  <a:pos x="28" y="113"/>
                </a:cxn>
                <a:cxn ang="0">
                  <a:pos x="0" y="101"/>
                </a:cxn>
                <a:cxn ang="0">
                  <a:pos x="28" y="90"/>
                </a:cxn>
                <a:cxn ang="0">
                  <a:pos x="6" y="70"/>
                </a:cxn>
                <a:cxn ang="0">
                  <a:pos x="36" y="68"/>
                </a:cxn>
                <a:cxn ang="0">
                  <a:pos x="20" y="41"/>
                </a:cxn>
                <a:cxn ang="0">
                  <a:pos x="49" y="48"/>
                </a:cxn>
                <a:cxn ang="0">
                  <a:pos x="44" y="19"/>
                </a:cxn>
                <a:cxn ang="0">
                  <a:pos x="69" y="35"/>
                </a:cxn>
                <a:cxn ang="0">
                  <a:pos x="71" y="4"/>
                </a:cxn>
                <a:cxn ang="0">
                  <a:pos x="91" y="27"/>
                </a:cxn>
                <a:cxn ang="0">
                  <a:pos x="102" y="0"/>
                </a:cxn>
              </a:cxnLst>
              <a:rect l="0" t="0" r="r" b="b"/>
              <a:pathLst>
                <a:path w="206" h="205">
                  <a:moveTo>
                    <a:pt x="102" y="0"/>
                  </a:moveTo>
                  <a:lnTo>
                    <a:pt x="114" y="27"/>
                  </a:lnTo>
                  <a:lnTo>
                    <a:pt x="136" y="4"/>
                  </a:lnTo>
                  <a:lnTo>
                    <a:pt x="138" y="35"/>
                  </a:lnTo>
                  <a:lnTo>
                    <a:pt x="163" y="19"/>
                  </a:lnTo>
                  <a:lnTo>
                    <a:pt x="157" y="48"/>
                  </a:lnTo>
                  <a:lnTo>
                    <a:pt x="187" y="41"/>
                  </a:lnTo>
                  <a:lnTo>
                    <a:pt x="171" y="68"/>
                  </a:lnTo>
                  <a:lnTo>
                    <a:pt x="200" y="70"/>
                  </a:lnTo>
                  <a:lnTo>
                    <a:pt x="179" y="90"/>
                  </a:lnTo>
                  <a:lnTo>
                    <a:pt x="206" y="101"/>
                  </a:lnTo>
                  <a:lnTo>
                    <a:pt x="179" y="113"/>
                  </a:lnTo>
                  <a:lnTo>
                    <a:pt x="200" y="133"/>
                  </a:lnTo>
                  <a:lnTo>
                    <a:pt x="171" y="136"/>
                  </a:lnTo>
                  <a:lnTo>
                    <a:pt x="187" y="162"/>
                  </a:lnTo>
                  <a:lnTo>
                    <a:pt x="157" y="156"/>
                  </a:lnTo>
                  <a:lnTo>
                    <a:pt x="163" y="185"/>
                  </a:lnTo>
                  <a:lnTo>
                    <a:pt x="138" y="170"/>
                  </a:lnTo>
                  <a:lnTo>
                    <a:pt x="136" y="199"/>
                  </a:lnTo>
                  <a:lnTo>
                    <a:pt x="114" y="176"/>
                  </a:lnTo>
                  <a:lnTo>
                    <a:pt x="102" y="205"/>
                  </a:lnTo>
                  <a:lnTo>
                    <a:pt x="91" y="176"/>
                  </a:lnTo>
                  <a:lnTo>
                    <a:pt x="71" y="199"/>
                  </a:lnTo>
                  <a:lnTo>
                    <a:pt x="69" y="170"/>
                  </a:lnTo>
                  <a:lnTo>
                    <a:pt x="44" y="185"/>
                  </a:lnTo>
                  <a:lnTo>
                    <a:pt x="49" y="156"/>
                  </a:lnTo>
                  <a:lnTo>
                    <a:pt x="20" y="162"/>
                  </a:lnTo>
                  <a:lnTo>
                    <a:pt x="36" y="136"/>
                  </a:lnTo>
                  <a:lnTo>
                    <a:pt x="6" y="133"/>
                  </a:lnTo>
                  <a:lnTo>
                    <a:pt x="28" y="113"/>
                  </a:lnTo>
                  <a:lnTo>
                    <a:pt x="0" y="101"/>
                  </a:lnTo>
                  <a:lnTo>
                    <a:pt x="28" y="90"/>
                  </a:lnTo>
                  <a:lnTo>
                    <a:pt x="6" y="70"/>
                  </a:lnTo>
                  <a:lnTo>
                    <a:pt x="36" y="68"/>
                  </a:lnTo>
                  <a:lnTo>
                    <a:pt x="20" y="41"/>
                  </a:lnTo>
                  <a:lnTo>
                    <a:pt x="49" y="48"/>
                  </a:lnTo>
                  <a:lnTo>
                    <a:pt x="44" y="19"/>
                  </a:lnTo>
                  <a:lnTo>
                    <a:pt x="69" y="35"/>
                  </a:lnTo>
                  <a:lnTo>
                    <a:pt x="71" y="4"/>
                  </a:lnTo>
                  <a:lnTo>
                    <a:pt x="91" y="27"/>
                  </a:lnTo>
                  <a:lnTo>
                    <a:pt x="102" y="0"/>
                  </a:lnTo>
                </a:path>
              </a:pathLst>
            </a:custGeom>
            <a:solidFill>
              <a:srgbClr val="0033CC"/>
            </a:solidFill>
            <a:ln w="9525">
              <a:solidFill>
                <a:srgbClr val="00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gray">
            <a:xfrm>
              <a:off x="1772" y="491"/>
              <a:ext cx="153" cy="154"/>
            </a:xfrm>
            <a:custGeom>
              <a:avLst/>
              <a:gdLst/>
              <a:ahLst/>
              <a:cxnLst>
                <a:cxn ang="0">
                  <a:pos x="153" y="78"/>
                </a:cxn>
                <a:cxn ang="0">
                  <a:pos x="153" y="94"/>
                </a:cxn>
                <a:cxn ang="0">
                  <a:pos x="147" y="108"/>
                </a:cxn>
                <a:cxn ang="0">
                  <a:pos x="141" y="121"/>
                </a:cxn>
                <a:cxn ang="0">
                  <a:pos x="131" y="133"/>
                </a:cxn>
                <a:cxn ang="0">
                  <a:pos x="119" y="141"/>
                </a:cxn>
                <a:cxn ang="0">
                  <a:pos x="106" y="149"/>
                </a:cxn>
                <a:cxn ang="0">
                  <a:pos x="92" y="153"/>
                </a:cxn>
                <a:cxn ang="0">
                  <a:pos x="76" y="154"/>
                </a:cxn>
                <a:cxn ang="0">
                  <a:pos x="76" y="154"/>
                </a:cxn>
                <a:cxn ang="0">
                  <a:pos x="61" y="153"/>
                </a:cxn>
                <a:cxn ang="0">
                  <a:pos x="47" y="149"/>
                </a:cxn>
                <a:cxn ang="0">
                  <a:pos x="33" y="141"/>
                </a:cxn>
                <a:cxn ang="0">
                  <a:pos x="21" y="133"/>
                </a:cxn>
                <a:cxn ang="0">
                  <a:pos x="12" y="121"/>
                </a:cxn>
                <a:cxn ang="0">
                  <a:pos x="6" y="108"/>
                </a:cxn>
                <a:cxn ang="0">
                  <a:pos x="0" y="94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63"/>
                </a:cxn>
                <a:cxn ang="0">
                  <a:pos x="6" y="49"/>
                </a:cxn>
                <a:cxn ang="0">
                  <a:pos x="12" y="35"/>
                </a:cxn>
                <a:cxn ang="0">
                  <a:pos x="21" y="24"/>
                </a:cxn>
                <a:cxn ang="0">
                  <a:pos x="33" y="14"/>
                </a:cxn>
                <a:cxn ang="0">
                  <a:pos x="47" y="8"/>
                </a:cxn>
                <a:cxn ang="0">
                  <a:pos x="61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92" y="2"/>
                </a:cxn>
                <a:cxn ang="0">
                  <a:pos x="106" y="8"/>
                </a:cxn>
                <a:cxn ang="0">
                  <a:pos x="119" y="14"/>
                </a:cxn>
                <a:cxn ang="0">
                  <a:pos x="131" y="24"/>
                </a:cxn>
                <a:cxn ang="0">
                  <a:pos x="141" y="35"/>
                </a:cxn>
                <a:cxn ang="0">
                  <a:pos x="147" y="49"/>
                </a:cxn>
                <a:cxn ang="0">
                  <a:pos x="153" y="63"/>
                </a:cxn>
                <a:cxn ang="0">
                  <a:pos x="153" y="78"/>
                </a:cxn>
              </a:cxnLst>
              <a:rect l="0" t="0" r="r" b="b"/>
              <a:pathLst>
                <a:path w="153" h="154">
                  <a:moveTo>
                    <a:pt x="153" y="78"/>
                  </a:moveTo>
                  <a:lnTo>
                    <a:pt x="153" y="94"/>
                  </a:lnTo>
                  <a:lnTo>
                    <a:pt x="147" y="108"/>
                  </a:lnTo>
                  <a:lnTo>
                    <a:pt x="141" y="121"/>
                  </a:lnTo>
                  <a:lnTo>
                    <a:pt x="131" y="133"/>
                  </a:lnTo>
                  <a:lnTo>
                    <a:pt x="119" y="141"/>
                  </a:lnTo>
                  <a:lnTo>
                    <a:pt x="106" y="149"/>
                  </a:lnTo>
                  <a:lnTo>
                    <a:pt x="92" y="153"/>
                  </a:lnTo>
                  <a:lnTo>
                    <a:pt x="76" y="154"/>
                  </a:lnTo>
                  <a:lnTo>
                    <a:pt x="76" y="154"/>
                  </a:lnTo>
                  <a:lnTo>
                    <a:pt x="61" y="153"/>
                  </a:lnTo>
                  <a:lnTo>
                    <a:pt x="47" y="149"/>
                  </a:lnTo>
                  <a:lnTo>
                    <a:pt x="33" y="141"/>
                  </a:lnTo>
                  <a:lnTo>
                    <a:pt x="21" y="133"/>
                  </a:lnTo>
                  <a:lnTo>
                    <a:pt x="12" y="121"/>
                  </a:lnTo>
                  <a:lnTo>
                    <a:pt x="6" y="108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3"/>
                  </a:lnTo>
                  <a:lnTo>
                    <a:pt x="6" y="49"/>
                  </a:lnTo>
                  <a:lnTo>
                    <a:pt x="12" y="35"/>
                  </a:lnTo>
                  <a:lnTo>
                    <a:pt x="21" y="24"/>
                  </a:lnTo>
                  <a:lnTo>
                    <a:pt x="33" y="14"/>
                  </a:lnTo>
                  <a:lnTo>
                    <a:pt x="47" y="8"/>
                  </a:lnTo>
                  <a:lnTo>
                    <a:pt x="61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2" y="2"/>
                  </a:lnTo>
                  <a:lnTo>
                    <a:pt x="106" y="8"/>
                  </a:lnTo>
                  <a:lnTo>
                    <a:pt x="119" y="14"/>
                  </a:lnTo>
                  <a:lnTo>
                    <a:pt x="131" y="24"/>
                  </a:lnTo>
                  <a:lnTo>
                    <a:pt x="141" y="35"/>
                  </a:lnTo>
                  <a:lnTo>
                    <a:pt x="147" y="49"/>
                  </a:lnTo>
                  <a:lnTo>
                    <a:pt x="153" y="63"/>
                  </a:lnTo>
                  <a:lnTo>
                    <a:pt x="153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81"/>
            <p:cNvSpPr>
              <a:spLocks/>
            </p:cNvSpPr>
            <p:nvPr/>
          </p:nvSpPr>
          <p:spPr bwMode="gray">
            <a:xfrm>
              <a:off x="1736" y="486"/>
              <a:ext cx="229" cy="164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201" y="0"/>
                </a:cxn>
                <a:cxn ang="0">
                  <a:pos x="229" y="49"/>
                </a:cxn>
                <a:cxn ang="0">
                  <a:pos x="27" y="164"/>
                </a:cxn>
                <a:cxn ang="0">
                  <a:pos x="0" y="117"/>
                </a:cxn>
              </a:cxnLst>
              <a:rect l="0" t="0" r="r" b="b"/>
              <a:pathLst>
                <a:path w="229" h="164">
                  <a:moveTo>
                    <a:pt x="0" y="117"/>
                  </a:moveTo>
                  <a:lnTo>
                    <a:pt x="201" y="0"/>
                  </a:lnTo>
                  <a:lnTo>
                    <a:pt x="229" y="49"/>
                  </a:lnTo>
                  <a:lnTo>
                    <a:pt x="27" y="164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gray">
            <a:xfrm>
              <a:off x="1736" y="596"/>
              <a:ext cx="51" cy="52"/>
            </a:xfrm>
            <a:custGeom>
              <a:avLst/>
              <a:gdLst/>
              <a:ahLst/>
              <a:cxnLst>
                <a:cxn ang="0">
                  <a:pos x="21" y="2"/>
                </a:cxn>
                <a:cxn ang="0">
                  <a:pos x="25" y="0"/>
                </a:cxn>
                <a:cxn ang="0">
                  <a:pos x="31" y="0"/>
                </a:cxn>
                <a:cxn ang="0">
                  <a:pos x="37" y="6"/>
                </a:cxn>
                <a:cxn ang="0">
                  <a:pos x="39" y="7"/>
                </a:cxn>
                <a:cxn ang="0">
                  <a:pos x="39" y="11"/>
                </a:cxn>
                <a:cxn ang="0">
                  <a:pos x="35" y="17"/>
                </a:cxn>
                <a:cxn ang="0">
                  <a:pos x="41" y="15"/>
                </a:cxn>
                <a:cxn ang="0">
                  <a:pos x="45" y="17"/>
                </a:cxn>
                <a:cxn ang="0">
                  <a:pos x="51" y="21"/>
                </a:cxn>
                <a:cxn ang="0">
                  <a:pos x="51" y="25"/>
                </a:cxn>
                <a:cxn ang="0">
                  <a:pos x="51" y="27"/>
                </a:cxn>
                <a:cxn ang="0">
                  <a:pos x="51" y="33"/>
                </a:cxn>
                <a:cxn ang="0">
                  <a:pos x="49" y="35"/>
                </a:cxn>
                <a:cxn ang="0">
                  <a:pos x="47" y="37"/>
                </a:cxn>
                <a:cxn ang="0">
                  <a:pos x="41" y="41"/>
                </a:cxn>
                <a:cxn ang="0">
                  <a:pos x="21" y="52"/>
                </a:cxn>
                <a:cxn ang="0">
                  <a:pos x="0" y="13"/>
                </a:cxn>
                <a:cxn ang="0">
                  <a:pos x="25" y="19"/>
                </a:cxn>
                <a:cxn ang="0">
                  <a:pos x="25" y="17"/>
                </a:cxn>
                <a:cxn ang="0">
                  <a:pos x="27" y="17"/>
                </a:cxn>
                <a:cxn ang="0">
                  <a:pos x="25" y="13"/>
                </a:cxn>
                <a:cxn ang="0">
                  <a:pos x="25" y="13"/>
                </a:cxn>
                <a:cxn ang="0">
                  <a:pos x="23" y="11"/>
                </a:cxn>
                <a:cxn ang="0">
                  <a:pos x="21" y="13"/>
                </a:cxn>
                <a:cxn ang="0">
                  <a:pos x="17" y="15"/>
                </a:cxn>
                <a:cxn ang="0">
                  <a:pos x="21" y="21"/>
                </a:cxn>
                <a:cxn ang="0">
                  <a:pos x="35" y="33"/>
                </a:cxn>
                <a:cxn ang="0">
                  <a:pos x="37" y="31"/>
                </a:cxn>
                <a:cxn ang="0">
                  <a:pos x="37" y="31"/>
                </a:cxn>
                <a:cxn ang="0">
                  <a:pos x="37" y="27"/>
                </a:cxn>
                <a:cxn ang="0">
                  <a:pos x="35" y="27"/>
                </a:cxn>
                <a:cxn ang="0">
                  <a:pos x="35" y="25"/>
                </a:cxn>
                <a:cxn ang="0">
                  <a:pos x="31" y="27"/>
                </a:cxn>
                <a:cxn ang="0">
                  <a:pos x="27" y="29"/>
                </a:cxn>
                <a:cxn ang="0">
                  <a:pos x="29" y="35"/>
                </a:cxn>
              </a:cxnLst>
              <a:rect l="0" t="0" r="r" b="b"/>
              <a:pathLst>
                <a:path w="51" h="52">
                  <a:moveTo>
                    <a:pt x="0" y="13"/>
                  </a:moveTo>
                  <a:lnTo>
                    <a:pt x="21" y="2"/>
                  </a:lnTo>
                  <a:lnTo>
                    <a:pt x="21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5" y="2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39" y="7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7" y="15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41" y="15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7" y="19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5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51" y="31"/>
                  </a:lnTo>
                  <a:lnTo>
                    <a:pt x="51" y="33"/>
                  </a:lnTo>
                  <a:lnTo>
                    <a:pt x="51" y="33"/>
                  </a:lnTo>
                  <a:lnTo>
                    <a:pt x="49" y="35"/>
                  </a:lnTo>
                  <a:lnTo>
                    <a:pt x="47" y="37"/>
                  </a:lnTo>
                  <a:lnTo>
                    <a:pt x="47" y="37"/>
                  </a:lnTo>
                  <a:lnTo>
                    <a:pt x="43" y="39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0" y="13"/>
                  </a:lnTo>
                  <a:close/>
                  <a:moveTo>
                    <a:pt x="21" y="21"/>
                  </a:moveTo>
                  <a:lnTo>
                    <a:pt x="25" y="19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21" y="21"/>
                  </a:lnTo>
                  <a:close/>
                  <a:moveTo>
                    <a:pt x="29" y="35"/>
                  </a:moveTo>
                  <a:lnTo>
                    <a:pt x="35" y="33"/>
                  </a:lnTo>
                  <a:lnTo>
                    <a:pt x="35" y="33"/>
                  </a:lnTo>
                  <a:lnTo>
                    <a:pt x="37" y="31"/>
                  </a:lnTo>
                  <a:lnTo>
                    <a:pt x="37" y="31"/>
                  </a:lnTo>
                  <a:lnTo>
                    <a:pt x="37" y="31"/>
                  </a:lnTo>
                  <a:lnTo>
                    <a:pt x="37" y="29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35" y="27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3" y="25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9" y="35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gray">
            <a:xfrm>
              <a:off x="1783" y="572"/>
              <a:ext cx="47" cy="45"/>
            </a:xfrm>
            <a:custGeom>
              <a:avLst/>
              <a:gdLst/>
              <a:ahLst/>
              <a:cxnLst>
                <a:cxn ang="0">
                  <a:pos x="4" y="33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4" y="10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21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7" y="4"/>
                </a:cxn>
                <a:cxn ang="0">
                  <a:pos x="43" y="10"/>
                </a:cxn>
                <a:cxn ang="0">
                  <a:pos x="43" y="10"/>
                </a:cxn>
                <a:cxn ang="0">
                  <a:pos x="47" y="16"/>
                </a:cxn>
                <a:cxn ang="0">
                  <a:pos x="47" y="22"/>
                </a:cxn>
                <a:cxn ang="0">
                  <a:pos x="47" y="22"/>
                </a:cxn>
                <a:cxn ang="0">
                  <a:pos x="47" y="28"/>
                </a:cxn>
                <a:cxn ang="0">
                  <a:pos x="45" y="33"/>
                </a:cxn>
                <a:cxn ang="0">
                  <a:pos x="45" y="33"/>
                </a:cxn>
                <a:cxn ang="0">
                  <a:pos x="41" y="37"/>
                </a:cxn>
                <a:cxn ang="0">
                  <a:pos x="35" y="41"/>
                </a:cxn>
                <a:cxn ang="0">
                  <a:pos x="35" y="41"/>
                </a:cxn>
                <a:cxn ang="0">
                  <a:pos x="29" y="43"/>
                </a:cxn>
                <a:cxn ang="0">
                  <a:pos x="23" y="45"/>
                </a:cxn>
                <a:cxn ang="0">
                  <a:pos x="23" y="45"/>
                </a:cxn>
                <a:cxn ang="0">
                  <a:pos x="17" y="45"/>
                </a:cxn>
                <a:cxn ang="0">
                  <a:pos x="11" y="43"/>
                </a:cxn>
                <a:cxn ang="0">
                  <a:pos x="11" y="43"/>
                </a:cxn>
                <a:cxn ang="0">
                  <a:pos x="7" y="39"/>
                </a:cxn>
                <a:cxn ang="0">
                  <a:pos x="4" y="33"/>
                </a:cxn>
                <a:cxn ang="0">
                  <a:pos x="4" y="33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31"/>
                </a:cxn>
                <a:cxn ang="0">
                  <a:pos x="23" y="33"/>
                </a:cxn>
                <a:cxn ang="0">
                  <a:pos x="23" y="33"/>
                </a:cxn>
                <a:cxn ang="0">
                  <a:pos x="25" y="33"/>
                </a:cxn>
                <a:cxn ang="0">
                  <a:pos x="29" y="33"/>
                </a:cxn>
                <a:cxn ang="0">
                  <a:pos x="29" y="33"/>
                </a:cxn>
                <a:cxn ang="0">
                  <a:pos x="33" y="30"/>
                </a:cxn>
                <a:cxn ang="0">
                  <a:pos x="33" y="28"/>
                </a:cxn>
                <a:cxn ang="0">
                  <a:pos x="33" y="28"/>
                </a:cxn>
                <a:cxn ang="0">
                  <a:pos x="33" y="24"/>
                </a:cxn>
                <a:cxn ang="0">
                  <a:pos x="31" y="18"/>
                </a:cxn>
                <a:cxn ang="0">
                  <a:pos x="31" y="18"/>
                </a:cxn>
                <a:cxn ang="0">
                  <a:pos x="27" y="14"/>
                </a:cxn>
                <a:cxn ang="0">
                  <a:pos x="23" y="12"/>
                </a:cxn>
                <a:cxn ang="0">
                  <a:pos x="23" y="12"/>
                </a:cxn>
                <a:cxn ang="0">
                  <a:pos x="21" y="10"/>
                </a:cxn>
                <a:cxn ang="0">
                  <a:pos x="17" y="12"/>
                </a:cxn>
                <a:cxn ang="0">
                  <a:pos x="17" y="12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5" y="26"/>
                </a:cxn>
                <a:cxn ang="0">
                  <a:pos x="15" y="26"/>
                </a:cxn>
                <a:cxn ang="0">
                  <a:pos x="15" y="26"/>
                </a:cxn>
              </a:cxnLst>
              <a:rect l="0" t="0" r="r" b="b"/>
              <a:pathLst>
                <a:path w="47" h="45">
                  <a:moveTo>
                    <a:pt x="4" y="33"/>
                  </a:moveTo>
                  <a:lnTo>
                    <a:pt x="0" y="2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1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4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7" y="16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1" y="37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29" y="43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17" y="45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7" y="39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close/>
                  <a:moveTo>
                    <a:pt x="15" y="26"/>
                  </a:moveTo>
                  <a:lnTo>
                    <a:pt x="19" y="31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5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3" y="30"/>
                  </a:lnTo>
                  <a:lnTo>
                    <a:pt x="33" y="28"/>
                  </a:lnTo>
                  <a:lnTo>
                    <a:pt x="33" y="28"/>
                  </a:lnTo>
                  <a:lnTo>
                    <a:pt x="33" y="24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27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gray">
            <a:xfrm>
              <a:off x="1822" y="539"/>
              <a:ext cx="57" cy="5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0" y="16"/>
                </a:cxn>
                <a:cxn ang="0">
                  <a:pos x="10" y="16"/>
                </a:cxn>
                <a:cxn ang="0">
                  <a:pos x="37" y="27"/>
                </a:cxn>
                <a:cxn ang="0">
                  <a:pos x="37" y="27"/>
                </a:cxn>
                <a:cxn ang="0">
                  <a:pos x="25" y="6"/>
                </a:cxn>
                <a:cxn ang="0">
                  <a:pos x="25" y="6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7" y="39"/>
                </a:cxn>
                <a:cxn ang="0">
                  <a:pos x="57" y="39"/>
                </a:cxn>
                <a:cxn ang="0">
                  <a:pos x="47" y="45"/>
                </a:cxn>
                <a:cxn ang="0">
                  <a:pos x="47" y="45"/>
                </a:cxn>
                <a:cxn ang="0">
                  <a:pos x="19" y="33"/>
                </a:cxn>
                <a:cxn ang="0">
                  <a:pos x="19" y="33"/>
                </a:cxn>
                <a:cxn ang="0">
                  <a:pos x="31" y="53"/>
                </a:cxn>
                <a:cxn ang="0">
                  <a:pos x="31" y="53"/>
                </a:cxn>
                <a:cxn ang="0">
                  <a:pos x="21" y="59"/>
                </a:cxn>
                <a:cxn ang="0">
                  <a:pos x="21" y="59"/>
                </a:cxn>
                <a:cxn ang="0">
                  <a:pos x="0" y="21"/>
                </a:cxn>
              </a:cxnLst>
              <a:rect l="0" t="0" r="r" b="b"/>
              <a:pathLst>
                <a:path w="57" h="59">
                  <a:moveTo>
                    <a:pt x="0" y="21"/>
                  </a:moveTo>
                  <a:lnTo>
                    <a:pt x="10" y="16"/>
                  </a:lnTo>
                  <a:lnTo>
                    <a:pt x="10" y="16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gray">
            <a:xfrm>
              <a:off x="1865" y="514"/>
              <a:ext cx="53" cy="52"/>
            </a:xfrm>
            <a:custGeom>
              <a:avLst/>
              <a:gdLst/>
              <a:ahLst/>
              <a:cxnLst>
                <a:cxn ang="0">
                  <a:pos x="23" y="7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49" y="21"/>
                </a:cxn>
                <a:cxn ang="0">
                  <a:pos x="49" y="21"/>
                </a:cxn>
                <a:cxn ang="0">
                  <a:pos x="51" y="25"/>
                </a:cxn>
                <a:cxn ang="0">
                  <a:pos x="51" y="29"/>
                </a:cxn>
                <a:cxn ang="0">
                  <a:pos x="51" y="29"/>
                </a:cxn>
                <a:cxn ang="0">
                  <a:pos x="53" y="33"/>
                </a:cxn>
                <a:cxn ang="0">
                  <a:pos x="51" y="37"/>
                </a:cxn>
                <a:cxn ang="0">
                  <a:pos x="51" y="37"/>
                </a:cxn>
                <a:cxn ang="0">
                  <a:pos x="51" y="39"/>
                </a:cxn>
                <a:cxn ang="0">
                  <a:pos x="49" y="43"/>
                </a:cxn>
                <a:cxn ang="0">
                  <a:pos x="49" y="43"/>
                </a:cxn>
                <a:cxn ang="0">
                  <a:pos x="45" y="45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39" y="50"/>
                </a:cxn>
                <a:cxn ang="0">
                  <a:pos x="35" y="50"/>
                </a:cxn>
                <a:cxn ang="0">
                  <a:pos x="35" y="50"/>
                </a:cxn>
                <a:cxn ang="0">
                  <a:pos x="31" y="52"/>
                </a:cxn>
                <a:cxn ang="0">
                  <a:pos x="29" y="52"/>
                </a:cxn>
                <a:cxn ang="0">
                  <a:pos x="29" y="52"/>
                </a:cxn>
                <a:cxn ang="0">
                  <a:pos x="25" y="52"/>
                </a:cxn>
                <a:cxn ang="0">
                  <a:pos x="23" y="52"/>
                </a:cxn>
                <a:cxn ang="0">
                  <a:pos x="23" y="52"/>
                </a:cxn>
                <a:cxn ang="0">
                  <a:pos x="20" y="50"/>
                </a:cxn>
                <a:cxn ang="0">
                  <a:pos x="18" y="48"/>
                </a:cxn>
                <a:cxn ang="0">
                  <a:pos x="18" y="48"/>
                </a:cxn>
                <a:cxn ang="0">
                  <a:pos x="16" y="46"/>
                </a:cxn>
                <a:cxn ang="0">
                  <a:pos x="14" y="43"/>
                </a:cxn>
                <a:cxn ang="0">
                  <a:pos x="14" y="43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25" y="37"/>
                </a:cxn>
                <a:cxn ang="0">
                  <a:pos x="25" y="37"/>
                </a:cxn>
                <a:cxn ang="0">
                  <a:pos x="27" y="39"/>
                </a:cxn>
                <a:cxn ang="0">
                  <a:pos x="31" y="41"/>
                </a:cxn>
                <a:cxn ang="0">
                  <a:pos x="31" y="41"/>
                </a:cxn>
                <a:cxn ang="0">
                  <a:pos x="33" y="41"/>
                </a:cxn>
                <a:cxn ang="0">
                  <a:pos x="35" y="41"/>
                </a:cxn>
                <a:cxn ang="0">
                  <a:pos x="35" y="41"/>
                </a:cxn>
                <a:cxn ang="0">
                  <a:pos x="37" y="39"/>
                </a:cxn>
                <a:cxn ang="0">
                  <a:pos x="39" y="37"/>
                </a:cxn>
                <a:cxn ang="0">
                  <a:pos x="39" y="37"/>
                </a:cxn>
                <a:cxn ang="0">
                  <a:pos x="39" y="33"/>
                </a:cxn>
                <a:cxn ang="0">
                  <a:pos x="37" y="31"/>
                </a:cxn>
                <a:cxn ang="0">
                  <a:pos x="37" y="31"/>
                </a:cxn>
                <a:cxn ang="0">
                  <a:pos x="23" y="7"/>
                </a:cxn>
              </a:cxnLst>
              <a:rect l="0" t="0" r="r" b="b"/>
              <a:pathLst>
                <a:path w="53" h="52">
                  <a:moveTo>
                    <a:pt x="23" y="7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1" y="25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3" y="33"/>
                  </a:lnTo>
                  <a:lnTo>
                    <a:pt x="51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49" y="43"/>
                  </a:lnTo>
                  <a:lnTo>
                    <a:pt x="49" y="43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39" y="50"/>
                  </a:lnTo>
                  <a:lnTo>
                    <a:pt x="35" y="50"/>
                  </a:lnTo>
                  <a:lnTo>
                    <a:pt x="35" y="50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0" y="50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6" y="46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27" y="39"/>
                  </a:lnTo>
                  <a:lnTo>
                    <a:pt x="31" y="41"/>
                  </a:lnTo>
                  <a:lnTo>
                    <a:pt x="31" y="41"/>
                  </a:lnTo>
                  <a:lnTo>
                    <a:pt x="33" y="41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9" y="33"/>
                  </a:lnTo>
                  <a:lnTo>
                    <a:pt x="37" y="31"/>
                  </a:lnTo>
                  <a:lnTo>
                    <a:pt x="37" y="31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86"/>
            <p:cNvSpPr>
              <a:spLocks/>
            </p:cNvSpPr>
            <p:nvPr/>
          </p:nvSpPr>
          <p:spPr bwMode="gray">
            <a:xfrm>
              <a:off x="1912" y="498"/>
              <a:ext cx="45" cy="47"/>
            </a:xfrm>
            <a:custGeom>
              <a:avLst/>
              <a:gdLst/>
              <a:ahLst/>
              <a:cxnLst>
                <a:cxn ang="0">
                  <a:pos x="20" y="31"/>
                </a:cxn>
                <a:cxn ang="0">
                  <a:pos x="22" y="33"/>
                </a:cxn>
                <a:cxn ang="0">
                  <a:pos x="23" y="33"/>
                </a:cxn>
                <a:cxn ang="0">
                  <a:pos x="29" y="33"/>
                </a:cxn>
                <a:cxn ang="0">
                  <a:pos x="31" y="31"/>
                </a:cxn>
                <a:cxn ang="0">
                  <a:pos x="31" y="29"/>
                </a:cxn>
                <a:cxn ang="0">
                  <a:pos x="31" y="27"/>
                </a:cxn>
                <a:cxn ang="0">
                  <a:pos x="31" y="25"/>
                </a:cxn>
                <a:cxn ang="0">
                  <a:pos x="29" y="25"/>
                </a:cxn>
                <a:cxn ang="0">
                  <a:pos x="23" y="27"/>
                </a:cxn>
                <a:cxn ang="0">
                  <a:pos x="16" y="29"/>
                </a:cxn>
                <a:cxn ang="0">
                  <a:pos x="10" y="29"/>
                </a:cxn>
                <a:cxn ang="0">
                  <a:pos x="2" y="23"/>
                </a:cxn>
                <a:cxn ang="0">
                  <a:pos x="0" y="21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8"/>
                </a:cxn>
                <a:cxn ang="0">
                  <a:pos x="12" y="4"/>
                </a:cxn>
                <a:cxn ang="0">
                  <a:pos x="23" y="0"/>
                </a:cxn>
                <a:cxn ang="0">
                  <a:pos x="29" y="2"/>
                </a:cxn>
                <a:cxn ang="0">
                  <a:pos x="33" y="4"/>
                </a:cxn>
                <a:cxn ang="0">
                  <a:pos x="20" y="12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4" y="1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8"/>
                </a:cxn>
                <a:cxn ang="0">
                  <a:pos x="31" y="14"/>
                </a:cxn>
                <a:cxn ang="0">
                  <a:pos x="35" y="14"/>
                </a:cxn>
                <a:cxn ang="0">
                  <a:pos x="39" y="16"/>
                </a:cxn>
                <a:cxn ang="0">
                  <a:pos x="45" y="19"/>
                </a:cxn>
                <a:cxn ang="0">
                  <a:pos x="45" y="23"/>
                </a:cxn>
                <a:cxn ang="0">
                  <a:pos x="45" y="27"/>
                </a:cxn>
                <a:cxn ang="0">
                  <a:pos x="43" y="35"/>
                </a:cxn>
                <a:cxn ang="0">
                  <a:pos x="39" y="37"/>
                </a:cxn>
                <a:cxn ang="0">
                  <a:pos x="33" y="41"/>
                </a:cxn>
                <a:cxn ang="0">
                  <a:pos x="18" y="47"/>
                </a:cxn>
                <a:cxn ang="0">
                  <a:pos x="12" y="43"/>
                </a:cxn>
                <a:cxn ang="0">
                  <a:pos x="8" y="39"/>
                </a:cxn>
              </a:cxnLst>
              <a:rect l="0" t="0" r="r" b="b"/>
              <a:pathLst>
                <a:path w="45" h="47">
                  <a:moveTo>
                    <a:pt x="8" y="39"/>
                  </a:moveTo>
                  <a:lnTo>
                    <a:pt x="20" y="31"/>
                  </a:lnTo>
                  <a:lnTo>
                    <a:pt x="20" y="31"/>
                  </a:lnTo>
                  <a:lnTo>
                    <a:pt x="22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5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31" y="25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16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4" y="27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7" y="16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4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43" y="16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5" y="23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5" y="31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39" y="37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25" y="45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2" y="43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" name="TextBox 20"/>
          <p:cNvSpPr txBox="1"/>
          <p:nvPr/>
        </p:nvSpPr>
        <p:spPr bwMode="blackWhite">
          <a:xfrm>
            <a:off x="1992497" y="2741699"/>
            <a:ext cx="4687724" cy="1477328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pPr marL="341312" indent="-342900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span, div, p {</a:t>
            </a:r>
          </a:p>
          <a:p>
            <a:pPr marL="341312" indent="-342900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width:300px;</a:t>
            </a:r>
          </a:p>
          <a:p>
            <a:pPr marL="341312" indent="-342900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border:10px solid red;</a:t>
            </a:r>
          </a:p>
          <a:p>
            <a:pPr marL="341312" indent="-342900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height:200px;</a:t>
            </a:r>
          </a:p>
          <a:p>
            <a:pPr marL="341312" indent="-342900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6237031" y="2537387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7" name="shape2"/>
          <p:cNvGrpSpPr>
            <a:grpSpLocks/>
          </p:cNvGrpSpPr>
          <p:nvPr/>
        </p:nvGrpSpPr>
        <p:grpSpPr bwMode="gray">
          <a:xfrm>
            <a:off x="731290" y="5102746"/>
            <a:ext cx="374650" cy="248506"/>
            <a:chOff x="196" y="1152"/>
            <a:chExt cx="236" cy="170"/>
          </a:xfrm>
        </p:grpSpPr>
        <p:sp>
          <p:nvSpPr>
            <p:cNvPr id="38" name="Oval 9"/>
            <p:cNvSpPr>
              <a:spLocks noChangeArrowheads="1"/>
            </p:cNvSpPr>
            <p:nvPr/>
          </p:nvSpPr>
          <p:spPr bwMode="gray">
            <a:xfrm>
              <a:off x="196" y="1177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gray">
            <a:xfrm>
              <a:off x="294" y="1278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gray">
            <a:xfrm>
              <a:off x="283" y="1159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gray">
            <a:xfrm>
              <a:off x="272" y="1152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Contenu</a:t>
            </a:r>
            <a:endParaRPr lang="en-US" noProof="0" dirty="0" smtClean="0"/>
          </a:p>
        </p:txBody>
      </p:sp>
      <p:sp>
        <p:nvSpPr>
          <p:cNvPr id="6" name="Rectangle 13"/>
          <p:cNvSpPr>
            <a:spLocks noGrp="1" noChangeArrowheads="1"/>
          </p:cNvSpPr>
          <p:nvPr>
            <p:ph idx="4294967295"/>
          </p:nvPr>
        </p:nvSpPr>
        <p:spPr>
          <a:xfrm>
            <a:off x="279400" y="584200"/>
            <a:ext cx="8599488" cy="2492990"/>
          </a:xfrm>
          <a:prstGeom prst="rect">
            <a:avLst/>
          </a:prstGeom>
        </p:spPr>
        <p:txBody>
          <a:bodyPr/>
          <a:lstStyle/>
          <a:p>
            <a:r>
              <a:rPr lang="en-US" noProof="0" dirty="0" err="1" smtClean="0"/>
              <a:t>C’est</a:t>
            </a:r>
            <a:r>
              <a:rPr lang="en-US" noProof="0" dirty="0" smtClean="0"/>
              <a:t> la </a:t>
            </a:r>
            <a:r>
              <a:rPr lang="en-US" noProof="0" dirty="0" err="1" smtClean="0"/>
              <a:t>partie</a:t>
            </a:r>
            <a:r>
              <a:rPr lang="en-US" noProof="0" dirty="0" smtClean="0"/>
              <a:t> interne du </a:t>
            </a:r>
            <a:r>
              <a:rPr lang="en-US" noProof="0" dirty="0" err="1" smtClean="0"/>
              <a:t>modèle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boite</a:t>
            </a:r>
            <a:r>
              <a:rPr lang="en-US" noProof="0" dirty="0" smtClean="0"/>
              <a:t> CSS</a:t>
            </a:r>
          </a:p>
          <a:p>
            <a:pPr lvl="1"/>
            <a:r>
              <a:rPr lang="en-US" noProof="0" dirty="0" smtClean="0">
                <a:latin typeface="+mj-lt"/>
              </a:rPr>
              <a:t>Dispose des </a:t>
            </a:r>
            <a:r>
              <a:rPr lang="en-US" noProof="0" dirty="0" err="1" smtClean="0">
                <a:latin typeface="+mj-lt"/>
              </a:rPr>
              <a:t>propriétés</a:t>
            </a:r>
            <a:r>
              <a:rPr lang="en-US" noProof="0" dirty="0" smtClean="0">
                <a:latin typeface="+mj-lt"/>
              </a:rPr>
              <a:t> height et width, </a:t>
            </a:r>
            <a:r>
              <a:rPr lang="en-US" noProof="0" dirty="0" err="1" smtClean="0">
                <a:latin typeface="+mj-lt"/>
              </a:rPr>
              <a:t>mais</a:t>
            </a:r>
            <a:r>
              <a:rPr lang="en-US" noProof="0" dirty="0" smtClean="0">
                <a:latin typeface="+mj-lt"/>
              </a:rPr>
              <a:t>…</a:t>
            </a:r>
          </a:p>
          <a:p>
            <a:pPr lvl="1"/>
            <a:r>
              <a:rPr lang="en-US" noProof="0" dirty="0" err="1" smtClean="0">
                <a:latin typeface="+mj-lt"/>
              </a:rPr>
              <a:t>Peut</a:t>
            </a:r>
            <a:r>
              <a:rPr lang="en-US" noProof="0" dirty="0" smtClean="0">
                <a:latin typeface="+mj-lt"/>
              </a:rPr>
              <a:t> </a:t>
            </a:r>
            <a:r>
              <a:rPr lang="en-US" noProof="0" dirty="0" err="1" smtClean="0">
                <a:latin typeface="+mj-lt"/>
              </a:rPr>
              <a:t>être</a:t>
            </a:r>
            <a:r>
              <a:rPr lang="en-US" noProof="0" dirty="0" smtClean="0">
                <a:latin typeface="+mj-lt"/>
              </a:rPr>
              <a:t> </a:t>
            </a:r>
            <a:r>
              <a:rPr lang="en-US" noProof="0" dirty="0" err="1" smtClean="0">
                <a:latin typeface="+mj-lt"/>
              </a:rPr>
              <a:t>mis</a:t>
            </a:r>
            <a:r>
              <a:rPr lang="en-US" noProof="0" dirty="0" smtClean="0">
                <a:latin typeface="+mj-lt"/>
              </a:rPr>
              <a:t> en </a:t>
            </a:r>
            <a:r>
              <a:rPr lang="en-US" noProof="0" dirty="0" err="1" smtClean="0">
                <a:latin typeface="+mj-lt"/>
              </a:rPr>
              <a:t>forme</a:t>
            </a:r>
            <a:r>
              <a:rPr lang="en-US" noProof="0" dirty="0" smtClean="0">
                <a:latin typeface="+mj-lt"/>
              </a:rPr>
              <a:t> par </a:t>
            </a:r>
            <a:r>
              <a:rPr lang="en-US" dirty="0" smtClean="0">
                <a:latin typeface="+mj-lt"/>
              </a:rPr>
              <a:t>de </a:t>
            </a:r>
            <a:r>
              <a:rPr lang="en-US" dirty="0" err="1" smtClean="0">
                <a:latin typeface="+mj-lt"/>
              </a:rPr>
              <a:t>nombreuses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autres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propriétés</a:t>
            </a:r>
            <a:endParaRPr lang="en-US" noProof="0" dirty="0" smtClean="0">
              <a:latin typeface="+mj-lt"/>
            </a:endParaRPr>
          </a:p>
          <a:p>
            <a:r>
              <a:rPr lang="en-US" noProof="0" dirty="0" err="1" smtClean="0"/>
              <a:t>Peut</a:t>
            </a:r>
            <a:r>
              <a:rPr lang="en-US" noProof="0" dirty="0" smtClean="0"/>
              <a:t> </a:t>
            </a:r>
            <a:r>
              <a:rPr lang="en-US" noProof="0" dirty="0" err="1" smtClean="0"/>
              <a:t>contenir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éléments</a:t>
            </a:r>
            <a:r>
              <a:rPr lang="en-US" noProof="0" dirty="0" smtClean="0"/>
              <a:t> de type block </a:t>
            </a:r>
            <a:r>
              <a:rPr lang="en-US" noProof="0" dirty="0" err="1" smtClean="0"/>
              <a:t>ou</a:t>
            </a:r>
            <a:r>
              <a:rPr lang="en-US" noProof="0" dirty="0" smtClean="0"/>
              <a:t> inline</a:t>
            </a:r>
          </a:p>
          <a:p>
            <a:pPr lvl="1"/>
            <a:r>
              <a:rPr lang="en-US" dirty="0" err="1" smtClean="0">
                <a:latin typeface="+mj-lt"/>
                <a:cs typeface="Courier New" pitchFamily="49" charset="0"/>
              </a:rPr>
              <a:t>Doivent</a:t>
            </a:r>
            <a:r>
              <a:rPr lang="en-US" dirty="0" smtClean="0">
                <a:latin typeface="+mj-lt"/>
                <a:cs typeface="Courier New" pitchFamily="49" charset="0"/>
              </a:rPr>
              <a:t> respecter </a:t>
            </a:r>
            <a:r>
              <a:rPr lang="en-US" dirty="0" err="1" smtClean="0">
                <a:latin typeface="+mj-lt"/>
                <a:cs typeface="Courier New" pitchFamily="49" charset="0"/>
              </a:rPr>
              <a:t>leurs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règles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d’ecapsulation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réciproques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noProof="0" dirty="0" err="1" smtClean="0">
                <a:latin typeface="+mj-lt"/>
                <a:cs typeface="Courier New" pitchFamily="49" charset="0"/>
              </a:rPr>
              <a:t>Privilégier</a:t>
            </a:r>
            <a:r>
              <a:rPr lang="en-US" noProof="0" dirty="0" smtClean="0">
                <a:latin typeface="+mj-lt"/>
                <a:cs typeface="Courier New" pitchFamily="49" charset="0"/>
              </a:rPr>
              <a:t> les </a:t>
            </a:r>
            <a:r>
              <a:rPr lang="en-US" noProof="0" dirty="0" err="1" smtClean="0">
                <a:latin typeface="+mj-lt"/>
                <a:cs typeface="Courier New" pitchFamily="49" charset="0"/>
              </a:rPr>
              <a:t>unités</a:t>
            </a:r>
            <a:r>
              <a:rPr lang="en-US" noProof="0" dirty="0" smtClean="0">
                <a:latin typeface="+mj-lt"/>
                <a:cs typeface="Courier New" pitchFamily="49" charset="0"/>
              </a:rPr>
              <a:t> de </a:t>
            </a:r>
            <a:r>
              <a:rPr lang="en-US" noProof="0" dirty="0" err="1" smtClean="0">
                <a:latin typeface="+mj-lt"/>
                <a:cs typeface="Courier New" pitchFamily="49" charset="0"/>
              </a:rPr>
              <a:t>mesure</a:t>
            </a:r>
            <a:r>
              <a:rPr lang="en-US" noProof="0" dirty="0" smtClean="0">
                <a:latin typeface="+mj-lt"/>
                <a:cs typeface="Courier New" pitchFamily="49" charset="0"/>
              </a:rPr>
              <a:t> relatives</a:t>
            </a:r>
          </a:p>
          <a:p>
            <a:pPr lvl="1"/>
            <a:r>
              <a:rPr lang="en-US" dirty="0" err="1" smtClean="0">
                <a:latin typeface="+mj-lt"/>
                <a:cs typeface="Courier New" pitchFamily="49" charset="0"/>
              </a:rPr>
              <a:t>Lorsque</a:t>
            </a:r>
            <a:r>
              <a:rPr lang="en-US" dirty="0" smtClean="0">
                <a:latin typeface="+mj-lt"/>
                <a:cs typeface="Courier New" pitchFamily="49" charset="0"/>
              </a:rPr>
              <a:t> le viewport change le </a:t>
            </a:r>
            <a:r>
              <a:rPr lang="en-US" dirty="0" err="1" smtClean="0">
                <a:latin typeface="+mj-lt"/>
                <a:cs typeface="Courier New" pitchFamily="49" charset="0"/>
              </a:rPr>
              <a:t>contenu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est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réajusté</a:t>
            </a:r>
            <a:endParaRPr lang="en-US" noProof="0" dirty="0" smtClean="0">
              <a:latin typeface="+mj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9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Background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idx="4294967295"/>
          </p:nvPr>
        </p:nvSpPr>
        <p:spPr>
          <a:xfrm>
            <a:off x="279400" y="584200"/>
            <a:ext cx="8599488" cy="5622053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Le </a:t>
            </a:r>
            <a:r>
              <a:rPr lang="en-US" dirty="0" smtClean="0"/>
              <a:t>fond du </a:t>
            </a:r>
            <a:r>
              <a:rPr lang="en-US" dirty="0" err="1" smtClean="0"/>
              <a:t>contenu</a:t>
            </a:r>
            <a:r>
              <a:rPr lang="en-US" dirty="0" smtClean="0"/>
              <a:t> (</a:t>
            </a:r>
            <a:r>
              <a:rPr lang="en-US" noProof="0" dirty="0" smtClean="0"/>
              <a:t>background) a les </a:t>
            </a:r>
            <a:r>
              <a:rPr lang="en-US" noProof="0" dirty="0" err="1" smtClean="0"/>
              <a:t>attributs</a:t>
            </a:r>
            <a:r>
              <a:rPr lang="en-US" noProof="0" dirty="0" smtClean="0"/>
              <a:t> </a:t>
            </a:r>
            <a:r>
              <a:rPr lang="en-US" dirty="0" smtClean="0"/>
              <a:t>:</a:t>
            </a:r>
            <a:endParaRPr lang="en-US" noProof="0" dirty="0" smtClean="0"/>
          </a:p>
          <a:p>
            <a:pPr lvl="1"/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x-shift </a:t>
            </a:r>
            <a:r>
              <a:rPr lang="en-US" noProof="0" dirty="0" smtClean="0">
                <a:latin typeface="+mj-lt"/>
                <a:cs typeface="Courier New" pitchFamily="49" charset="0"/>
              </a:rPr>
              <a:t>(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middle</a:t>
            </a:r>
            <a:r>
              <a:rPr lang="en-US" noProof="0" dirty="0" smtClean="0">
                <a:latin typeface="+mj-lt"/>
                <a:cs typeface="Courier New" pitchFamily="49" charset="0"/>
              </a:rPr>
              <a:t>, 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noProof="0" dirty="0" smtClean="0">
                <a:latin typeface="+mj-lt"/>
                <a:cs typeface="Courier New" pitchFamily="49" charset="0"/>
              </a:rPr>
              <a:t>, 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-100px</a:t>
            </a:r>
            <a:r>
              <a:rPr lang="en-US" noProof="0" dirty="0" smtClean="0">
                <a:latin typeface="+mj-lt"/>
                <a:cs typeface="Courier New" pitchFamily="49" charset="0"/>
              </a:rPr>
              <a:t>, etc.)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v-shift </a:t>
            </a:r>
            <a:r>
              <a:rPr lang="en-US" dirty="0" smtClean="0">
                <a:latin typeface="+mj-lt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center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200px</a:t>
            </a:r>
            <a:r>
              <a:rPr lang="en-US" dirty="0" smtClean="0">
                <a:latin typeface="+mj-lt"/>
                <a:cs typeface="Courier New" pitchFamily="49" charset="0"/>
              </a:rPr>
              <a:t>, etc.)</a:t>
            </a:r>
          </a:p>
          <a:p>
            <a:pPr lvl="1"/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repeat </a:t>
            </a:r>
            <a:r>
              <a:rPr lang="en-US" noProof="0" dirty="0" smtClean="0">
                <a:latin typeface="+mj-lt"/>
                <a:cs typeface="Courier New" pitchFamily="49" charset="0"/>
              </a:rPr>
              <a:t>(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repeat-x</a:t>
            </a:r>
            <a:r>
              <a:rPr lang="en-US" noProof="0" dirty="0" smtClean="0">
                <a:latin typeface="+mj-lt"/>
                <a:cs typeface="Courier New" pitchFamily="49" charset="0"/>
              </a:rPr>
              <a:t>, 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repeat-y</a:t>
            </a:r>
            <a:r>
              <a:rPr lang="en-US" noProof="0" dirty="0" smtClean="0">
                <a:latin typeface="+mj-lt"/>
                <a:cs typeface="Courier New" pitchFamily="49" charset="0"/>
              </a:rPr>
              <a:t>, 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no-repeat</a:t>
            </a:r>
            <a:r>
              <a:rPr lang="en-US" noProof="0" dirty="0" smtClean="0">
                <a:latin typeface="+mj-lt"/>
                <a:cs typeface="Courier New" pitchFamily="49" charset="0"/>
              </a:rPr>
              <a:t>)</a:t>
            </a:r>
          </a:p>
          <a:p>
            <a:r>
              <a:rPr lang="en-US" noProof="0" dirty="0" smtClean="0"/>
              <a:t>La </a:t>
            </a:r>
            <a:r>
              <a:rPr lang="en-US" noProof="0" dirty="0" err="1" smtClean="0"/>
              <a:t>couleur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fonds</a:t>
            </a:r>
            <a:r>
              <a:rPr lang="en-US" noProof="0" dirty="0" smtClean="0"/>
              <a:t> en CSS3 </a:t>
            </a:r>
            <a:r>
              <a:rPr lang="en-US" noProof="0" dirty="0" err="1" smtClean="0"/>
              <a:t>peut</a:t>
            </a:r>
            <a:r>
              <a:rPr lang="en-US" noProof="0" dirty="0" smtClean="0"/>
              <a:t> </a:t>
            </a:r>
            <a:r>
              <a:rPr lang="en-US" noProof="0" dirty="0" err="1" smtClean="0"/>
              <a:t>être</a:t>
            </a:r>
            <a:r>
              <a:rPr lang="en-US" noProof="0" dirty="0" smtClean="0"/>
              <a:t> transparent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Employer la </a:t>
            </a:r>
            <a:r>
              <a:rPr lang="en-US" dirty="0" err="1" smtClean="0">
                <a:latin typeface="+mj-lt"/>
                <a:cs typeface="Courier New" pitchFamily="49" charset="0"/>
              </a:rPr>
              <a:t>syntaxe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+mj-lt"/>
                <a:cs typeface="Courier New" pitchFamily="49" charset="0"/>
              </a:rPr>
              <a:t> , nous le </a:t>
            </a:r>
            <a:r>
              <a:rPr lang="en-US" dirty="0" err="1" smtClean="0">
                <a:latin typeface="+mj-lt"/>
                <a:cs typeface="Courier New" pitchFamily="49" charset="0"/>
              </a:rPr>
              <a:t>verrons</a:t>
            </a:r>
            <a:r>
              <a:rPr lang="en-US" dirty="0" smtClean="0">
                <a:latin typeface="+mj-lt"/>
                <a:cs typeface="Courier New" pitchFamily="49" charset="0"/>
              </a:rPr>
              <a:t> plus </a:t>
            </a:r>
            <a:r>
              <a:rPr lang="en-US" dirty="0" err="1" smtClean="0">
                <a:latin typeface="+mj-lt"/>
                <a:cs typeface="Courier New" pitchFamily="49" charset="0"/>
              </a:rPr>
              <a:t>tard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dans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ce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cours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noProof="0" dirty="0" smtClean="0">
                <a:latin typeface="+mj-lt"/>
                <a:cs typeface="Courier New" pitchFamily="49" charset="0"/>
              </a:rPr>
              <a:t>CSS3 </a:t>
            </a:r>
            <a:r>
              <a:rPr lang="en-US" noProof="0" dirty="0" err="1" smtClean="0">
                <a:latin typeface="+mj-lt"/>
                <a:cs typeface="Courier New" pitchFamily="49" charset="0"/>
              </a:rPr>
              <a:t>permet</a:t>
            </a:r>
            <a:r>
              <a:rPr lang="en-US" noProof="0" dirty="0" smtClean="0">
                <a:latin typeface="+mj-lt"/>
                <a:cs typeface="Courier New" pitchFamily="49" charset="0"/>
              </a:rPr>
              <a:t> de multiplier les </a:t>
            </a:r>
            <a:r>
              <a:rPr lang="en-US" noProof="0" dirty="0" err="1" smtClean="0">
                <a:latin typeface="+mj-lt"/>
                <a:cs typeface="Courier New" pitchFamily="49" charset="0"/>
              </a:rPr>
              <a:t>fonds</a:t>
            </a:r>
            <a:r>
              <a:rPr lang="en-US" noProof="0" dirty="0" smtClean="0">
                <a:latin typeface="+mj-lt"/>
                <a:cs typeface="Courier New" pitchFamily="49" charset="0"/>
              </a:rPr>
              <a:t> (background multiple) </a:t>
            </a:r>
            <a:r>
              <a:rPr lang="en-US" noProof="0" dirty="0" err="1" smtClean="0">
                <a:latin typeface="+mj-lt"/>
                <a:cs typeface="Courier New" pitchFamily="49" charset="0"/>
              </a:rPr>
              <a:t>séparés</a:t>
            </a:r>
            <a:r>
              <a:rPr lang="en-US" noProof="0" dirty="0" smtClean="0">
                <a:latin typeface="+mj-lt"/>
                <a:cs typeface="Courier New" pitchFamily="49" charset="0"/>
              </a:rPr>
              <a:t> par des virgules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background-size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background-origin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content-box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padding-box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border-box</a:t>
            </a:r>
          </a:p>
          <a:p>
            <a:endParaRPr lang="en-US" noProof="0" dirty="0" smtClean="0">
              <a:latin typeface="+mj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0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Texte</a:t>
            </a:r>
            <a:endParaRPr lang="en-US" noProof="0" dirty="0" smtClean="0"/>
          </a:p>
        </p:txBody>
      </p:sp>
      <p:sp>
        <p:nvSpPr>
          <p:cNvPr id="6" name="Rectangle 13"/>
          <p:cNvSpPr>
            <a:spLocks noGrp="1" noChangeArrowheads="1"/>
          </p:cNvSpPr>
          <p:nvPr>
            <p:ph idx="4294967295"/>
          </p:nvPr>
        </p:nvSpPr>
        <p:spPr>
          <a:xfrm>
            <a:off x="279400" y="584200"/>
            <a:ext cx="8599488" cy="3683060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La </a:t>
            </a:r>
            <a:r>
              <a:rPr lang="en-US" noProof="0" dirty="0" err="1" smtClean="0"/>
              <a:t>couleur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est</a:t>
            </a:r>
            <a:r>
              <a:rPr lang="en-US" noProof="0" dirty="0" smtClean="0"/>
              <a:t> </a:t>
            </a:r>
            <a:r>
              <a:rPr lang="en-US" noProof="0" dirty="0" err="1" smtClean="0"/>
              <a:t>une</a:t>
            </a:r>
            <a:r>
              <a:rPr lang="en-US" noProof="0" dirty="0" smtClean="0"/>
              <a:t> </a:t>
            </a:r>
            <a:r>
              <a:rPr lang="en-US" noProof="0" dirty="0" err="1" smtClean="0"/>
              <a:t>règle</a:t>
            </a:r>
            <a:r>
              <a:rPr lang="en-US" noProof="0" dirty="0" smtClean="0"/>
              <a:t> </a:t>
            </a:r>
            <a:r>
              <a:rPr lang="en-US" noProof="0" dirty="0" err="1" smtClean="0"/>
              <a:t>indépendante</a:t>
            </a:r>
            <a:r>
              <a:rPr lang="en-US" noProof="0" dirty="0" smtClean="0"/>
              <a:t>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noProof="0" dirty="0" smtClean="0">
                <a:latin typeface="+mj-lt"/>
                <a:cs typeface="Courier New" pitchFamily="49" charset="0"/>
              </a:rPr>
              <a:t>Les polices </a:t>
            </a:r>
            <a:r>
              <a:rPr lang="en-US" dirty="0" err="1" smtClean="0">
                <a:latin typeface="+mj-lt"/>
                <a:cs typeface="Courier New" pitchFamily="49" charset="0"/>
              </a:rPr>
              <a:t>sont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séparées</a:t>
            </a:r>
            <a:r>
              <a:rPr lang="en-US" dirty="0" smtClean="0">
                <a:latin typeface="+mj-lt"/>
                <a:cs typeface="Courier New" pitchFamily="49" charset="0"/>
              </a:rPr>
              <a:t> par des virgules pour </a:t>
            </a:r>
            <a:r>
              <a:rPr lang="en-US" dirty="0" err="1" smtClean="0">
                <a:latin typeface="+mj-lt"/>
                <a:cs typeface="Courier New" pitchFamily="49" charset="0"/>
              </a:rPr>
              <a:t>prévenir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l’absence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d’une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d’entres-elles</a:t>
            </a:r>
            <a:endParaRPr lang="en-US" noProof="0" dirty="0" smtClean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font-family: "Times New Roman", Verdana, sans-serif;</a:t>
            </a:r>
          </a:p>
          <a:p>
            <a:r>
              <a:rPr lang="en-US" noProof="0" dirty="0" smtClean="0">
                <a:latin typeface="+mj-lt"/>
                <a:cs typeface="Courier New" pitchFamily="49" charset="0"/>
              </a:rPr>
              <a:t>Bold </a:t>
            </a:r>
            <a:r>
              <a:rPr lang="en-US" noProof="0" dirty="0" err="1" smtClean="0">
                <a:latin typeface="+mj-lt"/>
                <a:cs typeface="Courier New" pitchFamily="49" charset="0"/>
              </a:rPr>
              <a:t>est</a:t>
            </a:r>
            <a:r>
              <a:rPr lang="en-US" noProof="0" dirty="0" smtClean="0">
                <a:latin typeface="+mj-lt"/>
                <a:cs typeface="Courier New" pitchFamily="49" charset="0"/>
              </a:rPr>
              <a:t> </a:t>
            </a:r>
            <a:r>
              <a:rPr lang="en-US" noProof="0" dirty="0" err="1" smtClean="0">
                <a:latin typeface="+mj-lt"/>
                <a:cs typeface="Courier New" pitchFamily="49" charset="0"/>
              </a:rPr>
              <a:t>obsolète</a:t>
            </a:r>
            <a:r>
              <a:rPr lang="en-US" noProof="0" dirty="0" smtClean="0">
                <a:latin typeface="+mj-lt"/>
                <a:cs typeface="Courier New" pitchFamily="49" charset="0"/>
              </a:rPr>
              <a:t> en HTML et </a:t>
            </a:r>
            <a:r>
              <a:rPr lang="en-US" dirty="0" err="1" smtClean="0">
                <a:latin typeface="+mj-lt"/>
                <a:cs typeface="Courier New" pitchFamily="49" charset="0"/>
              </a:rPr>
              <a:t>remplacé</a:t>
            </a:r>
            <a:r>
              <a:rPr lang="en-US" dirty="0" smtClean="0">
                <a:latin typeface="+mj-lt"/>
                <a:cs typeface="Courier New" pitchFamily="49" charset="0"/>
              </a:rPr>
              <a:t> par 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strong, </a:t>
            </a:r>
            <a:r>
              <a:rPr lang="en-US" dirty="0" smtClean="0">
                <a:cs typeface="Courier New" pitchFamily="49" charset="0"/>
              </a:rPr>
              <a:t>en CSS, le </a:t>
            </a:r>
            <a:r>
              <a:rPr lang="en-US" dirty="0" err="1" smtClean="0">
                <a:cs typeface="Courier New" pitchFamily="49" charset="0"/>
              </a:rPr>
              <a:t>gras</a:t>
            </a:r>
            <a:r>
              <a:rPr lang="en-US" dirty="0" smtClean="0">
                <a:cs typeface="Courier New" pitchFamily="49" charset="0"/>
              </a:rPr>
              <a:t> :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weight:bold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noProof="0" dirty="0" smtClean="0">
                <a:latin typeface="+mj-lt"/>
                <a:cs typeface="Courier New" pitchFamily="49" charset="0"/>
              </a:rPr>
              <a:t>Italics </a:t>
            </a:r>
            <a:r>
              <a:rPr lang="en-US" dirty="0" err="1">
                <a:cs typeface="Courier New" pitchFamily="49" charset="0"/>
              </a:rPr>
              <a:t>est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obsolète</a:t>
            </a:r>
            <a:r>
              <a:rPr lang="en-US" dirty="0">
                <a:cs typeface="Courier New" pitchFamily="49" charset="0"/>
              </a:rPr>
              <a:t> en HTML et </a:t>
            </a:r>
            <a:r>
              <a:rPr lang="en-US" dirty="0" err="1">
                <a:cs typeface="Courier New" pitchFamily="49" charset="0"/>
              </a:rPr>
              <a:t>remplacé</a:t>
            </a:r>
            <a:r>
              <a:rPr lang="en-US" dirty="0">
                <a:cs typeface="Courier New" pitchFamily="49" charset="0"/>
              </a:rPr>
              <a:t> par </a:t>
            </a:r>
            <a:r>
              <a:rPr lang="en-US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cs typeface="Courier New" pitchFamily="49" charset="0"/>
              </a:rPr>
              <a:t>en </a:t>
            </a:r>
            <a:r>
              <a:rPr lang="en-US" dirty="0">
                <a:cs typeface="Courier New" pitchFamily="49" charset="0"/>
              </a:rPr>
              <a:t>CSS, </a:t>
            </a:r>
            <a:r>
              <a:rPr lang="en-US" dirty="0" err="1" smtClean="0">
                <a:cs typeface="Courier New" pitchFamily="49" charset="0"/>
              </a:rPr>
              <a:t>l’talique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style:italic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i="1" noProof="0" dirty="0" smtClean="0">
              <a:latin typeface="+mj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8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Texte</a:t>
            </a:r>
            <a:endParaRPr lang="en-US" noProof="0" dirty="0" smtClean="0"/>
          </a:p>
        </p:txBody>
      </p:sp>
      <p:sp>
        <p:nvSpPr>
          <p:cNvPr id="6" name="Rectangle 13"/>
          <p:cNvSpPr>
            <a:spLocks noGrp="1" noChangeArrowheads="1"/>
          </p:cNvSpPr>
          <p:nvPr>
            <p:ph idx="4294967295"/>
          </p:nvPr>
        </p:nvSpPr>
        <p:spPr>
          <a:xfrm>
            <a:off x="279400" y="584200"/>
            <a:ext cx="8599488" cy="2641749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enrichi</a:t>
            </a:r>
            <a:r>
              <a:rPr lang="en-US" dirty="0" smtClean="0"/>
              <a:t> par des </a:t>
            </a:r>
            <a:r>
              <a:rPr lang="en-US" dirty="0" err="1" smtClean="0"/>
              <a:t>lignes</a:t>
            </a:r>
            <a:r>
              <a:rPr lang="en-US" dirty="0" smtClean="0"/>
              <a:t> au-</a:t>
            </a:r>
            <a:r>
              <a:rPr lang="en-US" dirty="0" err="1" smtClean="0"/>
              <a:t>dessus</a:t>
            </a:r>
            <a:r>
              <a:rPr lang="en-US" dirty="0" smtClean="0"/>
              <a:t>, </a:t>
            </a:r>
            <a:r>
              <a:rPr lang="en-US" dirty="0" err="1" smtClean="0"/>
              <a:t>à</a:t>
            </a:r>
            <a:r>
              <a:rPr lang="en-US" dirty="0" smtClean="0"/>
              <a:t> travers </a:t>
            </a:r>
            <a:r>
              <a:rPr lang="en-US" dirty="0" err="1" smtClean="0"/>
              <a:t>ou</a:t>
            </a:r>
            <a:r>
              <a:rPr lang="en-US" dirty="0" smtClean="0"/>
              <a:t> au </a:t>
            </a:r>
            <a:r>
              <a:rPr lang="en-US" dirty="0" err="1" smtClean="0"/>
              <a:t>dessous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text-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decoration:underline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text-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decoration:line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-through;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text-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decoration:overline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noProof="0" dirty="0" err="1" smtClean="0">
                <a:latin typeface="+mj-lt"/>
                <a:cs typeface="Courier New" pitchFamily="49" charset="0"/>
              </a:rPr>
              <a:t>Peut</a:t>
            </a:r>
            <a:r>
              <a:rPr lang="en-US" noProof="0" dirty="0" smtClean="0">
                <a:latin typeface="+mj-lt"/>
                <a:cs typeface="Courier New" pitchFamily="49" charset="0"/>
              </a:rPr>
              <a:t> </a:t>
            </a:r>
            <a:r>
              <a:rPr lang="en-US" noProof="0" dirty="0" err="1" smtClean="0">
                <a:latin typeface="+mj-lt"/>
                <a:cs typeface="Courier New" pitchFamily="49" charset="0"/>
              </a:rPr>
              <a:t>être</a:t>
            </a:r>
            <a:r>
              <a:rPr lang="en-US" noProof="0" dirty="0" smtClean="0">
                <a:latin typeface="+mj-lt"/>
                <a:cs typeface="Courier New" pitchFamily="49" charset="0"/>
              </a:rPr>
              <a:t> transformer en </a:t>
            </a:r>
            <a:r>
              <a:rPr lang="en-US" noProof="0" dirty="0" err="1" smtClean="0">
                <a:latin typeface="+mj-lt"/>
                <a:cs typeface="Courier New" pitchFamily="49" charset="0"/>
              </a:rPr>
              <a:t>capitale</a:t>
            </a:r>
            <a:r>
              <a:rPr lang="en-US" noProof="0" dirty="0" smtClean="0">
                <a:latin typeface="+mj-lt"/>
                <a:cs typeface="Courier New" pitchFamily="49" charset="0"/>
              </a:rPr>
              <a:t>, petite caps </a:t>
            </a:r>
            <a:r>
              <a:rPr lang="en-US" noProof="0" dirty="0" err="1" smtClean="0">
                <a:latin typeface="+mj-lt"/>
                <a:cs typeface="Courier New" pitchFamily="49" charset="0"/>
              </a:rPr>
              <a:t>ou</a:t>
            </a:r>
            <a:r>
              <a:rPr lang="en-US" noProof="0" dirty="0" smtClean="0">
                <a:latin typeface="+mj-lt"/>
                <a:cs typeface="Courier New" pitchFamily="49" charset="0"/>
              </a:rPr>
              <a:t> bas de </a:t>
            </a:r>
            <a:r>
              <a:rPr lang="en-US" noProof="0" dirty="0" err="1" smtClean="0">
                <a:latin typeface="+mj-lt"/>
                <a:cs typeface="Courier New" pitchFamily="49" charset="0"/>
              </a:rPr>
              <a:t>casse</a:t>
            </a:r>
            <a:endParaRPr lang="en-US" noProof="0" dirty="0" smtClean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text-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transform:uppercase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text-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transform:capitalize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text-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transform:lowercase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4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le modèle de boîtes CSS</a:t>
            </a:r>
            <a:endParaRPr lang="fr-FR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002536" y="1597025"/>
            <a:ext cx="5138928" cy="1892826"/>
          </a:xfrm>
        </p:spPr>
        <p:txBody>
          <a:bodyPr/>
          <a:lstStyle/>
          <a:p>
            <a:pPr lvl="1">
              <a:buNone/>
            </a:pPr>
            <a:r>
              <a:rPr lang="fr-FR" sz="1800" noProof="0" dirty="0" smtClean="0"/>
              <a:t>Présentation du modèle de boîtes</a:t>
            </a:r>
          </a:p>
          <a:p>
            <a:pPr indent="-457200">
              <a:buNone/>
            </a:pPr>
            <a:r>
              <a:rPr lang="fr-FR" noProof="0" dirty="0" smtClean="0"/>
              <a:t>Différences entre block et </a:t>
            </a:r>
            <a:r>
              <a:rPr lang="fr-FR" noProof="0" dirty="0" err="1" smtClean="0"/>
              <a:t>inline</a:t>
            </a:r>
            <a:endParaRPr lang="fr-FR" noProof="0" dirty="0" smtClean="0"/>
          </a:p>
          <a:p>
            <a:pPr indent="-457200">
              <a:buNone/>
            </a:pPr>
            <a:r>
              <a:rPr lang="fr-FR" noProof="0" dirty="0" smtClean="0"/>
              <a:t>Éviter le modèle de boîtes fragmenté</a:t>
            </a:r>
          </a:p>
          <a:p>
            <a:pPr indent="-457200">
              <a:buNone/>
            </a:pPr>
            <a:r>
              <a:rPr lang="fr-FR" noProof="0" dirty="0" smtClean="0"/>
              <a:t>Exercice 2.1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34805" y="2160602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283224"/>
          </a:xfrm>
        </p:spPr>
        <p:txBody>
          <a:bodyPr/>
          <a:lstStyle/>
          <a:p>
            <a:r>
              <a:rPr lang="fr-FR" dirty="0" smtClean="0"/>
              <a:t>Propriétés communes des éléments </a:t>
            </a:r>
            <a:r>
              <a:rPr lang="fr-FR" i="1" dirty="0" smtClean="0"/>
              <a:t>block</a:t>
            </a:r>
            <a:r>
              <a:rPr lang="fr-FR" dirty="0" smtClean="0"/>
              <a:t> </a:t>
            </a:r>
            <a:r>
              <a:rPr lang="fr-FR" noProof="0" dirty="0" smtClean="0"/>
              <a:t>:</a:t>
            </a:r>
          </a:p>
          <a:p>
            <a:pPr lvl="1"/>
            <a:r>
              <a:rPr lang="fr-FR" noProof="0" dirty="0" smtClean="0"/>
              <a:t>Ajoutent un saut de ligne avant et après la boîte</a:t>
            </a:r>
          </a:p>
          <a:p>
            <a:pPr lvl="1"/>
            <a:r>
              <a:rPr lang="fr-FR" noProof="0" dirty="0" smtClean="0"/>
              <a:t>S’étirent automatiquement dans le sens de la largeur pour s’ajuster au contenu du conteneur parent</a:t>
            </a:r>
          </a:p>
          <a:p>
            <a:r>
              <a:rPr lang="fr-FR" noProof="0" dirty="0" smtClean="0"/>
              <a:t>Exemples d’éléments </a:t>
            </a:r>
            <a:r>
              <a:rPr lang="fr-FR" i="1" dirty="0" smtClean="0">
                <a:latin typeface="+mj-lt"/>
                <a:ea typeface="+mj-ea"/>
                <a:cs typeface="+mj-cs"/>
              </a:rPr>
              <a:t>block</a:t>
            </a:r>
            <a:r>
              <a:rPr lang="fr-FR" noProof="0" dirty="0" smtClean="0"/>
              <a:t> :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div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li</a:t>
            </a:r>
          </a:p>
          <a:p>
            <a:r>
              <a:rPr lang="fr-FR" dirty="0" smtClean="0"/>
              <a:t>Les éléments </a:t>
            </a:r>
            <a:r>
              <a:rPr lang="fr-FR" i="1" dirty="0" smtClean="0"/>
              <a:t>block</a:t>
            </a:r>
            <a:r>
              <a:rPr lang="fr-FR" dirty="0" smtClean="0"/>
              <a:t> peuvent contenir des éléments </a:t>
            </a:r>
            <a:r>
              <a:rPr lang="fr-FR" i="1" dirty="0" err="1" smtClean="0"/>
              <a:t>inline</a:t>
            </a:r>
            <a:endParaRPr lang="fr-FR" noProof="0" dirty="0" smtClean="0"/>
          </a:p>
          <a:p>
            <a:pPr lvl="1"/>
            <a:r>
              <a:rPr lang="fr-FR" noProof="0" dirty="0" smtClean="0"/>
              <a:t>Remplissage à zéro par défaut</a:t>
            </a:r>
          </a:p>
          <a:p>
            <a:pPr lvl="1"/>
            <a:r>
              <a:rPr lang="fr-FR" noProof="0" dirty="0" smtClean="0"/>
              <a:t>Aucune bordure par défaut</a:t>
            </a:r>
          </a:p>
          <a:p>
            <a:pPr lvl="1"/>
            <a:r>
              <a:rPr lang="fr-FR" noProof="0" dirty="0" smtClean="0"/>
              <a:t>La hauteur correspond uniquement à celle du contenu</a:t>
            </a:r>
          </a:p>
          <a:p>
            <a:pPr lvl="1"/>
            <a:r>
              <a:rPr lang="fr-FR" noProof="0" dirty="0" smtClean="0"/>
              <a:t>La largeur correspond uniquement à celle du contenu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Éléments de type </a:t>
            </a:r>
            <a:r>
              <a:rPr lang="fr-FR" i="1" dirty="0" smtClean="0"/>
              <a:t>block</a:t>
            </a:r>
            <a:endParaRPr lang="fr-FR" noProof="0" dirty="0" smtClean="0"/>
          </a:p>
        </p:txBody>
      </p:sp>
      <p:sp>
        <p:nvSpPr>
          <p:cNvPr id="11" name="shape1"/>
          <p:cNvSpPr txBox="1">
            <a:spLocks noChangeArrowheads="1"/>
          </p:cNvSpPr>
          <p:nvPr/>
        </p:nvSpPr>
        <p:spPr bwMode="white">
          <a:xfrm>
            <a:off x="2843279" y="2760518"/>
            <a:ext cx="9412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Border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10854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noProof="0" dirty="0" smtClean="0"/>
              <a:t>Dans ce chapitre, vous apprendrez à</a:t>
            </a:r>
          </a:p>
          <a:p>
            <a:r>
              <a:rPr lang="fr-FR" dirty="0" smtClean="0"/>
              <a:t>Choisir des unités de mesure accessibles</a:t>
            </a:r>
          </a:p>
          <a:p>
            <a:r>
              <a:rPr lang="fr-FR" dirty="0" smtClean="0"/>
              <a:t>Manipuler les conteneurs HTML</a:t>
            </a:r>
          </a:p>
          <a:p>
            <a:r>
              <a:rPr lang="fr-FR" dirty="0" smtClean="0"/>
              <a:t>Déplacer les contenus en jouant sur les marges</a:t>
            </a:r>
          </a:p>
          <a:p>
            <a:r>
              <a:rPr lang="fr-FR" dirty="0" smtClean="0"/>
              <a:t>Éviter le modèle de boîtes CSS fragmenté d’IE</a:t>
            </a:r>
          </a:p>
          <a:p>
            <a:r>
              <a:rPr lang="fr-FR" dirty="0" smtClean="0"/>
              <a:t>Intégrer une réinitialisation des styles par défaut (global reset)</a:t>
            </a:r>
          </a:p>
          <a:p>
            <a:r>
              <a:rPr lang="fr-FR" dirty="0" smtClean="0"/>
              <a:t>Créer un modèle de pages Web responsive Design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1667" y="5574018"/>
            <a:ext cx="518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2"/>
                </a:solidFill>
              </a:rPr>
              <a:t>IE = Internet Explorer</a:t>
            </a:r>
            <a:endParaRPr lang="fr-FR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375283"/>
          </a:xfrm>
        </p:spPr>
        <p:txBody>
          <a:bodyPr/>
          <a:lstStyle/>
          <a:p>
            <a:r>
              <a:rPr lang="fr-FR" dirty="0" smtClean="0"/>
              <a:t>Propriétés communes des éléments </a:t>
            </a:r>
            <a:r>
              <a:rPr lang="fr-FR" i="1" dirty="0" err="1" smtClean="0"/>
              <a:t>inline</a:t>
            </a:r>
            <a:r>
              <a:rPr lang="fr-FR" i="1" dirty="0" smtClean="0"/>
              <a:t> </a:t>
            </a:r>
            <a:r>
              <a:rPr lang="fr-FR" dirty="0" smtClean="0"/>
              <a:t>:</a:t>
            </a:r>
            <a:endParaRPr lang="fr-FR" noProof="0" dirty="0" smtClean="0"/>
          </a:p>
          <a:p>
            <a:pPr lvl="1"/>
            <a:r>
              <a:rPr lang="fr-FR" dirty="0" smtClean="0"/>
              <a:t>S’adaptent au texte lors du redimensionnement du document</a:t>
            </a:r>
          </a:p>
          <a:p>
            <a:pPr lvl="1"/>
            <a:r>
              <a:rPr lang="fr-FR" noProof="0" dirty="0" smtClean="0"/>
              <a:t>N’ajoutent pas de saut de page avant ou après l’élément</a:t>
            </a:r>
          </a:p>
          <a:p>
            <a:r>
              <a:rPr lang="fr-FR" noProof="0" dirty="0" smtClean="0"/>
              <a:t>Exemples d’éléments </a:t>
            </a:r>
            <a:r>
              <a:rPr lang="fr-FR" i="1" noProof="0" dirty="0" err="1" smtClean="0"/>
              <a:t>inline</a:t>
            </a:r>
            <a:r>
              <a:rPr lang="fr-FR" i="1" noProof="0" dirty="0" smtClean="0"/>
              <a:t> </a:t>
            </a:r>
            <a:r>
              <a:rPr lang="fr-FR" noProof="0" dirty="0" smtClean="0"/>
              <a:t>: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span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img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Les éléments </a:t>
            </a:r>
            <a:r>
              <a:rPr lang="fr-FR" i="1" noProof="0" dirty="0" err="1" smtClean="0"/>
              <a:t>inline</a:t>
            </a:r>
            <a:r>
              <a:rPr lang="fr-FR" noProof="0" dirty="0" smtClean="0"/>
              <a:t> </a:t>
            </a:r>
            <a:r>
              <a:rPr lang="fr-FR" noProof="0" dirty="0" err="1" smtClean="0"/>
              <a:t>HTML4</a:t>
            </a:r>
            <a:r>
              <a:rPr lang="fr-FR" noProof="0" dirty="0" smtClean="0"/>
              <a:t> et XHTML ne peuvent pas contenir d’éléments </a:t>
            </a:r>
            <a:r>
              <a:rPr lang="fr-FR" i="1" noProof="0" dirty="0" smtClean="0"/>
              <a:t>block</a:t>
            </a:r>
          </a:p>
          <a:p>
            <a:pPr lvl="1"/>
            <a:r>
              <a:rPr lang="fr-FR" dirty="0" smtClean="0"/>
              <a:t>Corrigé en HTML5</a:t>
            </a:r>
            <a:endParaRPr lang="fr-FR" noProof="0" dirty="0" smtClean="0"/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Éléments </a:t>
            </a:r>
            <a:r>
              <a:rPr lang="fr-FR" i="1" noProof="0" dirty="0" err="1" smtClean="0"/>
              <a:t>inline</a:t>
            </a:r>
            <a:endParaRPr lang="fr-FR" i="1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856919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propriété</a:t>
            </a:r>
            <a:r>
              <a:rPr lang="en-US" dirty="0" smtClean="0"/>
              <a:t> </a:t>
            </a:r>
            <a:r>
              <a:rPr lang="en-US" noProof="0" dirty="0" smtClean="0"/>
              <a:t>CSS display </a:t>
            </a:r>
            <a:r>
              <a:rPr lang="en-US" noProof="0" dirty="0" err="1" smtClean="0"/>
              <a:t>indique</a:t>
            </a:r>
            <a:r>
              <a:rPr lang="en-US" noProof="0" dirty="0" smtClean="0"/>
              <a:t> le type de </a:t>
            </a:r>
            <a:r>
              <a:rPr lang="en-US" noProof="0" dirty="0" err="1" smtClean="0"/>
              <a:t>l’élément</a:t>
            </a:r>
            <a:r>
              <a:rPr lang="en-US" noProof="0" dirty="0" smtClean="0"/>
              <a:t>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display:block</a:t>
            </a:r>
            <a:r>
              <a:rPr lang="en-US" dirty="0" smtClean="0"/>
              <a:t> force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se </a:t>
            </a:r>
            <a:r>
              <a:rPr lang="en-US" dirty="0" err="1" smtClean="0"/>
              <a:t>comporter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un block</a:t>
            </a:r>
          </a:p>
          <a:p>
            <a:pPr lvl="1"/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display:inline</a:t>
            </a:r>
            <a:r>
              <a:rPr lang="en-US" noProof="0" dirty="0" smtClean="0"/>
              <a:t> force </a:t>
            </a:r>
            <a:r>
              <a:rPr lang="en-US" noProof="0" dirty="0" err="1" smtClean="0"/>
              <a:t>l’élément</a:t>
            </a:r>
            <a:r>
              <a:rPr lang="en-US" noProof="0" dirty="0" smtClean="0"/>
              <a:t> en inline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display:inline-block</a:t>
            </a:r>
            <a:r>
              <a:rPr lang="en-US" dirty="0" smtClean="0"/>
              <a:t> force </a:t>
            </a:r>
            <a:r>
              <a:rPr lang="en-US" dirty="0" err="1" smtClean="0"/>
              <a:t>l’élément</a:t>
            </a:r>
            <a:r>
              <a:rPr lang="en-US" dirty="0" smtClean="0"/>
              <a:t> en inline,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respecte</a:t>
            </a:r>
            <a:r>
              <a:rPr lang="en-US" dirty="0" smtClean="0"/>
              <a:t> les hauteur et </a:t>
            </a:r>
            <a:r>
              <a:rPr lang="en-US" dirty="0" err="1" smtClean="0"/>
              <a:t>largeur</a:t>
            </a:r>
            <a:endParaRPr lang="en-US" dirty="0" smtClean="0"/>
          </a:p>
          <a:p>
            <a:pPr lvl="1"/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display:none</a:t>
            </a:r>
            <a:r>
              <a:rPr lang="en-US" noProof="0" dirty="0" smtClean="0"/>
              <a:t> fait </a:t>
            </a:r>
            <a:r>
              <a:rPr lang="en-US" noProof="0" dirty="0" err="1" smtClean="0"/>
              <a:t>disparaitre</a:t>
            </a:r>
            <a:r>
              <a:rPr lang="en-US" noProof="0" dirty="0" smtClean="0"/>
              <a:t> </a:t>
            </a:r>
            <a:r>
              <a:rPr lang="en-US" noProof="0" dirty="0" err="1" smtClean="0"/>
              <a:t>l’élément</a:t>
            </a:r>
            <a:r>
              <a:rPr lang="en-US" noProof="0" dirty="0" smtClean="0"/>
              <a:t> du flux du document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Forcer le style Block </a:t>
            </a:r>
            <a:r>
              <a:rPr lang="en-US" noProof="0" dirty="0" err="1" smtClean="0"/>
              <a:t>ou</a:t>
            </a:r>
            <a:r>
              <a:rPr lang="en-US" noProof="0" dirty="0" smtClean="0"/>
              <a:t> Inline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185150" y="1532179"/>
            <a:ext cx="342900" cy="371475"/>
            <a:chOff x="1062" y="191"/>
            <a:chExt cx="216" cy="234"/>
          </a:xfrm>
        </p:grpSpPr>
        <p:sp>
          <p:nvSpPr>
            <p:cNvPr id="8" name="Line 14"/>
            <p:cNvSpPr>
              <a:spLocks noChangeShapeType="1"/>
            </p:cNvSpPr>
            <p:nvPr/>
          </p:nvSpPr>
          <p:spPr bwMode="blackWhite">
            <a:xfrm flipH="1" flipV="1">
              <a:off x="1072" y="199"/>
              <a:ext cx="28" cy="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blackWhite">
            <a:xfrm flipH="1">
              <a:off x="1070" y="325"/>
              <a:ext cx="48" cy="5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blackWhite">
            <a:xfrm flipH="1">
              <a:off x="1062" y="295"/>
              <a:ext cx="34" cy="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black">
            <a:xfrm>
              <a:off x="1135" y="368"/>
              <a:ext cx="72" cy="5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6"/>
                </a:cxn>
                <a:cxn ang="0">
                  <a:pos x="72" y="16"/>
                </a:cxn>
                <a:cxn ang="0">
                  <a:pos x="72" y="26"/>
                </a:cxn>
                <a:cxn ang="0">
                  <a:pos x="72" y="30"/>
                </a:cxn>
                <a:cxn ang="0">
                  <a:pos x="72" y="30"/>
                </a:cxn>
                <a:cxn ang="0">
                  <a:pos x="72" y="36"/>
                </a:cxn>
                <a:cxn ang="0">
                  <a:pos x="72" y="43"/>
                </a:cxn>
                <a:cxn ang="0">
                  <a:pos x="72" y="43"/>
                </a:cxn>
                <a:cxn ang="0">
                  <a:pos x="70" y="49"/>
                </a:cxn>
                <a:cxn ang="0">
                  <a:pos x="62" y="53"/>
                </a:cxn>
                <a:cxn ang="0">
                  <a:pos x="50" y="55"/>
                </a:cxn>
                <a:cxn ang="0">
                  <a:pos x="36" y="57"/>
                </a:cxn>
                <a:cxn ang="0">
                  <a:pos x="36" y="57"/>
                </a:cxn>
                <a:cxn ang="0">
                  <a:pos x="20" y="55"/>
                </a:cxn>
                <a:cxn ang="0">
                  <a:pos x="8" y="53"/>
                </a:cxn>
                <a:cxn ang="0">
                  <a:pos x="2" y="49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72" y="0"/>
                </a:cxn>
              </a:cxnLst>
              <a:rect l="0" t="0" r="r" b="b"/>
              <a:pathLst>
                <a:path w="72" h="57">
                  <a:moveTo>
                    <a:pt x="72" y="0"/>
                  </a:moveTo>
                  <a:lnTo>
                    <a:pt x="72" y="6"/>
                  </a:lnTo>
                  <a:lnTo>
                    <a:pt x="72" y="16"/>
                  </a:lnTo>
                  <a:lnTo>
                    <a:pt x="72" y="26"/>
                  </a:lnTo>
                  <a:lnTo>
                    <a:pt x="72" y="30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2" y="43"/>
                  </a:lnTo>
                  <a:lnTo>
                    <a:pt x="72" y="43"/>
                  </a:lnTo>
                  <a:lnTo>
                    <a:pt x="70" y="49"/>
                  </a:lnTo>
                  <a:lnTo>
                    <a:pt x="62" y="53"/>
                  </a:lnTo>
                  <a:lnTo>
                    <a:pt x="50" y="55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20" y="55"/>
                  </a:lnTo>
                  <a:lnTo>
                    <a:pt x="8" y="53"/>
                  </a:lnTo>
                  <a:lnTo>
                    <a:pt x="2" y="49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5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blackWhite">
            <a:xfrm>
              <a:off x="1135" y="368"/>
              <a:ext cx="72" cy="5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6"/>
                </a:cxn>
                <a:cxn ang="0">
                  <a:pos x="72" y="16"/>
                </a:cxn>
                <a:cxn ang="0">
                  <a:pos x="72" y="26"/>
                </a:cxn>
                <a:cxn ang="0">
                  <a:pos x="72" y="30"/>
                </a:cxn>
                <a:cxn ang="0">
                  <a:pos x="72" y="30"/>
                </a:cxn>
                <a:cxn ang="0">
                  <a:pos x="72" y="36"/>
                </a:cxn>
                <a:cxn ang="0">
                  <a:pos x="72" y="43"/>
                </a:cxn>
                <a:cxn ang="0">
                  <a:pos x="72" y="43"/>
                </a:cxn>
                <a:cxn ang="0">
                  <a:pos x="70" y="49"/>
                </a:cxn>
                <a:cxn ang="0">
                  <a:pos x="62" y="53"/>
                </a:cxn>
                <a:cxn ang="0">
                  <a:pos x="50" y="55"/>
                </a:cxn>
                <a:cxn ang="0">
                  <a:pos x="36" y="57"/>
                </a:cxn>
                <a:cxn ang="0">
                  <a:pos x="36" y="57"/>
                </a:cxn>
                <a:cxn ang="0">
                  <a:pos x="20" y="55"/>
                </a:cxn>
                <a:cxn ang="0">
                  <a:pos x="8" y="53"/>
                </a:cxn>
                <a:cxn ang="0">
                  <a:pos x="2" y="49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72" y="0"/>
                </a:cxn>
              </a:cxnLst>
              <a:rect l="0" t="0" r="r" b="b"/>
              <a:pathLst>
                <a:path w="72" h="57">
                  <a:moveTo>
                    <a:pt x="72" y="0"/>
                  </a:moveTo>
                  <a:lnTo>
                    <a:pt x="72" y="6"/>
                  </a:lnTo>
                  <a:lnTo>
                    <a:pt x="72" y="16"/>
                  </a:lnTo>
                  <a:lnTo>
                    <a:pt x="72" y="26"/>
                  </a:lnTo>
                  <a:lnTo>
                    <a:pt x="72" y="30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2" y="43"/>
                  </a:lnTo>
                  <a:lnTo>
                    <a:pt x="72" y="43"/>
                  </a:lnTo>
                  <a:lnTo>
                    <a:pt x="70" y="49"/>
                  </a:lnTo>
                  <a:lnTo>
                    <a:pt x="62" y="53"/>
                  </a:lnTo>
                  <a:lnTo>
                    <a:pt x="50" y="55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20" y="55"/>
                  </a:lnTo>
                  <a:lnTo>
                    <a:pt x="8" y="53"/>
                  </a:lnTo>
                  <a:lnTo>
                    <a:pt x="2" y="49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52" y="0"/>
                  </a:lnTo>
                  <a:lnTo>
                    <a:pt x="7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blackWhite">
            <a:xfrm>
              <a:off x="1098" y="191"/>
              <a:ext cx="144" cy="187"/>
            </a:xfrm>
            <a:custGeom>
              <a:avLst/>
              <a:gdLst/>
              <a:ahLst/>
              <a:cxnLst>
                <a:cxn ang="0">
                  <a:pos x="131" y="112"/>
                </a:cxn>
                <a:cxn ang="0">
                  <a:pos x="123" y="122"/>
                </a:cxn>
                <a:cxn ang="0">
                  <a:pos x="119" y="126"/>
                </a:cxn>
                <a:cxn ang="0">
                  <a:pos x="107" y="155"/>
                </a:cxn>
                <a:cxn ang="0">
                  <a:pos x="105" y="163"/>
                </a:cxn>
                <a:cxn ang="0">
                  <a:pos x="105" y="169"/>
                </a:cxn>
                <a:cxn ang="0">
                  <a:pos x="107" y="179"/>
                </a:cxn>
                <a:cxn ang="0">
                  <a:pos x="103" y="181"/>
                </a:cxn>
                <a:cxn ang="0">
                  <a:pos x="87" y="187"/>
                </a:cxn>
                <a:cxn ang="0">
                  <a:pos x="73" y="187"/>
                </a:cxn>
                <a:cxn ang="0">
                  <a:pos x="47" y="185"/>
                </a:cxn>
                <a:cxn ang="0">
                  <a:pos x="39" y="179"/>
                </a:cxn>
                <a:cxn ang="0">
                  <a:pos x="39" y="173"/>
                </a:cxn>
                <a:cxn ang="0">
                  <a:pos x="39" y="169"/>
                </a:cxn>
                <a:cxn ang="0">
                  <a:pos x="39" y="155"/>
                </a:cxn>
                <a:cxn ang="0">
                  <a:pos x="37" y="148"/>
                </a:cxn>
                <a:cxn ang="0">
                  <a:pos x="35" y="138"/>
                </a:cxn>
                <a:cxn ang="0">
                  <a:pos x="25" y="126"/>
                </a:cxn>
                <a:cxn ang="0">
                  <a:pos x="23" y="122"/>
                </a:cxn>
                <a:cxn ang="0">
                  <a:pos x="14" y="112"/>
                </a:cxn>
                <a:cxn ang="0">
                  <a:pos x="14" y="110"/>
                </a:cxn>
                <a:cxn ang="0">
                  <a:pos x="0" y="71"/>
                </a:cxn>
                <a:cxn ang="0">
                  <a:pos x="2" y="57"/>
                </a:cxn>
                <a:cxn ang="0">
                  <a:pos x="14" y="31"/>
                </a:cxn>
                <a:cxn ang="0">
                  <a:pos x="31" y="12"/>
                </a:cxn>
                <a:cxn ang="0">
                  <a:pos x="57" y="2"/>
                </a:cxn>
                <a:cxn ang="0">
                  <a:pos x="73" y="0"/>
                </a:cxn>
                <a:cxn ang="0">
                  <a:pos x="101" y="6"/>
                </a:cxn>
                <a:cxn ang="0">
                  <a:pos x="125" y="22"/>
                </a:cxn>
                <a:cxn ang="0">
                  <a:pos x="138" y="43"/>
                </a:cxn>
                <a:cxn ang="0">
                  <a:pos x="144" y="71"/>
                </a:cxn>
                <a:cxn ang="0">
                  <a:pos x="142" y="90"/>
                </a:cxn>
              </a:cxnLst>
              <a:rect l="0" t="0" r="r" b="b"/>
              <a:pathLst>
                <a:path w="144" h="187">
                  <a:moveTo>
                    <a:pt x="132" y="110"/>
                  </a:moveTo>
                  <a:lnTo>
                    <a:pt x="131" y="112"/>
                  </a:lnTo>
                  <a:lnTo>
                    <a:pt x="129" y="116"/>
                  </a:lnTo>
                  <a:lnTo>
                    <a:pt x="123" y="122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1" y="138"/>
                  </a:lnTo>
                  <a:lnTo>
                    <a:pt x="107" y="155"/>
                  </a:lnTo>
                  <a:lnTo>
                    <a:pt x="107" y="155"/>
                  </a:lnTo>
                  <a:lnTo>
                    <a:pt x="105" y="16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7" y="173"/>
                  </a:lnTo>
                  <a:lnTo>
                    <a:pt x="107" y="179"/>
                  </a:lnTo>
                  <a:lnTo>
                    <a:pt x="107" y="179"/>
                  </a:lnTo>
                  <a:lnTo>
                    <a:pt x="103" y="181"/>
                  </a:lnTo>
                  <a:lnTo>
                    <a:pt x="97" y="185"/>
                  </a:lnTo>
                  <a:lnTo>
                    <a:pt x="87" y="187"/>
                  </a:lnTo>
                  <a:lnTo>
                    <a:pt x="73" y="187"/>
                  </a:lnTo>
                  <a:lnTo>
                    <a:pt x="73" y="187"/>
                  </a:lnTo>
                  <a:lnTo>
                    <a:pt x="59" y="187"/>
                  </a:lnTo>
                  <a:lnTo>
                    <a:pt x="47" y="185"/>
                  </a:lnTo>
                  <a:lnTo>
                    <a:pt x="41" y="181"/>
                  </a:lnTo>
                  <a:lnTo>
                    <a:pt x="39" y="179"/>
                  </a:lnTo>
                  <a:lnTo>
                    <a:pt x="39" y="179"/>
                  </a:lnTo>
                  <a:lnTo>
                    <a:pt x="39" y="173"/>
                  </a:lnTo>
                  <a:lnTo>
                    <a:pt x="39" y="169"/>
                  </a:lnTo>
                  <a:lnTo>
                    <a:pt x="39" y="169"/>
                  </a:lnTo>
                  <a:lnTo>
                    <a:pt x="39" y="163"/>
                  </a:lnTo>
                  <a:lnTo>
                    <a:pt x="39" y="155"/>
                  </a:lnTo>
                  <a:lnTo>
                    <a:pt x="39" y="155"/>
                  </a:lnTo>
                  <a:lnTo>
                    <a:pt x="37" y="148"/>
                  </a:lnTo>
                  <a:lnTo>
                    <a:pt x="35" y="138"/>
                  </a:lnTo>
                  <a:lnTo>
                    <a:pt x="35" y="138"/>
                  </a:lnTo>
                  <a:lnTo>
                    <a:pt x="31" y="132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23" y="122"/>
                  </a:lnTo>
                  <a:lnTo>
                    <a:pt x="18" y="116"/>
                  </a:lnTo>
                  <a:lnTo>
                    <a:pt x="14" y="112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4" y="9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57"/>
                  </a:lnTo>
                  <a:lnTo>
                    <a:pt x="6" y="43"/>
                  </a:lnTo>
                  <a:lnTo>
                    <a:pt x="14" y="31"/>
                  </a:lnTo>
                  <a:lnTo>
                    <a:pt x="21" y="22"/>
                  </a:lnTo>
                  <a:lnTo>
                    <a:pt x="31" y="12"/>
                  </a:lnTo>
                  <a:lnTo>
                    <a:pt x="45" y="6"/>
                  </a:lnTo>
                  <a:lnTo>
                    <a:pt x="57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5" y="22"/>
                  </a:lnTo>
                  <a:lnTo>
                    <a:pt x="132" y="31"/>
                  </a:lnTo>
                  <a:lnTo>
                    <a:pt x="138" y="43"/>
                  </a:lnTo>
                  <a:lnTo>
                    <a:pt x="142" y="57"/>
                  </a:lnTo>
                  <a:lnTo>
                    <a:pt x="144" y="71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2" y="110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blackWhite">
            <a:xfrm>
              <a:off x="1068" y="258"/>
              <a:ext cx="20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blackWhite">
            <a:xfrm flipV="1">
              <a:off x="1242" y="199"/>
              <a:ext cx="28" cy="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blackWhite">
            <a:xfrm>
              <a:off x="1225" y="325"/>
              <a:ext cx="47" cy="5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blackWhite">
            <a:xfrm>
              <a:off x="1246" y="295"/>
              <a:ext cx="32" cy="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blackWhite">
            <a:xfrm flipH="1">
              <a:off x="1254" y="258"/>
              <a:ext cx="20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894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le modèle de boîtes CSS</a:t>
            </a:r>
            <a:endParaRPr lang="fr-FR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002536" y="1597025"/>
            <a:ext cx="5138928" cy="1892826"/>
          </a:xfrm>
        </p:spPr>
        <p:txBody>
          <a:bodyPr/>
          <a:lstStyle/>
          <a:p>
            <a:pPr lvl="1">
              <a:buNone/>
            </a:pPr>
            <a:r>
              <a:rPr lang="fr-FR" sz="1800" noProof="0" dirty="0" smtClean="0"/>
              <a:t>Présentation du modèle de boîtes</a:t>
            </a:r>
          </a:p>
          <a:p>
            <a:pPr indent="-457200">
              <a:buNone/>
            </a:pPr>
            <a:r>
              <a:rPr lang="fr-FR" dirty="0"/>
              <a:t>Différences entre block et </a:t>
            </a:r>
            <a:r>
              <a:rPr lang="fr-FR" dirty="0" err="1"/>
              <a:t>inline</a:t>
            </a:r>
            <a:endParaRPr lang="fr-FR" dirty="0"/>
          </a:p>
          <a:p>
            <a:pPr indent="-457200">
              <a:buNone/>
            </a:pPr>
            <a:r>
              <a:rPr lang="fr-FR" noProof="0" dirty="0" smtClean="0"/>
              <a:t>Éviter le modèle de boîtes fragmenté</a:t>
            </a:r>
          </a:p>
          <a:p>
            <a:pPr indent="-457200">
              <a:buNone/>
            </a:pPr>
            <a:r>
              <a:rPr lang="fr-FR" noProof="0" dirty="0" smtClean="0"/>
              <a:t>Exercice 2.1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34805" y="2632106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277273"/>
          </a:xfrm>
        </p:spPr>
        <p:txBody>
          <a:bodyPr/>
          <a:lstStyle/>
          <a:p>
            <a:r>
              <a:rPr lang="fr-FR" noProof="0" dirty="0" smtClean="0"/>
              <a:t>La </a:t>
            </a:r>
            <a:r>
              <a:rPr lang="fr-FR" dirty="0" smtClean="0"/>
              <a:t>hauteur et la largeur des boîtes </a:t>
            </a:r>
            <a:r>
              <a:rPr lang="fr-FR" noProof="0" dirty="0" smtClean="0"/>
              <a:t>CSS sont calculées en fonction de </a:t>
            </a:r>
          </a:p>
          <a:p>
            <a:pPr lvl="1"/>
            <a:r>
              <a:rPr lang="fr-FR" noProof="0" dirty="0" smtClean="0"/>
              <a:t>La hauteur et la largeur du contenu</a:t>
            </a:r>
          </a:p>
          <a:p>
            <a:pPr lvl="1"/>
            <a:r>
              <a:rPr lang="fr-FR" noProof="0" dirty="0" smtClean="0"/>
              <a:t>Sans compter la bordure, le </a:t>
            </a:r>
            <a:r>
              <a:rPr lang="fr-FR" dirty="0" smtClean="0"/>
              <a:t>remplissage et </a:t>
            </a:r>
            <a:r>
              <a:rPr lang="fr-FR" noProof="0" dirty="0" smtClean="0"/>
              <a:t>les marges !</a:t>
            </a:r>
          </a:p>
          <a:p>
            <a:pPr lvl="1"/>
            <a:r>
              <a:rPr lang="fr-FR" noProof="0" dirty="0" smtClean="0"/>
              <a:t>Spécification </a:t>
            </a:r>
            <a:r>
              <a:rPr lang="fr-FR" noProof="0" dirty="0" err="1" smtClean="0"/>
              <a:t>CSS2</a:t>
            </a:r>
            <a:r>
              <a:rPr lang="fr-FR" noProof="0" dirty="0" smtClean="0"/>
              <a:t>.1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Hauteur et largeur du modèle de boîtes</a:t>
            </a:r>
          </a:p>
        </p:txBody>
      </p:sp>
      <p:grpSp>
        <p:nvGrpSpPr>
          <p:cNvPr id="2" name="Group 2"/>
          <p:cNvGrpSpPr/>
          <p:nvPr/>
        </p:nvGrpSpPr>
        <p:grpSpPr bwMode="gray">
          <a:xfrm>
            <a:off x="2079961" y="953289"/>
            <a:ext cx="5807811" cy="3494034"/>
            <a:chOff x="2154396" y="1387097"/>
            <a:chExt cx="5807811" cy="3494034"/>
          </a:xfrm>
        </p:grpSpPr>
        <p:grpSp>
          <p:nvGrpSpPr>
            <p:cNvPr id="3" name="shape3"/>
            <p:cNvGrpSpPr>
              <a:grpSpLocks/>
            </p:cNvGrpSpPr>
            <p:nvPr/>
          </p:nvGrpSpPr>
          <p:grpSpPr bwMode="gray">
            <a:xfrm>
              <a:off x="7471946" y="1387097"/>
              <a:ext cx="490261" cy="821273"/>
              <a:chOff x="4924" y="2537"/>
              <a:chExt cx="640" cy="1070"/>
            </a:xfrm>
          </p:grpSpPr>
          <p:sp>
            <p:nvSpPr>
              <p:cNvPr id="8" name="Freeform 479"/>
              <p:cNvSpPr>
                <a:spLocks/>
              </p:cNvSpPr>
              <p:nvPr/>
            </p:nvSpPr>
            <p:spPr bwMode="gray">
              <a:xfrm>
                <a:off x="4932" y="2545"/>
                <a:ext cx="624" cy="792"/>
              </a:xfrm>
              <a:custGeom>
                <a:avLst/>
                <a:gdLst/>
                <a:ahLst/>
                <a:cxnLst>
                  <a:cxn ang="0">
                    <a:pos x="422" y="792"/>
                  </a:cxn>
                  <a:cxn ang="0">
                    <a:pos x="442" y="776"/>
                  </a:cxn>
                  <a:cxn ang="0">
                    <a:pos x="452" y="756"/>
                  </a:cxn>
                  <a:cxn ang="0">
                    <a:pos x="458" y="702"/>
                  </a:cxn>
                  <a:cxn ang="0">
                    <a:pos x="464" y="668"/>
                  </a:cxn>
                  <a:cxn ang="0">
                    <a:pos x="478" y="624"/>
                  </a:cxn>
                  <a:cxn ang="0">
                    <a:pos x="508" y="572"/>
                  </a:cxn>
                  <a:cxn ang="0">
                    <a:pos x="554" y="508"/>
                  </a:cxn>
                  <a:cxn ang="0">
                    <a:pos x="570" y="488"/>
                  </a:cxn>
                  <a:cxn ang="0">
                    <a:pos x="596" y="442"/>
                  </a:cxn>
                  <a:cxn ang="0">
                    <a:pos x="614" y="392"/>
                  </a:cxn>
                  <a:cxn ang="0">
                    <a:pos x="622" y="340"/>
                  </a:cxn>
                  <a:cxn ang="0">
                    <a:pos x="624" y="312"/>
                  </a:cxn>
                  <a:cxn ang="0">
                    <a:pos x="618" y="250"/>
                  </a:cxn>
                  <a:cxn ang="0">
                    <a:pos x="600" y="190"/>
                  </a:cxn>
                  <a:cxn ang="0">
                    <a:pos x="570" y="138"/>
                  </a:cxn>
                  <a:cxn ang="0">
                    <a:pos x="532" y="92"/>
                  </a:cxn>
                  <a:cxn ang="0">
                    <a:pos x="486" y="54"/>
                  </a:cxn>
                  <a:cxn ang="0">
                    <a:pos x="434" y="24"/>
                  </a:cxn>
                  <a:cxn ang="0">
                    <a:pos x="374" y="6"/>
                  </a:cxn>
                  <a:cxn ang="0">
                    <a:pos x="312" y="0"/>
                  </a:cxn>
                  <a:cxn ang="0">
                    <a:pos x="280" y="2"/>
                  </a:cxn>
                  <a:cxn ang="0">
                    <a:pos x="220" y="14"/>
                  </a:cxn>
                  <a:cxn ang="0">
                    <a:pos x="164" y="38"/>
                  </a:cxn>
                  <a:cxn ang="0">
                    <a:pos x="114" y="72"/>
                  </a:cxn>
                  <a:cxn ang="0">
                    <a:pos x="72" y="114"/>
                  </a:cxn>
                  <a:cxn ang="0">
                    <a:pos x="38" y="164"/>
                  </a:cxn>
                  <a:cxn ang="0">
                    <a:pos x="14" y="220"/>
                  </a:cxn>
                  <a:cxn ang="0">
                    <a:pos x="2" y="280"/>
                  </a:cxn>
                  <a:cxn ang="0">
                    <a:pos x="0" y="312"/>
                  </a:cxn>
                  <a:cxn ang="0">
                    <a:pos x="4" y="366"/>
                  </a:cxn>
                  <a:cxn ang="0">
                    <a:pos x="18" y="418"/>
                  </a:cxn>
                  <a:cxn ang="0">
                    <a:pos x="40" y="466"/>
                  </a:cxn>
                  <a:cxn ang="0">
                    <a:pos x="70" y="508"/>
                  </a:cxn>
                  <a:cxn ang="0">
                    <a:pos x="96" y="542"/>
                  </a:cxn>
                  <a:cxn ang="0">
                    <a:pos x="134" y="600"/>
                  </a:cxn>
                  <a:cxn ang="0">
                    <a:pos x="154" y="648"/>
                  </a:cxn>
                  <a:cxn ang="0">
                    <a:pos x="164" y="686"/>
                  </a:cxn>
                  <a:cxn ang="0">
                    <a:pos x="168" y="732"/>
                  </a:cxn>
                  <a:cxn ang="0">
                    <a:pos x="176" y="766"/>
                  </a:cxn>
                  <a:cxn ang="0">
                    <a:pos x="190" y="784"/>
                  </a:cxn>
                  <a:cxn ang="0">
                    <a:pos x="422" y="792"/>
                  </a:cxn>
                </a:cxnLst>
                <a:rect l="0" t="0" r="r" b="b"/>
                <a:pathLst>
                  <a:path w="624" h="792">
                    <a:moveTo>
                      <a:pt x="422" y="792"/>
                    </a:moveTo>
                    <a:lnTo>
                      <a:pt x="422" y="792"/>
                    </a:lnTo>
                    <a:lnTo>
                      <a:pt x="434" y="784"/>
                    </a:lnTo>
                    <a:lnTo>
                      <a:pt x="442" y="776"/>
                    </a:lnTo>
                    <a:lnTo>
                      <a:pt x="448" y="766"/>
                    </a:lnTo>
                    <a:lnTo>
                      <a:pt x="452" y="756"/>
                    </a:lnTo>
                    <a:lnTo>
                      <a:pt x="456" y="732"/>
                    </a:lnTo>
                    <a:lnTo>
                      <a:pt x="458" y="702"/>
                    </a:lnTo>
                    <a:lnTo>
                      <a:pt x="460" y="686"/>
                    </a:lnTo>
                    <a:lnTo>
                      <a:pt x="464" y="668"/>
                    </a:lnTo>
                    <a:lnTo>
                      <a:pt x="470" y="648"/>
                    </a:lnTo>
                    <a:lnTo>
                      <a:pt x="478" y="624"/>
                    </a:lnTo>
                    <a:lnTo>
                      <a:pt x="490" y="600"/>
                    </a:lnTo>
                    <a:lnTo>
                      <a:pt x="508" y="572"/>
                    </a:lnTo>
                    <a:lnTo>
                      <a:pt x="528" y="542"/>
                    </a:lnTo>
                    <a:lnTo>
                      <a:pt x="554" y="508"/>
                    </a:lnTo>
                    <a:lnTo>
                      <a:pt x="554" y="508"/>
                    </a:lnTo>
                    <a:lnTo>
                      <a:pt x="570" y="488"/>
                    </a:lnTo>
                    <a:lnTo>
                      <a:pt x="584" y="466"/>
                    </a:lnTo>
                    <a:lnTo>
                      <a:pt x="596" y="442"/>
                    </a:lnTo>
                    <a:lnTo>
                      <a:pt x="606" y="418"/>
                    </a:lnTo>
                    <a:lnTo>
                      <a:pt x="614" y="392"/>
                    </a:lnTo>
                    <a:lnTo>
                      <a:pt x="620" y="366"/>
                    </a:lnTo>
                    <a:lnTo>
                      <a:pt x="622" y="340"/>
                    </a:lnTo>
                    <a:lnTo>
                      <a:pt x="624" y="312"/>
                    </a:lnTo>
                    <a:lnTo>
                      <a:pt x="624" y="312"/>
                    </a:lnTo>
                    <a:lnTo>
                      <a:pt x="622" y="280"/>
                    </a:lnTo>
                    <a:lnTo>
                      <a:pt x="618" y="250"/>
                    </a:lnTo>
                    <a:lnTo>
                      <a:pt x="610" y="220"/>
                    </a:lnTo>
                    <a:lnTo>
                      <a:pt x="600" y="190"/>
                    </a:lnTo>
                    <a:lnTo>
                      <a:pt x="586" y="164"/>
                    </a:lnTo>
                    <a:lnTo>
                      <a:pt x="570" y="138"/>
                    </a:lnTo>
                    <a:lnTo>
                      <a:pt x="552" y="114"/>
                    </a:lnTo>
                    <a:lnTo>
                      <a:pt x="532" y="92"/>
                    </a:lnTo>
                    <a:lnTo>
                      <a:pt x="510" y="72"/>
                    </a:lnTo>
                    <a:lnTo>
                      <a:pt x="486" y="54"/>
                    </a:lnTo>
                    <a:lnTo>
                      <a:pt x="460" y="38"/>
                    </a:lnTo>
                    <a:lnTo>
                      <a:pt x="434" y="24"/>
                    </a:lnTo>
                    <a:lnTo>
                      <a:pt x="404" y="14"/>
                    </a:lnTo>
                    <a:lnTo>
                      <a:pt x="374" y="6"/>
                    </a:lnTo>
                    <a:lnTo>
                      <a:pt x="344" y="2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80" y="2"/>
                    </a:lnTo>
                    <a:lnTo>
                      <a:pt x="250" y="6"/>
                    </a:lnTo>
                    <a:lnTo>
                      <a:pt x="220" y="14"/>
                    </a:lnTo>
                    <a:lnTo>
                      <a:pt x="190" y="24"/>
                    </a:lnTo>
                    <a:lnTo>
                      <a:pt x="164" y="38"/>
                    </a:lnTo>
                    <a:lnTo>
                      <a:pt x="138" y="54"/>
                    </a:lnTo>
                    <a:lnTo>
                      <a:pt x="114" y="72"/>
                    </a:lnTo>
                    <a:lnTo>
                      <a:pt x="92" y="92"/>
                    </a:lnTo>
                    <a:lnTo>
                      <a:pt x="72" y="114"/>
                    </a:lnTo>
                    <a:lnTo>
                      <a:pt x="54" y="138"/>
                    </a:lnTo>
                    <a:lnTo>
                      <a:pt x="38" y="164"/>
                    </a:lnTo>
                    <a:lnTo>
                      <a:pt x="24" y="190"/>
                    </a:lnTo>
                    <a:lnTo>
                      <a:pt x="14" y="220"/>
                    </a:lnTo>
                    <a:lnTo>
                      <a:pt x="6" y="250"/>
                    </a:lnTo>
                    <a:lnTo>
                      <a:pt x="2" y="280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2" y="340"/>
                    </a:lnTo>
                    <a:lnTo>
                      <a:pt x="4" y="366"/>
                    </a:lnTo>
                    <a:lnTo>
                      <a:pt x="10" y="392"/>
                    </a:lnTo>
                    <a:lnTo>
                      <a:pt x="18" y="418"/>
                    </a:lnTo>
                    <a:lnTo>
                      <a:pt x="28" y="442"/>
                    </a:lnTo>
                    <a:lnTo>
                      <a:pt x="40" y="466"/>
                    </a:lnTo>
                    <a:lnTo>
                      <a:pt x="54" y="488"/>
                    </a:lnTo>
                    <a:lnTo>
                      <a:pt x="70" y="508"/>
                    </a:lnTo>
                    <a:lnTo>
                      <a:pt x="70" y="508"/>
                    </a:lnTo>
                    <a:lnTo>
                      <a:pt x="96" y="542"/>
                    </a:lnTo>
                    <a:lnTo>
                      <a:pt x="116" y="572"/>
                    </a:lnTo>
                    <a:lnTo>
                      <a:pt x="134" y="600"/>
                    </a:lnTo>
                    <a:lnTo>
                      <a:pt x="146" y="624"/>
                    </a:lnTo>
                    <a:lnTo>
                      <a:pt x="154" y="648"/>
                    </a:lnTo>
                    <a:lnTo>
                      <a:pt x="160" y="668"/>
                    </a:lnTo>
                    <a:lnTo>
                      <a:pt x="164" y="686"/>
                    </a:lnTo>
                    <a:lnTo>
                      <a:pt x="166" y="702"/>
                    </a:lnTo>
                    <a:lnTo>
                      <a:pt x="168" y="732"/>
                    </a:lnTo>
                    <a:lnTo>
                      <a:pt x="172" y="756"/>
                    </a:lnTo>
                    <a:lnTo>
                      <a:pt x="176" y="766"/>
                    </a:lnTo>
                    <a:lnTo>
                      <a:pt x="182" y="776"/>
                    </a:lnTo>
                    <a:lnTo>
                      <a:pt x="190" y="784"/>
                    </a:lnTo>
                    <a:lnTo>
                      <a:pt x="202" y="792"/>
                    </a:lnTo>
                    <a:lnTo>
                      <a:pt x="422" y="7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" name="Freeform 480"/>
              <p:cNvSpPr>
                <a:spLocks/>
              </p:cNvSpPr>
              <p:nvPr/>
            </p:nvSpPr>
            <p:spPr bwMode="gray">
              <a:xfrm>
                <a:off x="4932" y="2545"/>
                <a:ext cx="624" cy="792"/>
              </a:xfrm>
              <a:custGeom>
                <a:avLst/>
                <a:gdLst/>
                <a:ahLst/>
                <a:cxnLst>
                  <a:cxn ang="0">
                    <a:pos x="422" y="792"/>
                  </a:cxn>
                  <a:cxn ang="0">
                    <a:pos x="442" y="776"/>
                  </a:cxn>
                  <a:cxn ang="0">
                    <a:pos x="452" y="756"/>
                  </a:cxn>
                  <a:cxn ang="0">
                    <a:pos x="458" y="702"/>
                  </a:cxn>
                  <a:cxn ang="0">
                    <a:pos x="464" y="668"/>
                  </a:cxn>
                  <a:cxn ang="0">
                    <a:pos x="478" y="624"/>
                  </a:cxn>
                  <a:cxn ang="0">
                    <a:pos x="508" y="572"/>
                  </a:cxn>
                  <a:cxn ang="0">
                    <a:pos x="554" y="508"/>
                  </a:cxn>
                  <a:cxn ang="0">
                    <a:pos x="570" y="488"/>
                  </a:cxn>
                  <a:cxn ang="0">
                    <a:pos x="596" y="442"/>
                  </a:cxn>
                  <a:cxn ang="0">
                    <a:pos x="614" y="392"/>
                  </a:cxn>
                  <a:cxn ang="0">
                    <a:pos x="622" y="340"/>
                  </a:cxn>
                  <a:cxn ang="0">
                    <a:pos x="624" y="312"/>
                  </a:cxn>
                  <a:cxn ang="0">
                    <a:pos x="618" y="250"/>
                  </a:cxn>
                  <a:cxn ang="0">
                    <a:pos x="600" y="190"/>
                  </a:cxn>
                  <a:cxn ang="0">
                    <a:pos x="570" y="138"/>
                  </a:cxn>
                  <a:cxn ang="0">
                    <a:pos x="532" y="92"/>
                  </a:cxn>
                  <a:cxn ang="0">
                    <a:pos x="486" y="54"/>
                  </a:cxn>
                  <a:cxn ang="0">
                    <a:pos x="434" y="24"/>
                  </a:cxn>
                  <a:cxn ang="0">
                    <a:pos x="374" y="6"/>
                  </a:cxn>
                  <a:cxn ang="0">
                    <a:pos x="312" y="0"/>
                  </a:cxn>
                  <a:cxn ang="0">
                    <a:pos x="280" y="2"/>
                  </a:cxn>
                  <a:cxn ang="0">
                    <a:pos x="220" y="14"/>
                  </a:cxn>
                  <a:cxn ang="0">
                    <a:pos x="164" y="38"/>
                  </a:cxn>
                  <a:cxn ang="0">
                    <a:pos x="114" y="72"/>
                  </a:cxn>
                  <a:cxn ang="0">
                    <a:pos x="72" y="114"/>
                  </a:cxn>
                  <a:cxn ang="0">
                    <a:pos x="38" y="164"/>
                  </a:cxn>
                  <a:cxn ang="0">
                    <a:pos x="14" y="220"/>
                  </a:cxn>
                  <a:cxn ang="0">
                    <a:pos x="2" y="280"/>
                  </a:cxn>
                  <a:cxn ang="0">
                    <a:pos x="0" y="312"/>
                  </a:cxn>
                  <a:cxn ang="0">
                    <a:pos x="4" y="366"/>
                  </a:cxn>
                  <a:cxn ang="0">
                    <a:pos x="18" y="418"/>
                  </a:cxn>
                  <a:cxn ang="0">
                    <a:pos x="40" y="466"/>
                  </a:cxn>
                  <a:cxn ang="0">
                    <a:pos x="70" y="508"/>
                  </a:cxn>
                  <a:cxn ang="0">
                    <a:pos x="96" y="542"/>
                  </a:cxn>
                  <a:cxn ang="0">
                    <a:pos x="134" y="600"/>
                  </a:cxn>
                  <a:cxn ang="0">
                    <a:pos x="154" y="648"/>
                  </a:cxn>
                  <a:cxn ang="0">
                    <a:pos x="164" y="686"/>
                  </a:cxn>
                  <a:cxn ang="0">
                    <a:pos x="168" y="732"/>
                  </a:cxn>
                  <a:cxn ang="0">
                    <a:pos x="176" y="766"/>
                  </a:cxn>
                  <a:cxn ang="0">
                    <a:pos x="190" y="784"/>
                  </a:cxn>
                </a:cxnLst>
                <a:rect l="0" t="0" r="r" b="b"/>
                <a:pathLst>
                  <a:path w="624" h="792">
                    <a:moveTo>
                      <a:pt x="422" y="792"/>
                    </a:moveTo>
                    <a:lnTo>
                      <a:pt x="422" y="792"/>
                    </a:lnTo>
                    <a:lnTo>
                      <a:pt x="434" y="784"/>
                    </a:lnTo>
                    <a:lnTo>
                      <a:pt x="442" y="776"/>
                    </a:lnTo>
                    <a:lnTo>
                      <a:pt x="448" y="766"/>
                    </a:lnTo>
                    <a:lnTo>
                      <a:pt x="452" y="756"/>
                    </a:lnTo>
                    <a:lnTo>
                      <a:pt x="456" y="732"/>
                    </a:lnTo>
                    <a:lnTo>
                      <a:pt x="458" y="702"/>
                    </a:lnTo>
                    <a:lnTo>
                      <a:pt x="460" y="686"/>
                    </a:lnTo>
                    <a:lnTo>
                      <a:pt x="464" y="668"/>
                    </a:lnTo>
                    <a:lnTo>
                      <a:pt x="470" y="648"/>
                    </a:lnTo>
                    <a:lnTo>
                      <a:pt x="478" y="624"/>
                    </a:lnTo>
                    <a:lnTo>
                      <a:pt x="490" y="600"/>
                    </a:lnTo>
                    <a:lnTo>
                      <a:pt x="508" y="572"/>
                    </a:lnTo>
                    <a:lnTo>
                      <a:pt x="528" y="542"/>
                    </a:lnTo>
                    <a:lnTo>
                      <a:pt x="554" y="508"/>
                    </a:lnTo>
                    <a:lnTo>
                      <a:pt x="554" y="508"/>
                    </a:lnTo>
                    <a:lnTo>
                      <a:pt x="570" y="488"/>
                    </a:lnTo>
                    <a:lnTo>
                      <a:pt x="584" y="466"/>
                    </a:lnTo>
                    <a:lnTo>
                      <a:pt x="596" y="442"/>
                    </a:lnTo>
                    <a:lnTo>
                      <a:pt x="606" y="418"/>
                    </a:lnTo>
                    <a:lnTo>
                      <a:pt x="614" y="392"/>
                    </a:lnTo>
                    <a:lnTo>
                      <a:pt x="620" y="366"/>
                    </a:lnTo>
                    <a:lnTo>
                      <a:pt x="622" y="340"/>
                    </a:lnTo>
                    <a:lnTo>
                      <a:pt x="624" y="312"/>
                    </a:lnTo>
                    <a:lnTo>
                      <a:pt x="624" y="312"/>
                    </a:lnTo>
                    <a:lnTo>
                      <a:pt x="622" y="280"/>
                    </a:lnTo>
                    <a:lnTo>
                      <a:pt x="618" y="250"/>
                    </a:lnTo>
                    <a:lnTo>
                      <a:pt x="610" y="220"/>
                    </a:lnTo>
                    <a:lnTo>
                      <a:pt x="600" y="190"/>
                    </a:lnTo>
                    <a:lnTo>
                      <a:pt x="586" y="164"/>
                    </a:lnTo>
                    <a:lnTo>
                      <a:pt x="570" y="138"/>
                    </a:lnTo>
                    <a:lnTo>
                      <a:pt x="552" y="114"/>
                    </a:lnTo>
                    <a:lnTo>
                      <a:pt x="532" y="92"/>
                    </a:lnTo>
                    <a:lnTo>
                      <a:pt x="510" y="72"/>
                    </a:lnTo>
                    <a:lnTo>
                      <a:pt x="486" y="54"/>
                    </a:lnTo>
                    <a:lnTo>
                      <a:pt x="460" y="38"/>
                    </a:lnTo>
                    <a:lnTo>
                      <a:pt x="434" y="24"/>
                    </a:lnTo>
                    <a:lnTo>
                      <a:pt x="404" y="14"/>
                    </a:lnTo>
                    <a:lnTo>
                      <a:pt x="374" y="6"/>
                    </a:lnTo>
                    <a:lnTo>
                      <a:pt x="344" y="2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80" y="2"/>
                    </a:lnTo>
                    <a:lnTo>
                      <a:pt x="250" y="6"/>
                    </a:lnTo>
                    <a:lnTo>
                      <a:pt x="220" y="14"/>
                    </a:lnTo>
                    <a:lnTo>
                      <a:pt x="190" y="24"/>
                    </a:lnTo>
                    <a:lnTo>
                      <a:pt x="164" y="38"/>
                    </a:lnTo>
                    <a:lnTo>
                      <a:pt x="138" y="54"/>
                    </a:lnTo>
                    <a:lnTo>
                      <a:pt x="114" y="72"/>
                    </a:lnTo>
                    <a:lnTo>
                      <a:pt x="92" y="92"/>
                    </a:lnTo>
                    <a:lnTo>
                      <a:pt x="72" y="114"/>
                    </a:lnTo>
                    <a:lnTo>
                      <a:pt x="54" y="138"/>
                    </a:lnTo>
                    <a:lnTo>
                      <a:pt x="38" y="164"/>
                    </a:lnTo>
                    <a:lnTo>
                      <a:pt x="24" y="190"/>
                    </a:lnTo>
                    <a:lnTo>
                      <a:pt x="14" y="220"/>
                    </a:lnTo>
                    <a:lnTo>
                      <a:pt x="6" y="250"/>
                    </a:lnTo>
                    <a:lnTo>
                      <a:pt x="2" y="280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2" y="340"/>
                    </a:lnTo>
                    <a:lnTo>
                      <a:pt x="4" y="366"/>
                    </a:lnTo>
                    <a:lnTo>
                      <a:pt x="10" y="392"/>
                    </a:lnTo>
                    <a:lnTo>
                      <a:pt x="18" y="418"/>
                    </a:lnTo>
                    <a:lnTo>
                      <a:pt x="28" y="442"/>
                    </a:lnTo>
                    <a:lnTo>
                      <a:pt x="40" y="466"/>
                    </a:lnTo>
                    <a:lnTo>
                      <a:pt x="54" y="488"/>
                    </a:lnTo>
                    <a:lnTo>
                      <a:pt x="70" y="508"/>
                    </a:lnTo>
                    <a:lnTo>
                      <a:pt x="70" y="508"/>
                    </a:lnTo>
                    <a:lnTo>
                      <a:pt x="96" y="542"/>
                    </a:lnTo>
                    <a:lnTo>
                      <a:pt x="116" y="572"/>
                    </a:lnTo>
                    <a:lnTo>
                      <a:pt x="134" y="600"/>
                    </a:lnTo>
                    <a:lnTo>
                      <a:pt x="146" y="624"/>
                    </a:lnTo>
                    <a:lnTo>
                      <a:pt x="154" y="648"/>
                    </a:lnTo>
                    <a:lnTo>
                      <a:pt x="160" y="668"/>
                    </a:lnTo>
                    <a:lnTo>
                      <a:pt x="164" y="686"/>
                    </a:lnTo>
                    <a:lnTo>
                      <a:pt x="166" y="702"/>
                    </a:lnTo>
                    <a:lnTo>
                      <a:pt x="168" y="732"/>
                    </a:lnTo>
                    <a:lnTo>
                      <a:pt x="172" y="756"/>
                    </a:lnTo>
                    <a:lnTo>
                      <a:pt x="176" y="766"/>
                    </a:lnTo>
                    <a:lnTo>
                      <a:pt x="182" y="776"/>
                    </a:lnTo>
                    <a:lnTo>
                      <a:pt x="190" y="784"/>
                    </a:lnTo>
                    <a:lnTo>
                      <a:pt x="202" y="79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Freeform 481"/>
              <p:cNvSpPr>
                <a:spLocks/>
              </p:cNvSpPr>
              <p:nvPr/>
            </p:nvSpPr>
            <p:spPr bwMode="gray">
              <a:xfrm>
                <a:off x="4932" y="2567"/>
                <a:ext cx="624" cy="770"/>
              </a:xfrm>
              <a:custGeom>
                <a:avLst/>
                <a:gdLst/>
                <a:ahLst/>
                <a:cxnLst>
                  <a:cxn ang="0">
                    <a:pos x="422" y="770"/>
                  </a:cxn>
                  <a:cxn ang="0">
                    <a:pos x="442" y="754"/>
                  </a:cxn>
                  <a:cxn ang="0">
                    <a:pos x="452" y="734"/>
                  </a:cxn>
                  <a:cxn ang="0">
                    <a:pos x="458" y="684"/>
                  </a:cxn>
                  <a:cxn ang="0">
                    <a:pos x="464" y="650"/>
                  </a:cxn>
                  <a:cxn ang="0">
                    <a:pos x="478" y="608"/>
                  </a:cxn>
                  <a:cxn ang="0">
                    <a:pos x="508" y="556"/>
                  </a:cxn>
                  <a:cxn ang="0">
                    <a:pos x="554" y="494"/>
                  </a:cxn>
                  <a:cxn ang="0">
                    <a:pos x="570" y="474"/>
                  </a:cxn>
                  <a:cxn ang="0">
                    <a:pos x="596" y="430"/>
                  </a:cxn>
                  <a:cxn ang="0">
                    <a:pos x="614" y="382"/>
                  </a:cxn>
                  <a:cxn ang="0">
                    <a:pos x="622" y="330"/>
                  </a:cxn>
                  <a:cxn ang="0">
                    <a:pos x="624" y="304"/>
                  </a:cxn>
                  <a:cxn ang="0">
                    <a:pos x="618" y="242"/>
                  </a:cxn>
                  <a:cxn ang="0">
                    <a:pos x="600" y="186"/>
                  </a:cxn>
                  <a:cxn ang="0">
                    <a:pos x="570" y="134"/>
                  </a:cxn>
                  <a:cxn ang="0">
                    <a:pos x="532" y="88"/>
                  </a:cxn>
                  <a:cxn ang="0">
                    <a:pos x="486" y="52"/>
                  </a:cxn>
                  <a:cxn ang="0">
                    <a:pos x="434" y="24"/>
                  </a:cxn>
                  <a:cxn ang="0">
                    <a:pos x="374" y="6"/>
                  </a:cxn>
                  <a:cxn ang="0">
                    <a:pos x="312" y="0"/>
                  </a:cxn>
                  <a:cxn ang="0">
                    <a:pos x="280" y="2"/>
                  </a:cxn>
                  <a:cxn ang="0">
                    <a:pos x="220" y="14"/>
                  </a:cxn>
                  <a:cxn ang="0">
                    <a:pos x="164" y="36"/>
                  </a:cxn>
                  <a:cxn ang="0">
                    <a:pos x="114" y="70"/>
                  </a:cxn>
                  <a:cxn ang="0">
                    <a:pos x="72" y="110"/>
                  </a:cxn>
                  <a:cxn ang="0">
                    <a:pos x="38" y="158"/>
                  </a:cxn>
                  <a:cxn ang="0">
                    <a:pos x="14" y="214"/>
                  </a:cxn>
                  <a:cxn ang="0">
                    <a:pos x="2" y="272"/>
                  </a:cxn>
                  <a:cxn ang="0">
                    <a:pos x="0" y="304"/>
                  </a:cxn>
                  <a:cxn ang="0">
                    <a:pos x="4" y="356"/>
                  </a:cxn>
                  <a:cxn ang="0">
                    <a:pos x="18" y="406"/>
                  </a:cxn>
                  <a:cxn ang="0">
                    <a:pos x="40" y="452"/>
                  </a:cxn>
                  <a:cxn ang="0">
                    <a:pos x="70" y="494"/>
                  </a:cxn>
                  <a:cxn ang="0">
                    <a:pos x="96" y="526"/>
                  </a:cxn>
                  <a:cxn ang="0">
                    <a:pos x="134" y="582"/>
                  </a:cxn>
                  <a:cxn ang="0">
                    <a:pos x="154" y="630"/>
                  </a:cxn>
                  <a:cxn ang="0">
                    <a:pos x="164" y="668"/>
                  </a:cxn>
                  <a:cxn ang="0">
                    <a:pos x="168" y="712"/>
                  </a:cxn>
                  <a:cxn ang="0">
                    <a:pos x="176" y="744"/>
                  </a:cxn>
                  <a:cxn ang="0">
                    <a:pos x="190" y="762"/>
                  </a:cxn>
                  <a:cxn ang="0">
                    <a:pos x="422" y="770"/>
                  </a:cxn>
                </a:cxnLst>
                <a:rect l="0" t="0" r="r" b="b"/>
                <a:pathLst>
                  <a:path w="624" h="770">
                    <a:moveTo>
                      <a:pt x="422" y="770"/>
                    </a:moveTo>
                    <a:lnTo>
                      <a:pt x="422" y="770"/>
                    </a:lnTo>
                    <a:lnTo>
                      <a:pt x="434" y="762"/>
                    </a:lnTo>
                    <a:lnTo>
                      <a:pt x="442" y="754"/>
                    </a:lnTo>
                    <a:lnTo>
                      <a:pt x="448" y="744"/>
                    </a:lnTo>
                    <a:lnTo>
                      <a:pt x="452" y="734"/>
                    </a:lnTo>
                    <a:lnTo>
                      <a:pt x="456" y="712"/>
                    </a:lnTo>
                    <a:lnTo>
                      <a:pt x="458" y="684"/>
                    </a:lnTo>
                    <a:lnTo>
                      <a:pt x="460" y="668"/>
                    </a:lnTo>
                    <a:lnTo>
                      <a:pt x="464" y="650"/>
                    </a:lnTo>
                    <a:lnTo>
                      <a:pt x="470" y="630"/>
                    </a:lnTo>
                    <a:lnTo>
                      <a:pt x="478" y="608"/>
                    </a:lnTo>
                    <a:lnTo>
                      <a:pt x="490" y="582"/>
                    </a:lnTo>
                    <a:lnTo>
                      <a:pt x="508" y="556"/>
                    </a:lnTo>
                    <a:lnTo>
                      <a:pt x="528" y="526"/>
                    </a:lnTo>
                    <a:lnTo>
                      <a:pt x="554" y="494"/>
                    </a:lnTo>
                    <a:lnTo>
                      <a:pt x="554" y="494"/>
                    </a:lnTo>
                    <a:lnTo>
                      <a:pt x="570" y="474"/>
                    </a:lnTo>
                    <a:lnTo>
                      <a:pt x="584" y="452"/>
                    </a:lnTo>
                    <a:lnTo>
                      <a:pt x="596" y="430"/>
                    </a:lnTo>
                    <a:lnTo>
                      <a:pt x="606" y="406"/>
                    </a:lnTo>
                    <a:lnTo>
                      <a:pt x="614" y="382"/>
                    </a:lnTo>
                    <a:lnTo>
                      <a:pt x="620" y="356"/>
                    </a:lnTo>
                    <a:lnTo>
                      <a:pt x="622" y="330"/>
                    </a:lnTo>
                    <a:lnTo>
                      <a:pt x="624" y="304"/>
                    </a:lnTo>
                    <a:lnTo>
                      <a:pt x="624" y="304"/>
                    </a:lnTo>
                    <a:lnTo>
                      <a:pt x="622" y="272"/>
                    </a:lnTo>
                    <a:lnTo>
                      <a:pt x="618" y="242"/>
                    </a:lnTo>
                    <a:lnTo>
                      <a:pt x="610" y="214"/>
                    </a:lnTo>
                    <a:lnTo>
                      <a:pt x="600" y="186"/>
                    </a:lnTo>
                    <a:lnTo>
                      <a:pt x="586" y="158"/>
                    </a:lnTo>
                    <a:lnTo>
                      <a:pt x="570" y="134"/>
                    </a:lnTo>
                    <a:lnTo>
                      <a:pt x="552" y="110"/>
                    </a:lnTo>
                    <a:lnTo>
                      <a:pt x="532" y="88"/>
                    </a:lnTo>
                    <a:lnTo>
                      <a:pt x="510" y="70"/>
                    </a:lnTo>
                    <a:lnTo>
                      <a:pt x="486" y="52"/>
                    </a:lnTo>
                    <a:lnTo>
                      <a:pt x="460" y="36"/>
                    </a:lnTo>
                    <a:lnTo>
                      <a:pt x="434" y="24"/>
                    </a:lnTo>
                    <a:lnTo>
                      <a:pt x="404" y="14"/>
                    </a:lnTo>
                    <a:lnTo>
                      <a:pt x="374" y="6"/>
                    </a:lnTo>
                    <a:lnTo>
                      <a:pt x="344" y="2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80" y="2"/>
                    </a:lnTo>
                    <a:lnTo>
                      <a:pt x="250" y="6"/>
                    </a:lnTo>
                    <a:lnTo>
                      <a:pt x="220" y="14"/>
                    </a:lnTo>
                    <a:lnTo>
                      <a:pt x="190" y="24"/>
                    </a:lnTo>
                    <a:lnTo>
                      <a:pt x="164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88"/>
                    </a:lnTo>
                    <a:lnTo>
                      <a:pt x="72" y="110"/>
                    </a:lnTo>
                    <a:lnTo>
                      <a:pt x="54" y="134"/>
                    </a:lnTo>
                    <a:lnTo>
                      <a:pt x="38" y="158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04"/>
                    </a:lnTo>
                    <a:lnTo>
                      <a:pt x="2" y="330"/>
                    </a:lnTo>
                    <a:lnTo>
                      <a:pt x="4" y="356"/>
                    </a:lnTo>
                    <a:lnTo>
                      <a:pt x="10" y="382"/>
                    </a:lnTo>
                    <a:lnTo>
                      <a:pt x="18" y="406"/>
                    </a:lnTo>
                    <a:lnTo>
                      <a:pt x="28" y="430"/>
                    </a:lnTo>
                    <a:lnTo>
                      <a:pt x="40" y="452"/>
                    </a:lnTo>
                    <a:lnTo>
                      <a:pt x="54" y="474"/>
                    </a:lnTo>
                    <a:lnTo>
                      <a:pt x="70" y="494"/>
                    </a:lnTo>
                    <a:lnTo>
                      <a:pt x="70" y="494"/>
                    </a:lnTo>
                    <a:lnTo>
                      <a:pt x="96" y="526"/>
                    </a:lnTo>
                    <a:lnTo>
                      <a:pt x="116" y="556"/>
                    </a:lnTo>
                    <a:lnTo>
                      <a:pt x="134" y="582"/>
                    </a:lnTo>
                    <a:lnTo>
                      <a:pt x="146" y="608"/>
                    </a:lnTo>
                    <a:lnTo>
                      <a:pt x="154" y="630"/>
                    </a:lnTo>
                    <a:lnTo>
                      <a:pt x="160" y="650"/>
                    </a:lnTo>
                    <a:lnTo>
                      <a:pt x="164" y="668"/>
                    </a:lnTo>
                    <a:lnTo>
                      <a:pt x="166" y="684"/>
                    </a:lnTo>
                    <a:lnTo>
                      <a:pt x="168" y="712"/>
                    </a:lnTo>
                    <a:lnTo>
                      <a:pt x="172" y="734"/>
                    </a:lnTo>
                    <a:lnTo>
                      <a:pt x="176" y="744"/>
                    </a:lnTo>
                    <a:lnTo>
                      <a:pt x="182" y="754"/>
                    </a:lnTo>
                    <a:lnTo>
                      <a:pt x="190" y="762"/>
                    </a:lnTo>
                    <a:lnTo>
                      <a:pt x="202" y="770"/>
                    </a:lnTo>
                    <a:lnTo>
                      <a:pt x="422" y="770"/>
                    </a:lnTo>
                    <a:close/>
                  </a:path>
                </a:pathLst>
              </a:custGeom>
              <a:solidFill>
                <a:srgbClr val="FFE65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Freeform 482"/>
              <p:cNvSpPr>
                <a:spLocks/>
              </p:cNvSpPr>
              <p:nvPr/>
            </p:nvSpPr>
            <p:spPr bwMode="gray">
              <a:xfrm>
                <a:off x="5110" y="3337"/>
                <a:ext cx="268" cy="262"/>
              </a:xfrm>
              <a:custGeom>
                <a:avLst/>
                <a:gdLst/>
                <a:ahLst/>
                <a:cxnLst>
                  <a:cxn ang="0">
                    <a:pos x="268" y="8"/>
                  </a:cxn>
                  <a:cxn ang="0">
                    <a:pos x="268" y="4"/>
                  </a:cxn>
                  <a:cxn ang="0">
                    <a:pos x="262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14" y="32"/>
                  </a:cxn>
                  <a:cxn ang="0">
                    <a:pos x="14" y="54"/>
                  </a:cxn>
                  <a:cxn ang="0">
                    <a:pos x="10" y="56"/>
                  </a:cxn>
                  <a:cxn ang="0">
                    <a:pos x="4" y="64"/>
                  </a:cxn>
                  <a:cxn ang="0">
                    <a:pos x="4" y="70"/>
                  </a:cxn>
                  <a:cxn ang="0">
                    <a:pos x="14" y="84"/>
                  </a:cxn>
                  <a:cxn ang="0">
                    <a:pos x="14" y="104"/>
                  </a:cxn>
                  <a:cxn ang="0">
                    <a:pos x="10" y="108"/>
                  </a:cxn>
                  <a:cxn ang="0">
                    <a:pos x="4" y="116"/>
                  </a:cxn>
                  <a:cxn ang="0">
                    <a:pos x="4" y="122"/>
                  </a:cxn>
                  <a:cxn ang="0">
                    <a:pos x="14" y="136"/>
                  </a:cxn>
                  <a:cxn ang="0">
                    <a:pos x="14" y="156"/>
                  </a:cxn>
                  <a:cxn ang="0">
                    <a:pos x="10" y="158"/>
                  </a:cxn>
                  <a:cxn ang="0">
                    <a:pos x="4" y="168"/>
                  </a:cxn>
                  <a:cxn ang="0">
                    <a:pos x="4" y="174"/>
                  </a:cxn>
                  <a:cxn ang="0">
                    <a:pos x="14" y="186"/>
                  </a:cxn>
                  <a:cxn ang="0">
                    <a:pos x="14" y="188"/>
                  </a:cxn>
                  <a:cxn ang="0">
                    <a:pos x="14" y="190"/>
                  </a:cxn>
                  <a:cxn ang="0">
                    <a:pos x="94" y="260"/>
                  </a:cxn>
                  <a:cxn ang="0">
                    <a:pos x="100" y="262"/>
                  </a:cxn>
                  <a:cxn ang="0">
                    <a:pos x="174" y="262"/>
                  </a:cxn>
                  <a:cxn ang="0">
                    <a:pos x="252" y="192"/>
                  </a:cxn>
                  <a:cxn ang="0">
                    <a:pos x="254" y="190"/>
                  </a:cxn>
                  <a:cxn ang="0">
                    <a:pos x="254" y="188"/>
                  </a:cxn>
                  <a:cxn ang="0">
                    <a:pos x="254" y="164"/>
                  </a:cxn>
                  <a:cxn ang="0">
                    <a:pos x="262" y="158"/>
                  </a:cxn>
                  <a:cxn ang="0">
                    <a:pos x="264" y="148"/>
                  </a:cxn>
                  <a:cxn ang="0">
                    <a:pos x="260" y="140"/>
                  </a:cxn>
                  <a:cxn ang="0">
                    <a:pos x="254" y="134"/>
                  </a:cxn>
                  <a:cxn ang="0">
                    <a:pos x="254" y="114"/>
                  </a:cxn>
                  <a:cxn ang="0">
                    <a:pos x="262" y="106"/>
                  </a:cxn>
                  <a:cxn ang="0">
                    <a:pos x="264" y="96"/>
                  </a:cxn>
                  <a:cxn ang="0">
                    <a:pos x="260" y="88"/>
                  </a:cxn>
                  <a:cxn ang="0">
                    <a:pos x="254" y="82"/>
                  </a:cxn>
                  <a:cxn ang="0">
                    <a:pos x="254" y="62"/>
                  </a:cxn>
                  <a:cxn ang="0">
                    <a:pos x="262" y="54"/>
                  </a:cxn>
                  <a:cxn ang="0">
                    <a:pos x="264" y="44"/>
                  </a:cxn>
                  <a:cxn ang="0">
                    <a:pos x="260" y="36"/>
                  </a:cxn>
                  <a:cxn ang="0">
                    <a:pos x="254" y="32"/>
                  </a:cxn>
                  <a:cxn ang="0">
                    <a:pos x="268" y="12"/>
                  </a:cxn>
                  <a:cxn ang="0">
                    <a:pos x="268" y="8"/>
                  </a:cxn>
                </a:cxnLst>
                <a:rect l="0" t="0" r="r" b="b"/>
                <a:pathLst>
                  <a:path w="268" h="262">
                    <a:moveTo>
                      <a:pt x="268" y="8"/>
                    </a:moveTo>
                    <a:lnTo>
                      <a:pt x="268" y="8"/>
                    </a:lnTo>
                    <a:lnTo>
                      <a:pt x="268" y="4"/>
                    </a:lnTo>
                    <a:lnTo>
                      <a:pt x="268" y="4"/>
                    </a:lnTo>
                    <a:lnTo>
                      <a:pt x="266" y="2"/>
                    </a:lnTo>
                    <a:lnTo>
                      <a:pt x="26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0" y="56"/>
                    </a:lnTo>
                    <a:lnTo>
                      <a:pt x="6" y="60"/>
                    </a:lnTo>
                    <a:lnTo>
                      <a:pt x="4" y="64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8" y="78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0" y="108"/>
                    </a:lnTo>
                    <a:lnTo>
                      <a:pt x="6" y="112"/>
                    </a:lnTo>
                    <a:lnTo>
                      <a:pt x="4" y="116"/>
                    </a:lnTo>
                    <a:lnTo>
                      <a:pt x="4" y="122"/>
                    </a:lnTo>
                    <a:lnTo>
                      <a:pt x="4" y="122"/>
                    </a:lnTo>
                    <a:lnTo>
                      <a:pt x="8" y="130"/>
                    </a:lnTo>
                    <a:lnTo>
                      <a:pt x="14" y="136"/>
                    </a:lnTo>
                    <a:lnTo>
                      <a:pt x="14" y="136"/>
                    </a:lnTo>
                    <a:lnTo>
                      <a:pt x="14" y="156"/>
                    </a:lnTo>
                    <a:lnTo>
                      <a:pt x="14" y="156"/>
                    </a:lnTo>
                    <a:lnTo>
                      <a:pt x="10" y="158"/>
                    </a:lnTo>
                    <a:lnTo>
                      <a:pt x="6" y="164"/>
                    </a:lnTo>
                    <a:lnTo>
                      <a:pt x="4" y="168"/>
                    </a:lnTo>
                    <a:lnTo>
                      <a:pt x="4" y="174"/>
                    </a:lnTo>
                    <a:lnTo>
                      <a:pt x="4" y="174"/>
                    </a:lnTo>
                    <a:lnTo>
                      <a:pt x="8" y="182"/>
                    </a:lnTo>
                    <a:lnTo>
                      <a:pt x="14" y="186"/>
                    </a:lnTo>
                    <a:lnTo>
                      <a:pt x="14" y="186"/>
                    </a:lnTo>
                    <a:lnTo>
                      <a:pt x="14" y="188"/>
                    </a:lnTo>
                    <a:lnTo>
                      <a:pt x="14" y="188"/>
                    </a:lnTo>
                    <a:lnTo>
                      <a:pt x="14" y="190"/>
                    </a:lnTo>
                    <a:lnTo>
                      <a:pt x="16" y="192"/>
                    </a:lnTo>
                    <a:lnTo>
                      <a:pt x="94" y="260"/>
                    </a:lnTo>
                    <a:lnTo>
                      <a:pt x="94" y="260"/>
                    </a:lnTo>
                    <a:lnTo>
                      <a:pt x="100" y="262"/>
                    </a:lnTo>
                    <a:lnTo>
                      <a:pt x="174" y="262"/>
                    </a:lnTo>
                    <a:lnTo>
                      <a:pt x="174" y="262"/>
                    </a:lnTo>
                    <a:lnTo>
                      <a:pt x="178" y="260"/>
                    </a:lnTo>
                    <a:lnTo>
                      <a:pt x="252" y="192"/>
                    </a:lnTo>
                    <a:lnTo>
                      <a:pt x="252" y="192"/>
                    </a:lnTo>
                    <a:lnTo>
                      <a:pt x="254" y="190"/>
                    </a:lnTo>
                    <a:lnTo>
                      <a:pt x="254" y="188"/>
                    </a:lnTo>
                    <a:lnTo>
                      <a:pt x="254" y="188"/>
                    </a:lnTo>
                    <a:lnTo>
                      <a:pt x="254" y="164"/>
                    </a:lnTo>
                    <a:lnTo>
                      <a:pt x="254" y="164"/>
                    </a:lnTo>
                    <a:lnTo>
                      <a:pt x="258" y="162"/>
                    </a:lnTo>
                    <a:lnTo>
                      <a:pt x="262" y="158"/>
                    </a:lnTo>
                    <a:lnTo>
                      <a:pt x="264" y="152"/>
                    </a:lnTo>
                    <a:lnTo>
                      <a:pt x="264" y="148"/>
                    </a:lnTo>
                    <a:lnTo>
                      <a:pt x="264" y="148"/>
                    </a:lnTo>
                    <a:lnTo>
                      <a:pt x="260" y="140"/>
                    </a:lnTo>
                    <a:lnTo>
                      <a:pt x="254" y="134"/>
                    </a:lnTo>
                    <a:lnTo>
                      <a:pt x="254" y="134"/>
                    </a:lnTo>
                    <a:lnTo>
                      <a:pt x="254" y="114"/>
                    </a:lnTo>
                    <a:lnTo>
                      <a:pt x="254" y="114"/>
                    </a:lnTo>
                    <a:lnTo>
                      <a:pt x="258" y="110"/>
                    </a:lnTo>
                    <a:lnTo>
                      <a:pt x="262" y="106"/>
                    </a:lnTo>
                    <a:lnTo>
                      <a:pt x="264" y="102"/>
                    </a:lnTo>
                    <a:lnTo>
                      <a:pt x="264" y="96"/>
                    </a:lnTo>
                    <a:lnTo>
                      <a:pt x="264" y="96"/>
                    </a:lnTo>
                    <a:lnTo>
                      <a:pt x="260" y="88"/>
                    </a:lnTo>
                    <a:lnTo>
                      <a:pt x="254" y="82"/>
                    </a:lnTo>
                    <a:lnTo>
                      <a:pt x="254" y="82"/>
                    </a:lnTo>
                    <a:lnTo>
                      <a:pt x="254" y="62"/>
                    </a:lnTo>
                    <a:lnTo>
                      <a:pt x="254" y="62"/>
                    </a:lnTo>
                    <a:lnTo>
                      <a:pt x="258" y="58"/>
                    </a:lnTo>
                    <a:lnTo>
                      <a:pt x="262" y="54"/>
                    </a:lnTo>
                    <a:lnTo>
                      <a:pt x="264" y="50"/>
                    </a:lnTo>
                    <a:lnTo>
                      <a:pt x="264" y="44"/>
                    </a:lnTo>
                    <a:lnTo>
                      <a:pt x="264" y="44"/>
                    </a:lnTo>
                    <a:lnTo>
                      <a:pt x="260" y="36"/>
                    </a:lnTo>
                    <a:lnTo>
                      <a:pt x="254" y="32"/>
                    </a:lnTo>
                    <a:lnTo>
                      <a:pt x="254" y="32"/>
                    </a:lnTo>
                    <a:lnTo>
                      <a:pt x="268" y="12"/>
                    </a:lnTo>
                    <a:lnTo>
                      <a:pt x="268" y="12"/>
                    </a:lnTo>
                    <a:lnTo>
                      <a:pt x="268" y="8"/>
                    </a:lnTo>
                    <a:lnTo>
                      <a:pt x="268" y="8"/>
                    </a:lnTo>
                    <a:close/>
                  </a:path>
                </a:pathLst>
              </a:custGeom>
              <a:solidFill>
                <a:srgbClr val="A6A6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Freeform 483"/>
              <p:cNvSpPr>
                <a:spLocks/>
              </p:cNvSpPr>
              <p:nvPr/>
            </p:nvSpPr>
            <p:spPr bwMode="gray">
              <a:xfrm>
                <a:off x="5136" y="3337"/>
                <a:ext cx="210" cy="228"/>
              </a:xfrm>
              <a:custGeom>
                <a:avLst/>
                <a:gdLst/>
                <a:ahLst/>
                <a:cxnLst>
                  <a:cxn ang="0">
                    <a:pos x="186" y="48"/>
                  </a:cxn>
                  <a:cxn ang="0">
                    <a:pos x="178" y="36"/>
                  </a:cxn>
                  <a:cxn ang="0">
                    <a:pos x="206" y="30"/>
                  </a:cxn>
                  <a:cxn ang="0">
                    <a:pos x="210" y="28"/>
                  </a:cxn>
                  <a:cxn ang="0">
                    <a:pos x="206" y="16"/>
                  </a:cxn>
                  <a:cxn ang="0">
                    <a:pos x="198" y="2"/>
                  </a:cxn>
                  <a:cxn ang="0">
                    <a:pos x="0" y="0"/>
                  </a:cxn>
                  <a:cxn ang="0">
                    <a:pos x="20" y="30"/>
                  </a:cxn>
                  <a:cxn ang="0">
                    <a:pos x="20" y="32"/>
                  </a:cxn>
                  <a:cxn ang="0">
                    <a:pos x="20" y="52"/>
                  </a:cxn>
                  <a:cxn ang="0">
                    <a:pos x="14" y="58"/>
                  </a:cxn>
                  <a:cxn ang="0">
                    <a:pos x="12" y="70"/>
                  </a:cxn>
                  <a:cxn ang="0">
                    <a:pos x="14" y="78"/>
                  </a:cxn>
                  <a:cxn ang="0">
                    <a:pos x="20" y="104"/>
                  </a:cxn>
                  <a:cxn ang="0">
                    <a:pos x="16" y="106"/>
                  </a:cxn>
                  <a:cxn ang="0">
                    <a:pos x="12" y="116"/>
                  </a:cxn>
                  <a:cxn ang="0">
                    <a:pos x="12" y="120"/>
                  </a:cxn>
                  <a:cxn ang="0">
                    <a:pos x="20" y="134"/>
                  </a:cxn>
                  <a:cxn ang="0">
                    <a:pos x="20" y="154"/>
                  </a:cxn>
                  <a:cxn ang="0">
                    <a:pos x="14" y="162"/>
                  </a:cxn>
                  <a:cxn ang="0">
                    <a:pos x="12" y="172"/>
                  </a:cxn>
                  <a:cxn ang="0">
                    <a:pos x="14" y="180"/>
                  </a:cxn>
                  <a:cxn ang="0">
                    <a:pos x="20" y="186"/>
                  </a:cxn>
                  <a:cxn ang="0">
                    <a:pos x="20" y="186"/>
                  </a:cxn>
                  <a:cxn ang="0">
                    <a:pos x="20" y="188"/>
                  </a:cxn>
                  <a:cxn ang="0">
                    <a:pos x="64" y="228"/>
                  </a:cxn>
                  <a:cxn ang="0">
                    <a:pos x="174" y="196"/>
                  </a:cxn>
                  <a:cxn ang="0">
                    <a:pos x="176" y="194"/>
                  </a:cxn>
                  <a:cxn ang="0">
                    <a:pos x="176" y="192"/>
                  </a:cxn>
                  <a:cxn ang="0">
                    <a:pos x="176" y="168"/>
                  </a:cxn>
                  <a:cxn ang="0">
                    <a:pos x="180" y="166"/>
                  </a:cxn>
                  <a:cxn ang="0">
                    <a:pos x="186" y="156"/>
                  </a:cxn>
                  <a:cxn ang="0">
                    <a:pos x="186" y="152"/>
                  </a:cxn>
                  <a:cxn ang="0">
                    <a:pos x="176" y="138"/>
                  </a:cxn>
                  <a:cxn ang="0">
                    <a:pos x="176" y="118"/>
                  </a:cxn>
                  <a:cxn ang="0">
                    <a:pos x="184" y="110"/>
                  </a:cxn>
                  <a:cxn ang="0">
                    <a:pos x="186" y="100"/>
                  </a:cxn>
                  <a:cxn ang="0">
                    <a:pos x="182" y="92"/>
                  </a:cxn>
                  <a:cxn ang="0">
                    <a:pos x="176" y="66"/>
                  </a:cxn>
                  <a:cxn ang="0">
                    <a:pos x="180" y="62"/>
                  </a:cxn>
                  <a:cxn ang="0">
                    <a:pos x="186" y="54"/>
                  </a:cxn>
                  <a:cxn ang="0">
                    <a:pos x="186" y="48"/>
                  </a:cxn>
                </a:cxnLst>
                <a:rect l="0" t="0" r="r" b="b"/>
                <a:pathLst>
                  <a:path w="210" h="228">
                    <a:moveTo>
                      <a:pt x="186" y="48"/>
                    </a:moveTo>
                    <a:lnTo>
                      <a:pt x="186" y="48"/>
                    </a:lnTo>
                    <a:lnTo>
                      <a:pt x="182" y="40"/>
                    </a:lnTo>
                    <a:lnTo>
                      <a:pt x="178" y="36"/>
                    </a:lnTo>
                    <a:lnTo>
                      <a:pt x="178" y="36"/>
                    </a:lnTo>
                    <a:lnTo>
                      <a:pt x="206" y="30"/>
                    </a:lnTo>
                    <a:lnTo>
                      <a:pt x="206" y="30"/>
                    </a:lnTo>
                    <a:lnTo>
                      <a:pt x="210" y="28"/>
                    </a:lnTo>
                    <a:lnTo>
                      <a:pt x="210" y="26"/>
                    </a:lnTo>
                    <a:lnTo>
                      <a:pt x="206" y="16"/>
                    </a:lnTo>
                    <a:lnTo>
                      <a:pt x="200" y="8"/>
                    </a:lnTo>
                    <a:lnTo>
                      <a:pt x="198" y="2"/>
                    </a:lnTo>
                    <a:lnTo>
                      <a:pt x="20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0" y="32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16" y="54"/>
                    </a:lnTo>
                    <a:lnTo>
                      <a:pt x="14" y="58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4" y="78"/>
                    </a:lnTo>
                    <a:lnTo>
                      <a:pt x="20" y="82"/>
                    </a:lnTo>
                    <a:lnTo>
                      <a:pt x="20" y="104"/>
                    </a:lnTo>
                    <a:lnTo>
                      <a:pt x="20" y="104"/>
                    </a:lnTo>
                    <a:lnTo>
                      <a:pt x="16" y="106"/>
                    </a:lnTo>
                    <a:lnTo>
                      <a:pt x="14" y="110"/>
                    </a:lnTo>
                    <a:lnTo>
                      <a:pt x="12" y="116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4" y="128"/>
                    </a:lnTo>
                    <a:lnTo>
                      <a:pt x="20" y="134"/>
                    </a:lnTo>
                    <a:lnTo>
                      <a:pt x="20" y="154"/>
                    </a:lnTo>
                    <a:lnTo>
                      <a:pt x="20" y="154"/>
                    </a:lnTo>
                    <a:lnTo>
                      <a:pt x="16" y="158"/>
                    </a:lnTo>
                    <a:lnTo>
                      <a:pt x="14" y="162"/>
                    </a:lnTo>
                    <a:lnTo>
                      <a:pt x="12" y="166"/>
                    </a:lnTo>
                    <a:lnTo>
                      <a:pt x="12" y="172"/>
                    </a:lnTo>
                    <a:lnTo>
                      <a:pt x="12" y="172"/>
                    </a:lnTo>
                    <a:lnTo>
                      <a:pt x="14" y="180"/>
                    </a:lnTo>
                    <a:lnTo>
                      <a:pt x="20" y="186"/>
                    </a:lnTo>
                    <a:lnTo>
                      <a:pt x="20" y="186"/>
                    </a:lnTo>
                    <a:lnTo>
                      <a:pt x="20" y="186"/>
                    </a:lnTo>
                    <a:lnTo>
                      <a:pt x="20" y="186"/>
                    </a:lnTo>
                    <a:lnTo>
                      <a:pt x="20" y="188"/>
                    </a:lnTo>
                    <a:lnTo>
                      <a:pt x="20" y="188"/>
                    </a:lnTo>
                    <a:lnTo>
                      <a:pt x="24" y="192"/>
                    </a:lnTo>
                    <a:lnTo>
                      <a:pt x="64" y="228"/>
                    </a:lnTo>
                    <a:lnTo>
                      <a:pt x="140" y="228"/>
                    </a:lnTo>
                    <a:lnTo>
                      <a:pt x="174" y="196"/>
                    </a:lnTo>
                    <a:lnTo>
                      <a:pt x="174" y="196"/>
                    </a:lnTo>
                    <a:lnTo>
                      <a:pt x="176" y="194"/>
                    </a:lnTo>
                    <a:lnTo>
                      <a:pt x="176" y="192"/>
                    </a:lnTo>
                    <a:lnTo>
                      <a:pt x="176" y="192"/>
                    </a:lnTo>
                    <a:lnTo>
                      <a:pt x="176" y="188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80" y="166"/>
                    </a:lnTo>
                    <a:lnTo>
                      <a:pt x="184" y="162"/>
                    </a:lnTo>
                    <a:lnTo>
                      <a:pt x="186" y="156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82" y="144"/>
                    </a:lnTo>
                    <a:lnTo>
                      <a:pt x="176" y="138"/>
                    </a:lnTo>
                    <a:lnTo>
                      <a:pt x="176" y="118"/>
                    </a:lnTo>
                    <a:lnTo>
                      <a:pt x="176" y="118"/>
                    </a:lnTo>
                    <a:lnTo>
                      <a:pt x="180" y="114"/>
                    </a:lnTo>
                    <a:lnTo>
                      <a:pt x="184" y="110"/>
                    </a:lnTo>
                    <a:lnTo>
                      <a:pt x="186" y="106"/>
                    </a:lnTo>
                    <a:lnTo>
                      <a:pt x="186" y="100"/>
                    </a:lnTo>
                    <a:lnTo>
                      <a:pt x="186" y="100"/>
                    </a:lnTo>
                    <a:lnTo>
                      <a:pt x="182" y="92"/>
                    </a:lnTo>
                    <a:lnTo>
                      <a:pt x="176" y="86"/>
                    </a:lnTo>
                    <a:lnTo>
                      <a:pt x="176" y="66"/>
                    </a:lnTo>
                    <a:lnTo>
                      <a:pt x="176" y="66"/>
                    </a:lnTo>
                    <a:lnTo>
                      <a:pt x="180" y="62"/>
                    </a:lnTo>
                    <a:lnTo>
                      <a:pt x="184" y="58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Freeform 484"/>
              <p:cNvSpPr>
                <a:spLocks/>
              </p:cNvSpPr>
              <p:nvPr/>
            </p:nvSpPr>
            <p:spPr bwMode="gray">
              <a:xfrm>
                <a:off x="5178" y="3357"/>
                <a:ext cx="98" cy="174"/>
              </a:xfrm>
              <a:custGeom>
                <a:avLst/>
                <a:gdLst/>
                <a:ahLst/>
                <a:cxnLst>
                  <a:cxn ang="0">
                    <a:pos x="10" y="174"/>
                  </a:cxn>
                  <a:cxn ang="0">
                    <a:pos x="8" y="162"/>
                  </a:cxn>
                  <a:cxn ang="0">
                    <a:pos x="8" y="162"/>
                  </a:cxn>
                  <a:cxn ang="0">
                    <a:pos x="2" y="156"/>
                  </a:cxn>
                  <a:cxn ang="0">
                    <a:pos x="0" y="148"/>
                  </a:cxn>
                  <a:cxn ang="0">
                    <a:pos x="0" y="148"/>
                  </a:cxn>
                  <a:cxn ang="0">
                    <a:pos x="0" y="144"/>
                  </a:cxn>
                  <a:cxn ang="0">
                    <a:pos x="2" y="138"/>
                  </a:cxn>
                  <a:cxn ang="0">
                    <a:pos x="6" y="134"/>
                  </a:cxn>
                  <a:cxn ang="0">
                    <a:pos x="8" y="132"/>
                  </a:cxn>
                  <a:cxn ang="0">
                    <a:pos x="8" y="110"/>
                  </a:cxn>
                  <a:cxn ang="0">
                    <a:pos x="8" y="110"/>
                  </a:cxn>
                  <a:cxn ang="0">
                    <a:pos x="2" y="106"/>
                  </a:cxn>
                  <a:cxn ang="0">
                    <a:pos x="0" y="98"/>
                  </a:cxn>
                  <a:cxn ang="0">
                    <a:pos x="0" y="98"/>
                  </a:cxn>
                  <a:cxn ang="0">
                    <a:pos x="0" y="92"/>
                  </a:cxn>
                  <a:cxn ang="0">
                    <a:pos x="2" y="86"/>
                  </a:cxn>
                  <a:cxn ang="0">
                    <a:pos x="6" y="82"/>
                  </a:cxn>
                  <a:cxn ang="0">
                    <a:pos x="8" y="80"/>
                  </a:cxn>
                  <a:cxn ang="0">
                    <a:pos x="8" y="60"/>
                  </a:cxn>
                  <a:cxn ang="0">
                    <a:pos x="8" y="60"/>
                  </a:cxn>
                  <a:cxn ang="0">
                    <a:pos x="2" y="54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6" y="32"/>
                  </a:cxn>
                  <a:cxn ang="0">
                    <a:pos x="8" y="28"/>
                  </a:cxn>
                  <a:cxn ang="0">
                    <a:pos x="8" y="0"/>
                  </a:cxn>
                  <a:cxn ang="0">
                    <a:pos x="90" y="2"/>
                  </a:cxn>
                  <a:cxn ang="0">
                    <a:pos x="90" y="20"/>
                  </a:cxn>
                  <a:cxn ang="0">
                    <a:pos x="90" y="20"/>
                  </a:cxn>
                  <a:cxn ang="0">
                    <a:pos x="96" y="26"/>
                  </a:cxn>
                  <a:cxn ang="0">
                    <a:pos x="98" y="34"/>
                  </a:cxn>
                  <a:cxn ang="0">
                    <a:pos x="98" y="34"/>
                  </a:cxn>
                  <a:cxn ang="0">
                    <a:pos x="98" y="38"/>
                  </a:cxn>
                  <a:cxn ang="0">
                    <a:pos x="96" y="44"/>
                  </a:cxn>
                  <a:cxn ang="0">
                    <a:pos x="94" y="48"/>
                  </a:cxn>
                  <a:cxn ang="0">
                    <a:pos x="90" y="50"/>
                  </a:cxn>
                  <a:cxn ang="0">
                    <a:pos x="90" y="70"/>
                  </a:cxn>
                  <a:cxn ang="0">
                    <a:pos x="90" y="70"/>
                  </a:cxn>
                  <a:cxn ang="0">
                    <a:pos x="96" y="76"/>
                  </a:cxn>
                  <a:cxn ang="0">
                    <a:pos x="98" y="84"/>
                  </a:cxn>
                  <a:cxn ang="0">
                    <a:pos x="98" y="84"/>
                  </a:cxn>
                  <a:cxn ang="0">
                    <a:pos x="98" y="90"/>
                  </a:cxn>
                  <a:cxn ang="0">
                    <a:pos x="96" y="94"/>
                  </a:cxn>
                  <a:cxn ang="0">
                    <a:pos x="94" y="98"/>
                  </a:cxn>
                  <a:cxn ang="0">
                    <a:pos x="90" y="102"/>
                  </a:cxn>
                  <a:cxn ang="0">
                    <a:pos x="90" y="122"/>
                  </a:cxn>
                  <a:cxn ang="0">
                    <a:pos x="90" y="122"/>
                  </a:cxn>
                  <a:cxn ang="0">
                    <a:pos x="96" y="128"/>
                  </a:cxn>
                  <a:cxn ang="0">
                    <a:pos x="98" y="136"/>
                  </a:cxn>
                  <a:cxn ang="0">
                    <a:pos x="98" y="136"/>
                  </a:cxn>
                  <a:cxn ang="0">
                    <a:pos x="98" y="142"/>
                  </a:cxn>
                  <a:cxn ang="0">
                    <a:pos x="96" y="146"/>
                  </a:cxn>
                  <a:cxn ang="0">
                    <a:pos x="94" y="150"/>
                  </a:cxn>
                  <a:cxn ang="0">
                    <a:pos x="90" y="154"/>
                  </a:cxn>
                  <a:cxn ang="0">
                    <a:pos x="90" y="174"/>
                  </a:cxn>
                  <a:cxn ang="0">
                    <a:pos x="10" y="174"/>
                  </a:cxn>
                </a:cxnLst>
                <a:rect l="0" t="0" r="r" b="b"/>
                <a:pathLst>
                  <a:path w="98" h="174">
                    <a:moveTo>
                      <a:pt x="10" y="174"/>
                    </a:moveTo>
                    <a:lnTo>
                      <a:pt x="8" y="162"/>
                    </a:lnTo>
                    <a:lnTo>
                      <a:pt x="8" y="162"/>
                    </a:lnTo>
                    <a:lnTo>
                      <a:pt x="2" y="15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0" y="144"/>
                    </a:lnTo>
                    <a:lnTo>
                      <a:pt x="2" y="138"/>
                    </a:lnTo>
                    <a:lnTo>
                      <a:pt x="6" y="134"/>
                    </a:lnTo>
                    <a:lnTo>
                      <a:pt x="8" y="132"/>
                    </a:lnTo>
                    <a:lnTo>
                      <a:pt x="8" y="110"/>
                    </a:lnTo>
                    <a:lnTo>
                      <a:pt x="8" y="110"/>
                    </a:lnTo>
                    <a:lnTo>
                      <a:pt x="2" y="106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2" y="86"/>
                    </a:lnTo>
                    <a:lnTo>
                      <a:pt x="6" y="82"/>
                    </a:lnTo>
                    <a:lnTo>
                      <a:pt x="8" y="8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6" y="32"/>
                    </a:lnTo>
                    <a:lnTo>
                      <a:pt x="8" y="28"/>
                    </a:lnTo>
                    <a:lnTo>
                      <a:pt x="8" y="0"/>
                    </a:lnTo>
                    <a:lnTo>
                      <a:pt x="90" y="2"/>
                    </a:lnTo>
                    <a:lnTo>
                      <a:pt x="90" y="20"/>
                    </a:lnTo>
                    <a:lnTo>
                      <a:pt x="90" y="20"/>
                    </a:lnTo>
                    <a:lnTo>
                      <a:pt x="96" y="26"/>
                    </a:lnTo>
                    <a:lnTo>
                      <a:pt x="98" y="34"/>
                    </a:lnTo>
                    <a:lnTo>
                      <a:pt x="98" y="34"/>
                    </a:lnTo>
                    <a:lnTo>
                      <a:pt x="98" y="38"/>
                    </a:lnTo>
                    <a:lnTo>
                      <a:pt x="96" y="44"/>
                    </a:lnTo>
                    <a:lnTo>
                      <a:pt x="94" y="48"/>
                    </a:lnTo>
                    <a:lnTo>
                      <a:pt x="90" y="50"/>
                    </a:lnTo>
                    <a:lnTo>
                      <a:pt x="90" y="70"/>
                    </a:lnTo>
                    <a:lnTo>
                      <a:pt x="90" y="70"/>
                    </a:lnTo>
                    <a:lnTo>
                      <a:pt x="96" y="76"/>
                    </a:lnTo>
                    <a:lnTo>
                      <a:pt x="98" y="84"/>
                    </a:lnTo>
                    <a:lnTo>
                      <a:pt x="98" y="84"/>
                    </a:lnTo>
                    <a:lnTo>
                      <a:pt x="98" y="90"/>
                    </a:lnTo>
                    <a:lnTo>
                      <a:pt x="96" y="94"/>
                    </a:lnTo>
                    <a:lnTo>
                      <a:pt x="94" y="98"/>
                    </a:lnTo>
                    <a:lnTo>
                      <a:pt x="90" y="102"/>
                    </a:lnTo>
                    <a:lnTo>
                      <a:pt x="90" y="122"/>
                    </a:lnTo>
                    <a:lnTo>
                      <a:pt x="90" y="122"/>
                    </a:lnTo>
                    <a:lnTo>
                      <a:pt x="96" y="128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98" y="142"/>
                    </a:lnTo>
                    <a:lnTo>
                      <a:pt x="96" y="146"/>
                    </a:lnTo>
                    <a:lnTo>
                      <a:pt x="94" y="150"/>
                    </a:lnTo>
                    <a:lnTo>
                      <a:pt x="90" y="154"/>
                    </a:lnTo>
                    <a:lnTo>
                      <a:pt x="90" y="174"/>
                    </a:lnTo>
                    <a:lnTo>
                      <a:pt x="10" y="174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Freeform 485"/>
              <p:cNvSpPr>
                <a:spLocks/>
              </p:cNvSpPr>
              <p:nvPr/>
            </p:nvSpPr>
            <p:spPr bwMode="gray">
              <a:xfrm>
                <a:off x="5110" y="3337"/>
                <a:ext cx="268" cy="30"/>
              </a:xfrm>
              <a:custGeom>
                <a:avLst/>
                <a:gdLst/>
                <a:ahLst/>
                <a:cxnLst>
                  <a:cxn ang="0">
                    <a:pos x="268" y="12"/>
                  </a:cxn>
                  <a:cxn ang="0">
                    <a:pos x="268" y="12"/>
                  </a:cxn>
                  <a:cxn ang="0">
                    <a:pos x="268" y="8"/>
                  </a:cxn>
                  <a:cxn ang="0">
                    <a:pos x="268" y="8"/>
                  </a:cxn>
                  <a:cxn ang="0">
                    <a:pos x="268" y="4"/>
                  </a:cxn>
                  <a:cxn ang="0">
                    <a:pos x="268" y="4"/>
                  </a:cxn>
                  <a:cxn ang="0">
                    <a:pos x="266" y="2"/>
                  </a:cxn>
                  <a:cxn ang="0">
                    <a:pos x="26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2" y="30"/>
                  </a:cxn>
                  <a:cxn ang="0">
                    <a:pos x="256" y="30"/>
                  </a:cxn>
                  <a:cxn ang="0">
                    <a:pos x="256" y="30"/>
                  </a:cxn>
                  <a:cxn ang="0">
                    <a:pos x="268" y="12"/>
                  </a:cxn>
                  <a:cxn ang="0">
                    <a:pos x="268" y="12"/>
                  </a:cxn>
                </a:cxnLst>
                <a:rect l="0" t="0" r="r" b="b"/>
                <a:pathLst>
                  <a:path w="268" h="30">
                    <a:moveTo>
                      <a:pt x="268" y="12"/>
                    </a:moveTo>
                    <a:lnTo>
                      <a:pt x="268" y="12"/>
                    </a:lnTo>
                    <a:lnTo>
                      <a:pt x="268" y="8"/>
                    </a:lnTo>
                    <a:lnTo>
                      <a:pt x="268" y="8"/>
                    </a:lnTo>
                    <a:lnTo>
                      <a:pt x="268" y="4"/>
                    </a:lnTo>
                    <a:lnTo>
                      <a:pt x="268" y="4"/>
                    </a:lnTo>
                    <a:lnTo>
                      <a:pt x="266" y="2"/>
                    </a:lnTo>
                    <a:lnTo>
                      <a:pt x="26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2" y="30"/>
                    </a:lnTo>
                    <a:lnTo>
                      <a:pt x="256" y="30"/>
                    </a:lnTo>
                    <a:lnTo>
                      <a:pt x="256" y="30"/>
                    </a:lnTo>
                    <a:lnTo>
                      <a:pt x="268" y="12"/>
                    </a:lnTo>
                    <a:lnTo>
                      <a:pt x="268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" name="Freeform 486"/>
              <p:cNvSpPr>
                <a:spLocks/>
              </p:cNvSpPr>
              <p:nvPr/>
            </p:nvSpPr>
            <p:spPr bwMode="gray">
              <a:xfrm>
                <a:off x="5124" y="3525"/>
                <a:ext cx="240" cy="4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4" y="40"/>
                  </a:cxn>
                  <a:cxn ang="0">
                    <a:pos x="200" y="40"/>
                  </a:cxn>
                  <a:cxn ang="0">
                    <a:pos x="238" y="4"/>
                  </a:cxn>
                  <a:cxn ang="0">
                    <a:pos x="238" y="4"/>
                  </a:cxn>
                  <a:cxn ang="0">
                    <a:pos x="240" y="2"/>
                  </a:cxn>
                  <a:cxn ang="0">
                    <a:pos x="24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4"/>
                  </a:cxn>
                </a:cxnLst>
                <a:rect l="0" t="0" r="r" b="b"/>
                <a:pathLst>
                  <a:path w="240" h="40">
                    <a:moveTo>
                      <a:pt x="2" y="4"/>
                    </a:moveTo>
                    <a:lnTo>
                      <a:pt x="44" y="40"/>
                    </a:lnTo>
                    <a:lnTo>
                      <a:pt x="200" y="40"/>
                    </a:lnTo>
                    <a:lnTo>
                      <a:pt x="238" y="4"/>
                    </a:lnTo>
                    <a:lnTo>
                      <a:pt x="238" y="4"/>
                    </a:lnTo>
                    <a:lnTo>
                      <a:pt x="240" y="2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Freeform 487"/>
              <p:cNvSpPr>
                <a:spLocks noEditPoints="1"/>
              </p:cNvSpPr>
              <p:nvPr/>
            </p:nvSpPr>
            <p:spPr bwMode="gray">
              <a:xfrm>
                <a:off x="4924" y="2537"/>
                <a:ext cx="640" cy="1070"/>
              </a:xfrm>
              <a:custGeom>
                <a:avLst/>
                <a:gdLst/>
                <a:ahLst/>
                <a:cxnLst>
                  <a:cxn ang="0">
                    <a:pos x="472" y="646"/>
                  </a:cxn>
                  <a:cxn ang="0">
                    <a:pos x="454" y="750"/>
                  </a:cxn>
                  <a:cxn ang="0">
                    <a:pos x="210" y="792"/>
                  </a:cxn>
                  <a:cxn ang="0">
                    <a:pos x="186" y="750"/>
                  </a:cxn>
                  <a:cxn ang="0">
                    <a:pos x="168" y="646"/>
                  </a:cxn>
                  <a:cxn ang="0">
                    <a:pos x="68" y="490"/>
                  </a:cxn>
                  <a:cxn ang="0">
                    <a:pos x="18" y="346"/>
                  </a:cxn>
                  <a:cxn ang="0">
                    <a:pos x="40" y="202"/>
                  </a:cxn>
                  <a:cxn ang="0">
                    <a:pos x="150" y="68"/>
                  </a:cxn>
                  <a:cxn ang="0">
                    <a:pos x="320" y="16"/>
                  </a:cxn>
                  <a:cxn ang="0">
                    <a:pos x="464" y="54"/>
                  </a:cxn>
                  <a:cxn ang="0">
                    <a:pos x="588" y="176"/>
                  </a:cxn>
                  <a:cxn ang="0">
                    <a:pos x="624" y="320"/>
                  </a:cxn>
                  <a:cxn ang="0">
                    <a:pos x="586" y="468"/>
                  </a:cxn>
                  <a:cxn ang="0">
                    <a:pos x="208" y="830"/>
                  </a:cxn>
                  <a:cxn ang="0">
                    <a:pos x="432" y="828"/>
                  </a:cxn>
                  <a:cxn ang="0">
                    <a:pos x="200" y="874"/>
                  </a:cxn>
                  <a:cxn ang="0">
                    <a:pos x="204" y="860"/>
                  </a:cxn>
                  <a:cxn ang="0">
                    <a:pos x="442" y="846"/>
                  </a:cxn>
                  <a:cxn ang="0">
                    <a:pos x="436" y="854"/>
                  </a:cxn>
                  <a:cxn ang="0">
                    <a:pos x="436" y="906"/>
                  </a:cxn>
                  <a:cxn ang="0">
                    <a:pos x="198" y="920"/>
                  </a:cxn>
                  <a:cxn ang="0">
                    <a:pos x="208" y="910"/>
                  </a:cxn>
                  <a:cxn ang="0">
                    <a:pos x="442" y="896"/>
                  </a:cxn>
                  <a:cxn ang="0">
                    <a:pos x="208" y="954"/>
                  </a:cxn>
                  <a:cxn ang="0">
                    <a:pos x="432" y="960"/>
                  </a:cxn>
                  <a:cxn ang="0">
                    <a:pos x="198" y="972"/>
                  </a:cxn>
                  <a:cxn ang="0">
                    <a:pos x="434" y="940"/>
                  </a:cxn>
                  <a:cxn ang="0">
                    <a:pos x="442" y="950"/>
                  </a:cxn>
                  <a:cxn ang="0">
                    <a:pos x="432" y="988"/>
                  </a:cxn>
                  <a:cxn ang="0">
                    <a:pos x="432" y="988"/>
                  </a:cxn>
                  <a:cxn ang="0">
                    <a:pos x="196" y="26"/>
                  </a:cxn>
                  <a:cxn ang="0">
                    <a:pos x="54" y="142"/>
                  </a:cxn>
                  <a:cxn ang="0">
                    <a:pos x="0" y="320"/>
                  </a:cxn>
                  <a:cxn ang="0">
                    <a:pos x="28" y="452"/>
                  </a:cxn>
                  <a:cxn ang="0">
                    <a:pos x="124" y="594"/>
                  </a:cxn>
                  <a:cxn ang="0">
                    <a:pos x="168" y="732"/>
                  </a:cxn>
                  <a:cxn ang="0">
                    <a:pos x="188" y="794"/>
                  </a:cxn>
                  <a:cxn ang="0">
                    <a:pos x="180" y="816"/>
                  </a:cxn>
                  <a:cxn ang="0">
                    <a:pos x="188" y="854"/>
                  </a:cxn>
                  <a:cxn ang="0">
                    <a:pos x="182" y="872"/>
                  </a:cxn>
                  <a:cxn ang="0">
                    <a:pos x="188" y="904"/>
                  </a:cxn>
                  <a:cxn ang="0">
                    <a:pos x="182" y="922"/>
                  </a:cxn>
                  <a:cxn ang="0">
                    <a:pos x="188" y="956"/>
                  </a:cxn>
                  <a:cxn ang="0">
                    <a:pos x="182" y="974"/>
                  </a:cxn>
                  <a:cxn ang="0">
                    <a:pos x="198" y="998"/>
                  </a:cxn>
                  <a:cxn ang="0">
                    <a:pos x="360" y="1070"/>
                  </a:cxn>
                  <a:cxn ang="0">
                    <a:pos x="448" y="988"/>
                  </a:cxn>
                  <a:cxn ang="0">
                    <a:pos x="456" y="954"/>
                  </a:cxn>
                  <a:cxn ang="0">
                    <a:pos x="448" y="930"/>
                  </a:cxn>
                  <a:cxn ang="0">
                    <a:pos x="456" y="904"/>
                  </a:cxn>
                  <a:cxn ang="0">
                    <a:pos x="448" y="878"/>
                  </a:cxn>
                  <a:cxn ang="0">
                    <a:pos x="456" y="852"/>
                  </a:cxn>
                  <a:cxn ang="0">
                    <a:pos x="450" y="830"/>
                  </a:cxn>
                  <a:cxn ang="0">
                    <a:pos x="460" y="800"/>
                  </a:cxn>
                  <a:cxn ang="0">
                    <a:pos x="468" y="766"/>
                  </a:cxn>
                  <a:cxn ang="0">
                    <a:pos x="480" y="676"/>
                  </a:cxn>
                  <a:cxn ang="0">
                    <a:pos x="568" y="522"/>
                  </a:cxn>
                  <a:cxn ang="0">
                    <a:pos x="636" y="374"/>
                  </a:cxn>
                  <a:cxn ang="0">
                    <a:pos x="626" y="226"/>
                  </a:cxn>
                  <a:cxn ang="0">
                    <a:pos x="524" y="74"/>
                  </a:cxn>
                  <a:cxn ang="0">
                    <a:pos x="352" y="2"/>
                  </a:cxn>
                </a:cxnLst>
                <a:rect l="0" t="0" r="r" b="b"/>
                <a:pathLst>
                  <a:path w="640" h="1070">
                    <a:moveTo>
                      <a:pt x="556" y="512"/>
                    </a:moveTo>
                    <a:lnTo>
                      <a:pt x="556" y="512"/>
                    </a:lnTo>
                    <a:lnTo>
                      <a:pt x="526" y="552"/>
                    </a:lnTo>
                    <a:lnTo>
                      <a:pt x="502" y="586"/>
                    </a:lnTo>
                    <a:lnTo>
                      <a:pt x="484" y="618"/>
                    </a:lnTo>
                    <a:lnTo>
                      <a:pt x="472" y="646"/>
                    </a:lnTo>
                    <a:lnTo>
                      <a:pt x="464" y="672"/>
                    </a:lnTo>
                    <a:lnTo>
                      <a:pt x="460" y="694"/>
                    </a:lnTo>
                    <a:lnTo>
                      <a:pt x="456" y="714"/>
                    </a:lnTo>
                    <a:lnTo>
                      <a:pt x="456" y="732"/>
                    </a:lnTo>
                    <a:lnTo>
                      <a:pt x="456" y="732"/>
                    </a:lnTo>
                    <a:lnTo>
                      <a:pt x="454" y="750"/>
                    </a:lnTo>
                    <a:lnTo>
                      <a:pt x="450" y="766"/>
                    </a:lnTo>
                    <a:lnTo>
                      <a:pt x="448" y="774"/>
                    </a:lnTo>
                    <a:lnTo>
                      <a:pt x="444" y="780"/>
                    </a:lnTo>
                    <a:lnTo>
                      <a:pt x="438" y="786"/>
                    </a:lnTo>
                    <a:lnTo>
                      <a:pt x="430" y="792"/>
                    </a:lnTo>
                    <a:lnTo>
                      <a:pt x="210" y="792"/>
                    </a:lnTo>
                    <a:lnTo>
                      <a:pt x="210" y="792"/>
                    </a:lnTo>
                    <a:lnTo>
                      <a:pt x="202" y="786"/>
                    </a:lnTo>
                    <a:lnTo>
                      <a:pt x="196" y="780"/>
                    </a:lnTo>
                    <a:lnTo>
                      <a:pt x="192" y="774"/>
                    </a:lnTo>
                    <a:lnTo>
                      <a:pt x="190" y="766"/>
                    </a:lnTo>
                    <a:lnTo>
                      <a:pt x="186" y="750"/>
                    </a:lnTo>
                    <a:lnTo>
                      <a:pt x="184" y="732"/>
                    </a:lnTo>
                    <a:lnTo>
                      <a:pt x="184" y="732"/>
                    </a:lnTo>
                    <a:lnTo>
                      <a:pt x="184" y="714"/>
                    </a:lnTo>
                    <a:lnTo>
                      <a:pt x="180" y="694"/>
                    </a:lnTo>
                    <a:lnTo>
                      <a:pt x="176" y="672"/>
                    </a:lnTo>
                    <a:lnTo>
                      <a:pt x="168" y="646"/>
                    </a:lnTo>
                    <a:lnTo>
                      <a:pt x="156" y="618"/>
                    </a:lnTo>
                    <a:lnTo>
                      <a:pt x="138" y="586"/>
                    </a:lnTo>
                    <a:lnTo>
                      <a:pt x="114" y="550"/>
                    </a:lnTo>
                    <a:lnTo>
                      <a:pt x="84" y="512"/>
                    </a:lnTo>
                    <a:lnTo>
                      <a:pt x="84" y="512"/>
                    </a:lnTo>
                    <a:lnTo>
                      <a:pt x="68" y="490"/>
                    </a:lnTo>
                    <a:lnTo>
                      <a:pt x="54" y="468"/>
                    </a:lnTo>
                    <a:lnTo>
                      <a:pt x="44" y="446"/>
                    </a:lnTo>
                    <a:lnTo>
                      <a:pt x="34" y="422"/>
                    </a:lnTo>
                    <a:lnTo>
                      <a:pt x="26" y="398"/>
                    </a:lnTo>
                    <a:lnTo>
                      <a:pt x="20" y="372"/>
                    </a:lnTo>
                    <a:lnTo>
                      <a:pt x="18" y="346"/>
                    </a:lnTo>
                    <a:lnTo>
                      <a:pt x="16" y="320"/>
                    </a:lnTo>
                    <a:lnTo>
                      <a:pt x="16" y="320"/>
                    </a:lnTo>
                    <a:lnTo>
                      <a:pt x="18" y="290"/>
                    </a:lnTo>
                    <a:lnTo>
                      <a:pt x="22" y="260"/>
                    </a:lnTo>
                    <a:lnTo>
                      <a:pt x="30" y="230"/>
                    </a:lnTo>
                    <a:lnTo>
                      <a:pt x="40" y="202"/>
                    </a:lnTo>
                    <a:lnTo>
                      <a:pt x="52" y="176"/>
                    </a:lnTo>
                    <a:lnTo>
                      <a:pt x="68" y="150"/>
                    </a:lnTo>
                    <a:lnTo>
                      <a:pt x="86" y="128"/>
                    </a:lnTo>
                    <a:lnTo>
                      <a:pt x="106" y="106"/>
                    </a:lnTo>
                    <a:lnTo>
                      <a:pt x="126" y="86"/>
                    </a:lnTo>
                    <a:lnTo>
                      <a:pt x="150" y="68"/>
                    </a:lnTo>
                    <a:lnTo>
                      <a:pt x="176" y="54"/>
                    </a:lnTo>
                    <a:lnTo>
                      <a:pt x="202" y="40"/>
                    </a:lnTo>
                    <a:lnTo>
                      <a:pt x="230" y="30"/>
                    </a:lnTo>
                    <a:lnTo>
                      <a:pt x="258" y="22"/>
                    </a:lnTo>
                    <a:lnTo>
                      <a:pt x="288" y="18"/>
                    </a:lnTo>
                    <a:lnTo>
                      <a:pt x="320" y="16"/>
                    </a:lnTo>
                    <a:lnTo>
                      <a:pt x="320" y="16"/>
                    </a:lnTo>
                    <a:lnTo>
                      <a:pt x="352" y="18"/>
                    </a:lnTo>
                    <a:lnTo>
                      <a:pt x="382" y="22"/>
                    </a:lnTo>
                    <a:lnTo>
                      <a:pt x="410" y="30"/>
                    </a:lnTo>
                    <a:lnTo>
                      <a:pt x="438" y="40"/>
                    </a:lnTo>
                    <a:lnTo>
                      <a:pt x="464" y="54"/>
                    </a:lnTo>
                    <a:lnTo>
                      <a:pt x="490" y="68"/>
                    </a:lnTo>
                    <a:lnTo>
                      <a:pt x="514" y="86"/>
                    </a:lnTo>
                    <a:lnTo>
                      <a:pt x="534" y="106"/>
                    </a:lnTo>
                    <a:lnTo>
                      <a:pt x="554" y="128"/>
                    </a:lnTo>
                    <a:lnTo>
                      <a:pt x="572" y="150"/>
                    </a:lnTo>
                    <a:lnTo>
                      <a:pt x="588" y="176"/>
                    </a:lnTo>
                    <a:lnTo>
                      <a:pt x="600" y="202"/>
                    </a:lnTo>
                    <a:lnTo>
                      <a:pt x="610" y="230"/>
                    </a:lnTo>
                    <a:lnTo>
                      <a:pt x="618" y="260"/>
                    </a:lnTo>
                    <a:lnTo>
                      <a:pt x="622" y="290"/>
                    </a:lnTo>
                    <a:lnTo>
                      <a:pt x="624" y="320"/>
                    </a:lnTo>
                    <a:lnTo>
                      <a:pt x="624" y="320"/>
                    </a:lnTo>
                    <a:lnTo>
                      <a:pt x="622" y="346"/>
                    </a:lnTo>
                    <a:lnTo>
                      <a:pt x="620" y="372"/>
                    </a:lnTo>
                    <a:lnTo>
                      <a:pt x="614" y="398"/>
                    </a:lnTo>
                    <a:lnTo>
                      <a:pt x="606" y="422"/>
                    </a:lnTo>
                    <a:lnTo>
                      <a:pt x="596" y="446"/>
                    </a:lnTo>
                    <a:lnTo>
                      <a:pt x="586" y="468"/>
                    </a:lnTo>
                    <a:lnTo>
                      <a:pt x="572" y="490"/>
                    </a:lnTo>
                    <a:lnTo>
                      <a:pt x="556" y="512"/>
                    </a:lnTo>
                    <a:lnTo>
                      <a:pt x="556" y="512"/>
                    </a:lnTo>
                    <a:close/>
                    <a:moveTo>
                      <a:pt x="432" y="828"/>
                    </a:moveTo>
                    <a:lnTo>
                      <a:pt x="208" y="850"/>
                    </a:lnTo>
                    <a:lnTo>
                      <a:pt x="208" y="830"/>
                    </a:lnTo>
                    <a:lnTo>
                      <a:pt x="194" y="808"/>
                    </a:lnTo>
                    <a:lnTo>
                      <a:pt x="194" y="808"/>
                    </a:lnTo>
                    <a:lnTo>
                      <a:pt x="446" y="808"/>
                    </a:lnTo>
                    <a:lnTo>
                      <a:pt x="446" y="808"/>
                    </a:lnTo>
                    <a:lnTo>
                      <a:pt x="432" y="828"/>
                    </a:lnTo>
                    <a:lnTo>
                      <a:pt x="432" y="828"/>
                    </a:lnTo>
                    <a:close/>
                    <a:moveTo>
                      <a:pt x="436" y="854"/>
                    </a:moveTo>
                    <a:lnTo>
                      <a:pt x="434" y="856"/>
                    </a:lnTo>
                    <a:lnTo>
                      <a:pt x="208" y="878"/>
                    </a:lnTo>
                    <a:lnTo>
                      <a:pt x="204" y="876"/>
                    </a:lnTo>
                    <a:lnTo>
                      <a:pt x="204" y="876"/>
                    </a:lnTo>
                    <a:lnTo>
                      <a:pt x="200" y="874"/>
                    </a:lnTo>
                    <a:lnTo>
                      <a:pt x="198" y="870"/>
                    </a:lnTo>
                    <a:lnTo>
                      <a:pt x="198" y="870"/>
                    </a:lnTo>
                    <a:lnTo>
                      <a:pt x="198" y="868"/>
                    </a:lnTo>
                    <a:lnTo>
                      <a:pt x="198" y="868"/>
                    </a:lnTo>
                    <a:lnTo>
                      <a:pt x="200" y="864"/>
                    </a:lnTo>
                    <a:lnTo>
                      <a:pt x="204" y="860"/>
                    </a:lnTo>
                    <a:lnTo>
                      <a:pt x="206" y="858"/>
                    </a:lnTo>
                    <a:lnTo>
                      <a:pt x="434" y="836"/>
                    </a:lnTo>
                    <a:lnTo>
                      <a:pt x="436" y="838"/>
                    </a:lnTo>
                    <a:lnTo>
                      <a:pt x="436" y="838"/>
                    </a:lnTo>
                    <a:lnTo>
                      <a:pt x="440" y="842"/>
                    </a:lnTo>
                    <a:lnTo>
                      <a:pt x="442" y="846"/>
                    </a:lnTo>
                    <a:lnTo>
                      <a:pt x="442" y="846"/>
                    </a:lnTo>
                    <a:lnTo>
                      <a:pt x="442" y="846"/>
                    </a:lnTo>
                    <a:lnTo>
                      <a:pt x="442" y="846"/>
                    </a:lnTo>
                    <a:lnTo>
                      <a:pt x="440" y="852"/>
                    </a:lnTo>
                    <a:lnTo>
                      <a:pt x="436" y="854"/>
                    </a:lnTo>
                    <a:lnTo>
                      <a:pt x="436" y="854"/>
                    </a:lnTo>
                    <a:close/>
                    <a:moveTo>
                      <a:pt x="208" y="902"/>
                    </a:moveTo>
                    <a:lnTo>
                      <a:pt x="208" y="886"/>
                    </a:lnTo>
                    <a:lnTo>
                      <a:pt x="432" y="864"/>
                    </a:lnTo>
                    <a:lnTo>
                      <a:pt x="432" y="880"/>
                    </a:lnTo>
                    <a:lnTo>
                      <a:pt x="208" y="902"/>
                    </a:lnTo>
                    <a:close/>
                    <a:moveTo>
                      <a:pt x="436" y="906"/>
                    </a:moveTo>
                    <a:lnTo>
                      <a:pt x="434" y="908"/>
                    </a:lnTo>
                    <a:lnTo>
                      <a:pt x="206" y="930"/>
                    </a:lnTo>
                    <a:lnTo>
                      <a:pt x="204" y="928"/>
                    </a:lnTo>
                    <a:lnTo>
                      <a:pt x="204" y="928"/>
                    </a:lnTo>
                    <a:lnTo>
                      <a:pt x="200" y="926"/>
                    </a:lnTo>
                    <a:lnTo>
                      <a:pt x="198" y="920"/>
                    </a:lnTo>
                    <a:lnTo>
                      <a:pt x="198" y="920"/>
                    </a:lnTo>
                    <a:lnTo>
                      <a:pt x="198" y="920"/>
                    </a:lnTo>
                    <a:lnTo>
                      <a:pt x="198" y="920"/>
                    </a:lnTo>
                    <a:lnTo>
                      <a:pt x="200" y="916"/>
                    </a:lnTo>
                    <a:lnTo>
                      <a:pt x="204" y="912"/>
                    </a:lnTo>
                    <a:lnTo>
                      <a:pt x="208" y="910"/>
                    </a:lnTo>
                    <a:lnTo>
                      <a:pt x="432" y="888"/>
                    </a:lnTo>
                    <a:lnTo>
                      <a:pt x="436" y="890"/>
                    </a:lnTo>
                    <a:lnTo>
                      <a:pt x="436" y="890"/>
                    </a:lnTo>
                    <a:lnTo>
                      <a:pt x="440" y="892"/>
                    </a:lnTo>
                    <a:lnTo>
                      <a:pt x="442" y="896"/>
                    </a:lnTo>
                    <a:lnTo>
                      <a:pt x="442" y="896"/>
                    </a:lnTo>
                    <a:lnTo>
                      <a:pt x="442" y="898"/>
                    </a:lnTo>
                    <a:lnTo>
                      <a:pt x="442" y="898"/>
                    </a:lnTo>
                    <a:lnTo>
                      <a:pt x="440" y="902"/>
                    </a:lnTo>
                    <a:lnTo>
                      <a:pt x="436" y="906"/>
                    </a:lnTo>
                    <a:lnTo>
                      <a:pt x="436" y="906"/>
                    </a:lnTo>
                    <a:close/>
                    <a:moveTo>
                      <a:pt x="208" y="954"/>
                    </a:moveTo>
                    <a:lnTo>
                      <a:pt x="208" y="938"/>
                    </a:lnTo>
                    <a:lnTo>
                      <a:pt x="432" y="916"/>
                    </a:lnTo>
                    <a:lnTo>
                      <a:pt x="432" y="932"/>
                    </a:lnTo>
                    <a:lnTo>
                      <a:pt x="208" y="954"/>
                    </a:lnTo>
                    <a:close/>
                    <a:moveTo>
                      <a:pt x="436" y="958"/>
                    </a:moveTo>
                    <a:lnTo>
                      <a:pt x="432" y="960"/>
                    </a:lnTo>
                    <a:lnTo>
                      <a:pt x="208" y="982"/>
                    </a:lnTo>
                    <a:lnTo>
                      <a:pt x="204" y="980"/>
                    </a:lnTo>
                    <a:lnTo>
                      <a:pt x="204" y="980"/>
                    </a:lnTo>
                    <a:lnTo>
                      <a:pt x="200" y="976"/>
                    </a:lnTo>
                    <a:lnTo>
                      <a:pt x="198" y="972"/>
                    </a:lnTo>
                    <a:lnTo>
                      <a:pt x="198" y="972"/>
                    </a:lnTo>
                    <a:lnTo>
                      <a:pt x="198" y="972"/>
                    </a:lnTo>
                    <a:lnTo>
                      <a:pt x="198" y="972"/>
                    </a:lnTo>
                    <a:lnTo>
                      <a:pt x="200" y="966"/>
                    </a:lnTo>
                    <a:lnTo>
                      <a:pt x="204" y="964"/>
                    </a:lnTo>
                    <a:lnTo>
                      <a:pt x="206" y="962"/>
                    </a:lnTo>
                    <a:lnTo>
                      <a:pt x="434" y="940"/>
                    </a:lnTo>
                    <a:lnTo>
                      <a:pt x="436" y="940"/>
                    </a:lnTo>
                    <a:lnTo>
                      <a:pt x="436" y="940"/>
                    </a:lnTo>
                    <a:lnTo>
                      <a:pt x="440" y="944"/>
                    </a:lnTo>
                    <a:lnTo>
                      <a:pt x="442" y="948"/>
                    </a:lnTo>
                    <a:lnTo>
                      <a:pt x="442" y="948"/>
                    </a:lnTo>
                    <a:lnTo>
                      <a:pt x="442" y="950"/>
                    </a:lnTo>
                    <a:lnTo>
                      <a:pt x="442" y="950"/>
                    </a:lnTo>
                    <a:lnTo>
                      <a:pt x="440" y="954"/>
                    </a:lnTo>
                    <a:lnTo>
                      <a:pt x="436" y="958"/>
                    </a:lnTo>
                    <a:lnTo>
                      <a:pt x="436" y="958"/>
                    </a:lnTo>
                    <a:close/>
                    <a:moveTo>
                      <a:pt x="432" y="988"/>
                    </a:moveTo>
                    <a:lnTo>
                      <a:pt x="432" y="988"/>
                    </a:lnTo>
                    <a:lnTo>
                      <a:pt x="394" y="1022"/>
                    </a:lnTo>
                    <a:lnTo>
                      <a:pt x="248" y="1022"/>
                    </a:lnTo>
                    <a:lnTo>
                      <a:pt x="248" y="1022"/>
                    </a:lnTo>
                    <a:lnTo>
                      <a:pt x="212" y="990"/>
                    </a:lnTo>
                    <a:lnTo>
                      <a:pt x="432" y="968"/>
                    </a:lnTo>
                    <a:lnTo>
                      <a:pt x="432" y="988"/>
                    </a:lnTo>
                    <a:close/>
                    <a:moveTo>
                      <a:pt x="320" y="0"/>
                    </a:moveTo>
                    <a:lnTo>
                      <a:pt x="320" y="0"/>
                    </a:lnTo>
                    <a:lnTo>
                      <a:pt x="288" y="2"/>
                    </a:lnTo>
                    <a:lnTo>
                      <a:pt x="256" y="6"/>
                    </a:lnTo>
                    <a:lnTo>
                      <a:pt x="224" y="14"/>
                    </a:lnTo>
                    <a:lnTo>
                      <a:pt x="196" y="26"/>
                    </a:lnTo>
                    <a:lnTo>
                      <a:pt x="168" y="38"/>
                    </a:lnTo>
                    <a:lnTo>
                      <a:pt x="142" y="54"/>
                    </a:lnTo>
                    <a:lnTo>
                      <a:pt x="116" y="74"/>
                    </a:lnTo>
                    <a:lnTo>
                      <a:pt x="94" y="94"/>
                    </a:lnTo>
                    <a:lnTo>
                      <a:pt x="74" y="116"/>
                    </a:lnTo>
                    <a:lnTo>
                      <a:pt x="54" y="142"/>
                    </a:lnTo>
                    <a:lnTo>
                      <a:pt x="38" y="168"/>
                    </a:lnTo>
                    <a:lnTo>
                      <a:pt x="26" y="196"/>
                    </a:lnTo>
                    <a:lnTo>
                      <a:pt x="14" y="226"/>
                    </a:lnTo>
                    <a:lnTo>
                      <a:pt x="6" y="256"/>
                    </a:lnTo>
                    <a:lnTo>
                      <a:pt x="2" y="288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2" y="348"/>
                    </a:lnTo>
                    <a:lnTo>
                      <a:pt x="4" y="374"/>
                    </a:lnTo>
                    <a:lnTo>
                      <a:pt x="10" y="402"/>
                    </a:lnTo>
                    <a:lnTo>
                      <a:pt x="18" y="428"/>
                    </a:lnTo>
                    <a:lnTo>
                      <a:pt x="28" y="452"/>
                    </a:lnTo>
                    <a:lnTo>
                      <a:pt x="40" y="476"/>
                    </a:lnTo>
                    <a:lnTo>
                      <a:pt x="54" y="500"/>
                    </a:lnTo>
                    <a:lnTo>
                      <a:pt x="72" y="522"/>
                    </a:lnTo>
                    <a:lnTo>
                      <a:pt x="72" y="522"/>
                    </a:lnTo>
                    <a:lnTo>
                      <a:pt x="102" y="560"/>
                    </a:lnTo>
                    <a:lnTo>
                      <a:pt x="124" y="594"/>
                    </a:lnTo>
                    <a:lnTo>
                      <a:pt x="140" y="624"/>
                    </a:lnTo>
                    <a:lnTo>
                      <a:pt x="152" y="652"/>
                    </a:lnTo>
                    <a:lnTo>
                      <a:pt x="160" y="676"/>
                    </a:lnTo>
                    <a:lnTo>
                      <a:pt x="164" y="698"/>
                    </a:lnTo>
                    <a:lnTo>
                      <a:pt x="168" y="716"/>
                    </a:lnTo>
                    <a:lnTo>
                      <a:pt x="168" y="732"/>
                    </a:lnTo>
                    <a:lnTo>
                      <a:pt x="168" y="732"/>
                    </a:lnTo>
                    <a:lnTo>
                      <a:pt x="170" y="750"/>
                    </a:lnTo>
                    <a:lnTo>
                      <a:pt x="172" y="766"/>
                    </a:lnTo>
                    <a:lnTo>
                      <a:pt x="178" y="780"/>
                    </a:lnTo>
                    <a:lnTo>
                      <a:pt x="188" y="794"/>
                    </a:lnTo>
                    <a:lnTo>
                      <a:pt x="188" y="794"/>
                    </a:lnTo>
                    <a:lnTo>
                      <a:pt x="182" y="796"/>
                    </a:lnTo>
                    <a:lnTo>
                      <a:pt x="180" y="800"/>
                    </a:lnTo>
                    <a:lnTo>
                      <a:pt x="180" y="800"/>
                    </a:lnTo>
                    <a:lnTo>
                      <a:pt x="178" y="806"/>
                    </a:lnTo>
                    <a:lnTo>
                      <a:pt x="178" y="810"/>
                    </a:lnTo>
                    <a:lnTo>
                      <a:pt x="180" y="816"/>
                    </a:lnTo>
                    <a:lnTo>
                      <a:pt x="180" y="816"/>
                    </a:lnTo>
                    <a:lnTo>
                      <a:pt x="192" y="834"/>
                    </a:lnTo>
                    <a:lnTo>
                      <a:pt x="192" y="834"/>
                    </a:lnTo>
                    <a:lnTo>
                      <a:pt x="192" y="850"/>
                    </a:lnTo>
                    <a:lnTo>
                      <a:pt x="192" y="850"/>
                    </a:lnTo>
                    <a:lnTo>
                      <a:pt x="188" y="854"/>
                    </a:lnTo>
                    <a:lnTo>
                      <a:pt x="186" y="858"/>
                    </a:lnTo>
                    <a:lnTo>
                      <a:pt x="184" y="864"/>
                    </a:lnTo>
                    <a:lnTo>
                      <a:pt x="182" y="868"/>
                    </a:lnTo>
                    <a:lnTo>
                      <a:pt x="182" y="868"/>
                    </a:lnTo>
                    <a:lnTo>
                      <a:pt x="182" y="872"/>
                    </a:lnTo>
                    <a:lnTo>
                      <a:pt x="182" y="872"/>
                    </a:lnTo>
                    <a:lnTo>
                      <a:pt x="186" y="880"/>
                    </a:lnTo>
                    <a:lnTo>
                      <a:pt x="192" y="888"/>
                    </a:lnTo>
                    <a:lnTo>
                      <a:pt x="192" y="888"/>
                    </a:lnTo>
                    <a:lnTo>
                      <a:pt x="192" y="900"/>
                    </a:lnTo>
                    <a:lnTo>
                      <a:pt x="192" y="900"/>
                    </a:lnTo>
                    <a:lnTo>
                      <a:pt x="188" y="904"/>
                    </a:lnTo>
                    <a:lnTo>
                      <a:pt x="186" y="910"/>
                    </a:lnTo>
                    <a:lnTo>
                      <a:pt x="184" y="914"/>
                    </a:lnTo>
                    <a:lnTo>
                      <a:pt x="182" y="920"/>
                    </a:lnTo>
                    <a:lnTo>
                      <a:pt x="182" y="920"/>
                    </a:lnTo>
                    <a:lnTo>
                      <a:pt x="182" y="922"/>
                    </a:lnTo>
                    <a:lnTo>
                      <a:pt x="182" y="922"/>
                    </a:lnTo>
                    <a:lnTo>
                      <a:pt x="186" y="932"/>
                    </a:lnTo>
                    <a:lnTo>
                      <a:pt x="192" y="938"/>
                    </a:lnTo>
                    <a:lnTo>
                      <a:pt x="192" y="938"/>
                    </a:lnTo>
                    <a:lnTo>
                      <a:pt x="192" y="952"/>
                    </a:lnTo>
                    <a:lnTo>
                      <a:pt x="192" y="952"/>
                    </a:lnTo>
                    <a:lnTo>
                      <a:pt x="188" y="956"/>
                    </a:lnTo>
                    <a:lnTo>
                      <a:pt x="186" y="960"/>
                    </a:lnTo>
                    <a:lnTo>
                      <a:pt x="184" y="966"/>
                    </a:lnTo>
                    <a:lnTo>
                      <a:pt x="182" y="972"/>
                    </a:lnTo>
                    <a:lnTo>
                      <a:pt x="182" y="972"/>
                    </a:lnTo>
                    <a:lnTo>
                      <a:pt x="182" y="974"/>
                    </a:lnTo>
                    <a:lnTo>
                      <a:pt x="182" y="974"/>
                    </a:lnTo>
                    <a:lnTo>
                      <a:pt x="184" y="980"/>
                    </a:lnTo>
                    <a:lnTo>
                      <a:pt x="186" y="984"/>
                    </a:lnTo>
                    <a:lnTo>
                      <a:pt x="194" y="990"/>
                    </a:lnTo>
                    <a:lnTo>
                      <a:pt x="194" y="990"/>
                    </a:lnTo>
                    <a:lnTo>
                      <a:pt x="194" y="996"/>
                    </a:lnTo>
                    <a:lnTo>
                      <a:pt x="198" y="998"/>
                    </a:lnTo>
                    <a:lnTo>
                      <a:pt x="274" y="1066"/>
                    </a:lnTo>
                    <a:lnTo>
                      <a:pt x="274" y="1066"/>
                    </a:lnTo>
                    <a:lnTo>
                      <a:pt x="280" y="1068"/>
                    </a:lnTo>
                    <a:lnTo>
                      <a:pt x="286" y="1070"/>
                    </a:lnTo>
                    <a:lnTo>
                      <a:pt x="360" y="1070"/>
                    </a:lnTo>
                    <a:lnTo>
                      <a:pt x="360" y="1070"/>
                    </a:lnTo>
                    <a:lnTo>
                      <a:pt x="366" y="1068"/>
                    </a:lnTo>
                    <a:lnTo>
                      <a:pt x="370" y="1066"/>
                    </a:lnTo>
                    <a:lnTo>
                      <a:pt x="442" y="998"/>
                    </a:lnTo>
                    <a:lnTo>
                      <a:pt x="442" y="998"/>
                    </a:lnTo>
                    <a:lnTo>
                      <a:pt x="446" y="994"/>
                    </a:lnTo>
                    <a:lnTo>
                      <a:pt x="448" y="988"/>
                    </a:lnTo>
                    <a:lnTo>
                      <a:pt x="448" y="988"/>
                    </a:lnTo>
                    <a:lnTo>
                      <a:pt x="448" y="968"/>
                    </a:lnTo>
                    <a:lnTo>
                      <a:pt x="448" y="968"/>
                    </a:lnTo>
                    <a:lnTo>
                      <a:pt x="452" y="964"/>
                    </a:lnTo>
                    <a:lnTo>
                      <a:pt x="454" y="960"/>
                    </a:lnTo>
                    <a:lnTo>
                      <a:pt x="456" y="954"/>
                    </a:lnTo>
                    <a:lnTo>
                      <a:pt x="458" y="950"/>
                    </a:lnTo>
                    <a:lnTo>
                      <a:pt x="458" y="950"/>
                    </a:lnTo>
                    <a:lnTo>
                      <a:pt x="458" y="946"/>
                    </a:lnTo>
                    <a:lnTo>
                      <a:pt x="458" y="946"/>
                    </a:lnTo>
                    <a:lnTo>
                      <a:pt x="454" y="938"/>
                    </a:lnTo>
                    <a:lnTo>
                      <a:pt x="448" y="930"/>
                    </a:lnTo>
                    <a:lnTo>
                      <a:pt x="448" y="930"/>
                    </a:lnTo>
                    <a:lnTo>
                      <a:pt x="448" y="918"/>
                    </a:lnTo>
                    <a:lnTo>
                      <a:pt x="448" y="918"/>
                    </a:lnTo>
                    <a:lnTo>
                      <a:pt x="452" y="914"/>
                    </a:lnTo>
                    <a:lnTo>
                      <a:pt x="454" y="908"/>
                    </a:lnTo>
                    <a:lnTo>
                      <a:pt x="456" y="904"/>
                    </a:lnTo>
                    <a:lnTo>
                      <a:pt x="458" y="898"/>
                    </a:lnTo>
                    <a:lnTo>
                      <a:pt x="458" y="898"/>
                    </a:lnTo>
                    <a:lnTo>
                      <a:pt x="458" y="896"/>
                    </a:lnTo>
                    <a:lnTo>
                      <a:pt x="458" y="896"/>
                    </a:lnTo>
                    <a:lnTo>
                      <a:pt x="454" y="886"/>
                    </a:lnTo>
                    <a:lnTo>
                      <a:pt x="448" y="878"/>
                    </a:lnTo>
                    <a:lnTo>
                      <a:pt x="448" y="878"/>
                    </a:lnTo>
                    <a:lnTo>
                      <a:pt x="448" y="866"/>
                    </a:lnTo>
                    <a:lnTo>
                      <a:pt x="448" y="866"/>
                    </a:lnTo>
                    <a:lnTo>
                      <a:pt x="452" y="862"/>
                    </a:lnTo>
                    <a:lnTo>
                      <a:pt x="454" y="858"/>
                    </a:lnTo>
                    <a:lnTo>
                      <a:pt x="456" y="852"/>
                    </a:lnTo>
                    <a:lnTo>
                      <a:pt x="458" y="846"/>
                    </a:lnTo>
                    <a:lnTo>
                      <a:pt x="458" y="846"/>
                    </a:lnTo>
                    <a:lnTo>
                      <a:pt x="458" y="844"/>
                    </a:lnTo>
                    <a:lnTo>
                      <a:pt x="458" y="844"/>
                    </a:lnTo>
                    <a:lnTo>
                      <a:pt x="456" y="836"/>
                    </a:lnTo>
                    <a:lnTo>
                      <a:pt x="450" y="830"/>
                    </a:lnTo>
                    <a:lnTo>
                      <a:pt x="450" y="830"/>
                    </a:lnTo>
                    <a:lnTo>
                      <a:pt x="460" y="816"/>
                    </a:lnTo>
                    <a:lnTo>
                      <a:pt x="460" y="816"/>
                    </a:lnTo>
                    <a:lnTo>
                      <a:pt x="462" y="810"/>
                    </a:lnTo>
                    <a:lnTo>
                      <a:pt x="462" y="806"/>
                    </a:lnTo>
                    <a:lnTo>
                      <a:pt x="460" y="800"/>
                    </a:lnTo>
                    <a:lnTo>
                      <a:pt x="460" y="800"/>
                    </a:lnTo>
                    <a:lnTo>
                      <a:pt x="458" y="796"/>
                    </a:lnTo>
                    <a:lnTo>
                      <a:pt x="452" y="794"/>
                    </a:lnTo>
                    <a:lnTo>
                      <a:pt x="452" y="794"/>
                    </a:lnTo>
                    <a:lnTo>
                      <a:pt x="462" y="780"/>
                    </a:lnTo>
                    <a:lnTo>
                      <a:pt x="468" y="766"/>
                    </a:lnTo>
                    <a:lnTo>
                      <a:pt x="470" y="750"/>
                    </a:lnTo>
                    <a:lnTo>
                      <a:pt x="472" y="732"/>
                    </a:lnTo>
                    <a:lnTo>
                      <a:pt x="472" y="732"/>
                    </a:lnTo>
                    <a:lnTo>
                      <a:pt x="472" y="716"/>
                    </a:lnTo>
                    <a:lnTo>
                      <a:pt x="476" y="698"/>
                    </a:lnTo>
                    <a:lnTo>
                      <a:pt x="480" y="676"/>
                    </a:lnTo>
                    <a:lnTo>
                      <a:pt x="488" y="652"/>
                    </a:lnTo>
                    <a:lnTo>
                      <a:pt x="500" y="624"/>
                    </a:lnTo>
                    <a:lnTo>
                      <a:pt x="516" y="594"/>
                    </a:lnTo>
                    <a:lnTo>
                      <a:pt x="538" y="560"/>
                    </a:lnTo>
                    <a:lnTo>
                      <a:pt x="568" y="522"/>
                    </a:lnTo>
                    <a:lnTo>
                      <a:pt x="568" y="522"/>
                    </a:lnTo>
                    <a:lnTo>
                      <a:pt x="584" y="500"/>
                    </a:lnTo>
                    <a:lnTo>
                      <a:pt x="600" y="476"/>
                    </a:lnTo>
                    <a:lnTo>
                      <a:pt x="612" y="452"/>
                    </a:lnTo>
                    <a:lnTo>
                      <a:pt x="622" y="428"/>
                    </a:lnTo>
                    <a:lnTo>
                      <a:pt x="630" y="402"/>
                    </a:lnTo>
                    <a:lnTo>
                      <a:pt x="636" y="374"/>
                    </a:lnTo>
                    <a:lnTo>
                      <a:pt x="638" y="348"/>
                    </a:lnTo>
                    <a:lnTo>
                      <a:pt x="640" y="320"/>
                    </a:lnTo>
                    <a:lnTo>
                      <a:pt x="640" y="320"/>
                    </a:lnTo>
                    <a:lnTo>
                      <a:pt x="638" y="288"/>
                    </a:lnTo>
                    <a:lnTo>
                      <a:pt x="634" y="256"/>
                    </a:lnTo>
                    <a:lnTo>
                      <a:pt x="626" y="226"/>
                    </a:lnTo>
                    <a:lnTo>
                      <a:pt x="614" y="196"/>
                    </a:lnTo>
                    <a:lnTo>
                      <a:pt x="602" y="168"/>
                    </a:lnTo>
                    <a:lnTo>
                      <a:pt x="586" y="142"/>
                    </a:lnTo>
                    <a:lnTo>
                      <a:pt x="566" y="116"/>
                    </a:lnTo>
                    <a:lnTo>
                      <a:pt x="546" y="94"/>
                    </a:lnTo>
                    <a:lnTo>
                      <a:pt x="524" y="74"/>
                    </a:lnTo>
                    <a:lnTo>
                      <a:pt x="498" y="54"/>
                    </a:lnTo>
                    <a:lnTo>
                      <a:pt x="472" y="38"/>
                    </a:lnTo>
                    <a:lnTo>
                      <a:pt x="444" y="26"/>
                    </a:lnTo>
                    <a:lnTo>
                      <a:pt x="416" y="14"/>
                    </a:lnTo>
                    <a:lnTo>
                      <a:pt x="384" y="6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Freeform 488"/>
              <p:cNvSpPr>
                <a:spLocks/>
              </p:cNvSpPr>
              <p:nvPr/>
            </p:nvSpPr>
            <p:spPr bwMode="gray">
              <a:xfrm>
                <a:off x="4950" y="2567"/>
                <a:ext cx="588" cy="564"/>
              </a:xfrm>
              <a:custGeom>
                <a:avLst/>
                <a:gdLst/>
                <a:ahLst/>
                <a:cxnLst>
                  <a:cxn ang="0">
                    <a:pos x="294" y="564"/>
                  </a:cxn>
                  <a:cxn ang="0">
                    <a:pos x="354" y="558"/>
                  </a:cxn>
                  <a:cxn ang="0">
                    <a:pos x="408" y="540"/>
                  </a:cxn>
                  <a:cxn ang="0">
                    <a:pos x="458" y="512"/>
                  </a:cxn>
                  <a:cxn ang="0">
                    <a:pos x="502" y="476"/>
                  </a:cxn>
                  <a:cxn ang="0">
                    <a:pos x="538" y="434"/>
                  </a:cxn>
                  <a:cxn ang="0">
                    <a:pos x="566" y="384"/>
                  </a:cxn>
                  <a:cxn ang="0">
                    <a:pos x="582" y="328"/>
                  </a:cxn>
                  <a:cxn ang="0">
                    <a:pos x="588" y="268"/>
                  </a:cxn>
                  <a:cxn ang="0">
                    <a:pos x="588" y="238"/>
                  </a:cxn>
                  <a:cxn ang="0">
                    <a:pos x="576" y="182"/>
                  </a:cxn>
                  <a:cxn ang="0">
                    <a:pos x="566" y="156"/>
                  </a:cxn>
                  <a:cxn ang="0">
                    <a:pos x="544" y="122"/>
                  </a:cxn>
                  <a:cxn ang="0">
                    <a:pos x="518" y="92"/>
                  </a:cxn>
                  <a:cxn ang="0">
                    <a:pos x="488" y="66"/>
                  </a:cxn>
                  <a:cxn ang="0">
                    <a:pos x="454" y="44"/>
                  </a:cxn>
                  <a:cxn ang="0">
                    <a:pos x="418" y="24"/>
                  </a:cxn>
                  <a:cxn ang="0">
                    <a:pos x="378" y="12"/>
                  </a:cxn>
                  <a:cxn ang="0">
                    <a:pos x="338" y="4"/>
                  </a:cxn>
                  <a:cxn ang="0">
                    <a:pos x="294" y="0"/>
                  </a:cxn>
                  <a:cxn ang="0">
                    <a:pos x="272" y="0"/>
                  </a:cxn>
                  <a:cxn ang="0">
                    <a:pos x="230" y="6"/>
                  </a:cxn>
                  <a:cxn ang="0">
                    <a:pos x="190" y="18"/>
                  </a:cxn>
                  <a:cxn ang="0">
                    <a:pos x="152" y="34"/>
                  </a:cxn>
                  <a:cxn ang="0">
                    <a:pos x="116" y="54"/>
                  </a:cxn>
                  <a:cxn ang="0">
                    <a:pos x="84" y="78"/>
                  </a:cxn>
                  <a:cxn ang="0">
                    <a:pos x="56" y="108"/>
                  </a:cxn>
                  <a:cxn ang="0">
                    <a:pos x="32" y="140"/>
                  </a:cxn>
                  <a:cxn ang="0">
                    <a:pos x="22" y="156"/>
                  </a:cxn>
                  <a:cxn ang="0">
                    <a:pos x="4" y="210"/>
                  </a:cxn>
                  <a:cxn ang="0">
                    <a:pos x="0" y="268"/>
                  </a:cxn>
                  <a:cxn ang="0">
                    <a:pos x="0" y="298"/>
                  </a:cxn>
                  <a:cxn ang="0">
                    <a:pos x="12" y="356"/>
                  </a:cxn>
                  <a:cxn ang="0">
                    <a:pos x="34" y="408"/>
                  </a:cxn>
                  <a:cxn ang="0">
                    <a:pos x="66" y="456"/>
                  </a:cxn>
                  <a:cxn ang="0">
                    <a:pos x="106" y="496"/>
                  </a:cxn>
                  <a:cxn ang="0">
                    <a:pos x="154" y="528"/>
                  </a:cxn>
                  <a:cxn ang="0">
                    <a:pos x="206" y="550"/>
                  </a:cxn>
                  <a:cxn ang="0">
                    <a:pos x="264" y="562"/>
                  </a:cxn>
                  <a:cxn ang="0">
                    <a:pos x="294" y="564"/>
                  </a:cxn>
                </a:cxnLst>
                <a:rect l="0" t="0" r="r" b="b"/>
                <a:pathLst>
                  <a:path w="588" h="564">
                    <a:moveTo>
                      <a:pt x="294" y="564"/>
                    </a:moveTo>
                    <a:lnTo>
                      <a:pt x="294" y="564"/>
                    </a:lnTo>
                    <a:lnTo>
                      <a:pt x="324" y="562"/>
                    </a:lnTo>
                    <a:lnTo>
                      <a:pt x="354" y="558"/>
                    </a:lnTo>
                    <a:lnTo>
                      <a:pt x="382" y="550"/>
                    </a:lnTo>
                    <a:lnTo>
                      <a:pt x="408" y="540"/>
                    </a:lnTo>
                    <a:lnTo>
                      <a:pt x="434" y="528"/>
                    </a:lnTo>
                    <a:lnTo>
                      <a:pt x="458" y="512"/>
                    </a:lnTo>
                    <a:lnTo>
                      <a:pt x="482" y="496"/>
                    </a:lnTo>
                    <a:lnTo>
                      <a:pt x="502" y="476"/>
                    </a:lnTo>
                    <a:lnTo>
                      <a:pt x="522" y="456"/>
                    </a:lnTo>
                    <a:lnTo>
                      <a:pt x="538" y="434"/>
                    </a:lnTo>
                    <a:lnTo>
                      <a:pt x="554" y="408"/>
                    </a:lnTo>
                    <a:lnTo>
                      <a:pt x="566" y="384"/>
                    </a:lnTo>
                    <a:lnTo>
                      <a:pt x="576" y="356"/>
                    </a:lnTo>
                    <a:lnTo>
                      <a:pt x="582" y="328"/>
                    </a:lnTo>
                    <a:lnTo>
                      <a:pt x="588" y="298"/>
                    </a:lnTo>
                    <a:lnTo>
                      <a:pt x="588" y="268"/>
                    </a:lnTo>
                    <a:lnTo>
                      <a:pt x="588" y="268"/>
                    </a:lnTo>
                    <a:lnTo>
                      <a:pt x="588" y="238"/>
                    </a:lnTo>
                    <a:lnTo>
                      <a:pt x="584" y="210"/>
                    </a:lnTo>
                    <a:lnTo>
                      <a:pt x="576" y="182"/>
                    </a:lnTo>
                    <a:lnTo>
                      <a:pt x="566" y="156"/>
                    </a:lnTo>
                    <a:lnTo>
                      <a:pt x="566" y="156"/>
                    </a:lnTo>
                    <a:lnTo>
                      <a:pt x="556" y="140"/>
                    </a:lnTo>
                    <a:lnTo>
                      <a:pt x="544" y="122"/>
                    </a:lnTo>
                    <a:lnTo>
                      <a:pt x="532" y="108"/>
                    </a:lnTo>
                    <a:lnTo>
                      <a:pt x="518" y="92"/>
                    </a:lnTo>
                    <a:lnTo>
                      <a:pt x="504" y="78"/>
                    </a:lnTo>
                    <a:lnTo>
                      <a:pt x="488" y="66"/>
                    </a:lnTo>
                    <a:lnTo>
                      <a:pt x="472" y="54"/>
                    </a:lnTo>
                    <a:lnTo>
                      <a:pt x="454" y="44"/>
                    </a:lnTo>
                    <a:lnTo>
                      <a:pt x="436" y="34"/>
                    </a:lnTo>
                    <a:lnTo>
                      <a:pt x="418" y="24"/>
                    </a:lnTo>
                    <a:lnTo>
                      <a:pt x="398" y="18"/>
                    </a:lnTo>
                    <a:lnTo>
                      <a:pt x="378" y="12"/>
                    </a:lnTo>
                    <a:lnTo>
                      <a:pt x="358" y="6"/>
                    </a:lnTo>
                    <a:lnTo>
                      <a:pt x="338" y="4"/>
                    </a:lnTo>
                    <a:lnTo>
                      <a:pt x="316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72" y="0"/>
                    </a:lnTo>
                    <a:lnTo>
                      <a:pt x="250" y="4"/>
                    </a:lnTo>
                    <a:lnTo>
                      <a:pt x="230" y="6"/>
                    </a:lnTo>
                    <a:lnTo>
                      <a:pt x="210" y="12"/>
                    </a:lnTo>
                    <a:lnTo>
                      <a:pt x="190" y="18"/>
                    </a:lnTo>
                    <a:lnTo>
                      <a:pt x="170" y="24"/>
                    </a:lnTo>
                    <a:lnTo>
                      <a:pt x="152" y="34"/>
                    </a:lnTo>
                    <a:lnTo>
                      <a:pt x="134" y="44"/>
                    </a:lnTo>
                    <a:lnTo>
                      <a:pt x="116" y="54"/>
                    </a:lnTo>
                    <a:lnTo>
                      <a:pt x="100" y="66"/>
                    </a:lnTo>
                    <a:lnTo>
                      <a:pt x="84" y="78"/>
                    </a:lnTo>
                    <a:lnTo>
                      <a:pt x="70" y="92"/>
                    </a:lnTo>
                    <a:lnTo>
                      <a:pt x="56" y="108"/>
                    </a:lnTo>
                    <a:lnTo>
                      <a:pt x="44" y="122"/>
                    </a:lnTo>
                    <a:lnTo>
                      <a:pt x="32" y="140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12" y="182"/>
                    </a:lnTo>
                    <a:lnTo>
                      <a:pt x="4" y="210"/>
                    </a:lnTo>
                    <a:lnTo>
                      <a:pt x="0" y="238"/>
                    </a:lnTo>
                    <a:lnTo>
                      <a:pt x="0" y="268"/>
                    </a:lnTo>
                    <a:lnTo>
                      <a:pt x="0" y="268"/>
                    </a:lnTo>
                    <a:lnTo>
                      <a:pt x="0" y="298"/>
                    </a:lnTo>
                    <a:lnTo>
                      <a:pt x="6" y="328"/>
                    </a:lnTo>
                    <a:lnTo>
                      <a:pt x="12" y="356"/>
                    </a:lnTo>
                    <a:lnTo>
                      <a:pt x="22" y="384"/>
                    </a:lnTo>
                    <a:lnTo>
                      <a:pt x="34" y="408"/>
                    </a:lnTo>
                    <a:lnTo>
                      <a:pt x="50" y="434"/>
                    </a:lnTo>
                    <a:lnTo>
                      <a:pt x="66" y="456"/>
                    </a:lnTo>
                    <a:lnTo>
                      <a:pt x="86" y="476"/>
                    </a:lnTo>
                    <a:lnTo>
                      <a:pt x="106" y="496"/>
                    </a:lnTo>
                    <a:lnTo>
                      <a:pt x="130" y="512"/>
                    </a:lnTo>
                    <a:lnTo>
                      <a:pt x="154" y="528"/>
                    </a:lnTo>
                    <a:lnTo>
                      <a:pt x="180" y="540"/>
                    </a:lnTo>
                    <a:lnTo>
                      <a:pt x="206" y="550"/>
                    </a:lnTo>
                    <a:lnTo>
                      <a:pt x="234" y="558"/>
                    </a:lnTo>
                    <a:lnTo>
                      <a:pt x="264" y="562"/>
                    </a:lnTo>
                    <a:lnTo>
                      <a:pt x="294" y="564"/>
                    </a:lnTo>
                    <a:lnTo>
                      <a:pt x="294" y="564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489"/>
              <p:cNvSpPr>
                <a:spLocks/>
              </p:cNvSpPr>
              <p:nvPr/>
            </p:nvSpPr>
            <p:spPr bwMode="gray">
              <a:xfrm>
                <a:off x="4952" y="2863"/>
                <a:ext cx="194" cy="4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26"/>
                  </a:cxn>
                  <a:cxn ang="0">
                    <a:pos x="6" y="50"/>
                  </a:cxn>
                  <a:cxn ang="0">
                    <a:pos x="12" y="74"/>
                  </a:cxn>
                  <a:cxn ang="0">
                    <a:pos x="20" y="98"/>
                  </a:cxn>
                  <a:cxn ang="0">
                    <a:pos x="30" y="120"/>
                  </a:cxn>
                  <a:cxn ang="0">
                    <a:pos x="40" y="142"/>
                  </a:cxn>
                  <a:cxn ang="0">
                    <a:pos x="54" y="162"/>
                  </a:cxn>
                  <a:cxn ang="0">
                    <a:pos x="68" y="180"/>
                  </a:cxn>
                  <a:cxn ang="0">
                    <a:pos x="68" y="180"/>
                  </a:cxn>
                  <a:cxn ang="0">
                    <a:pos x="94" y="212"/>
                  </a:cxn>
                  <a:cxn ang="0">
                    <a:pos x="114" y="240"/>
                  </a:cxn>
                  <a:cxn ang="0">
                    <a:pos x="130" y="266"/>
                  </a:cxn>
                  <a:cxn ang="0">
                    <a:pos x="144" y="290"/>
                  </a:cxn>
                  <a:cxn ang="0">
                    <a:pos x="152" y="312"/>
                  </a:cxn>
                  <a:cxn ang="0">
                    <a:pos x="158" y="332"/>
                  </a:cxn>
                  <a:cxn ang="0">
                    <a:pos x="162" y="350"/>
                  </a:cxn>
                  <a:cxn ang="0">
                    <a:pos x="166" y="366"/>
                  </a:cxn>
                  <a:cxn ang="0">
                    <a:pos x="168" y="394"/>
                  </a:cxn>
                  <a:cxn ang="0">
                    <a:pos x="170" y="416"/>
                  </a:cxn>
                  <a:cxn ang="0">
                    <a:pos x="174" y="426"/>
                  </a:cxn>
                  <a:cxn ang="0">
                    <a:pos x="178" y="436"/>
                  </a:cxn>
                  <a:cxn ang="0">
                    <a:pos x="184" y="444"/>
                  </a:cxn>
                  <a:cxn ang="0">
                    <a:pos x="194" y="452"/>
                  </a:cxn>
                  <a:cxn ang="0">
                    <a:pos x="194" y="452"/>
                  </a:cxn>
                  <a:cxn ang="0">
                    <a:pos x="186" y="444"/>
                  </a:cxn>
                  <a:cxn ang="0">
                    <a:pos x="182" y="436"/>
                  </a:cxn>
                  <a:cxn ang="0">
                    <a:pos x="178" y="426"/>
                  </a:cxn>
                  <a:cxn ang="0">
                    <a:pos x="176" y="416"/>
                  </a:cxn>
                  <a:cxn ang="0">
                    <a:pos x="176" y="392"/>
                  </a:cxn>
                  <a:cxn ang="0">
                    <a:pos x="174" y="364"/>
                  </a:cxn>
                  <a:cxn ang="0">
                    <a:pos x="172" y="348"/>
                  </a:cxn>
                  <a:cxn ang="0">
                    <a:pos x="168" y="332"/>
                  </a:cxn>
                  <a:cxn ang="0">
                    <a:pos x="164" y="312"/>
                  </a:cxn>
                  <a:cxn ang="0">
                    <a:pos x="154" y="290"/>
                  </a:cxn>
                  <a:cxn ang="0">
                    <a:pos x="144" y="266"/>
                  </a:cxn>
                  <a:cxn ang="0">
                    <a:pos x="128" y="240"/>
                  </a:cxn>
                  <a:cxn ang="0">
                    <a:pos x="110" y="210"/>
                  </a:cxn>
                  <a:cxn ang="0">
                    <a:pos x="86" y="180"/>
                  </a:cxn>
                  <a:cxn ang="0">
                    <a:pos x="86" y="180"/>
                  </a:cxn>
                  <a:cxn ang="0">
                    <a:pos x="66" y="154"/>
                  </a:cxn>
                  <a:cxn ang="0">
                    <a:pos x="54" y="138"/>
                  </a:cxn>
                  <a:cxn ang="0">
                    <a:pos x="40" y="118"/>
                  </a:cxn>
                  <a:cxn ang="0">
                    <a:pos x="28" y="96"/>
                  </a:cxn>
                  <a:cxn ang="0">
                    <a:pos x="16" y="68"/>
                  </a:cxn>
                  <a:cxn ang="0">
                    <a:pos x="6" y="3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4" h="452">
                    <a:moveTo>
                      <a:pt x="0" y="0"/>
                    </a:moveTo>
                    <a:lnTo>
                      <a:pt x="0" y="0"/>
                    </a:lnTo>
                    <a:lnTo>
                      <a:pt x="2" y="26"/>
                    </a:lnTo>
                    <a:lnTo>
                      <a:pt x="6" y="50"/>
                    </a:lnTo>
                    <a:lnTo>
                      <a:pt x="12" y="74"/>
                    </a:lnTo>
                    <a:lnTo>
                      <a:pt x="20" y="98"/>
                    </a:lnTo>
                    <a:lnTo>
                      <a:pt x="30" y="120"/>
                    </a:lnTo>
                    <a:lnTo>
                      <a:pt x="40" y="142"/>
                    </a:lnTo>
                    <a:lnTo>
                      <a:pt x="54" y="162"/>
                    </a:lnTo>
                    <a:lnTo>
                      <a:pt x="68" y="180"/>
                    </a:lnTo>
                    <a:lnTo>
                      <a:pt x="68" y="180"/>
                    </a:lnTo>
                    <a:lnTo>
                      <a:pt x="94" y="212"/>
                    </a:lnTo>
                    <a:lnTo>
                      <a:pt x="114" y="240"/>
                    </a:lnTo>
                    <a:lnTo>
                      <a:pt x="130" y="266"/>
                    </a:lnTo>
                    <a:lnTo>
                      <a:pt x="144" y="290"/>
                    </a:lnTo>
                    <a:lnTo>
                      <a:pt x="152" y="312"/>
                    </a:lnTo>
                    <a:lnTo>
                      <a:pt x="158" y="332"/>
                    </a:lnTo>
                    <a:lnTo>
                      <a:pt x="162" y="350"/>
                    </a:lnTo>
                    <a:lnTo>
                      <a:pt x="166" y="366"/>
                    </a:lnTo>
                    <a:lnTo>
                      <a:pt x="168" y="394"/>
                    </a:lnTo>
                    <a:lnTo>
                      <a:pt x="170" y="416"/>
                    </a:lnTo>
                    <a:lnTo>
                      <a:pt x="174" y="426"/>
                    </a:lnTo>
                    <a:lnTo>
                      <a:pt x="178" y="436"/>
                    </a:lnTo>
                    <a:lnTo>
                      <a:pt x="184" y="444"/>
                    </a:lnTo>
                    <a:lnTo>
                      <a:pt x="194" y="452"/>
                    </a:lnTo>
                    <a:lnTo>
                      <a:pt x="194" y="452"/>
                    </a:lnTo>
                    <a:lnTo>
                      <a:pt x="186" y="444"/>
                    </a:lnTo>
                    <a:lnTo>
                      <a:pt x="182" y="436"/>
                    </a:lnTo>
                    <a:lnTo>
                      <a:pt x="178" y="426"/>
                    </a:lnTo>
                    <a:lnTo>
                      <a:pt x="176" y="416"/>
                    </a:lnTo>
                    <a:lnTo>
                      <a:pt x="176" y="392"/>
                    </a:lnTo>
                    <a:lnTo>
                      <a:pt x="174" y="364"/>
                    </a:lnTo>
                    <a:lnTo>
                      <a:pt x="172" y="348"/>
                    </a:lnTo>
                    <a:lnTo>
                      <a:pt x="168" y="332"/>
                    </a:lnTo>
                    <a:lnTo>
                      <a:pt x="164" y="312"/>
                    </a:lnTo>
                    <a:lnTo>
                      <a:pt x="154" y="290"/>
                    </a:lnTo>
                    <a:lnTo>
                      <a:pt x="144" y="266"/>
                    </a:lnTo>
                    <a:lnTo>
                      <a:pt x="128" y="240"/>
                    </a:lnTo>
                    <a:lnTo>
                      <a:pt x="110" y="210"/>
                    </a:lnTo>
                    <a:lnTo>
                      <a:pt x="86" y="180"/>
                    </a:lnTo>
                    <a:lnTo>
                      <a:pt x="86" y="180"/>
                    </a:lnTo>
                    <a:lnTo>
                      <a:pt x="66" y="154"/>
                    </a:lnTo>
                    <a:lnTo>
                      <a:pt x="54" y="138"/>
                    </a:lnTo>
                    <a:lnTo>
                      <a:pt x="40" y="118"/>
                    </a:lnTo>
                    <a:lnTo>
                      <a:pt x="28" y="96"/>
                    </a:lnTo>
                    <a:lnTo>
                      <a:pt x="16" y="68"/>
                    </a:lnTo>
                    <a:lnTo>
                      <a:pt x="6" y="3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490"/>
              <p:cNvSpPr>
                <a:spLocks/>
              </p:cNvSpPr>
              <p:nvPr/>
            </p:nvSpPr>
            <p:spPr bwMode="gray">
              <a:xfrm>
                <a:off x="5344" y="2863"/>
                <a:ext cx="194" cy="452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194" y="0"/>
                  </a:cxn>
                  <a:cxn ang="0">
                    <a:pos x="192" y="26"/>
                  </a:cxn>
                  <a:cxn ang="0">
                    <a:pos x="188" y="50"/>
                  </a:cxn>
                  <a:cxn ang="0">
                    <a:pos x="182" y="74"/>
                  </a:cxn>
                  <a:cxn ang="0">
                    <a:pos x="174" y="98"/>
                  </a:cxn>
                  <a:cxn ang="0">
                    <a:pos x="164" y="120"/>
                  </a:cxn>
                  <a:cxn ang="0">
                    <a:pos x="152" y="142"/>
                  </a:cxn>
                  <a:cxn ang="0">
                    <a:pos x="140" y="162"/>
                  </a:cxn>
                  <a:cxn ang="0">
                    <a:pos x="124" y="180"/>
                  </a:cxn>
                  <a:cxn ang="0">
                    <a:pos x="124" y="180"/>
                  </a:cxn>
                  <a:cxn ang="0">
                    <a:pos x="98" y="212"/>
                  </a:cxn>
                  <a:cxn ang="0">
                    <a:pos x="78" y="240"/>
                  </a:cxn>
                  <a:cxn ang="0">
                    <a:pos x="62" y="266"/>
                  </a:cxn>
                  <a:cxn ang="0">
                    <a:pos x="50" y="290"/>
                  </a:cxn>
                  <a:cxn ang="0">
                    <a:pos x="40" y="312"/>
                  </a:cxn>
                  <a:cxn ang="0">
                    <a:pos x="34" y="332"/>
                  </a:cxn>
                  <a:cxn ang="0">
                    <a:pos x="30" y="350"/>
                  </a:cxn>
                  <a:cxn ang="0">
                    <a:pos x="28" y="366"/>
                  </a:cxn>
                  <a:cxn ang="0">
                    <a:pos x="26" y="394"/>
                  </a:cxn>
                  <a:cxn ang="0">
                    <a:pos x="22" y="416"/>
                  </a:cxn>
                  <a:cxn ang="0">
                    <a:pos x="20" y="426"/>
                  </a:cxn>
                  <a:cxn ang="0">
                    <a:pos x="16" y="436"/>
                  </a:cxn>
                  <a:cxn ang="0">
                    <a:pos x="8" y="444"/>
                  </a:cxn>
                  <a:cxn ang="0">
                    <a:pos x="0" y="452"/>
                  </a:cxn>
                  <a:cxn ang="0">
                    <a:pos x="0" y="452"/>
                  </a:cxn>
                  <a:cxn ang="0">
                    <a:pos x="6" y="444"/>
                  </a:cxn>
                  <a:cxn ang="0">
                    <a:pos x="12" y="436"/>
                  </a:cxn>
                  <a:cxn ang="0">
                    <a:pos x="14" y="426"/>
                  </a:cxn>
                  <a:cxn ang="0">
                    <a:pos x="16" y="416"/>
                  </a:cxn>
                  <a:cxn ang="0">
                    <a:pos x="18" y="392"/>
                  </a:cxn>
                  <a:cxn ang="0">
                    <a:pos x="18" y="364"/>
                  </a:cxn>
                  <a:cxn ang="0">
                    <a:pos x="20" y="348"/>
                  </a:cxn>
                  <a:cxn ang="0">
                    <a:pos x="24" y="332"/>
                  </a:cxn>
                  <a:cxn ang="0">
                    <a:pos x="30" y="312"/>
                  </a:cxn>
                  <a:cxn ang="0">
                    <a:pos x="38" y="290"/>
                  </a:cxn>
                  <a:cxn ang="0">
                    <a:pos x="50" y="266"/>
                  </a:cxn>
                  <a:cxn ang="0">
                    <a:pos x="64" y="240"/>
                  </a:cxn>
                  <a:cxn ang="0">
                    <a:pos x="84" y="210"/>
                  </a:cxn>
                  <a:cxn ang="0">
                    <a:pos x="108" y="180"/>
                  </a:cxn>
                  <a:cxn ang="0">
                    <a:pos x="108" y="180"/>
                  </a:cxn>
                  <a:cxn ang="0">
                    <a:pos x="128" y="154"/>
                  </a:cxn>
                  <a:cxn ang="0">
                    <a:pos x="140" y="138"/>
                  </a:cxn>
                  <a:cxn ang="0">
                    <a:pos x="152" y="118"/>
                  </a:cxn>
                  <a:cxn ang="0">
                    <a:pos x="164" y="96"/>
                  </a:cxn>
                  <a:cxn ang="0">
                    <a:pos x="176" y="68"/>
                  </a:cxn>
                  <a:cxn ang="0">
                    <a:pos x="186" y="36"/>
                  </a:cxn>
                  <a:cxn ang="0">
                    <a:pos x="194" y="0"/>
                  </a:cxn>
                  <a:cxn ang="0">
                    <a:pos x="194" y="0"/>
                  </a:cxn>
                </a:cxnLst>
                <a:rect l="0" t="0" r="r" b="b"/>
                <a:pathLst>
                  <a:path w="194" h="452">
                    <a:moveTo>
                      <a:pt x="194" y="0"/>
                    </a:moveTo>
                    <a:lnTo>
                      <a:pt x="194" y="0"/>
                    </a:lnTo>
                    <a:lnTo>
                      <a:pt x="192" y="26"/>
                    </a:lnTo>
                    <a:lnTo>
                      <a:pt x="188" y="50"/>
                    </a:lnTo>
                    <a:lnTo>
                      <a:pt x="182" y="74"/>
                    </a:lnTo>
                    <a:lnTo>
                      <a:pt x="174" y="98"/>
                    </a:lnTo>
                    <a:lnTo>
                      <a:pt x="164" y="120"/>
                    </a:lnTo>
                    <a:lnTo>
                      <a:pt x="152" y="142"/>
                    </a:lnTo>
                    <a:lnTo>
                      <a:pt x="140" y="162"/>
                    </a:lnTo>
                    <a:lnTo>
                      <a:pt x="124" y="180"/>
                    </a:lnTo>
                    <a:lnTo>
                      <a:pt x="124" y="180"/>
                    </a:lnTo>
                    <a:lnTo>
                      <a:pt x="98" y="212"/>
                    </a:lnTo>
                    <a:lnTo>
                      <a:pt x="78" y="240"/>
                    </a:lnTo>
                    <a:lnTo>
                      <a:pt x="62" y="266"/>
                    </a:lnTo>
                    <a:lnTo>
                      <a:pt x="50" y="290"/>
                    </a:lnTo>
                    <a:lnTo>
                      <a:pt x="40" y="312"/>
                    </a:lnTo>
                    <a:lnTo>
                      <a:pt x="34" y="332"/>
                    </a:lnTo>
                    <a:lnTo>
                      <a:pt x="30" y="350"/>
                    </a:lnTo>
                    <a:lnTo>
                      <a:pt x="28" y="366"/>
                    </a:lnTo>
                    <a:lnTo>
                      <a:pt x="26" y="394"/>
                    </a:lnTo>
                    <a:lnTo>
                      <a:pt x="22" y="416"/>
                    </a:lnTo>
                    <a:lnTo>
                      <a:pt x="20" y="426"/>
                    </a:lnTo>
                    <a:lnTo>
                      <a:pt x="16" y="436"/>
                    </a:lnTo>
                    <a:lnTo>
                      <a:pt x="8" y="444"/>
                    </a:lnTo>
                    <a:lnTo>
                      <a:pt x="0" y="452"/>
                    </a:lnTo>
                    <a:lnTo>
                      <a:pt x="0" y="452"/>
                    </a:lnTo>
                    <a:lnTo>
                      <a:pt x="6" y="444"/>
                    </a:lnTo>
                    <a:lnTo>
                      <a:pt x="12" y="436"/>
                    </a:lnTo>
                    <a:lnTo>
                      <a:pt x="14" y="426"/>
                    </a:lnTo>
                    <a:lnTo>
                      <a:pt x="16" y="416"/>
                    </a:lnTo>
                    <a:lnTo>
                      <a:pt x="18" y="392"/>
                    </a:lnTo>
                    <a:lnTo>
                      <a:pt x="18" y="364"/>
                    </a:lnTo>
                    <a:lnTo>
                      <a:pt x="20" y="348"/>
                    </a:lnTo>
                    <a:lnTo>
                      <a:pt x="24" y="332"/>
                    </a:lnTo>
                    <a:lnTo>
                      <a:pt x="30" y="312"/>
                    </a:lnTo>
                    <a:lnTo>
                      <a:pt x="38" y="290"/>
                    </a:lnTo>
                    <a:lnTo>
                      <a:pt x="50" y="266"/>
                    </a:lnTo>
                    <a:lnTo>
                      <a:pt x="64" y="240"/>
                    </a:lnTo>
                    <a:lnTo>
                      <a:pt x="84" y="210"/>
                    </a:lnTo>
                    <a:lnTo>
                      <a:pt x="108" y="180"/>
                    </a:lnTo>
                    <a:lnTo>
                      <a:pt x="108" y="180"/>
                    </a:lnTo>
                    <a:lnTo>
                      <a:pt x="128" y="154"/>
                    </a:lnTo>
                    <a:lnTo>
                      <a:pt x="140" y="138"/>
                    </a:lnTo>
                    <a:lnTo>
                      <a:pt x="152" y="118"/>
                    </a:lnTo>
                    <a:lnTo>
                      <a:pt x="164" y="96"/>
                    </a:lnTo>
                    <a:lnTo>
                      <a:pt x="176" y="68"/>
                    </a:lnTo>
                    <a:lnTo>
                      <a:pt x="186" y="36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491"/>
              <p:cNvSpPr>
                <a:spLocks/>
              </p:cNvSpPr>
              <p:nvPr/>
            </p:nvSpPr>
            <p:spPr bwMode="gray">
              <a:xfrm>
                <a:off x="5284" y="2613"/>
                <a:ext cx="158" cy="112"/>
              </a:xfrm>
              <a:custGeom>
                <a:avLst/>
                <a:gdLst/>
                <a:ahLst/>
                <a:cxnLst>
                  <a:cxn ang="0">
                    <a:pos x="156" y="94"/>
                  </a:cxn>
                  <a:cxn ang="0">
                    <a:pos x="156" y="94"/>
                  </a:cxn>
                  <a:cxn ang="0">
                    <a:pos x="150" y="102"/>
                  </a:cxn>
                  <a:cxn ang="0">
                    <a:pos x="142" y="106"/>
                  </a:cxn>
                  <a:cxn ang="0">
                    <a:pos x="132" y="110"/>
                  </a:cxn>
                  <a:cxn ang="0">
                    <a:pos x="120" y="112"/>
                  </a:cxn>
                  <a:cxn ang="0">
                    <a:pos x="106" y="112"/>
                  </a:cxn>
                  <a:cxn ang="0">
                    <a:pos x="90" y="108"/>
                  </a:cxn>
                  <a:cxn ang="0">
                    <a:pos x="74" y="104"/>
                  </a:cxn>
                  <a:cxn ang="0">
                    <a:pos x="58" y="96"/>
                  </a:cxn>
                  <a:cxn ang="0">
                    <a:pos x="58" y="96"/>
                  </a:cxn>
                  <a:cxn ang="0">
                    <a:pos x="44" y="88"/>
                  </a:cxn>
                  <a:cxn ang="0">
                    <a:pos x="30" y="78"/>
                  </a:cxn>
                  <a:cxn ang="0">
                    <a:pos x="20" y="68"/>
                  </a:cxn>
                  <a:cxn ang="0">
                    <a:pos x="10" y="58"/>
                  </a:cxn>
                  <a:cxn ang="0">
                    <a:pos x="4" y="48"/>
                  </a:cxn>
                  <a:cxn ang="0">
                    <a:pos x="0" y="36"/>
                  </a:cxn>
                  <a:cxn ang="0">
                    <a:pos x="0" y="26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8" y="10"/>
                  </a:cxn>
                  <a:cxn ang="0">
                    <a:pos x="16" y="4"/>
                  </a:cxn>
                  <a:cxn ang="0">
                    <a:pos x="28" y="0"/>
                  </a:cxn>
                  <a:cxn ang="0">
                    <a:pos x="40" y="0"/>
                  </a:cxn>
                  <a:cxn ang="0">
                    <a:pos x="54" y="0"/>
                  </a:cxn>
                  <a:cxn ang="0">
                    <a:pos x="68" y="2"/>
                  </a:cxn>
                  <a:cxn ang="0">
                    <a:pos x="84" y="8"/>
                  </a:cxn>
                  <a:cxn ang="0">
                    <a:pos x="100" y="14"/>
                  </a:cxn>
                  <a:cxn ang="0">
                    <a:pos x="100" y="14"/>
                  </a:cxn>
                  <a:cxn ang="0">
                    <a:pos x="114" y="22"/>
                  </a:cxn>
                  <a:cxn ang="0">
                    <a:pos x="128" y="32"/>
                  </a:cxn>
                  <a:cxn ang="0">
                    <a:pos x="140" y="42"/>
                  </a:cxn>
                  <a:cxn ang="0">
                    <a:pos x="148" y="54"/>
                  </a:cxn>
                  <a:cxn ang="0">
                    <a:pos x="154" y="64"/>
                  </a:cxn>
                  <a:cxn ang="0">
                    <a:pos x="158" y="74"/>
                  </a:cxn>
                  <a:cxn ang="0">
                    <a:pos x="158" y="84"/>
                  </a:cxn>
                  <a:cxn ang="0">
                    <a:pos x="156" y="94"/>
                  </a:cxn>
                  <a:cxn ang="0">
                    <a:pos x="156" y="94"/>
                  </a:cxn>
                </a:cxnLst>
                <a:rect l="0" t="0" r="r" b="b"/>
                <a:pathLst>
                  <a:path w="158" h="112">
                    <a:moveTo>
                      <a:pt x="156" y="94"/>
                    </a:moveTo>
                    <a:lnTo>
                      <a:pt x="156" y="94"/>
                    </a:lnTo>
                    <a:lnTo>
                      <a:pt x="150" y="102"/>
                    </a:lnTo>
                    <a:lnTo>
                      <a:pt x="142" y="106"/>
                    </a:lnTo>
                    <a:lnTo>
                      <a:pt x="132" y="110"/>
                    </a:lnTo>
                    <a:lnTo>
                      <a:pt x="120" y="112"/>
                    </a:lnTo>
                    <a:lnTo>
                      <a:pt x="106" y="112"/>
                    </a:lnTo>
                    <a:lnTo>
                      <a:pt x="90" y="108"/>
                    </a:lnTo>
                    <a:lnTo>
                      <a:pt x="74" y="104"/>
                    </a:lnTo>
                    <a:lnTo>
                      <a:pt x="58" y="96"/>
                    </a:lnTo>
                    <a:lnTo>
                      <a:pt x="58" y="96"/>
                    </a:lnTo>
                    <a:lnTo>
                      <a:pt x="44" y="88"/>
                    </a:lnTo>
                    <a:lnTo>
                      <a:pt x="30" y="78"/>
                    </a:lnTo>
                    <a:lnTo>
                      <a:pt x="20" y="68"/>
                    </a:lnTo>
                    <a:lnTo>
                      <a:pt x="10" y="58"/>
                    </a:lnTo>
                    <a:lnTo>
                      <a:pt x="4" y="48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6" y="4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54" y="0"/>
                    </a:lnTo>
                    <a:lnTo>
                      <a:pt x="68" y="2"/>
                    </a:lnTo>
                    <a:lnTo>
                      <a:pt x="84" y="8"/>
                    </a:lnTo>
                    <a:lnTo>
                      <a:pt x="100" y="14"/>
                    </a:lnTo>
                    <a:lnTo>
                      <a:pt x="100" y="14"/>
                    </a:lnTo>
                    <a:lnTo>
                      <a:pt x="114" y="22"/>
                    </a:lnTo>
                    <a:lnTo>
                      <a:pt x="128" y="32"/>
                    </a:lnTo>
                    <a:lnTo>
                      <a:pt x="140" y="42"/>
                    </a:lnTo>
                    <a:lnTo>
                      <a:pt x="148" y="54"/>
                    </a:lnTo>
                    <a:lnTo>
                      <a:pt x="154" y="64"/>
                    </a:lnTo>
                    <a:lnTo>
                      <a:pt x="158" y="74"/>
                    </a:lnTo>
                    <a:lnTo>
                      <a:pt x="158" y="84"/>
                    </a:lnTo>
                    <a:lnTo>
                      <a:pt x="156" y="94"/>
                    </a:lnTo>
                    <a:lnTo>
                      <a:pt x="15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492"/>
              <p:cNvSpPr>
                <a:spLocks/>
              </p:cNvSpPr>
              <p:nvPr/>
            </p:nvSpPr>
            <p:spPr bwMode="gray">
              <a:xfrm>
                <a:off x="5404" y="2743"/>
                <a:ext cx="62" cy="44"/>
              </a:xfrm>
              <a:custGeom>
                <a:avLst/>
                <a:gdLst/>
                <a:ahLst/>
                <a:cxnLst>
                  <a:cxn ang="0">
                    <a:pos x="60" y="36"/>
                  </a:cxn>
                  <a:cxn ang="0">
                    <a:pos x="60" y="36"/>
                  </a:cxn>
                  <a:cxn ang="0">
                    <a:pos x="58" y="40"/>
                  </a:cxn>
                  <a:cxn ang="0">
                    <a:pos x="56" y="42"/>
                  </a:cxn>
                  <a:cxn ang="0">
                    <a:pos x="46" y="44"/>
                  </a:cxn>
                  <a:cxn ang="0">
                    <a:pos x="34" y="42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12" y="30"/>
                  </a:cxn>
                  <a:cxn ang="0">
                    <a:pos x="4" y="22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16" y="0"/>
                  </a:cxn>
                  <a:cxn ang="0">
                    <a:pos x="26" y="0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50" y="12"/>
                  </a:cxn>
                  <a:cxn ang="0">
                    <a:pos x="58" y="20"/>
                  </a:cxn>
                  <a:cxn ang="0">
                    <a:pos x="62" y="28"/>
                  </a:cxn>
                  <a:cxn ang="0">
                    <a:pos x="62" y="32"/>
                  </a:cxn>
                  <a:cxn ang="0">
                    <a:pos x="60" y="36"/>
                  </a:cxn>
                  <a:cxn ang="0">
                    <a:pos x="60" y="36"/>
                  </a:cxn>
                </a:cxnLst>
                <a:rect l="0" t="0" r="r" b="b"/>
                <a:pathLst>
                  <a:path w="62" h="44">
                    <a:moveTo>
                      <a:pt x="60" y="36"/>
                    </a:moveTo>
                    <a:lnTo>
                      <a:pt x="60" y="36"/>
                    </a:lnTo>
                    <a:lnTo>
                      <a:pt x="58" y="40"/>
                    </a:lnTo>
                    <a:lnTo>
                      <a:pt x="56" y="42"/>
                    </a:lnTo>
                    <a:lnTo>
                      <a:pt x="46" y="44"/>
                    </a:lnTo>
                    <a:lnTo>
                      <a:pt x="34" y="42"/>
                    </a:lnTo>
                    <a:lnTo>
                      <a:pt x="22" y="38"/>
                    </a:lnTo>
                    <a:lnTo>
                      <a:pt x="22" y="38"/>
                    </a:lnTo>
                    <a:lnTo>
                      <a:pt x="12" y="30"/>
                    </a:lnTo>
                    <a:lnTo>
                      <a:pt x="4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26" y="0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50" y="12"/>
                    </a:lnTo>
                    <a:lnTo>
                      <a:pt x="58" y="20"/>
                    </a:lnTo>
                    <a:lnTo>
                      <a:pt x="62" y="28"/>
                    </a:lnTo>
                    <a:lnTo>
                      <a:pt x="62" y="32"/>
                    </a:lnTo>
                    <a:lnTo>
                      <a:pt x="60" y="36"/>
                    </a:lnTo>
                    <a:lnTo>
                      <a:pt x="6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493"/>
              <p:cNvSpPr>
                <a:spLocks/>
              </p:cNvSpPr>
              <p:nvPr/>
            </p:nvSpPr>
            <p:spPr bwMode="gray">
              <a:xfrm>
                <a:off x="4990" y="2641"/>
                <a:ext cx="152" cy="392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06" y="0"/>
                  </a:cxn>
                  <a:cxn ang="0">
                    <a:pos x="98" y="8"/>
                  </a:cxn>
                  <a:cxn ang="0">
                    <a:pos x="74" y="32"/>
                  </a:cxn>
                  <a:cxn ang="0">
                    <a:pos x="60" y="48"/>
                  </a:cxn>
                  <a:cxn ang="0">
                    <a:pos x="44" y="68"/>
                  </a:cxn>
                  <a:cxn ang="0">
                    <a:pos x="30" y="92"/>
                  </a:cxn>
                  <a:cxn ang="0">
                    <a:pos x="18" y="118"/>
                  </a:cxn>
                  <a:cxn ang="0">
                    <a:pos x="8" y="146"/>
                  </a:cxn>
                  <a:cxn ang="0">
                    <a:pos x="2" y="176"/>
                  </a:cxn>
                  <a:cxn ang="0">
                    <a:pos x="0" y="192"/>
                  </a:cxn>
                  <a:cxn ang="0">
                    <a:pos x="0" y="208"/>
                  </a:cxn>
                  <a:cxn ang="0">
                    <a:pos x="2" y="224"/>
                  </a:cxn>
                  <a:cxn ang="0">
                    <a:pos x="4" y="242"/>
                  </a:cxn>
                  <a:cxn ang="0">
                    <a:pos x="10" y="260"/>
                  </a:cxn>
                  <a:cxn ang="0">
                    <a:pos x="16" y="278"/>
                  </a:cxn>
                  <a:cxn ang="0">
                    <a:pos x="24" y="296"/>
                  </a:cxn>
                  <a:cxn ang="0">
                    <a:pos x="34" y="314"/>
                  </a:cxn>
                  <a:cxn ang="0">
                    <a:pos x="48" y="334"/>
                  </a:cxn>
                  <a:cxn ang="0">
                    <a:pos x="62" y="352"/>
                  </a:cxn>
                  <a:cxn ang="0">
                    <a:pos x="80" y="372"/>
                  </a:cxn>
                  <a:cxn ang="0">
                    <a:pos x="100" y="392"/>
                  </a:cxn>
                  <a:cxn ang="0">
                    <a:pos x="152" y="386"/>
                  </a:cxn>
                  <a:cxn ang="0">
                    <a:pos x="152" y="386"/>
                  </a:cxn>
                  <a:cxn ang="0">
                    <a:pos x="142" y="378"/>
                  </a:cxn>
                  <a:cxn ang="0">
                    <a:pos x="120" y="356"/>
                  </a:cxn>
                  <a:cxn ang="0">
                    <a:pos x="106" y="340"/>
                  </a:cxn>
                  <a:cxn ang="0">
                    <a:pos x="90" y="320"/>
                  </a:cxn>
                  <a:cxn ang="0">
                    <a:pos x="76" y="298"/>
                  </a:cxn>
                  <a:cxn ang="0">
                    <a:pos x="62" y="272"/>
                  </a:cxn>
                  <a:cxn ang="0">
                    <a:pos x="52" y="246"/>
                  </a:cxn>
                  <a:cxn ang="0">
                    <a:pos x="44" y="216"/>
                  </a:cxn>
                  <a:cxn ang="0">
                    <a:pos x="38" y="184"/>
                  </a:cxn>
                  <a:cxn ang="0">
                    <a:pos x="38" y="166"/>
                  </a:cxn>
                  <a:cxn ang="0">
                    <a:pos x="40" y="150"/>
                  </a:cxn>
                  <a:cxn ang="0">
                    <a:pos x="42" y="132"/>
                  </a:cxn>
                  <a:cxn ang="0">
                    <a:pos x="46" y="114"/>
                  </a:cxn>
                  <a:cxn ang="0">
                    <a:pos x="50" y="96"/>
                  </a:cxn>
                  <a:cxn ang="0">
                    <a:pos x="58" y="78"/>
                  </a:cxn>
                  <a:cxn ang="0">
                    <a:pos x="68" y="58"/>
                  </a:cxn>
                  <a:cxn ang="0">
                    <a:pos x="78" y="38"/>
                  </a:cxn>
                  <a:cxn ang="0">
                    <a:pos x="92" y="20"/>
                  </a:cxn>
                  <a:cxn ang="0">
                    <a:pos x="106" y="0"/>
                  </a:cxn>
                  <a:cxn ang="0">
                    <a:pos x="106" y="0"/>
                  </a:cxn>
                </a:cxnLst>
                <a:rect l="0" t="0" r="r" b="b"/>
                <a:pathLst>
                  <a:path w="152" h="392">
                    <a:moveTo>
                      <a:pt x="106" y="0"/>
                    </a:moveTo>
                    <a:lnTo>
                      <a:pt x="106" y="0"/>
                    </a:lnTo>
                    <a:lnTo>
                      <a:pt x="98" y="8"/>
                    </a:lnTo>
                    <a:lnTo>
                      <a:pt x="74" y="32"/>
                    </a:lnTo>
                    <a:lnTo>
                      <a:pt x="60" y="48"/>
                    </a:lnTo>
                    <a:lnTo>
                      <a:pt x="44" y="68"/>
                    </a:lnTo>
                    <a:lnTo>
                      <a:pt x="30" y="92"/>
                    </a:lnTo>
                    <a:lnTo>
                      <a:pt x="18" y="118"/>
                    </a:lnTo>
                    <a:lnTo>
                      <a:pt x="8" y="146"/>
                    </a:lnTo>
                    <a:lnTo>
                      <a:pt x="2" y="176"/>
                    </a:lnTo>
                    <a:lnTo>
                      <a:pt x="0" y="192"/>
                    </a:lnTo>
                    <a:lnTo>
                      <a:pt x="0" y="208"/>
                    </a:lnTo>
                    <a:lnTo>
                      <a:pt x="2" y="224"/>
                    </a:lnTo>
                    <a:lnTo>
                      <a:pt x="4" y="242"/>
                    </a:lnTo>
                    <a:lnTo>
                      <a:pt x="10" y="260"/>
                    </a:lnTo>
                    <a:lnTo>
                      <a:pt x="16" y="278"/>
                    </a:lnTo>
                    <a:lnTo>
                      <a:pt x="24" y="296"/>
                    </a:lnTo>
                    <a:lnTo>
                      <a:pt x="34" y="314"/>
                    </a:lnTo>
                    <a:lnTo>
                      <a:pt x="48" y="334"/>
                    </a:lnTo>
                    <a:lnTo>
                      <a:pt x="62" y="352"/>
                    </a:lnTo>
                    <a:lnTo>
                      <a:pt x="80" y="372"/>
                    </a:lnTo>
                    <a:lnTo>
                      <a:pt x="100" y="392"/>
                    </a:lnTo>
                    <a:lnTo>
                      <a:pt x="152" y="386"/>
                    </a:lnTo>
                    <a:lnTo>
                      <a:pt x="152" y="386"/>
                    </a:lnTo>
                    <a:lnTo>
                      <a:pt x="142" y="378"/>
                    </a:lnTo>
                    <a:lnTo>
                      <a:pt x="120" y="356"/>
                    </a:lnTo>
                    <a:lnTo>
                      <a:pt x="106" y="340"/>
                    </a:lnTo>
                    <a:lnTo>
                      <a:pt x="90" y="320"/>
                    </a:lnTo>
                    <a:lnTo>
                      <a:pt x="76" y="298"/>
                    </a:lnTo>
                    <a:lnTo>
                      <a:pt x="62" y="272"/>
                    </a:lnTo>
                    <a:lnTo>
                      <a:pt x="52" y="246"/>
                    </a:lnTo>
                    <a:lnTo>
                      <a:pt x="44" y="216"/>
                    </a:lnTo>
                    <a:lnTo>
                      <a:pt x="38" y="184"/>
                    </a:lnTo>
                    <a:lnTo>
                      <a:pt x="38" y="166"/>
                    </a:lnTo>
                    <a:lnTo>
                      <a:pt x="40" y="150"/>
                    </a:lnTo>
                    <a:lnTo>
                      <a:pt x="42" y="132"/>
                    </a:lnTo>
                    <a:lnTo>
                      <a:pt x="46" y="114"/>
                    </a:lnTo>
                    <a:lnTo>
                      <a:pt x="50" y="96"/>
                    </a:lnTo>
                    <a:lnTo>
                      <a:pt x="58" y="78"/>
                    </a:lnTo>
                    <a:lnTo>
                      <a:pt x="68" y="58"/>
                    </a:lnTo>
                    <a:lnTo>
                      <a:pt x="78" y="38"/>
                    </a:lnTo>
                    <a:lnTo>
                      <a:pt x="92" y="20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FE65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4" name="shape2"/>
            <p:cNvSpPr txBox="1"/>
            <p:nvPr/>
          </p:nvSpPr>
          <p:spPr bwMode="gray">
            <a:xfrm>
              <a:off x="2154396" y="2849806"/>
              <a:ext cx="4687724" cy="203132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height:200px;</a:t>
              </a:r>
            </a:p>
            <a:p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  width:325px;</a:t>
              </a:r>
              <a:endParaRPr lang="en-US" sz="18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margin:10px;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border:15px;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padding:20px;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shape1"/>
            <p:cNvSpPr txBox="1"/>
            <p:nvPr/>
          </p:nvSpPr>
          <p:spPr bwMode="gray">
            <a:xfrm>
              <a:off x="6421053" y="2630745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893100"/>
          </a:xfrm>
        </p:spPr>
        <p:txBody>
          <a:bodyPr/>
          <a:lstStyle/>
          <a:p>
            <a:r>
              <a:rPr lang="fr-FR" noProof="0" dirty="0" smtClean="0"/>
              <a:t>Imaginez que vous deviez envoyer un colis et annoncer au livreur que</a:t>
            </a:r>
          </a:p>
          <a:p>
            <a:pPr lvl="1"/>
            <a:r>
              <a:rPr lang="fr-FR" noProof="0" dirty="0" smtClean="0"/>
              <a:t>Le colis ne fait que la taille de l’objet </a:t>
            </a:r>
            <a:r>
              <a:rPr lang="fr-FR" dirty="0" smtClean="0"/>
              <a:t>contenu dans la boîte</a:t>
            </a:r>
            <a:endParaRPr lang="fr-FR" noProof="0" dirty="0" smtClean="0"/>
          </a:p>
          <a:p>
            <a:pPr lvl="1"/>
            <a:r>
              <a:rPr lang="fr-FR" noProof="0" dirty="0" smtClean="0"/>
              <a:t>Vous </a:t>
            </a:r>
            <a:r>
              <a:rPr lang="fr-FR" dirty="0" smtClean="0"/>
              <a:t>ne voulez payer que le prix correspondant à la hauteur et à la largeur extérieures complètes </a:t>
            </a:r>
            <a:r>
              <a:rPr lang="fr-FR" noProof="0" dirty="0" smtClean="0"/>
              <a:t>de la boîte !</a:t>
            </a:r>
          </a:p>
          <a:p>
            <a:r>
              <a:rPr lang="fr-FR" noProof="0" dirty="0" smtClean="0"/>
              <a:t>Microsoft a décidé d’inclure le </a:t>
            </a:r>
            <a:r>
              <a:rPr lang="fr-FR" dirty="0" smtClean="0"/>
              <a:t>remplissage et </a:t>
            </a:r>
            <a:r>
              <a:rPr lang="fr-FR" noProof="0" dirty="0" smtClean="0"/>
              <a:t>les bordures dans le calcul de la hauteur et de la largeur</a:t>
            </a:r>
          </a:p>
          <a:p>
            <a:pPr lvl="1"/>
            <a:r>
              <a:rPr lang="fr-FR" noProof="0" dirty="0" smtClean="0"/>
              <a:t>Avant que la spécification </a:t>
            </a:r>
            <a:r>
              <a:rPr lang="fr-FR" noProof="0" dirty="0" err="1" smtClean="0"/>
              <a:t>CSS2</a:t>
            </a:r>
            <a:r>
              <a:rPr lang="fr-FR" noProof="0" dirty="0" smtClean="0"/>
              <a:t>.1 n’entre en vigueur</a:t>
            </a:r>
          </a:p>
          <a:p>
            <a:pPr lvl="1"/>
            <a:r>
              <a:rPr lang="fr-FR" noProof="0" dirty="0" smtClean="0"/>
              <a:t>Bien plus logique !</a:t>
            </a:r>
          </a:p>
          <a:p>
            <a:pPr lvl="1"/>
            <a:r>
              <a:rPr lang="fr-FR" noProof="0" dirty="0" smtClean="0"/>
              <a:t>Il s’agit du modèle de boîte fragmenté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Hauteur et largeur du modèle de boîtes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132274" y="3503559"/>
            <a:ext cx="4999158" cy="2257760"/>
            <a:chOff x="2132274" y="3788493"/>
            <a:chExt cx="4999158" cy="2257760"/>
          </a:xfrm>
        </p:grpSpPr>
        <p:sp>
          <p:nvSpPr>
            <p:cNvPr id="24" name="shape2"/>
            <p:cNvSpPr txBox="1"/>
            <p:nvPr/>
          </p:nvSpPr>
          <p:spPr bwMode="gray">
            <a:xfrm>
              <a:off x="2132274" y="4014928"/>
              <a:ext cx="4687724" cy="203132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height:200px;</a:t>
              </a:r>
            </a:p>
            <a:p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  width:325px;</a:t>
              </a:r>
              <a:endParaRPr lang="en-US" sz="18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margin:10px;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border:15px;</a:t>
              </a:r>
            </a:p>
            <a:p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  padding:20px;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shape1"/>
            <p:cNvSpPr txBox="1"/>
            <p:nvPr/>
          </p:nvSpPr>
          <p:spPr bwMode="gray">
            <a:xfrm>
              <a:off x="6369433" y="3788493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037276"/>
          </a:xfrm>
        </p:spPr>
        <p:txBody>
          <a:bodyPr/>
          <a:lstStyle/>
          <a:p>
            <a:r>
              <a:rPr lang="fr-FR" noProof="0" dirty="0" smtClean="0"/>
              <a:t>Peu importe qui a raison</a:t>
            </a:r>
          </a:p>
          <a:p>
            <a:pPr lvl="1"/>
            <a:r>
              <a:rPr lang="fr-FR" noProof="0" dirty="0" smtClean="0"/>
              <a:t>C’est la norme CSS qui doit être utilisée</a:t>
            </a:r>
          </a:p>
          <a:p>
            <a:pPr lvl="1"/>
            <a:r>
              <a:rPr lang="fr-FR" noProof="0" dirty="0" smtClean="0"/>
              <a:t>N’inclut ni le </a:t>
            </a:r>
            <a:r>
              <a:rPr lang="fr-FR" dirty="0" smtClean="0"/>
              <a:t>remplissage ni </a:t>
            </a:r>
            <a:r>
              <a:rPr lang="fr-FR" noProof="0" dirty="0" smtClean="0"/>
              <a:t>les bordures dans le calcul de la largeur et de la hauteur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r>
              <a:rPr lang="fr-FR" noProof="0" dirty="0" smtClean="0"/>
              <a:t>  Quelles sont la largeur et la hauteur globales de ce paragraphe ? ________</a:t>
            </a:r>
          </a:p>
          <a:p>
            <a:endParaRPr lang="fr-FR" noProof="0" dirty="0" smtClean="0"/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Modèle de boîte Microsoft / standard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576026" y="2088905"/>
            <a:ext cx="6477716" cy="2938291"/>
            <a:chOff x="661090" y="2586499"/>
            <a:chExt cx="6477716" cy="2938291"/>
          </a:xfrm>
        </p:grpSpPr>
        <p:sp>
          <p:nvSpPr>
            <p:cNvPr id="24" name="shape3"/>
            <p:cNvSpPr txBox="1"/>
            <p:nvPr/>
          </p:nvSpPr>
          <p:spPr bwMode="gray">
            <a:xfrm>
              <a:off x="2139648" y="2812934"/>
              <a:ext cx="4687724" cy="203132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height:200px;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width:325px;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margin:10px;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border:15px;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padding:20px;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shape2"/>
            <p:cNvSpPr txBox="1"/>
            <p:nvPr/>
          </p:nvSpPr>
          <p:spPr bwMode="gray">
            <a:xfrm>
              <a:off x="6376807" y="2586499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3" name="shape1"/>
            <p:cNvGrpSpPr>
              <a:grpSpLocks/>
            </p:cNvGrpSpPr>
            <p:nvPr/>
          </p:nvGrpSpPr>
          <p:grpSpPr bwMode="gray">
            <a:xfrm>
              <a:off x="661090" y="5254915"/>
              <a:ext cx="374650" cy="269875"/>
              <a:chOff x="196" y="1152"/>
              <a:chExt cx="236" cy="170"/>
            </a:xfrm>
          </p:grpSpPr>
          <p:sp>
            <p:nvSpPr>
              <p:cNvPr id="7" name="Oval 9"/>
              <p:cNvSpPr>
                <a:spLocks noChangeArrowheads="1"/>
              </p:cNvSpPr>
              <p:nvPr/>
            </p:nvSpPr>
            <p:spPr bwMode="gray">
              <a:xfrm>
                <a:off x="196" y="1177"/>
                <a:ext cx="236" cy="145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99"/>
                </a:outerShdw>
              </a:effec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gray">
              <a:xfrm>
                <a:off x="294" y="1278"/>
                <a:ext cx="38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6" y="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6" y="10"/>
                  </a:cxn>
                  <a:cxn ang="0">
                    <a:pos x="38" y="18"/>
                  </a:cxn>
                  <a:cxn ang="0">
                    <a:pos x="38" y="18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26" y="36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12" y="3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" y="26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12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6">
                    <a:moveTo>
                      <a:pt x="20" y="0"/>
                    </a:moveTo>
                    <a:lnTo>
                      <a:pt x="26" y="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6" y="10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26" y="36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12" y="3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" y="2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" name="Oval 11"/>
              <p:cNvSpPr>
                <a:spLocks noChangeArrowheads="1"/>
              </p:cNvSpPr>
              <p:nvPr/>
            </p:nvSpPr>
            <p:spPr bwMode="gray">
              <a:xfrm>
                <a:off x="283" y="1159"/>
                <a:ext cx="56" cy="56"/>
              </a:xfrm>
              <a:prstGeom prst="ellipse">
                <a:avLst/>
              </a:prstGeom>
              <a:solidFill>
                <a:srgbClr val="FFFFCC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gray">
              <a:xfrm>
                <a:off x="272" y="1152"/>
                <a:ext cx="86" cy="118"/>
              </a:xfrm>
              <a:custGeom>
                <a:avLst/>
                <a:gdLst/>
                <a:ahLst/>
                <a:cxnLst>
                  <a:cxn ang="0">
                    <a:pos x="35" y="118"/>
                  </a:cxn>
                  <a:cxn ang="0">
                    <a:pos x="35" y="112"/>
                  </a:cxn>
                  <a:cxn ang="0">
                    <a:pos x="37" y="100"/>
                  </a:cxn>
                  <a:cxn ang="0">
                    <a:pos x="37" y="92"/>
                  </a:cxn>
                  <a:cxn ang="0">
                    <a:pos x="45" y="72"/>
                  </a:cxn>
                  <a:cxn ang="0">
                    <a:pos x="51" y="60"/>
                  </a:cxn>
                  <a:cxn ang="0">
                    <a:pos x="53" y="52"/>
                  </a:cxn>
                  <a:cxn ang="0">
                    <a:pos x="57" y="36"/>
                  </a:cxn>
                  <a:cxn ang="0">
                    <a:pos x="55" y="24"/>
                  </a:cxn>
                  <a:cxn ang="0">
                    <a:pos x="51" y="16"/>
                  </a:cxn>
                  <a:cxn ang="0">
                    <a:pos x="37" y="10"/>
                  </a:cxn>
                  <a:cxn ang="0">
                    <a:pos x="29" y="10"/>
                  </a:cxn>
                  <a:cxn ang="0">
                    <a:pos x="25" y="12"/>
                  </a:cxn>
                  <a:cxn ang="0">
                    <a:pos x="21" y="20"/>
                  </a:cxn>
                  <a:cxn ang="0">
                    <a:pos x="21" y="22"/>
                  </a:cxn>
                  <a:cxn ang="0">
                    <a:pos x="23" y="26"/>
                  </a:cxn>
                  <a:cxn ang="0">
                    <a:pos x="31" y="30"/>
                  </a:cxn>
                  <a:cxn ang="0">
                    <a:pos x="33" y="36"/>
                  </a:cxn>
                  <a:cxn ang="0">
                    <a:pos x="35" y="40"/>
                  </a:cxn>
                  <a:cxn ang="0">
                    <a:pos x="29" y="52"/>
                  </a:cxn>
                  <a:cxn ang="0">
                    <a:pos x="23" y="56"/>
                  </a:cxn>
                  <a:cxn ang="0">
                    <a:pos x="17" y="56"/>
                  </a:cxn>
                  <a:cxn ang="0">
                    <a:pos x="6" y="50"/>
                  </a:cxn>
                  <a:cxn ang="0">
                    <a:pos x="2" y="44"/>
                  </a:cxn>
                  <a:cxn ang="0">
                    <a:pos x="0" y="36"/>
                  </a:cxn>
                  <a:cxn ang="0">
                    <a:pos x="12" y="10"/>
                  </a:cxn>
                  <a:cxn ang="0">
                    <a:pos x="25" y="2"/>
                  </a:cxn>
                  <a:cxn ang="0">
                    <a:pos x="43" y="0"/>
                  </a:cxn>
                  <a:cxn ang="0">
                    <a:pos x="75" y="12"/>
                  </a:cxn>
                  <a:cxn ang="0">
                    <a:pos x="84" y="24"/>
                  </a:cxn>
                  <a:cxn ang="0">
                    <a:pos x="86" y="40"/>
                  </a:cxn>
                  <a:cxn ang="0">
                    <a:pos x="84" y="52"/>
                  </a:cxn>
                  <a:cxn ang="0">
                    <a:pos x="82" y="60"/>
                  </a:cxn>
                  <a:cxn ang="0">
                    <a:pos x="79" y="64"/>
                  </a:cxn>
                  <a:cxn ang="0">
                    <a:pos x="65" y="78"/>
                  </a:cxn>
                  <a:cxn ang="0">
                    <a:pos x="57" y="86"/>
                  </a:cxn>
                  <a:cxn ang="0">
                    <a:pos x="51" y="92"/>
                  </a:cxn>
                  <a:cxn ang="0">
                    <a:pos x="45" y="104"/>
                  </a:cxn>
                  <a:cxn ang="0">
                    <a:pos x="45" y="110"/>
                  </a:cxn>
                  <a:cxn ang="0">
                    <a:pos x="43" y="118"/>
                  </a:cxn>
                </a:cxnLst>
                <a:rect l="0" t="0" r="r" b="b"/>
                <a:pathLst>
                  <a:path w="86" h="118">
                    <a:moveTo>
                      <a:pt x="43" y="118"/>
                    </a:moveTo>
                    <a:lnTo>
                      <a:pt x="35" y="118"/>
                    </a:lnTo>
                    <a:lnTo>
                      <a:pt x="35" y="118"/>
                    </a:lnTo>
                    <a:lnTo>
                      <a:pt x="35" y="112"/>
                    </a:lnTo>
                    <a:lnTo>
                      <a:pt x="35" y="112"/>
                    </a:lnTo>
                    <a:lnTo>
                      <a:pt x="37" y="100"/>
                    </a:lnTo>
                    <a:lnTo>
                      <a:pt x="37" y="92"/>
                    </a:lnTo>
                    <a:lnTo>
                      <a:pt x="37" y="92"/>
                    </a:lnTo>
                    <a:lnTo>
                      <a:pt x="41" y="82"/>
                    </a:lnTo>
                    <a:lnTo>
                      <a:pt x="45" y="72"/>
                    </a:lnTo>
                    <a:lnTo>
                      <a:pt x="45" y="72"/>
                    </a:lnTo>
                    <a:lnTo>
                      <a:pt x="51" y="60"/>
                    </a:lnTo>
                    <a:lnTo>
                      <a:pt x="53" y="52"/>
                    </a:lnTo>
                    <a:lnTo>
                      <a:pt x="53" y="52"/>
                    </a:lnTo>
                    <a:lnTo>
                      <a:pt x="55" y="44"/>
                    </a:lnTo>
                    <a:lnTo>
                      <a:pt x="57" y="36"/>
                    </a:lnTo>
                    <a:lnTo>
                      <a:pt x="57" y="36"/>
                    </a:lnTo>
                    <a:lnTo>
                      <a:pt x="55" y="24"/>
                    </a:lnTo>
                    <a:lnTo>
                      <a:pt x="51" y="16"/>
                    </a:lnTo>
                    <a:lnTo>
                      <a:pt x="51" y="16"/>
                    </a:lnTo>
                    <a:lnTo>
                      <a:pt x="45" y="12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29" y="10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1" y="16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21" y="22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9" y="28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33" y="36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3" y="46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3" y="56"/>
                    </a:lnTo>
                    <a:lnTo>
                      <a:pt x="17" y="56"/>
                    </a:lnTo>
                    <a:lnTo>
                      <a:pt x="17" y="56"/>
                    </a:lnTo>
                    <a:lnTo>
                      <a:pt x="12" y="54"/>
                    </a:lnTo>
                    <a:lnTo>
                      <a:pt x="6" y="50"/>
                    </a:lnTo>
                    <a:lnTo>
                      <a:pt x="6" y="50"/>
                    </a:lnTo>
                    <a:lnTo>
                      <a:pt x="2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2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25" y="2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61" y="2"/>
                    </a:lnTo>
                    <a:lnTo>
                      <a:pt x="75" y="12"/>
                    </a:lnTo>
                    <a:lnTo>
                      <a:pt x="75" y="12"/>
                    </a:lnTo>
                    <a:lnTo>
                      <a:pt x="84" y="24"/>
                    </a:lnTo>
                    <a:lnTo>
                      <a:pt x="86" y="40"/>
                    </a:lnTo>
                    <a:lnTo>
                      <a:pt x="86" y="40"/>
                    </a:lnTo>
                    <a:lnTo>
                      <a:pt x="86" y="46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2" y="60"/>
                    </a:lnTo>
                    <a:lnTo>
                      <a:pt x="79" y="64"/>
                    </a:lnTo>
                    <a:lnTo>
                      <a:pt x="79" y="64"/>
                    </a:lnTo>
                    <a:lnTo>
                      <a:pt x="73" y="70"/>
                    </a:lnTo>
                    <a:lnTo>
                      <a:pt x="65" y="78"/>
                    </a:lnTo>
                    <a:lnTo>
                      <a:pt x="65" y="78"/>
                    </a:lnTo>
                    <a:lnTo>
                      <a:pt x="57" y="86"/>
                    </a:lnTo>
                    <a:lnTo>
                      <a:pt x="51" y="92"/>
                    </a:lnTo>
                    <a:lnTo>
                      <a:pt x="51" y="92"/>
                    </a:lnTo>
                    <a:lnTo>
                      <a:pt x="49" y="96"/>
                    </a:lnTo>
                    <a:lnTo>
                      <a:pt x="45" y="104"/>
                    </a:lnTo>
                    <a:lnTo>
                      <a:pt x="45" y="104"/>
                    </a:lnTo>
                    <a:lnTo>
                      <a:pt x="45" y="110"/>
                    </a:lnTo>
                    <a:lnTo>
                      <a:pt x="43" y="118"/>
                    </a:lnTo>
                    <a:lnTo>
                      <a:pt x="43" y="118"/>
                    </a:lnTo>
                    <a:lnTo>
                      <a:pt x="43" y="1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864600" cy="3498394"/>
          </a:xfrm>
        </p:spPr>
        <p:txBody>
          <a:bodyPr/>
          <a:lstStyle/>
          <a:p>
            <a:r>
              <a:rPr lang="fr-FR" noProof="0" dirty="0" smtClean="0"/>
              <a:t>Il est possible de forcer les </a:t>
            </a:r>
            <a:r>
              <a:rPr lang="fr-FR" dirty="0" smtClean="0"/>
              <a:t>navigateurs</a:t>
            </a:r>
            <a:r>
              <a:rPr lang="fr-FR" noProof="0" dirty="0" smtClean="0"/>
              <a:t> Microsoft à utiliser la norme </a:t>
            </a:r>
            <a:r>
              <a:rPr lang="fr-FR" noProof="0" dirty="0" err="1" smtClean="0"/>
              <a:t>CSS2</a:t>
            </a:r>
            <a:r>
              <a:rPr lang="fr-FR" noProof="0" dirty="0" smtClean="0"/>
              <a:t>.1</a:t>
            </a:r>
          </a:p>
          <a:p>
            <a:pPr lvl="1"/>
            <a:r>
              <a:rPr lang="fr-FR" noProof="0" dirty="0" smtClean="0"/>
              <a:t>En ajoutant une déclaration HTML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fr-FR" dirty="0" smtClean="0"/>
              <a:t> valide</a:t>
            </a:r>
          </a:p>
          <a:p>
            <a:pPr lvl="1"/>
            <a:r>
              <a:rPr lang="fr-FR" dirty="0" smtClean="0"/>
              <a:t>Compatible avec </a:t>
            </a:r>
            <a:r>
              <a:rPr lang="fr-FR" noProof="0" dirty="0" err="1" smtClean="0"/>
              <a:t>IE6</a:t>
            </a:r>
            <a:r>
              <a:rPr lang="fr-FR" noProof="0" dirty="0" smtClean="0"/>
              <a:t> et </a:t>
            </a:r>
            <a:r>
              <a:rPr lang="fr-FR" noProof="0" dirty="0" err="1" smtClean="0"/>
              <a:t>IE7</a:t>
            </a:r>
            <a:endParaRPr lang="fr-FR" noProof="0" dirty="0" smtClean="0"/>
          </a:p>
          <a:p>
            <a:pPr lvl="1"/>
            <a:r>
              <a:rPr lang="fr-FR" noProof="0" dirty="0" smtClean="0"/>
              <a:t>« Corrigé » dans IE 8 et les versions ultérieures qui</a:t>
            </a:r>
            <a:br>
              <a:rPr lang="fr-FR" noProof="0" dirty="0" smtClean="0"/>
            </a:br>
            <a:r>
              <a:rPr lang="fr-FR" noProof="0" dirty="0" smtClean="0"/>
              <a:t> s’exécutent par défaut en mode standard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CSS3 offre aux développeurs la possibilité de définir la hauteur et la largeur des boîtes CSS !</a:t>
            </a:r>
          </a:p>
          <a:p>
            <a:pPr lvl="1"/>
            <a:r>
              <a:rPr lang="fr-FR" dirty="0" smtClean="0"/>
              <a:t>Via la propriété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box-sizing:border-box</a:t>
            </a:r>
            <a:endParaRPr lang="fr-FR" noProof="0" dirty="0" smtClean="0"/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boîte fragmenté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543048" y="1796946"/>
            <a:ext cx="7636052" cy="927775"/>
            <a:chOff x="808873" y="2326439"/>
            <a:chExt cx="7636052" cy="927775"/>
          </a:xfrm>
        </p:grpSpPr>
        <p:sp>
          <p:nvSpPr>
            <p:cNvPr id="11" name="shape4"/>
            <p:cNvSpPr txBox="1"/>
            <p:nvPr/>
          </p:nvSpPr>
          <p:spPr bwMode="gray">
            <a:xfrm>
              <a:off x="808873" y="2884882"/>
              <a:ext cx="7157545" cy="369332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&lt;!doctype html&gt;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shape3"/>
            <p:cNvSpPr txBox="1"/>
            <p:nvPr/>
          </p:nvSpPr>
          <p:spPr bwMode="gray">
            <a:xfrm>
              <a:off x="7487911" y="2757741"/>
              <a:ext cx="957014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FF9933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gray">
            <a:xfrm>
              <a:off x="7079608" y="2326439"/>
              <a:ext cx="33462" cy="126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323987"/>
          </a:xfrm>
        </p:spPr>
        <p:txBody>
          <a:bodyPr/>
          <a:lstStyle/>
          <a:p>
            <a:r>
              <a:rPr lang="fr-FR" noProof="0" dirty="0" smtClean="0"/>
              <a:t>Une réinitialisation CSS par défaut permet de gommer les différences d’affichage par défaut des navigateurs</a:t>
            </a:r>
          </a:p>
          <a:p>
            <a:pPr lvl="1"/>
            <a:r>
              <a:rPr lang="fr-FR" noProof="0" dirty="0" smtClean="0"/>
              <a:t>Solution créée par Eric Meyer, le développeur de CSS</a:t>
            </a:r>
          </a:p>
          <a:p>
            <a:pPr lvl="1"/>
            <a:r>
              <a:rPr lang="fr-FR" noProof="0" dirty="0" smtClean="0"/>
              <a:t>Incluse dans la plupart des modèles et des </a:t>
            </a:r>
            <a:r>
              <a:rPr lang="fr-FR" noProof="0" dirty="0" err="1" smtClean="0"/>
              <a:t>frameworks</a:t>
            </a:r>
            <a:endParaRPr lang="fr-FR" noProof="0" dirty="0" smtClean="0"/>
          </a:p>
          <a:p>
            <a:r>
              <a:rPr lang="fr-FR" noProof="0" dirty="0" smtClean="0"/>
              <a:t>Commencer par créer un sélecteur groupé d’éléments communs</a:t>
            </a:r>
          </a:p>
          <a:p>
            <a:pPr lvl="1"/>
            <a:r>
              <a:rPr lang="fr-FR" noProof="0" dirty="0" smtClean="0"/>
              <a:t>Inclure tous les éléments dont vous aurez besoin pour votre projet</a:t>
            </a:r>
          </a:p>
          <a:p>
            <a:r>
              <a:rPr lang="fr-FR" noProof="0" dirty="0" smtClean="0"/>
              <a:t>Appliquer des styles aux propriétés communes en créant un ensemble partagé</a:t>
            </a:r>
          </a:p>
          <a:p>
            <a:pPr lvl="1"/>
            <a:r>
              <a:rPr lang="fr-FR" noProof="0" dirty="0" smtClean="0"/>
              <a:t>Réinitialiser toutes les propriétés posant problème pour conserver un aspect homogène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Réinitialisation par défaut (global reset)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798184" y="3733398"/>
            <a:ext cx="7770629" cy="2014793"/>
            <a:chOff x="798184" y="4028965"/>
            <a:chExt cx="7770629" cy="2014793"/>
          </a:xfrm>
        </p:grpSpPr>
        <p:sp>
          <p:nvSpPr>
            <p:cNvPr id="13" name="shape2"/>
            <p:cNvSpPr txBox="1"/>
            <p:nvPr/>
          </p:nvSpPr>
          <p:spPr bwMode="gray">
            <a:xfrm>
              <a:off x="798184" y="4289432"/>
              <a:ext cx="7424041" cy="17543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html, body, div, span, h1, h2, h3, h4, h5, h6, p,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a, em, img, strong, form, label, thead, tbody…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margin:0; border:0; padding:0;</a:t>
              </a:r>
            </a:p>
            <a:p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  font-size: 100%; font: inherit;</a:t>
              </a:r>
            </a:p>
            <a:p>
              <a:r>
                <a:rPr lang="en-US" sz="1800" b="1" dirty="0" smtClean="0">
                  <a:latin typeface="Courier New" pitchFamily="49" charset="0"/>
                  <a:cs typeface="Courier New" pitchFamily="49" charset="0"/>
                </a:rPr>
                <a:t>  vertical-align:baseline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shape1"/>
            <p:cNvSpPr txBox="1"/>
            <p:nvPr/>
          </p:nvSpPr>
          <p:spPr bwMode="gray">
            <a:xfrm>
              <a:off x="7763796" y="4028965"/>
              <a:ext cx="805017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401479"/>
          </a:xfrm>
        </p:spPr>
        <p:txBody>
          <a:bodyPr/>
          <a:lstStyle/>
          <a:p>
            <a:r>
              <a:rPr lang="fr-FR" sz="1700" noProof="0" dirty="0" smtClean="0"/>
              <a:t>La surcharge </a:t>
            </a:r>
            <a:r>
              <a:rPr lang="fr-FR" sz="1600" dirty="0" smtClean="0"/>
              <a:t>globale </a:t>
            </a:r>
            <a:r>
              <a:rPr lang="fr-FR" sz="1700" noProof="0" dirty="0" smtClean="0"/>
              <a:t>permet de choisir tous les styles à supprimer</a:t>
            </a:r>
          </a:p>
          <a:p>
            <a:pPr lvl="1"/>
            <a:r>
              <a:rPr lang="fr-FR" sz="1700" noProof="0" dirty="0" smtClean="0">
                <a:cs typeface="Courier New" pitchFamily="49" charset="0"/>
              </a:rPr>
              <a:t>Directive </a:t>
            </a:r>
            <a:r>
              <a:rPr lang="fr-FR" sz="1700" noProof="0" dirty="0" smtClean="0">
                <a:latin typeface="Courier New" pitchFamily="49" charset="0"/>
                <a:cs typeface="Courier New" pitchFamily="49" charset="0"/>
              </a:rPr>
              <a:t>!important</a:t>
            </a:r>
          </a:p>
          <a:p>
            <a:pPr lvl="1"/>
            <a:r>
              <a:rPr lang="fr-FR" sz="1700" noProof="0" dirty="0" smtClean="0"/>
              <a:t>Solution quelque peu « amateur » au goût de certains</a:t>
            </a:r>
          </a:p>
          <a:p>
            <a:pPr lvl="2"/>
            <a:r>
              <a:rPr lang="fr-FR" sz="1700" noProof="0" dirty="0" smtClean="0"/>
              <a:t>Facile à mettre en œuvre lorsque des styles entrent en conflit et que vous cherchez une solution rapide</a:t>
            </a:r>
          </a:p>
          <a:p>
            <a:pPr lvl="2"/>
            <a:endParaRPr lang="fr-FR" sz="1700" noProof="0" dirty="0" smtClean="0"/>
          </a:p>
          <a:p>
            <a:pPr lvl="2"/>
            <a:endParaRPr lang="fr-FR" sz="1700" noProof="0" dirty="0" smtClean="0"/>
          </a:p>
          <a:p>
            <a:pPr lvl="2"/>
            <a:endParaRPr lang="fr-FR" sz="1700" noProof="0" dirty="0" smtClean="0"/>
          </a:p>
          <a:p>
            <a:r>
              <a:rPr lang="fr-FR" sz="1600" dirty="0" smtClean="0"/>
              <a:t>Solution appropriée pour les éléments utilitaires</a:t>
            </a:r>
            <a:endParaRPr lang="fr-FR" sz="1700" i="1" noProof="0" dirty="0" smtClean="0"/>
          </a:p>
          <a:p>
            <a:pPr lvl="1"/>
            <a:r>
              <a:rPr lang="fr-FR" sz="1700" noProof="0" dirty="0" smtClean="0"/>
              <a:t>Tous les boutons doivent avoir le même aspect, même en cas de conflit entre plusieurs règles</a:t>
            </a:r>
          </a:p>
          <a:p>
            <a:pPr lvl="1"/>
            <a:r>
              <a:rPr lang="fr-FR" sz="1700" noProof="0" dirty="0" smtClean="0"/>
              <a:t>En ajoutant la directive </a:t>
            </a:r>
            <a:r>
              <a:rPr lang="fr-FR" sz="1700" noProof="0" dirty="0" smtClean="0">
                <a:latin typeface="Courier New" pitchFamily="49" charset="0"/>
                <a:cs typeface="Courier New" pitchFamily="49" charset="0"/>
              </a:rPr>
              <a:t>!important</a:t>
            </a:r>
            <a:r>
              <a:rPr lang="fr-FR" sz="1700" noProof="0" dirty="0" smtClean="0"/>
              <a:t> à chaque règle, vous créez une classe forte pour les boutons</a:t>
            </a:r>
          </a:p>
          <a:p>
            <a:pPr lvl="2"/>
            <a:r>
              <a:rPr lang="fr-FR" sz="1700" noProof="0" dirty="0" smtClean="0"/>
              <a:t>Les remplacements éventuels en cas de conflit ne sont pas pris en compte</a:t>
            </a:r>
          </a:p>
          <a:p>
            <a:r>
              <a:rPr lang="fr-FR" sz="1700" noProof="0" smtClean="0"/>
              <a:t>Une feuille de style qui utilise la </a:t>
            </a:r>
            <a:r>
              <a:rPr lang="fr-FR" sz="1700" noProof="0" dirty="0" smtClean="0"/>
              <a:t>directive </a:t>
            </a:r>
            <a:r>
              <a:rPr lang="fr-FR" sz="1700" noProof="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fr-FR" sz="1700" noProof="0" smtClean="0">
                <a:latin typeface="Courier New" pitchFamily="49" charset="0"/>
                <a:cs typeface="Courier New" pitchFamily="49" charset="0"/>
              </a:rPr>
              <a:t>important</a:t>
            </a:r>
            <a:r>
              <a:rPr lang="fr-FR" sz="1700" noProof="0" smtClean="0"/>
              <a:t> surcharge toujours la propriété</a:t>
            </a:r>
            <a:endParaRPr lang="fr-FR" sz="1700" noProof="0" dirty="0" smtClean="0"/>
          </a:p>
          <a:p>
            <a:pPr lvl="1"/>
            <a:r>
              <a:rPr lang="fr-FR" sz="1700" noProof="0" dirty="0" smtClean="0"/>
              <a:t>Vérifier que les petits caractères sont lisibles, quelle que soit la règle CSS téléchargée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 globale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880419" y="1989811"/>
            <a:ext cx="5287297" cy="832367"/>
            <a:chOff x="1880419" y="2753230"/>
            <a:chExt cx="5287297" cy="832367"/>
          </a:xfrm>
        </p:grpSpPr>
        <p:sp>
          <p:nvSpPr>
            <p:cNvPr id="13" name="shape2"/>
            <p:cNvSpPr txBox="1"/>
            <p:nvPr/>
          </p:nvSpPr>
          <p:spPr bwMode="gray">
            <a:xfrm>
              <a:off x="1880419" y="2939266"/>
              <a:ext cx="4940709" cy="646331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 color: blue !important</a:t>
              </a:r>
              <a:endParaRPr lang="en-US" sz="18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shape1"/>
            <p:cNvSpPr txBox="1"/>
            <p:nvPr/>
          </p:nvSpPr>
          <p:spPr bwMode="gray">
            <a:xfrm>
              <a:off x="6362699" y="2753230"/>
              <a:ext cx="805017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le modèle de boîtes CSS</a:t>
            </a:r>
            <a:endParaRPr lang="fr-FR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002536" y="1597025"/>
            <a:ext cx="5138928" cy="1892826"/>
          </a:xfrm>
        </p:spPr>
        <p:txBody>
          <a:bodyPr/>
          <a:lstStyle/>
          <a:p>
            <a:pPr lvl="1">
              <a:buNone/>
            </a:pPr>
            <a:r>
              <a:rPr lang="fr-FR" sz="1800" noProof="0" dirty="0" smtClean="0"/>
              <a:t>Présentation du modèle de boîtes</a:t>
            </a:r>
          </a:p>
          <a:p>
            <a:pPr indent="-457200">
              <a:buNone/>
            </a:pPr>
            <a:r>
              <a:rPr lang="fr-FR" dirty="0"/>
              <a:t>Différences entre block et </a:t>
            </a:r>
            <a:r>
              <a:rPr lang="fr-FR" dirty="0" err="1"/>
              <a:t>inline</a:t>
            </a:r>
            <a:endParaRPr lang="fr-FR" dirty="0"/>
          </a:p>
          <a:p>
            <a:pPr indent="-457200">
              <a:buNone/>
            </a:pPr>
            <a:r>
              <a:rPr lang="fr-FR" noProof="0" dirty="0" smtClean="0"/>
              <a:t>Éviter le modèle de boîtes fragmenté</a:t>
            </a:r>
          </a:p>
          <a:p>
            <a:pPr indent="-457200">
              <a:buNone/>
            </a:pPr>
            <a:r>
              <a:rPr lang="fr-FR" noProof="0" dirty="0" smtClean="0"/>
              <a:t>Exercice 2.1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34805" y="3132186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le modèle de boîtes CSS</a:t>
            </a:r>
            <a:endParaRPr lang="fr-FR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002536" y="1597025"/>
            <a:ext cx="5138928" cy="1892826"/>
          </a:xfrm>
        </p:spPr>
        <p:txBody>
          <a:bodyPr/>
          <a:lstStyle/>
          <a:p>
            <a:pPr lvl="1">
              <a:buNone/>
            </a:pPr>
            <a:r>
              <a:rPr lang="fr-FR" sz="1800" noProof="0" dirty="0" smtClean="0"/>
              <a:t>Présentation du modèle de boîtes</a:t>
            </a:r>
          </a:p>
          <a:p>
            <a:pPr indent="-457200">
              <a:buNone/>
            </a:pPr>
            <a:r>
              <a:rPr lang="fr-FR" dirty="0"/>
              <a:t>Différences entre block et </a:t>
            </a:r>
            <a:r>
              <a:rPr lang="fr-FR" dirty="0" err="1"/>
              <a:t>inline</a:t>
            </a:r>
            <a:endParaRPr lang="fr-FR" dirty="0"/>
          </a:p>
          <a:p>
            <a:pPr indent="-457200">
              <a:buNone/>
            </a:pPr>
            <a:r>
              <a:rPr lang="fr-FR" noProof="0" dirty="0" smtClean="0"/>
              <a:t>Éviter le modèle de boîtes fragmenté</a:t>
            </a:r>
          </a:p>
          <a:p>
            <a:pPr indent="-457200">
              <a:buNone/>
            </a:pPr>
            <a:r>
              <a:rPr lang="fr-FR" noProof="0" dirty="0" smtClean="0"/>
              <a:t>Exercice 2.1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34805" y="1617658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Exercice 2.1 : Créer un modèle</a:t>
            </a:r>
          </a:p>
        </p:txBody>
      </p:sp>
      <p:sp>
        <p:nvSpPr>
          <p:cNvPr id="59396" name="shape1"/>
          <p:cNvSpPr>
            <a:spLocks noChangeArrowheads="1"/>
          </p:cNvSpPr>
          <p:nvPr/>
        </p:nvSpPr>
        <p:spPr bwMode="auto">
          <a:xfrm>
            <a:off x="271463" y="2751007"/>
            <a:ext cx="8599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800" b="1" i="1" smtClean="0">
                <a:solidFill>
                  <a:srgbClr val="000080"/>
                </a:solidFill>
                <a:latin typeface="Century Schoolbook" charset="0"/>
              </a:rPr>
              <a:t>Veuillez vous reporter au manuel d’exercices</a:t>
            </a:r>
            <a:endParaRPr lang="fr-FR" sz="1800" b="1" i="1">
              <a:solidFill>
                <a:srgbClr val="000080"/>
              </a:solidFill>
              <a:latin typeface="Century Schoolbook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10854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dirty="0" smtClean="0"/>
              <a:t>Dans ce chapitre, vous avez appris à</a:t>
            </a:r>
          </a:p>
          <a:p>
            <a:r>
              <a:rPr lang="fr-FR" dirty="0" smtClean="0"/>
              <a:t>Choisir des unités de mesure accessibles</a:t>
            </a:r>
          </a:p>
          <a:p>
            <a:r>
              <a:rPr lang="fr-FR" dirty="0" smtClean="0"/>
              <a:t>Manipuler les conteneurs HTML</a:t>
            </a:r>
          </a:p>
          <a:p>
            <a:r>
              <a:rPr lang="fr-FR" dirty="0" smtClean="0"/>
              <a:t>Déplacer les contenus en jouant sur les marges</a:t>
            </a:r>
          </a:p>
          <a:p>
            <a:r>
              <a:rPr lang="fr-FR" dirty="0" smtClean="0"/>
              <a:t>Éviter le modèle de boîte CSS fragmenté d’IE</a:t>
            </a:r>
          </a:p>
          <a:p>
            <a:r>
              <a:rPr lang="fr-FR" dirty="0" smtClean="0"/>
              <a:t>Intégrer une réinitialisation des styles par défaut (global reset)</a:t>
            </a:r>
          </a:p>
          <a:p>
            <a:r>
              <a:rPr lang="fr-FR" dirty="0" smtClean="0"/>
              <a:t>Créer un modèle de pages Web responsive Design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242461"/>
          </a:xfrm>
        </p:spPr>
        <p:txBody>
          <a:bodyPr/>
          <a:lstStyle/>
          <a:p>
            <a:pPr indent="0">
              <a:buNone/>
            </a:pPr>
            <a:r>
              <a:rPr lang="fr-FR" noProof="0" dirty="0" smtClean="0"/>
              <a:t>Citez les différents éléments d’une boîte CSS, en partant de l’extérieur vers l’intérieur :</a:t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b="0" noProof="0" dirty="0" smtClean="0"/>
              <a:t>_______________________________________________________________</a:t>
            </a:r>
          </a:p>
          <a:p>
            <a:pPr indent="0">
              <a:buNone/>
            </a:pPr>
            <a:r>
              <a:rPr lang="fr-FR" noProof="0" dirty="0" smtClean="0"/>
              <a:t>Quelle est la couleur d’un </a:t>
            </a:r>
            <a:r>
              <a:rPr lang="fr-FR" noProof="0" dirty="0" err="1" smtClean="0"/>
              <a:t>padding</a:t>
            </a:r>
            <a:r>
              <a:rPr lang="fr-FR" noProof="0" dirty="0" smtClean="0"/>
              <a:t> ?</a:t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b="0" noProof="0" dirty="0" smtClean="0"/>
              <a:t>_______________________________________________________________</a:t>
            </a:r>
          </a:p>
          <a:p>
            <a:pPr indent="0">
              <a:buNone/>
            </a:pPr>
            <a:r>
              <a:rPr lang="fr-FR" noProof="0" dirty="0" smtClean="0"/>
              <a:t>Qu’est-ce qu’une réinitialisation CSS par défaut ?</a:t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b="0" noProof="0" dirty="0" smtClean="0"/>
              <a:t>_______________________________________________________________</a:t>
            </a:r>
          </a:p>
          <a:p>
            <a:pPr indent="0">
              <a:buNone/>
            </a:pPr>
            <a:r>
              <a:rPr lang="fr-FR" noProof="0" dirty="0" smtClean="0"/>
              <a:t>Comment forcer </a:t>
            </a:r>
            <a:r>
              <a:rPr lang="fr-FR" noProof="0" dirty="0" err="1" smtClean="0"/>
              <a:t>IE6</a:t>
            </a:r>
            <a:r>
              <a:rPr lang="fr-FR" noProof="0" dirty="0" smtClean="0"/>
              <a:t> et </a:t>
            </a:r>
            <a:r>
              <a:rPr lang="fr-FR" noProof="0" dirty="0" err="1" smtClean="0"/>
              <a:t>IE7</a:t>
            </a:r>
            <a:r>
              <a:rPr lang="fr-FR" noProof="0" dirty="0" smtClean="0"/>
              <a:t> à utiliser le modèle de boîte </a:t>
            </a:r>
            <a:r>
              <a:rPr lang="fr-FR" noProof="0" dirty="0" err="1" smtClean="0"/>
              <a:t>CSS2</a:t>
            </a:r>
            <a:r>
              <a:rPr lang="fr-FR" noProof="0" dirty="0" smtClean="0"/>
              <a:t>.1 ?</a:t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b="0" noProof="0" dirty="0" smtClean="0"/>
              <a:t>_______________________________________________________________</a:t>
            </a:r>
          </a:p>
          <a:p>
            <a:pPr>
              <a:buNone/>
            </a:pPr>
            <a:r>
              <a:rPr lang="fr-FR" noProof="0" dirty="0" smtClean="0"/>
              <a:t>    Quelles sont les unités de mesure accessibles pour le texte ?</a:t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b="0" noProof="0" dirty="0" smtClean="0"/>
              <a:t>_______________________________________________________________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Chapitre 2 – Questions de révision</a:t>
            </a:r>
          </a:p>
        </p:txBody>
      </p:sp>
      <p:grpSp>
        <p:nvGrpSpPr>
          <p:cNvPr id="3" name="shape5"/>
          <p:cNvGrpSpPr>
            <a:grpSpLocks/>
          </p:cNvGrpSpPr>
          <p:nvPr/>
        </p:nvGrpSpPr>
        <p:grpSpPr bwMode="gray">
          <a:xfrm>
            <a:off x="112712" y="584200"/>
            <a:ext cx="374650" cy="269875"/>
            <a:chOff x="590" y="209"/>
            <a:chExt cx="236" cy="17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shape4"/>
          <p:cNvGrpSpPr>
            <a:grpSpLocks/>
          </p:cNvGrpSpPr>
          <p:nvPr/>
        </p:nvGrpSpPr>
        <p:grpSpPr bwMode="gray">
          <a:xfrm>
            <a:off x="111125" y="1885337"/>
            <a:ext cx="374650" cy="269875"/>
            <a:chOff x="590" y="209"/>
            <a:chExt cx="236" cy="170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shape3"/>
          <p:cNvGrpSpPr>
            <a:grpSpLocks/>
          </p:cNvGrpSpPr>
          <p:nvPr/>
        </p:nvGrpSpPr>
        <p:grpSpPr bwMode="gray">
          <a:xfrm>
            <a:off x="111125" y="2914037"/>
            <a:ext cx="374650" cy="269875"/>
            <a:chOff x="590" y="209"/>
            <a:chExt cx="236" cy="170"/>
          </a:xfrm>
        </p:grpSpPr>
        <p:sp>
          <p:nvSpPr>
            <p:cNvPr id="1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" name="shape2"/>
          <p:cNvGrpSpPr>
            <a:grpSpLocks/>
          </p:cNvGrpSpPr>
          <p:nvPr/>
        </p:nvGrpSpPr>
        <p:grpSpPr bwMode="gray">
          <a:xfrm>
            <a:off x="111125" y="3889984"/>
            <a:ext cx="374650" cy="269875"/>
            <a:chOff x="590" y="209"/>
            <a:chExt cx="236" cy="170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" name="shape1"/>
          <p:cNvGrpSpPr>
            <a:grpSpLocks/>
          </p:cNvGrpSpPr>
          <p:nvPr/>
        </p:nvGrpSpPr>
        <p:grpSpPr bwMode="gray">
          <a:xfrm>
            <a:off x="114788" y="4871791"/>
            <a:ext cx="374650" cy="269875"/>
            <a:chOff x="590" y="209"/>
            <a:chExt cx="236" cy="170"/>
          </a:xfrm>
        </p:grpSpPr>
        <p:sp>
          <p:nvSpPr>
            <p:cNvPr id="2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0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862870"/>
          </a:xfrm>
        </p:spPr>
        <p:txBody>
          <a:bodyPr/>
          <a:lstStyle/>
          <a:p>
            <a:r>
              <a:rPr lang="fr-FR" noProof="0" dirty="0" smtClean="0"/>
              <a:t>Unités relatives</a:t>
            </a:r>
          </a:p>
          <a:p>
            <a:pPr lvl="1"/>
            <a:r>
              <a:rPr lang="fr-FR" noProof="0" dirty="0" smtClean="0"/>
              <a:t>Accessibles : à privilégier pour le texte</a:t>
            </a:r>
          </a:p>
          <a:p>
            <a:pPr lvl="1"/>
            <a:r>
              <a:rPr lang="fr-FR" noProof="0" dirty="0" smtClean="0">
                <a:latin typeface="Courier New" charset="0"/>
              </a:rPr>
              <a:t>%</a:t>
            </a:r>
            <a:r>
              <a:rPr lang="fr-FR" noProof="0" dirty="0" smtClean="0"/>
              <a:t> : pourcentage de la valeur par défaut</a:t>
            </a:r>
          </a:p>
          <a:p>
            <a:pPr lvl="1"/>
            <a:r>
              <a:rPr lang="fr-FR" noProof="0" dirty="0" err="1" smtClean="0">
                <a:latin typeface="Courier New" charset="0"/>
              </a:rPr>
              <a:t>em</a:t>
            </a:r>
            <a:r>
              <a:rPr lang="fr-FR" noProof="0" dirty="0" smtClean="0"/>
              <a:t> : largeur de la lettre majuscule « M »</a:t>
            </a:r>
          </a:p>
          <a:p>
            <a:pPr lvl="2"/>
            <a:r>
              <a:rPr lang="fr-FR" noProof="0" dirty="0" smtClean="0"/>
              <a:t>Relatif à la taille </a:t>
            </a:r>
            <a:r>
              <a:rPr lang="fr-FR" i="1" dirty="0" smtClean="0">
                <a:latin typeface="Century Schoolbook"/>
                <a:cs typeface="Century Schoolbook"/>
              </a:rPr>
              <a:t>réelle </a:t>
            </a:r>
            <a:r>
              <a:rPr lang="fr-FR" noProof="0" dirty="0" smtClean="0"/>
              <a:t>de la police</a:t>
            </a:r>
          </a:p>
          <a:p>
            <a:pPr lvl="2"/>
            <a:r>
              <a:rPr lang="fr-FR" noProof="0" dirty="0" smtClean="0">
                <a:latin typeface="Courier New" charset="0"/>
              </a:rPr>
              <a:t>1,5 </a:t>
            </a:r>
            <a:r>
              <a:rPr lang="fr-FR" noProof="0" dirty="0" err="1" smtClean="0">
                <a:latin typeface="Courier New" charset="0"/>
              </a:rPr>
              <a:t>em</a:t>
            </a:r>
            <a:r>
              <a:rPr lang="fr-FR" noProof="0" dirty="0" smtClean="0">
                <a:latin typeface="Courier New" charset="0"/>
              </a:rPr>
              <a:t> </a:t>
            </a:r>
            <a:r>
              <a:rPr lang="fr-FR" noProof="0" dirty="0" smtClean="0"/>
              <a:t> =  </a:t>
            </a:r>
            <a:r>
              <a:rPr lang="fr-FR" noProof="0" dirty="0" smtClean="0">
                <a:latin typeface="Courier New" charset="0"/>
              </a:rPr>
              <a:t>150 %</a:t>
            </a:r>
            <a:endParaRPr lang="fr-FR" noProof="0" dirty="0" smtClean="0"/>
          </a:p>
          <a:p>
            <a:r>
              <a:rPr lang="fr-FR" noProof="0" dirty="0" smtClean="0"/>
              <a:t>Unités absolues</a:t>
            </a:r>
          </a:p>
          <a:p>
            <a:pPr lvl="1"/>
            <a:r>
              <a:rPr lang="fr-FR" noProof="0" dirty="0" smtClean="0"/>
              <a:t>Pas accessibles : à utiliser éventuellement pour la structure mais pas pour le texte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xx-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small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x-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small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small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medium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large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x-large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xx-large</a:t>
            </a:r>
          </a:p>
          <a:p>
            <a:pPr lvl="2"/>
            <a:r>
              <a:rPr lang="fr-FR" noProof="0" dirty="0" smtClean="0"/>
              <a:t>La taille exacte varie en </a:t>
            </a:r>
            <a:r>
              <a:rPr lang="fr-FR" dirty="0" smtClean="0"/>
              <a:t>fonction du navigateur</a:t>
            </a:r>
            <a:endParaRPr lang="fr-FR" noProof="0" dirty="0" smtClean="0"/>
          </a:p>
          <a:p>
            <a:pPr lvl="1"/>
            <a:r>
              <a:rPr lang="fr-FR" noProof="0" dirty="0" smtClean="0">
                <a:latin typeface="Courier New" charset="0"/>
              </a:rPr>
              <a:t>px</a:t>
            </a:r>
            <a:r>
              <a:rPr lang="fr-FR" noProof="0" dirty="0" smtClean="0"/>
              <a:t> : pixel, varie en fonction de l’appareil</a:t>
            </a:r>
            <a:endParaRPr lang="fr-FR" noProof="0" dirty="0" smtClean="0">
              <a:latin typeface="Courier New" charset="0"/>
            </a:endParaRPr>
          </a:p>
          <a:p>
            <a:pPr lvl="1"/>
            <a:r>
              <a:rPr lang="fr-FR" noProof="0" dirty="0" smtClean="0">
                <a:latin typeface="Courier New" charset="0"/>
              </a:rPr>
              <a:t>pt</a:t>
            </a:r>
            <a:r>
              <a:rPr lang="fr-FR" noProof="0" dirty="0" smtClean="0"/>
              <a:t> : point, 1 point équivaut à 1/72</a:t>
            </a:r>
            <a:r>
              <a:rPr lang="fr-FR" baseline="30000" noProof="0" dirty="0" smtClean="0"/>
              <a:t>ème</a:t>
            </a:r>
            <a:r>
              <a:rPr lang="fr-FR" noProof="0" dirty="0" smtClean="0"/>
              <a:t> de pouce (</a:t>
            </a:r>
            <a:r>
              <a:rPr lang="fr-FR" noProof="0" dirty="0" err="1" smtClean="0"/>
              <a:t>inch</a:t>
            </a:r>
            <a:r>
              <a:rPr lang="fr-FR" noProof="0" dirty="0" smtClean="0"/>
              <a:t>)</a:t>
            </a:r>
          </a:p>
          <a:p>
            <a:r>
              <a:rPr lang="fr-FR" noProof="0" dirty="0" smtClean="0"/>
              <a:t>La valeur zéro (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fr-FR" noProof="0" dirty="0" smtClean="0"/>
              <a:t>) </a:t>
            </a:r>
            <a:r>
              <a:rPr lang="fr-FR" i="1" noProof="0" dirty="0" smtClean="0">
                <a:latin typeface="Century Schoolbook" pitchFamily="18" charset="0"/>
              </a:rPr>
              <a:t>n’a pas besoin </a:t>
            </a:r>
            <a:r>
              <a:rPr lang="fr-FR" noProof="0" dirty="0" smtClean="0"/>
              <a:t>d’être représentée par une unité de mesure</a:t>
            </a:r>
          </a:p>
        </p:txBody>
      </p:sp>
      <p:sp>
        <p:nvSpPr>
          <p:cNvPr id="26728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 smtClean="0"/>
              <a:t>Unités de mesure</a:t>
            </a:r>
          </a:p>
        </p:txBody>
      </p:sp>
      <p:grpSp>
        <p:nvGrpSpPr>
          <p:cNvPr id="2" name="shape1"/>
          <p:cNvGrpSpPr/>
          <p:nvPr/>
        </p:nvGrpSpPr>
        <p:grpSpPr>
          <a:xfrm>
            <a:off x="6425973" y="594190"/>
            <a:ext cx="1693015" cy="1788581"/>
            <a:chOff x="4957763" y="2986813"/>
            <a:chExt cx="1693015" cy="1788581"/>
          </a:xfrm>
        </p:grpSpPr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5692776" y="2986813"/>
              <a:ext cx="958002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7200" dirty="0" smtClean="0"/>
                <a:t>M</a:t>
              </a:r>
              <a:endParaRPr lang="en-GB" sz="7200" dirty="0"/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5817776" y="4408681"/>
              <a:ext cx="6921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GB" sz="1800" dirty="0" smtClean="0"/>
                <a:t>1 em</a:t>
              </a:r>
              <a:endParaRPr lang="en-GB" sz="1800" dirty="0"/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auto">
            <a:xfrm flipH="1">
              <a:off x="6234979" y="4122403"/>
              <a:ext cx="222250" cy="342900"/>
            </a:xfrm>
            <a:custGeom>
              <a:avLst/>
              <a:gdLst>
                <a:gd name="T0" fmla="*/ 2147483647 w 147"/>
                <a:gd name="T1" fmla="*/ 2147483647 h 112"/>
                <a:gd name="T2" fmla="*/ 2147483647 w 147"/>
                <a:gd name="T3" fmla="*/ 2147483647 h 112"/>
                <a:gd name="T4" fmla="*/ 0 w 147"/>
                <a:gd name="T5" fmla="*/ 0 h 112"/>
                <a:gd name="T6" fmla="*/ 0 60000 65536"/>
                <a:gd name="T7" fmla="*/ 0 60000 65536"/>
                <a:gd name="T8" fmla="*/ 0 60000 65536"/>
                <a:gd name="T9" fmla="*/ 0 w 147"/>
                <a:gd name="T10" fmla="*/ 0 h 112"/>
                <a:gd name="T11" fmla="*/ 147 w 147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112">
                  <a:moveTo>
                    <a:pt x="135" y="112"/>
                  </a:moveTo>
                  <a:cubicBezTo>
                    <a:pt x="133" y="98"/>
                    <a:pt x="147" y="44"/>
                    <a:pt x="124" y="25"/>
                  </a:cubicBezTo>
                  <a:cubicBezTo>
                    <a:pt x="101" y="6"/>
                    <a:pt x="26" y="5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auto">
            <a:xfrm>
              <a:off x="5865607" y="4120815"/>
              <a:ext cx="222250" cy="342900"/>
            </a:xfrm>
            <a:custGeom>
              <a:avLst/>
              <a:gdLst>
                <a:gd name="T0" fmla="*/ 2147483647 w 147"/>
                <a:gd name="T1" fmla="*/ 2147483647 h 112"/>
                <a:gd name="T2" fmla="*/ 2147483647 w 147"/>
                <a:gd name="T3" fmla="*/ 2147483647 h 112"/>
                <a:gd name="T4" fmla="*/ 0 w 147"/>
                <a:gd name="T5" fmla="*/ 0 h 112"/>
                <a:gd name="T6" fmla="*/ 0 60000 65536"/>
                <a:gd name="T7" fmla="*/ 0 60000 65536"/>
                <a:gd name="T8" fmla="*/ 0 60000 65536"/>
                <a:gd name="T9" fmla="*/ 0 w 147"/>
                <a:gd name="T10" fmla="*/ 0 h 112"/>
                <a:gd name="T11" fmla="*/ 147 w 147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112">
                  <a:moveTo>
                    <a:pt x="135" y="112"/>
                  </a:moveTo>
                  <a:cubicBezTo>
                    <a:pt x="133" y="98"/>
                    <a:pt x="147" y="44"/>
                    <a:pt x="124" y="25"/>
                  </a:cubicBezTo>
                  <a:cubicBezTo>
                    <a:pt x="101" y="6"/>
                    <a:pt x="26" y="5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5866631" y="4025565"/>
              <a:ext cx="0" cy="2841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white">
            <a:xfrm>
              <a:off x="4957763" y="3390565"/>
              <a:ext cx="695325" cy="304800"/>
            </a:xfrm>
            <a:prstGeom prst="rect">
              <a:avLst/>
            </a:prstGeom>
            <a:solidFill>
              <a:schemeClr val="tx2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6464953" y="4016685"/>
              <a:ext cx="0" cy="2841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856919"/>
          </a:xfrm>
        </p:spPr>
        <p:txBody>
          <a:bodyPr/>
          <a:lstStyle/>
          <a:p>
            <a:r>
              <a:rPr lang="fr-FR" noProof="0" dirty="0" smtClean="0"/>
              <a:t>Chaque élément HTML se présente sous la forme d’une « boîte » rectangulaire contenant les zones suivantes :</a:t>
            </a:r>
          </a:p>
          <a:p>
            <a:pPr lvl="1"/>
            <a:r>
              <a:rPr lang="fr-FR" noProof="0" dirty="0" smtClean="0"/>
              <a:t>Marge (</a:t>
            </a:r>
            <a:r>
              <a:rPr lang="fr-FR" noProof="0" dirty="0" err="1" smtClean="0"/>
              <a:t>margin</a:t>
            </a:r>
            <a:r>
              <a:rPr lang="fr-FR" noProof="0" dirty="0" smtClean="0"/>
              <a:t>)</a:t>
            </a:r>
          </a:p>
          <a:p>
            <a:pPr lvl="1"/>
            <a:r>
              <a:rPr lang="fr-FR" noProof="0" dirty="0" smtClean="0"/>
              <a:t>Bordure (border)</a:t>
            </a:r>
          </a:p>
          <a:p>
            <a:pPr lvl="1"/>
            <a:r>
              <a:rPr lang="fr-FR" noProof="0" dirty="0" smtClean="0"/>
              <a:t>Remplissage (</a:t>
            </a:r>
            <a:r>
              <a:rPr lang="fr-FR" noProof="0" dirty="0" err="1" smtClean="0"/>
              <a:t>padding</a:t>
            </a:r>
            <a:r>
              <a:rPr lang="fr-FR" noProof="0" dirty="0" smtClean="0"/>
              <a:t>)</a:t>
            </a:r>
          </a:p>
          <a:p>
            <a:pPr lvl="1"/>
            <a:r>
              <a:rPr lang="fr-FR" noProof="0" dirty="0" smtClean="0"/>
              <a:t>Contenu (content)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noProof="0" dirty="0" smtClean="0"/>
              <a:t>Modèle de boîtes CSS</a:t>
            </a:r>
          </a:p>
        </p:txBody>
      </p:sp>
      <p:sp>
        <p:nvSpPr>
          <p:cNvPr id="29" name="shape7"/>
          <p:cNvSpPr>
            <a:spLocks noChangeArrowheads="1"/>
          </p:cNvSpPr>
          <p:nvPr/>
        </p:nvSpPr>
        <p:spPr bwMode="blackWhite">
          <a:xfrm>
            <a:off x="1839468" y="2488251"/>
            <a:ext cx="6456363" cy="3383280"/>
          </a:xfrm>
          <a:custGeom>
            <a:avLst/>
            <a:gdLst>
              <a:gd name="connsiteX0" fmla="*/ 0 w 6456363"/>
              <a:gd name="connsiteY0" fmla="*/ 0 h 3125787"/>
              <a:gd name="connsiteX1" fmla="*/ 6456363 w 6456363"/>
              <a:gd name="connsiteY1" fmla="*/ 0 h 3125787"/>
              <a:gd name="connsiteX2" fmla="*/ 6456363 w 6456363"/>
              <a:gd name="connsiteY2" fmla="*/ 3125787 h 3125787"/>
              <a:gd name="connsiteX3" fmla="*/ 0 w 6456363"/>
              <a:gd name="connsiteY3" fmla="*/ 3125787 h 3125787"/>
              <a:gd name="connsiteX4" fmla="*/ 0 w 6456363"/>
              <a:gd name="connsiteY4" fmla="*/ 0 h 312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363" h="3125787">
                <a:moveTo>
                  <a:pt x="0" y="0"/>
                </a:moveTo>
                <a:lnTo>
                  <a:pt x="6456363" y="0"/>
                </a:lnTo>
                <a:lnTo>
                  <a:pt x="6456363" y="3125787"/>
                </a:lnTo>
                <a:lnTo>
                  <a:pt x="0" y="31257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" name="shape9"/>
          <p:cNvSpPr>
            <a:spLocks noChangeArrowheads="1"/>
          </p:cNvSpPr>
          <p:nvPr/>
        </p:nvSpPr>
        <p:spPr bwMode="ltGray">
          <a:xfrm>
            <a:off x="2276031" y="2965780"/>
            <a:ext cx="5491162" cy="2454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shape8"/>
          <p:cNvSpPr>
            <a:spLocks noChangeArrowheads="1"/>
          </p:cNvSpPr>
          <p:nvPr/>
        </p:nvSpPr>
        <p:spPr bwMode="blackWhite">
          <a:xfrm>
            <a:off x="2782443" y="3478543"/>
            <a:ext cx="4478338" cy="1528762"/>
          </a:xfrm>
          <a:prstGeom prst="rect">
            <a:avLst/>
          </a:prstGeom>
          <a:ln w="12700">
            <a:solidFill>
              <a:schemeClr val="accent4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2" name="shape6"/>
          <p:cNvSpPr txBox="1">
            <a:spLocks noChangeArrowheads="1"/>
          </p:cNvSpPr>
          <p:nvPr/>
        </p:nvSpPr>
        <p:spPr bwMode="auto">
          <a:xfrm>
            <a:off x="4478040" y="2552570"/>
            <a:ext cx="9733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smtClean="0"/>
              <a:t>Margin</a:t>
            </a:r>
            <a:endParaRPr lang="en-US" sz="1800" b="1" dirty="0"/>
          </a:p>
        </p:txBody>
      </p:sp>
      <p:sp>
        <p:nvSpPr>
          <p:cNvPr id="33" name="shape5"/>
          <p:cNvSpPr txBox="1">
            <a:spLocks noChangeArrowheads="1"/>
          </p:cNvSpPr>
          <p:nvPr/>
        </p:nvSpPr>
        <p:spPr bwMode="auto">
          <a:xfrm>
            <a:off x="4420587" y="3528676"/>
            <a:ext cx="11352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smtClean="0"/>
              <a:t>Padding</a:t>
            </a:r>
            <a:endParaRPr lang="en-US" sz="1800" b="1" dirty="0"/>
          </a:p>
        </p:txBody>
      </p:sp>
      <p:sp>
        <p:nvSpPr>
          <p:cNvPr id="34" name="shape4"/>
          <p:cNvSpPr txBox="1">
            <a:spLocks noChangeArrowheads="1"/>
          </p:cNvSpPr>
          <p:nvPr/>
        </p:nvSpPr>
        <p:spPr bwMode="auto">
          <a:xfrm>
            <a:off x="4392168" y="4062743"/>
            <a:ext cx="10246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Content</a:t>
            </a:r>
            <a:endParaRPr lang="en-US" sz="1800" dirty="0"/>
          </a:p>
        </p:txBody>
      </p:sp>
      <p:sp>
        <p:nvSpPr>
          <p:cNvPr id="35" name="shape3"/>
          <p:cNvSpPr>
            <a:spLocks noChangeArrowheads="1"/>
          </p:cNvSpPr>
          <p:nvPr/>
        </p:nvSpPr>
        <p:spPr bwMode="ltGray">
          <a:xfrm>
            <a:off x="3285680" y="3972255"/>
            <a:ext cx="3474720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36" name="shape2"/>
          <p:cNvSpPr txBox="1">
            <a:spLocks noChangeArrowheads="1"/>
          </p:cNvSpPr>
          <p:nvPr/>
        </p:nvSpPr>
        <p:spPr bwMode="black">
          <a:xfrm>
            <a:off x="4487024" y="3023288"/>
            <a:ext cx="9717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</a:rPr>
              <a:t>Border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7" name="shape5"/>
          <p:cNvSpPr txBox="1">
            <a:spLocks noChangeArrowheads="1"/>
          </p:cNvSpPr>
          <p:nvPr/>
        </p:nvSpPr>
        <p:spPr bwMode="auto">
          <a:xfrm>
            <a:off x="4439637" y="4081126"/>
            <a:ext cx="1093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smtClean="0"/>
              <a:t>Content</a:t>
            </a:r>
            <a:endParaRPr lang="en-US" sz="18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098284"/>
          </a:xfrm>
        </p:spPr>
        <p:txBody>
          <a:bodyPr/>
          <a:lstStyle/>
          <a:p>
            <a:r>
              <a:rPr lang="fr-FR" dirty="0" smtClean="0"/>
              <a:t>Partie transparente de la boîte située le plus à l’extérieur</a:t>
            </a:r>
            <a:endParaRPr lang="fr-FR" noProof="0" dirty="0" smtClean="0"/>
          </a:p>
          <a:p>
            <a:pPr lvl="1"/>
            <a:r>
              <a:rPr lang="fr-FR" i="1" noProof="0" dirty="0" smtClean="0">
                <a:latin typeface="Century Schoolbook" pitchFamily="18" charset="0"/>
              </a:rPr>
              <a:t>Ne modifiez pas </a:t>
            </a:r>
            <a:r>
              <a:rPr lang="fr-FR" noProof="0" dirty="0" smtClean="0"/>
              <a:t>la taille des boîtes</a:t>
            </a:r>
          </a:p>
          <a:p>
            <a:pPr lvl="1"/>
            <a:r>
              <a:rPr lang="fr-FR" i="1" noProof="0" dirty="0" smtClean="0">
                <a:latin typeface="Century Schoolbook" pitchFamily="18" charset="0"/>
              </a:rPr>
              <a:t>Modifiez </a:t>
            </a:r>
            <a:r>
              <a:rPr lang="fr-FR" noProof="0" dirty="0" smtClean="0"/>
              <a:t>la position des autres boîtes</a:t>
            </a:r>
          </a:p>
          <a:p>
            <a:r>
              <a:rPr lang="fr-FR" noProof="0" dirty="0" smtClean="0"/>
              <a:t>Les marges de différentes boîtes ne peuvent pas se chevaucher</a:t>
            </a:r>
          </a:p>
          <a:p>
            <a:pPr lvl="1"/>
            <a:r>
              <a:rPr lang="fr-FR" noProof="0" dirty="0" smtClean="0"/>
              <a:t>Soit une boîte pousse l’autre, soit elle disparaît</a:t>
            </a:r>
          </a:p>
          <a:p>
            <a:pPr lvl="2"/>
            <a:r>
              <a:rPr lang="fr-FR" dirty="0" smtClean="0"/>
              <a:t>Nous étudierons la disparition des boîtes ultérieurement</a:t>
            </a:r>
            <a:endParaRPr lang="fr-FR" noProof="0" dirty="0" smtClean="0"/>
          </a:p>
          <a:p>
            <a:r>
              <a:rPr lang="fr-FR" noProof="0" dirty="0" smtClean="0"/>
              <a:t>Forme courte des propriétés des marges :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margin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noProof="0" dirty="0" smtClean="0"/>
              <a:t>Désigne tous les côtés de la boîte : en haut, à droite, en bas, à gauche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Marges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132273" y="4069827"/>
            <a:ext cx="5006533" cy="1127642"/>
            <a:chOff x="2132273" y="4407926"/>
            <a:chExt cx="5006533" cy="1127642"/>
          </a:xfrm>
        </p:grpSpPr>
        <p:sp>
          <p:nvSpPr>
            <p:cNvPr id="5" name="shape2"/>
            <p:cNvSpPr txBox="1"/>
            <p:nvPr/>
          </p:nvSpPr>
          <p:spPr bwMode="gray">
            <a:xfrm>
              <a:off x="2132273" y="4612238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margin: 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1"/>
            <p:cNvSpPr txBox="1"/>
            <p:nvPr/>
          </p:nvSpPr>
          <p:spPr bwMode="gray">
            <a:xfrm>
              <a:off x="6376807" y="4407926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671979"/>
          </a:xfrm>
        </p:spPr>
        <p:txBody>
          <a:bodyPr/>
          <a:lstStyle/>
          <a:p>
            <a:r>
              <a:rPr lang="fr-FR" noProof="0" dirty="0" smtClean="0"/>
              <a:t>Forme longue des propriétés des marges :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-top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-right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bottom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left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Propriétés des marges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43783" y="1589509"/>
            <a:ext cx="5028656" cy="1973387"/>
            <a:chOff x="2043783" y="2321029"/>
            <a:chExt cx="5028656" cy="1973387"/>
          </a:xfrm>
        </p:grpSpPr>
        <p:sp>
          <p:nvSpPr>
            <p:cNvPr id="11" name="shape3"/>
            <p:cNvSpPr txBox="1">
              <a:spLocks noChangeArrowheads="1"/>
            </p:cNvSpPr>
            <p:nvPr/>
          </p:nvSpPr>
          <p:spPr bwMode="gray">
            <a:xfrm>
              <a:off x="2843279" y="3492038"/>
              <a:ext cx="94128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</a:rPr>
                <a:t>Border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60" name="shape2"/>
            <p:cNvSpPr txBox="1"/>
            <p:nvPr/>
          </p:nvSpPr>
          <p:spPr bwMode="gray">
            <a:xfrm>
              <a:off x="2043783" y="2540090"/>
              <a:ext cx="4687724" cy="17543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margin-top: 10px;</a:t>
              </a:r>
              <a:br>
                <a:rPr lang="en-US" sz="1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margin-right: 15px;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margin-bottom: 5px;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margin-left: 20px;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shape1"/>
            <p:cNvSpPr txBox="1"/>
            <p:nvPr/>
          </p:nvSpPr>
          <p:spPr bwMode="gray">
            <a:xfrm>
              <a:off x="6310440" y="2321029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974626"/>
          </a:xfrm>
        </p:spPr>
        <p:txBody>
          <a:bodyPr/>
          <a:lstStyle/>
          <a:p>
            <a:r>
              <a:rPr lang="fr-FR" noProof="0" dirty="0" smtClean="0"/>
              <a:t>Lorsque deux conteneurs se rencontrent verticalement</a:t>
            </a:r>
          </a:p>
          <a:p>
            <a:pPr lvl="1"/>
            <a:r>
              <a:rPr lang="fr-FR" noProof="0" dirty="0" smtClean="0"/>
              <a:t>La marge la plus large est appliquée comme marge commune</a:t>
            </a:r>
          </a:p>
          <a:p>
            <a:pPr lvl="1"/>
            <a:r>
              <a:rPr lang="fr-FR" noProof="0" dirty="0" smtClean="0"/>
              <a:t>La plus petite marge disparaît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Fusionner les marges</a:t>
            </a:r>
          </a:p>
        </p:txBody>
      </p:sp>
      <p:grpSp>
        <p:nvGrpSpPr>
          <p:cNvPr id="2" name="Group 2"/>
          <p:cNvGrpSpPr/>
          <p:nvPr/>
        </p:nvGrpSpPr>
        <p:grpSpPr bwMode="gray">
          <a:xfrm>
            <a:off x="587375" y="1331277"/>
            <a:ext cx="7920345" cy="4305300"/>
            <a:chOff x="587375" y="1722541"/>
            <a:chExt cx="7920345" cy="4305300"/>
          </a:xfrm>
        </p:grpSpPr>
        <p:grpSp>
          <p:nvGrpSpPr>
            <p:cNvPr id="3" name="shape7"/>
            <p:cNvGrpSpPr>
              <a:grpSpLocks/>
            </p:cNvGrpSpPr>
            <p:nvPr/>
          </p:nvGrpSpPr>
          <p:grpSpPr bwMode="gray">
            <a:xfrm>
              <a:off x="5385048" y="2389987"/>
              <a:ext cx="490261" cy="821273"/>
              <a:chOff x="4924" y="2537"/>
              <a:chExt cx="640" cy="1070"/>
            </a:xfrm>
          </p:grpSpPr>
          <p:sp>
            <p:nvSpPr>
              <p:cNvPr id="8" name="Freeform 479"/>
              <p:cNvSpPr>
                <a:spLocks/>
              </p:cNvSpPr>
              <p:nvPr/>
            </p:nvSpPr>
            <p:spPr bwMode="gray">
              <a:xfrm>
                <a:off x="4932" y="2545"/>
                <a:ext cx="624" cy="792"/>
              </a:xfrm>
              <a:custGeom>
                <a:avLst/>
                <a:gdLst/>
                <a:ahLst/>
                <a:cxnLst>
                  <a:cxn ang="0">
                    <a:pos x="422" y="792"/>
                  </a:cxn>
                  <a:cxn ang="0">
                    <a:pos x="442" y="776"/>
                  </a:cxn>
                  <a:cxn ang="0">
                    <a:pos x="452" y="756"/>
                  </a:cxn>
                  <a:cxn ang="0">
                    <a:pos x="458" y="702"/>
                  </a:cxn>
                  <a:cxn ang="0">
                    <a:pos x="464" y="668"/>
                  </a:cxn>
                  <a:cxn ang="0">
                    <a:pos x="478" y="624"/>
                  </a:cxn>
                  <a:cxn ang="0">
                    <a:pos x="508" y="572"/>
                  </a:cxn>
                  <a:cxn ang="0">
                    <a:pos x="554" y="508"/>
                  </a:cxn>
                  <a:cxn ang="0">
                    <a:pos x="570" y="488"/>
                  </a:cxn>
                  <a:cxn ang="0">
                    <a:pos x="596" y="442"/>
                  </a:cxn>
                  <a:cxn ang="0">
                    <a:pos x="614" y="392"/>
                  </a:cxn>
                  <a:cxn ang="0">
                    <a:pos x="622" y="340"/>
                  </a:cxn>
                  <a:cxn ang="0">
                    <a:pos x="624" y="312"/>
                  </a:cxn>
                  <a:cxn ang="0">
                    <a:pos x="618" y="250"/>
                  </a:cxn>
                  <a:cxn ang="0">
                    <a:pos x="600" y="190"/>
                  </a:cxn>
                  <a:cxn ang="0">
                    <a:pos x="570" y="138"/>
                  </a:cxn>
                  <a:cxn ang="0">
                    <a:pos x="532" y="92"/>
                  </a:cxn>
                  <a:cxn ang="0">
                    <a:pos x="486" y="54"/>
                  </a:cxn>
                  <a:cxn ang="0">
                    <a:pos x="434" y="24"/>
                  </a:cxn>
                  <a:cxn ang="0">
                    <a:pos x="374" y="6"/>
                  </a:cxn>
                  <a:cxn ang="0">
                    <a:pos x="312" y="0"/>
                  </a:cxn>
                  <a:cxn ang="0">
                    <a:pos x="280" y="2"/>
                  </a:cxn>
                  <a:cxn ang="0">
                    <a:pos x="220" y="14"/>
                  </a:cxn>
                  <a:cxn ang="0">
                    <a:pos x="164" y="38"/>
                  </a:cxn>
                  <a:cxn ang="0">
                    <a:pos x="114" y="72"/>
                  </a:cxn>
                  <a:cxn ang="0">
                    <a:pos x="72" y="114"/>
                  </a:cxn>
                  <a:cxn ang="0">
                    <a:pos x="38" y="164"/>
                  </a:cxn>
                  <a:cxn ang="0">
                    <a:pos x="14" y="220"/>
                  </a:cxn>
                  <a:cxn ang="0">
                    <a:pos x="2" y="280"/>
                  </a:cxn>
                  <a:cxn ang="0">
                    <a:pos x="0" y="312"/>
                  </a:cxn>
                  <a:cxn ang="0">
                    <a:pos x="4" y="366"/>
                  </a:cxn>
                  <a:cxn ang="0">
                    <a:pos x="18" y="418"/>
                  </a:cxn>
                  <a:cxn ang="0">
                    <a:pos x="40" y="466"/>
                  </a:cxn>
                  <a:cxn ang="0">
                    <a:pos x="70" y="508"/>
                  </a:cxn>
                  <a:cxn ang="0">
                    <a:pos x="96" y="542"/>
                  </a:cxn>
                  <a:cxn ang="0">
                    <a:pos x="134" y="600"/>
                  </a:cxn>
                  <a:cxn ang="0">
                    <a:pos x="154" y="648"/>
                  </a:cxn>
                  <a:cxn ang="0">
                    <a:pos x="164" y="686"/>
                  </a:cxn>
                  <a:cxn ang="0">
                    <a:pos x="168" y="732"/>
                  </a:cxn>
                  <a:cxn ang="0">
                    <a:pos x="176" y="766"/>
                  </a:cxn>
                  <a:cxn ang="0">
                    <a:pos x="190" y="784"/>
                  </a:cxn>
                  <a:cxn ang="0">
                    <a:pos x="422" y="792"/>
                  </a:cxn>
                </a:cxnLst>
                <a:rect l="0" t="0" r="r" b="b"/>
                <a:pathLst>
                  <a:path w="624" h="792">
                    <a:moveTo>
                      <a:pt x="422" y="792"/>
                    </a:moveTo>
                    <a:lnTo>
                      <a:pt x="422" y="792"/>
                    </a:lnTo>
                    <a:lnTo>
                      <a:pt x="434" y="784"/>
                    </a:lnTo>
                    <a:lnTo>
                      <a:pt x="442" y="776"/>
                    </a:lnTo>
                    <a:lnTo>
                      <a:pt x="448" y="766"/>
                    </a:lnTo>
                    <a:lnTo>
                      <a:pt x="452" y="756"/>
                    </a:lnTo>
                    <a:lnTo>
                      <a:pt x="456" y="732"/>
                    </a:lnTo>
                    <a:lnTo>
                      <a:pt x="458" y="702"/>
                    </a:lnTo>
                    <a:lnTo>
                      <a:pt x="460" y="686"/>
                    </a:lnTo>
                    <a:lnTo>
                      <a:pt x="464" y="668"/>
                    </a:lnTo>
                    <a:lnTo>
                      <a:pt x="470" y="648"/>
                    </a:lnTo>
                    <a:lnTo>
                      <a:pt x="478" y="624"/>
                    </a:lnTo>
                    <a:lnTo>
                      <a:pt x="490" y="600"/>
                    </a:lnTo>
                    <a:lnTo>
                      <a:pt x="508" y="572"/>
                    </a:lnTo>
                    <a:lnTo>
                      <a:pt x="528" y="542"/>
                    </a:lnTo>
                    <a:lnTo>
                      <a:pt x="554" y="508"/>
                    </a:lnTo>
                    <a:lnTo>
                      <a:pt x="554" y="508"/>
                    </a:lnTo>
                    <a:lnTo>
                      <a:pt x="570" y="488"/>
                    </a:lnTo>
                    <a:lnTo>
                      <a:pt x="584" y="466"/>
                    </a:lnTo>
                    <a:lnTo>
                      <a:pt x="596" y="442"/>
                    </a:lnTo>
                    <a:lnTo>
                      <a:pt x="606" y="418"/>
                    </a:lnTo>
                    <a:lnTo>
                      <a:pt x="614" y="392"/>
                    </a:lnTo>
                    <a:lnTo>
                      <a:pt x="620" y="366"/>
                    </a:lnTo>
                    <a:lnTo>
                      <a:pt x="622" y="340"/>
                    </a:lnTo>
                    <a:lnTo>
                      <a:pt x="624" y="312"/>
                    </a:lnTo>
                    <a:lnTo>
                      <a:pt x="624" y="312"/>
                    </a:lnTo>
                    <a:lnTo>
                      <a:pt x="622" y="280"/>
                    </a:lnTo>
                    <a:lnTo>
                      <a:pt x="618" y="250"/>
                    </a:lnTo>
                    <a:lnTo>
                      <a:pt x="610" y="220"/>
                    </a:lnTo>
                    <a:lnTo>
                      <a:pt x="600" y="190"/>
                    </a:lnTo>
                    <a:lnTo>
                      <a:pt x="586" y="164"/>
                    </a:lnTo>
                    <a:lnTo>
                      <a:pt x="570" y="138"/>
                    </a:lnTo>
                    <a:lnTo>
                      <a:pt x="552" y="114"/>
                    </a:lnTo>
                    <a:lnTo>
                      <a:pt x="532" y="92"/>
                    </a:lnTo>
                    <a:lnTo>
                      <a:pt x="510" y="72"/>
                    </a:lnTo>
                    <a:lnTo>
                      <a:pt x="486" y="54"/>
                    </a:lnTo>
                    <a:lnTo>
                      <a:pt x="460" y="38"/>
                    </a:lnTo>
                    <a:lnTo>
                      <a:pt x="434" y="24"/>
                    </a:lnTo>
                    <a:lnTo>
                      <a:pt x="404" y="14"/>
                    </a:lnTo>
                    <a:lnTo>
                      <a:pt x="374" y="6"/>
                    </a:lnTo>
                    <a:lnTo>
                      <a:pt x="344" y="2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80" y="2"/>
                    </a:lnTo>
                    <a:lnTo>
                      <a:pt x="250" y="6"/>
                    </a:lnTo>
                    <a:lnTo>
                      <a:pt x="220" y="14"/>
                    </a:lnTo>
                    <a:lnTo>
                      <a:pt x="190" y="24"/>
                    </a:lnTo>
                    <a:lnTo>
                      <a:pt x="164" y="38"/>
                    </a:lnTo>
                    <a:lnTo>
                      <a:pt x="138" y="54"/>
                    </a:lnTo>
                    <a:lnTo>
                      <a:pt x="114" y="72"/>
                    </a:lnTo>
                    <a:lnTo>
                      <a:pt x="92" y="92"/>
                    </a:lnTo>
                    <a:lnTo>
                      <a:pt x="72" y="114"/>
                    </a:lnTo>
                    <a:lnTo>
                      <a:pt x="54" y="138"/>
                    </a:lnTo>
                    <a:lnTo>
                      <a:pt x="38" y="164"/>
                    </a:lnTo>
                    <a:lnTo>
                      <a:pt x="24" y="190"/>
                    </a:lnTo>
                    <a:lnTo>
                      <a:pt x="14" y="220"/>
                    </a:lnTo>
                    <a:lnTo>
                      <a:pt x="6" y="250"/>
                    </a:lnTo>
                    <a:lnTo>
                      <a:pt x="2" y="280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2" y="340"/>
                    </a:lnTo>
                    <a:lnTo>
                      <a:pt x="4" y="366"/>
                    </a:lnTo>
                    <a:lnTo>
                      <a:pt x="10" y="392"/>
                    </a:lnTo>
                    <a:lnTo>
                      <a:pt x="18" y="418"/>
                    </a:lnTo>
                    <a:lnTo>
                      <a:pt x="28" y="442"/>
                    </a:lnTo>
                    <a:lnTo>
                      <a:pt x="40" y="466"/>
                    </a:lnTo>
                    <a:lnTo>
                      <a:pt x="54" y="488"/>
                    </a:lnTo>
                    <a:lnTo>
                      <a:pt x="70" y="508"/>
                    </a:lnTo>
                    <a:lnTo>
                      <a:pt x="70" y="508"/>
                    </a:lnTo>
                    <a:lnTo>
                      <a:pt x="96" y="542"/>
                    </a:lnTo>
                    <a:lnTo>
                      <a:pt x="116" y="572"/>
                    </a:lnTo>
                    <a:lnTo>
                      <a:pt x="134" y="600"/>
                    </a:lnTo>
                    <a:lnTo>
                      <a:pt x="146" y="624"/>
                    </a:lnTo>
                    <a:lnTo>
                      <a:pt x="154" y="648"/>
                    </a:lnTo>
                    <a:lnTo>
                      <a:pt x="160" y="668"/>
                    </a:lnTo>
                    <a:lnTo>
                      <a:pt x="164" y="686"/>
                    </a:lnTo>
                    <a:lnTo>
                      <a:pt x="166" y="702"/>
                    </a:lnTo>
                    <a:lnTo>
                      <a:pt x="168" y="732"/>
                    </a:lnTo>
                    <a:lnTo>
                      <a:pt x="172" y="756"/>
                    </a:lnTo>
                    <a:lnTo>
                      <a:pt x="176" y="766"/>
                    </a:lnTo>
                    <a:lnTo>
                      <a:pt x="182" y="776"/>
                    </a:lnTo>
                    <a:lnTo>
                      <a:pt x="190" y="784"/>
                    </a:lnTo>
                    <a:lnTo>
                      <a:pt x="202" y="792"/>
                    </a:lnTo>
                    <a:lnTo>
                      <a:pt x="422" y="7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" name="Freeform 480"/>
              <p:cNvSpPr>
                <a:spLocks/>
              </p:cNvSpPr>
              <p:nvPr/>
            </p:nvSpPr>
            <p:spPr bwMode="gray">
              <a:xfrm>
                <a:off x="4932" y="2545"/>
                <a:ext cx="624" cy="792"/>
              </a:xfrm>
              <a:custGeom>
                <a:avLst/>
                <a:gdLst/>
                <a:ahLst/>
                <a:cxnLst>
                  <a:cxn ang="0">
                    <a:pos x="422" y="792"/>
                  </a:cxn>
                  <a:cxn ang="0">
                    <a:pos x="442" y="776"/>
                  </a:cxn>
                  <a:cxn ang="0">
                    <a:pos x="452" y="756"/>
                  </a:cxn>
                  <a:cxn ang="0">
                    <a:pos x="458" y="702"/>
                  </a:cxn>
                  <a:cxn ang="0">
                    <a:pos x="464" y="668"/>
                  </a:cxn>
                  <a:cxn ang="0">
                    <a:pos x="478" y="624"/>
                  </a:cxn>
                  <a:cxn ang="0">
                    <a:pos x="508" y="572"/>
                  </a:cxn>
                  <a:cxn ang="0">
                    <a:pos x="554" y="508"/>
                  </a:cxn>
                  <a:cxn ang="0">
                    <a:pos x="570" y="488"/>
                  </a:cxn>
                  <a:cxn ang="0">
                    <a:pos x="596" y="442"/>
                  </a:cxn>
                  <a:cxn ang="0">
                    <a:pos x="614" y="392"/>
                  </a:cxn>
                  <a:cxn ang="0">
                    <a:pos x="622" y="340"/>
                  </a:cxn>
                  <a:cxn ang="0">
                    <a:pos x="624" y="312"/>
                  </a:cxn>
                  <a:cxn ang="0">
                    <a:pos x="618" y="250"/>
                  </a:cxn>
                  <a:cxn ang="0">
                    <a:pos x="600" y="190"/>
                  </a:cxn>
                  <a:cxn ang="0">
                    <a:pos x="570" y="138"/>
                  </a:cxn>
                  <a:cxn ang="0">
                    <a:pos x="532" y="92"/>
                  </a:cxn>
                  <a:cxn ang="0">
                    <a:pos x="486" y="54"/>
                  </a:cxn>
                  <a:cxn ang="0">
                    <a:pos x="434" y="24"/>
                  </a:cxn>
                  <a:cxn ang="0">
                    <a:pos x="374" y="6"/>
                  </a:cxn>
                  <a:cxn ang="0">
                    <a:pos x="312" y="0"/>
                  </a:cxn>
                  <a:cxn ang="0">
                    <a:pos x="280" y="2"/>
                  </a:cxn>
                  <a:cxn ang="0">
                    <a:pos x="220" y="14"/>
                  </a:cxn>
                  <a:cxn ang="0">
                    <a:pos x="164" y="38"/>
                  </a:cxn>
                  <a:cxn ang="0">
                    <a:pos x="114" y="72"/>
                  </a:cxn>
                  <a:cxn ang="0">
                    <a:pos x="72" y="114"/>
                  </a:cxn>
                  <a:cxn ang="0">
                    <a:pos x="38" y="164"/>
                  </a:cxn>
                  <a:cxn ang="0">
                    <a:pos x="14" y="220"/>
                  </a:cxn>
                  <a:cxn ang="0">
                    <a:pos x="2" y="280"/>
                  </a:cxn>
                  <a:cxn ang="0">
                    <a:pos x="0" y="312"/>
                  </a:cxn>
                  <a:cxn ang="0">
                    <a:pos x="4" y="366"/>
                  </a:cxn>
                  <a:cxn ang="0">
                    <a:pos x="18" y="418"/>
                  </a:cxn>
                  <a:cxn ang="0">
                    <a:pos x="40" y="466"/>
                  </a:cxn>
                  <a:cxn ang="0">
                    <a:pos x="70" y="508"/>
                  </a:cxn>
                  <a:cxn ang="0">
                    <a:pos x="96" y="542"/>
                  </a:cxn>
                  <a:cxn ang="0">
                    <a:pos x="134" y="600"/>
                  </a:cxn>
                  <a:cxn ang="0">
                    <a:pos x="154" y="648"/>
                  </a:cxn>
                  <a:cxn ang="0">
                    <a:pos x="164" y="686"/>
                  </a:cxn>
                  <a:cxn ang="0">
                    <a:pos x="168" y="732"/>
                  </a:cxn>
                  <a:cxn ang="0">
                    <a:pos x="176" y="766"/>
                  </a:cxn>
                  <a:cxn ang="0">
                    <a:pos x="190" y="784"/>
                  </a:cxn>
                </a:cxnLst>
                <a:rect l="0" t="0" r="r" b="b"/>
                <a:pathLst>
                  <a:path w="624" h="792">
                    <a:moveTo>
                      <a:pt x="422" y="792"/>
                    </a:moveTo>
                    <a:lnTo>
                      <a:pt x="422" y="792"/>
                    </a:lnTo>
                    <a:lnTo>
                      <a:pt x="434" y="784"/>
                    </a:lnTo>
                    <a:lnTo>
                      <a:pt x="442" y="776"/>
                    </a:lnTo>
                    <a:lnTo>
                      <a:pt x="448" y="766"/>
                    </a:lnTo>
                    <a:lnTo>
                      <a:pt x="452" y="756"/>
                    </a:lnTo>
                    <a:lnTo>
                      <a:pt x="456" y="732"/>
                    </a:lnTo>
                    <a:lnTo>
                      <a:pt x="458" y="702"/>
                    </a:lnTo>
                    <a:lnTo>
                      <a:pt x="460" y="686"/>
                    </a:lnTo>
                    <a:lnTo>
                      <a:pt x="464" y="668"/>
                    </a:lnTo>
                    <a:lnTo>
                      <a:pt x="470" y="648"/>
                    </a:lnTo>
                    <a:lnTo>
                      <a:pt x="478" y="624"/>
                    </a:lnTo>
                    <a:lnTo>
                      <a:pt x="490" y="600"/>
                    </a:lnTo>
                    <a:lnTo>
                      <a:pt x="508" y="572"/>
                    </a:lnTo>
                    <a:lnTo>
                      <a:pt x="528" y="542"/>
                    </a:lnTo>
                    <a:lnTo>
                      <a:pt x="554" y="508"/>
                    </a:lnTo>
                    <a:lnTo>
                      <a:pt x="554" y="508"/>
                    </a:lnTo>
                    <a:lnTo>
                      <a:pt x="570" y="488"/>
                    </a:lnTo>
                    <a:lnTo>
                      <a:pt x="584" y="466"/>
                    </a:lnTo>
                    <a:lnTo>
                      <a:pt x="596" y="442"/>
                    </a:lnTo>
                    <a:lnTo>
                      <a:pt x="606" y="418"/>
                    </a:lnTo>
                    <a:lnTo>
                      <a:pt x="614" y="392"/>
                    </a:lnTo>
                    <a:lnTo>
                      <a:pt x="620" y="366"/>
                    </a:lnTo>
                    <a:lnTo>
                      <a:pt x="622" y="340"/>
                    </a:lnTo>
                    <a:lnTo>
                      <a:pt x="624" y="312"/>
                    </a:lnTo>
                    <a:lnTo>
                      <a:pt x="624" y="312"/>
                    </a:lnTo>
                    <a:lnTo>
                      <a:pt x="622" y="280"/>
                    </a:lnTo>
                    <a:lnTo>
                      <a:pt x="618" y="250"/>
                    </a:lnTo>
                    <a:lnTo>
                      <a:pt x="610" y="220"/>
                    </a:lnTo>
                    <a:lnTo>
                      <a:pt x="600" y="190"/>
                    </a:lnTo>
                    <a:lnTo>
                      <a:pt x="586" y="164"/>
                    </a:lnTo>
                    <a:lnTo>
                      <a:pt x="570" y="138"/>
                    </a:lnTo>
                    <a:lnTo>
                      <a:pt x="552" y="114"/>
                    </a:lnTo>
                    <a:lnTo>
                      <a:pt x="532" y="92"/>
                    </a:lnTo>
                    <a:lnTo>
                      <a:pt x="510" y="72"/>
                    </a:lnTo>
                    <a:lnTo>
                      <a:pt x="486" y="54"/>
                    </a:lnTo>
                    <a:lnTo>
                      <a:pt x="460" y="38"/>
                    </a:lnTo>
                    <a:lnTo>
                      <a:pt x="434" y="24"/>
                    </a:lnTo>
                    <a:lnTo>
                      <a:pt x="404" y="14"/>
                    </a:lnTo>
                    <a:lnTo>
                      <a:pt x="374" y="6"/>
                    </a:lnTo>
                    <a:lnTo>
                      <a:pt x="344" y="2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80" y="2"/>
                    </a:lnTo>
                    <a:lnTo>
                      <a:pt x="250" y="6"/>
                    </a:lnTo>
                    <a:lnTo>
                      <a:pt x="220" y="14"/>
                    </a:lnTo>
                    <a:lnTo>
                      <a:pt x="190" y="24"/>
                    </a:lnTo>
                    <a:lnTo>
                      <a:pt x="164" y="38"/>
                    </a:lnTo>
                    <a:lnTo>
                      <a:pt x="138" y="54"/>
                    </a:lnTo>
                    <a:lnTo>
                      <a:pt x="114" y="72"/>
                    </a:lnTo>
                    <a:lnTo>
                      <a:pt x="92" y="92"/>
                    </a:lnTo>
                    <a:lnTo>
                      <a:pt x="72" y="114"/>
                    </a:lnTo>
                    <a:lnTo>
                      <a:pt x="54" y="138"/>
                    </a:lnTo>
                    <a:lnTo>
                      <a:pt x="38" y="164"/>
                    </a:lnTo>
                    <a:lnTo>
                      <a:pt x="24" y="190"/>
                    </a:lnTo>
                    <a:lnTo>
                      <a:pt x="14" y="220"/>
                    </a:lnTo>
                    <a:lnTo>
                      <a:pt x="6" y="250"/>
                    </a:lnTo>
                    <a:lnTo>
                      <a:pt x="2" y="280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2" y="340"/>
                    </a:lnTo>
                    <a:lnTo>
                      <a:pt x="4" y="366"/>
                    </a:lnTo>
                    <a:lnTo>
                      <a:pt x="10" y="392"/>
                    </a:lnTo>
                    <a:lnTo>
                      <a:pt x="18" y="418"/>
                    </a:lnTo>
                    <a:lnTo>
                      <a:pt x="28" y="442"/>
                    </a:lnTo>
                    <a:lnTo>
                      <a:pt x="40" y="466"/>
                    </a:lnTo>
                    <a:lnTo>
                      <a:pt x="54" y="488"/>
                    </a:lnTo>
                    <a:lnTo>
                      <a:pt x="70" y="508"/>
                    </a:lnTo>
                    <a:lnTo>
                      <a:pt x="70" y="508"/>
                    </a:lnTo>
                    <a:lnTo>
                      <a:pt x="96" y="542"/>
                    </a:lnTo>
                    <a:lnTo>
                      <a:pt x="116" y="572"/>
                    </a:lnTo>
                    <a:lnTo>
                      <a:pt x="134" y="600"/>
                    </a:lnTo>
                    <a:lnTo>
                      <a:pt x="146" y="624"/>
                    </a:lnTo>
                    <a:lnTo>
                      <a:pt x="154" y="648"/>
                    </a:lnTo>
                    <a:lnTo>
                      <a:pt x="160" y="668"/>
                    </a:lnTo>
                    <a:lnTo>
                      <a:pt x="164" y="686"/>
                    </a:lnTo>
                    <a:lnTo>
                      <a:pt x="166" y="702"/>
                    </a:lnTo>
                    <a:lnTo>
                      <a:pt x="168" y="732"/>
                    </a:lnTo>
                    <a:lnTo>
                      <a:pt x="172" y="756"/>
                    </a:lnTo>
                    <a:lnTo>
                      <a:pt x="176" y="766"/>
                    </a:lnTo>
                    <a:lnTo>
                      <a:pt x="182" y="776"/>
                    </a:lnTo>
                    <a:lnTo>
                      <a:pt x="190" y="784"/>
                    </a:lnTo>
                    <a:lnTo>
                      <a:pt x="202" y="79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Freeform 481"/>
              <p:cNvSpPr>
                <a:spLocks/>
              </p:cNvSpPr>
              <p:nvPr/>
            </p:nvSpPr>
            <p:spPr bwMode="gray">
              <a:xfrm>
                <a:off x="4932" y="2567"/>
                <a:ext cx="624" cy="770"/>
              </a:xfrm>
              <a:custGeom>
                <a:avLst/>
                <a:gdLst/>
                <a:ahLst/>
                <a:cxnLst>
                  <a:cxn ang="0">
                    <a:pos x="422" y="770"/>
                  </a:cxn>
                  <a:cxn ang="0">
                    <a:pos x="442" y="754"/>
                  </a:cxn>
                  <a:cxn ang="0">
                    <a:pos x="452" y="734"/>
                  </a:cxn>
                  <a:cxn ang="0">
                    <a:pos x="458" y="684"/>
                  </a:cxn>
                  <a:cxn ang="0">
                    <a:pos x="464" y="650"/>
                  </a:cxn>
                  <a:cxn ang="0">
                    <a:pos x="478" y="608"/>
                  </a:cxn>
                  <a:cxn ang="0">
                    <a:pos x="508" y="556"/>
                  </a:cxn>
                  <a:cxn ang="0">
                    <a:pos x="554" y="494"/>
                  </a:cxn>
                  <a:cxn ang="0">
                    <a:pos x="570" y="474"/>
                  </a:cxn>
                  <a:cxn ang="0">
                    <a:pos x="596" y="430"/>
                  </a:cxn>
                  <a:cxn ang="0">
                    <a:pos x="614" y="382"/>
                  </a:cxn>
                  <a:cxn ang="0">
                    <a:pos x="622" y="330"/>
                  </a:cxn>
                  <a:cxn ang="0">
                    <a:pos x="624" y="304"/>
                  </a:cxn>
                  <a:cxn ang="0">
                    <a:pos x="618" y="242"/>
                  </a:cxn>
                  <a:cxn ang="0">
                    <a:pos x="600" y="186"/>
                  </a:cxn>
                  <a:cxn ang="0">
                    <a:pos x="570" y="134"/>
                  </a:cxn>
                  <a:cxn ang="0">
                    <a:pos x="532" y="88"/>
                  </a:cxn>
                  <a:cxn ang="0">
                    <a:pos x="486" y="52"/>
                  </a:cxn>
                  <a:cxn ang="0">
                    <a:pos x="434" y="24"/>
                  </a:cxn>
                  <a:cxn ang="0">
                    <a:pos x="374" y="6"/>
                  </a:cxn>
                  <a:cxn ang="0">
                    <a:pos x="312" y="0"/>
                  </a:cxn>
                  <a:cxn ang="0">
                    <a:pos x="280" y="2"/>
                  </a:cxn>
                  <a:cxn ang="0">
                    <a:pos x="220" y="14"/>
                  </a:cxn>
                  <a:cxn ang="0">
                    <a:pos x="164" y="36"/>
                  </a:cxn>
                  <a:cxn ang="0">
                    <a:pos x="114" y="70"/>
                  </a:cxn>
                  <a:cxn ang="0">
                    <a:pos x="72" y="110"/>
                  </a:cxn>
                  <a:cxn ang="0">
                    <a:pos x="38" y="158"/>
                  </a:cxn>
                  <a:cxn ang="0">
                    <a:pos x="14" y="214"/>
                  </a:cxn>
                  <a:cxn ang="0">
                    <a:pos x="2" y="272"/>
                  </a:cxn>
                  <a:cxn ang="0">
                    <a:pos x="0" y="304"/>
                  </a:cxn>
                  <a:cxn ang="0">
                    <a:pos x="4" y="356"/>
                  </a:cxn>
                  <a:cxn ang="0">
                    <a:pos x="18" y="406"/>
                  </a:cxn>
                  <a:cxn ang="0">
                    <a:pos x="40" y="452"/>
                  </a:cxn>
                  <a:cxn ang="0">
                    <a:pos x="70" y="494"/>
                  </a:cxn>
                  <a:cxn ang="0">
                    <a:pos x="96" y="526"/>
                  </a:cxn>
                  <a:cxn ang="0">
                    <a:pos x="134" y="582"/>
                  </a:cxn>
                  <a:cxn ang="0">
                    <a:pos x="154" y="630"/>
                  </a:cxn>
                  <a:cxn ang="0">
                    <a:pos x="164" y="668"/>
                  </a:cxn>
                  <a:cxn ang="0">
                    <a:pos x="168" y="712"/>
                  </a:cxn>
                  <a:cxn ang="0">
                    <a:pos x="176" y="744"/>
                  </a:cxn>
                  <a:cxn ang="0">
                    <a:pos x="190" y="762"/>
                  </a:cxn>
                  <a:cxn ang="0">
                    <a:pos x="422" y="770"/>
                  </a:cxn>
                </a:cxnLst>
                <a:rect l="0" t="0" r="r" b="b"/>
                <a:pathLst>
                  <a:path w="624" h="770">
                    <a:moveTo>
                      <a:pt x="422" y="770"/>
                    </a:moveTo>
                    <a:lnTo>
                      <a:pt x="422" y="770"/>
                    </a:lnTo>
                    <a:lnTo>
                      <a:pt x="434" y="762"/>
                    </a:lnTo>
                    <a:lnTo>
                      <a:pt x="442" y="754"/>
                    </a:lnTo>
                    <a:lnTo>
                      <a:pt x="448" y="744"/>
                    </a:lnTo>
                    <a:lnTo>
                      <a:pt x="452" y="734"/>
                    </a:lnTo>
                    <a:lnTo>
                      <a:pt x="456" y="712"/>
                    </a:lnTo>
                    <a:lnTo>
                      <a:pt x="458" y="684"/>
                    </a:lnTo>
                    <a:lnTo>
                      <a:pt x="460" y="668"/>
                    </a:lnTo>
                    <a:lnTo>
                      <a:pt x="464" y="650"/>
                    </a:lnTo>
                    <a:lnTo>
                      <a:pt x="470" y="630"/>
                    </a:lnTo>
                    <a:lnTo>
                      <a:pt x="478" y="608"/>
                    </a:lnTo>
                    <a:lnTo>
                      <a:pt x="490" y="582"/>
                    </a:lnTo>
                    <a:lnTo>
                      <a:pt x="508" y="556"/>
                    </a:lnTo>
                    <a:lnTo>
                      <a:pt x="528" y="526"/>
                    </a:lnTo>
                    <a:lnTo>
                      <a:pt x="554" y="494"/>
                    </a:lnTo>
                    <a:lnTo>
                      <a:pt x="554" y="494"/>
                    </a:lnTo>
                    <a:lnTo>
                      <a:pt x="570" y="474"/>
                    </a:lnTo>
                    <a:lnTo>
                      <a:pt x="584" y="452"/>
                    </a:lnTo>
                    <a:lnTo>
                      <a:pt x="596" y="430"/>
                    </a:lnTo>
                    <a:lnTo>
                      <a:pt x="606" y="406"/>
                    </a:lnTo>
                    <a:lnTo>
                      <a:pt x="614" y="382"/>
                    </a:lnTo>
                    <a:lnTo>
                      <a:pt x="620" y="356"/>
                    </a:lnTo>
                    <a:lnTo>
                      <a:pt x="622" y="330"/>
                    </a:lnTo>
                    <a:lnTo>
                      <a:pt x="624" y="304"/>
                    </a:lnTo>
                    <a:lnTo>
                      <a:pt x="624" y="304"/>
                    </a:lnTo>
                    <a:lnTo>
                      <a:pt x="622" y="272"/>
                    </a:lnTo>
                    <a:lnTo>
                      <a:pt x="618" y="242"/>
                    </a:lnTo>
                    <a:lnTo>
                      <a:pt x="610" y="214"/>
                    </a:lnTo>
                    <a:lnTo>
                      <a:pt x="600" y="186"/>
                    </a:lnTo>
                    <a:lnTo>
                      <a:pt x="586" y="158"/>
                    </a:lnTo>
                    <a:lnTo>
                      <a:pt x="570" y="134"/>
                    </a:lnTo>
                    <a:lnTo>
                      <a:pt x="552" y="110"/>
                    </a:lnTo>
                    <a:lnTo>
                      <a:pt x="532" y="88"/>
                    </a:lnTo>
                    <a:lnTo>
                      <a:pt x="510" y="70"/>
                    </a:lnTo>
                    <a:lnTo>
                      <a:pt x="486" y="52"/>
                    </a:lnTo>
                    <a:lnTo>
                      <a:pt x="460" y="36"/>
                    </a:lnTo>
                    <a:lnTo>
                      <a:pt x="434" y="24"/>
                    </a:lnTo>
                    <a:lnTo>
                      <a:pt x="404" y="14"/>
                    </a:lnTo>
                    <a:lnTo>
                      <a:pt x="374" y="6"/>
                    </a:lnTo>
                    <a:lnTo>
                      <a:pt x="344" y="2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80" y="2"/>
                    </a:lnTo>
                    <a:lnTo>
                      <a:pt x="250" y="6"/>
                    </a:lnTo>
                    <a:lnTo>
                      <a:pt x="220" y="14"/>
                    </a:lnTo>
                    <a:lnTo>
                      <a:pt x="190" y="24"/>
                    </a:lnTo>
                    <a:lnTo>
                      <a:pt x="164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88"/>
                    </a:lnTo>
                    <a:lnTo>
                      <a:pt x="72" y="110"/>
                    </a:lnTo>
                    <a:lnTo>
                      <a:pt x="54" y="134"/>
                    </a:lnTo>
                    <a:lnTo>
                      <a:pt x="38" y="158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04"/>
                    </a:lnTo>
                    <a:lnTo>
                      <a:pt x="2" y="330"/>
                    </a:lnTo>
                    <a:lnTo>
                      <a:pt x="4" y="356"/>
                    </a:lnTo>
                    <a:lnTo>
                      <a:pt x="10" y="382"/>
                    </a:lnTo>
                    <a:lnTo>
                      <a:pt x="18" y="406"/>
                    </a:lnTo>
                    <a:lnTo>
                      <a:pt x="28" y="430"/>
                    </a:lnTo>
                    <a:lnTo>
                      <a:pt x="40" y="452"/>
                    </a:lnTo>
                    <a:lnTo>
                      <a:pt x="54" y="474"/>
                    </a:lnTo>
                    <a:lnTo>
                      <a:pt x="70" y="494"/>
                    </a:lnTo>
                    <a:lnTo>
                      <a:pt x="70" y="494"/>
                    </a:lnTo>
                    <a:lnTo>
                      <a:pt x="96" y="526"/>
                    </a:lnTo>
                    <a:lnTo>
                      <a:pt x="116" y="556"/>
                    </a:lnTo>
                    <a:lnTo>
                      <a:pt x="134" y="582"/>
                    </a:lnTo>
                    <a:lnTo>
                      <a:pt x="146" y="608"/>
                    </a:lnTo>
                    <a:lnTo>
                      <a:pt x="154" y="630"/>
                    </a:lnTo>
                    <a:lnTo>
                      <a:pt x="160" y="650"/>
                    </a:lnTo>
                    <a:lnTo>
                      <a:pt x="164" y="668"/>
                    </a:lnTo>
                    <a:lnTo>
                      <a:pt x="166" y="684"/>
                    </a:lnTo>
                    <a:lnTo>
                      <a:pt x="168" y="712"/>
                    </a:lnTo>
                    <a:lnTo>
                      <a:pt x="172" y="734"/>
                    </a:lnTo>
                    <a:lnTo>
                      <a:pt x="176" y="744"/>
                    </a:lnTo>
                    <a:lnTo>
                      <a:pt x="182" y="754"/>
                    </a:lnTo>
                    <a:lnTo>
                      <a:pt x="190" y="762"/>
                    </a:lnTo>
                    <a:lnTo>
                      <a:pt x="202" y="770"/>
                    </a:lnTo>
                    <a:lnTo>
                      <a:pt x="422" y="770"/>
                    </a:lnTo>
                    <a:close/>
                  </a:path>
                </a:pathLst>
              </a:custGeom>
              <a:solidFill>
                <a:srgbClr val="FFE65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Freeform 482"/>
              <p:cNvSpPr>
                <a:spLocks/>
              </p:cNvSpPr>
              <p:nvPr/>
            </p:nvSpPr>
            <p:spPr bwMode="gray">
              <a:xfrm>
                <a:off x="5110" y="3337"/>
                <a:ext cx="268" cy="262"/>
              </a:xfrm>
              <a:custGeom>
                <a:avLst/>
                <a:gdLst/>
                <a:ahLst/>
                <a:cxnLst>
                  <a:cxn ang="0">
                    <a:pos x="268" y="8"/>
                  </a:cxn>
                  <a:cxn ang="0">
                    <a:pos x="268" y="4"/>
                  </a:cxn>
                  <a:cxn ang="0">
                    <a:pos x="262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14" y="32"/>
                  </a:cxn>
                  <a:cxn ang="0">
                    <a:pos x="14" y="54"/>
                  </a:cxn>
                  <a:cxn ang="0">
                    <a:pos x="10" y="56"/>
                  </a:cxn>
                  <a:cxn ang="0">
                    <a:pos x="4" y="64"/>
                  </a:cxn>
                  <a:cxn ang="0">
                    <a:pos x="4" y="70"/>
                  </a:cxn>
                  <a:cxn ang="0">
                    <a:pos x="14" y="84"/>
                  </a:cxn>
                  <a:cxn ang="0">
                    <a:pos x="14" y="104"/>
                  </a:cxn>
                  <a:cxn ang="0">
                    <a:pos x="10" y="108"/>
                  </a:cxn>
                  <a:cxn ang="0">
                    <a:pos x="4" y="116"/>
                  </a:cxn>
                  <a:cxn ang="0">
                    <a:pos x="4" y="122"/>
                  </a:cxn>
                  <a:cxn ang="0">
                    <a:pos x="14" y="136"/>
                  </a:cxn>
                  <a:cxn ang="0">
                    <a:pos x="14" y="156"/>
                  </a:cxn>
                  <a:cxn ang="0">
                    <a:pos x="10" y="158"/>
                  </a:cxn>
                  <a:cxn ang="0">
                    <a:pos x="4" y="168"/>
                  </a:cxn>
                  <a:cxn ang="0">
                    <a:pos x="4" y="174"/>
                  </a:cxn>
                  <a:cxn ang="0">
                    <a:pos x="14" y="186"/>
                  </a:cxn>
                  <a:cxn ang="0">
                    <a:pos x="14" y="188"/>
                  </a:cxn>
                  <a:cxn ang="0">
                    <a:pos x="14" y="190"/>
                  </a:cxn>
                  <a:cxn ang="0">
                    <a:pos x="94" y="260"/>
                  </a:cxn>
                  <a:cxn ang="0">
                    <a:pos x="100" y="262"/>
                  </a:cxn>
                  <a:cxn ang="0">
                    <a:pos x="174" y="262"/>
                  </a:cxn>
                  <a:cxn ang="0">
                    <a:pos x="252" y="192"/>
                  </a:cxn>
                  <a:cxn ang="0">
                    <a:pos x="254" y="190"/>
                  </a:cxn>
                  <a:cxn ang="0">
                    <a:pos x="254" y="188"/>
                  </a:cxn>
                  <a:cxn ang="0">
                    <a:pos x="254" y="164"/>
                  </a:cxn>
                  <a:cxn ang="0">
                    <a:pos x="262" y="158"/>
                  </a:cxn>
                  <a:cxn ang="0">
                    <a:pos x="264" y="148"/>
                  </a:cxn>
                  <a:cxn ang="0">
                    <a:pos x="260" y="140"/>
                  </a:cxn>
                  <a:cxn ang="0">
                    <a:pos x="254" y="134"/>
                  </a:cxn>
                  <a:cxn ang="0">
                    <a:pos x="254" y="114"/>
                  </a:cxn>
                  <a:cxn ang="0">
                    <a:pos x="262" y="106"/>
                  </a:cxn>
                  <a:cxn ang="0">
                    <a:pos x="264" y="96"/>
                  </a:cxn>
                  <a:cxn ang="0">
                    <a:pos x="260" y="88"/>
                  </a:cxn>
                  <a:cxn ang="0">
                    <a:pos x="254" y="82"/>
                  </a:cxn>
                  <a:cxn ang="0">
                    <a:pos x="254" y="62"/>
                  </a:cxn>
                  <a:cxn ang="0">
                    <a:pos x="262" y="54"/>
                  </a:cxn>
                  <a:cxn ang="0">
                    <a:pos x="264" y="44"/>
                  </a:cxn>
                  <a:cxn ang="0">
                    <a:pos x="260" y="36"/>
                  </a:cxn>
                  <a:cxn ang="0">
                    <a:pos x="254" y="32"/>
                  </a:cxn>
                  <a:cxn ang="0">
                    <a:pos x="268" y="12"/>
                  </a:cxn>
                  <a:cxn ang="0">
                    <a:pos x="268" y="8"/>
                  </a:cxn>
                </a:cxnLst>
                <a:rect l="0" t="0" r="r" b="b"/>
                <a:pathLst>
                  <a:path w="268" h="262">
                    <a:moveTo>
                      <a:pt x="268" y="8"/>
                    </a:moveTo>
                    <a:lnTo>
                      <a:pt x="268" y="8"/>
                    </a:lnTo>
                    <a:lnTo>
                      <a:pt x="268" y="4"/>
                    </a:lnTo>
                    <a:lnTo>
                      <a:pt x="268" y="4"/>
                    </a:lnTo>
                    <a:lnTo>
                      <a:pt x="266" y="2"/>
                    </a:lnTo>
                    <a:lnTo>
                      <a:pt x="26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0" y="56"/>
                    </a:lnTo>
                    <a:lnTo>
                      <a:pt x="6" y="60"/>
                    </a:lnTo>
                    <a:lnTo>
                      <a:pt x="4" y="64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8" y="78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0" y="108"/>
                    </a:lnTo>
                    <a:lnTo>
                      <a:pt x="6" y="112"/>
                    </a:lnTo>
                    <a:lnTo>
                      <a:pt x="4" y="116"/>
                    </a:lnTo>
                    <a:lnTo>
                      <a:pt x="4" y="122"/>
                    </a:lnTo>
                    <a:lnTo>
                      <a:pt x="4" y="122"/>
                    </a:lnTo>
                    <a:lnTo>
                      <a:pt x="8" y="130"/>
                    </a:lnTo>
                    <a:lnTo>
                      <a:pt x="14" y="136"/>
                    </a:lnTo>
                    <a:lnTo>
                      <a:pt x="14" y="136"/>
                    </a:lnTo>
                    <a:lnTo>
                      <a:pt x="14" y="156"/>
                    </a:lnTo>
                    <a:lnTo>
                      <a:pt x="14" y="156"/>
                    </a:lnTo>
                    <a:lnTo>
                      <a:pt x="10" y="158"/>
                    </a:lnTo>
                    <a:lnTo>
                      <a:pt x="6" y="164"/>
                    </a:lnTo>
                    <a:lnTo>
                      <a:pt x="4" y="168"/>
                    </a:lnTo>
                    <a:lnTo>
                      <a:pt x="4" y="174"/>
                    </a:lnTo>
                    <a:lnTo>
                      <a:pt x="4" y="174"/>
                    </a:lnTo>
                    <a:lnTo>
                      <a:pt x="8" y="182"/>
                    </a:lnTo>
                    <a:lnTo>
                      <a:pt x="14" y="186"/>
                    </a:lnTo>
                    <a:lnTo>
                      <a:pt x="14" y="186"/>
                    </a:lnTo>
                    <a:lnTo>
                      <a:pt x="14" y="188"/>
                    </a:lnTo>
                    <a:lnTo>
                      <a:pt x="14" y="188"/>
                    </a:lnTo>
                    <a:lnTo>
                      <a:pt x="14" y="190"/>
                    </a:lnTo>
                    <a:lnTo>
                      <a:pt x="16" y="192"/>
                    </a:lnTo>
                    <a:lnTo>
                      <a:pt x="94" y="260"/>
                    </a:lnTo>
                    <a:lnTo>
                      <a:pt x="94" y="260"/>
                    </a:lnTo>
                    <a:lnTo>
                      <a:pt x="100" y="262"/>
                    </a:lnTo>
                    <a:lnTo>
                      <a:pt x="174" y="262"/>
                    </a:lnTo>
                    <a:lnTo>
                      <a:pt x="174" y="262"/>
                    </a:lnTo>
                    <a:lnTo>
                      <a:pt x="178" y="260"/>
                    </a:lnTo>
                    <a:lnTo>
                      <a:pt x="252" y="192"/>
                    </a:lnTo>
                    <a:lnTo>
                      <a:pt x="252" y="192"/>
                    </a:lnTo>
                    <a:lnTo>
                      <a:pt x="254" y="190"/>
                    </a:lnTo>
                    <a:lnTo>
                      <a:pt x="254" y="188"/>
                    </a:lnTo>
                    <a:lnTo>
                      <a:pt x="254" y="188"/>
                    </a:lnTo>
                    <a:lnTo>
                      <a:pt x="254" y="164"/>
                    </a:lnTo>
                    <a:lnTo>
                      <a:pt x="254" y="164"/>
                    </a:lnTo>
                    <a:lnTo>
                      <a:pt x="258" y="162"/>
                    </a:lnTo>
                    <a:lnTo>
                      <a:pt x="262" y="158"/>
                    </a:lnTo>
                    <a:lnTo>
                      <a:pt x="264" y="152"/>
                    </a:lnTo>
                    <a:lnTo>
                      <a:pt x="264" y="148"/>
                    </a:lnTo>
                    <a:lnTo>
                      <a:pt x="264" y="148"/>
                    </a:lnTo>
                    <a:lnTo>
                      <a:pt x="260" y="140"/>
                    </a:lnTo>
                    <a:lnTo>
                      <a:pt x="254" y="134"/>
                    </a:lnTo>
                    <a:lnTo>
                      <a:pt x="254" y="134"/>
                    </a:lnTo>
                    <a:lnTo>
                      <a:pt x="254" y="114"/>
                    </a:lnTo>
                    <a:lnTo>
                      <a:pt x="254" y="114"/>
                    </a:lnTo>
                    <a:lnTo>
                      <a:pt x="258" y="110"/>
                    </a:lnTo>
                    <a:lnTo>
                      <a:pt x="262" y="106"/>
                    </a:lnTo>
                    <a:lnTo>
                      <a:pt x="264" y="102"/>
                    </a:lnTo>
                    <a:lnTo>
                      <a:pt x="264" y="96"/>
                    </a:lnTo>
                    <a:lnTo>
                      <a:pt x="264" y="96"/>
                    </a:lnTo>
                    <a:lnTo>
                      <a:pt x="260" y="88"/>
                    </a:lnTo>
                    <a:lnTo>
                      <a:pt x="254" y="82"/>
                    </a:lnTo>
                    <a:lnTo>
                      <a:pt x="254" y="82"/>
                    </a:lnTo>
                    <a:lnTo>
                      <a:pt x="254" y="62"/>
                    </a:lnTo>
                    <a:lnTo>
                      <a:pt x="254" y="62"/>
                    </a:lnTo>
                    <a:lnTo>
                      <a:pt x="258" y="58"/>
                    </a:lnTo>
                    <a:lnTo>
                      <a:pt x="262" y="54"/>
                    </a:lnTo>
                    <a:lnTo>
                      <a:pt x="264" y="50"/>
                    </a:lnTo>
                    <a:lnTo>
                      <a:pt x="264" y="44"/>
                    </a:lnTo>
                    <a:lnTo>
                      <a:pt x="264" y="44"/>
                    </a:lnTo>
                    <a:lnTo>
                      <a:pt x="260" y="36"/>
                    </a:lnTo>
                    <a:lnTo>
                      <a:pt x="254" y="32"/>
                    </a:lnTo>
                    <a:lnTo>
                      <a:pt x="254" y="32"/>
                    </a:lnTo>
                    <a:lnTo>
                      <a:pt x="268" y="12"/>
                    </a:lnTo>
                    <a:lnTo>
                      <a:pt x="268" y="12"/>
                    </a:lnTo>
                    <a:lnTo>
                      <a:pt x="268" y="8"/>
                    </a:lnTo>
                    <a:lnTo>
                      <a:pt x="268" y="8"/>
                    </a:lnTo>
                    <a:close/>
                  </a:path>
                </a:pathLst>
              </a:custGeom>
              <a:solidFill>
                <a:srgbClr val="A6A6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Freeform 483"/>
              <p:cNvSpPr>
                <a:spLocks/>
              </p:cNvSpPr>
              <p:nvPr/>
            </p:nvSpPr>
            <p:spPr bwMode="gray">
              <a:xfrm>
                <a:off x="5136" y="3337"/>
                <a:ext cx="210" cy="228"/>
              </a:xfrm>
              <a:custGeom>
                <a:avLst/>
                <a:gdLst/>
                <a:ahLst/>
                <a:cxnLst>
                  <a:cxn ang="0">
                    <a:pos x="186" y="48"/>
                  </a:cxn>
                  <a:cxn ang="0">
                    <a:pos x="178" y="36"/>
                  </a:cxn>
                  <a:cxn ang="0">
                    <a:pos x="206" y="30"/>
                  </a:cxn>
                  <a:cxn ang="0">
                    <a:pos x="210" y="28"/>
                  </a:cxn>
                  <a:cxn ang="0">
                    <a:pos x="206" y="16"/>
                  </a:cxn>
                  <a:cxn ang="0">
                    <a:pos x="198" y="2"/>
                  </a:cxn>
                  <a:cxn ang="0">
                    <a:pos x="0" y="0"/>
                  </a:cxn>
                  <a:cxn ang="0">
                    <a:pos x="20" y="30"/>
                  </a:cxn>
                  <a:cxn ang="0">
                    <a:pos x="20" y="32"/>
                  </a:cxn>
                  <a:cxn ang="0">
                    <a:pos x="20" y="52"/>
                  </a:cxn>
                  <a:cxn ang="0">
                    <a:pos x="14" y="58"/>
                  </a:cxn>
                  <a:cxn ang="0">
                    <a:pos x="12" y="70"/>
                  </a:cxn>
                  <a:cxn ang="0">
                    <a:pos x="14" y="78"/>
                  </a:cxn>
                  <a:cxn ang="0">
                    <a:pos x="20" y="104"/>
                  </a:cxn>
                  <a:cxn ang="0">
                    <a:pos x="16" y="106"/>
                  </a:cxn>
                  <a:cxn ang="0">
                    <a:pos x="12" y="116"/>
                  </a:cxn>
                  <a:cxn ang="0">
                    <a:pos x="12" y="120"/>
                  </a:cxn>
                  <a:cxn ang="0">
                    <a:pos x="20" y="134"/>
                  </a:cxn>
                  <a:cxn ang="0">
                    <a:pos x="20" y="154"/>
                  </a:cxn>
                  <a:cxn ang="0">
                    <a:pos x="14" y="162"/>
                  </a:cxn>
                  <a:cxn ang="0">
                    <a:pos x="12" y="172"/>
                  </a:cxn>
                  <a:cxn ang="0">
                    <a:pos x="14" y="180"/>
                  </a:cxn>
                  <a:cxn ang="0">
                    <a:pos x="20" y="186"/>
                  </a:cxn>
                  <a:cxn ang="0">
                    <a:pos x="20" y="186"/>
                  </a:cxn>
                  <a:cxn ang="0">
                    <a:pos x="20" y="188"/>
                  </a:cxn>
                  <a:cxn ang="0">
                    <a:pos x="64" y="228"/>
                  </a:cxn>
                  <a:cxn ang="0">
                    <a:pos x="174" y="196"/>
                  </a:cxn>
                  <a:cxn ang="0">
                    <a:pos x="176" y="194"/>
                  </a:cxn>
                  <a:cxn ang="0">
                    <a:pos x="176" y="192"/>
                  </a:cxn>
                  <a:cxn ang="0">
                    <a:pos x="176" y="168"/>
                  </a:cxn>
                  <a:cxn ang="0">
                    <a:pos x="180" y="166"/>
                  </a:cxn>
                  <a:cxn ang="0">
                    <a:pos x="186" y="156"/>
                  </a:cxn>
                  <a:cxn ang="0">
                    <a:pos x="186" y="152"/>
                  </a:cxn>
                  <a:cxn ang="0">
                    <a:pos x="176" y="138"/>
                  </a:cxn>
                  <a:cxn ang="0">
                    <a:pos x="176" y="118"/>
                  </a:cxn>
                  <a:cxn ang="0">
                    <a:pos x="184" y="110"/>
                  </a:cxn>
                  <a:cxn ang="0">
                    <a:pos x="186" y="100"/>
                  </a:cxn>
                  <a:cxn ang="0">
                    <a:pos x="182" y="92"/>
                  </a:cxn>
                  <a:cxn ang="0">
                    <a:pos x="176" y="66"/>
                  </a:cxn>
                  <a:cxn ang="0">
                    <a:pos x="180" y="62"/>
                  </a:cxn>
                  <a:cxn ang="0">
                    <a:pos x="186" y="54"/>
                  </a:cxn>
                  <a:cxn ang="0">
                    <a:pos x="186" y="48"/>
                  </a:cxn>
                </a:cxnLst>
                <a:rect l="0" t="0" r="r" b="b"/>
                <a:pathLst>
                  <a:path w="210" h="228">
                    <a:moveTo>
                      <a:pt x="186" y="48"/>
                    </a:moveTo>
                    <a:lnTo>
                      <a:pt x="186" y="48"/>
                    </a:lnTo>
                    <a:lnTo>
                      <a:pt x="182" y="40"/>
                    </a:lnTo>
                    <a:lnTo>
                      <a:pt x="178" y="36"/>
                    </a:lnTo>
                    <a:lnTo>
                      <a:pt x="178" y="36"/>
                    </a:lnTo>
                    <a:lnTo>
                      <a:pt x="206" y="30"/>
                    </a:lnTo>
                    <a:lnTo>
                      <a:pt x="206" y="30"/>
                    </a:lnTo>
                    <a:lnTo>
                      <a:pt x="210" y="28"/>
                    </a:lnTo>
                    <a:lnTo>
                      <a:pt x="210" y="26"/>
                    </a:lnTo>
                    <a:lnTo>
                      <a:pt x="206" y="16"/>
                    </a:lnTo>
                    <a:lnTo>
                      <a:pt x="200" y="8"/>
                    </a:lnTo>
                    <a:lnTo>
                      <a:pt x="198" y="2"/>
                    </a:lnTo>
                    <a:lnTo>
                      <a:pt x="20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0" y="32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16" y="54"/>
                    </a:lnTo>
                    <a:lnTo>
                      <a:pt x="14" y="58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4" y="78"/>
                    </a:lnTo>
                    <a:lnTo>
                      <a:pt x="20" y="82"/>
                    </a:lnTo>
                    <a:lnTo>
                      <a:pt x="20" y="104"/>
                    </a:lnTo>
                    <a:lnTo>
                      <a:pt x="20" y="104"/>
                    </a:lnTo>
                    <a:lnTo>
                      <a:pt x="16" y="106"/>
                    </a:lnTo>
                    <a:lnTo>
                      <a:pt x="14" y="110"/>
                    </a:lnTo>
                    <a:lnTo>
                      <a:pt x="12" y="116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4" y="128"/>
                    </a:lnTo>
                    <a:lnTo>
                      <a:pt x="20" y="134"/>
                    </a:lnTo>
                    <a:lnTo>
                      <a:pt x="20" y="154"/>
                    </a:lnTo>
                    <a:lnTo>
                      <a:pt x="20" y="154"/>
                    </a:lnTo>
                    <a:lnTo>
                      <a:pt x="16" y="158"/>
                    </a:lnTo>
                    <a:lnTo>
                      <a:pt x="14" y="162"/>
                    </a:lnTo>
                    <a:lnTo>
                      <a:pt x="12" y="166"/>
                    </a:lnTo>
                    <a:lnTo>
                      <a:pt x="12" y="172"/>
                    </a:lnTo>
                    <a:lnTo>
                      <a:pt x="12" y="172"/>
                    </a:lnTo>
                    <a:lnTo>
                      <a:pt x="14" y="180"/>
                    </a:lnTo>
                    <a:lnTo>
                      <a:pt x="20" y="186"/>
                    </a:lnTo>
                    <a:lnTo>
                      <a:pt x="20" y="186"/>
                    </a:lnTo>
                    <a:lnTo>
                      <a:pt x="20" y="186"/>
                    </a:lnTo>
                    <a:lnTo>
                      <a:pt x="20" y="186"/>
                    </a:lnTo>
                    <a:lnTo>
                      <a:pt x="20" y="188"/>
                    </a:lnTo>
                    <a:lnTo>
                      <a:pt x="20" y="188"/>
                    </a:lnTo>
                    <a:lnTo>
                      <a:pt x="24" y="192"/>
                    </a:lnTo>
                    <a:lnTo>
                      <a:pt x="64" y="228"/>
                    </a:lnTo>
                    <a:lnTo>
                      <a:pt x="140" y="228"/>
                    </a:lnTo>
                    <a:lnTo>
                      <a:pt x="174" y="196"/>
                    </a:lnTo>
                    <a:lnTo>
                      <a:pt x="174" y="196"/>
                    </a:lnTo>
                    <a:lnTo>
                      <a:pt x="176" y="194"/>
                    </a:lnTo>
                    <a:lnTo>
                      <a:pt x="176" y="192"/>
                    </a:lnTo>
                    <a:lnTo>
                      <a:pt x="176" y="192"/>
                    </a:lnTo>
                    <a:lnTo>
                      <a:pt x="176" y="188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80" y="166"/>
                    </a:lnTo>
                    <a:lnTo>
                      <a:pt x="184" y="162"/>
                    </a:lnTo>
                    <a:lnTo>
                      <a:pt x="186" y="156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82" y="144"/>
                    </a:lnTo>
                    <a:lnTo>
                      <a:pt x="176" y="138"/>
                    </a:lnTo>
                    <a:lnTo>
                      <a:pt x="176" y="118"/>
                    </a:lnTo>
                    <a:lnTo>
                      <a:pt x="176" y="118"/>
                    </a:lnTo>
                    <a:lnTo>
                      <a:pt x="180" y="114"/>
                    </a:lnTo>
                    <a:lnTo>
                      <a:pt x="184" y="110"/>
                    </a:lnTo>
                    <a:lnTo>
                      <a:pt x="186" y="106"/>
                    </a:lnTo>
                    <a:lnTo>
                      <a:pt x="186" y="100"/>
                    </a:lnTo>
                    <a:lnTo>
                      <a:pt x="186" y="100"/>
                    </a:lnTo>
                    <a:lnTo>
                      <a:pt x="182" y="92"/>
                    </a:lnTo>
                    <a:lnTo>
                      <a:pt x="176" y="86"/>
                    </a:lnTo>
                    <a:lnTo>
                      <a:pt x="176" y="66"/>
                    </a:lnTo>
                    <a:lnTo>
                      <a:pt x="176" y="66"/>
                    </a:lnTo>
                    <a:lnTo>
                      <a:pt x="180" y="62"/>
                    </a:lnTo>
                    <a:lnTo>
                      <a:pt x="184" y="58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Freeform 484"/>
              <p:cNvSpPr>
                <a:spLocks/>
              </p:cNvSpPr>
              <p:nvPr/>
            </p:nvSpPr>
            <p:spPr bwMode="gray">
              <a:xfrm>
                <a:off x="5178" y="3357"/>
                <a:ext cx="98" cy="174"/>
              </a:xfrm>
              <a:custGeom>
                <a:avLst/>
                <a:gdLst/>
                <a:ahLst/>
                <a:cxnLst>
                  <a:cxn ang="0">
                    <a:pos x="10" y="174"/>
                  </a:cxn>
                  <a:cxn ang="0">
                    <a:pos x="8" y="162"/>
                  </a:cxn>
                  <a:cxn ang="0">
                    <a:pos x="8" y="162"/>
                  </a:cxn>
                  <a:cxn ang="0">
                    <a:pos x="2" y="156"/>
                  </a:cxn>
                  <a:cxn ang="0">
                    <a:pos x="0" y="148"/>
                  </a:cxn>
                  <a:cxn ang="0">
                    <a:pos x="0" y="148"/>
                  </a:cxn>
                  <a:cxn ang="0">
                    <a:pos x="0" y="144"/>
                  </a:cxn>
                  <a:cxn ang="0">
                    <a:pos x="2" y="138"/>
                  </a:cxn>
                  <a:cxn ang="0">
                    <a:pos x="6" y="134"/>
                  </a:cxn>
                  <a:cxn ang="0">
                    <a:pos x="8" y="132"/>
                  </a:cxn>
                  <a:cxn ang="0">
                    <a:pos x="8" y="110"/>
                  </a:cxn>
                  <a:cxn ang="0">
                    <a:pos x="8" y="110"/>
                  </a:cxn>
                  <a:cxn ang="0">
                    <a:pos x="2" y="106"/>
                  </a:cxn>
                  <a:cxn ang="0">
                    <a:pos x="0" y="98"/>
                  </a:cxn>
                  <a:cxn ang="0">
                    <a:pos x="0" y="98"/>
                  </a:cxn>
                  <a:cxn ang="0">
                    <a:pos x="0" y="92"/>
                  </a:cxn>
                  <a:cxn ang="0">
                    <a:pos x="2" y="86"/>
                  </a:cxn>
                  <a:cxn ang="0">
                    <a:pos x="6" y="82"/>
                  </a:cxn>
                  <a:cxn ang="0">
                    <a:pos x="8" y="80"/>
                  </a:cxn>
                  <a:cxn ang="0">
                    <a:pos x="8" y="60"/>
                  </a:cxn>
                  <a:cxn ang="0">
                    <a:pos x="8" y="60"/>
                  </a:cxn>
                  <a:cxn ang="0">
                    <a:pos x="2" y="54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6" y="32"/>
                  </a:cxn>
                  <a:cxn ang="0">
                    <a:pos x="8" y="28"/>
                  </a:cxn>
                  <a:cxn ang="0">
                    <a:pos x="8" y="0"/>
                  </a:cxn>
                  <a:cxn ang="0">
                    <a:pos x="90" y="2"/>
                  </a:cxn>
                  <a:cxn ang="0">
                    <a:pos x="90" y="20"/>
                  </a:cxn>
                  <a:cxn ang="0">
                    <a:pos x="90" y="20"/>
                  </a:cxn>
                  <a:cxn ang="0">
                    <a:pos x="96" y="26"/>
                  </a:cxn>
                  <a:cxn ang="0">
                    <a:pos x="98" y="34"/>
                  </a:cxn>
                  <a:cxn ang="0">
                    <a:pos x="98" y="34"/>
                  </a:cxn>
                  <a:cxn ang="0">
                    <a:pos x="98" y="38"/>
                  </a:cxn>
                  <a:cxn ang="0">
                    <a:pos x="96" y="44"/>
                  </a:cxn>
                  <a:cxn ang="0">
                    <a:pos x="94" y="48"/>
                  </a:cxn>
                  <a:cxn ang="0">
                    <a:pos x="90" y="50"/>
                  </a:cxn>
                  <a:cxn ang="0">
                    <a:pos x="90" y="70"/>
                  </a:cxn>
                  <a:cxn ang="0">
                    <a:pos x="90" y="70"/>
                  </a:cxn>
                  <a:cxn ang="0">
                    <a:pos x="96" y="76"/>
                  </a:cxn>
                  <a:cxn ang="0">
                    <a:pos x="98" y="84"/>
                  </a:cxn>
                  <a:cxn ang="0">
                    <a:pos x="98" y="84"/>
                  </a:cxn>
                  <a:cxn ang="0">
                    <a:pos x="98" y="90"/>
                  </a:cxn>
                  <a:cxn ang="0">
                    <a:pos x="96" y="94"/>
                  </a:cxn>
                  <a:cxn ang="0">
                    <a:pos x="94" y="98"/>
                  </a:cxn>
                  <a:cxn ang="0">
                    <a:pos x="90" y="102"/>
                  </a:cxn>
                  <a:cxn ang="0">
                    <a:pos x="90" y="122"/>
                  </a:cxn>
                  <a:cxn ang="0">
                    <a:pos x="90" y="122"/>
                  </a:cxn>
                  <a:cxn ang="0">
                    <a:pos x="96" y="128"/>
                  </a:cxn>
                  <a:cxn ang="0">
                    <a:pos x="98" y="136"/>
                  </a:cxn>
                  <a:cxn ang="0">
                    <a:pos x="98" y="136"/>
                  </a:cxn>
                  <a:cxn ang="0">
                    <a:pos x="98" y="142"/>
                  </a:cxn>
                  <a:cxn ang="0">
                    <a:pos x="96" y="146"/>
                  </a:cxn>
                  <a:cxn ang="0">
                    <a:pos x="94" y="150"/>
                  </a:cxn>
                  <a:cxn ang="0">
                    <a:pos x="90" y="154"/>
                  </a:cxn>
                  <a:cxn ang="0">
                    <a:pos x="90" y="174"/>
                  </a:cxn>
                  <a:cxn ang="0">
                    <a:pos x="10" y="174"/>
                  </a:cxn>
                </a:cxnLst>
                <a:rect l="0" t="0" r="r" b="b"/>
                <a:pathLst>
                  <a:path w="98" h="174">
                    <a:moveTo>
                      <a:pt x="10" y="174"/>
                    </a:moveTo>
                    <a:lnTo>
                      <a:pt x="8" y="162"/>
                    </a:lnTo>
                    <a:lnTo>
                      <a:pt x="8" y="162"/>
                    </a:lnTo>
                    <a:lnTo>
                      <a:pt x="2" y="15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0" y="144"/>
                    </a:lnTo>
                    <a:lnTo>
                      <a:pt x="2" y="138"/>
                    </a:lnTo>
                    <a:lnTo>
                      <a:pt x="6" y="134"/>
                    </a:lnTo>
                    <a:lnTo>
                      <a:pt x="8" y="132"/>
                    </a:lnTo>
                    <a:lnTo>
                      <a:pt x="8" y="110"/>
                    </a:lnTo>
                    <a:lnTo>
                      <a:pt x="8" y="110"/>
                    </a:lnTo>
                    <a:lnTo>
                      <a:pt x="2" y="106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2" y="86"/>
                    </a:lnTo>
                    <a:lnTo>
                      <a:pt x="6" y="82"/>
                    </a:lnTo>
                    <a:lnTo>
                      <a:pt x="8" y="8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6" y="32"/>
                    </a:lnTo>
                    <a:lnTo>
                      <a:pt x="8" y="28"/>
                    </a:lnTo>
                    <a:lnTo>
                      <a:pt x="8" y="0"/>
                    </a:lnTo>
                    <a:lnTo>
                      <a:pt x="90" y="2"/>
                    </a:lnTo>
                    <a:lnTo>
                      <a:pt x="90" y="20"/>
                    </a:lnTo>
                    <a:lnTo>
                      <a:pt x="90" y="20"/>
                    </a:lnTo>
                    <a:lnTo>
                      <a:pt x="96" y="26"/>
                    </a:lnTo>
                    <a:lnTo>
                      <a:pt x="98" y="34"/>
                    </a:lnTo>
                    <a:lnTo>
                      <a:pt x="98" y="34"/>
                    </a:lnTo>
                    <a:lnTo>
                      <a:pt x="98" y="38"/>
                    </a:lnTo>
                    <a:lnTo>
                      <a:pt x="96" y="44"/>
                    </a:lnTo>
                    <a:lnTo>
                      <a:pt x="94" y="48"/>
                    </a:lnTo>
                    <a:lnTo>
                      <a:pt x="90" y="50"/>
                    </a:lnTo>
                    <a:lnTo>
                      <a:pt x="90" y="70"/>
                    </a:lnTo>
                    <a:lnTo>
                      <a:pt x="90" y="70"/>
                    </a:lnTo>
                    <a:lnTo>
                      <a:pt x="96" y="76"/>
                    </a:lnTo>
                    <a:lnTo>
                      <a:pt x="98" y="84"/>
                    </a:lnTo>
                    <a:lnTo>
                      <a:pt x="98" y="84"/>
                    </a:lnTo>
                    <a:lnTo>
                      <a:pt x="98" y="90"/>
                    </a:lnTo>
                    <a:lnTo>
                      <a:pt x="96" y="94"/>
                    </a:lnTo>
                    <a:lnTo>
                      <a:pt x="94" y="98"/>
                    </a:lnTo>
                    <a:lnTo>
                      <a:pt x="90" y="102"/>
                    </a:lnTo>
                    <a:lnTo>
                      <a:pt x="90" y="122"/>
                    </a:lnTo>
                    <a:lnTo>
                      <a:pt x="90" y="122"/>
                    </a:lnTo>
                    <a:lnTo>
                      <a:pt x="96" y="128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98" y="142"/>
                    </a:lnTo>
                    <a:lnTo>
                      <a:pt x="96" y="146"/>
                    </a:lnTo>
                    <a:lnTo>
                      <a:pt x="94" y="150"/>
                    </a:lnTo>
                    <a:lnTo>
                      <a:pt x="90" y="154"/>
                    </a:lnTo>
                    <a:lnTo>
                      <a:pt x="90" y="174"/>
                    </a:lnTo>
                    <a:lnTo>
                      <a:pt x="10" y="174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Freeform 485"/>
              <p:cNvSpPr>
                <a:spLocks/>
              </p:cNvSpPr>
              <p:nvPr/>
            </p:nvSpPr>
            <p:spPr bwMode="gray">
              <a:xfrm>
                <a:off x="5110" y="3337"/>
                <a:ext cx="268" cy="30"/>
              </a:xfrm>
              <a:custGeom>
                <a:avLst/>
                <a:gdLst/>
                <a:ahLst/>
                <a:cxnLst>
                  <a:cxn ang="0">
                    <a:pos x="268" y="12"/>
                  </a:cxn>
                  <a:cxn ang="0">
                    <a:pos x="268" y="12"/>
                  </a:cxn>
                  <a:cxn ang="0">
                    <a:pos x="268" y="8"/>
                  </a:cxn>
                  <a:cxn ang="0">
                    <a:pos x="268" y="8"/>
                  </a:cxn>
                  <a:cxn ang="0">
                    <a:pos x="268" y="4"/>
                  </a:cxn>
                  <a:cxn ang="0">
                    <a:pos x="268" y="4"/>
                  </a:cxn>
                  <a:cxn ang="0">
                    <a:pos x="266" y="2"/>
                  </a:cxn>
                  <a:cxn ang="0">
                    <a:pos x="26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2" y="30"/>
                  </a:cxn>
                  <a:cxn ang="0">
                    <a:pos x="256" y="30"/>
                  </a:cxn>
                  <a:cxn ang="0">
                    <a:pos x="256" y="30"/>
                  </a:cxn>
                  <a:cxn ang="0">
                    <a:pos x="268" y="12"/>
                  </a:cxn>
                  <a:cxn ang="0">
                    <a:pos x="268" y="12"/>
                  </a:cxn>
                </a:cxnLst>
                <a:rect l="0" t="0" r="r" b="b"/>
                <a:pathLst>
                  <a:path w="268" h="30">
                    <a:moveTo>
                      <a:pt x="268" y="12"/>
                    </a:moveTo>
                    <a:lnTo>
                      <a:pt x="268" y="12"/>
                    </a:lnTo>
                    <a:lnTo>
                      <a:pt x="268" y="8"/>
                    </a:lnTo>
                    <a:lnTo>
                      <a:pt x="268" y="8"/>
                    </a:lnTo>
                    <a:lnTo>
                      <a:pt x="268" y="4"/>
                    </a:lnTo>
                    <a:lnTo>
                      <a:pt x="268" y="4"/>
                    </a:lnTo>
                    <a:lnTo>
                      <a:pt x="266" y="2"/>
                    </a:lnTo>
                    <a:lnTo>
                      <a:pt x="26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2" y="30"/>
                    </a:lnTo>
                    <a:lnTo>
                      <a:pt x="256" y="30"/>
                    </a:lnTo>
                    <a:lnTo>
                      <a:pt x="256" y="30"/>
                    </a:lnTo>
                    <a:lnTo>
                      <a:pt x="268" y="12"/>
                    </a:lnTo>
                    <a:lnTo>
                      <a:pt x="268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" name="Freeform 486"/>
              <p:cNvSpPr>
                <a:spLocks/>
              </p:cNvSpPr>
              <p:nvPr/>
            </p:nvSpPr>
            <p:spPr bwMode="gray">
              <a:xfrm>
                <a:off x="5124" y="3525"/>
                <a:ext cx="240" cy="40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4" y="40"/>
                  </a:cxn>
                  <a:cxn ang="0">
                    <a:pos x="200" y="40"/>
                  </a:cxn>
                  <a:cxn ang="0">
                    <a:pos x="238" y="4"/>
                  </a:cxn>
                  <a:cxn ang="0">
                    <a:pos x="238" y="4"/>
                  </a:cxn>
                  <a:cxn ang="0">
                    <a:pos x="240" y="2"/>
                  </a:cxn>
                  <a:cxn ang="0">
                    <a:pos x="24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4"/>
                  </a:cxn>
                </a:cxnLst>
                <a:rect l="0" t="0" r="r" b="b"/>
                <a:pathLst>
                  <a:path w="240" h="40">
                    <a:moveTo>
                      <a:pt x="2" y="4"/>
                    </a:moveTo>
                    <a:lnTo>
                      <a:pt x="44" y="40"/>
                    </a:lnTo>
                    <a:lnTo>
                      <a:pt x="200" y="40"/>
                    </a:lnTo>
                    <a:lnTo>
                      <a:pt x="238" y="4"/>
                    </a:lnTo>
                    <a:lnTo>
                      <a:pt x="238" y="4"/>
                    </a:lnTo>
                    <a:lnTo>
                      <a:pt x="240" y="2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Freeform 487"/>
              <p:cNvSpPr>
                <a:spLocks noEditPoints="1"/>
              </p:cNvSpPr>
              <p:nvPr/>
            </p:nvSpPr>
            <p:spPr bwMode="gray">
              <a:xfrm>
                <a:off x="4924" y="2537"/>
                <a:ext cx="640" cy="1070"/>
              </a:xfrm>
              <a:custGeom>
                <a:avLst/>
                <a:gdLst/>
                <a:ahLst/>
                <a:cxnLst>
                  <a:cxn ang="0">
                    <a:pos x="472" y="646"/>
                  </a:cxn>
                  <a:cxn ang="0">
                    <a:pos x="454" y="750"/>
                  </a:cxn>
                  <a:cxn ang="0">
                    <a:pos x="210" y="792"/>
                  </a:cxn>
                  <a:cxn ang="0">
                    <a:pos x="186" y="750"/>
                  </a:cxn>
                  <a:cxn ang="0">
                    <a:pos x="168" y="646"/>
                  </a:cxn>
                  <a:cxn ang="0">
                    <a:pos x="68" y="490"/>
                  </a:cxn>
                  <a:cxn ang="0">
                    <a:pos x="18" y="346"/>
                  </a:cxn>
                  <a:cxn ang="0">
                    <a:pos x="40" y="202"/>
                  </a:cxn>
                  <a:cxn ang="0">
                    <a:pos x="150" y="68"/>
                  </a:cxn>
                  <a:cxn ang="0">
                    <a:pos x="320" y="16"/>
                  </a:cxn>
                  <a:cxn ang="0">
                    <a:pos x="464" y="54"/>
                  </a:cxn>
                  <a:cxn ang="0">
                    <a:pos x="588" y="176"/>
                  </a:cxn>
                  <a:cxn ang="0">
                    <a:pos x="624" y="320"/>
                  </a:cxn>
                  <a:cxn ang="0">
                    <a:pos x="586" y="468"/>
                  </a:cxn>
                  <a:cxn ang="0">
                    <a:pos x="208" y="830"/>
                  </a:cxn>
                  <a:cxn ang="0">
                    <a:pos x="432" y="828"/>
                  </a:cxn>
                  <a:cxn ang="0">
                    <a:pos x="200" y="874"/>
                  </a:cxn>
                  <a:cxn ang="0">
                    <a:pos x="204" y="860"/>
                  </a:cxn>
                  <a:cxn ang="0">
                    <a:pos x="442" y="846"/>
                  </a:cxn>
                  <a:cxn ang="0">
                    <a:pos x="436" y="854"/>
                  </a:cxn>
                  <a:cxn ang="0">
                    <a:pos x="436" y="906"/>
                  </a:cxn>
                  <a:cxn ang="0">
                    <a:pos x="198" y="920"/>
                  </a:cxn>
                  <a:cxn ang="0">
                    <a:pos x="208" y="910"/>
                  </a:cxn>
                  <a:cxn ang="0">
                    <a:pos x="442" y="896"/>
                  </a:cxn>
                  <a:cxn ang="0">
                    <a:pos x="208" y="954"/>
                  </a:cxn>
                  <a:cxn ang="0">
                    <a:pos x="432" y="960"/>
                  </a:cxn>
                  <a:cxn ang="0">
                    <a:pos x="198" y="972"/>
                  </a:cxn>
                  <a:cxn ang="0">
                    <a:pos x="434" y="940"/>
                  </a:cxn>
                  <a:cxn ang="0">
                    <a:pos x="442" y="950"/>
                  </a:cxn>
                  <a:cxn ang="0">
                    <a:pos x="432" y="988"/>
                  </a:cxn>
                  <a:cxn ang="0">
                    <a:pos x="432" y="988"/>
                  </a:cxn>
                  <a:cxn ang="0">
                    <a:pos x="196" y="26"/>
                  </a:cxn>
                  <a:cxn ang="0">
                    <a:pos x="54" y="142"/>
                  </a:cxn>
                  <a:cxn ang="0">
                    <a:pos x="0" y="320"/>
                  </a:cxn>
                  <a:cxn ang="0">
                    <a:pos x="28" y="452"/>
                  </a:cxn>
                  <a:cxn ang="0">
                    <a:pos x="124" y="594"/>
                  </a:cxn>
                  <a:cxn ang="0">
                    <a:pos x="168" y="732"/>
                  </a:cxn>
                  <a:cxn ang="0">
                    <a:pos x="188" y="794"/>
                  </a:cxn>
                  <a:cxn ang="0">
                    <a:pos x="180" y="816"/>
                  </a:cxn>
                  <a:cxn ang="0">
                    <a:pos x="188" y="854"/>
                  </a:cxn>
                  <a:cxn ang="0">
                    <a:pos x="182" y="872"/>
                  </a:cxn>
                  <a:cxn ang="0">
                    <a:pos x="188" y="904"/>
                  </a:cxn>
                  <a:cxn ang="0">
                    <a:pos x="182" y="922"/>
                  </a:cxn>
                  <a:cxn ang="0">
                    <a:pos x="188" y="956"/>
                  </a:cxn>
                  <a:cxn ang="0">
                    <a:pos x="182" y="974"/>
                  </a:cxn>
                  <a:cxn ang="0">
                    <a:pos x="198" y="998"/>
                  </a:cxn>
                  <a:cxn ang="0">
                    <a:pos x="360" y="1070"/>
                  </a:cxn>
                  <a:cxn ang="0">
                    <a:pos x="448" y="988"/>
                  </a:cxn>
                  <a:cxn ang="0">
                    <a:pos x="456" y="954"/>
                  </a:cxn>
                  <a:cxn ang="0">
                    <a:pos x="448" y="930"/>
                  </a:cxn>
                  <a:cxn ang="0">
                    <a:pos x="456" y="904"/>
                  </a:cxn>
                  <a:cxn ang="0">
                    <a:pos x="448" y="878"/>
                  </a:cxn>
                  <a:cxn ang="0">
                    <a:pos x="456" y="852"/>
                  </a:cxn>
                  <a:cxn ang="0">
                    <a:pos x="450" y="830"/>
                  </a:cxn>
                  <a:cxn ang="0">
                    <a:pos x="460" y="800"/>
                  </a:cxn>
                  <a:cxn ang="0">
                    <a:pos x="468" y="766"/>
                  </a:cxn>
                  <a:cxn ang="0">
                    <a:pos x="480" y="676"/>
                  </a:cxn>
                  <a:cxn ang="0">
                    <a:pos x="568" y="522"/>
                  </a:cxn>
                  <a:cxn ang="0">
                    <a:pos x="636" y="374"/>
                  </a:cxn>
                  <a:cxn ang="0">
                    <a:pos x="626" y="226"/>
                  </a:cxn>
                  <a:cxn ang="0">
                    <a:pos x="524" y="74"/>
                  </a:cxn>
                  <a:cxn ang="0">
                    <a:pos x="352" y="2"/>
                  </a:cxn>
                </a:cxnLst>
                <a:rect l="0" t="0" r="r" b="b"/>
                <a:pathLst>
                  <a:path w="640" h="1070">
                    <a:moveTo>
                      <a:pt x="556" y="512"/>
                    </a:moveTo>
                    <a:lnTo>
                      <a:pt x="556" y="512"/>
                    </a:lnTo>
                    <a:lnTo>
                      <a:pt x="526" y="552"/>
                    </a:lnTo>
                    <a:lnTo>
                      <a:pt x="502" y="586"/>
                    </a:lnTo>
                    <a:lnTo>
                      <a:pt x="484" y="618"/>
                    </a:lnTo>
                    <a:lnTo>
                      <a:pt x="472" y="646"/>
                    </a:lnTo>
                    <a:lnTo>
                      <a:pt x="464" y="672"/>
                    </a:lnTo>
                    <a:lnTo>
                      <a:pt x="460" y="694"/>
                    </a:lnTo>
                    <a:lnTo>
                      <a:pt x="456" y="714"/>
                    </a:lnTo>
                    <a:lnTo>
                      <a:pt x="456" y="732"/>
                    </a:lnTo>
                    <a:lnTo>
                      <a:pt x="456" y="732"/>
                    </a:lnTo>
                    <a:lnTo>
                      <a:pt x="454" y="750"/>
                    </a:lnTo>
                    <a:lnTo>
                      <a:pt x="450" y="766"/>
                    </a:lnTo>
                    <a:lnTo>
                      <a:pt x="448" y="774"/>
                    </a:lnTo>
                    <a:lnTo>
                      <a:pt x="444" y="780"/>
                    </a:lnTo>
                    <a:lnTo>
                      <a:pt x="438" y="786"/>
                    </a:lnTo>
                    <a:lnTo>
                      <a:pt x="430" y="792"/>
                    </a:lnTo>
                    <a:lnTo>
                      <a:pt x="210" y="792"/>
                    </a:lnTo>
                    <a:lnTo>
                      <a:pt x="210" y="792"/>
                    </a:lnTo>
                    <a:lnTo>
                      <a:pt x="202" y="786"/>
                    </a:lnTo>
                    <a:lnTo>
                      <a:pt x="196" y="780"/>
                    </a:lnTo>
                    <a:lnTo>
                      <a:pt x="192" y="774"/>
                    </a:lnTo>
                    <a:lnTo>
                      <a:pt x="190" y="766"/>
                    </a:lnTo>
                    <a:lnTo>
                      <a:pt x="186" y="750"/>
                    </a:lnTo>
                    <a:lnTo>
                      <a:pt x="184" y="732"/>
                    </a:lnTo>
                    <a:lnTo>
                      <a:pt x="184" y="732"/>
                    </a:lnTo>
                    <a:lnTo>
                      <a:pt x="184" y="714"/>
                    </a:lnTo>
                    <a:lnTo>
                      <a:pt x="180" y="694"/>
                    </a:lnTo>
                    <a:lnTo>
                      <a:pt x="176" y="672"/>
                    </a:lnTo>
                    <a:lnTo>
                      <a:pt x="168" y="646"/>
                    </a:lnTo>
                    <a:lnTo>
                      <a:pt x="156" y="618"/>
                    </a:lnTo>
                    <a:lnTo>
                      <a:pt x="138" y="586"/>
                    </a:lnTo>
                    <a:lnTo>
                      <a:pt x="114" y="550"/>
                    </a:lnTo>
                    <a:lnTo>
                      <a:pt x="84" y="512"/>
                    </a:lnTo>
                    <a:lnTo>
                      <a:pt x="84" y="512"/>
                    </a:lnTo>
                    <a:lnTo>
                      <a:pt x="68" y="490"/>
                    </a:lnTo>
                    <a:lnTo>
                      <a:pt x="54" y="468"/>
                    </a:lnTo>
                    <a:lnTo>
                      <a:pt x="44" y="446"/>
                    </a:lnTo>
                    <a:lnTo>
                      <a:pt x="34" y="422"/>
                    </a:lnTo>
                    <a:lnTo>
                      <a:pt x="26" y="398"/>
                    </a:lnTo>
                    <a:lnTo>
                      <a:pt x="20" y="372"/>
                    </a:lnTo>
                    <a:lnTo>
                      <a:pt x="18" y="346"/>
                    </a:lnTo>
                    <a:lnTo>
                      <a:pt x="16" y="320"/>
                    </a:lnTo>
                    <a:lnTo>
                      <a:pt x="16" y="320"/>
                    </a:lnTo>
                    <a:lnTo>
                      <a:pt x="18" y="290"/>
                    </a:lnTo>
                    <a:lnTo>
                      <a:pt x="22" y="260"/>
                    </a:lnTo>
                    <a:lnTo>
                      <a:pt x="30" y="230"/>
                    </a:lnTo>
                    <a:lnTo>
                      <a:pt x="40" y="202"/>
                    </a:lnTo>
                    <a:lnTo>
                      <a:pt x="52" y="176"/>
                    </a:lnTo>
                    <a:lnTo>
                      <a:pt x="68" y="150"/>
                    </a:lnTo>
                    <a:lnTo>
                      <a:pt x="86" y="128"/>
                    </a:lnTo>
                    <a:lnTo>
                      <a:pt x="106" y="106"/>
                    </a:lnTo>
                    <a:lnTo>
                      <a:pt x="126" y="86"/>
                    </a:lnTo>
                    <a:lnTo>
                      <a:pt x="150" y="68"/>
                    </a:lnTo>
                    <a:lnTo>
                      <a:pt x="176" y="54"/>
                    </a:lnTo>
                    <a:lnTo>
                      <a:pt x="202" y="40"/>
                    </a:lnTo>
                    <a:lnTo>
                      <a:pt x="230" y="30"/>
                    </a:lnTo>
                    <a:lnTo>
                      <a:pt x="258" y="22"/>
                    </a:lnTo>
                    <a:lnTo>
                      <a:pt x="288" y="18"/>
                    </a:lnTo>
                    <a:lnTo>
                      <a:pt x="320" y="16"/>
                    </a:lnTo>
                    <a:lnTo>
                      <a:pt x="320" y="16"/>
                    </a:lnTo>
                    <a:lnTo>
                      <a:pt x="352" y="18"/>
                    </a:lnTo>
                    <a:lnTo>
                      <a:pt x="382" y="22"/>
                    </a:lnTo>
                    <a:lnTo>
                      <a:pt x="410" y="30"/>
                    </a:lnTo>
                    <a:lnTo>
                      <a:pt x="438" y="40"/>
                    </a:lnTo>
                    <a:lnTo>
                      <a:pt x="464" y="54"/>
                    </a:lnTo>
                    <a:lnTo>
                      <a:pt x="490" y="68"/>
                    </a:lnTo>
                    <a:lnTo>
                      <a:pt x="514" y="86"/>
                    </a:lnTo>
                    <a:lnTo>
                      <a:pt x="534" y="106"/>
                    </a:lnTo>
                    <a:lnTo>
                      <a:pt x="554" y="128"/>
                    </a:lnTo>
                    <a:lnTo>
                      <a:pt x="572" y="150"/>
                    </a:lnTo>
                    <a:lnTo>
                      <a:pt x="588" y="176"/>
                    </a:lnTo>
                    <a:lnTo>
                      <a:pt x="600" y="202"/>
                    </a:lnTo>
                    <a:lnTo>
                      <a:pt x="610" y="230"/>
                    </a:lnTo>
                    <a:lnTo>
                      <a:pt x="618" y="260"/>
                    </a:lnTo>
                    <a:lnTo>
                      <a:pt x="622" y="290"/>
                    </a:lnTo>
                    <a:lnTo>
                      <a:pt x="624" y="320"/>
                    </a:lnTo>
                    <a:lnTo>
                      <a:pt x="624" y="320"/>
                    </a:lnTo>
                    <a:lnTo>
                      <a:pt x="622" y="346"/>
                    </a:lnTo>
                    <a:lnTo>
                      <a:pt x="620" y="372"/>
                    </a:lnTo>
                    <a:lnTo>
                      <a:pt x="614" y="398"/>
                    </a:lnTo>
                    <a:lnTo>
                      <a:pt x="606" y="422"/>
                    </a:lnTo>
                    <a:lnTo>
                      <a:pt x="596" y="446"/>
                    </a:lnTo>
                    <a:lnTo>
                      <a:pt x="586" y="468"/>
                    </a:lnTo>
                    <a:lnTo>
                      <a:pt x="572" y="490"/>
                    </a:lnTo>
                    <a:lnTo>
                      <a:pt x="556" y="512"/>
                    </a:lnTo>
                    <a:lnTo>
                      <a:pt x="556" y="512"/>
                    </a:lnTo>
                    <a:close/>
                    <a:moveTo>
                      <a:pt x="432" y="828"/>
                    </a:moveTo>
                    <a:lnTo>
                      <a:pt x="208" y="850"/>
                    </a:lnTo>
                    <a:lnTo>
                      <a:pt x="208" y="830"/>
                    </a:lnTo>
                    <a:lnTo>
                      <a:pt x="194" y="808"/>
                    </a:lnTo>
                    <a:lnTo>
                      <a:pt x="194" y="808"/>
                    </a:lnTo>
                    <a:lnTo>
                      <a:pt x="446" y="808"/>
                    </a:lnTo>
                    <a:lnTo>
                      <a:pt x="446" y="808"/>
                    </a:lnTo>
                    <a:lnTo>
                      <a:pt x="432" y="828"/>
                    </a:lnTo>
                    <a:lnTo>
                      <a:pt x="432" y="828"/>
                    </a:lnTo>
                    <a:close/>
                    <a:moveTo>
                      <a:pt x="436" y="854"/>
                    </a:moveTo>
                    <a:lnTo>
                      <a:pt x="434" y="856"/>
                    </a:lnTo>
                    <a:lnTo>
                      <a:pt x="208" y="878"/>
                    </a:lnTo>
                    <a:lnTo>
                      <a:pt x="204" y="876"/>
                    </a:lnTo>
                    <a:lnTo>
                      <a:pt x="204" y="876"/>
                    </a:lnTo>
                    <a:lnTo>
                      <a:pt x="200" y="874"/>
                    </a:lnTo>
                    <a:lnTo>
                      <a:pt x="198" y="870"/>
                    </a:lnTo>
                    <a:lnTo>
                      <a:pt x="198" y="870"/>
                    </a:lnTo>
                    <a:lnTo>
                      <a:pt x="198" y="868"/>
                    </a:lnTo>
                    <a:lnTo>
                      <a:pt x="198" y="868"/>
                    </a:lnTo>
                    <a:lnTo>
                      <a:pt x="200" y="864"/>
                    </a:lnTo>
                    <a:lnTo>
                      <a:pt x="204" y="860"/>
                    </a:lnTo>
                    <a:lnTo>
                      <a:pt x="206" y="858"/>
                    </a:lnTo>
                    <a:lnTo>
                      <a:pt x="434" y="836"/>
                    </a:lnTo>
                    <a:lnTo>
                      <a:pt x="436" y="838"/>
                    </a:lnTo>
                    <a:lnTo>
                      <a:pt x="436" y="838"/>
                    </a:lnTo>
                    <a:lnTo>
                      <a:pt x="440" y="842"/>
                    </a:lnTo>
                    <a:lnTo>
                      <a:pt x="442" y="846"/>
                    </a:lnTo>
                    <a:lnTo>
                      <a:pt x="442" y="846"/>
                    </a:lnTo>
                    <a:lnTo>
                      <a:pt x="442" y="846"/>
                    </a:lnTo>
                    <a:lnTo>
                      <a:pt x="442" y="846"/>
                    </a:lnTo>
                    <a:lnTo>
                      <a:pt x="440" y="852"/>
                    </a:lnTo>
                    <a:lnTo>
                      <a:pt x="436" y="854"/>
                    </a:lnTo>
                    <a:lnTo>
                      <a:pt x="436" y="854"/>
                    </a:lnTo>
                    <a:close/>
                    <a:moveTo>
                      <a:pt x="208" y="902"/>
                    </a:moveTo>
                    <a:lnTo>
                      <a:pt x="208" y="886"/>
                    </a:lnTo>
                    <a:lnTo>
                      <a:pt x="432" y="864"/>
                    </a:lnTo>
                    <a:lnTo>
                      <a:pt x="432" y="880"/>
                    </a:lnTo>
                    <a:lnTo>
                      <a:pt x="208" y="902"/>
                    </a:lnTo>
                    <a:close/>
                    <a:moveTo>
                      <a:pt x="436" y="906"/>
                    </a:moveTo>
                    <a:lnTo>
                      <a:pt x="434" y="908"/>
                    </a:lnTo>
                    <a:lnTo>
                      <a:pt x="206" y="930"/>
                    </a:lnTo>
                    <a:lnTo>
                      <a:pt x="204" y="928"/>
                    </a:lnTo>
                    <a:lnTo>
                      <a:pt x="204" y="928"/>
                    </a:lnTo>
                    <a:lnTo>
                      <a:pt x="200" y="926"/>
                    </a:lnTo>
                    <a:lnTo>
                      <a:pt x="198" y="920"/>
                    </a:lnTo>
                    <a:lnTo>
                      <a:pt x="198" y="920"/>
                    </a:lnTo>
                    <a:lnTo>
                      <a:pt x="198" y="920"/>
                    </a:lnTo>
                    <a:lnTo>
                      <a:pt x="198" y="920"/>
                    </a:lnTo>
                    <a:lnTo>
                      <a:pt x="200" y="916"/>
                    </a:lnTo>
                    <a:lnTo>
                      <a:pt x="204" y="912"/>
                    </a:lnTo>
                    <a:lnTo>
                      <a:pt x="208" y="910"/>
                    </a:lnTo>
                    <a:lnTo>
                      <a:pt x="432" y="888"/>
                    </a:lnTo>
                    <a:lnTo>
                      <a:pt x="436" y="890"/>
                    </a:lnTo>
                    <a:lnTo>
                      <a:pt x="436" y="890"/>
                    </a:lnTo>
                    <a:lnTo>
                      <a:pt x="440" y="892"/>
                    </a:lnTo>
                    <a:lnTo>
                      <a:pt x="442" y="896"/>
                    </a:lnTo>
                    <a:lnTo>
                      <a:pt x="442" y="896"/>
                    </a:lnTo>
                    <a:lnTo>
                      <a:pt x="442" y="898"/>
                    </a:lnTo>
                    <a:lnTo>
                      <a:pt x="442" y="898"/>
                    </a:lnTo>
                    <a:lnTo>
                      <a:pt x="440" y="902"/>
                    </a:lnTo>
                    <a:lnTo>
                      <a:pt x="436" y="906"/>
                    </a:lnTo>
                    <a:lnTo>
                      <a:pt x="436" y="906"/>
                    </a:lnTo>
                    <a:close/>
                    <a:moveTo>
                      <a:pt x="208" y="954"/>
                    </a:moveTo>
                    <a:lnTo>
                      <a:pt x="208" y="938"/>
                    </a:lnTo>
                    <a:lnTo>
                      <a:pt x="432" y="916"/>
                    </a:lnTo>
                    <a:lnTo>
                      <a:pt x="432" y="932"/>
                    </a:lnTo>
                    <a:lnTo>
                      <a:pt x="208" y="954"/>
                    </a:lnTo>
                    <a:close/>
                    <a:moveTo>
                      <a:pt x="436" y="958"/>
                    </a:moveTo>
                    <a:lnTo>
                      <a:pt x="432" y="960"/>
                    </a:lnTo>
                    <a:lnTo>
                      <a:pt x="208" y="982"/>
                    </a:lnTo>
                    <a:lnTo>
                      <a:pt x="204" y="980"/>
                    </a:lnTo>
                    <a:lnTo>
                      <a:pt x="204" y="980"/>
                    </a:lnTo>
                    <a:lnTo>
                      <a:pt x="200" y="976"/>
                    </a:lnTo>
                    <a:lnTo>
                      <a:pt x="198" y="972"/>
                    </a:lnTo>
                    <a:lnTo>
                      <a:pt x="198" y="972"/>
                    </a:lnTo>
                    <a:lnTo>
                      <a:pt x="198" y="972"/>
                    </a:lnTo>
                    <a:lnTo>
                      <a:pt x="198" y="972"/>
                    </a:lnTo>
                    <a:lnTo>
                      <a:pt x="200" y="966"/>
                    </a:lnTo>
                    <a:lnTo>
                      <a:pt x="204" y="964"/>
                    </a:lnTo>
                    <a:lnTo>
                      <a:pt x="206" y="962"/>
                    </a:lnTo>
                    <a:lnTo>
                      <a:pt x="434" y="940"/>
                    </a:lnTo>
                    <a:lnTo>
                      <a:pt x="436" y="940"/>
                    </a:lnTo>
                    <a:lnTo>
                      <a:pt x="436" y="940"/>
                    </a:lnTo>
                    <a:lnTo>
                      <a:pt x="440" y="944"/>
                    </a:lnTo>
                    <a:lnTo>
                      <a:pt x="442" y="948"/>
                    </a:lnTo>
                    <a:lnTo>
                      <a:pt x="442" y="948"/>
                    </a:lnTo>
                    <a:lnTo>
                      <a:pt x="442" y="950"/>
                    </a:lnTo>
                    <a:lnTo>
                      <a:pt x="442" y="950"/>
                    </a:lnTo>
                    <a:lnTo>
                      <a:pt x="440" y="954"/>
                    </a:lnTo>
                    <a:lnTo>
                      <a:pt x="436" y="958"/>
                    </a:lnTo>
                    <a:lnTo>
                      <a:pt x="436" y="958"/>
                    </a:lnTo>
                    <a:close/>
                    <a:moveTo>
                      <a:pt x="432" y="988"/>
                    </a:moveTo>
                    <a:lnTo>
                      <a:pt x="432" y="988"/>
                    </a:lnTo>
                    <a:lnTo>
                      <a:pt x="394" y="1022"/>
                    </a:lnTo>
                    <a:lnTo>
                      <a:pt x="248" y="1022"/>
                    </a:lnTo>
                    <a:lnTo>
                      <a:pt x="248" y="1022"/>
                    </a:lnTo>
                    <a:lnTo>
                      <a:pt x="212" y="990"/>
                    </a:lnTo>
                    <a:lnTo>
                      <a:pt x="432" y="968"/>
                    </a:lnTo>
                    <a:lnTo>
                      <a:pt x="432" y="988"/>
                    </a:lnTo>
                    <a:close/>
                    <a:moveTo>
                      <a:pt x="320" y="0"/>
                    </a:moveTo>
                    <a:lnTo>
                      <a:pt x="320" y="0"/>
                    </a:lnTo>
                    <a:lnTo>
                      <a:pt x="288" y="2"/>
                    </a:lnTo>
                    <a:lnTo>
                      <a:pt x="256" y="6"/>
                    </a:lnTo>
                    <a:lnTo>
                      <a:pt x="224" y="14"/>
                    </a:lnTo>
                    <a:lnTo>
                      <a:pt x="196" y="26"/>
                    </a:lnTo>
                    <a:lnTo>
                      <a:pt x="168" y="38"/>
                    </a:lnTo>
                    <a:lnTo>
                      <a:pt x="142" y="54"/>
                    </a:lnTo>
                    <a:lnTo>
                      <a:pt x="116" y="74"/>
                    </a:lnTo>
                    <a:lnTo>
                      <a:pt x="94" y="94"/>
                    </a:lnTo>
                    <a:lnTo>
                      <a:pt x="74" y="116"/>
                    </a:lnTo>
                    <a:lnTo>
                      <a:pt x="54" y="142"/>
                    </a:lnTo>
                    <a:lnTo>
                      <a:pt x="38" y="168"/>
                    </a:lnTo>
                    <a:lnTo>
                      <a:pt x="26" y="196"/>
                    </a:lnTo>
                    <a:lnTo>
                      <a:pt x="14" y="226"/>
                    </a:lnTo>
                    <a:lnTo>
                      <a:pt x="6" y="256"/>
                    </a:lnTo>
                    <a:lnTo>
                      <a:pt x="2" y="288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2" y="348"/>
                    </a:lnTo>
                    <a:lnTo>
                      <a:pt x="4" y="374"/>
                    </a:lnTo>
                    <a:lnTo>
                      <a:pt x="10" y="402"/>
                    </a:lnTo>
                    <a:lnTo>
                      <a:pt x="18" y="428"/>
                    </a:lnTo>
                    <a:lnTo>
                      <a:pt x="28" y="452"/>
                    </a:lnTo>
                    <a:lnTo>
                      <a:pt x="40" y="476"/>
                    </a:lnTo>
                    <a:lnTo>
                      <a:pt x="54" y="500"/>
                    </a:lnTo>
                    <a:lnTo>
                      <a:pt x="72" y="522"/>
                    </a:lnTo>
                    <a:lnTo>
                      <a:pt x="72" y="522"/>
                    </a:lnTo>
                    <a:lnTo>
                      <a:pt x="102" y="560"/>
                    </a:lnTo>
                    <a:lnTo>
                      <a:pt x="124" y="594"/>
                    </a:lnTo>
                    <a:lnTo>
                      <a:pt x="140" y="624"/>
                    </a:lnTo>
                    <a:lnTo>
                      <a:pt x="152" y="652"/>
                    </a:lnTo>
                    <a:lnTo>
                      <a:pt x="160" y="676"/>
                    </a:lnTo>
                    <a:lnTo>
                      <a:pt x="164" y="698"/>
                    </a:lnTo>
                    <a:lnTo>
                      <a:pt x="168" y="716"/>
                    </a:lnTo>
                    <a:lnTo>
                      <a:pt x="168" y="732"/>
                    </a:lnTo>
                    <a:lnTo>
                      <a:pt x="168" y="732"/>
                    </a:lnTo>
                    <a:lnTo>
                      <a:pt x="170" y="750"/>
                    </a:lnTo>
                    <a:lnTo>
                      <a:pt x="172" y="766"/>
                    </a:lnTo>
                    <a:lnTo>
                      <a:pt x="178" y="780"/>
                    </a:lnTo>
                    <a:lnTo>
                      <a:pt x="188" y="794"/>
                    </a:lnTo>
                    <a:lnTo>
                      <a:pt x="188" y="794"/>
                    </a:lnTo>
                    <a:lnTo>
                      <a:pt x="182" y="796"/>
                    </a:lnTo>
                    <a:lnTo>
                      <a:pt x="180" y="800"/>
                    </a:lnTo>
                    <a:lnTo>
                      <a:pt x="180" y="800"/>
                    </a:lnTo>
                    <a:lnTo>
                      <a:pt x="178" y="806"/>
                    </a:lnTo>
                    <a:lnTo>
                      <a:pt x="178" y="810"/>
                    </a:lnTo>
                    <a:lnTo>
                      <a:pt x="180" y="816"/>
                    </a:lnTo>
                    <a:lnTo>
                      <a:pt x="180" y="816"/>
                    </a:lnTo>
                    <a:lnTo>
                      <a:pt x="192" y="834"/>
                    </a:lnTo>
                    <a:lnTo>
                      <a:pt x="192" y="834"/>
                    </a:lnTo>
                    <a:lnTo>
                      <a:pt x="192" y="850"/>
                    </a:lnTo>
                    <a:lnTo>
                      <a:pt x="192" y="850"/>
                    </a:lnTo>
                    <a:lnTo>
                      <a:pt x="188" y="854"/>
                    </a:lnTo>
                    <a:lnTo>
                      <a:pt x="186" y="858"/>
                    </a:lnTo>
                    <a:lnTo>
                      <a:pt x="184" y="864"/>
                    </a:lnTo>
                    <a:lnTo>
                      <a:pt x="182" y="868"/>
                    </a:lnTo>
                    <a:lnTo>
                      <a:pt x="182" y="868"/>
                    </a:lnTo>
                    <a:lnTo>
                      <a:pt x="182" y="872"/>
                    </a:lnTo>
                    <a:lnTo>
                      <a:pt x="182" y="872"/>
                    </a:lnTo>
                    <a:lnTo>
                      <a:pt x="186" y="880"/>
                    </a:lnTo>
                    <a:lnTo>
                      <a:pt x="192" y="888"/>
                    </a:lnTo>
                    <a:lnTo>
                      <a:pt x="192" y="888"/>
                    </a:lnTo>
                    <a:lnTo>
                      <a:pt x="192" y="900"/>
                    </a:lnTo>
                    <a:lnTo>
                      <a:pt x="192" y="900"/>
                    </a:lnTo>
                    <a:lnTo>
                      <a:pt x="188" y="904"/>
                    </a:lnTo>
                    <a:lnTo>
                      <a:pt x="186" y="910"/>
                    </a:lnTo>
                    <a:lnTo>
                      <a:pt x="184" y="914"/>
                    </a:lnTo>
                    <a:lnTo>
                      <a:pt x="182" y="920"/>
                    </a:lnTo>
                    <a:lnTo>
                      <a:pt x="182" y="920"/>
                    </a:lnTo>
                    <a:lnTo>
                      <a:pt x="182" y="922"/>
                    </a:lnTo>
                    <a:lnTo>
                      <a:pt x="182" y="922"/>
                    </a:lnTo>
                    <a:lnTo>
                      <a:pt x="186" y="932"/>
                    </a:lnTo>
                    <a:lnTo>
                      <a:pt x="192" y="938"/>
                    </a:lnTo>
                    <a:lnTo>
                      <a:pt x="192" y="938"/>
                    </a:lnTo>
                    <a:lnTo>
                      <a:pt x="192" y="952"/>
                    </a:lnTo>
                    <a:lnTo>
                      <a:pt x="192" y="952"/>
                    </a:lnTo>
                    <a:lnTo>
                      <a:pt x="188" y="956"/>
                    </a:lnTo>
                    <a:lnTo>
                      <a:pt x="186" y="960"/>
                    </a:lnTo>
                    <a:lnTo>
                      <a:pt x="184" y="966"/>
                    </a:lnTo>
                    <a:lnTo>
                      <a:pt x="182" y="972"/>
                    </a:lnTo>
                    <a:lnTo>
                      <a:pt x="182" y="972"/>
                    </a:lnTo>
                    <a:lnTo>
                      <a:pt x="182" y="974"/>
                    </a:lnTo>
                    <a:lnTo>
                      <a:pt x="182" y="974"/>
                    </a:lnTo>
                    <a:lnTo>
                      <a:pt x="184" y="980"/>
                    </a:lnTo>
                    <a:lnTo>
                      <a:pt x="186" y="984"/>
                    </a:lnTo>
                    <a:lnTo>
                      <a:pt x="194" y="990"/>
                    </a:lnTo>
                    <a:lnTo>
                      <a:pt x="194" y="990"/>
                    </a:lnTo>
                    <a:lnTo>
                      <a:pt x="194" y="996"/>
                    </a:lnTo>
                    <a:lnTo>
                      <a:pt x="198" y="998"/>
                    </a:lnTo>
                    <a:lnTo>
                      <a:pt x="274" y="1066"/>
                    </a:lnTo>
                    <a:lnTo>
                      <a:pt x="274" y="1066"/>
                    </a:lnTo>
                    <a:lnTo>
                      <a:pt x="280" y="1068"/>
                    </a:lnTo>
                    <a:lnTo>
                      <a:pt x="286" y="1070"/>
                    </a:lnTo>
                    <a:lnTo>
                      <a:pt x="360" y="1070"/>
                    </a:lnTo>
                    <a:lnTo>
                      <a:pt x="360" y="1070"/>
                    </a:lnTo>
                    <a:lnTo>
                      <a:pt x="366" y="1068"/>
                    </a:lnTo>
                    <a:lnTo>
                      <a:pt x="370" y="1066"/>
                    </a:lnTo>
                    <a:lnTo>
                      <a:pt x="442" y="998"/>
                    </a:lnTo>
                    <a:lnTo>
                      <a:pt x="442" y="998"/>
                    </a:lnTo>
                    <a:lnTo>
                      <a:pt x="446" y="994"/>
                    </a:lnTo>
                    <a:lnTo>
                      <a:pt x="448" y="988"/>
                    </a:lnTo>
                    <a:lnTo>
                      <a:pt x="448" y="988"/>
                    </a:lnTo>
                    <a:lnTo>
                      <a:pt x="448" y="968"/>
                    </a:lnTo>
                    <a:lnTo>
                      <a:pt x="448" y="968"/>
                    </a:lnTo>
                    <a:lnTo>
                      <a:pt x="452" y="964"/>
                    </a:lnTo>
                    <a:lnTo>
                      <a:pt x="454" y="960"/>
                    </a:lnTo>
                    <a:lnTo>
                      <a:pt x="456" y="954"/>
                    </a:lnTo>
                    <a:lnTo>
                      <a:pt x="458" y="950"/>
                    </a:lnTo>
                    <a:lnTo>
                      <a:pt x="458" y="950"/>
                    </a:lnTo>
                    <a:lnTo>
                      <a:pt x="458" y="946"/>
                    </a:lnTo>
                    <a:lnTo>
                      <a:pt x="458" y="946"/>
                    </a:lnTo>
                    <a:lnTo>
                      <a:pt x="454" y="938"/>
                    </a:lnTo>
                    <a:lnTo>
                      <a:pt x="448" y="930"/>
                    </a:lnTo>
                    <a:lnTo>
                      <a:pt x="448" y="930"/>
                    </a:lnTo>
                    <a:lnTo>
                      <a:pt x="448" y="918"/>
                    </a:lnTo>
                    <a:lnTo>
                      <a:pt x="448" y="918"/>
                    </a:lnTo>
                    <a:lnTo>
                      <a:pt x="452" y="914"/>
                    </a:lnTo>
                    <a:lnTo>
                      <a:pt x="454" y="908"/>
                    </a:lnTo>
                    <a:lnTo>
                      <a:pt x="456" y="904"/>
                    </a:lnTo>
                    <a:lnTo>
                      <a:pt x="458" y="898"/>
                    </a:lnTo>
                    <a:lnTo>
                      <a:pt x="458" y="898"/>
                    </a:lnTo>
                    <a:lnTo>
                      <a:pt x="458" y="896"/>
                    </a:lnTo>
                    <a:lnTo>
                      <a:pt x="458" y="896"/>
                    </a:lnTo>
                    <a:lnTo>
                      <a:pt x="454" y="886"/>
                    </a:lnTo>
                    <a:lnTo>
                      <a:pt x="448" y="878"/>
                    </a:lnTo>
                    <a:lnTo>
                      <a:pt x="448" y="878"/>
                    </a:lnTo>
                    <a:lnTo>
                      <a:pt x="448" y="866"/>
                    </a:lnTo>
                    <a:lnTo>
                      <a:pt x="448" y="866"/>
                    </a:lnTo>
                    <a:lnTo>
                      <a:pt x="452" y="862"/>
                    </a:lnTo>
                    <a:lnTo>
                      <a:pt x="454" y="858"/>
                    </a:lnTo>
                    <a:lnTo>
                      <a:pt x="456" y="852"/>
                    </a:lnTo>
                    <a:lnTo>
                      <a:pt x="458" y="846"/>
                    </a:lnTo>
                    <a:lnTo>
                      <a:pt x="458" y="846"/>
                    </a:lnTo>
                    <a:lnTo>
                      <a:pt x="458" y="844"/>
                    </a:lnTo>
                    <a:lnTo>
                      <a:pt x="458" y="844"/>
                    </a:lnTo>
                    <a:lnTo>
                      <a:pt x="456" y="836"/>
                    </a:lnTo>
                    <a:lnTo>
                      <a:pt x="450" y="830"/>
                    </a:lnTo>
                    <a:lnTo>
                      <a:pt x="450" y="830"/>
                    </a:lnTo>
                    <a:lnTo>
                      <a:pt x="460" y="816"/>
                    </a:lnTo>
                    <a:lnTo>
                      <a:pt x="460" y="816"/>
                    </a:lnTo>
                    <a:lnTo>
                      <a:pt x="462" y="810"/>
                    </a:lnTo>
                    <a:lnTo>
                      <a:pt x="462" y="806"/>
                    </a:lnTo>
                    <a:lnTo>
                      <a:pt x="460" y="800"/>
                    </a:lnTo>
                    <a:lnTo>
                      <a:pt x="460" y="800"/>
                    </a:lnTo>
                    <a:lnTo>
                      <a:pt x="458" y="796"/>
                    </a:lnTo>
                    <a:lnTo>
                      <a:pt x="452" y="794"/>
                    </a:lnTo>
                    <a:lnTo>
                      <a:pt x="452" y="794"/>
                    </a:lnTo>
                    <a:lnTo>
                      <a:pt x="462" y="780"/>
                    </a:lnTo>
                    <a:lnTo>
                      <a:pt x="468" y="766"/>
                    </a:lnTo>
                    <a:lnTo>
                      <a:pt x="470" y="750"/>
                    </a:lnTo>
                    <a:lnTo>
                      <a:pt x="472" y="732"/>
                    </a:lnTo>
                    <a:lnTo>
                      <a:pt x="472" y="732"/>
                    </a:lnTo>
                    <a:lnTo>
                      <a:pt x="472" y="716"/>
                    </a:lnTo>
                    <a:lnTo>
                      <a:pt x="476" y="698"/>
                    </a:lnTo>
                    <a:lnTo>
                      <a:pt x="480" y="676"/>
                    </a:lnTo>
                    <a:lnTo>
                      <a:pt x="488" y="652"/>
                    </a:lnTo>
                    <a:lnTo>
                      <a:pt x="500" y="624"/>
                    </a:lnTo>
                    <a:lnTo>
                      <a:pt x="516" y="594"/>
                    </a:lnTo>
                    <a:lnTo>
                      <a:pt x="538" y="560"/>
                    </a:lnTo>
                    <a:lnTo>
                      <a:pt x="568" y="522"/>
                    </a:lnTo>
                    <a:lnTo>
                      <a:pt x="568" y="522"/>
                    </a:lnTo>
                    <a:lnTo>
                      <a:pt x="584" y="500"/>
                    </a:lnTo>
                    <a:lnTo>
                      <a:pt x="600" y="476"/>
                    </a:lnTo>
                    <a:lnTo>
                      <a:pt x="612" y="452"/>
                    </a:lnTo>
                    <a:lnTo>
                      <a:pt x="622" y="428"/>
                    </a:lnTo>
                    <a:lnTo>
                      <a:pt x="630" y="402"/>
                    </a:lnTo>
                    <a:lnTo>
                      <a:pt x="636" y="374"/>
                    </a:lnTo>
                    <a:lnTo>
                      <a:pt x="638" y="348"/>
                    </a:lnTo>
                    <a:lnTo>
                      <a:pt x="640" y="320"/>
                    </a:lnTo>
                    <a:lnTo>
                      <a:pt x="640" y="320"/>
                    </a:lnTo>
                    <a:lnTo>
                      <a:pt x="638" y="288"/>
                    </a:lnTo>
                    <a:lnTo>
                      <a:pt x="634" y="256"/>
                    </a:lnTo>
                    <a:lnTo>
                      <a:pt x="626" y="226"/>
                    </a:lnTo>
                    <a:lnTo>
                      <a:pt x="614" y="196"/>
                    </a:lnTo>
                    <a:lnTo>
                      <a:pt x="602" y="168"/>
                    </a:lnTo>
                    <a:lnTo>
                      <a:pt x="586" y="142"/>
                    </a:lnTo>
                    <a:lnTo>
                      <a:pt x="566" y="116"/>
                    </a:lnTo>
                    <a:lnTo>
                      <a:pt x="546" y="94"/>
                    </a:lnTo>
                    <a:lnTo>
                      <a:pt x="524" y="74"/>
                    </a:lnTo>
                    <a:lnTo>
                      <a:pt x="498" y="54"/>
                    </a:lnTo>
                    <a:lnTo>
                      <a:pt x="472" y="38"/>
                    </a:lnTo>
                    <a:lnTo>
                      <a:pt x="444" y="26"/>
                    </a:lnTo>
                    <a:lnTo>
                      <a:pt x="416" y="14"/>
                    </a:lnTo>
                    <a:lnTo>
                      <a:pt x="384" y="6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Freeform 488"/>
              <p:cNvSpPr>
                <a:spLocks/>
              </p:cNvSpPr>
              <p:nvPr/>
            </p:nvSpPr>
            <p:spPr bwMode="gray">
              <a:xfrm>
                <a:off x="4950" y="2567"/>
                <a:ext cx="588" cy="564"/>
              </a:xfrm>
              <a:custGeom>
                <a:avLst/>
                <a:gdLst/>
                <a:ahLst/>
                <a:cxnLst>
                  <a:cxn ang="0">
                    <a:pos x="294" y="564"/>
                  </a:cxn>
                  <a:cxn ang="0">
                    <a:pos x="354" y="558"/>
                  </a:cxn>
                  <a:cxn ang="0">
                    <a:pos x="408" y="540"/>
                  </a:cxn>
                  <a:cxn ang="0">
                    <a:pos x="458" y="512"/>
                  </a:cxn>
                  <a:cxn ang="0">
                    <a:pos x="502" y="476"/>
                  </a:cxn>
                  <a:cxn ang="0">
                    <a:pos x="538" y="434"/>
                  </a:cxn>
                  <a:cxn ang="0">
                    <a:pos x="566" y="384"/>
                  </a:cxn>
                  <a:cxn ang="0">
                    <a:pos x="582" y="328"/>
                  </a:cxn>
                  <a:cxn ang="0">
                    <a:pos x="588" y="268"/>
                  </a:cxn>
                  <a:cxn ang="0">
                    <a:pos x="588" y="238"/>
                  </a:cxn>
                  <a:cxn ang="0">
                    <a:pos x="576" y="182"/>
                  </a:cxn>
                  <a:cxn ang="0">
                    <a:pos x="566" y="156"/>
                  </a:cxn>
                  <a:cxn ang="0">
                    <a:pos x="544" y="122"/>
                  </a:cxn>
                  <a:cxn ang="0">
                    <a:pos x="518" y="92"/>
                  </a:cxn>
                  <a:cxn ang="0">
                    <a:pos x="488" y="66"/>
                  </a:cxn>
                  <a:cxn ang="0">
                    <a:pos x="454" y="44"/>
                  </a:cxn>
                  <a:cxn ang="0">
                    <a:pos x="418" y="24"/>
                  </a:cxn>
                  <a:cxn ang="0">
                    <a:pos x="378" y="12"/>
                  </a:cxn>
                  <a:cxn ang="0">
                    <a:pos x="338" y="4"/>
                  </a:cxn>
                  <a:cxn ang="0">
                    <a:pos x="294" y="0"/>
                  </a:cxn>
                  <a:cxn ang="0">
                    <a:pos x="272" y="0"/>
                  </a:cxn>
                  <a:cxn ang="0">
                    <a:pos x="230" y="6"/>
                  </a:cxn>
                  <a:cxn ang="0">
                    <a:pos x="190" y="18"/>
                  </a:cxn>
                  <a:cxn ang="0">
                    <a:pos x="152" y="34"/>
                  </a:cxn>
                  <a:cxn ang="0">
                    <a:pos x="116" y="54"/>
                  </a:cxn>
                  <a:cxn ang="0">
                    <a:pos x="84" y="78"/>
                  </a:cxn>
                  <a:cxn ang="0">
                    <a:pos x="56" y="108"/>
                  </a:cxn>
                  <a:cxn ang="0">
                    <a:pos x="32" y="140"/>
                  </a:cxn>
                  <a:cxn ang="0">
                    <a:pos x="22" y="156"/>
                  </a:cxn>
                  <a:cxn ang="0">
                    <a:pos x="4" y="210"/>
                  </a:cxn>
                  <a:cxn ang="0">
                    <a:pos x="0" y="268"/>
                  </a:cxn>
                  <a:cxn ang="0">
                    <a:pos x="0" y="298"/>
                  </a:cxn>
                  <a:cxn ang="0">
                    <a:pos x="12" y="356"/>
                  </a:cxn>
                  <a:cxn ang="0">
                    <a:pos x="34" y="408"/>
                  </a:cxn>
                  <a:cxn ang="0">
                    <a:pos x="66" y="456"/>
                  </a:cxn>
                  <a:cxn ang="0">
                    <a:pos x="106" y="496"/>
                  </a:cxn>
                  <a:cxn ang="0">
                    <a:pos x="154" y="528"/>
                  </a:cxn>
                  <a:cxn ang="0">
                    <a:pos x="206" y="550"/>
                  </a:cxn>
                  <a:cxn ang="0">
                    <a:pos x="264" y="562"/>
                  </a:cxn>
                  <a:cxn ang="0">
                    <a:pos x="294" y="564"/>
                  </a:cxn>
                </a:cxnLst>
                <a:rect l="0" t="0" r="r" b="b"/>
                <a:pathLst>
                  <a:path w="588" h="564">
                    <a:moveTo>
                      <a:pt x="294" y="564"/>
                    </a:moveTo>
                    <a:lnTo>
                      <a:pt x="294" y="564"/>
                    </a:lnTo>
                    <a:lnTo>
                      <a:pt x="324" y="562"/>
                    </a:lnTo>
                    <a:lnTo>
                      <a:pt x="354" y="558"/>
                    </a:lnTo>
                    <a:lnTo>
                      <a:pt x="382" y="550"/>
                    </a:lnTo>
                    <a:lnTo>
                      <a:pt x="408" y="540"/>
                    </a:lnTo>
                    <a:lnTo>
                      <a:pt x="434" y="528"/>
                    </a:lnTo>
                    <a:lnTo>
                      <a:pt x="458" y="512"/>
                    </a:lnTo>
                    <a:lnTo>
                      <a:pt x="482" y="496"/>
                    </a:lnTo>
                    <a:lnTo>
                      <a:pt x="502" y="476"/>
                    </a:lnTo>
                    <a:lnTo>
                      <a:pt x="522" y="456"/>
                    </a:lnTo>
                    <a:lnTo>
                      <a:pt x="538" y="434"/>
                    </a:lnTo>
                    <a:lnTo>
                      <a:pt x="554" y="408"/>
                    </a:lnTo>
                    <a:lnTo>
                      <a:pt x="566" y="384"/>
                    </a:lnTo>
                    <a:lnTo>
                      <a:pt x="576" y="356"/>
                    </a:lnTo>
                    <a:lnTo>
                      <a:pt x="582" y="328"/>
                    </a:lnTo>
                    <a:lnTo>
                      <a:pt x="588" y="298"/>
                    </a:lnTo>
                    <a:lnTo>
                      <a:pt x="588" y="268"/>
                    </a:lnTo>
                    <a:lnTo>
                      <a:pt x="588" y="268"/>
                    </a:lnTo>
                    <a:lnTo>
                      <a:pt x="588" y="238"/>
                    </a:lnTo>
                    <a:lnTo>
                      <a:pt x="584" y="210"/>
                    </a:lnTo>
                    <a:lnTo>
                      <a:pt x="576" y="182"/>
                    </a:lnTo>
                    <a:lnTo>
                      <a:pt x="566" y="156"/>
                    </a:lnTo>
                    <a:lnTo>
                      <a:pt x="566" y="156"/>
                    </a:lnTo>
                    <a:lnTo>
                      <a:pt x="556" y="140"/>
                    </a:lnTo>
                    <a:lnTo>
                      <a:pt x="544" y="122"/>
                    </a:lnTo>
                    <a:lnTo>
                      <a:pt x="532" y="108"/>
                    </a:lnTo>
                    <a:lnTo>
                      <a:pt x="518" y="92"/>
                    </a:lnTo>
                    <a:lnTo>
                      <a:pt x="504" y="78"/>
                    </a:lnTo>
                    <a:lnTo>
                      <a:pt x="488" y="66"/>
                    </a:lnTo>
                    <a:lnTo>
                      <a:pt x="472" y="54"/>
                    </a:lnTo>
                    <a:lnTo>
                      <a:pt x="454" y="44"/>
                    </a:lnTo>
                    <a:lnTo>
                      <a:pt x="436" y="34"/>
                    </a:lnTo>
                    <a:lnTo>
                      <a:pt x="418" y="24"/>
                    </a:lnTo>
                    <a:lnTo>
                      <a:pt x="398" y="18"/>
                    </a:lnTo>
                    <a:lnTo>
                      <a:pt x="378" y="12"/>
                    </a:lnTo>
                    <a:lnTo>
                      <a:pt x="358" y="6"/>
                    </a:lnTo>
                    <a:lnTo>
                      <a:pt x="338" y="4"/>
                    </a:lnTo>
                    <a:lnTo>
                      <a:pt x="316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72" y="0"/>
                    </a:lnTo>
                    <a:lnTo>
                      <a:pt x="250" y="4"/>
                    </a:lnTo>
                    <a:lnTo>
                      <a:pt x="230" y="6"/>
                    </a:lnTo>
                    <a:lnTo>
                      <a:pt x="210" y="12"/>
                    </a:lnTo>
                    <a:lnTo>
                      <a:pt x="190" y="18"/>
                    </a:lnTo>
                    <a:lnTo>
                      <a:pt x="170" y="24"/>
                    </a:lnTo>
                    <a:lnTo>
                      <a:pt x="152" y="34"/>
                    </a:lnTo>
                    <a:lnTo>
                      <a:pt x="134" y="44"/>
                    </a:lnTo>
                    <a:lnTo>
                      <a:pt x="116" y="54"/>
                    </a:lnTo>
                    <a:lnTo>
                      <a:pt x="100" y="66"/>
                    </a:lnTo>
                    <a:lnTo>
                      <a:pt x="84" y="78"/>
                    </a:lnTo>
                    <a:lnTo>
                      <a:pt x="70" y="92"/>
                    </a:lnTo>
                    <a:lnTo>
                      <a:pt x="56" y="108"/>
                    </a:lnTo>
                    <a:lnTo>
                      <a:pt x="44" y="122"/>
                    </a:lnTo>
                    <a:lnTo>
                      <a:pt x="32" y="140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12" y="182"/>
                    </a:lnTo>
                    <a:lnTo>
                      <a:pt x="4" y="210"/>
                    </a:lnTo>
                    <a:lnTo>
                      <a:pt x="0" y="238"/>
                    </a:lnTo>
                    <a:lnTo>
                      <a:pt x="0" y="268"/>
                    </a:lnTo>
                    <a:lnTo>
                      <a:pt x="0" y="268"/>
                    </a:lnTo>
                    <a:lnTo>
                      <a:pt x="0" y="298"/>
                    </a:lnTo>
                    <a:lnTo>
                      <a:pt x="6" y="328"/>
                    </a:lnTo>
                    <a:lnTo>
                      <a:pt x="12" y="356"/>
                    </a:lnTo>
                    <a:lnTo>
                      <a:pt x="22" y="384"/>
                    </a:lnTo>
                    <a:lnTo>
                      <a:pt x="34" y="408"/>
                    </a:lnTo>
                    <a:lnTo>
                      <a:pt x="50" y="434"/>
                    </a:lnTo>
                    <a:lnTo>
                      <a:pt x="66" y="456"/>
                    </a:lnTo>
                    <a:lnTo>
                      <a:pt x="86" y="476"/>
                    </a:lnTo>
                    <a:lnTo>
                      <a:pt x="106" y="496"/>
                    </a:lnTo>
                    <a:lnTo>
                      <a:pt x="130" y="512"/>
                    </a:lnTo>
                    <a:lnTo>
                      <a:pt x="154" y="528"/>
                    </a:lnTo>
                    <a:lnTo>
                      <a:pt x="180" y="540"/>
                    </a:lnTo>
                    <a:lnTo>
                      <a:pt x="206" y="550"/>
                    </a:lnTo>
                    <a:lnTo>
                      <a:pt x="234" y="558"/>
                    </a:lnTo>
                    <a:lnTo>
                      <a:pt x="264" y="562"/>
                    </a:lnTo>
                    <a:lnTo>
                      <a:pt x="294" y="564"/>
                    </a:lnTo>
                    <a:lnTo>
                      <a:pt x="294" y="564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489"/>
              <p:cNvSpPr>
                <a:spLocks/>
              </p:cNvSpPr>
              <p:nvPr/>
            </p:nvSpPr>
            <p:spPr bwMode="gray">
              <a:xfrm>
                <a:off x="4952" y="2863"/>
                <a:ext cx="194" cy="4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26"/>
                  </a:cxn>
                  <a:cxn ang="0">
                    <a:pos x="6" y="50"/>
                  </a:cxn>
                  <a:cxn ang="0">
                    <a:pos x="12" y="74"/>
                  </a:cxn>
                  <a:cxn ang="0">
                    <a:pos x="20" y="98"/>
                  </a:cxn>
                  <a:cxn ang="0">
                    <a:pos x="30" y="120"/>
                  </a:cxn>
                  <a:cxn ang="0">
                    <a:pos x="40" y="142"/>
                  </a:cxn>
                  <a:cxn ang="0">
                    <a:pos x="54" y="162"/>
                  </a:cxn>
                  <a:cxn ang="0">
                    <a:pos x="68" y="180"/>
                  </a:cxn>
                  <a:cxn ang="0">
                    <a:pos x="68" y="180"/>
                  </a:cxn>
                  <a:cxn ang="0">
                    <a:pos x="94" y="212"/>
                  </a:cxn>
                  <a:cxn ang="0">
                    <a:pos x="114" y="240"/>
                  </a:cxn>
                  <a:cxn ang="0">
                    <a:pos x="130" y="266"/>
                  </a:cxn>
                  <a:cxn ang="0">
                    <a:pos x="144" y="290"/>
                  </a:cxn>
                  <a:cxn ang="0">
                    <a:pos x="152" y="312"/>
                  </a:cxn>
                  <a:cxn ang="0">
                    <a:pos x="158" y="332"/>
                  </a:cxn>
                  <a:cxn ang="0">
                    <a:pos x="162" y="350"/>
                  </a:cxn>
                  <a:cxn ang="0">
                    <a:pos x="166" y="366"/>
                  </a:cxn>
                  <a:cxn ang="0">
                    <a:pos x="168" y="394"/>
                  </a:cxn>
                  <a:cxn ang="0">
                    <a:pos x="170" y="416"/>
                  </a:cxn>
                  <a:cxn ang="0">
                    <a:pos x="174" y="426"/>
                  </a:cxn>
                  <a:cxn ang="0">
                    <a:pos x="178" y="436"/>
                  </a:cxn>
                  <a:cxn ang="0">
                    <a:pos x="184" y="444"/>
                  </a:cxn>
                  <a:cxn ang="0">
                    <a:pos x="194" y="452"/>
                  </a:cxn>
                  <a:cxn ang="0">
                    <a:pos x="194" y="452"/>
                  </a:cxn>
                  <a:cxn ang="0">
                    <a:pos x="186" y="444"/>
                  </a:cxn>
                  <a:cxn ang="0">
                    <a:pos x="182" y="436"/>
                  </a:cxn>
                  <a:cxn ang="0">
                    <a:pos x="178" y="426"/>
                  </a:cxn>
                  <a:cxn ang="0">
                    <a:pos x="176" y="416"/>
                  </a:cxn>
                  <a:cxn ang="0">
                    <a:pos x="176" y="392"/>
                  </a:cxn>
                  <a:cxn ang="0">
                    <a:pos x="174" y="364"/>
                  </a:cxn>
                  <a:cxn ang="0">
                    <a:pos x="172" y="348"/>
                  </a:cxn>
                  <a:cxn ang="0">
                    <a:pos x="168" y="332"/>
                  </a:cxn>
                  <a:cxn ang="0">
                    <a:pos x="164" y="312"/>
                  </a:cxn>
                  <a:cxn ang="0">
                    <a:pos x="154" y="290"/>
                  </a:cxn>
                  <a:cxn ang="0">
                    <a:pos x="144" y="266"/>
                  </a:cxn>
                  <a:cxn ang="0">
                    <a:pos x="128" y="240"/>
                  </a:cxn>
                  <a:cxn ang="0">
                    <a:pos x="110" y="210"/>
                  </a:cxn>
                  <a:cxn ang="0">
                    <a:pos x="86" y="180"/>
                  </a:cxn>
                  <a:cxn ang="0">
                    <a:pos x="86" y="180"/>
                  </a:cxn>
                  <a:cxn ang="0">
                    <a:pos x="66" y="154"/>
                  </a:cxn>
                  <a:cxn ang="0">
                    <a:pos x="54" y="138"/>
                  </a:cxn>
                  <a:cxn ang="0">
                    <a:pos x="40" y="118"/>
                  </a:cxn>
                  <a:cxn ang="0">
                    <a:pos x="28" y="96"/>
                  </a:cxn>
                  <a:cxn ang="0">
                    <a:pos x="16" y="68"/>
                  </a:cxn>
                  <a:cxn ang="0">
                    <a:pos x="6" y="3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4" h="452">
                    <a:moveTo>
                      <a:pt x="0" y="0"/>
                    </a:moveTo>
                    <a:lnTo>
                      <a:pt x="0" y="0"/>
                    </a:lnTo>
                    <a:lnTo>
                      <a:pt x="2" y="26"/>
                    </a:lnTo>
                    <a:lnTo>
                      <a:pt x="6" y="50"/>
                    </a:lnTo>
                    <a:lnTo>
                      <a:pt x="12" y="74"/>
                    </a:lnTo>
                    <a:lnTo>
                      <a:pt x="20" y="98"/>
                    </a:lnTo>
                    <a:lnTo>
                      <a:pt x="30" y="120"/>
                    </a:lnTo>
                    <a:lnTo>
                      <a:pt x="40" y="142"/>
                    </a:lnTo>
                    <a:lnTo>
                      <a:pt x="54" y="162"/>
                    </a:lnTo>
                    <a:lnTo>
                      <a:pt x="68" y="180"/>
                    </a:lnTo>
                    <a:lnTo>
                      <a:pt x="68" y="180"/>
                    </a:lnTo>
                    <a:lnTo>
                      <a:pt x="94" y="212"/>
                    </a:lnTo>
                    <a:lnTo>
                      <a:pt x="114" y="240"/>
                    </a:lnTo>
                    <a:lnTo>
                      <a:pt x="130" y="266"/>
                    </a:lnTo>
                    <a:lnTo>
                      <a:pt x="144" y="290"/>
                    </a:lnTo>
                    <a:lnTo>
                      <a:pt x="152" y="312"/>
                    </a:lnTo>
                    <a:lnTo>
                      <a:pt x="158" y="332"/>
                    </a:lnTo>
                    <a:lnTo>
                      <a:pt x="162" y="350"/>
                    </a:lnTo>
                    <a:lnTo>
                      <a:pt x="166" y="366"/>
                    </a:lnTo>
                    <a:lnTo>
                      <a:pt x="168" y="394"/>
                    </a:lnTo>
                    <a:lnTo>
                      <a:pt x="170" y="416"/>
                    </a:lnTo>
                    <a:lnTo>
                      <a:pt x="174" y="426"/>
                    </a:lnTo>
                    <a:lnTo>
                      <a:pt x="178" y="436"/>
                    </a:lnTo>
                    <a:lnTo>
                      <a:pt x="184" y="444"/>
                    </a:lnTo>
                    <a:lnTo>
                      <a:pt x="194" y="452"/>
                    </a:lnTo>
                    <a:lnTo>
                      <a:pt x="194" y="452"/>
                    </a:lnTo>
                    <a:lnTo>
                      <a:pt x="186" y="444"/>
                    </a:lnTo>
                    <a:lnTo>
                      <a:pt x="182" y="436"/>
                    </a:lnTo>
                    <a:lnTo>
                      <a:pt x="178" y="426"/>
                    </a:lnTo>
                    <a:lnTo>
                      <a:pt x="176" y="416"/>
                    </a:lnTo>
                    <a:lnTo>
                      <a:pt x="176" y="392"/>
                    </a:lnTo>
                    <a:lnTo>
                      <a:pt x="174" y="364"/>
                    </a:lnTo>
                    <a:lnTo>
                      <a:pt x="172" y="348"/>
                    </a:lnTo>
                    <a:lnTo>
                      <a:pt x="168" y="332"/>
                    </a:lnTo>
                    <a:lnTo>
                      <a:pt x="164" y="312"/>
                    </a:lnTo>
                    <a:lnTo>
                      <a:pt x="154" y="290"/>
                    </a:lnTo>
                    <a:lnTo>
                      <a:pt x="144" y="266"/>
                    </a:lnTo>
                    <a:lnTo>
                      <a:pt x="128" y="240"/>
                    </a:lnTo>
                    <a:lnTo>
                      <a:pt x="110" y="210"/>
                    </a:lnTo>
                    <a:lnTo>
                      <a:pt x="86" y="180"/>
                    </a:lnTo>
                    <a:lnTo>
                      <a:pt x="86" y="180"/>
                    </a:lnTo>
                    <a:lnTo>
                      <a:pt x="66" y="154"/>
                    </a:lnTo>
                    <a:lnTo>
                      <a:pt x="54" y="138"/>
                    </a:lnTo>
                    <a:lnTo>
                      <a:pt x="40" y="118"/>
                    </a:lnTo>
                    <a:lnTo>
                      <a:pt x="28" y="96"/>
                    </a:lnTo>
                    <a:lnTo>
                      <a:pt x="16" y="68"/>
                    </a:lnTo>
                    <a:lnTo>
                      <a:pt x="6" y="3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490"/>
              <p:cNvSpPr>
                <a:spLocks/>
              </p:cNvSpPr>
              <p:nvPr/>
            </p:nvSpPr>
            <p:spPr bwMode="gray">
              <a:xfrm>
                <a:off x="5344" y="2863"/>
                <a:ext cx="194" cy="452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194" y="0"/>
                  </a:cxn>
                  <a:cxn ang="0">
                    <a:pos x="192" y="26"/>
                  </a:cxn>
                  <a:cxn ang="0">
                    <a:pos x="188" y="50"/>
                  </a:cxn>
                  <a:cxn ang="0">
                    <a:pos x="182" y="74"/>
                  </a:cxn>
                  <a:cxn ang="0">
                    <a:pos x="174" y="98"/>
                  </a:cxn>
                  <a:cxn ang="0">
                    <a:pos x="164" y="120"/>
                  </a:cxn>
                  <a:cxn ang="0">
                    <a:pos x="152" y="142"/>
                  </a:cxn>
                  <a:cxn ang="0">
                    <a:pos x="140" y="162"/>
                  </a:cxn>
                  <a:cxn ang="0">
                    <a:pos x="124" y="180"/>
                  </a:cxn>
                  <a:cxn ang="0">
                    <a:pos x="124" y="180"/>
                  </a:cxn>
                  <a:cxn ang="0">
                    <a:pos x="98" y="212"/>
                  </a:cxn>
                  <a:cxn ang="0">
                    <a:pos x="78" y="240"/>
                  </a:cxn>
                  <a:cxn ang="0">
                    <a:pos x="62" y="266"/>
                  </a:cxn>
                  <a:cxn ang="0">
                    <a:pos x="50" y="290"/>
                  </a:cxn>
                  <a:cxn ang="0">
                    <a:pos x="40" y="312"/>
                  </a:cxn>
                  <a:cxn ang="0">
                    <a:pos x="34" y="332"/>
                  </a:cxn>
                  <a:cxn ang="0">
                    <a:pos x="30" y="350"/>
                  </a:cxn>
                  <a:cxn ang="0">
                    <a:pos x="28" y="366"/>
                  </a:cxn>
                  <a:cxn ang="0">
                    <a:pos x="26" y="394"/>
                  </a:cxn>
                  <a:cxn ang="0">
                    <a:pos x="22" y="416"/>
                  </a:cxn>
                  <a:cxn ang="0">
                    <a:pos x="20" y="426"/>
                  </a:cxn>
                  <a:cxn ang="0">
                    <a:pos x="16" y="436"/>
                  </a:cxn>
                  <a:cxn ang="0">
                    <a:pos x="8" y="444"/>
                  </a:cxn>
                  <a:cxn ang="0">
                    <a:pos x="0" y="452"/>
                  </a:cxn>
                  <a:cxn ang="0">
                    <a:pos x="0" y="452"/>
                  </a:cxn>
                  <a:cxn ang="0">
                    <a:pos x="6" y="444"/>
                  </a:cxn>
                  <a:cxn ang="0">
                    <a:pos x="12" y="436"/>
                  </a:cxn>
                  <a:cxn ang="0">
                    <a:pos x="14" y="426"/>
                  </a:cxn>
                  <a:cxn ang="0">
                    <a:pos x="16" y="416"/>
                  </a:cxn>
                  <a:cxn ang="0">
                    <a:pos x="18" y="392"/>
                  </a:cxn>
                  <a:cxn ang="0">
                    <a:pos x="18" y="364"/>
                  </a:cxn>
                  <a:cxn ang="0">
                    <a:pos x="20" y="348"/>
                  </a:cxn>
                  <a:cxn ang="0">
                    <a:pos x="24" y="332"/>
                  </a:cxn>
                  <a:cxn ang="0">
                    <a:pos x="30" y="312"/>
                  </a:cxn>
                  <a:cxn ang="0">
                    <a:pos x="38" y="290"/>
                  </a:cxn>
                  <a:cxn ang="0">
                    <a:pos x="50" y="266"/>
                  </a:cxn>
                  <a:cxn ang="0">
                    <a:pos x="64" y="240"/>
                  </a:cxn>
                  <a:cxn ang="0">
                    <a:pos x="84" y="210"/>
                  </a:cxn>
                  <a:cxn ang="0">
                    <a:pos x="108" y="180"/>
                  </a:cxn>
                  <a:cxn ang="0">
                    <a:pos x="108" y="180"/>
                  </a:cxn>
                  <a:cxn ang="0">
                    <a:pos x="128" y="154"/>
                  </a:cxn>
                  <a:cxn ang="0">
                    <a:pos x="140" y="138"/>
                  </a:cxn>
                  <a:cxn ang="0">
                    <a:pos x="152" y="118"/>
                  </a:cxn>
                  <a:cxn ang="0">
                    <a:pos x="164" y="96"/>
                  </a:cxn>
                  <a:cxn ang="0">
                    <a:pos x="176" y="68"/>
                  </a:cxn>
                  <a:cxn ang="0">
                    <a:pos x="186" y="36"/>
                  </a:cxn>
                  <a:cxn ang="0">
                    <a:pos x="194" y="0"/>
                  </a:cxn>
                  <a:cxn ang="0">
                    <a:pos x="194" y="0"/>
                  </a:cxn>
                </a:cxnLst>
                <a:rect l="0" t="0" r="r" b="b"/>
                <a:pathLst>
                  <a:path w="194" h="452">
                    <a:moveTo>
                      <a:pt x="194" y="0"/>
                    </a:moveTo>
                    <a:lnTo>
                      <a:pt x="194" y="0"/>
                    </a:lnTo>
                    <a:lnTo>
                      <a:pt x="192" y="26"/>
                    </a:lnTo>
                    <a:lnTo>
                      <a:pt x="188" y="50"/>
                    </a:lnTo>
                    <a:lnTo>
                      <a:pt x="182" y="74"/>
                    </a:lnTo>
                    <a:lnTo>
                      <a:pt x="174" y="98"/>
                    </a:lnTo>
                    <a:lnTo>
                      <a:pt x="164" y="120"/>
                    </a:lnTo>
                    <a:lnTo>
                      <a:pt x="152" y="142"/>
                    </a:lnTo>
                    <a:lnTo>
                      <a:pt x="140" y="162"/>
                    </a:lnTo>
                    <a:lnTo>
                      <a:pt x="124" y="180"/>
                    </a:lnTo>
                    <a:lnTo>
                      <a:pt x="124" y="180"/>
                    </a:lnTo>
                    <a:lnTo>
                      <a:pt x="98" y="212"/>
                    </a:lnTo>
                    <a:lnTo>
                      <a:pt x="78" y="240"/>
                    </a:lnTo>
                    <a:lnTo>
                      <a:pt x="62" y="266"/>
                    </a:lnTo>
                    <a:lnTo>
                      <a:pt x="50" y="290"/>
                    </a:lnTo>
                    <a:lnTo>
                      <a:pt x="40" y="312"/>
                    </a:lnTo>
                    <a:lnTo>
                      <a:pt x="34" y="332"/>
                    </a:lnTo>
                    <a:lnTo>
                      <a:pt x="30" y="350"/>
                    </a:lnTo>
                    <a:lnTo>
                      <a:pt x="28" y="366"/>
                    </a:lnTo>
                    <a:lnTo>
                      <a:pt x="26" y="394"/>
                    </a:lnTo>
                    <a:lnTo>
                      <a:pt x="22" y="416"/>
                    </a:lnTo>
                    <a:lnTo>
                      <a:pt x="20" y="426"/>
                    </a:lnTo>
                    <a:lnTo>
                      <a:pt x="16" y="436"/>
                    </a:lnTo>
                    <a:lnTo>
                      <a:pt x="8" y="444"/>
                    </a:lnTo>
                    <a:lnTo>
                      <a:pt x="0" y="452"/>
                    </a:lnTo>
                    <a:lnTo>
                      <a:pt x="0" y="452"/>
                    </a:lnTo>
                    <a:lnTo>
                      <a:pt x="6" y="444"/>
                    </a:lnTo>
                    <a:lnTo>
                      <a:pt x="12" y="436"/>
                    </a:lnTo>
                    <a:lnTo>
                      <a:pt x="14" y="426"/>
                    </a:lnTo>
                    <a:lnTo>
                      <a:pt x="16" y="416"/>
                    </a:lnTo>
                    <a:lnTo>
                      <a:pt x="18" y="392"/>
                    </a:lnTo>
                    <a:lnTo>
                      <a:pt x="18" y="364"/>
                    </a:lnTo>
                    <a:lnTo>
                      <a:pt x="20" y="348"/>
                    </a:lnTo>
                    <a:lnTo>
                      <a:pt x="24" y="332"/>
                    </a:lnTo>
                    <a:lnTo>
                      <a:pt x="30" y="312"/>
                    </a:lnTo>
                    <a:lnTo>
                      <a:pt x="38" y="290"/>
                    </a:lnTo>
                    <a:lnTo>
                      <a:pt x="50" y="266"/>
                    </a:lnTo>
                    <a:lnTo>
                      <a:pt x="64" y="240"/>
                    </a:lnTo>
                    <a:lnTo>
                      <a:pt x="84" y="210"/>
                    </a:lnTo>
                    <a:lnTo>
                      <a:pt x="108" y="180"/>
                    </a:lnTo>
                    <a:lnTo>
                      <a:pt x="108" y="180"/>
                    </a:lnTo>
                    <a:lnTo>
                      <a:pt x="128" y="154"/>
                    </a:lnTo>
                    <a:lnTo>
                      <a:pt x="140" y="138"/>
                    </a:lnTo>
                    <a:lnTo>
                      <a:pt x="152" y="118"/>
                    </a:lnTo>
                    <a:lnTo>
                      <a:pt x="164" y="96"/>
                    </a:lnTo>
                    <a:lnTo>
                      <a:pt x="176" y="68"/>
                    </a:lnTo>
                    <a:lnTo>
                      <a:pt x="186" y="36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491"/>
              <p:cNvSpPr>
                <a:spLocks/>
              </p:cNvSpPr>
              <p:nvPr/>
            </p:nvSpPr>
            <p:spPr bwMode="gray">
              <a:xfrm>
                <a:off x="5284" y="2613"/>
                <a:ext cx="158" cy="112"/>
              </a:xfrm>
              <a:custGeom>
                <a:avLst/>
                <a:gdLst/>
                <a:ahLst/>
                <a:cxnLst>
                  <a:cxn ang="0">
                    <a:pos x="156" y="94"/>
                  </a:cxn>
                  <a:cxn ang="0">
                    <a:pos x="156" y="94"/>
                  </a:cxn>
                  <a:cxn ang="0">
                    <a:pos x="150" y="102"/>
                  </a:cxn>
                  <a:cxn ang="0">
                    <a:pos x="142" y="106"/>
                  </a:cxn>
                  <a:cxn ang="0">
                    <a:pos x="132" y="110"/>
                  </a:cxn>
                  <a:cxn ang="0">
                    <a:pos x="120" y="112"/>
                  </a:cxn>
                  <a:cxn ang="0">
                    <a:pos x="106" y="112"/>
                  </a:cxn>
                  <a:cxn ang="0">
                    <a:pos x="90" y="108"/>
                  </a:cxn>
                  <a:cxn ang="0">
                    <a:pos x="74" y="104"/>
                  </a:cxn>
                  <a:cxn ang="0">
                    <a:pos x="58" y="96"/>
                  </a:cxn>
                  <a:cxn ang="0">
                    <a:pos x="58" y="96"/>
                  </a:cxn>
                  <a:cxn ang="0">
                    <a:pos x="44" y="88"/>
                  </a:cxn>
                  <a:cxn ang="0">
                    <a:pos x="30" y="78"/>
                  </a:cxn>
                  <a:cxn ang="0">
                    <a:pos x="20" y="68"/>
                  </a:cxn>
                  <a:cxn ang="0">
                    <a:pos x="10" y="58"/>
                  </a:cxn>
                  <a:cxn ang="0">
                    <a:pos x="4" y="48"/>
                  </a:cxn>
                  <a:cxn ang="0">
                    <a:pos x="0" y="36"/>
                  </a:cxn>
                  <a:cxn ang="0">
                    <a:pos x="0" y="26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8" y="10"/>
                  </a:cxn>
                  <a:cxn ang="0">
                    <a:pos x="16" y="4"/>
                  </a:cxn>
                  <a:cxn ang="0">
                    <a:pos x="28" y="0"/>
                  </a:cxn>
                  <a:cxn ang="0">
                    <a:pos x="40" y="0"/>
                  </a:cxn>
                  <a:cxn ang="0">
                    <a:pos x="54" y="0"/>
                  </a:cxn>
                  <a:cxn ang="0">
                    <a:pos x="68" y="2"/>
                  </a:cxn>
                  <a:cxn ang="0">
                    <a:pos x="84" y="8"/>
                  </a:cxn>
                  <a:cxn ang="0">
                    <a:pos x="100" y="14"/>
                  </a:cxn>
                  <a:cxn ang="0">
                    <a:pos x="100" y="14"/>
                  </a:cxn>
                  <a:cxn ang="0">
                    <a:pos x="114" y="22"/>
                  </a:cxn>
                  <a:cxn ang="0">
                    <a:pos x="128" y="32"/>
                  </a:cxn>
                  <a:cxn ang="0">
                    <a:pos x="140" y="42"/>
                  </a:cxn>
                  <a:cxn ang="0">
                    <a:pos x="148" y="54"/>
                  </a:cxn>
                  <a:cxn ang="0">
                    <a:pos x="154" y="64"/>
                  </a:cxn>
                  <a:cxn ang="0">
                    <a:pos x="158" y="74"/>
                  </a:cxn>
                  <a:cxn ang="0">
                    <a:pos x="158" y="84"/>
                  </a:cxn>
                  <a:cxn ang="0">
                    <a:pos x="156" y="94"/>
                  </a:cxn>
                  <a:cxn ang="0">
                    <a:pos x="156" y="94"/>
                  </a:cxn>
                </a:cxnLst>
                <a:rect l="0" t="0" r="r" b="b"/>
                <a:pathLst>
                  <a:path w="158" h="112">
                    <a:moveTo>
                      <a:pt x="156" y="94"/>
                    </a:moveTo>
                    <a:lnTo>
                      <a:pt x="156" y="94"/>
                    </a:lnTo>
                    <a:lnTo>
                      <a:pt x="150" y="102"/>
                    </a:lnTo>
                    <a:lnTo>
                      <a:pt x="142" y="106"/>
                    </a:lnTo>
                    <a:lnTo>
                      <a:pt x="132" y="110"/>
                    </a:lnTo>
                    <a:lnTo>
                      <a:pt x="120" y="112"/>
                    </a:lnTo>
                    <a:lnTo>
                      <a:pt x="106" y="112"/>
                    </a:lnTo>
                    <a:lnTo>
                      <a:pt x="90" y="108"/>
                    </a:lnTo>
                    <a:lnTo>
                      <a:pt x="74" y="104"/>
                    </a:lnTo>
                    <a:lnTo>
                      <a:pt x="58" y="96"/>
                    </a:lnTo>
                    <a:lnTo>
                      <a:pt x="58" y="96"/>
                    </a:lnTo>
                    <a:lnTo>
                      <a:pt x="44" y="88"/>
                    </a:lnTo>
                    <a:lnTo>
                      <a:pt x="30" y="78"/>
                    </a:lnTo>
                    <a:lnTo>
                      <a:pt x="20" y="68"/>
                    </a:lnTo>
                    <a:lnTo>
                      <a:pt x="10" y="58"/>
                    </a:lnTo>
                    <a:lnTo>
                      <a:pt x="4" y="48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6" y="4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54" y="0"/>
                    </a:lnTo>
                    <a:lnTo>
                      <a:pt x="68" y="2"/>
                    </a:lnTo>
                    <a:lnTo>
                      <a:pt x="84" y="8"/>
                    </a:lnTo>
                    <a:lnTo>
                      <a:pt x="100" y="14"/>
                    </a:lnTo>
                    <a:lnTo>
                      <a:pt x="100" y="14"/>
                    </a:lnTo>
                    <a:lnTo>
                      <a:pt x="114" y="22"/>
                    </a:lnTo>
                    <a:lnTo>
                      <a:pt x="128" y="32"/>
                    </a:lnTo>
                    <a:lnTo>
                      <a:pt x="140" y="42"/>
                    </a:lnTo>
                    <a:lnTo>
                      <a:pt x="148" y="54"/>
                    </a:lnTo>
                    <a:lnTo>
                      <a:pt x="154" y="64"/>
                    </a:lnTo>
                    <a:lnTo>
                      <a:pt x="158" y="74"/>
                    </a:lnTo>
                    <a:lnTo>
                      <a:pt x="158" y="84"/>
                    </a:lnTo>
                    <a:lnTo>
                      <a:pt x="156" y="94"/>
                    </a:lnTo>
                    <a:lnTo>
                      <a:pt x="156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492"/>
              <p:cNvSpPr>
                <a:spLocks/>
              </p:cNvSpPr>
              <p:nvPr/>
            </p:nvSpPr>
            <p:spPr bwMode="gray">
              <a:xfrm>
                <a:off x="5404" y="2743"/>
                <a:ext cx="62" cy="44"/>
              </a:xfrm>
              <a:custGeom>
                <a:avLst/>
                <a:gdLst/>
                <a:ahLst/>
                <a:cxnLst>
                  <a:cxn ang="0">
                    <a:pos x="60" y="36"/>
                  </a:cxn>
                  <a:cxn ang="0">
                    <a:pos x="60" y="36"/>
                  </a:cxn>
                  <a:cxn ang="0">
                    <a:pos x="58" y="40"/>
                  </a:cxn>
                  <a:cxn ang="0">
                    <a:pos x="56" y="42"/>
                  </a:cxn>
                  <a:cxn ang="0">
                    <a:pos x="46" y="44"/>
                  </a:cxn>
                  <a:cxn ang="0">
                    <a:pos x="34" y="42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12" y="30"/>
                  </a:cxn>
                  <a:cxn ang="0">
                    <a:pos x="4" y="22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16" y="0"/>
                  </a:cxn>
                  <a:cxn ang="0">
                    <a:pos x="26" y="0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50" y="12"/>
                  </a:cxn>
                  <a:cxn ang="0">
                    <a:pos x="58" y="20"/>
                  </a:cxn>
                  <a:cxn ang="0">
                    <a:pos x="62" y="28"/>
                  </a:cxn>
                  <a:cxn ang="0">
                    <a:pos x="62" y="32"/>
                  </a:cxn>
                  <a:cxn ang="0">
                    <a:pos x="60" y="36"/>
                  </a:cxn>
                  <a:cxn ang="0">
                    <a:pos x="60" y="36"/>
                  </a:cxn>
                </a:cxnLst>
                <a:rect l="0" t="0" r="r" b="b"/>
                <a:pathLst>
                  <a:path w="62" h="44">
                    <a:moveTo>
                      <a:pt x="60" y="36"/>
                    </a:moveTo>
                    <a:lnTo>
                      <a:pt x="60" y="36"/>
                    </a:lnTo>
                    <a:lnTo>
                      <a:pt x="58" y="40"/>
                    </a:lnTo>
                    <a:lnTo>
                      <a:pt x="56" y="42"/>
                    </a:lnTo>
                    <a:lnTo>
                      <a:pt x="46" y="44"/>
                    </a:lnTo>
                    <a:lnTo>
                      <a:pt x="34" y="42"/>
                    </a:lnTo>
                    <a:lnTo>
                      <a:pt x="22" y="38"/>
                    </a:lnTo>
                    <a:lnTo>
                      <a:pt x="22" y="38"/>
                    </a:lnTo>
                    <a:lnTo>
                      <a:pt x="12" y="30"/>
                    </a:lnTo>
                    <a:lnTo>
                      <a:pt x="4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26" y="0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50" y="12"/>
                    </a:lnTo>
                    <a:lnTo>
                      <a:pt x="58" y="20"/>
                    </a:lnTo>
                    <a:lnTo>
                      <a:pt x="62" y="28"/>
                    </a:lnTo>
                    <a:lnTo>
                      <a:pt x="62" y="32"/>
                    </a:lnTo>
                    <a:lnTo>
                      <a:pt x="60" y="36"/>
                    </a:lnTo>
                    <a:lnTo>
                      <a:pt x="6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493"/>
              <p:cNvSpPr>
                <a:spLocks/>
              </p:cNvSpPr>
              <p:nvPr/>
            </p:nvSpPr>
            <p:spPr bwMode="gray">
              <a:xfrm>
                <a:off x="4990" y="2641"/>
                <a:ext cx="152" cy="392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06" y="0"/>
                  </a:cxn>
                  <a:cxn ang="0">
                    <a:pos x="98" y="8"/>
                  </a:cxn>
                  <a:cxn ang="0">
                    <a:pos x="74" y="32"/>
                  </a:cxn>
                  <a:cxn ang="0">
                    <a:pos x="60" y="48"/>
                  </a:cxn>
                  <a:cxn ang="0">
                    <a:pos x="44" y="68"/>
                  </a:cxn>
                  <a:cxn ang="0">
                    <a:pos x="30" y="92"/>
                  </a:cxn>
                  <a:cxn ang="0">
                    <a:pos x="18" y="118"/>
                  </a:cxn>
                  <a:cxn ang="0">
                    <a:pos x="8" y="146"/>
                  </a:cxn>
                  <a:cxn ang="0">
                    <a:pos x="2" y="176"/>
                  </a:cxn>
                  <a:cxn ang="0">
                    <a:pos x="0" y="192"/>
                  </a:cxn>
                  <a:cxn ang="0">
                    <a:pos x="0" y="208"/>
                  </a:cxn>
                  <a:cxn ang="0">
                    <a:pos x="2" y="224"/>
                  </a:cxn>
                  <a:cxn ang="0">
                    <a:pos x="4" y="242"/>
                  </a:cxn>
                  <a:cxn ang="0">
                    <a:pos x="10" y="260"/>
                  </a:cxn>
                  <a:cxn ang="0">
                    <a:pos x="16" y="278"/>
                  </a:cxn>
                  <a:cxn ang="0">
                    <a:pos x="24" y="296"/>
                  </a:cxn>
                  <a:cxn ang="0">
                    <a:pos x="34" y="314"/>
                  </a:cxn>
                  <a:cxn ang="0">
                    <a:pos x="48" y="334"/>
                  </a:cxn>
                  <a:cxn ang="0">
                    <a:pos x="62" y="352"/>
                  </a:cxn>
                  <a:cxn ang="0">
                    <a:pos x="80" y="372"/>
                  </a:cxn>
                  <a:cxn ang="0">
                    <a:pos x="100" y="392"/>
                  </a:cxn>
                  <a:cxn ang="0">
                    <a:pos x="152" y="386"/>
                  </a:cxn>
                  <a:cxn ang="0">
                    <a:pos x="152" y="386"/>
                  </a:cxn>
                  <a:cxn ang="0">
                    <a:pos x="142" y="378"/>
                  </a:cxn>
                  <a:cxn ang="0">
                    <a:pos x="120" y="356"/>
                  </a:cxn>
                  <a:cxn ang="0">
                    <a:pos x="106" y="340"/>
                  </a:cxn>
                  <a:cxn ang="0">
                    <a:pos x="90" y="320"/>
                  </a:cxn>
                  <a:cxn ang="0">
                    <a:pos x="76" y="298"/>
                  </a:cxn>
                  <a:cxn ang="0">
                    <a:pos x="62" y="272"/>
                  </a:cxn>
                  <a:cxn ang="0">
                    <a:pos x="52" y="246"/>
                  </a:cxn>
                  <a:cxn ang="0">
                    <a:pos x="44" y="216"/>
                  </a:cxn>
                  <a:cxn ang="0">
                    <a:pos x="38" y="184"/>
                  </a:cxn>
                  <a:cxn ang="0">
                    <a:pos x="38" y="166"/>
                  </a:cxn>
                  <a:cxn ang="0">
                    <a:pos x="40" y="150"/>
                  </a:cxn>
                  <a:cxn ang="0">
                    <a:pos x="42" y="132"/>
                  </a:cxn>
                  <a:cxn ang="0">
                    <a:pos x="46" y="114"/>
                  </a:cxn>
                  <a:cxn ang="0">
                    <a:pos x="50" y="96"/>
                  </a:cxn>
                  <a:cxn ang="0">
                    <a:pos x="58" y="78"/>
                  </a:cxn>
                  <a:cxn ang="0">
                    <a:pos x="68" y="58"/>
                  </a:cxn>
                  <a:cxn ang="0">
                    <a:pos x="78" y="38"/>
                  </a:cxn>
                  <a:cxn ang="0">
                    <a:pos x="92" y="20"/>
                  </a:cxn>
                  <a:cxn ang="0">
                    <a:pos x="106" y="0"/>
                  </a:cxn>
                  <a:cxn ang="0">
                    <a:pos x="106" y="0"/>
                  </a:cxn>
                </a:cxnLst>
                <a:rect l="0" t="0" r="r" b="b"/>
                <a:pathLst>
                  <a:path w="152" h="392">
                    <a:moveTo>
                      <a:pt x="106" y="0"/>
                    </a:moveTo>
                    <a:lnTo>
                      <a:pt x="106" y="0"/>
                    </a:lnTo>
                    <a:lnTo>
                      <a:pt x="98" y="8"/>
                    </a:lnTo>
                    <a:lnTo>
                      <a:pt x="74" y="32"/>
                    </a:lnTo>
                    <a:lnTo>
                      <a:pt x="60" y="48"/>
                    </a:lnTo>
                    <a:lnTo>
                      <a:pt x="44" y="68"/>
                    </a:lnTo>
                    <a:lnTo>
                      <a:pt x="30" y="92"/>
                    </a:lnTo>
                    <a:lnTo>
                      <a:pt x="18" y="118"/>
                    </a:lnTo>
                    <a:lnTo>
                      <a:pt x="8" y="146"/>
                    </a:lnTo>
                    <a:lnTo>
                      <a:pt x="2" y="176"/>
                    </a:lnTo>
                    <a:lnTo>
                      <a:pt x="0" y="192"/>
                    </a:lnTo>
                    <a:lnTo>
                      <a:pt x="0" y="208"/>
                    </a:lnTo>
                    <a:lnTo>
                      <a:pt x="2" y="224"/>
                    </a:lnTo>
                    <a:lnTo>
                      <a:pt x="4" y="242"/>
                    </a:lnTo>
                    <a:lnTo>
                      <a:pt x="10" y="260"/>
                    </a:lnTo>
                    <a:lnTo>
                      <a:pt x="16" y="278"/>
                    </a:lnTo>
                    <a:lnTo>
                      <a:pt x="24" y="296"/>
                    </a:lnTo>
                    <a:lnTo>
                      <a:pt x="34" y="314"/>
                    </a:lnTo>
                    <a:lnTo>
                      <a:pt x="48" y="334"/>
                    </a:lnTo>
                    <a:lnTo>
                      <a:pt x="62" y="352"/>
                    </a:lnTo>
                    <a:lnTo>
                      <a:pt x="80" y="372"/>
                    </a:lnTo>
                    <a:lnTo>
                      <a:pt x="100" y="392"/>
                    </a:lnTo>
                    <a:lnTo>
                      <a:pt x="152" y="386"/>
                    </a:lnTo>
                    <a:lnTo>
                      <a:pt x="152" y="386"/>
                    </a:lnTo>
                    <a:lnTo>
                      <a:pt x="142" y="378"/>
                    </a:lnTo>
                    <a:lnTo>
                      <a:pt x="120" y="356"/>
                    </a:lnTo>
                    <a:lnTo>
                      <a:pt x="106" y="340"/>
                    </a:lnTo>
                    <a:lnTo>
                      <a:pt x="90" y="320"/>
                    </a:lnTo>
                    <a:lnTo>
                      <a:pt x="76" y="298"/>
                    </a:lnTo>
                    <a:lnTo>
                      <a:pt x="62" y="272"/>
                    </a:lnTo>
                    <a:lnTo>
                      <a:pt x="52" y="246"/>
                    </a:lnTo>
                    <a:lnTo>
                      <a:pt x="44" y="216"/>
                    </a:lnTo>
                    <a:lnTo>
                      <a:pt x="38" y="184"/>
                    </a:lnTo>
                    <a:lnTo>
                      <a:pt x="38" y="166"/>
                    </a:lnTo>
                    <a:lnTo>
                      <a:pt x="40" y="150"/>
                    </a:lnTo>
                    <a:lnTo>
                      <a:pt x="42" y="132"/>
                    </a:lnTo>
                    <a:lnTo>
                      <a:pt x="46" y="114"/>
                    </a:lnTo>
                    <a:lnTo>
                      <a:pt x="50" y="96"/>
                    </a:lnTo>
                    <a:lnTo>
                      <a:pt x="58" y="78"/>
                    </a:lnTo>
                    <a:lnTo>
                      <a:pt x="68" y="58"/>
                    </a:lnTo>
                    <a:lnTo>
                      <a:pt x="78" y="38"/>
                    </a:lnTo>
                    <a:lnTo>
                      <a:pt x="92" y="20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FE65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4" name="shape6" descr="Collapsing Margins - Horizontal - Standards Mode - FF-Mac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87375" y="4327569"/>
              <a:ext cx="4305300" cy="167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5" name="shape5"/>
            <p:cNvSpPr txBox="1"/>
            <p:nvPr/>
          </p:nvSpPr>
          <p:spPr bwMode="gray">
            <a:xfrm>
              <a:off x="606453" y="2614802"/>
              <a:ext cx="4282634" cy="150810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4013" algn="l"/>
                  <a:tab pos="717550" algn="l"/>
                  <a:tab pos="1071563" algn="l"/>
                  <a:tab pos="1435100" algn="l"/>
                  <a:tab pos="1789113" algn="l"/>
                  <a:tab pos="2152650" algn="l"/>
                </a:tabLst>
              </a:pPr>
              <a:r>
                <a:rPr lang="en-GB" sz="1800" dirty="0" smtClean="0">
                  <a:latin typeface="Courier New" charset="0"/>
                </a:rPr>
                <a:t>p { </a:t>
              </a:r>
              <a:r>
                <a:rPr lang="en-GB" sz="2000" b="1" dirty="0" smtClean="0">
                  <a:solidFill>
                    <a:schemeClr val="accent2"/>
                  </a:solidFill>
                  <a:latin typeface="Courier New" charset="0"/>
                </a:rPr>
                <a:t>margin:10px</a:t>
              </a:r>
              <a:r>
                <a:rPr lang="en-GB" sz="1800" b="1" dirty="0" smtClean="0">
                  <a:solidFill>
                    <a:schemeClr val="accent2"/>
                  </a:solidFill>
                  <a:latin typeface="Courier New" charset="0"/>
                </a:rPr>
                <a:t>; </a:t>
              </a:r>
              <a:r>
                <a:rPr lang="en-GB" sz="1800" dirty="0" smtClean="0">
                  <a:latin typeface="Courier New" charset="0"/>
                </a:rPr>
                <a:t/>
              </a:r>
              <a:br>
                <a:rPr lang="en-GB" sz="1800" dirty="0" smtClean="0">
                  <a:latin typeface="Courier New" charset="0"/>
                </a:rPr>
              </a:br>
              <a:r>
                <a:rPr lang="en-GB" sz="1800" dirty="0" smtClean="0">
                  <a:latin typeface="Courier New" charset="0"/>
                </a:rPr>
                <a:t>    border:10px solid black;</a:t>
              </a:r>
              <a:br>
                <a:rPr lang="en-GB" sz="1800" dirty="0" smtClean="0">
                  <a:latin typeface="Courier New" charset="0"/>
                </a:rPr>
              </a:br>
              <a:r>
                <a:rPr lang="en-GB" sz="1800" dirty="0" smtClean="0">
                  <a:latin typeface="Courier New" charset="0"/>
                </a:rPr>
                <a:t>    padding:10px; }</a:t>
              </a:r>
            </a:p>
            <a:p>
              <a:pPr>
                <a:tabLst>
                  <a:tab pos="354013" algn="l"/>
                  <a:tab pos="717550" algn="l"/>
                  <a:tab pos="1071563" algn="l"/>
                  <a:tab pos="1435100" algn="l"/>
                  <a:tab pos="1789113" algn="l"/>
                  <a:tab pos="2152650" algn="l"/>
                </a:tabLst>
              </a:pPr>
              <a:r>
                <a:rPr lang="en-GB" sz="1800" dirty="0" smtClean="0">
                  <a:latin typeface="Courier New" charset="0"/>
                </a:rPr>
                <a:t>    background:#ffc; </a:t>
              </a:r>
              <a:br>
                <a:rPr lang="en-GB" sz="1800" dirty="0" smtClean="0">
                  <a:latin typeface="Courier New" charset="0"/>
                </a:rPr>
              </a:br>
              <a:r>
                <a:rPr lang="en-GB" sz="1800" dirty="0" smtClean="0">
                  <a:latin typeface="Courier New" charset="0"/>
                </a:rPr>
                <a:t>    width:150px;}</a:t>
              </a:r>
              <a:endParaRPr lang="en-GB" sz="1800" dirty="0">
                <a:latin typeface="Courier New" charset="0"/>
              </a:endParaRPr>
            </a:p>
          </p:txBody>
        </p:sp>
        <p:sp>
          <p:nvSpPr>
            <p:cNvPr id="26" name="shape4"/>
            <p:cNvSpPr txBox="1"/>
            <p:nvPr/>
          </p:nvSpPr>
          <p:spPr bwMode="gray">
            <a:xfrm>
              <a:off x="4497035" y="2410490"/>
              <a:ext cx="696151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shape3"/>
            <p:cNvSpPr>
              <a:spLocks noChangeArrowheads="1"/>
            </p:cNvSpPr>
            <p:nvPr/>
          </p:nvSpPr>
          <p:spPr bwMode="gray">
            <a:xfrm>
              <a:off x="4090014" y="3990405"/>
              <a:ext cx="896656" cy="578882"/>
            </a:xfrm>
            <a:prstGeom prst="wedgeRoundRectCallout">
              <a:avLst>
                <a:gd name="adj1" fmla="val -95066"/>
                <a:gd name="adj2" fmla="val 177686"/>
                <a:gd name="adj3" fmla="val 16667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10 + 10</a:t>
              </a:r>
              <a:br>
                <a:rPr lang="en-GB" dirty="0" smtClean="0"/>
              </a:br>
              <a:r>
                <a:rPr lang="en-GB" dirty="0" smtClean="0"/>
                <a:t>20 </a:t>
              </a:r>
              <a:r>
                <a:rPr lang="en-GB" dirty="0" err="1" smtClean="0"/>
                <a:t>px</a:t>
              </a:r>
              <a:endParaRPr lang="en-GB" dirty="0"/>
            </a:p>
          </p:txBody>
        </p:sp>
        <p:pic>
          <p:nvPicPr>
            <p:cNvPr id="28" name="shape2" descr="Collapsing Margins - Vertical - Standards Mode - FF-Mac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6297920" y="1722541"/>
              <a:ext cx="2209800" cy="4305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9" name="shape1"/>
            <p:cNvSpPr>
              <a:spLocks noChangeArrowheads="1"/>
            </p:cNvSpPr>
            <p:nvPr/>
          </p:nvSpPr>
          <p:spPr bwMode="gray">
            <a:xfrm>
              <a:off x="5507665" y="3917028"/>
              <a:ext cx="858057" cy="578882"/>
            </a:xfrm>
            <a:prstGeom prst="wedgeRoundRectCallout">
              <a:avLst>
                <a:gd name="adj1" fmla="val 166219"/>
                <a:gd name="adj2" fmla="val -64718"/>
                <a:gd name="adj3" fmla="val 16667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 smtClean="0"/>
                <a:t>10 + 10</a:t>
              </a:r>
              <a:br>
                <a:rPr lang="en-GB" dirty="0" smtClean="0"/>
              </a:br>
              <a:r>
                <a:rPr lang="en-GB" dirty="0" smtClean="0"/>
                <a:t>10 </a:t>
              </a:r>
              <a:r>
                <a:rPr lang="en-GB" dirty="0" err="1" smtClean="0"/>
                <a:t>px</a:t>
              </a:r>
              <a:endParaRPr lang="en-GB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42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708160"/>
          </a:xfrm>
        </p:spPr>
        <p:txBody>
          <a:bodyPr/>
          <a:lstStyle/>
          <a:p>
            <a:r>
              <a:rPr lang="fr-FR" noProof="0" dirty="0" smtClean="0"/>
              <a:t>Bord fixe situé entre la marge et le remplissage</a:t>
            </a:r>
          </a:p>
          <a:p>
            <a:r>
              <a:rPr lang="fr-FR" noProof="0" dirty="0" smtClean="0"/>
              <a:t>Forme courte des propriétés des marges (les trois formes longues des propriétés doivent être définies) :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border</a:t>
            </a:r>
          </a:p>
          <a:p>
            <a:pPr lvl="2"/>
            <a:r>
              <a:rPr lang="fr-FR" noProof="0" dirty="0" smtClean="0"/>
              <a:t>Désigne tous les côtés de </a:t>
            </a:r>
            <a:r>
              <a:rPr lang="fr-FR" dirty="0" smtClean="0"/>
              <a:t>la bordure : en haut, à droite, en bas, à gauche</a:t>
            </a:r>
          </a:p>
        </p:txBody>
      </p:sp>
      <p:sp>
        <p:nvSpPr>
          <p:cNvPr id="2662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Bordures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132273" y="2760518"/>
            <a:ext cx="5006533" cy="1387244"/>
            <a:chOff x="2132273" y="3492038"/>
            <a:chExt cx="5006533" cy="1387244"/>
          </a:xfrm>
        </p:grpSpPr>
        <p:sp>
          <p:nvSpPr>
            <p:cNvPr id="11" name="shape3"/>
            <p:cNvSpPr txBox="1">
              <a:spLocks noChangeArrowheads="1"/>
            </p:cNvSpPr>
            <p:nvPr/>
          </p:nvSpPr>
          <p:spPr bwMode="gray">
            <a:xfrm>
              <a:off x="2843279" y="3492038"/>
              <a:ext cx="94128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tx2"/>
                  </a:solidFill>
                </a:rPr>
                <a:t>Border</a:t>
              </a:r>
              <a:endParaRPr lang="en-US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5" name="shape2"/>
            <p:cNvSpPr txBox="1"/>
            <p:nvPr/>
          </p:nvSpPr>
          <p:spPr bwMode="gray">
            <a:xfrm>
              <a:off x="2132273" y="3955952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border: 10px solid orange;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1"/>
            <p:cNvSpPr txBox="1"/>
            <p:nvPr/>
          </p:nvSpPr>
          <p:spPr bwMode="gray">
            <a:xfrm>
              <a:off x="6376807" y="3751640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232204831"/>
  <p:tag name="TL" val="36302C3534302C343530"/>
  <p:tag name="IPF" val="422C47657474696E6720537461727465642057697468204353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535320436F6D6D656E74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697265666F782057656220446576656C6F70657220546F6F6C62617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334320576562204163636573736962696C6974792047756964656C696E652053756D6D61727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334320576562204163636573736962696C6974792047756964656C696E652053756D6D6172792028636F6E74696E756564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56E697473206F66204D6561737572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F6C657320696E20446576656C6F70696E672061205765622053697465"/>
</p:tagLst>
</file>

<file path=ppt/theme/theme1.xml><?xml version="1.0" encoding="utf-8"?>
<a:theme xmlns:a="http://schemas.openxmlformats.org/drawingml/2006/main" name="LTreeMaster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LtreeMaster</Template>
  <TotalTime>1663</TotalTime>
  <Words>2417</Words>
  <Application>Microsoft Office PowerPoint</Application>
  <PresentationFormat>Affichage à l'écran (4:3)</PresentationFormat>
  <Paragraphs>470</Paragraphs>
  <Slides>32</Slides>
  <Notes>32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LTreeMaster</vt:lpstr>
      <vt:lpstr>Utiliser le modèle de boîtes CSS</vt:lpstr>
      <vt:lpstr>Objectifs du chapitre</vt:lpstr>
      <vt:lpstr>Utiliser le modèle de boîtes CSS</vt:lpstr>
      <vt:lpstr>Unités de mesure</vt:lpstr>
      <vt:lpstr>Modèle de boîtes CSS</vt:lpstr>
      <vt:lpstr>Marges</vt:lpstr>
      <vt:lpstr>Propriétés des marges</vt:lpstr>
      <vt:lpstr>Fusionner les marges</vt:lpstr>
      <vt:lpstr>Bordures</vt:lpstr>
      <vt:lpstr>Bordures (suite)</vt:lpstr>
      <vt:lpstr>Remplissage (padding)</vt:lpstr>
      <vt:lpstr>Forme courte des propriétés des tailles</vt:lpstr>
      <vt:lpstr>Modèle de boîtes CSS</vt:lpstr>
      <vt:lpstr>Contenu</vt:lpstr>
      <vt:lpstr>Background</vt:lpstr>
      <vt:lpstr>Texte</vt:lpstr>
      <vt:lpstr>Texte</vt:lpstr>
      <vt:lpstr>Utiliser le modèle de boîtes CSS</vt:lpstr>
      <vt:lpstr>Éléments de type block</vt:lpstr>
      <vt:lpstr>Éléments inline</vt:lpstr>
      <vt:lpstr>Forcer le style Block ou Inline</vt:lpstr>
      <vt:lpstr>Utiliser le modèle de boîtes CSS</vt:lpstr>
      <vt:lpstr>Hauteur et largeur du modèle de boîtes</vt:lpstr>
      <vt:lpstr>Hauteur et largeur du modèle de boîtes (suite)</vt:lpstr>
      <vt:lpstr>Modèle de boîte Microsoft / standard</vt:lpstr>
      <vt:lpstr>Modèle de boîte fragmenté (suite)</vt:lpstr>
      <vt:lpstr>Réinitialisation par défaut (global reset)</vt:lpstr>
      <vt:lpstr>Surcharge globale</vt:lpstr>
      <vt:lpstr>Utiliser le modèle de boîtes CSS</vt:lpstr>
      <vt:lpstr>Exercice 2.1 : Créer un modèle</vt:lpstr>
      <vt:lpstr>Résumé du chapitre</vt:lpstr>
      <vt:lpstr>Chapitre 2 – Questions de révision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Technology;mcb</dc:creator>
  <dc:description>Tagged 6/4/2010 4:01:16 PM</dc:description>
  <cp:lastModifiedBy>amichel</cp:lastModifiedBy>
  <cp:revision>420</cp:revision>
  <cp:lastPrinted>2009-03-17T23:30:33Z</cp:lastPrinted>
  <dcterms:created xsi:type="dcterms:W3CDTF">2009-01-20T18:28:18Z</dcterms:created>
  <dcterms:modified xsi:type="dcterms:W3CDTF">2014-03-17T10:05:33Z</dcterms:modified>
</cp:coreProperties>
</file>