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ppt/tags/tag27.xml" ContentType="application/vnd.openxmlformats-officedocument.presentationml.tags+xml"/>
  <Override PartName="/ppt/notesSlides/notesSlide27.xml" ContentType="application/vnd.openxmlformats-officedocument.presentationml.notesSlide+xml"/>
  <Override PartName="/ppt/tags/tag28.xml" ContentType="application/vnd.openxmlformats-officedocument.presentationml.tags+xml"/>
  <Override PartName="/ppt/notesSlides/notesSlide28.xml" ContentType="application/vnd.openxmlformats-officedocument.presentationml.notesSlide+xml"/>
  <Override PartName="/ppt/tags/tag29.xml" ContentType="application/vnd.openxmlformats-officedocument.presentationml.tags+xml"/>
  <Override PartName="/ppt/notesSlides/notesSlide29.xml" ContentType="application/vnd.openxmlformats-officedocument.presentationml.notesSlide+xml"/>
  <Override PartName="/ppt/tags/tag30.xml" ContentType="application/vnd.openxmlformats-officedocument.presentationml.tags+xml"/>
  <Override PartName="/ppt/notesSlides/notesSlide30.xml" ContentType="application/vnd.openxmlformats-officedocument.presentationml.notesSlide+xml"/>
  <Override PartName="/ppt/tags/tag31.xml" ContentType="application/vnd.openxmlformats-officedocument.presentationml.tags+xml"/>
  <Override PartName="/ppt/notesSlides/notesSlide31.xml" ContentType="application/vnd.openxmlformats-officedocument.presentationml.notesSlide+xml"/>
  <Override PartName="/ppt/tags/tag32.xml" ContentType="application/vnd.openxmlformats-officedocument.presentationml.tags+xml"/>
  <Override PartName="/ppt/notesSlides/notesSlide32.xml" ContentType="application/vnd.openxmlformats-officedocument.presentationml.notesSlide+xml"/>
  <Override PartName="/ppt/tags/tag33.xml" ContentType="application/vnd.openxmlformats-officedocument.presentationml.tags+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36"/>
  </p:notesMasterIdLst>
  <p:handoutMasterIdLst>
    <p:handoutMasterId r:id="rId37"/>
  </p:handoutMasterIdLst>
  <p:sldIdLst>
    <p:sldId id="256" r:id="rId2"/>
    <p:sldId id="257" r:id="rId3"/>
    <p:sldId id="258" r:id="rId4"/>
    <p:sldId id="259" r:id="rId5"/>
    <p:sldId id="260" r:id="rId6"/>
    <p:sldId id="261" r:id="rId7"/>
    <p:sldId id="262" r:id="rId8"/>
    <p:sldId id="263" r:id="rId9"/>
    <p:sldId id="264" r:id="rId10"/>
    <p:sldId id="287" r:id="rId11"/>
    <p:sldId id="265" r:id="rId12"/>
    <p:sldId id="266" r:id="rId13"/>
    <p:sldId id="267" r:id="rId14"/>
    <p:sldId id="268" r:id="rId15"/>
    <p:sldId id="288" r:id="rId16"/>
    <p:sldId id="285" r:id="rId17"/>
    <p:sldId id="286" r:id="rId18"/>
    <p:sldId id="289" r:id="rId19"/>
    <p:sldId id="269" r:id="rId20"/>
    <p:sldId id="282" r:id="rId21"/>
    <p:sldId id="271" r:id="rId22"/>
    <p:sldId id="272" r:id="rId23"/>
    <p:sldId id="290" r:id="rId24"/>
    <p:sldId id="273" r:id="rId25"/>
    <p:sldId id="291" r:id="rId26"/>
    <p:sldId id="275" r:id="rId27"/>
    <p:sldId id="292" r:id="rId28"/>
    <p:sldId id="276" r:id="rId29"/>
    <p:sldId id="277" r:id="rId30"/>
    <p:sldId id="284" r:id="rId31"/>
    <p:sldId id="279" r:id="rId32"/>
    <p:sldId id="280" r:id="rId33"/>
    <p:sldId id="281" r:id="rId34"/>
    <p:sldId id="293" r:id="rId35"/>
  </p:sldIdLst>
  <p:sldSz cx="9144000" cy="6858000" type="screen4x3"/>
  <p:notesSz cx="6997700" cy="9271000"/>
  <p:defaultTextStyle>
    <a:defPPr>
      <a:defRPr lang="en-US"/>
    </a:defPPr>
    <a:lvl1pPr algn="l"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sz="1400" kern="1200">
        <a:solidFill>
          <a:schemeClr val="tx1"/>
        </a:solidFill>
        <a:latin typeface="Arial" charset="0"/>
        <a:ea typeface="+mn-ea"/>
        <a:cs typeface="+mn-cs"/>
      </a:defRPr>
    </a:lvl2pPr>
    <a:lvl3pPr marL="914400" algn="l" rtl="0" eaLnBrk="0" fontAlgn="base" hangingPunct="0">
      <a:spcBef>
        <a:spcPct val="0"/>
      </a:spcBef>
      <a:spcAft>
        <a:spcPct val="0"/>
      </a:spcAft>
      <a:defRPr sz="1400" kern="1200">
        <a:solidFill>
          <a:schemeClr val="tx1"/>
        </a:solidFill>
        <a:latin typeface="Arial" charset="0"/>
        <a:ea typeface="+mn-ea"/>
        <a:cs typeface="+mn-cs"/>
      </a:defRPr>
    </a:lvl3pPr>
    <a:lvl4pPr marL="1371600" algn="l" rtl="0" eaLnBrk="0" fontAlgn="base" hangingPunct="0">
      <a:spcBef>
        <a:spcPct val="0"/>
      </a:spcBef>
      <a:spcAft>
        <a:spcPct val="0"/>
      </a:spcAft>
      <a:defRPr sz="1400" kern="1200">
        <a:solidFill>
          <a:schemeClr val="tx1"/>
        </a:solidFill>
        <a:latin typeface="Arial" charset="0"/>
        <a:ea typeface="+mn-ea"/>
        <a:cs typeface="+mn-cs"/>
      </a:defRPr>
    </a:lvl4pPr>
    <a:lvl5pPr marL="1828800" algn="l"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frameSlides="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a:srgbClr val="CCECFF"/>
    <a:srgbClr val="99CCFF"/>
    <a:srgbClr val="DDDDDD"/>
    <a:srgbClr val="663300"/>
    <a:srgbClr val="0033CC"/>
    <a:srgbClr val="FFFF66"/>
    <a:srgbClr val="FF5050"/>
    <a:srgbClr val="FFFFFF"/>
    <a:srgbClr val="ECC4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6465" autoAdjust="0"/>
  </p:normalViewPr>
  <p:slideViewPr>
    <p:cSldViewPr snapToGrid="0">
      <p:cViewPr varScale="1">
        <p:scale>
          <a:sx n="87" d="100"/>
          <a:sy n="87" d="100"/>
        </p:scale>
        <p:origin x="-654" y="-84"/>
      </p:cViewPr>
      <p:guideLst>
        <p:guide orient="horz" pos="997"/>
        <p:guide orient="horz" pos="2006"/>
        <p:guide pos="257"/>
        <p:guide pos="388"/>
        <p:guide pos="451"/>
        <p:guide pos="673"/>
        <p:guide pos="724"/>
        <p:guide pos="1990"/>
      </p:guideLst>
    </p:cSldViewPr>
  </p:slideViewPr>
  <p:outlineViewPr>
    <p:cViewPr>
      <p:scale>
        <a:sx n="33" d="100"/>
        <a:sy n="33" d="100"/>
      </p:scale>
      <p:origin x="53" y="26453"/>
    </p:cViewPr>
  </p:outlineViewPr>
  <p:notesTextViewPr>
    <p:cViewPr>
      <p:scale>
        <a:sx n="100" d="100"/>
        <a:sy n="100" d="100"/>
      </p:scale>
      <p:origin x="0" y="0"/>
    </p:cViewPr>
  </p:notesTextViewPr>
  <p:sorterViewPr>
    <p:cViewPr>
      <p:scale>
        <a:sx n="200" d="100"/>
        <a:sy n="200" d="100"/>
      </p:scale>
      <p:origin x="0" y="0"/>
    </p:cViewPr>
  </p:sorterViewPr>
  <p:notesViewPr>
    <p:cSldViewPr snapToGrid="0">
      <p:cViewPr varScale="1">
        <p:scale>
          <a:sx n="46" d="100"/>
          <a:sy n="46" d="100"/>
        </p:scale>
        <p:origin x="-2676" y="-114"/>
      </p:cViewPr>
      <p:guideLst>
        <p:guide orient="horz" pos="2920"/>
        <p:guide pos="2204"/>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Rectangle 2"/>
          <p:cNvSpPr>
            <a:spLocks noGrp="1" noChangeArrowheads="1"/>
          </p:cNvSpPr>
          <p:nvPr>
            <p:ph type="hdr" sz="quarter"/>
          </p:nvPr>
        </p:nvSpPr>
        <p:spPr bwMode="auto">
          <a:xfrm>
            <a:off x="2" y="1"/>
            <a:ext cx="3032125" cy="463550"/>
          </a:xfrm>
          <a:prstGeom prst="rect">
            <a:avLst/>
          </a:prstGeom>
          <a:noFill/>
          <a:ln w="9525">
            <a:noFill/>
            <a:miter lim="800000"/>
            <a:headEnd/>
            <a:tailEnd/>
          </a:ln>
          <a:effectLst/>
        </p:spPr>
        <p:txBody>
          <a:bodyPr vert="horz" wrap="square" lIns="92561" tIns="46280" rIns="92561" bIns="46280" numCol="1" anchor="t" anchorCtr="0" compatLnSpc="1">
            <a:prstTxWarp prst="textNoShape">
              <a:avLst/>
            </a:prstTxWarp>
          </a:bodyPr>
          <a:lstStyle>
            <a:lvl1pPr defTabSz="926281">
              <a:defRPr sz="1200" b="1">
                <a:latin typeface="Times New Roman" pitchFamily="18" charset="0"/>
              </a:defRPr>
            </a:lvl1pPr>
          </a:lstStyle>
          <a:p>
            <a:endParaRPr lang="en-US" dirty="0"/>
          </a:p>
        </p:txBody>
      </p:sp>
      <p:sp>
        <p:nvSpPr>
          <p:cNvPr id="129027" name="Rectangle 3"/>
          <p:cNvSpPr>
            <a:spLocks noGrp="1" noChangeArrowheads="1"/>
          </p:cNvSpPr>
          <p:nvPr>
            <p:ph type="dt" sz="quarter" idx="1"/>
          </p:nvPr>
        </p:nvSpPr>
        <p:spPr bwMode="auto">
          <a:xfrm>
            <a:off x="3965577" y="1"/>
            <a:ext cx="3032125" cy="463550"/>
          </a:xfrm>
          <a:prstGeom prst="rect">
            <a:avLst/>
          </a:prstGeom>
          <a:noFill/>
          <a:ln w="9525">
            <a:noFill/>
            <a:miter lim="800000"/>
            <a:headEnd/>
            <a:tailEnd/>
          </a:ln>
          <a:effectLst/>
        </p:spPr>
        <p:txBody>
          <a:bodyPr vert="horz" wrap="square" lIns="92561" tIns="46280" rIns="92561" bIns="46280" numCol="1" anchor="t" anchorCtr="0" compatLnSpc="1">
            <a:prstTxWarp prst="textNoShape">
              <a:avLst/>
            </a:prstTxWarp>
          </a:bodyPr>
          <a:lstStyle>
            <a:lvl1pPr algn="r" defTabSz="926281">
              <a:defRPr sz="1200" b="1">
                <a:latin typeface="Times New Roman" pitchFamily="18" charset="0"/>
              </a:defRPr>
            </a:lvl1pPr>
          </a:lstStyle>
          <a:p>
            <a:endParaRPr lang="en-US" dirty="0"/>
          </a:p>
        </p:txBody>
      </p:sp>
      <p:sp>
        <p:nvSpPr>
          <p:cNvPr id="129028" name="Rectangle 4"/>
          <p:cNvSpPr>
            <a:spLocks noGrp="1" noChangeArrowheads="1"/>
          </p:cNvSpPr>
          <p:nvPr>
            <p:ph type="ftr" sz="quarter" idx="2"/>
          </p:nvPr>
        </p:nvSpPr>
        <p:spPr bwMode="auto">
          <a:xfrm>
            <a:off x="2" y="8807451"/>
            <a:ext cx="3032125" cy="463550"/>
          </a:xfrm>
          <a:prstGeom prst="rect">
            <a:avLst/>
          </a:prstGeom>
          <a:noFill/>
          <a:ln w="9525">
            <a:noFill/>
            <a:miter lim="800000"/>
            <a:headEnd/>
            <a:tailEnd/>
          </a:ln>
          <a:effectLst/>
        </p:spPr>
        <p:txBody>
          <a:bodyPr vert="horz" wrap="square" lIns="92561" tIns="46280" rIns="92561" bIns="46280" numCol="1" anchor="b" anchorCtr="0" compatLnSpc="1">
            <a:prstTxWarp prst="textNoShape">
              <a:avLst/>
            </a:prstTxWarp>
          </a:bodyPr>
          <a:lstStyle>
            <a:lvl1pPr defTabSz="926281">
              <a:defRPr sz="1200" b="1">
                <a:latin typeface="Times New Roman" pitchFamily="18" charset="0"/>
              </a:defRPr>
            </a:lvl1pPr>
          </a:lstStyle>
          <a:p>
            <a:endParaRPr lang="en-US" dirty="0"/>
          </a:p>
        </p:txBody>
      </p:sp>
      <p:sp>
        <p:nvSpPr>
          <p:cNvPr id="129029" name="Rectangle 5"/>
          <p:cNvSpPr>
            <a:spLocks noGrp="1" noChangeArrowheads="1"/>
          </p:cNvSpPr>
          <p:nvPr>
            <p:ph type="sldNum" sz="quarter" idx="3"/>
          </p:nvPr>
        </p:nvSpPr>
        <p:spPr bwMode="auto">
          <a:xfrm>
            <a:off x="3965577" y="8807451"/>
            <a:ext cx="3032125" cy="463550"/>
          </a:xfrm>
          <a:prstGeom prst="rect">
            <a:avLst/>
          </a:prstGeom>
          <a:noFill/>
          <a:ln w="9525">
            <a:noFill/>
            <a:miter lim="800000"/>
            <a:headEnd/>
            <a:tailEnd/>
          </a:ln>
          <a:effectLst/>
        </p:spPr>
        <p:txBody>
          <a:bodyPr vert="horz" wrap="square" lIns="92561" tIns="46280" rIns="92561" bIns="46280" numCol="1" anchor="b" anchorCtr="0" compatLnSpc="1">
            <a:prstTxWarp prst="textNoShape">
              <a:avLst/>
            </a:prstTxWarp>
          </a:bodyPr>
          <a:lstStyle>
            <a:lvl1pPr algn="r" defTabSz="926281">
              <a:defRPr sz="1200" b="1">
                <a:latin typeface="Times New Roman" pitchFamily="18" charset="0"/>
              </a:defRPr>
            </a:lvl1pPr>
          </a:lstStyle>
          <a:p>
            <a:fld id="{A0E48461-0E6F-4F87-B983-48529DFCA251}" type="slidenum">
              <a:rPr lang="en-US"/>
              <a:pPr/>
              <a:t>‹N°›</a:t>
            </a:fld>
            <a:endParaRPr lang="en-US" dirty="0"/>
          </a:p>
        </p:txBody>
      </p:sp>
    </p:spTree>
    <p:extLst>
      <p:ext uri="{BB962C8B-B14F-4D97-AF65-F5344CB8AC3E}">
        <p14:creationId xmlns:p14="http://schemas.microsoft.com/office/powerpoint/2010/main" val="25105079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1252" name="Rectangle 4"/>
          <p:cNvSpPr>
            <a:spLocks noGrp="1" noRot="1" noChangeAspect="1" noChangeArrowheads="1" noTextEdit="1"/>
          </p:cNvSpPr>
          <p:nvPr>
            <p:ph type="sldImg" idx="2"/>
          </p:nvPr>
        </p:nvSpPr>
        <p:spPr bwMode="auto">
          <a:xfrm>
            <a:off x="1873250" y="228600"/>
            <a:ext cx="4830763" cy="3624263"/>
          </a:xfrm>
          <a:prstGeom prst="rect">
            <a:avLst/>
          </a:prstGeom>
          <a:noFill/>
          <a:ln w="12700">
            <a:solidFill>
              <a:schemeClr val="tx1"/>
            </a:solidFill>
            <a:miter lim="800000"/>
            <a:headEnd/>
            <a:tailEnd/>
          </a:ln>
          <a:effectLst/>
        </p:spPr>
      </p:sp>
      <p:sp>
        <p:nvSpPr>
          <p:cNvPr id="181256" name="Text Box 8"/>
          <p:cNvSpPr txBox="1">
            <a:spLocks noChangeArrowheads="1"/>
          </p:cNvSpPr>
          <p:nvPr/>
        </p:nvSpPr>
        <p:spPr bwMode="auto">
          <a:xfrm>
            <a:off x="0" y="8890002"/>
            <a:ext cx="6997700" cy="384174"/>
          </a:xfrm>
          <a:prstGeom prst="rect">
            <a:avLst/>
          </a:prstGeom>
          <a:noFill/>
          <a:ln w="9525">
            <a:noFill/>
            <a:miter lim="800000"/>
            <a:headEnd/>
            <a:tailEnd/>
          </a:ln>
          <a:effectLst/>
        </p:spPr>
        <p:txBody>
          <a:bodyPr lIns="78994" tIns="39497" rIns="78994" bIns="39497">
            <a:spAutoFit/>
          </a:bodyPr>
          <a:lstStyle/>
          <a:p>
            <a:pPr marL="176057" defTabSz="888214">
              <a:spcBef>
                <a:spcPct val="50000"/>
              </a:spcBef>
              <a:tabLst>
                <a:tab pos="3408523" algn="ctr"/>
                <a:tab pos="6604507" algn="r"/>
              </a:tabLst>
            </a:pPr>
            <a:r>
              <a:rPr lang="en-US" sz="700" dirty="0">
                <a:solidFill>
                  <a:schemeClr val="tx2"/>
                </a:solidFill>
              </a:rPr>
              <a:t>	</a:t>
            </a:r>
            <a:r>
              <a:rPr lang="en-US" sz="900" dirty="0" smtClean="0">
                <a:cs typeface="Times New Roman" pitchFamily="18" charset="0"/>
              </a:rPr>
              <a:t> © </a:t>
            </a:r>
            <a:r>
              <a:rPr lang="en-US" sz="700" dirty="0" smtClean="0">
                <a:solidFill>
                  <a:schemeClr val="tx2"/>
                </a:solidFill>
              </a:rPr>
              <a:t>2010 Learning</a:t>
            </a:r>
            <a:r>
              <a:rPr lang="en-US" sz="700" baseline="0" dirty="0" smtClean="0">
                <a:solidFill>
                  <a:schemeClr val="tx2"/>
                </a:solidFill>
              </a:rPr>
              <a:t> Tree International.</a:t>
            </a:r>
            <a:r>
              <a:rPr lang="en-US" sz="700" dirty="0" smtClean="0">
                <a:solidFill>
                  <a:schemeClr val="tx2"/>
                </a:solidFill>
              </a:rPr>
              <a:t> All rights reserved. Not to be reproduced by any means without prior consent. </a:t>
            </a:r>
            <a:r>
              <a:rPr lang="en-US" sz="700" dirty="0">
                <a:solidFill>
                  <a:schemeClr val="tx2"/>
                </a:solidFill>
              </a:rPr>
              <a:t>	</a:t>
            </a:r>
            <a:r>
              <a:rPr lang="en-US" sz="1300" dirty="0" smtClean="0">
                <a:solidFill>
                  <a:schemeClr val="tx2"/>
                </a:solidFill>
              </a:rPr>
              <a:t>977-2-</a:t>
            </a:r>
            <a:fld id="{CBCBECC8-6765-4BC4-914A-D66EC9AEDE7D}" type="slidenum">
              <a:rPr lang="en-US" sz="1300" smtClean="0">
                <a:solidFill>
                  <a:schemeClr val="tx2"/>
                </a:solidFill>
              </a:rPr>
              <a:pPr marL="176057" defTabSz="888214">
                <a:spcBef>
                  <a:spcPct val="50000"/>
                </a:spcBef>
                <a:tabLst>
                  <a:tab pos="3408523" algn="ctr"/>
                  <a:tab pos="6604507" algn="r"/>
                </a:tabLst>
              </a:pPr>
              <a:t>‹N°›</a:t>
            </a:fld>
            <a:r>
              <a:rPr lang="en-US" sz="700" dirty="0">
                <a:solidFill>
                  <a:schemeClr val="tx2"/>
                </a:solidFill>
              </a:rPr>
              <a:t>		</a:t>
            </a:r>
          </a:p>
        </p:txBody>
      </p:sp>
      <p:sp>
        <p:nvSpPr>
          <p:cNvPr id="181257" name="Text Box 9"/>
          <p:cNvSpPr txBox="1">
            <a:spLocks noChangeArrowheads="1"/>
          </p:cNvSpPr>
          <p:nvPr/>
        </p:nvSpPr>
        <p:spPr bwMode="auto">
          <a:xfrm>
            <a:off x="306388" y="3729040"/>
            <a:ext cx="517770" cy="215149"/>
          </a:xfrm>
          <a:prstGeom prst="rect">
            <a:avLst/>
          </a:prstGeom>
          <a:noFill/>
          <a:ln w="9525">
            <a:noFill/>
            <a:miter lim="800000"/>
            <a:headEnd/>
            <a:tailEnd/>
          </a:ln>
          <a:effectLst/>
        </p:spPr>
        <p:txBody>
          <a:bodyPr wrap="none" lIns="0" tIns="0" rIns="0" bIns="0">
            <a:spAutoFit/>
          </a:bodyPr>
          <a:lstStyle/>
          <a:p>
            <a:pPr defTabSz="910420">
              <a:spcBef>
                <a:spcPct val="50000"/>
              </a:spcBef>
            </a:pPr>
            <a:r>
              <a:rPr lang="en-US" i="1" dirty="0"/>
              <a:t>Notes:</a:t>
            </a:r>
          </a:p>
        </p:txBody>
      </p:sp>
      <p:sp>
        <p:nvSpPr>
          <p:cNvPr id="181270" name="Rectangle 22"/>
          <p:cNvSpPr>
            <a:spLocks noGrp="1" noChangeArrowheads="1"/>
          </p:cNvSpPr>
          <p:nvPr>
            <p:ph type="body" sz="quarter" idx="3"/>
          </p:nvPr>
        </p:nvSpPr>
        <p:spPr bwMode="gray">
          <a:xfrm>
            <a:off x="228602" y="3957638"/>
            <a:ext cx="6488113" cy="1225550"/>
          </a:xfrm>
          <a:prstGeom prst="rect">
            <a:avLst/>
          </a:prstGeom>
          <a:solidFill>
            <a:srgbClr val="FFFFFF"/>
          </a:solidFill>
          <a:ln w="9525">
            <a:noFill/>
            <a:miter lim="800000"/>
            <a:headEnd/>
            <a:tailEnd/>
          </a:ln>
          <a:effectLst/>
        </p:spPr>
        <p:txBody>
          <a:bodyPr vert="horz" wrap="square" lIns="91058" tIns="45528" rIns="91058" bIns="45528"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14839720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186781" y="367897"/>
            <a:ext cx="3644635" cy="211907"/>
          </a:xfrm>
          <a:prstGeom prst="rect">
            <a:avLst/>
          </a:prstGeom>
          <a:noFill/>
        </p:spPr>
        <p:txBody>
          <a:bodyPr vert="horz" lIns="87938" tIns="43969" rIns="87938" bIns="43969" rtlCol="0">
            <a:spAutoFit/>
          </a:bodyPr>
          <a:lstStyle/>
          <a:p>
            <a:r>
              <a:rPr lang="pt-BR" sz="800" dirty="0" smtClean="0">
                <a:solidFill>
                  <a:srgbClr val="000000"/>
                </a:solidFill>
                <a:latin typeface="Arial"/>
              </a:rPr>
              <a:t>&lt;*s*o*u*r*c*e*&gt;*5*2*2*h*1*-*3*-*1*&lt;*/*s*o*u*r*c*e*&gt;</a:t>
            </a:r>
            <a:endParaRPr lang="en-US" sz="800" dirty="0">
              <a:solidFill>
                <a:srgbClr val="000000"/>
              </a:solidFill>
              <a:latin typeface="Arial"/>
            </a:endParaRPr>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xfrm>
            <a:off x="230192" y="3956982"/>
            <a:ext cx="6459537" cy="1236874"/>
          </a:xfrm>
          <a:ln/>
        </p:spPr>
        <p:txBody>
          <a:bodyPr/>
          <a:lstStyle/>
          <a:p>
            <a:pPr eaLnBrk="1" hangingPunct="1"/>
            <a:r>
              <a:rPr lang="en-US" smtClean="0">
                <a:latin typeface="Times New Roman" charset="0"/>
              </a:rPr>
              <a:t>Jogger text: Getting Started With CSS</a:t>
            </a:r>
          </a:p>
          <a:p>
            <a:pPr eaLnBrk="1" hangingPunct="1"/>
            <a:r>
              <a:rPr lang="en-US" smtClean="0">
                <a:latin typeface="Times New Roman" charset="0"/>
              </a:rPr>
              <a:t>Direction: Both</a:t>
            </a:r>
          </a:p>
          <a:p>
            <a:pPr eaLnBrk="1" hangingPunct="1"/>
            <a:r>
              <a:rPr lang="en-US" smtClean="0">
                <a:latin typeface="Times New Roman" charset="0"/>
              </a:rPr>
              <a:t>Chapter starts: Day 1 at 10:00am</a:t>
            </a:r>
          </a:p>
          <a:p>
            <a:pPr eaLnBrk="1" hangingPunct="1"/>
            <a:r>
              <a:rPr lang="en-US" smtClean="0">
                <a:latin typeface="Times New Roman" charset="0"/>
              </a:rPr>
              <a:t>Instructor notes:</a:t>
            </a:r>
          </a:p>
          <a:p>
            <a:pPr eaLnBrk="1" hangingPunct="1"/>
            <a:endParaRPr lang="en-US" dirty="0" smtClean="0">
              <a:latin typeface="Times New Roman"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hidden="1"/>
          <p:cNvSpPr txBox="1"/>
          <p:nvPr/>
        </p:nvSpPr>
        <p:spPr>
          <a:xfrm>
            <a:off x="2186781" y="367897"/>
            <a:ext cx="3644635" cy="211907"/>
          </a:xfrm>
          <a:prstGeom prst="rect">
            <a:avLst/>
          </a:prstGeom>
          <a:noFill/>
        </p:spPr>
        <p:txBody>
          <a:bodyPr vert="horz" lIns="87938" tIns="43969" rIns="87938" bIns="43969" rtlCol="0">
            <a:spAutoFit/>
          </a:bodyPr>
          <a:lstStyle/>
          <a:p>
            <a:r>
              <a:rPr lang="pt-BR" sz="800" dirty="0">
                <a:solidFill>
                  <a:srgbClr val="000000"/>
                </a:solidFill>
                <a:latin typeface="Arial"/>
              </a:rPr>
              <a:t>&lt;*s*o*u*r*c*e*&gt;*5*2*2*h*3*-*3*-*1*0*&lt;*/*s*o*u*r*c*e*&gt;</a:t>
            </a:r>
            <a:endParaRPr lang="en-US" sz="800" dirty="0">
              <a:solidFill>
                <a:srgbClr val="000000"/>
              </a:solidFill>
              <a:latin typeface="Arial"/>
            </a:endParaRPr>
          </a:p>
        </p:txBody>
      </p:sp>
      <p:sp>
        <p:nvSpPr>
          <p:cNvPr id="74754" name="Rectangle 2"/>
          <p:cNvSpPr>
            <a:spLocks noGrp="1" noRot="1" noChangeAspect="1" noChangeArrowheads="1" noTextEdit="1"/>
          </p:cNvSpPr>
          <p:nvPr>
            <p:ph type="sldImg"/>
          </p:nvPr>
        </p:nvSpPr>
        <p:spPr>
          <a:xfrm>
            <a:off x="1843088" y="228600"/>
            <a:ext cx="4830762" cy="3624263"/>
          </a:xfrm>
          <a:ln/>
        </p:spPr>
      </p:sp>
      <p:sp>
        <p:nvSpPr>
          <p:cNvPr id="74755" name="Rectangle 3"/>
          <p:cNvSpPr>
            <a:spLocks noGrp="1" noChangeArrowheads="1"/>
          </p:cNvSpPr>
          <p:nvPr>
            <p:ph type="body" idx="1"/>
          </p:nvPr>
        </p:nvSpPr>
        <p:spPr>
          <a:xfrm>
            <a:off x="228600" y="3952224"/>
            <a:ext cx="6438900" cy="1236874"/>
          </a:xfrm>
        </p:spPr>
        <p:txBody>
          <a:bodyPr>
            <a:spAutoFit/>
          </a:bodyPr>
          <a:lstStyle/>
          <a:p>
            <a:pPr marL="228594" indent="-228594"/>
            <a:r>
              <a:rPr lang="en-US" dirty="0" smtClean="0">
                <a:latin typeface="Times New Roman" charset="0"/>
              </a:rPr>
              <a:t>Jogger text: CSS Comments</a:t>
            </a:r>
          </a:p>
          <a:p>
            <a:pPr marL="228594" indent="-228594"/>
            <a:r>
              <a:rPr lang="en-US" dirty="0" smtClean="0">
                <a:latin typeface="Times New Roman" charset="0"/>
              </a:rPr>
              <a:t>Direction: Left</a:t>
            </a:r>
          </a:p>
          <a:p>
            <a:pPr marL="228594" indent="-228594"/>
            <a:r>
              <a:rPr lang="en-US" dirty="0" smtClean="0">
                <a:latin typeface="Times New Roman" charset="0"/>
              </a:rPr>
              <a:t>Do now  (5 </a:t>
            </a:r>
            <a:r>
              <a:rPr lang="en-US" dirty="0" err="1" smtClean="0">
                <a:latin typeface="Times New Roman" charset="0"/>
              </a:rPr>
              <a:t>mins</a:t>
            </a:r>
            <a:r>
              <a:rPr lang="en-US" dirty="0" smtClean="0">
                <a:latin typeface="Times New Roman" charset="0"/>
              </a:rPr>
              <a:t>)</a:t>
            </a:r>
          </a:p>
          <a:p>
            <a:pPr marL="228594" indent="-228594"/>
            <a:r>
              <a:rPr lang="en-US" dirty="0" smtClean="0">
                <a:latin typeface="Times New Roman" charset="0"/>
              </a:rPr>
              <a:t>Instructor notes:</a:t>
            </a:r>
          </a:p>
          <a:p>
            <a:pPr marL="228594" indent="-228594"/>
            <a:r>
              <a:rPr lang="en-US" dirty="0" smtClean="0">
                <a:latin typeface="Times New Roman" charset="0"/>
              </a:rPr>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186781" y="367897"/>
            <a:ext cx="3644635" cy="211907"/>
          </a:xfrm>
          <a:prstGeom prst="rect">
            <a:avLst/>
          </a:prstGeom>
          <a:noFill/>
        </p:spPr>
        <p:txBody>
          <a:bodyPr vert="horz" lIns="87938" tIns="43969" rIns="87938" bIns="43969" rtlCol="0">
            <a:spAutoFit/>
          </a:bodyPr>
          <a:lstStyle/>
          <a:p>
            <a:r>
              <a:rPr lang="pt-BR" sz="800" dirty="0" smtClean="0">
                <a:solidFill>
                  <a:srgbClr val="000000"/>
                </a:solidFill>
                <a:latin typeface="Arial"/>
              </a:rPr>
              <a:t>&lt;*s*o*u*r*c*e*&gt;*5*2*2*h*1*-*3*-*1*0*&lt;*/*s*o*u*r*c*e*&gt;</a:t>
            </a:r>
            <a:endParaRPr lang="en-US" sz="800" dirty="0">
              <a:solidFill>
                <a:srgbClr val="000000"/>
              </a:solidFill>
              <a:latin typeface="Arial"/>
            </a:endParaRPr>
          </a:p>
        </p:txBody>
      </p:sp>
      <p:sp>
        <p:nvSpPr>
          <p:cNvPr id="59394" name="Rectangle 2"/>
          <p:cNvSpPr>
            <a:spLocks noGrp="1" noRot="1" noChangeAspect="1" noChangeArrowheads="1" noTextEdit="1"/>
          </p:cNvSpPr>
          <p:nvPr>
            <p:ph type="sldImg"/>
          </p:nvPr>
        </p:nvSpPr>
        <p:spPr>
          <a:xfrm>
            <a:off x="1843088" y="228600"/>
            <a:ext cx="4830762" cy="3624263"/>
          </a:xfrm>
          <a:ln/>
        </p:spPr>
      </p:sp>
      <p:sp>
        <p:nvSpPr>
          <p:cNvPr id="59395" name="Rectangle 3"/>
          <p:cNvSpPr>
            <a:spLocks noGrp="1" noChangeArrowheads="1"/>
          </p:cNvSpPr>
          <p:nvPr>
            <p:ph type="body" idx="1"/>
          </p:nvPr>
        </p:nvSpPr>
        <p:spPr>
          <a:xfrm>
            <a:off x="228600" y="3952226"/>
            <a:ext cx="6438900" cy="996808"/>
          </a:xfrm>
        </p:spPr>
        <p:txBody>
          <a:bodyPr>
            <a:spAutoFit/>
          </a:bodyPr>
          <a:lstStyle/>
          <a:p>
            <a:pPr eaLnBrk="1" hangingPunct="1"/>
            <a:r>
              <a:rPr lang="en-US" smtClean="0"/>
              <a:t>Jogger text: Floating Container Problem</a:t>
            </a:r>
          </a:p>
          <a:p>
            <a:pPr eaLnBrk="1" hangingPunct="1"/>
            <a:r>
              <a:rPr lang="en-US" smtClean="0"/>
              <a:t>Direction: Right</a:t>
            </a:r>
          </a:p>
          <a:p>
            <a:pPr eaLnBrk="1" hangingPunct="1"/>
            <a:r>
              <a:rPr lang="en-US" smtClean="0"/>
              <a:t>Instructor notes:</a:t>
            </a:r>
          </a:p>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186781" y="367897"/>
            <a:ext cx="3644635" cy="211907"/>
          </a:xfrm>
          <a:prstGeom prst="rect">
            <a:avLst/>
          </a:prstGeom>
          <a:noFill/>
        </p:spPr>
        <p:txBody>
          <a:bodyPr vert="horz" lIns="87938" tIns="43969" rIns="87938" bIns="43969" rtlCol="0">
            <a:spAutoFit/>
          </a:bodyPr>
          <a:lstStyle/>
          <a:p>
            <a:r>
              <a:rPr lang="pt-BR" sz="800" dirty="0" smtClean="0">
                <a:solidFill>
                  <a:srgbClr val="000000"/>
                </a:solidFill>
                <a:latin typeface="Arial"/>
              </a:rPr>
              <a:t>&lt;*s*o*u*r*c*e*&gt;*5*2*2*h*1*-*3*-*1*1*&lt;*/*s*o*u*r*c*e*&gt;</a:t>
            </a:r>
            <a:endParaRPr lang="en-US" sz="800" dirty="0">
              <a:solidFill>
                <a:srgbClr val="000000"/>
              </a:solidFill>
              <a:latin typeface="Arial"/>
            </a:endParaRPr>
          </a:p>
        </p:txBody>
      </p:sp>
      <p:sp>
        <p:nvSpPr>
          <p:cNvPr id="49154" name="Rectangle 2"/>
          <p:cNvSpPr>
            <a:spLocks noGrp="1" noRot="1" noChangeAspect="1" noChangeArrowheads="1" noTextEdit="1"/>
          </p:cNvSpPr>
          <p:nvPr>
            <p:ph type="sldImg"/>
          </p:nvPr>
        </p:nvSpPr>
        <p:spPr>
          <a:xfrm>
            <a:off x="1843088" y="228600"/>
            <a:ext cx="4830762" cy="3624263"/>
          </a:xfrm>
          <a:ln/>
        </p:spPr>
      </p:sp>
      <p:sp>
        <p:nvSpPr>
          <p:cNvPr id="49155" name="Rectangle 3"/>
          <p:cNvSpPr>
            <a:spLocks noGrp="1" noChangeArrowheads="1"/>
          </p:cNvSpPr>
          <p:nvPr>
            <p:ph type="body" idx="1"/>
          </p:nvPr>
        </p:nvSpPr>
        <p:spPr>
          <a:xfrm>
            <a:off x="228600" y="3952226"/>
            <a:ext cx="6438900" cy="996808"/>
          </a:xfrm>
        </p:spPr>
        <p:txBody>
          <a:bodyPr>
            <a:spAutoFit/>
          </a:bodyPr>
          <a:lstStyle/>
          <a:p>
            <a:pPr eaLnBrk="1" hangingPunct="1"/>
            <a:r>
              <a:rPr lang="en-US" smtClean="0"/>
              <a:t>Jogger text: Floating Example</a:t>
            </a:r>
          </a:p>
          <a:p>
            <a:pPr eaLnBrk="1" hangingPunct="1"/>
            <a:r>
              <a:rPr lang="en-US" smtClean="0"/>
              <a:t>Direction: Right</a:t>
            </a:r>
          </a:p>
          <a:p>
            <a:pPr eaLnBrk="1" hangingPunct="1"/>
            <a:r>
              <a:rPr lang="en-US" smtClean="0"/>
              <a:t>Instructor notes:</a:t>
            </a:r>
          </a:p>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186781" y="367897"/>
            <a:ext cx="3644635" cy="211907"/>
          </a:xfrm>
          <a:prstGeom prst="rect">
            <a:avLst/>
          </a:prstGeom>
          <a:noFill/>
        </p:spPr>
        <p:txBody>
          <a:bodyPr vert="horz" lIns="87938" tIns="43969" rIns="87938" bIns="43969" rtlCol="0">
            <a:spAutoFit/>
          </a:bodyPr>
          <a:lstStyle/>
          <a:p>
            <a:r>
              <a:rPr lang="pt-BR" sz="800" dirty="0" smtClean="0">
                <a:solidFill>
                  <a:srgbClr val="000000"/>
                </a:solidFill>
                <a:latin typeface="Arial"/>
              </a:rPr>
              <a:t>&lt;*s*o*u*r*c*e*&gt;*5*2*2*h*1*-*3*-*1*2*&lt;*/*s*o*u*r*c*e*&gt;</a:t>
            </a:r>
            <a:endParaRPr lang="en-US" sz="800" dirty="0">
              <a:solidFill>
                <a:srgbClr val="000000"/>
              </a:solidFill>
              <a:latin typeface="Arial"/>
            </a:endParaRPr>
          </a:p>
        </p:txBody>
      </p:sp>
      <p:sp>
        <p:nvSpPr>
          <p:cNvPr id="53250" name="Rectangle 2"/>
          <p:cNvSpPr>
            <a:spLocks noGrp="1" noRot="1" noChangeAspect="1" noChangeArrowheads="1" noTextEdit="1"/>
          </p:cNvSpPr>
          <p:nvPr>
            <p:ph type="sldImg"/>
          </p:nvPr>
        </p:nvSpPr>
        <p:spPr>
          <a:xfrm>
            <a:off x="1843088" y="228600"/>
            <a:ext cx="4830762" cy="3624263"/>
          </a:xfrm>
          <a:ln/>
        </p:spPr>
      </p:sp>
      <p:sp>
        <p:nvSpPr>
          <p:cNvPr id="53251" name="Rectangle 3"/>
          <p:cNvSpPr>
            <a:spLocks noGrp="1" noChangeArrowheads="1"/>
          </p:cNvSpPr>
          <p:nvPr>
            <p:ph type="body" idx="1"/>
          </p:nvPr>
        </p:nvSpPr>
        <p:spPr>
          <a:xfrm>
            <a:off x="228600" y="3952225"/>
            <a:ext cx="6438900" cy="996808"/>
          </a:xfrm>
        </p:spPr>
        <p:txBody>
          <a:bodyPr>
            <a:spAutoFit/>
          </a:bodyPr>
          <a:lstStyle/>
          <a:p>
            <a:pPr eaLnBrk="1" hangingPunct="1"/>
            <a:r>
              <a:rPr lang="en-US" smtClean="0"/>
              <a:t>Jogger text: When One Float Meets Another</a:t>
            </a:r>
          </a:p>
          <a:p>
            <a:pPr eaLnBrk="1" hangingPunct="1"/>
            <a:r>
              <a:rPr lang="en-US" smtClean="0"/>
              <a:t>Direction: Right</a:t>
            </a:r>
          </a:p>
          <a:p>
            <a:pPr eaLnBrk="1" hangingPunct="1"/>
            <a:r>
              <a:rPr lang="en-US" smtClean="0"/>
              <a:t>Instructor notes:</a:t>
            </a:r>
          </a:p>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186781" y="367897"/>
            <a:ext cx="3644635" cy="211907"/>
          </a:xfrm>
          <a:prstGeom prst="rect">
            <a:avLst/>
          </a:prstGeom>
          <a:noFill/>
        </p:spPr>
        <p:txBody>
          <a:bodyPr vert="horz" lIns="87938" tIns="43969" rIns="87938" bIns="43969" rtlCol="0">
            <a:spAutoFit/>
          </a:bodyPr>
          <a:lstStyle/>
          <a:p>
            <a:r>
              <a:rPr lang="pt-BR" sz="800" dirty="0" smtClean="0">
                <a:solidFill>
                  <a:srgbClr val="000000"/>
                </a:solidFill>
                <a:latin typeface="Arial"/>
              </a:rPr>
              <a:t>&lt;*s*o*u*r*c*e*&gt;*5*2*2*h*1*-*3*-*1*3*&lt;*/*s*o*u*r*c*e*&gt;</a:t>
            </a:r>
            <a:endParaRPr lang="en-US" sz="800" dirty="0">
              <a:solidFill>
                <a:srgbClr val="000000"/>
              </a:solidFill>
              <a:latin typeface="Arial"/>
            </a:endParaRPr>
          </a:p>
        </p:txBody>
      </p:sp>
      <p:sp>
        <p:nvSpPr>
          <p:cNvPr id="53250" name="Rectangle 2"/>
          <p:cNvSpPr>
            <a:spLocks noGrp="1" noRot="1" noChangeAspect="1" noChangeArrowheads="1" noTextEdit="1"/>
          </p:cNvSpPr>
          <p:nvPr>
            <p:ph type="sldImg"/>
          </p:nvPr>
        </p:nvSpPr>
        <p:spPr>
          <a:xfrm>
            <a:off x="1843088" y="228600"/>
            <a:ext cx="4830762" cy="3624263"/>
          </a:xfrm>
          <a:ln/>
        </p:spPr>
      </p:sp>
      <p:sp>
        <p:nvSpPr>
          <p:cNvPr id="53251" name="Rectangle 3"/>
          <p:cNvSpPr>
            <a:spLocks noGrp="1" noChangeArrowheads="1"/>
          </p:cNvSpPr>
          <p:nvPr>
            <p:ph type="body" idx="1"/>
          </p:nvPr>
        </p:nvSpPr>
        <p:spPr>
          <a:xfrm>
            <a:off x="228600" y="3952225"/>
            <a:ext cx="6438900" cy="996808"/>
          </a:xfrm>
        </p:spPr>
        <p:txBody>
          <a:bodyPr>
            <a:spAutoFit/>
          </a:bodyPr>
          <a:lstStyle/>
          <a:p>
            <a:pPr eaLnBrk="1" hangingPunct="1"/>
            <a:r>
              <a:rPr lang="en-US" smtClean="0"/>
              <a:t>Jogger text: When One Float Meets Another</a:t>
            </a:r>
          </a:p>
          <a:p>
            <a:pPr eaLnBrk="1" hangingPunct="1"/>
            <a:r>
              <a:rPr lang="en-US" smtClean="0"/>
              <a:t>Direction: Right</a:t>
            </a:r>
          </a:p>
          <a:p>
            <a:pPr eaLnBrk="1" hangingPunct="1"/>
            <a:r>
              <a:rPr lang="en-US" smtClean="0"/>
              <a:t>Instructor notes:</a:t>
            </a:r>
          </a:p>
          <a:p>
            <a:pPr eaLnBrk="1" hangingPunct="1"/>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hidden="1"/>
          <p:cNvSpPr txBox="1"/>
          <p:nvPr/>
        </p:nvSpPr>
        <p:spPr>
          <a:xfrm>
            <a:off x="2186781" y="367897"/>
            <a:ext cx="3644635" cy="211907"/>
          </a:xfrm>
          <a:prstGeom prst="rect">
            <a:avLst/>
          </a:prstGeom>
          <a:noFill/>
        </p:spPr>
        <p:txBody>
          <a:bodyPr vert="horz" lIns="87938" tIns="43969" rIns="87938" bIns="43969" rtlCol="0">
            <a:spAutoFit/>
          </a:bodyPr>
          <a:lstStyle/>
          <a:p>
            <a:r>
              <a:rPr lang="pt-BR" sz="800" dirty="0">
                <a:solidFill>
                  <a:srgbClr val="000000"/>
                </a:solidFill>
                <a:latin typeface="Arial"/>
              </a:rPr>
              <a:t>&lt;*s*o*u*r*c*e*&gt;*5*2*2*h*3*-*3*-*1*5*&lt;*/*s*o*u*r*c*e*&gt;</a:t>
            </a:r>
            <a:endParaRPr lang="en-US" sz="800" dirty="0">
              <a:solidFill>
                <a:srgbClr val="000000"/>
              </a:solidFill>
              <a:latin typeface="Arial"/>
            </a:endParaRPr>
          </a:p>
        </p:txBody>
      </p:sp>
      <p:sp>
        <p:nvSpPr>
          <p:cNvPr id="74754" name="Rectangle 2"/>
          <p:cNvSpPr>
            <a:spLocks noGrp="1" noRot="1" noChangeAspect="1" noChangeArrowheads="1" noTextEdit="1"/>
          </p:cNvSpPr>
          <p:nvPr>
            <p:ph type="sldImg"/>
          </p:nvPr>
        </p:nvSpPr>
        <p:spPr>
          <a:xfrm>
            <a:off x="1843088" y="228600"/>
            <a:ext cx="4830762" cy="3624263"/>
          </a:xfrm>
          <a:ln/>
        </p:spPr>
      </p:sp>
      <p:sp>
        <p:nvSpPr>
          <p:cNvPr id="74755" name="Rectangle 3"/>
          <p:cNvSpPr>
            <a:spLocks noGrp="1" noChangeArrowheads="1"/>
          </p:cNvSpPr>
          <p:nvPr>
            <p:ph type="body" idx="1"/>
          </p:nvPr>
        </p:nvSpPr>
        <p:spPr>
          <a:xfrm>
            <a:off x="228600" y="3952224"/>
            <a:ext cx="6438900" cy="1236874"/>
          </a:xfrm>
        </p:spPr>
        <p:txBody>
          <a:bodyPr>
            <a:spAutoFit/>
          </a:bodyPr>
          <a:lstStyle/>
          <a:p>
            <a:pPr marL="228594" indent="-228594"/>
            <a:r>
              <a:rPr lang="en-US" dirty="0" smtClean="0">
                <a:latin typeface="Times New Roman" charset="0"/>
              </a:rPr>
              <a:t>Jogger text: CSS Comments</a:t>
            </a:r>
          </a:p>
          <a:p>
            <a:pPr marL="228594" indent="-228594"/>
            <a:r>
              <a:rPr lang="en-US" dirty="0" smtClean="0">
                <a:latin typeface="Times New Roman" charset="0"/>
              </a:rPr>
              <a:t>Direction: Left</a:t>
            </a:r>
          </a:p>
          <a:p>
            <a:pPr marL="228594" indent="-228594"/>
            <a:r>
              <a:rPr lang="en-US" dirty="0" smtClean="0">
                <a:latin typeface="Times New Roman" charset="0"/>
              </a:rPr>
              <a:t>Do now  (5 </a:t>
            </a:r>
            <a:r>
              <a:rPr lang="en-US" dirty="0" err="1" smtClean="0">
                <a:latin typeface="Times New Roman" charset="0"/>
              </a:rPr>
              <a:t>mins</a:t>
            </a:r>
            <a:r>
              <a:rPr lang="en-US" dirty="0" smtClean="0">
                <a:latin typeface="Times New Roman" charset="0"/>
              </a:rPr>
              <a:t>)</a:t>
            </a:r>
          </a:p>
          <a:p>
            <a:pPr marL="228594" indent="-228594"/>
            <a:r>
              <a:rPr lang="en-US" dirty="0" smtClean="0">
                <a:latin typeface="Times New Roman" charset="0"/>
              </a:rPr>
              <a:t>Instructor notes:</a:t>
            </a:r>
          </a:p>
          <a:p>
            <a:pPr marL="228594" indent="-228594"/>
            <a:r>
              <a:rPr lang="en-US" dirty="0" smtClean="0">
                <a:latin typeface="Times New Roman" charset="0"/>
              </a:rPr>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hidden="1"/>
          <p:cNvSpPr txBox="1"/>
          <p:nvPr/>
        </p:nvSpPr>
        <p:spPr>
          <a:xfrm>
            <a:off x="2186781" y="367897"/>
            <a:ext cx="3644635" cy="211907"/>
          </a:xfrm>
          <a:prstGeom prst="rect">
            <a:avLst/>
          </a:prstGeom>
          <a:noFill/>
        </p:spPr>
        <p:txBody>
          <a:bodyPr vert="horz" lIns="87938" tIns="43969" rIns="87938" bIns="43969" rtlCol="0">
            <a:spAutoFit/>
          </a:bodyPr>
          <a:lstStyle/>
          <a:p>
            <a:r>
              <a:rPr lang="pt-BR" sz="800" dirty="0">
                <a:solidFill>
                  <a:srgbClr val="000000"/>
                </a:solidFill>
                <a:latin typeface="Arial"/>
              </a:rPr>
              <a:t>&lt;*s*o*u*r*c*e*&gt;*5*2*2*h*2*h*2*-*3*-*1*4*&lt;*/*s*o*u*r*c*e*&gt;</a:t>
            </a:r>
            <a:endParaRPr lang="en-US" sz="800" dirty="0">
              <a:solidFill>
                <a:srgbClr val="000000"/>
              </a:solidFill>
              <a:latin typeface="Arial"/>
            </a:endParaRPr>
          </a:p>
        </p:txBody>
      </p:sp>
      <p:sp>
        <p:nvSpPr>
          <p:cNvPr id="106498" name="Rectangle 2"/>
          <p:cNvSpPr>
            <a:spLocks noGrp="1" noRot="1" noChangeAspect="1" noChangeArrowheads="1" noTextEdit="1"/>
          </p:cNvSpPr>
          <p:nvPr>
            <p:ph type="sldImg"/>
          </p:nvPr>
        </p:nvSpPr>
        <p:spPr>
          <a:xfrm>
            <a:off x="1879600" y="228600"/>
            <a:ext cx="4830763" cy="3624263"/>
          </a:xfrm>
          <a:ln/>
        </p:spPr>
      </p:sp>
      <p:sp>
        <p:nvSpPr>
          <p:cNvPr id="106499" name="Rectangle 3"/>
          <p:cNvSpPr>
            <a:spLocks noGrp="1" noChangeArrowheads="1"/>
          </p:cNvSpPr>
          <p:nvPr>
            <p:ph type="body" idx="1"/>
          </p:nvPr>
        </p:nvSpPr>
        <p:spPr>
          <a:xfrm>
            <a:off x="228600" y="3952225"/>
            <a:ext cx="6438900" cy="996808"/>
          </a:xfrm>
        </p:spPr>
        <p:txBody>
          <a:bodyPr>
            <a:spAutoFit/>
          </a:bodyPr>
          <a:lstStyle/>
          <a:p>
            <a:pPr eaLnBrk="1" hangingPunct="1"/>
            <a:r>
              <a:rPr lang="en-US" smtClean="0"/>
              <a:t>Jogger text: Collapsing Margins: Collapsing Through Another Box (continued)</a:t>
            </a:r>
          </a:p>
          <a:p>
            <a:pPr eaLnBrk="1" hangingPunct="1"/>
            <a:r>
              <a:rPr lang="en-US" smtClean="0"/>
              <a:t>Direction: Left</a:t>
            </a:r>
          </a:p>
          <a:p>
            <a:pPr eaLnBrk="1" hangingPunct="1"/>
            <a:r>
              <a:rPr lang="en-US" smtClean="0"/>
              <a:t>Instructor notes:</a:t>
            </a:r>
            <a:endParaRPr lang="en-US" dirty="0" smtClean="0"/>
          </a:p>
          <a:p>
            <a:pPr eaLnBrk="1" hangingPunct="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hidden="1"/>
          <p:cNvSpPr txBox="1"/>
          <p:nvPr/>
        </p:nvSpPr>
        <p:spPr>
          <a:xfrm>
            <a:off x="2186781" y="367897"/>
            <a:ext cx="3644635" cy="211907"/>
          </a:xfrm>
          <a:prstGeom prst="rect">
            <a:avLst/>
          </a:prstGeom>
          <a:noFill/>
        </p:spPr>
        <p:txBody>
          <a:bodyPr vert="horz" lIns="87938" tIns="43969" rIns="87938" bIns="43969" rtlCol="0">
            <a:spAutoFit/>
          </a:bodyPr>
          <a:lstStyle/>
          <a:p>
            <a:r>
              <a:rPr lang="pt-BR" sz="800" dirty="0">
                <a:solidFill>
                  <a:srgbClr val="000000"/>
                </a:solidFill>
                <a:latin typeface="Arial"/>
              </a:rPr>
              <a:t>&lt;*s*o*u*r*c*e*&gt;*5*2*2*h*2*h*2*-*3*-*1*5*&lt;*/*s*o*u*r*c*e*&gt;</a:t>
            </a:r>
            <a:endParaRPr lang="en-US" sz="800" dirty="0">
              <a:solidFill>
                <a:srgbClr val="000000"/>
              </a:solidFill>
              <a:latin typeface="Arial"/>
            </a:endParaRPr>
          </a:p>
        </p:txBody>
      </p:sp>
      <p:sp>
        <p:nvSpPr>
          <p:cNvPr id="106498" name="Rectangle 2"/>
          <p:cNvSpPr>
            <a:spLocks noGrp="1" noRot="1" noChangeAspect="1" noChangeArrowheads="1" noTextEdit="1"/>
          </p:cNvSpPr>
          <p:nvPr>
            <p:ph type="sldImg"/>
          </p:nvPr>
        </p:nvSpPr>
        <p:spPr>
          <a:xfrm>
            <a:off x="1879600" y="228600"/>
            <a:ext cx="4830763" cy="3624263"/>
          </a:xfrm>
          <a:ln/>
        </p:spPr>
      </p:sp>
      <p:sp>
        <p:nvSpPr>
          <p:cNvPr id="106499" name="Rectangle 3"/>
          <p:cNvSpPr>
            <a:spLocks noGrp="1" noChangeArrowheads="1"/>
          </p:cNvSpPr>
          <p:nvPr>
            <p:ph type="body" idx="1"/>
          </p:nvPr>
        </p:nvSpPr>
        <p:spPr>
          <a:xfrm>
            <a:off x="228600" y="3952225"/>
            <a:ext cx="6438900" cy="996808"/>
          </a:xfrm>
        </p:spPr>
        <p:txBody>
          <a:bodyPr>
            <a:spAutoFit/>
          </a:bodyPr>
          <a:lstStyle/>
          <a:p>
            <a:pPr eaLnBrk="1" hangingPunct="1"/>
            <a:r>
              <a:rPr lang="en-US" smtClean="0"/>
              <a:t>Jogger text: Collapsing Margins: Collapsing Through Another Box (continued)</a:t>
            </a:r>
          </a:p>
          <a:p>
            <a:pPr eaLnBrk="1" hangingPunct="1"/>
            <a:r>
              <a:rPr lang="en-US" smtClean="0"/>
              <a:t>Direction: Left</a:t>
            </a:r>
          </a:p>
          <a:p>
            <a:pPr eaLnBrk="1" hangingPunct="1"/>
            <a:r>
              <a:rPr lang="en-US" smtClean="0"/>
              <a:t>Instructor notes:</a:t>
            </a:r>
            <a:endParaRPr lang="en-US" dirty="0" smtClean="0"/>
          </a:p>
          <a:p>
            <a:pPr eaLnBrk="1" hangingPunct="1"/>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hidden="1"/>
          <p:cNvSpPr txBox="1"/>
          <p:nvPr/>
        </p:nvSpPr>
        <p:spPr>
          <a:xfrm>
            <a:off x="2186781" y="367897"/>
            <a:ext cx="3644635" cy="211907"/>
          </a:xfrm>
          <a:prstGeom prst="rect">
            <a:avLst/>
          </a:prstGeom>
          <a:noFill/>
        </p:spPr>
        <p:txBody>
          <a:bodyPr vert="horz" lIns="87938" tIns="43969" rIns="87938" bIns="43969" rtlCol="0">
            <a:spAutoFit/>
          </a:bodyPr>
          <a:lstStyle/>
          <a:p>
            <a:r>
              <a:rPr lang="pt-BR" sz="800" dirty="0">
                <a:solidFill>
                  <a:srgbClr val="000000"/>
                </a:solidFill>
                <a:latin typeface="Arial"/>
              </a:rPr>
              <a:t>&lt;*s*o*u*r*c*e*&gt;*5*2*2*h*3*-*3*-*1*8*&lt;*/*s*o*u*r*c*e*&gt;</a:t>
            </a:r>
            <a:endParaRPr lang="en-US" sz="800" dirty="0">
              <a:solidFill>
                <a:srgbClr val="000000"/>
              </a:solidFill>
              <a:latin typeface="Arial"/>
            </a:endParaRPr>
          </a:p>
        </p:txBody>
      </p:sp>
      <p:sp>
        <p:nvSpPr>
          <p:cNvPr id="106498" name="Rectangle 2"/>
          <p:cNvSpPr>
            <a:spLocks noGrp="1" noRot="1" noChangeAspect="1" noChangeArrowheads="1" noTextEdit="1"/>
          </p:cNvSpPr>
          <p:nvPr>
            <p:ph type="sldImg"/>
          </p:nvPr>
        </p:nvSpPr>
        <p:spPr>
          <a:xfrm>
            <a:off x="1843088" y="228600"/>
            <a:ext cx="4830762" cy="3624263"/>
          </a:xfrm>
          <a:ln/>
        </p:spPr>
      </p:sp>
      <p:sp>
        <p:nvSpPr>
          <p:cNvPr id="106499" name="Rectangle 3"/>
          <p:cNvSpPr>
            <a:spLocks noGrp="1" noChangeArrowheads="1"/>
          </p:cNvSpPr>
          <p:nvPr>
            <p:ph type="body" idx="1"/>
          </p:nvPr>
        </p:nvSpPr>
        <p:spPr>
          <a:xfrm>
            <a:off x="228600" y="3952225"/>
            <a:ext cx="6438900" cy="996808"/>
          </a:xfrm>
        </p:spPr>
        <p:txBody>
          <a:bodyPr>
            <a:spAutoFit/>
          </a:bodyPr>
          <a:lstStyle/>
          <a:p>
            <a:pPr eaLnBrk="1" hangingPunct="1"/>
            <a:r>
              <a:rPr lang="en-US" dirty="0" smtClean="0"/>
              <a:t>Jogger text: Collapsing Margins: Collapsing Through Another Box (continued)</a:t>
            </a:r>
          </a:p>
          <a:p>
            <a:pPr eaLnBrk="1" hangingPunct="1"/>
            <a:r>
              <a:rPr lang="en-US" dirty="0" smtClean="0"/>
              <a:t>Direction: Left</a:t>
            </a:r>
          </a:p>
          <a:p>
            <a:pPr eaLnBrk="1" hangingPunct="1"/>
            <a:r>
              <a:rPr lang="en-US" dirty="0" smtClean="0"/>
              <a:t>Instructor notes:</a:t>
            </a:r>
          </a:p>
          <a:p>
            <a:pPr eaLnBrk="1" hangingPunct="1"/>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186781" y="367897"/>
            <a:ext cx="3644635" cy="211907"/>
          </a:xfrm>
          <a:prstGeom prst="rect">
            <a:avLst/>
          </a:prstGeom>
          <a:noFill/>
        </p:spPr>
        <p:txBody>
          <a:bodyPr vert="horz" lIns="87938" tIns="43969" rIns="87938" bIns="43969" rtlCol="0">
            <a:spAutoFit/>
          </a:bodyPr>
          <a:lstStyle/>
          <a:p>
            <a:r>
              <a:rPr lang="pt-BR" sz="800" dirty="0" smtClean="0">
                <a:solidFill>
                  <a:srgbClr val="000000"/>
                </a:solidFill>
                <a:latin typeface="Arial"/>
              </a:rPr>
              <a:t>&lt;*s*o*u*r*c*e*&gt;*5*2*2*h*1*-*3*-*1*4*&lt;*/*s*o*u*r*c*e*&gt;</a:t>
            </a:r>
            <a:endParaRPr lang="en-US" sz="800" dirty="0">
              <a:solidFill>
                <a:srgbClr val="000000"/>
              </a:solidFill>
              <a:latin typeface="Arial"/>
            </a:endParaRPr>
          </a:p>
        </p:txBody>
      </p:sp>
      <p:sp>
        <p:nvSpPr>
          <p:cNvPr id="106498" name="Rectangle 2"/>
          <p:cNvSpPr>
            <a:spLocks noGrp="1" noRot="1" noChangeAspect="1" noChangeArrowheads="1" noTextEdit="1"/>
          </p:cNvSpPr>
          <p:nvPr>
            <p:ph type="sldImg"/>
          </p:nvPr>
        </p:nvSpPr>
        <p:spPr>
          <a:xfrm>
            <a:off x="1843088" y="228600"/>
            <a:ext cx="4830762" cy="3624263"/>
          </a:xfrm>
          <a:ln/>
        </p:spPr>
      </p:sp>
      <p:sp>
        <p:nvSpPr>
          <p:cNvPr id="106499" name="Rectangle 3"/>
          <p:cNvSpPr>
            <a:spLocks noGrp="1" noChangeArrowheads="1"/>
          </p:cNvSpPr>
          <p:nvPr>
            <p:ph type="body" idx="1"/>
          </p:nvPr>
        </p:nvSpPr>
        <p:spPr>
          <a:xfrm>
            <a:off x="228600" y="3952225"/>
            <a:ext cx="6438900" cy="996808"/>
          </a:xfrm>
        </p:spPr>
        <p:txBody>
          <a:bodyPr>
            <a:spAutoFit/>
          </a:bodyPr>
          <a:lstStyle/>
          <a:p>
            <a:pPr eaLnBrk="1" hangingPunct="1"/>
            <a:r>
              <a:rPr lang="en-US" smtClean="0"/>
              <a:t>Jogger text: Collapsing Margins: Collapsing Through Another Box (continued)</a:t>
            </a:r>
          </a:p>
          <a:p>
            <a:pPr eaLnBrk="1" hangingPunct="1"/>
            <a:r>
              <a:rPr lang="en-US" smtClean="0"/>
              <a:t>Direction: Left</a:t>
            </a:r>
          </a:p>
          <a:p>
            <a:pPr eaLnBrk="1" hangingPunct="1"/>
            <a:r>
              <a:rPr lang="en-US" smtClean="0"/>
              <a:t>Instructor notes:</a:t>
            </a:r>
          </a:p>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186781" y="367897"/>
            <a:ext cx="3644635" cy="211907"/>
          </a:xfrm>
          <a:prstGeom prst="rect">
            <a:avLst/>
          </a:prstGeom>
          <a:noFill/>
        </p:spPr>
        <p:txBody>
          <a:bodyPr vert="horz" lIns="87938" tIns="43969" rIns="87938" bIns="43969" rtlCol="0">
            <a:spAutoFit/>
          </a:bodyPr>
          <a:lstStyle/>
          <a:p>
            <a:r>
              <a:rPr lang="pt-BR" sz="800" dirty="0" smtClean="0">
                <a:solidFill>
                  <a:srgbClr val="000000"/>
                </a:solidFill>
                <a:latin typeface="Arial"/>
              </a:rPr>
              <a:t>&lt;*s*o*u*r*c*e*&gt;*5*2*2*h*1*-*3*-*2*&lt;*/*s*o*u*r*c*e*&gt;</a:t>
            </a:r>
            <a:endParaRPr lang="en-US" sz="800" dirty="0">
              <a:solidFill>
                <a:srgbClr val="000000"/>
              </a:solidFill>
              <a:latin typeface="Arial"/>
            </a:endParaRPr>
          </a:p>
        </p:txBody>
      </p:sp>
      <p:sp>
        <p:nvSpPr>
          <p:cNvPr id="18434" name="Rectangle 2"/>
          <p:cNvSpPr>
            <a:spLocks noGrp="1" noRot="1" noChangeAspect="1" noChangeArrowheads="1" noTextEdit="1"/>
          </p:cNvSpPr>
          <p:nvPr>
            <p:ph type="sldImg"/>
          </p:nvPr>
        </p:nvSpPr>
        <p:spPr>
          <a:xfrm>
            <a:off x="1843088" y="228600"/>
            <a:ext cx="4830762" cy="3624263"/>
          </a:xfrm>
          <a:ln/>
        </p:spPr>
      </p:sp>
      <p:sp>
        <p:nvSpPr>
          <p:cNvPr id="18435" name="Rectangle 3"/>
          <p:cNvSpPr>
            <a:spLocks noGrp="1" noChangeArrowheads="1"/>
          </p:cNvSpPr>
          <p:nvPr>
            <p:ph type="body" idx="1"/>
          </p:nvPr>
        </p:nvSpPr>
        <p:spPr>
          <a:xfrm>
            <a:off x="228600" y="3952226"/>
            <a:ext cx="6438900" cy="996808"/>
          </a:xfrm>
        </p:spPr>
        <p:txBody>
          <a:bodyPr>
            <a:spAutoFit/>
          </a:bodyPr>
          <a:lstStyle/>
          <a:p>
            <a:pPr eaLnBrk="1" hangingPunct="1"/>
            <a:r>
              <a:rPr lang="en-US" smtClean="0">
                <a:latin typeface="Times New Roman" charset="0"/>
              </a:rPr>
              <a:t>Jogger text: Chapter Objectives</a:t>
            </a:r>
          </a:p>
          <a:p>
            <a:pPr eaLnBrk="1" hangingPunct="1"/>
            <a:r>
              <a:rPr lang="en-US" smtClean="0">
                <a:latin typeface="Times New Roman" charset="0"/>
              </a:rPr>
              <a:t>Direction: Left</a:t>
            </a:r>
          </a:p>
          <a:p>
            <a:pPr eaLnBrk="1" hangingPunct="1"/>
            <a:r>
              <a:rPr lang="en-US" smtClean="0">
                <a:latin typeface="Times New Roman" charset="0"/>
              </a:rPr>
              <a:t>Instructor notes:</a:t>
            </a:r>
            <a:endParaRPr lang="en-US" dirty="0" smtClean="0">
              <a:latin typeface="Times New Roman" charset="0"/>
            </a:endParaRPr>
          </a:p>
          <a:p>
            <a:pPr eaLnBrk="1" hangingPunct="1"/>
            <a:r>
              <a:rPr lang="en-US" dirty="0" smtClean="0">
                <a:latin typeface="Times New Roman" charset="0"/>
              </a:rPr>
              <a: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186781" y="367897"/>
            <a:ext cx="3644635" cy="211907"/>
          </a:xfrm>
          <a:prstGeom prst="rect">
            <a:avLst/>
          </a:prstGeom>
          <a:noFill/>
        </p:spPr>
        <p:txBody>
          <a:bodyPr vert="horz" lIns="87938" tIns="43969" rIns="87938" bIns="43969" rtlCol="0">
            <a:spAutoFit/>
          </a:bodyPr>
          <a:lstStyle/>
          <a:p>
            <a:r>
              <a:rPr lang="pt-BR" sz="800" dirty="0" smtClean="0">
                <a:solidFill>
                  <a:srgbClr val="000000"/>
                </a:solidFill>
                <a:latin typeface="Arial"/>
              </a:rPr>
              <a:t>&lt;*s*o*u*r*c*e*&gt;*5*2*2*h*1*-*3*-*3*&lt;*/*s*o*u*r*c*e*&gt;</a:t>
            </a:r>
            <a:endParaRPr lang="en-US" sz="800" dirty="0">
              <a:solidFill>
                <a:srgbClr val="000000"/>
              </a:solidFill>
              <a:latin typeface="Arial"/>
            </a:endParaRPr>
          </a:p>
        </p:txBody>
      </p:sp>
      <p:sp>
        <p:nvSpPr>
          <p:cNvPr id="20482" name="Rectangle 2"/>
          <p:cNvSpPr>
            <a:spLocks noGrp="1" noRot="1" noChangeAspect="1" noChangeArrowheads="1" noTextEdit="1"/>
          </p:cNvSpPr>
          <p:nvPr>
            <p:ph type="sldImg"/>
          </p:nvPr>
        </p:nvSpPr>
        <p:spPr>
          <a:xfrm>
            <a:off x="1871663" y="223838"/>
            <a:ext cx="4833937" cy="3625850"/>
          </a:xfrm>
          <a:ln/>
        </p:spPr>
      </p:sp>
      <p:sp>
        <p:nvSpPr>
          <p:cNvPr id="20483" name="Rectangle 3"/>
          <p:cNvSpPr>
            <a:spLocks noGrp="1" noChangeArrowheads="1"/>
          </p:cNvSpPr>
          <p:nvPr>
            <p:ph type="body" idx="1"/>
          </p:nvPr>
        </p:nvSpPr>
        <p:spPr>
          <a:xfrm>
            <a:off x="230192" y="3952226"/>
            <a:ext cx="6486525" cy="996808"/>
          </a:xfrm>
          <a:ln/>
        </p:spPr>
        <p:txBody>
          <a:bodyPr/>
          <a:lstStyle/>
          <a:p>
            <a:pPr eaLnBrk="1" hangingPunct="1"/>
            <a:r>
              <a:rPr lang="en-US" smtClean="0">
                <a:latin typeface="Times New Roman" charset="0"/>
              </a:rPr>
              <a:t>Jogger text: Getting Started With CSS</a:t>
            </a:r>
          </a:p>
          <a:p>
            <a:pPr eaLnBrk="1" hangingPunct="1"/>
            <a:r>
              <a:rPr lang="en-US" smtClean="0">
                <a:latin typeface="Times New Roman" charset="0"/>
              </a:rPr>
              <a:t>Direction: Right</a:t>
            </a:r>
          </a:p>
          <a:p>
            <a:pPr eaLnBrk="1" hangingPunct="1"/>
            <a:r>
              <a:rPr lang="en-US" smtClean="0">
                <a:latin typeface="Times New Roman" charset="0"/>
              </a:rPr>
              <a:t>Instructor notes:</a:t>
            </a:r>
          </a:p>
          <a:p>
            <a:pPr eaLnBrk="1" hangingPunct="1"/>
            <a:endParaRPr lang="en-US" dirty="0" smtClean="0">
              <a:latin typeface="Times New Roman"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186781" y="367897"/>
            <a:ext cx="3644635" cy="211907"/>
          </a:xfrm>
          <a:prstGeom prst="rect">
            <a:avLst/>
          </a:prstGeom>
          <a:noFill/>
        </p:spPr>
        <p:txBody>
          <a:bodyPr vert="horz" lIns="87938" tIns="43969" rIns="87938" bIns="43969" rtlCol="0">
            <a:spAutoFit/>
          </a:bodyPr>
          <a:lstStyle/>
          <a:p>
            <a:r>
              <a:rPr lang="pt-BR" sz="800" dirty="0" smtClean="0">
                <a:solidFill>
                  <a:srgbClr val="000000"/>
                </a:solidFill>
                <a:latin typeface="Arial"/>
              </a:rPr>
              <a:t>&lt;*s*o*u*r*c*e*&gt;*5*2*2*h*1*-*3*-*1*6*&lt;*/*s*o*u*r*c*e*&gt;</a:t>
            </a:r>
            <a:endParaRPr lang="en-US" sz="800" dirty="0">
              <a:solidFill>
                <a:srgbClr val="000000"/>
              </a:solidFill>
              <a:latin typeface="Arial"/>
            </a:endParaRPr>
          </a:p>
        </p:txBody>
      </p:sp>
      <p:sp>
        <p:nvSpPr>
          <p:cNvPr id="71682" name="Rectangle 2"/>
          <p:cNvSpPr>
            <a:spLocks noGrp="1" noRot="1" noChangeAspect="1" noChangeArrowheads="1" noTextEdit="1"/>
          </p:cNvSpPr>
          <p:nvPr>
            <p:ph type="sldImg"/>
          </p:nvPr>
        </p:nvSpPr>
        <p:spPr>
          <a:xfrm>
            <a:off x="1843088" y="228600"/>
            <a:ext cx="4830762" cy="3624263"/>
          </a:xfrm>
          <a:ln/>
        </p:spPr>
      </p:sp>
      <p:sp>
        <p:nvSpPr>
          <p:cNvPr id="71683" name="Rectangle 3"/>
          <p:cNvSpPr>
            <a:spLocks noGrp="1" noChangeArrowheads="1"/>
          </p:cNvSpPr>
          <p:nvPr>
            <p:ph type="body" idx="1"/>
          </p:nvPr>
        </p:nvSpPr>
        <p:spPr>
          <a:xfrm>
            <a:off x="228600" y="3952226"/>
            <a:ext cx="6438900" cy="996808"/>
          </a:xfrm>
        </p:spPr>
        <p:txBody>
          <a:bodyPr>
            <a:spAutoFit/>
          </a:bodyPr>
          <a:lstStyle/>
          <a:p>
            <a:pPr eaLnBrk="1" hangingPunct="1"/>
            <a:r>
              <a:rPr lang="en-US" smtClean="0"/>
              <a:t>Jogger text: Getting Started With CSS</a:t>
            </a:r>
          </a:p>
          <a:p>
            <a:pPr eaLnBrk="1" hangingPunct="1"/>
            <a:r>
              <a:rPr lang="en-US" smtClean="0"/>
              <a:t>Direction: Right</a:t>
            </a:r>
          </a:p>
          <a:p>
            <a:pPr eaLnBrk="1" hangingPunct="1"/>
            <a:r>
              <a:rPr lang="en-US" smtClean="0"/>
              <a:t>Instructor notes:</a:t>
            </a:r>
          </a:p>
          <a:p>
            <a:pPr eaLnBrk="1" hangingPunct="1"/>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186781" y="367897"/>
            <a:ext cx="3644635" cy="211907"/>
          </a:xfrm>
          <a:prstGeom prst="rect">
            <a:avLst/>
          </a:prstGeom>
          <a:noFill/>
        </p:spPr>
        <p:txBody>
          <a:bodyPr vert="horz" lIns="87938" tIns="43969" rIns="87938" bIns="43969" rtlCol="0">
            <a:spAutoFit/>
          </a:bodyPr>
          <a:lstStyle/>
          <a:p>
            <a:r>
              <a:rPr lang="pt-BR" sz="800" dirty="0" smtClean="0">
                <a:solidFill>
                  <a:srgbClr val="000000"/>
                </a:solidFill>
                <a:latin typeface="Arial"/>
              </a:rPr>
              <a:t>&lt;*s*o*u*r*c*e*&gt;*5*2*2*h*1*-*3*-*1*7*&lt;*/*s*o*u*r*c*e*&gt;</a:t>
            </a:r>
            <a:endParaRPr lang="en-US" sz="800" dirty="0">
              <a:solidFill>
                <a:srgbClr val="000000"/>
              </a:solidFill>
              <a:latin typeface="Arial"/>
            </a:endParaRPr>
          </a:p>
        </p:txBody>
      </p:sp>
      <p:sp>
        <p:nvSpPr>
          <p:cNvPr id="71682" name="Rectangle 2"/>
          <p:cNvSpPr>
            <a:spLocks noGrp="1" noRot="1" noChangeAspect="1" noChangeArrowheads="1" noTextEdit="1"/>
          </p:cNvSpPr>
          <p:nvPr>
            <p:ph type="sldImg"/>
          </p:nvPr>
        </p:nvSpPr>
        <p:spPr>
          <a:xfrm>
            <a:off x="1843088" y="228600"/>
            <a:ext cx="4830762" cy="3624263"/>
          </a:xfrm>
          <a:ln/>
        </p:spPr>
      </p:sp>
      <p:sp>
        <p:nvSpPr>
          <p:cNvPr id="71683" name="Rectangle 3"/>
          <p:cNvSpPr>
            <a:spLocks noGrp="1" noChangeArrowheads="1"/>
          </p:cNvSpPr>
          <p:nvPr>
            <p:ph type="body" idx="1"/>
          </p:nvPr>
        </p:nvSpPr>
        <p:spPr>
          <a:xfrm>
            <a:off x="228600" y="3952226"/>
            <a:ext cx="6438900" cy="996808"/>
          </a:xfrm>
        </p:spPr>
        <p:txBody>
          <a:bodyPr>
            <a:spAutoFit/>
          </a:bodyPr>
          <a:lstStyle/>
          <a:p>
            <a:pPr eaLnBrk="1" hangingPunct="1"/>
            <a:r>
              <a:rPr lang="en-US" smtClean="0"/>
              <a:t>Jogger text: CSS Positioning Techniques</a:t>
            </a:r>
          </a:p>
          <a:p>
            <a:pPr eaLnBrk="1" hangingPunct="1"/>
            <a:r>
              <a:rPr lang="en-US" smtClean="0"/>
              <a:t>Direction: Left</a:t>
            </a:r>
          </a:p>
          <a:p>
            <a:pPr eaLnBrk="1" hangingPunct="1"/>
            <a:r>
              <a:rPr lang="en-US" smtClean="0"/>
              <a:t>Instructor notes:</a:t>
            </a:r>
          </a:p>
          <a:p>
            <a:pPr eaLnBrk="1" hangingPunct="1"/>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186781" y="367897"/>
            <a:ext cx="3644635" cy="211907"/>
          </a:xfrm>
          <a:prstGeom prst="rect">
            <a:avLst/>
          </a:prstGeom>
          <a:noFill/>
        </p:spPr>
        <p:txBody>
          <a:bodyPr vert="horz" lIns="87938" tIns="43969" rIns="87938" bIns="43969" rtlCol="0">
            <a:spAutoFit/>
          </a:bodyPr>
          <a:lstStyle/>
          <a:p>
            <a:r>
              <a:rPr lang="pt-BR" sz="800" dirty="0" smtClean="0">
                <a:solidFill>
                  <a:srgbClr val="000000"/>
                </a:solidFill>
                <a:latin typeface="Arial"/>
              </a:rPr>
              <a:t>&lt;*s*o*u*r*c*e*&gt;*5*2*2*h*1*-*3*-*3*&lt;*/*s*o*u*r*c*e*&gt;</a:t>
            </a:r>
            <a:endParaRPr lang="en-US" sz="800" dirty="0">
              <a:solidFill>
                <a:srgbClr val="000000"/>
              </a:solidFill>
              <a:latin typeface="Arial"/>
            </a:endParaRPr>
          </a:p>
        </p:txBody>
      </p:sp>
      <p:sp>
        <p:nvSpPr>
          <p:cNvPr id="20482" name="Rectangle 2"/>
          <p:cNvSpPr>
            <a:spLocks noGrp="1" noRot="1" noChangeAspect="1" noChangeArrowheads="1" noTextEdit="1"/>
          </p:cNvSpPr>
          <p:nvPr>
            <p:ph type="sldImg"/>
          </p:nvPr>
        </p:nvSpPr>
        <p:spPr>
          <a:xfrm>
            <a:off x="1871663" y="223838"/>
            <a:ext cx="4833937" cy="3625850"/>
          </a:xfrm>
          <a:ln/>
        </p:spPr>
      </p:sp>
      <p:sp>
        <p:nvSpPr>
          <p:cNvPr id="20483" name="Rectangle 3"/>
          <p:cNvSpPr>
            <a:spLocks noGrp="1" noChangeArrowheads="1"/>
          </p:cNvSpPr>
          <p:nvPr>
            <p:ph type="body" idx="1"/>
          </p:nvPr>
        </p:nvSpPr>
        <p:spPr>
          <a:xfrm>
            <a:off x="230192" y="3952226"/>
            <a:ext cx="6486525" cy="996808"/>
          </a:xfrm>
          <a:ln/>
        </p:spPr>
        <p:txBody>
          <a:bodyPr/>
          <a:lstStyle/>
          <a:p>
            <a:pPr eaLnBrk="1" hangingPunct="1"/>
            <a:r>
              <a:rPr lang="en-US" smtClean="0">
                <a:latin typeface="Times New Roman" charset="0"/>
              </a:rPr>
              <a:t>Jogger text: Getting Started With CSS</a:t>
            </a:r>
          </a:p>
          <a:p>
            <a:pPr eaLnBrk="1" hangingPunct="1"/>
            <a:r>
              <a:rPr lang="en-US" smtClean="0">
                <a:latin typeface="Times New Roman" charset="0"/>
              </a:rPr>
              <a:t>Direction: Right</a:t>
            </a:r>
          </a:p>
          <a:p>
            <a:pPr eaLnBrk="1" hangingPunct="1"/>
            <a:r>
              <a:rPr lang="en-US" smtClean="0">
                <a:latin typeface="Times New Roman" charset="0"/>
              </a:rPr>
              <a:t>Instructor notes:</a:t>
            </a:r>
          </a:p>
          <a:p>
            <a:pPr eaLnBrk="1" hangingPunct="1"/>
            <a:endParaRPr lang="en-US" dirty="0" smtClean="0">
              <a:latin typeface="Times New Roman"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186781" y="367897"/>
            <a:ext cx="3644635" cy="211907"/>
          </a:xfrm>
          <a:prstGeom prst="rect">
            <a:avLst/>
          </a:prstGeom>
          <a:noFill/>
        </p:spPr>
        <p:txBody>
          <a:bodyPr vert="horz" lIns="87938" tIns="43969" rIns="87938" bIns="43969" rtlCol="0">
            <a:spAutoFit/>
          </a:bodyPr>
          <a:lstStyle/>
          <a:p>
            <a:r>
              <a:rPr lang="pt-BR" sz="800" dirty="0" smtClean="0">
                <a:solidFill>
                  <a:srgbClr val="000000"/>
                </a:solidFill>
                <a:latin typeface="Arial"/>
              </a:rPr>
              <a:t>&lt;*s*o*u*r*c*e*&gt;*5*2*2*h*1*-*3*-*1*8*&lt;*/*s*o*u*r*c*e*&gt;</a:t>
            </a:r>
            <a:endParaRPr lang="en-US" sz="800" dirty="0">
              <a:solidFill>
                <a:srgbClr val="000000"/>
              </a:solidFill>
              <a:latin typeface="Arial"/>
            </a:endParaRPr>
          </a:p>
        </p:txBody>
      </p:sp>
      <p:sp>
        <p:nvSpPr>
          <p:cNvPr id="71682" name="Rectangle 2"/>
          <p:cNvSpPr>
            <a:spLocks noGrp="1" noRot="1" noChangeAspect="1" noChangeArrowheads="1" noTextEdit="1"/>
          </p:cNvSpPr>
          <p:nvPr>
            <p:ph type="sldImg"/>
          </p:nvPr>
        </p:nvSpPr>
        <p:spPr>
          <a:xfrm>
            <a:off x="1843088" y="228600"/>
            <a:ext cx="4830762" cy="3624263"/>
          </a:xfrm>
          <a:ln/>
        </p:spPr>
      </p:sp>
      <p:sp>
        <p:nvSpPr>
          <p:cNvPr id="71683" name="Rectangle 3"/>
          <p:cNvSpPr>
            <a:spLocks noGrp="1" noChangeArrowheads="1"/>
          </p:cNvSpPr>
          <p:nvPr>
            <p:ph type="body" idx="1"/>
          </p:nvPr>
        </p:nvSpPr>
        <p:spPr>
          <a:xfrm>
            <a:off x="228600" y="3952226"/>
            <a:ext cx="6438900" cy="996808"/>
          </a:xfrm>
        </p:spPr>
        <p:txBody>
          <a:bodyPr>
            <a:spAutoFit/>
          </a:bodyPr>
          <a:lstStyle/>
          <a:p>
            <a:pPr eaLnBrk="1" hangingPunct="1"/>
            <a:r>
              <a:rPr lang="en-US" smtClean="0"/>
              <a:t>Jogger text: CSS Positioning Techniques</a:t>
            </a:r>
          </a:p>
          <a:p>
            <a:pPr eaLnBrk="1" hangingPunct="1"/>
            <a:r>
              <a:rPr lang="en-US" smtClean="0"/>
              <a:t>Direction: Left</a:t>
            </a:r>
          </a:p>
          <a:p>
            <a:pPr eaLnBrk="1" hangingPunct="1"/>
            <a:r>
              <a:rPr lang="en-US" smtClean="0"/>
              <a:t>Instructor notes:</a:t>
            </a:r>
          </a:p>
          <a:p>
            <a:pPr eaLnBrk="1" hangingPunct="1"/>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hidden="1"/>
          <p:cNvSpPr txBox="1"/>
          <p:nvPr/>
        </p:nvSpPr>
        <p:spPr>
          <a:xfrm>
            <a:off x="2186781" y="367897"/>
            <a:ext cx="3644635" cy="211907"/>
          </a:xfrm>
          <a:prstGeom prst="rect">
            <a:avLst/>
          </a:prstGeom>
          <a:noFill/>
        </p:spPr>
        <p:txBody>
          <a:bodyPr vert="horz" lIns="87938" tIns="43969" rIns="87938" bIns="43969" rtlCol="0">
            <a:spAutoFit/>
          </a:bodyPr>
          <a:lstStyle/>
          <a:p>
            <a:r>
              <a:rPr lang="pt-BR" sz="800" dirty="0">
                <a:solidFill>
                  <a:srgbClr val="000000"/>
                </a:solidFill>
                <a:latin typeface="Arial"/>
              </a:rPr>
              <a:t>&lt;*s*o*u*r*c*e*&gt;*5*2*2*h*3*-*3*-*2*6*&lt;*/*s*o*u*r*c*e*&gt;</a:t>
            </a:r>
            <a:endParaRPr lang="en-US" sz="800" dirty="0">
              <a:solidFill>
                <a:srgbClr val="000000"/>
              </a:solidFill>
              <a:latin typeface="Arial"/>
            </a:endParaRPr>
          </a:p>
        </p:txBody>
      </p:sp>
      <p:sp>
        <p:nvSpPr>
          <p:cNvPr id="74754" name="Rectangle 2"/>
          <p:cNvSpPr>
            <a:spLocks noGrp="1" noRot="1" noChangeAspect="1" noChangeArrowheads="1" noTextEdit="1"/>
          </p:cNvSpPr>
          <p:nvPr>
            <p:ph type="sldImg"/>
          </p:nvPr>
        </p:nvSpPr>
        <p:spPr>
          <a:xfrm>
            <a:off x="1843088" y="228600"/>
            <a:ext cx="4830762" cy="3624263"/>
          </a:xfrm>
          <a:ln/>
        </p:spPr>
      </p:sp>
      <p:sp>
        <p:nvSpPr>
          <p:cNvPr id="74755" name="Rectangle 3"/>
          <p:cNvSpPr>
            <a:spLocks noGrp="1" noChangeArrowheads="1"/>
          </p:cNvSpPr>
          <p:nvPr>
            <p:ph type="body" idx="1"/>
          </p:nvPr>
        </p:nvSpPr>
        <p:spPr>
          <a:xfrm>
            <a:off x="228600" y="3952224"/>
            <a:ext cx="6438900" cy="1236874"/>
          </a:xfrm>
        </p:spPr>
        <p:txBody>
          <a:bodyPr>
            <a:spAutoFit/>
          </a:bodyPr>
          <a:lstStyle/>
          <a:p>
            <a:pPr marL="228594" indent="-228594"/>
            <a:r>
              <a:rPr lang="en-US" dirty="0" smtClean="0">
                <a:latin typeface="Times New Roman" charset="0"/>
              </a:rPr>
              <a:t>Jogger text: CSS Comments</a:t>
            </a:r>
          </a:p>
          <a:p>
            <a:pPr marL="228594" indent="-228594"/>
            <a:r>
              <a:rPr lang="en-US" dirty="0" smtClean="0">
                <a:latin typeface="Times New Roman" charset="0"/>
              </a:rPr>
              <a:t>Direction: Left</a:t>
            </a:r>
          </a:p>
          <a:p>
            <a:pPr marL="228594" indent="-228594"/>
            <a:r>
              <a:rPr lang="en-US" dirty="0" smtClean="0">
                <a:latin typeface="Times New Roman" charset="0"/>
              </a:rPr>
              <a:t>Do now  (5 </a:t>
            </a:r>
            <a:r>
              <a:rPr lang="en-US" dirty="0" err="1" smtClean="0">
                <a:latin typeface="Times New Roman" charset="0"/>
              </a:rPr>
              <a:t>mins</a:t>
            </a:r>
            <a:r>
              <a:rPr lang="en-US" dirty="0" smtClean="0">
                <a:latin typeface="Times New Roman" charset="0"/>
              </a:rPr>
              <a:t>)</a:t>
            </a:r>
          </a:p>
          <a:p>
            <a:pPr marL="228594" indent="-228594"/>
            <a:r>
              <a:rPr lang="en-US" dirty="0" smtClean="0">
                <a:latin typeface="Times New Roman" charset="0"/>
              </a:rPr>
              <a:t>Instructor notes:</a:t>
            </a:r>
          </a:p>
          <a:p>
            <a:pPr marL="228594" indent="-228594"/>
            <a:r>
              <a:rPr lang="en-US" dirty="0" smtClean="0">
                <a:latin typeface="Times New Roman" charset="0"/>
              </a:rPr>
              <a:t>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186781" y="367897"/>
            <a:ext cx="3644635" cy="211907"/>
          </a:xfrm>
          <a:prstGeom prst="rect">
            <a:avLst/>
          </a:prstGeom>
          <a:noFill/>
        </p:spPr>
        <p:txBody>
          <a:bodyPr vert="horz" lIns="87938" tIns="43969" rIns="87938" bIns="43969" rtlCol="0">
            <a:spAutoFit/>
          </a:bodyPr>
          <a:lstStyle/>
          <a:p>
            <a:r>
              <a:rPr lang="pt-BR" sz="800" dirty="0" smtClean="0">
                <a:solidFill>
                  <a:srgbClr val="000000"/>
                </a:solidFill>
                <a:latin typeface="Arial"/>
              </a:rPr>
              <a:t>&lt;*s*o*u*r*c*e*&gt;*5*2*2*h*1*-*3*-*2*0*&lt;*/*s*o*u*r*c*e*&gt;</a:t>
            </a:r>
            <a:endParaRPr lang="en-US" sz="800" dirty="0">
              <a:solidFill>
                <a:srgbClr val="000000"/>
              </a:solidFill>
              <a:latin typeface="Arial"/>
            </a:endParaRPr>
          </a:p>
        </p:txBody>
      </p:sp>
      <p:sp>
        <p:nvSpPr>
          <p:cNvPr id="71682" name="Rectangle 2"/>
          <p:cNvSpPr>
            <a:spLocks noGrp="1" noRot="1" noChangeAspect="1" noChangeArrowheads="1" noTextEdit="1"/>
          </p:cNvSpPr>
          <p:nvPr>
            <p:ph type="sldImg"/>
          </p:nvPr>
        </p:nvSpPr>
        <p:spPr>
          <a:xfrm>
            <a:off x="1843088" y="228600"/>
            <a:ext cx="4830762" cy="3624263"/>
          </a:xfrm>
          <a:ln/>
        </p:spPr>
      </p:sp>
      <p:sp>
        <p:nvSpPr>
          <p:cNvPr id="71683" name="Rectangle 3"/>
          <p:cNvSpPr>
            <a:spLocks noGrp="1" noChangeArrowheads="1"/>
          </p:cNvSpPr>
          <p:nvPr>
            <p:ph type="body" idx="1"/>
          </p:nvPr>
        </p:nvSpPr>
        <p:spPr>
          <a:xfrm>
            <a:off x="228600" y="3952226"/>
            <a:ext cx="6438900" cy="996808"/>
          </a:xfrm>
        </p:spPr>
        <p:txBody>
          <a:bodyPr>
            <a:spAutoFit/>
          </a:bodyPr>
          <a:lstStyle/>
          <a:p>
            <a:pPr eaLnBrk="1" hangingPunct="1"/>
            <a:r>
              <a:rPr lang="en-US" smtClean="0"/>
              <a:t>Jogger text: CSS Positioning Techniques</a:t>
            </a:r>
          </a:p>
          <a:p>
            <a:pPr eaLnBrk="1" hangingPunct="1"/>
            <a:r>
              <a:rPr lang="en-US" smtClean="0"/>
              <a:t>Direction: Left</a:t>
            </a:r>
          </a:p>
          <a:p>
            <a:pPr eaLnBrk="1" hangingPunct="1"/>
            <a:r>
              <a:rPr lang="en-US" smtClean="0"/>
              <a:t>Instructor notes:</a:t>
            </a:r>
          </a:p>
          <a:p>
            <a:pPr eaLnBrk="1" hangingPunct="1"/>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hidden="1"/>
          <p:cNvSpPr txBox="1"/>
          <p:nvPr/>
        </p:nvSpPr>
        <p:spPr>
          <a:xfrm>
            <a:off x="2186781" y="367897"/>
            <a:ext cx="3644635" cy="211907"/>
          </a:xfrm>
          <a:prstGeom prst="rect">
            <a:avLst/>
          </a:prstGeom>
          <a:noFill/>
        </p:spPr>
        <p:txBody>
          <a:bodyPr vert="horz" lIns="87938" tIns="43969" rIns="87938" bIns="43969" rtlCol="0">
            <a:spAutoFit/>
          </a:bodyPr>
          <a:lstStyle/>
          <a:p>
            <a:r>
              <a:rPr lang="pt-BR" sz="800" dirty="0">
                <a:solidFill>
                  <a:srgbClr val="000000"/>
                </a:solidFill>
                <a:latin typeface="Arial"/>
              </a:rPr>
              <a:t>&lt;*s*o*u*r*c*e*&gt;*5*2*2*h*3*-*3*-*2*8*&lt;*/*s*o*u*r*c*e*&gt;</a:t>
            </a:r>
            <a:endParaRPr lang="en-US" sz="800" dirty="0">
              <a:solidFill>
                <a:srgbClr val="000000"/>
              </a:solidFill>
              <a:latin typeface="Arial"/>
            </a:endParaRPr>
          </a:p>
        </p:txBody>
      </p:sp>
      <p:sp>
        <p:nvSpPr>
          <p:cNvPr id="74754" name="Rectangle 2"/>
          <p:cNvSpPr>
            <a:spLocks noGrp="1" noRot="1" noChangeAspect="1" noChangeArrowheads="1" noTextEdit="1"/>
          </p:cNvSpPr>
          <p:nvPr>
            <p:ph type="sldImg"/>
          </p:nvPr>
        </p:nvSpPr>
        <p:spPr>
          <a:xfrm>
            <a:off x="1843088" y="228600"/>
            <a:ext cx="4830762" cy="3624263"/>
          </a:xfrm>
          <a:ln/>
        </p:spPr>
      </p:sp>
      <p:sp>
        <p:nvSpPr>
          <p:cNvPr id="74755" name="Rectangle 3"/>
          <p:cNvSpPr>
            <a:spLocks noGrp="1" noChangeArrowheads="1"/>
          </p:cNvSpPr>
          <p:nvPr>
            <p:ph type="body" idx="1"/>
          </p:nvPr>
        </p:nvSpPr>
        <p:spPr>
          <a:xfrm>
            <a:off x="228600" y="3952224"/>
            <a:ext cx="6438900" cy="1236874"/>
          </a:xfrm>
        </p:spPr>
        <p:txBody>
          <a:bodyPr>
            <a:spAutoFit/>
          </a:bodyPr>
          <a:lstStyle/>
          <a:p>
            <a:pPr marL="228594" indent="-228594"/>
            <a:r>
              <a:rPr lang="en-US" dirty="0" smtClean="0">
                <a:latin typeface="Times New Roman" charset="0"/>
              </a:rPr>
              <a:t>Jogger text: CSS Comments</a:t>
            </a:r>
          </a:p>
          <a:p>
            <a:pPr marL="228594" indent="-228594"/>
            <a:r>
              <a:rPr lang="en-US" dirty="0" smtClean="0">
                <a:latin typeface="Times New Roman" charset="0"/>
              </a:rPr>
              <a:t>Direction: Left</a:t>
            </a:r>
          </a:p>
          <a:p>
            <a:pPr marL="228594" indent="-228594"/>
            <a:r>
              <a:rPr lang="en-US" dirty="0" smtClean="0">
                <a:latin typeface="Times New Roman" charset="0"/>
              </a:rPr>
              <a:t>Do now  (5 </a:t>
            </a:r>
            <a:r>
              <a:rPr lang="en-US" dirty="0" err="1" smtClean="0">
                <a:latin typeface="Times New Roman" charset="0"/>
              </a:rPr>
              <a:t>mins</a:t>
            </a:r>
            <a:r>
              <a:rPr lang="en-US" dirty="0" smtClean="0">
                <a:latin typeface="Times New Roman" charset="0"/>
              </a:rPr>
              <a:t>)</a:t>
            </a:r>
          </a:p>
          <a:p>
            <a:pPr marL="228594" indent="-228594"/>
            <a:r>
              <a:rPr lang="en-US" dirty="0" smtClean="0">
                <a:latin typeface="Times New Roman" charset="0"/>
              </a:rPr>
              <a:t>Instructor notes:</a:t>
            </a:r>
          </a:p>
          <a:p>
            <a:pPr marL="228594" indent="-228594"/>
            <a:r>
              <a:rPr lang="en-US" dirty="0" smtClean="0">
                <a:latin typeface="Times New Roman" charset="0"/>
              </a:rPr>
              <a:t>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186781" y="367897"/>
            <a:ext cx="3644635" cy="211907"/>
          </a:xfrm>
          <a:prstGeom prst="rect">
            <a:avLst/>
          </a:prstGeom>
          <a:noFill/>
        </p:spPr>
        <p:txBody>
          <a:bodyPr vert="horz" lIns="87938" tIns="43969" rIns="87938" bIns="43969" rtlCol="0">
            <a:spAutoFit/>
          </a:bodyPr>
          <a:lstStyle/>
          <a:p>
            <a:r>
              <a:rPr lang="pt-BR" sz="800" dirty="0" smtClean="0">
                <a:solidFill>
                  <a:srgbClr val="000000"/>
                </a:solidFill>
                <a:latin typeface="Arial"/>
              </a:rPr>
              <a:t>&lt;*s*o*u*r*c*e*&gt;*5*2*2*h*1*-*3*-*2*1*&lt;*/*s*o*u*r*c*e*&gt;</a:t>
            </a:r>
            <a:endParaRPr lang="en-US" sz="800" dirty="0">
              <a:solidFill>
                <a:srgbClr val="000000"/>
              </a:solidFill>
              <a:latin typeface="Arial"/>
            </a:endParaRPr>
          </a:p>
        </p:txBody>
      </p:sp>
      <p:sp>
        <p:nvSpPr>
          <p:cNvPr id="94210" name="Rectangle 2"/>
          <p:cNvSpPr>
            <a:spLocks noGrp="1" noRot="1" noChangeAspect="1" noChangeArrowheads="1" noTextEdit="1"/>
          </p:cNvSpPr>
          <p:nvPr>
            <p:ph type="sldImg"/>
          </p:nvPr>
        </p:nvSpPr>
        <p:spPr>
          <a:xfrm>
            <a:off x="1843088" y="228600"/>
            <a:ext cx="4830762" cy="3624263"/>
          </a:xfrm>
          <a:ln/>
        </p:spPr>
      </p:sp>
      <p:sp>
        <p:nvSpPr>
          <p:cNvPr id="94211" name="Rectangle 3"/>
          <p:cNvSpPr>
            <a:spLocks noGrp="1" noChangeArrowheads="1"/>
          </p:cNvSpPr>
          <p:nvPr>
            <p:ph type="body" idx="1"/>
          </p:nvPr>
        </p:nvSpPr>
        <p:spPr>
          <a:xfrm>
            <a:off x="228600" y="3952226"/>
            <a:ext cx="6438900" cy="996808"/>
          </a:xfrm>
        </p:spPr>
        <p:txBody>
          <a:bodyPr>
            <a:spAutoFit/>
          </a:bodyPr>
          <a:lstStyle/>
          <a:p>
            <a:pPr eaLnBrk="1" hangingPunct="1"/>
            <a:r>
              <a:rPr lang="en-US" smtClean="0"/>
              <a:t>Jogger text: Absolute Positioning Relative To?</a:t>
            </a:r>
          </a:p>
          <a:p>
            <a:pPr eaLnBrk="1" hangingPunct="1"/>
            <a:r>
              <a:rPr lang="en-US" smtClean="0"/>
              <a:t>Direction: Left</a:t>
            </a:r>
          </a:p>
          <a:p>
            <a:pPr eaLnBrk="1" hangingPunct="1"/>
            <a:r>
              <a:rPr lang="en-US" smtClean="0"/>
              <a:t>Instructor notes:</a:t>
            </a:r>
          </a:p>
          <a:p>
            <a:pPr eaLnBrk="1" hangingPunct="1"/>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186781" y="367897"/>
            <a:ext cx="3644635" cy="211907"/>
          </a:xfrm>
          <a:prstGeom prst="rect">
            <a:avLst/>
          </a:prstGeom>
          <a:noFill/>
        </p:spPr>
        <p:txBody>
          <a:bodyPr vert="horz" lIns="87938" tIns="43969" rIns="87938" bIns="43969" rtlCol="0">
            <a:spAutoFit/>
          </a:bodyPr>
          <a:lstStyle/>
          <a:p>
            <a:r>
              <a:rPr lang="pt-BR" sz="800" dirty="0" smtClean="0">
                <a:solidFill>
                  <a:srgbClr val="000000"/>
                </a:solidFill>
                <a:latin typeface="Arial"/>
              </a:rPr>
              <a:t>&lt;*s*o*u*r*c*e*&gt;*5*2*2*h*1*-*3*-*2*2*&lt;*/*s*o*u*r*c*e*&gt;</a:t>
            </a:r>
            <a:endParaRPr lang="en-US" sz="800" dirty="0">
              <a:solidFill>
                <a:srgbClr val="000000"/>
              </a:solidFill>
              <a:latin typeface="Arial"/>
            </a:endParaRPr>
          </a:p>
        </p:txBody>
      </p:sp>
      <p:sp>
        <p:nvSpPr>
          <p:cNvPr id="71682" name="Rectangle 2"/>
          <p:cNvSpPr>
            <a:spLocks noGrp="1" noRot="1" noChangeAspect="1" noChangeArrowheads="1" noTextEdit="1"/>
          </p:cNvSpPr>
          <p:nvPr>
            <p:ph type="sldImg"/>
          </p:nvPr>
        </p:nvSpPr>
        <p:spPr>
          <a:xfrm>
            <a:off x="1843088" y="228600"/>
            <a:ext cx="4830762" cy="3624263"/>
          </a:xfrm>
          <a:ln/>
        </p:spPr>
      </p:sp>
      <p:sp>
        <p:nvSpPr>
          <p:cNvPr id="71683" name="Rectangle 3"/>
          <p:cNvSpPr>
            <a:spLocks noGrp="1" noChangeArrowheads="1"/>
          </p:cNvSpPr>
          <p:nvPr>
            <p:ph type="body" idx="1"/>
          </p:nvPr>
        </p:nvSpPr>
        <p:spPr>
          <a:xfrm>
            <a:off x="228600" y="3952226"/>
            <a:ext cx="6438900" cy="996808"/>
          </a:xfrm>
        </p:spPr>
        <p:txBody>
          <a:bodyPr>
            <a:spAutoFit/>
          </a:bodyPr>
          <a:lstStyle/>
          <a:p>
            <a:pPr eaLnBrk="1" hangingPunct="1"/>
            <a:r>
              <a:rPr lang="en-US" smtClean="0"/>
              <a:t>Jogger text: CSS Positioning Techniques</a:t>
            </a:r>
          </a:p>
          <a:p>
            <a:pPr eaLnBrk="1" hangingPunct="1"/>
            <a:r>
              <a:rPr lang="en-US" smtClean="0"/>
              <a:t>Direction: Left</a:t>
            </a:r>
          </a:p>
          <a:p>
            <a:pPr eaLnBrk="1" hangingPunct="1"/>
            <a:r>
              <a:rPr lang="en-US" smtClean="0"/>
              <a:t>Instructor notes:</a:t>
            </a:r>
          </a:p>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186781" y="367897"/>
            <a:ext cx="3644635" cy="211907"/>
          </a:xfrm>
          <a:prstGeom prst="rect">
            <a:avLst/>
          </a:prstGeom>
          <a:noFill/>
        </p:spPr>
        <p:txBody>
          <a:bodyPr vert="horz" lIns="87938" tIns="43969" rIns="87938" bIns="43969" rtlCol="0">
            <a:spAutoFit/>
          </a:bodyPr>
          <a:lstStyle/>
          <a:p>
            <a:r>
              <a:rPr lang="pt-BR" sz="800" dirty="0" smtClean="0">
                <a:solidFill>
                  <a:srgbClr val="000000"/>
                </a:solidFill>
                <a:latin typeface="Arial"/>
              </a:rPr>
              <a:t>&lt;*s*o*u*r*c*e*&gt;*5*2*2*h*1*-*3*-*3*&lt;*/*s*o*u*r*c*e*&gt;</a:t>
            </a:r>
            <a:endParaRPr lang="en-US" sz="800" dirty="0">
              <a:solidFill>
                <a:srgbClr val="000000"/>
              </a:solidFill>
              <a:latin typeface="Arial"/>
            </a:endParaRPr>
          </a:p>
        </p:txBody>
      </p:sp>
      <p:sp>
        <p:nvSpPr>
          <p:cNvPr id="20482" name="Rectangle 2"/>
          <p:cNvSpPr>
            <a:spLocks noGrp="1" noRot="1" noChangeAspect="1" noChangeArrowheads="1" noTextEdit="1"/>
          </p:cNvSpPr>
          <p:nvPr>
            <p:ph type="sldImg"/>
          </p:nvPr>
        </p:nvSpPr>
        <p:spPr>
          <a:xfrm>
            <a:off x="1871663" y="223838"/>
            <a:ext cx="4833937" cy="3625850"/>
          </a:xfrm>
          <a:ln/>
        </p:spPr>
      </p:sp>
      <p:sp>
        <p:nvSpPr>
          <p:cNvPr id="20483" name="Rectangle 3"/>
          <p:cNvSpPr>
            <a:spLocks noGrp="1" noChangeArrowheads="1"/>
          </p:cNvSpPr>
          <p:nvPr>
            <p:ph type="body" idx="1"/>
          </p:nvPr>
        </p:nvSpPr>
        <p:spPr>
          <a:xfrm>
            <a:off x="230192" y="3952226"/>
            <a:ext cx="6486525" cy="996808"/>
          </a:xfrm>
          <a:ln/>
        </p:spPr>
        <p:txBody>
          <a:bodyPr/>
          <a:lstStyle/>
          <a:p>
            <a:pPr eaLnBrk="1" hangingPunct="1"/>
            <a:r>
              <a:rPr lang="en-US" smtClean="0">
                <a:latin typeface="Times New Roman" charset="0"/>
              </a:rPr>
              <a:t>Jogger text: Getting Started With CSS</a:t>
            </a:r>
          </a:p>
          <a:p>
            <a:pPr eaLnBrk="1" hangingPunct="1"/>
            <a:r>
              <a:rPr lang="en-US" smtClean="0">
                <a:latin typeface="Times New Roman" charset="0"/>
              </a:rPr>
              <a:t>Direction: Right</a:t>
            </a:r>
          </a:p>
          <a:p>
            <a:pPr eaLnBrk="1" hangingPunct="1"/>
            <a:r>
              <a:rPr lang="en-US" smtClean="0">
                <a:latin typeface="Times New Roman" charset="0"/>
              </a:rPr>
              <a:t>Instructor notes:</a:t>
            </a:r>
          </a:p>
          <a:p>
            <a:pPr eaLnBrk="1" hangingPunct="1"/>
            <a:endParaRPr lang="en-US" dirty="0" smtClean="0">
              <a:latin typeface="Times New Roman"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186781" y="367897"/>
            <a:ext cx="3644635" cy="211907"/>
          </a:xfrm>
          <a:prstGeom prst="rect">
            <a:avLst/>
          </a:prstGeom>
          <a:noFill/>
        </p:spPr>
        <p:txBody>
          <a:bodyPr vert="horz" lIns="87938" tIns="43969" rIns="87938" bIns="43969" rtlCol="0">
            <a:spAutoFit/>
          </a:bodyPr>
          <a:lstStyle/>
          <a:p>
            <a:r>
              <a:rPr lang="pt-BR" sz="800" dirty="0" smtClean="0">
                <a:solidFill>
                  <a:srgbClr val="000000"/>
                </a:solidFill>
                <a:latin typeface="Arial"/>
              </a:rPr>
              <a:t>&lt;*s*o*u*r*c*e*&gt;*5*2*2*h*1*-*3*-*3*&lt;*/*s*o*u*r*c*e*&gt;</a:t>
            </a:r>
            <a:endParaRPr lang="en-US" sz="800" dirty="0">
              <a:solidFill>
                <a:srgbClr val="000000"/>
              </a:solidFill>
              <a:latin typeface="Arial"/>
            </a:endParaRPr>
          </a:p>
        </p:txBody>
      </p:sp>
      <p:sp>
        <p:nvSpPr>
          <p:cNvPr id="20482" name="Rectangle 2"/>
          <p:cNvSpPr>
            <a:spLocks noGrp="1" noRot="1" noChangeAspect="1" noChangeArrowheads="1" noTextEdit="1"/>
          </p:cNvSpPr>
          <p:nvPr>
            <p:ph type="sldImg"/>
          </p:nvPr>
        </p:nvSpPr>
        <p:spPr>
          <a:xfrm>
            <a:off x="1871663" y="223838"/>
            <a:ext cx="4833937" cy="3625850"/>
          </a:xfrm>
          <a:ln/>
        </p:spPr>
      </p:sp>
      <p:sp>
        <p:nvSpPr>
          <p:cNvPr id="20483" name="Rectangle 3"/>
          <p:cNvSpPr>
            <a:spLocks noGrp="1" noChangeArrowheads="1"/>
          </p:cNvSpPr>
          <p:nvPr>
            <p:ph type="body" idx="1"/>
          </p:nvPr>
        </p:nvSpPr>
        <p:spPr>
          <a:xfrm>
            <a:off x="230192" y="3952226"/>
            <a:ext cx="6486525" cy="996808"/>
          </a:xfrm>
          <a:ln/>
        </p:spPr>
        <p:txBody>
          <a:bodyPr/>
          <a:lstStyle/>
          <a:p>
            <a:pPr eaLnBrk="1" hangingPunct="1"/>
            <a:r>
              <a:rPr lang="en-US" smtClean="0">
                <a:latin typeface="Times New Roman" charset="0"/>
              </a:rPr>
              <a:t>Jogger text: Getting Started With CSS</a:t>
            </a:r>
          </a:p>
          <a:p>
            <a:pPr eaLnBrk="1" hangingPunct="1"/>
            <a:r>
              <a:rPr lang="en-US" smtClean="0">
                <a:latin typeface="Times New Roman" charset="0"/>
              </a:rPr>
              <a:t>Direction: Right</a:t>
            </a:r>
          </a:p>
          <a:p>
            <a:pPr eaLnBrk="1" hangingPunct="1"/>
            <a:r>
              <a:rPr lang="en-US" smtClean="0">
                <a:latin typeface="Times New Roman" charset="0"/>
              </a:rPr>
              <a:t>Instructor notes:</a:t>
            </a:r>
          </a:p>
          <a:p>
            <a:pPr eaLnBrk="1" hangingPunct="1"/>
            <a:endParaRPr lang="en-US" dirty="0" smtClean="0">
              <a:latin typeface="Times New Roman"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186781" y="367897"/>
            <a:ext cx="3644635" cy="211907"/>
          </a:xfrm>
          <a:prstGeom prst="rect">
            <a:avLst/>
          </a:prstGeom>
          <a:noFill/>
        </p:spPr>
        <p:txBody>
          <a:bodyPr vert="horz" lIns="87938" tIns="43969" rIns="87938" bIns="43969" rtlCol="0">
            <a:spAutoFit/>
          </a:bodyPr>
          <a:lstStyle/>
          <a:p>
            <a:r>
              <a:rPr lang="pt-BR" sz="800" dirty="0" smtClean="0">
                <a:solidFill>
                  <a:srgbClr val="000000"/>
                </a:solidFill>
                <a:latin typeface="Arial"/>
              </a:rPr>
              <a:t>&lt;*s*o*u*r*c*e*&gt;*5*2*2*h*1*-*3*-*2*4*&lt;*/*s*o*u*r*c*e*&gt;</a:t>
            </a:r>
            <a:endParaRPr lang="en-US" sz="800" dirty="0">
              <a:solidFill>
                <a:srgbClr val="000000"/>
              </a:solidFill>
              <a:latin typeface="Arial"/>
            </a:endParaRPr>
          </a:p>
        </p:txBody>
      </p:sp>
      <p:sp>
        <p:nvSpPr>
          <p:cNvPr id="98306" name="Rectangle 2"/>
          <p:cNvSpPr>
            <a:spLocks noGrp="1" noRot="1" noChangeAspect="1" noChangeArrowheads="1" noTextEdit="1"/>
          </p:cNvSpPr>
          <p:nvPr>
            <p:ph type="sldImg"/>
          </p:nvPr>
        </p:nvSpPr>
        <p:spPr>
          <a:xfrm>
            <a:off x="1843088" y="228600"/>
            <a:ext cx="4830762" cy="3624263"/>
          </a:xfrm>
          <a:ln/>
        </p:spPr>
      </p:sp>
      <p:sp>
        <p:nvSpPr>
          <p:cNvPr id="98307" name="Rectangle 3"/>
          <p:cNvSpPr>
            <a:spLocks noGrp="1" noChangeArrowheads="1"/>
          </p:cNvSpPr>
          <p:nvPr>
            <p:ph type="body" idx="1"/>
          </p:nvPr>
        </p:nvSpPr>
        <p:spPr>
          <a:xfrm>
            <a:off x="228600" y="3952225"/>
            <a:ext cx="6438900" cy="996808"/>
          </a:xfrm>
        </p:spPr>
        <p:txBody>
          <a:bodyPr>
            <a:spAutoFit/>
          </a:bodyPr>
          <a:lstStyle/>
          <a:p>
            <a:pPr eaLnBrk="1" hangingPunct="1"/>
            <a:r>
              <a:rPr lang="en-US" smtClean="0"/>
              <a:t>Jogger text: Using Absolute Positioning With Menus</a:t>
            </a:r>
          </a:p>
          <a:p>
            <a:pPr eaLnBrk="1" hangingPunct="1"/>
            <a:r>
              <a:rPr lang="en-US" smtClean="0"/>
              <a:t>Direction: Right</a:t>
            </a:r>
          </a:p>
          <a:p>
            <a:pPr eaLnBrk="1" hangingPunct="1"/>
            <a:r>
              <a:rPr lang="en-US" smtClean="0"/>
              <a:t>Instructor notes:</a:t>
            </a:r>
          </a:p>
          <a:p>
            <a:pPr eaLnBrk="1" hangingPunct="1"/>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186781" y="367897"/>
            <a:ext cx="3644635" cy="211907"/>
          </a:xfrm>
          <a:prstGeom prst="rect">
            <a:avLst/>
          </a:prstGeom>
          <a:noFill/>
        </p:spPr>
        <p:txBody>
          <a:bodyPr vert="horz" lIns="87938" tIns="43969" rIns="87938" bIns="43969" rtlCol="0">
            <a:spAutoFit/>
          </a:bodyPr>
          <a:lstStyle/>
          <a:p>
            <a:r>
              <a:rPr lang="pt-BR" sz="800" dirty="0" smtClean="0">
                <a:solidFill>
                  <a:srgbClr val="000000"/>
                </a:solidFill>
                <a:latin typeface="Arial"/>
              </a:rPr>
              <a:t>&lt;*s*o*u*r*c*e*&gt;*5*2*2*h*1*-*3*-*2*5*&lt;*/*s*o*u*r*c*e*&gt;</a:t>
            </a:r>
            <a:endParaRPr lang="en-US" sz="800" dirty="0">
              <a:solidFill>
                <a:srgbClr val="000000"/>
              </a:solidFill>
              <a:latin typeface="Arial"/>
            </a:endParaRPr>
          </a:p>
        </p:txBody>
      </p:sp>
      <p:sp>
        <p:nvSpPr>
          <p:cNvPr id="109570" name="Rectangle 2"/>
          <p:cNvSpPr>
            <a:spLocks noGrp="1" noRot="1" noChangeAspect="1" noChangeArrowheads="1" noTextEdit="1"/>
          </p:cNvSpPr>
          <p:nvPr>
            <p:ph type="sldImg"/>
          </p:nvPr>
        </p:nvSpPr>
        <p:spPr>
          <a:xfrm>
            <a:off x="1843088" y="228600"/>
            <a:ext cx="4830762" cy="3624263"/>
          </a:xfrm>
          <a:ln/>
        </p:spPr>
      </p:sp>
      <p:sp>
        <p:nvSpPr>
          <p:cNvPr id="109571" name="Rectangle 3"/>
          <p:cNvSpPr>
            <a:spLocks noGrp="1" noChangeArrowheads="1"/>
          </p:cNvSpPr>
          <p:nvPr>
            <p:ph type="body" idx="1"/>
          </p:nvPr>
        </p:nvSpPr>
        <p:spPr>
          <a:xfrm>
            <a:off x="228600" y="3952226"/>
            <a:ext cx="6438900" cy="996808"/>
          </a:xfrm>
        </p:spPr>
        <p:txBody>
          <a:bodyPr>
            <a:spAutoFit/>
          </a:bodyPr>
          <a:lstStyle/>
          <a:p>
            <a:pPr eaLnBrk="1" hangingPunct="1"/>
            <a:r>
              <a:rPr lang="en-US" smtClean="0">
                <a:latin typeface="Times New Roman" charset="0"/>
              </a:rPr>
              <a:t>Jogger text: W3C Web Accessibility Guideline Summary</a:t>
            </a:r>
          </a:p>
          <a:p>
            <a:pPr eaLnBrk="1" hangingPunct="1"/>
            <a:r>
              <a:rPr lang="en-US" smtClean="0">
                <a:latin typeface="Times New Roman" charset="0"/>
              </a:rPr>
              <a:t>Direction: Left</a:t>
            </a:r>
          </a:p>
          <a:p>
            <a:pPr eaLnBrk="1" hangingPunct="1"/>
            <a:r>
              <a:rPr lang="en-US" smtClean="0">
                <a:latin typeface="Times New Roman" charset="0"/>
              </a:rPr>
              <a:t>Instructor notes:</a:t>
            </a:r>
            <a:endParaRPr lang="en-US" dirty="0" smtClean="0">
              <a:latin typeface="Times New Roman" charset="0"/>
            </a:endParaRPr>
          </a:p>
          <a:p>
            <a:pPr eaLnBrk="1" hangingPunct="1"/>
            <a:endParaRPr lang="en-US" dirty="0" smtClean="0">
              <a:latin typeface="Times New Roman"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186781" y="367897"/>
            <a:ext cx="3644635" cy="211907"/>
          </a:xfrm>
          <a:prstGeom prst="rect">
            <a:avLst/>
          </a:prstGeom>
          <a:noFill/>
        </p:spPr>
        <p:txBody>
          <a:bodyPr vert="horz" lIns="87938" tIns="43969" rIns="87938" bIns="43969" rtlCol="0">
            <a:spAutoFit/>
          </a:bodyPr>
          <a:lstStyle/>
          <a:p>
            <a:r>
              <a:rPr lang="pt-BR" sz="800" dirty="0" smtClean="0">
                <a:solidFill>
                  <a:srgbClr val="000000"/>
                </a:solidFill>
                <a:latin typeface="Arial"/>
              </a:rPr>
              <a:t>&lt;*s*o*u*r*c*e*&gt;*5*2*2*h*1*-*3*-*2*6*&lt;*/*s*o*u*r*c*e*&gt;</a:t>
            </a:r>
            <a:endParaRPr lang="en-US" sz="800" dirty="0">
              <a:solidFill>
                <a:srgbClr val="000000"/>
              </a:solidFill>
              <a:latin typeface="Arial"/>
            </a:endParaRPr>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xfrm>
            <a:off x="228604" y="3956982"/>
            <a:ext cx="6488113" cy="996808"/>
          </a:xfrm>
        </p:spPr>
        <p:txBody>
          <a:bodyPr>
            <a:spAutoFit/>
          </a:bodyPr>
          <a:lstStyle/>
          <a:p>
            <a:pPr marL="228594" indent="-228594"/>
            <a:r>
              <a:rPr lang="en-US" dirty="0" smtClean="0">
                <a:latin typeface="Times New Roman" charset="0"/>
              </a:rPr>
              <a:t>Jogger text: </a:t>
            </a:r>
            <a:r>
              <a:rPr lang="en-US" dirty="0" err="1" smtClean="0">
                <a:latin typeface="Times New Roman" charset="0"/>
              </a:rPr>
              <a:t>W3C</a:t>
            </a:r>
            <a:r>
              <a:rPr lang="en-US" dirty="0" smtClean="0">
                <a:latin typeface="Times New Roman" charset="0"/>
              </a:rPr>
              <a:t> Web Accessibility Guideline Summary (continued)</a:t>
            </a:r>
          </a:p>
          <a:p>
            <a:pPr marL="228594" indent="-228594"/>
            <a:r>
              <a:rPr lang="en-US" dirty="0" smtClean="0">
                <a:latin typeface="Times New Roman" charset="0"/>
              </a:rPr>
              <a:t>Direction: Right</a:t>
            </a:r>
          </a:p>
          <a:p>
            <a:pPr marL="228594" indent="-228594"/>
            <a:r>
              <a:rPr lang="en-US" dirty="0" smtClean="0">
                <a:latin typeface="Times New Roman" charset="0"/>
              </a:rPr>
              <a:t>Instructor notes:</a:t>
            </a:r>
          </a:p>
          <a:p>
            <a:pPr marL="228594" indent="-228594"/>
            <a:r>
              <a:rPr lang="en-GB" dirty="0" smtClean="0">
                <a:latin typeface="Times New Roman" charset="0"/>
              </a:rPr>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186781" y="367897"/>
            <a:ext cx="3644635" cy="211907"/>
          </a:xfrm>
          <a:prstGeom prst="rect">
            <a:avLst/>
          </a:prstGeom>
          <a:noFill/>
        </p:spPr>
        <p:txBody>
          <a:bodyPr vert="horz" lIns="87938" tIns="43969" rIns="87938" bIns="43969" rtlCol="0">
            <a:spAutoFit/>
          </a:bodyPr>
          <a:lstStyle/>
          <a:p>
            <a:r>
              <a:rPr lang="pt-BR" sz="800" dirty="0" smtClean="0">
                <a:solidFill>
                  <a:srgbClr val="000000"/>
                </a:solidFill>
                <a:latin typeface="Arial"/>
              </a:rPr>
              <a:t>&lt;*s*o*u*r*c*e*&gt;*5*2*2*h*1*-*3*-*4*&lt;*/*s*o*u*r*c*e*&gt;</a:t>
            </a:r>
            <a:endParaRPr lang="en-US" sz="800" dirty="0">
              <a:solidFill>
                <a:srgbClr val="000000"/>
              </a:solidFill>
              <a:latin typeface="Arial"/>
            </a:endParaRPr>
          </a:p>
        </p:txBody>
      </p:sp>
      <p:sp>
        <p:nvSpPr>
          <p:cNvPr id="28674" name="Rectangle 2"/>
          <p:cNvSpPr>
            <a:spLocks noGrp="1" noRot="1" noChangeAspect="1" noChangeArrowheads="1" noTextEdit="1"/>
          </p:cNvSpPr>
          <p:nvPr>
            <p:ph type="sldImg"/>
          </p:nvPr>
        </p:nvSpPr>
        <p:spPr>
          <a:xfrm>
            <a:off x="1843088" y="228600"/>
            <a:ext cx="4830762" cy="3624263"/>
          </a:xfrm>
          <a:ln/>
        </p:spPr>
      </p:sp>
      <p:sp>
        <p:nvSpPr>
          <p:cNvPr id="28675" name="Rectangle 3"/>
          <p:cNvSpPr>
            <a:spLocks noGrp="1" noChangeArrowheads="1"/>
          </p:cNvSpPr>
          <p:nvPr>
            <p:ph type="body" idx="1"/>
          </p:nvPr>
        </p:nvSpPr>
        <p:spPr>
          <a:xfrm>
            <a:off x="228600" y="3952224"/>
            <a:ext cx="6438900" cy="830609"/>
          </a:xfrm>
        </p:spPr>
        <p:txBody>
          <a:bodyPr>
            <a:spAutoFit/>
          </a:bodyPr>
          <a:lstStyle/>
          <a:p>
            <a:pPr marL="173034" indent="-173034">
              <a:spcBef>
                <a:spcPct val="0"/>
              </a:spcBef>
              <a:tabLst>
                <a:tab pos="234944" algn="l"/>
                <a:tab pos="457189" algn="l"/>
              </a:tabLst>
            </a:pPr>
            <a:r>
              <a:rPr lang="en-US" dirty="0" smtClean="0"/>
              <a:t>Jogger text: Quick Quiz: Calculating Box Width and Height</a:t>
            </a:r>
          </a:p>
          <a:p>
            <a:pPr marL="173034" indent="-173034">
              <a:spcBef>
                <a:spcPct val="0"/>
              </a:spcBef>
              <a:tabLst>
                <a:tab pos="234944" algn="l"/>
                <a:tab pos="457189" algn="l"/>
              </a:tabLst>
            </a:pPr>
            <a:r>
              <a:rPr lang="en-US" dirty="0" smtClean="0"/>
              <a:t>Direction: Left</a:t>
            </a:r>
          </a:p>
          <a:p>
            <a:pPr marL="173034" indent="-173034">
              <a:spcBef>
                <a:spcPct val="0"/>
              </a:spcBef>
              <a:tabLst>
                <a:tab pos="234944" algn="l"/>
                <a:tab pos="457189" algn="l"/>
              </a:tabLst>
            </a:pPr>
            <a:r>
              <a:rPr lang="en-US" dirty="0" smtClean="0"/>
              <a:t>Instructor notes:</a:t>
            </a:r>
          </a:p>
          <a:p>
            <a:pPr marL="173034" indent="-173034">
              <a:spcBef>
                <a:spcPct val="0"/>
              </a:spcBef>
              <a:tabLst>
                <a:tab pos="234944" algn="l"/>
                <a:tab pos="457189" algn="l"/>
              </a:tabLst>
            </a:pPr>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186781" y="367897"/>
            <a:ext cx="3644635" cy="211907"/>
          </a:xfrm>
          <a:prstGeom prst="rect">
            <a:avLst/>
          </a:prstGeom>
          <a:noFill/>
        </p:spPr>
        <p:txBody>
          <a:bodyPr vert="horz" lIns="87938" tIns="43969" rIns="87938" bIns="43969" rtlCol="0">
            <a:spAutoFit/>
          </a:bodyPr>
          <a:lstStyle/>
          <a:p>
            <a:r>
              <a:rPr lang="pt-BR" sz="800" dirty="0" smtClean="0">
                <a:solidFill>
                  <a:srgbClr val="000000"/>
                </a:solidFill>
                <a:latin typeface="Arial"/>
              </a:rPr>
              <a:t>&lt;*s*o*u*r*c*e*&gt;*5*2*2*h*1*-*3*-*5*&lt;*/*s*o*u*r*c*e*&gt;</a:t>
            </a:r>
            <a:endParaRPr lang="en-US" sz="800" dirty="0">
              <a:solidFill>
                <a:srgbClr val="000000"/>
              </a:solidFill>
              <a:latin typeface="Arial"/>
            </a:endParaRPr>
          </a:p>
        </p:txBody>
      </p:sp>
      <p:sp>
        <p:nvSpPr>
          <p:cNvPr id="26626" name="Rectangle 2"/>
          <p:cNvSpPr>
            <a:spLocks noGrp="1" noRot="1" noChangeAspect="1" noChangeArrowheads="1" noTextEdit="1"/>
          </p:cNvSpPr>
          <p:nvPr>
            <p:ph type="sldImg"/>
          </p:nvPr>
        </p:nvSpPr>
        <p:spPr>
          <a:xfrm>
            <a:off x="1843088" y="228600"/>
            <a:ext cx="4830762" cy="3624263"/>
          </a:xfrm>
          <a:ln/>
        </p:spPr>
      </p:sp>
      <p:sp>
        <p:nvSpPr>
          <p:cNvPr id="26627" name="Rectangle 3"/>
          <p:cNvSpPr>
            <a:spLocks noGrp="1" noChangeArrowheads="1"/>
          </p:cNvSpPr>
          <p:nvPr>
            <p:ph type="body" idx="1"/>
          </p:nvPr>
        </p:nvSpPr>
        <p:spPr>
          <a:xfrm>
            <a:off x="228600" y="3952226"/>
            <a:ext cx="6438900" cy="996808"/>
          </a:xfrm>
        </p:spPr>
        <p:txBody>
          <a:bodyPr>
            <a:spAutoFit/>
          </a:bodyPr>
          <a:lstStyle/>
          <a:p>
            <a:pPr eaLnBrk="1" hangingPunct="1"/>
            <a:r>
              <a:rPr lang="en-US" smtClean="0"/>
              <a:t>Jogger text: !DOCTYPE</a:t>
            </a:r>
          </a:p>
          <a:p>
            <a:pPr eaLnBrk="1" hangingPunct="1"/>
            <a:r>
              <a:rPr lang="en-US" smtClean="0"/>
              <a:t>Direction: Left</a:t>
            </a:r>
          </a:p>
          <a:p>
            <a:pPr eaLnBrk="1" hangingPunct="1"/>
            <a:r>
              <a:rPr lang="en-US" smtClean="0"/>
              <a:t>Instructor notes:</a:t>
            </a:r>
          </a:p>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186781" y="367897"/>
            <a:ext cx="3644635" cy="211907"/>
          </a:xfrm>
          <a:prstGeom prst="rect">
            <a:avLst/>
          </a:prstGeom>
          <a:noFill/>
        </p:spPr>
        <p:txBody>
          <a:bodyPr vert="horz" lIns="87938" tIns="43969" rIns="87938" bIns="43969" rtlCol="0">
            <a:spAutoFit/>
          </a:bodyPr>
          <a:lstStyle/>
          <a:p>
            <a:r>
              <a:rPr lang="pt-BR" sz="800" dirty="0" smtClean="0">
                <a:solidFill>
                  <a:srgbClr val="000000"/>
                </a:solidFill>
                <a:latin typeface="Arial"/>
              </a:rPr>
              <a:t>&lt;*s*o*u*r*c*e*&gt;*5*2*2*h*1*-*3*-*6*&lt;*/*s*o*u*r*c*e*&gt;</a:t>
            </a:r>
            <a:endParaRPr lang="en-US" sz="800" dirty="0">
              <a:solidFill>
                <a:srgbClr val="000000"/>
              </a:solidFill>
              <a:latin typeface="Arial"/>
            </a:endParaRPr>
          </a:p>
        </p:txBody>
      </p:sp>
      <p:sp>
        <p:nvSpPr>
          <p:cNvPr id="36866" name="Rectangle 2"/>
          <p:cNvSpPr>
            <a:spLocks noGrp="1" noRot="1" noChangeAspect="1" noChangeArrowheads="1" noTextEdit="1"/>
          </p:cNvSpPr>
          <p:nvPr>
            <p:ph type="sldImg"/>
          </p:nvPr>
        </p:nvSpPr>
        <p:spPr>
          <a:xfrm>
            <a:off x="1843088" y="228600"/>
            <a:ext cx="4830762" cy="3624263"/>
          </a:xfrm>
          <a:ln/>
        </p:spPr>
      </p:sp>
      <p:sp>
        <p:nvSpPr>
          <p:cNvPr id="36867" name="Rectangle 3"/>
          <p:cNvSpPr>
            <a:spLocks noGrp="1" noChangeArrowheads="1"/>
          </p:cNvSpPr>
          <p:nvPr>
            <p:ph type="body" idx="1"/>
          </p:nvPr>
        </p:nvSpPr>
        <p:spPr>
          <a:xfrm>
            <a:off x="228600" y="3952226"/>
            <a:ext cx="6438900" cy="996808"/>
          </a:xfrm>
        </p:spPr>
        <p:txBody>
          <a:bodyPr>
            <a:spAutoFit/>
          </a:bodyPr>
          <a:lstStyle/>
          <a:p>
            <a:pPr marL="228594" indent="-228594"/>
            <a:r>
              <a:rPr lang="en-US" dirty="0" smtClean="0"/>
              <a:t>Jogger text: CSS Positioning Techniques</a:t>
            </a:r>
          </a:p>
          <a:p>
            <a:pPr marL="228594" indent="-228594"/>
            <a:r>
              <a:rPr lang="en-US" dirty="0" smtClean="0"/>
              <a:t>Direction: Right</a:t>
            </a:r>
          </a:p>
          <a:p>
            <a:pPr marL="228594" indent="-228594"/>
            <a:r>
              <a:rPr lang="en-US" dirty="0" smtClean="0"/>
              <a:t>Instructor notes:</a:t>
            </a:r>
          </a:p>
          <a:p>
            <a:pPr marL="228594" indent="-228594"/>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186781" y="367897"/>
            <a:ext cx="3644635" cy="211907"/>
          </a:xfrm>
          <a:prstGeom prst="rect">
            <a:avLst/>
          </a:prstGeom>
          <a:noFill/>
        </p:spPr>
        <p:txBody>
          <a:bodyPr vert="horz" lIns="87938" tIns="43969" rIns="87938" bIns="43969" rtlCol="0">
            <a:spAutoFit/>
          </a:bodyPr>
          <a:lstStyle/>
          <a:p>
            <a:r>
              <a:rPr lang="pt-BR" sz="800" dirty="0" smtClean="0">
                <a:solidFill>
                  <a:srgbClr val="000000"/>
                </a:solidFill>
                <a:latin typeface="Arial"/>
              </a:rPr>
              <a:t>&lt;*s*o*u*r*c*e*&gt;*5*2*2*h*1*-*3*-*7*&lt;*/*s*o*u*r*c*e*&gt;</a:t>
            </a:r>
            <a:endParaRPr lang="en-US" sz="800" dirty="0">
              <a:solidFill>
                <a:srgbClr val="000000"/>
              </a:solidFill>
              <a:latin typeface="Arial"/>
            </a:endParaRPr>
          </a:p>
        </p:txBody>
      </p:sp>
      <p:sp>
        <p:nvSpPr>
          <p:cNvPr id="38914" name="Rectangle 2"/>
          <p:cNvSpPr>
            <a:spLocks noGrp="1" noRot="1" noChangeAspect="1" noChangeArrowheads="1" noTextEdit="1"/>
          </p:cNvSpPr>
          <p:nvPr>
            <p:ph type="sldImg"/>
          </p:nvPr>
        </p:nvSpPr>
        <p:spPr>
          <a:xfrm>
            <a:off x="1843088" y="228600"/>
            <a:ext cx="4830762" cy="3624263"/>
          </a:xfrm>
          <a:ln/>
        </p:spPr>
      </p:sp>
      <p:sp>
        <p:nvSpPr>
          <p:cNvPr id="38915" name="Rectangle 3"/>
          <p:cNvSpPr>
            <a:spLocks noGrp="1" noChangeArrowheads="1"/>
          </p:cNvSpPr>
          <p:nvPr>
            <p:ph type="body" idx="1"/>
          </p:nvPr>
        </p:nvSpPr>
        <p:spPr>
          <a:xfrm>
            <a:off x="228600" y="3952226"/>
            <a:ext cx="6438900" cy="996808"/>
          </a:xfrm>
        </p:spPr>
        <p:txBody>
          <a:bodyPr>
            <a:spAutoFit/>
          </a:bodyPr>
          <a:lstStyle/>
          <a:p>
            <a:pPr eaLnBrk="1" hangingPunct="1"/>
            <a:r>
              <a:rPr lang="en-US" smtClean="0"/>
              <a:t>Jogger text: The  Elbow  Positioning Technique</a:t>
            </a:r>
          </a:p>
          <a:p>
            <a:pPr eaLnBrk="1" hangingPunct="1"/>
            <a:r>
              <a:rPr lang="en-US" smtClean="0"/>
              <a:t>Direction: Left</a:t>
            </a:r>
          </a:p>
          <a:p>
            <a:pPr eaLnBrk="1" hangingPunct="1"/>
            <a:r>
              <a:rPr lang="en-US" smtClean="0"/>
              <a:t>Instructor notes:</a:t>
            </a:r>
          </a:p>
          <a:p>
            <a:pPr eaLnBrk="1" hangingPunct="1"/>
            <a:endParaRPr lang="en-GB"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186781" y="367897"/>
            <a:ext cx="3644635" cy="211907"/>
          </a:xfrm>
          <a:prstGeom prst="rect">
            <a:avLst/>
          </a:prstGeom>
          <a:noFill/>
        </p:spPr>
        <p:txBody>
          <a:bodyPr vert="horz" lIns="87938" tIns="43969" rIns="87938" bIns="43969" rtlCol="0">
            <a:spAutoFit/>
          </a:bodyPr>
          <a:lstStyle/>
          <a:p>
            <a:r>
              <a:rPr lang="pt-BR" sz="800" dirty="0" smtClean="0">
                <a:solidFill>
                  <a:srgbClr val="000000"/>
                </a:solidFill>
                <a:latin typeface="Arial"/>
              </a:rPr>
              <a:t>&lt;*s*o*u*r*c*e*&gt;*5*2*2*h*1*-*3*-*8*&lt;*/*s*o*u*r*c*e*&gt;</a:t>
            </a:r>
            <a:endParaRPr lang="en-US" sz="800" dirty="0">
              <a:solidFill>
                <a:srgbClr val="000000"/>
              </a:solidFill>
              <a:latin typeface="Arial"/>
            </a:endParaRPr>
          </a:p>
        </p:txBody>
      </p:sp>
      <p:sp>
        <p:nvSpPr>
          <p:cNvPr id="28674" name="Rectangle 2"/>
          <p:cNvSpPr>
            <a:spLocks noGrp="1" noRot="1" noChangeAspect="1" noChangeArrowheads="1" noTextEdit="1"/>
          </p:cNvSpPr>
          <p:nvPr>
            <p:ph type="sldImg"/>
          </p:nvPr>
        </p:nvSpPr>
        <p:spPr>
          <a:xfrm>
            <a:off x="1843088" y="228600"/>
            <a:ext cx="4830762" cy="3624263"/>
          </a:xfrm>
          <a:ln/>
        </p:spPr>
      </p:sp>
      <p:sp>
        <p:nvSpPr>
          <p:cNvPr id="28675" name="Rectangle 3"/>
          <p:cNvSpPr>
            <a:spLocks noGrp="1" noChangeArrowheads="1"/>
          </p:cNvSpPr>
          <p:nvPr>
            <p:ph type="body" idx="1"/>
          </p:nvPr>
        </p:nvSpPr>
        <p:spPr>
          <a:xfrm>
            <a:off x="228600" y="3952224"/>
            <a:ext cx="6438900" cy="830609"/>
          </a:xfrm>
        </p:spPr>
        <p:txBody>
          <a:bodyPr>
            <a:spAutoFit/>
          </a:bodyPr>
          <a:lstStyle/>
          <a:p>
            <a:pPr marL="173034" indent="-173034">
              <a:spcBef>
                <a:spcPct val="0"/>
              </a:spcBef>
              <a:tabLst>
                <a:tab pos="234944" algn="l"/>
                <a:tab pos="457189" algn="l"/>
              </a:tabLst>
            </a:pPr>
            <a:r>
              <a:rPr lang="en-US" dirty="0" smtClean="0"/>
              <a:t>Jogger text: Quick Quiz: Calculating Box Width and Height</a:t>
            </a:r>
          </a:p>
          <a:p>
            <a:pPr marL="173034" indent="-173034">
              <a:spcBef>
                <a:spcPct val="0"/>
              </a:spcBef>
              <a:tabLst>
                <a:tab pos="234944" algn="l"/>
                <a:tab pos="457189" algn="l"/>
              </a:tabLst>
            </a:pPr>
            <a:r>
              <a:rPr lang="en-US" dirty="0" smtClean="0"/>
              <a:t>Direction: Left</a:t>
            </a:r>
          </a:p>
          <a:p>
            <a:pPr marL="173034" indent="-173034">
              <a:spcBef>
                <a:spcPct val="0"/>
              </a:spcBef>
              <a:tabLst>
                <a:tab pos="234944" algn="l"/>
                <a:tab pos="457189" algn="l"/>
              </a:tabLst>
            </a:pPr>
            <a:r>
              <a:rPr lang="en-US" dirty="0" smtClean="0"/>
              <a:t>Instructor notes:</a:t>
            </a:r>
          </a:p>
          <a:p>
            <a:pPr marL="173034" indent="-173034">
              <a:spcBef>
                <a:spcPct val="0"/>
              </a:spcBef>
              <a:tabLst>
                <a:tab pos="234944" algn="l"/>
                <a:tab pos="457189" algn="l"/>
              </a:tabLst>
            </a:pPr>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186781" y="367897"/>
            <a:ext cx="3644635" cy="211907"/>
          </a:xfrm>
          <a:prstGeom prst="rect">
            <a:avLst/>
          </a:prstGeom>
          <a:noFill/>
        </p:spPr>
        <p:txBody>
          <a:bodyPr vert="horz" lIns="87938" tIns="43969" rIns="87938" bIns="43969" rtlCol="0">
            <a:spAutoFit/>
          </a:bodyPr>
          <a:lstStyle/>
          <a:p>
            <a:r>
              <a:rPr lang="pt-BR" sz="800" dirty="0" smtClean="0">
                <a:solidFill>
                  <a:srgbClr val="000000"/>
                </a:solidFill>
                <a:latin typeface="Arial"/>
              </a:rPr>
              <a:t>&lt;*s*o*u*r*c*e*&gt;*5*2*2*h*1*-*3*-*9*&lt;*/*s*o*u*r*c*e*&gt;</a:t>
            </a:r>
            <a:endParaRPr lang="en-US" sz="800" dirty="0">
              <a:solidFill>
                <a:srgbClr val="000000"/>
              </a:solidFill>
              <a:latin typeface="Arial"/>
            </a:endParaRPr>
          </a:p>
        </p:txBody>
      </p:sp>
      <p:sp>
        <p:nvSpPr>
          <p:cNvPr id="28674" name="Rectangle 2"/>
          <p:cNvSpPr>
            <a:spLocks noGrp="1" noRot="1" noChangeAspect="1" noChangeArrowheads="1" noTextEdit="1"/>
          </p:cNvSpPr>
          <p:nvPr>
            <p:ph type="sldImg"/>
          </p:nvPr>
        </p:nvSpPr>
        <p:spPr>
          <a:xfrm>
            <a:off x="1843088" y="228600"/>
            <a:ext cx="4830762" cy="3624263"/>
          </a:xfrm>
          <a:ln/>
        </p:spPr>
      </p:sp>
      <p:sp>
        <p:nvSpPr>
          <p:cNvPr id="28675" name="Rectangle 3"/>
          <p:cNvSpPr>
            <a:spLocks noGrp="1" noChangeArrowheads="1"/>
          </p:cNvSpPr>
          <p:nvPr>
            <p:ph type="body" idx="1"/>
          </p:nvPr>
        </p:nvSpPr>
        <p:spPr>
          <a:xfrm>
            <a:off x="228600" y="3952224"/>
            <a:ext cx="6438900" cy="830609"/>
          </a:xfrm>
        </p:spPr>
        <p:txBody>
          <a:bodyPr>
            <a:spAutoFit/>
          </a:bodyPr>
          <a:lstStyle/>
          <a:p>
            <a:pPr marL="173034" indent="-173034">
              <a:spcBef>
                <a:spcPct val="0"/>
              </a:spcBef>
              <a:tabLst>
                <a:tab pos="234944" algn="l"/>
                <a:tab pos="457189" algn="l"/>
              </a:tabLst>
            </a:pPr>
            <a:r>
              <a:rPr lang="en-US" dirty="0" smtClean="0"/>
              <a:t>Jogger text: Quick Quiz: Calculating Box Width and Height</a:t>
            </a:r>
          </a:p>
          <a:p>
            <a:pPr marL="173034" indent="-173034">
              <a:spcBef>
                <a:spcPct val="0"/>
              </a:spcBef>
              <a:tabLst>
                <a:tab pos="234944" algn="l"/>
                <a:tab pos="457189" algn="l"/>
              </a:tabLst>
            </a:pPr>
            <a:r>
              <a:rPr lang="en-US" dirty="0" smtClean="0"/>
              <a:t>Direction: Left</a:t>
            </a:r>
          </a:p>
          <a:p>
            <a:pPr marL="173034" indent="-173034">
              <a:spcBef>
                <a:spcPct val="0"/>
              </a:spcBef>
              <a:tabLst>
                <a:tab pos="234944" algn="l"/>
                <a:tab pos="457189" algn="l"/>
              </a:tabLst>
            </a:pPr>
            <a:r>
              <a:rPr lang="en-US" dirty="0" smtClean="0"/>
              <a:t>Instructor notes:</a:t>
            </a:r>
          </a:p>
          <a:p>
            <a:pPr marL="173034" indent="-173034">
              <a:spcBef>
                <a:spcPct val="0"/>
              </a:spcBef>
              <a:tabLst>
                <a:tab pos="234944" algn="l"/>
                <a:tab pos="457189" algn="l"/>
              </a:tabLst>
            </a:pP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4" name="Group 3"/>
          <p:cNvGrpSpPr/>
          <p:nvPr/>
        </p:nvGrpSpPr>
        <p:grpSpPr>
          <a:xfrm>
            <a:off x="228600" y="221666"/>
            <a:ext cx="8686800" cy="4116196"/>
            <a:chOff x="228600" y="221666"/>
            <a:chExt cx="8686800" cy="4116196"/>
          </a:xfrm>
        </p:grpSpPr>
        <p:sp>
          <p:nvSpPr>
            <p:cNvPr id="17" name="Rounded Rectangle 16"/>
            <p:cNvSpPr/>
            <p:nvPr userDrawn="1"/>
          </p:nvSpPr>
          <p:spPr bwMode="auto">
            <a:xfrm>
              <a:off x="228600" y="221666"/>
              <a:ext cx="8686800" cy="4114800"/>
            </a:xfrm>
            <a:prstGeom prst="roundRect">
              <a:avLst>
                <a:gd name="adj" fmla="val 4627"/>
              </a:avLst>
            </a:prstGeom>
            <a:solidFill>
              <a:srgbClr val="005AAB"/>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8" name="Rounded Rectangle 17"/>
            <p:cNvSpPr/>
            <p:nvPr userDrawn="1"/>
          </p:nvSpPr>
          <p:spPr bwMode="auto">
            <a:xfrm>
              <a:off x="228600" y="2874822"/>
              <a:ext cx="8686800" cy="1463040"/>
            </a:xfrm>
            <a:prstGeom prst="roundRect">
              <a:avLst>
                <a:gd name="adj" fmla="val 12161"/>
              </a:avLst>
            </a:prstGeom>
            <a:solidFill>
              <a:srgbClr val="DA2128"/>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9" name="Rectangle 18"/>
            <p:cNvSpPr/>
            <p:nvPr userDrawn="1"/>
          </p:nvSpPr>
          <p:spPr bwMode="auto">
            <a:xfrm>
              <a:off x="228600" y="2493816"/>
              <a:ext cx="8686800" cy="1554480"/>
            </a:xfrm>
            <a:prstGeom prst="rect">
              <a:avLst/>
            </a:prstGeom>
            <a:solidFill>
              <a:srgbClr val="005BAB"/>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20" name="Rectangle 19"/>
            <p:cNvSpPr/>
            <p:nvPr userDrawn="1"/>
          </p:nvSpPr>
          <p:spPr bwMode="auto">
            <a:xfrm>
              <a:off x="260604" y="848737"/>
              <a:ext cx="8622792" cy="3200400"/>
            </a:xfrm>
            <a:prstGeom prst="rect">
              <a:avLst/>
            </a:prstGeom>
            <a:solidFill>
              <a:schemeClr val="tx2"/>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charset="0"/>
              </a:endParaRPr>
            </a:p>
          </p:txBody>
        </p:sp>
      </p:grpSp>
      <p:sp>
        <p:nvSpPr>
          <p:cNvPr id="237576" name="Rectangle 2056"/>
          <p:cNvSpPr>
            <a:spLocks noGrp="1" noChangeArrowheads="1"/>
          </p:cNvSpPr>
          <p:nvPr>
            <p:ph type="ctrTitle" sz="quarter"/>
          </p:nvPr>
        </p:nvSpPr>
        <p:spPr bwMode="black">
          <a:xfrm>
            <a:off x="309563" y="1179576"/>
            <a:ext cx="8521286" cy="1638300"/>
          </a:xfrm>
          <a:effectLst/>
        </p:spPr>
        <p:txBody>
          <a:bodyPr anchor="ctr" anchorCtr="1"/>
          <a:lstStyle>
            <a:lvl1pPr>
              <a:defRPr sz="3600">
                <a:solidFill>
                  <a:srgbClr val="005AAB"/>
                </a:solidFill>
              </a:defRPr>
            </a:lvl1pPr>
          </a:lstStyle>
          <a:p>
            <a:r>
              <a:rPr lang="fr-FR" smtClean="0"/>
              <a:t>Modifiez le style du titre</a:t>
            </a:r>
            <a:endParaRPr lang="en-US" dirty="0"/>
          </a:p>
        </p:txBody>
      </p:sp>
      <p:sp>
        <p:nvSpPr>
          <p:cNvPr id="237577" name="Rectangle 2057"/>
          <p:cNvSpPr>
            <a:spLocks noGrp="1" noChangeArrowheads="1"/>
          </p:cNvSpPr>
          <p:nvPr>
            <p:ph type="subTitle" sz="quarter" idx="1"/>
          </p:nvPr>
        </p:nvSpPr>
        <p:spPr bwMode="invGray">
          <a:xfrm>
            <a:off x="322262" y="301752"/>
            <a:ext cx="5853069" cy="381000"/>
          </a:xfrm>
          <a:effectLst/>
        </p:spPr>
        <p:txBody>
          <a:bodyPr/>
          <a:lstStyle>
            <a:lvl1pPr marL="0" indent="0">
              <a:spcBef>
                <a:spcPct val="0"/>
              </a:spcBef>
              <a:buFont typeface="Arial" charset="0"/>
              <a:buNone/>
              <a:defRPr sz="2400">
                <a:solidFill>
                  <a:schemeClr val="tx2"/>
                </a:solidFill>
              </a:defRPr>
            </a:lvl1pPr>
          </a:lstStyle>
          <a:p>
            <a:r>
              <a:rPr lang="fr-FR" smtClean="0"/>
              <a:t>Modifiez le style des sous-titres du masque</a:t>
            </a:r>
            <a:endParaRPr lang="en-US" dirty="0"/>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92884" y="2831548"/>
            <a:ext cx="2414031" cy="120701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isposition personnalisée">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Title Slide">
    <p:bg bwMode="gray">
      <p:bgPr>
        <a:solidFill>
          <a:schemeClr val="tx2"/>
        </a:solidFill>
        <a:effectLst/>
      </p:bgPr>
    </p:bg>
    <p:spTree>
      <p:nvGrpSpPr>
        <p:cNvPr id="1" name=""/>
        <p:cNvGrpSpPr/>
        <p:nvPr/>
      </p:nvGrpSpPr>
      <p:grpSpPr>
        <a:xfrm>
          <a:off x="0" y="0"/>
          <a:ext cx="0" cy="0"/>
          <a:chOff x="0" y="0"/>
          <a:chExt cx="0" cy="0"/>
        </a:xfrm>
      </p:grpSpPr>
      <p:grpSp>
        <p:nvGrpSpPr>
          <p:cNvPr id="2" name="Group 30"/>
          <p:cNvGrpSpPr/>
          <p:nvPr/>
        </p:nvGrpSpPr>
        <p:grpSpPr bwMode="gray">
          <a:xfrm>
            <a:off x="228600" y="221666"/>
            <a:ext cx="8686800" cy="4116196"/>
            <a:chOff x="228600" y="221666"/>
            <a:chExt cx="8686800" cy="4116196"/>
          </a:xfrm>
        </p:grpSpPr>
        <p:sp>
          <p:nvSpPr>
            <p:cNvPr id="32" name="Rounded Rectangle 31"/>
            <p:cNvSpPr/>
            <p:nvPr userDrawn="1"/>
          </p:nvSpPr>
          <p:spPr bwMode="gray">
            <a:xfrm>
              <a:off x="228600" y="221666"/>
              <a:ext cx="8686800" cy="4114800"/>
            </a:xfrm>
            <a:prstGeom prst="roundRect">
              <a:avLst>
                <a:gd name="adj" fmla="val 4627"/>
              </a:avLst>
            </a:prstGeom>
            <a:solidFill>
              <a:srgbClr val="005AAB"/>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charset="0"/>
              </a:endParaRPr>
            </a:p>
          </p:txBody>
        </p:sp>
        <p:sp>
          <p:nvSpPr>
            <p:cNvPr id="33" name="Rounded Rectangle 32"/>
            <p:cNvSpPr/>
            <p:nvPr userDrawn="1"/>
          </p:nvSpPr>
          <p:spPr bwMode="gray">
            <a:xfrm>
              <a:off x="228600" y="2874822"/>
              <a:ext cx="8686800" cy="1463040"/>
            </a:xfrm>
            <a:prstGeom prst="roundRect">
              <a:avLst>
                <a:gd name="adj" fmla="val 12161"/>
              </a:avLst>
            </a:prstGeom>
            <a:solidFill>
              <a:srgbClr val="DA2128"/>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charset="0"/>
              </a:endParaRPr>
            </a:p>
          </p:txBody>
        </p:sp>
        <p:sp>
          <p:nvSpPr>
            <p:cNvPr id="34" name="Rectangle 33"/>
            <p:cNvSpPr/>
            <p:nvPr userDrawn="1"/>
          </p:nvSpPr>
          <p:spPr bwMode="gray">
            <a:xfrm>
              <a:off x="228600" y="2493816"/>
              <a:ext cx="8686800" cy="1554480"/>
            </a:xfrm>
            <a:prstGeom prst="rect">
              <a:avLst/>
            </a:prstGeom>
            <a:solidFill>
              <a:srgbClr val="005BAB"/>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charset="0"/>
              </a:endParaRPr>
            </a:p>
          </p:txBody>
        </p:sp>
        <p:sp>
          <p:nvSpPr>
            <p:cNvPr id="35" name="Rectangle 34"/>
            <p:cNvSpPr/>
            <p:nvPr userDrawn="1"/>
          </p:nvSpPr>
          <p:spPr bwMode="gray">
            <a:xfrm>
              <a:off x="260604" y="848737"/>
              <a:ext cx="8622792" cy="3200400"/>
            </a:xfrm>
            <a:prstGeom prst="rect">
              <a:avLst/>
            </a:prstGeom>
            <a:solidFill>
              <a:schemeClr val="tx2"/>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charset="0"/>
              </a:endParaRPr>
            </a:p>
          </p:txBody>
        </p:sp>
      </p:grpSp>
      <p:sp>
        <p:nvSpPr>
          <p:cNvPr id="36" name="Rectangle 2056"/>
          <p:cNvSpPr>
            <a:spLocks noGrp="1" noChangeArrowheads="1"/>
          </p:cNvSpPr>
          <p:nvPr>
            <p:ph type="ctrTitle" sz="quarter"/>
          </p:nvPr>
        </p:nvSpPr>
        <p:spPr bwMode="black">
          <a:xfrm>
            <a:off x="309563" y="1179576"/>
            <a:ext cx="8521286" cy="1638300"/>
          </a:xfrm>
          <a:effectLst/>
        </p:spPr>
        <p:txBody>
          <a:bodyPr anchor="ctr" anchorCtr="1"/>
          <a:lstStyle>
            <a:lvl1pPr>
              <a:defRPr sz="3600">
                <a:solidFill>
                  <a:srgbClr val="005AAB"/>
                </a:solidFill>
              </a:defRPr>
            </a:lvl1pPr>
          </a:lstStyle>
          <a:p>
            <a:r>
              <a:rPr lang="en-US" smtClean="0"/>
              <a:t>Click to edit Master title style</a:t>
            </a:r>
            <a:endParaRPr lang="en-US" dirty="0"/>
          </a:p>
        </p:txBody>
      </p:sp>
      <p:sp>
        <p:nvSpPr>
          <p:cNvPr id="37" name="Rectangle 2057"/>
          <p:cNvSpPr>
            <a:spLocks noGrp="1" noChangeArrowheads="1"/>
          </p:cNvSpPr>
          <p:nvPr>
            <p:ph type="subTitle" sz="quarter" idx="1"/>
          </p:nvPr>
        </p:nvSpPr>
        <p:spPr bwMode="white">
          <a:xfrm>
            <a:off x="322262" y="301752"/>
            <a:ext cx="5853069" cy="381000"/>
          </a:xfrm>
          <a:effectLst/>
        </p:spPr>
        <p:txBody>
          <a:bodyPr/>
          <a:lstStyle>
            <a:lvl1pPr marL="0" indent="0">
              <a:spcBef>
                <a:spcPct val="0"/>
              </a:spcBef>
              <a:buFont typeface="Arial" charset="0"/>
              <a:buNone/>
              <a:defRPr sz="2400">
                <a:solidFill>
                  <a:schemeClr val="tx2"/>
                </a:solidFill>
              </a:defRPr>
            </a:lvl1pPr>
          </a:lstStyle>
          <a:p>
            <a:r>
              <a:rPr lang="en-US" smtClean="0"/>
              <a:t>Click to edit Master subtitle style</a:t>
            </a:r>
            <a:endParaRPr lang="en-US" dirty="0"/>
          </a:p>
        </p:txBody>
      </p:sp>
      <p:pic>
        <p:nvPicPr>
          <p:cNvPr id="38" name="Picture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0256" y="3021901"/>
            <a:ext cx="1972060" cy="749810"/>
          </a:xfrm>
          <a:prstGeom prst="rect">
            <a:avLst/>
          </a:prstGeom>
        </p:spPr>
      </p:pic>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hidden">
          <a:xfrm>
            <a:off x="6620256" y="3022308"/>
            <a:ext cx="1972060" cy="749810"/>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287338" indent="-287338">
              <a:buClr>
                <a:srgbClr val="DA2128"/>
              </a:buClr>
              <a:buFont typeface="Wingdings 3" pitchFamily="18" charset="2"/>
              <a:buChar char=""/>
              <a:defRPr/>
            </a:lvl1pPr>
            <a:lvl2pPr marL="509588" indent="-222250">
              <a:buClr>
                <a:srgbClr val="DA2128"/>
              </a:buClr>
              <a:buFont typeface="Arial" pitchFamily="34" charset="0"/>
              <a:buChar char="•"/>
              <a:defRPr/>
            </a:lvl2pPr>
            <a:lvl3pPr marL="744538" indent="-234950">
              <a:buClr>
                <a:srgbClr val="DA2128"/>
              </a:buClr>
              <a:defRPr/>
            </a:lvl3pPr>
            <a:lvl4pPr marL="287338" indent="-277813">
              <a:buClr>
                <a:srgbClr val="DA2128"/>
              </a:buClr>
              <a:buFont typeface="Webdings" pitchFamily="18" charset="2"/>
              <a:buChar char="s"/>
              <a:defRPr/>
            </a:lvl4pPr>
            <a:lvl5pPr marL="287338" indent="-287338">
              <a:buClr>
                <a:srgbClr val="DA2128"/>
              </a:buClr>
              <a:buFont typeface="Webdings" pitchFamily="18" charset="2"/>
              <a:buChar char="i"/>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1"/>
          <p:cNvSpPr>
            <a:spLocks noGrp="1"/>
          </p:cNvSpPr>
          <p:nvPr>
            <p:ph type="title"/>
          </p:nvPr>
        </p:nvSpPr>
        <p:spPr>
          <a:xfrm>
            <a:off x="0" y="0"/>
            <a:ext cx="9143999" cy="402336"/>
          </a:xfrm>
          <a:prstGeom prst="rect">
            <a:avLst/>
          </a:prstGeom>
          <a:effectLst/>
        </p:spPr>
        <p:txBody>
          <a:bodyPr/>
          <a:lstStyle>
            <a:lvl1pPr>
              <a:defRPr sz="2400">
                <a:solidFill>
                  <a:schemeClr val="tx1"/>
                </a:solidFill>
              </a:defRPr>
            </a:lvl1pPr>
          </a:lstStyle>
          <a:p>
            <a:r>
              <a:rPr lang="en-US" smtClean="0"/>
              <a:t>Click to edit Master title style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9143999" cy="402336"/>
          </a:xfrm>
          <a:prstGeom prst="rect">
            <a:avLst/>
          </a:prstGeom>
          <a:effectLst/>
        </p:spPr>
        <p:txBody>
          <a:bodyPr/>
          <a:lstStyle>
            <a:lvl1pPr>
              <a:defRPr sz="2400">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4721844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Instructor-Le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287338" indent="-287338">
              <a:buClr>
                <a:srgbClr val="DA2128"/>
              </a:buClr>
              <a:buFont typeface="Wingdings 3" pitchFamily="18" charset="2"/>
              <a:buChar char=""/>
              <a:defRPr/>
            </a:lvl1pPr>
            <a:lvl2pPr marL="509588" indent="-222250">
              <a:buClr>
                <a:srgbClr val="DA2128"/>
              </a:buClr>
              <a:buFont typeface="Arial" pitchFamily="34" charset="0"/>
              <a:buChar char="•"/>
              <a:defRPr/>
            </a:lvl2pPr>
            <a:lvl3pPr marL="744538" indent="-234950">
              <a:buClr>
                <a:srgbClr val="DA2128"/>
              </a:buClr>
              <a:defRPr/>
            </a:lvl3pPr>
            <a:lvl4pPr marL="287338" indent="-287338">
              <a:buClr>
                <a:srgbClr val="DA2128"/>
              </a:buClr>
              <a:buFont typeface="Webdings" pitchFamily="18" charset="2"/>
              <a:buChar char="s"/>
              <a:defRPr/>
            </a:lvl4pPr>
            <a:lvl5pPr marL="1201738" indent="-234950">
              <a:buClr>
                <a:srgbClr val="DA2128"/>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1"/>
          <p:cNvSpPr>
            <a:spLocks noGrp="1"/>
          </p:cNvSpPr>
          <p:nvPr>
            <p:ph type="title"/>
          </p:nvPr>
        </p:nvSpPr>
        <p:spPr>
          <a:xfrm>
            <a:off x="1" y="0"/>
            <a:ext cx="7517218" cy="402336"/>
          </a:xfrm>
          <a:prstGeom prst="rect">
            <a:avLst/>
          </a:prstGeom>
          <a:effectLst/>
        </p:spPr>
        <p:txBody>
          <a:bodyPr/>
          <a:lstStyle>
            <a:lvl1pPr>
              <a:defRPr sz="2400">
                <a:solidFill>
                  <a:schemeClr val="tx1"/>
                </a:solidFill>
              </a:defRPr>
            </a:lvl1pPr>
          </a:lstStyle>
          <a:p>
            <a:r>
              <a:rPr lang="en-US" smtClean="0"/>
              <a:t>Click to edit Master title style</a:t>
            </a:r>
            <a:endParaRPr lang="en-US" dirty="0"/>
          </a:p>
        </p:txBody>
      </p:sp>
      <p:sp>
        <p:nvSpPr>
          <p:cNvPr id="5" name="Text Box 29"/>
          <p:cNvSpPr txBox="1">
            <a:spLocks noChangeArrowheads="1"/>
          </p:cNvSpPr>
          <p:nvPr/>
        </p:nvSpPr>
        <p:spPr bwMode="blackWhite">
          <a:xfrm>
            <a:off x="7630045" y="51466"/>
            <a:ext cx="1396536" cy="307777"/>
          </a:xfrm>
          <a:prstGeom prst="rect">
            <a:avLst/>
          </a:prstGeom>
          <a:solidFill>
            <a:schemeClr val="accent1"/>
          </a:solidFill>
          <a:ln w="12700">
            <a:solidFill>
              <a:srgbClr val="005BAB"/>
            </a:solidFill>
            <a:miter lim="800000"/>
            <a:headEnd/>
            <a:tailEnd/>
          </a:ln>
          <a:effectLst/>
        </p:spPr>
        <p:txBody>
          <a:bodyPr wrap="none" anchor="ctr" anchorCtr="1">
            <a:spAutoFit/>
          </a:bodyPr>
          <a:lstStyle/>
          <a:p>
            <a:pPr algn="ctr"/>
            <a:r>
              <a:rPr lang="en-GB" b="1" dirty="0">
                <a:solidFill>
                  <a:schemeClr val="accent2"/>
                </a:solidFill>
              </a:rPr>
              <a:t>Instructor-Led</a:t>
            </a:r>
            <a:endParaRPr lang="en-GB" dirty="0"/>
          </a:p>
        </p:txBody>
      </p:sp>
    </p:spTree>
    <p:extLst>
      <p:ext uri="{BB962C8B-B14F-4D97-AF65-F5344CB8AC3E}">
        <p14:creationId xmlns:p14="http://schemas.microsoft.com/office/powerpoint/2010/main" val="2472439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287338" indent="-287338">
              <a:buClr>
                <a:srgbClr val="DA2128"/>
              </a:buClr>
              <a:buFont typeface="Wingdings 3" pitchFamily="18" charset="2"/>
              <a:buChar char=""/>
              <a:defRPr/>
            </a:lvl1pPr>
            <a:lvl2pPr marL="509588" indent="-222250">
              <a:buClr>
                <a:srgbClr val="DA2128"/>
              </a:buClr>
              <a:buFont typeface="Arial" pitchFamily="34" charset="0"/>
              <a:buChar char="•"/>
              <a:defRPr/>
            </a:lvl2pPr>
            <a:lvl3pPr marL="744538" indent="-234950">
              <a:buClr>
                <a:srgbClr val="DA2128"/>
              </a:buClr>
              <a:defRPr/>
            </a:lvl3pPr>
            <a:lvl4pPr marL="287338" indent="-277813">
              <a:buClr>
                <a:srgbClr val="DA2128"/>
              </a:buClr>
              <a:buFont typeface="Webdings" pitchFamily="18" charset="2"/>
              <a:buChar char="s"/>
              <a:defRPr/>
            </a:lvl4pPr>
            <a:lvl5pPr marL="1201738" indent="-234950">
              <a:buClr>
                <a:srgbClr val="DA2128"/>
              </a:buClr>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itle 1"/>
          <p:cNvSpPr>
            <a:spLocks noGrp="1"/>
          </p:cNvSpPr>
          <p:nvPr>
            <p:ph type="title"/>
          </p:nvPr>
        </p:nvSpPr>
        <p:spPr>
          <a:xfrm>
            <a:off x="0" y="0"/>
            <a:ext cx="9143999" cy="402336"/>
          </a:xfrm>
          <a:prstGeom prst="rect">
            <a:avLst/>
          </a:prstGeom>
          <a:effectLst/>
        </p:spPr>
        <p:txBody>
          <a:bodyPr/>
          <a:lstStyle>
            <a:lvl1pPr>
              <a:defRPr sz="2400">
                <a:solidFill>
                  <a:schemeClr val="tx1"/>
                </a:solidFill>
              </a:defRPr>
            </a:lvl1pPr>
          </a:lstStyle>
          <a:p>
            <a:r>
              <a:rPr lang="fr-FR" smtClean="0"/>
              <a:t>Modifiez le style du titre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structorLe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287338" indent="-287338">
              <a:buClr>
                <a:srgbClr val="DA2128"/>
              </a:buClr>
              <a:buFont typeface="Wingdings 3" pitchFamily="18" charset="2"/>
              <a:buChar char=""/>
              <a:defRPr/>
            </a:lvl1pPr>
            <a:lvl2pPr marL="509588" indent="-222250">
              <a:buClr>
                <a:srgbClr val="DA2128"/>
              </a:buClr>
              <a:buFont typeface="Arial" pitchFamily="34" charset="0"/>
              <a:buChar char="•"/>
              <a:defRPr/>
            </a:lvl2pPr>
            <a:lvl3pPr marL="744538" indent="-234950">
              <a:buClr>
                <a:srgbClr val="DA2128"/>
              </a:buClr>
              <a:defRPr/>
            </a:lvl3pPr>
            <a:lvl4pPr marL="287338" indent="-287338">
              <a:buClr>
                <a:srgbClr val="DA2128"/>
              </a:buClr>
              <a:buFont typeface="Webdings" pitchFamily="18" charset="2"/>
              <a:buChar char="s"/>
              <a:defRPr/>
            </a:lvl4pPr>
            <a:lvl5pPr marL="1201738" indent="-234950">
              <a:buClr>
                <a:srgbClr val="DA2128"/>
              </a:buClr>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itle 1"/>
          <p:cNvSpPr>
            <a:spLocks noGrp="1"/>
          </p:cNvSpPr>
          <p:nvPr>
            <p:ph type="title"/>
          </p:nvPr>
        </p:nvSpPr>
        <p:spPr>
          <a:xfrm>
            <a:off x="0" y="0"/>
            <a:ext cx="9143999" cy="402336"/>
          </a:xfrm>
          <a:prstGeom prst="rect">
            <a:avLst/>
          </a:prstGeom>
          <a:effectLst/>
        </p:spPr>
        <p:txBody>
          <a:bodyPr/>
          <a:lstStyle>
            <a:lvl1pPr>
              <a:defRPr sz="2400">
                <a:solidFill>
                  <a:schemeClr val="tx1"/>
                </a:solidFill>
              </a:defRPr>
            </a:lvl1pPr>
          </a:lstStyle>
          <a:p>
            <a:r>
              <a:rPr lang="fr-FR" smtClean="0"/>
              <a:t>Modifiez le style du titre</a:t>
            </a:r>
            <a:endParaRPr lang="en-US" dirty="0"/>
          </a:p>
        </p:txBody>
      </p:sp>
      <p:sp>
        <p:nvSpPr>
          <p:cNvPr id="5" name="Text Box 29"/>
          <p:cNvSpPr txBox="1">
            <a:spLocks noChangeArrowheads="1"/>
          </p:cNvSpPr>
          <p:nvPr/>
        </p:nvSpPr>
        <p:spPr bwMode="blackWhite">
          <a:xfrm>
            <a:off x="7818094" y="62099"/>
            <a:ext cx="1071127" cy="307777"/>
          </a:xfrm>
          <a:prstGeom prst="rect">
            <a:avLst/>
          </a:prstGeom>
          <a:solidFill>
            <a:schemeClr val="accent1"/>
          </a:solidFill>
          <a:ln w="12700">
            <a:solidFill>
              <a:srgbClr val="005BAB"/>
            </a:solidFill>
            <a:miter lim="800000"/>
            <a:headEnd/>
            <a:tailEnd/>
          </a:ln>
          <a:effectLst/>
        </p:spPr>
        <p:txBody>
          <a:bodyPr wrap="none" anchor="ctr" anchorCtr="1">
            <a:spAutoFit/>
          </a:bodyPr>
          <a:lstStyle/>
          <a:p>
            <a:pPr algn="ctr"/>
            <a:r>
              <a:rPr lang="en-GB" b="1" dirty="0" err="1" smtClean="0">
                <a:solidFill>
                  <a:schemeClr val="accent2"/>
                </a:solidFill>
              </a:rPr>
              <a:t>Formateur</a:t>
            </a:r>
            <a:endParaRPr lang="en-GB" dirty="0"/>
          </a:p>
        </p:txBody>
      </p:sp>
    </p:spTree>
    <p:extLst>
      <p:ext uri="{BB962C8B-B14F-4D97-AF65-F5344CB8AC3E}">
        <p14:creationId xmlns:p14="http://schemas.microsoft.com/office/powerpoint/2010/main" val="731752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eference">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287338" indent="-287338">
              <a:buClr>
                <a:srgbClr val="DA2128"/>
              </a:buClr>
              <a:buFont typeface="Wingdings 3" pitchFamily="18" charset="2"/>
              <a:buChar char=""/>
              <a:defRPr/>
            </a:lvl1pPr>
            <a:lvl2pPr marL="509588" indent="-222250">
              <a:buClr>
                <a:srgbClr val="DA2128"/>
              </a:buClr>
              <a:buFont typeface="Arial" pitchFamily="34" charset="0"/>
              <a:buChar char="•"/>
              <a:defRPr/>
            </a:lvl2pPr>
            <a:lvl3pPr marL="744538" indent="-234950">
              <a:buClr>
                <a:srgbClr val="DA2128"/>
              </a:buClr>
              <a:defRPr/>
            </a:lvl3pPr>
            <a:lvl4pPr marL="966788" indent="-222250">
              <a:buClr>
                <a:srgbClr val="DA2128"/>
              </a:buClr>
              <a:defRPr/>
            </a:lvl4pPr>
            <a:lvl5pPr marL="1201738" indent="-234950">
              <a:buClr>
                <a:srgbClr val="DA2128"/>
              </a:buClr>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itle 1"/>
          <p:cNvSpPr>
            <a:spLocks noGrp="1"/>
          </p:cNvSpPr>
          <p:nvPr>
            <p:ph type="title"/>
          </p:nvPr>
        </p:nvSpPr>
        <p:spPr>
          <a:xfrm>
            <a:off x="0" y="0"/>
            <a:ext cx="9143999" cy="402336"/>
          </a:xfrm>
          <a:prstGeom prst="rect">
            <a:avLst/>
          </a:prstGeom>
          <a:effectLst/>
        </p:spPr>
        <p:txBody>
          <a:bodyPr/>
          <a:lstStyle>
            <a:lvl1pPr>
              <a:defRPr sz="2400">
                <a:solidFill>
                  <a:schemeClr val="tx1"/>
                </a:solidFill>
              </a:defRPr>
            </a:lvl1pPr>
          </a:lstStyle>
          <a:p>
            <a:r>
              <a:rPr lang="fr-FR" smtClean="0"/>
              <a:t>Modifiez le style du titre</a:t>
            </a:r>
            <a:endParaRPr lang="en-US" dirty="0"/>
          </a:p>
        </p:txBody>
      </p:sp>
      <p:sp>
        <p:nvSpPr>
          <p:cNvPr id="5" name="Text Box 29"/>
          <p:cNvSpPr txBox="1">
            <a:spLocks noChangeArrowheads="1"/>
          </p:cNvSpPr>
          <p:nvPr/>
        </p:nvSpPr>
        <p:spPr bwMode="blackWhite">
          <a:xfrm>
            <a:off x="7904736" y="62098"/>
            <a:ext cx="1147189" cy="307777"/>
          </a:xfrm>
          <a:prstGeom prst="rect">
            <a:avLst/>
          </a:prstGeom>
          <a:solidFill>
            <a:schemeClr val="accent1"/>
          </a:solidFill>
          <a:ln w="12700">
            <a:solidFill>
              <a:srgbClr val="005BAB"/>
            </a:solidFill>
            <a:miter lim="800000"/>
            <a:headEnd/>
            <a:tailEnd/>
          </a:ln>
          <a:effectLst/>
        </p:spPr>
        <p:txBody>
          <a:bodyPr wrap="square" anchor="ctr" anchorCtr="1">
            <a:spAutoFit/>
          </a:bodyPr>
          <a:lstStyle/>
          <a:p>
            <a:pPr algn="ctr"/>
            <a:r>
              <a:rPr lang="en-GB" b="1" dirty="0" err="1" smtClean="0">
                <a:solidFill>
                  <a:schemeClr val="accent2"/>
                </a:solidFill>
              </a:rPr>
              <a:t>Référence</a:t>
            </a:r>
            <a:endParaRPr lang="en-GB" dirty="0"/>
          </a:p>
        </p:txBody>
      </p:sp>
    </p:spTree>
    <p:extLst>
      <p:ext uri="{BB962C8B-B14F-4D97-AF65-F5344CB8AC3E}">
        <p14:creationId xmlns:p14="http://schemas.microsoft.com/office/powerpoint/2010/main" val="1852487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9143999" cy="402336"/>
          </a:xfrm>
          <a:prstGeom prst="rect">
            <a:avLst/>
          </a:prstGeom>
          <a:effectLst/>
        </p:spPr>
        <p:txBody>
          <a:bodyPr/>
          <a:lstStyle>
            <a:lvl1pPr>
              <a:defRPr sz="2400">
                <a:solidFill>
                  <a:schemeClr val="tx1"/>
                </a:solidFill>
              </a:defRPr>
            </a:lvl1pPr>
          </a:lstStyle>
          <a:p>
            <a:r>
              <a:rPr lang="fr-FR" smtClean="0"/>
              <a:t>Modifiez le style du titre</a:t>
            </a:r>
            <a:endParaRPr lang="en-US" dirty="0"/>
          </a:p>
        </p:txBody>
      </p:sp>
      <p:sp>
        <p:nvSpPr>
          <p:cNvPr id="5" name="Text Box 29"/>
          <p:cNvSpPr txBox="1">
            <a:spLocks noChangeArrowheads="1"/>
          </p:cNvSpPr>
          <p:nvPr/>
        </p:nvSpPr>
        <p:spPr bwMode="blackWhite">
          <a:xfrm>
            <a:off x="8254360" y="62099"/>
            <a:ext cx="797565" cy="307777"/>
          </a:xfrm>
          <a:prstGeom prst="rect">
            <a:avLst/>
          </a:prstGeom>
          <a:solidFill>
            <a:schemeClr val="accent1"/>
          </a:solidFill>
          <a:ln w="12700">
            <a:solidFill>
              <a:srgbClr val="005BAB"/>
            </a:solidFill>
            <a:miter lim="800000"/>
            <a:headEnd/>
            <a:tailEnd/>
          </a:ln>
          <a:effectLst/>
        </p:spPr>
        <p:txBody>
          <a:bodyPr wrap="square" anchor="ctr" anchorCtr="1">
            <a:spAutoFit/>
          </a:bodyPr>
          <a:lstStyle/>
          <a:p>
            <a:pPr algn="ctr"/>
            <a:r>
              <a:rPr lang="en-GB" b="1" dirty="0" err="1" smtClean="0">
                <a:solidFill>
                  <a:schemeClr val="accent2"/>
                </a:solidFill>
              </a:rPr>
              <a:t>Démo</a:t>
            </a:r>
            <a:endParaRPr lang="en-GB" dirty="0"/>
          </a:p>
        </p:txBody>
      </p:sp>
      <p:sp>
        <p:nvSpPr>
          <p:cNvPr id="6" name="Content Placeholder 2"/>
          <p:cNvSpPr>
            <a:spLocks noGrp="1"/>
          </p:cNvSpPr>
          <p:nvPr>
            <p:ph idx="10"/>
          </p:nvPr>
        </p:nvSpPr>
        <p:spPr>
          <a:xfrm>
            <a:off x="270435" y="575235"/>
            <a:ext cx="8599488" cy="1566862"/>
          </a:xfrm>
        </p:spPr>
        <p:txBody>
          <a:bodyPr/>
          <a:lstStyle>
            <a:lvl1pPr marL="287338" indent="-287338">
              <a:buClr>
                <a:srgbClr val="DA2128"/>
              </a:buClr>
              <a:buFont typeface="Wingdings 3" pitchFamily="18" charset="2"/>
              <a:buChar char=""/>
              <a:defRPr/>
            </a:lvl1pPr>
            <a:lvl2pPr marL="509588" indent="-222250">
              <a:buClr>
                <a:srgbClr val="DA2128"/>
              </a:buClr>
              <a:buFont typeface="Arial" pitchFamily="34" charset="0"/>
              <a:buChar char="•"/>
              <a:defRPr/>
            </a:lvl2pPr>
            <a:lvl3pPr marL="744538" indent="-234950">
              <a:buClr>
                <a:srgbClr val="DA2128"/>
              </a:buClr>
              <a:defRPr/>
            </a:lvl3pPr>
            <a:lvl4pPr marL="287338" indent="-287338">
              <a:buClr>
                <a:srgbClr val="DA2128"/>
              </a:buClr>
              <a:buFont typeface="Webdings" pitchFamily="18" charset="2"/>
              <a:buChar char="s"/>
              <a:defRPr/>
            </a:lvl4pPr>
            <a:lvl5pPr marL="1201738" indent="-234950">
              <a:buClr>
                <a:srgbClr val="DA2128"/>
              </a:buClr>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extLst>
      <p:ext uri="{BB962C8B-B14F-4D97-AF65-F5344CB8AC3E}">
        <p14:creationId xmlns:p14="http://schemas.microsoft.com/office/powerpoint/2010/main" val="3936361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Quiz">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287338" indent="-287338">
              <a:buClr>
                <a:srgbClr val="DA2128"/>
              </a:buClr>
              <a:buFont typeface="Wingdings 3" pitchFamily="18" charset="2"/>
              <a:buChar char=""/>
              <a:defRPr/>
            </a:lvl1pPr>
            <a:lvl2pPr marL="509588" indent="-222250">
              <a:buClr>
                <a:srgbClr val="DA2128"/>
              </a:buClr>
              <a:buFont typeface="Arial" pitchFamily="34" charset="0"/>
              <a:buChar char="•"/>
              <a:defRPr/>
            </a:lvl2pPr>
            <a:lvl3pPr marL="744538" indent="-234950">
              <a:buClr>
                <a:srgbClr val="DA2128"/>
              </a:buClr>
              <a:defRPr/>
            </a:lvl3pPr>
            <a:lvl4pPr marL="966788" indent="-222250">
              <a:buClr>
                <a:srgbClr val="DA2128"/>
              </a:buClr>
              <a:defRPr/>
            </a:lvl4pPr>
            <a:lvl5pPr marL="1201738" indent="-234950">
              <a:buClr>
                <a:srgbClr val="DA2128"/>
              </a:buClr>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itle 1"/>
          <p:cNvSpPr>
            <a:spLocks noGrp="1"/>
          </p:cNvSpPr>
          <p:nvPr>
            <p:ph type="title"/>
          </p:nvPr>
        </p:nvSpPr>
        <p:spPr>
          <a:xfrm>
            <a:off x="0" y="0"/>
            <a:ext cx="9143999" cy="402336"/>
          </a:xfrm>
          <a:prstGeom prst="rect">
            <a:avLst/>
          </a:prstGeom>
          <a:effectLst/>
        </p:spPr>
        <p:txBody>
          <a:bodyPr/>
          <a:lstStyle>
            <a:lvl1pPr>
              <a:defRPr sz="2400">
                <a:solidFill>
                  <a:schemeClr val="tx1"/>
                </a:solidFill>
              </a:defRPr>
            </a:lvl1pPr>
          </a:lstStyle>
          <a:p>
            <a:r>
              <a:rPr lang="fr-FR" smtClean="0"/>
              <a:t>Modifiez le style du titre</a:t>
            </a:r>
            <a:endParaRPr lang="en-US" dirty="0"/>
          </a:p>
        </p:txBody>
      </p:sp>
      <p:sp>
        <p:nvSpPr>
          <p:cNvPr id="5" name="Text Box 29"/>
          <p:cNvSpPr txBox="1">
            <a:spLocks noChangeArrowheads="1"/>
          </p:cNvSpPr>
          <p:nvPr/>
        </p:nvSpPr>
        <p:spPr bwMode="blackWhite">
          <a:xfrm>
            <a:off x="8254360" y="67048"/>
            <a:ext cx="797565" cy="307777"/>
          </a:xfrm>
          <a:prstGeom prst="rect">
            <a:avLst/>
          </a:prstGeom>
          <a:solidFill>
            <a:schemeClr val="accent1"/>
          </a:solidFill>
          <a:ln w="12700">
            <a:solidFill>
              <a:srgbClr val="005BAB"/>
            </a:solidFill>
            <a:miter lim="800000"/>
            <a:headEnd/>
            <a:tailEnd/>
          </a:ln>
          <a:effectLst/>
        </p:spPr>
        <p:txBody>
          <a:bodyPr wrap="square" anchor="ctr" anchorCtr="1">
            <a:spAutoFit/>
          </a:bodyPr>
          <a:lstStyle/>
          <a:p>
            <a:pPr algn="ctr"/>
            <a:r>
              <a:rPr lang="en-GB" b="1" dirty="0" smtClean="0">
                <a:solidFill>
                  <a:schemeClr val="accent2"/>
                </a:solidFill>
              </a:rPr>
              <a:t>Quiz</a:t>
            </a:r>
            <a:endParaRPr lang="en-GB" dirty="0"/>
          </a:p>
        </p:txBody>
      </p:sp>
    </p:spTree>
    <p:extLst>
      <p:ext uri="{BB962C8B-B14F-4D97-AF65-F5344CB8AC3E}">
        <p14:creationId xmlns:p14="http://schemas.microsoft.com/office/powerpoint/2010/main" val="1117133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oNow">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buClr>
                <a:srgbClr val="DA2128"/>
              </a:buClr>
              <a:buSzPct val="100000"/>
              <a:buFont typeface="+mj-lt"/>
              <a:buAutoNum type="arabicPeriod"/>
              <a:defRPr/>
            </a:lvl1pPr>
            <a:lvl2pPr marL="630238" indent="-288925">
              <a:buClr>
                <a:srgbClr val="DA2128"/>
              </a:buClr>
              <a:buFont typeface="+mj-lt"/>
              <a:buAutoNum type="alphaLcParenR"/>
              <a:defRPr/>
            </a:lvl2pPr>
            <a:lvl3pPr marL="798513" indent="-171450">
              <a:buClr>
                <a:srgbClr val="DA2128"/>
              </a:buClr>
              <a:buFont typeface="Arial" pitchFamily="34" charset="0"/>
              <a:buChar char="−"/>
              <a:defRPr/>
            </a:lvl3pPr>
            <a:lvl4pPr marL="341313" indent="-341313">
              <a:buClr>
                <a:srgbClr val="DA2128"/>
              </a:buClr>
              <a:buFont typeface="Webdings" pitchFamily="18" charset="2"/>
              <a:buChar char="s"/>
              <a:defRPr/>
            </a:lvl4pPr>
            <a:lvl5pPr marL="1201738" indent="-234950">
              <a:buClr>
                <a:srgbClr val="DA2128"/>
              </a:buClr>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itle 1"/>
          <p:cNvSpPr>
            <a:spLocks noGrp="1"/>
          </p:cNvSpPr>
          <p:nvPr>
            <p:ph type="title"/>
          </p:nvPr>
        </p:nvSpPr>
        <p:spPr>
          <a:xfrm>
            <a:off x="0" y="0"/>
            <a:ext cx="9143999" cy="402336"/>
          </a:xfrm>
          <a:prstGeom prst="rect">
            <a:avLst/>
          </a:prstGeom>
          <a:effectLst/>
        </p:spPr>
        <p:txBody>
          <a:bodyPr/>
          <a:lstStyle>
            <a:lvl1pPr>
              <a:defRPr sz="2400">
                <a:solidFill>
                  <a:schemeClr val="tx1"/>
                </a:solidFill>
              </a:defRPr>
            </a:lvl1pPr>
          </a:lstStyle>
          <a:p>
            <a:r>
              <a:rPr lang="fr-FR" smtClean="0"/>
              <a:t>Modifiez le style du titre</a:t>
            </a:r>
            <a:endParaRPr lang="en-US" dirty="0"/>
          </a:p>
        </p:txBody>
      </p:sp>
      <p:sp>
        <p:nvSpPr>
          <p:cNvPr id="5" name="Text Box 29"/>
          <p:cNvSpPr txBox="1">
            <a:spLocks noChangeArrowheads="1"/>
          </p:cNvSpPr>
          <p:nvPr/>
        </p:nvSpPr>
        <p:spPr bwMode="blackWhite">
          <a:xfrm>
            <a:off x="8173677" y="62099"/>
            <a:ext cx="878248" cy="307777"/>
          </a:xfrm>
          <a:prstGeom prst="rect">
            <a:avLst/>
          </a:prstGeom>
          <a:solidFill>
            <a:schemeClr val="accent1"/>
          </a:solidFill>
          <a:ln w="12700">
            <a:solidFill>
              <a:srgbClr val="005BAB"/>
            </a:solidFill>
            <a:miter lim="800000"/>
            <a:headEnd/>
            <a:tailEnd/>
          </a:ln>
          <a:effectLst/>
        </p:spPr>
        <p:txBody>
          <a:bodyPr wrap="square" anchor="ctr" anchorCtr="1">
            <a:spAutoFit/>
          </a:bodyPr>
          <a:lstStyle/>
          <a:p>
            <a:pPr algn="ctr"/>
            <a:r>
              <a:rPr lang="en-GB" b="1" dirty="0" smtClean="0">
                <a:solidFill>
                  <a:schemeClr val="accent2"/>
                </a:solidFill>
              </a:rPr>
              <a:t>À</a:t>
            </a:r>
            <a:r>
              <a:rPr lang="en-GB" b="1" baseline="0" dirty="0" smtClean="0">
                <a:solidFill>
                  <a:schemeClr val="accent2"/>
                </a:solidFill>
              </a:rPr>
              <a:t> </a:t>
            </a:r>
            <a:r>
              <a:rPr lang="en-GB" b="1" baseline="0" dirty="0" err="1" smtClean="0">
                <a:solidFill>
                  <a:schemeClr val="accent2"/>
                </a:solidFill>
              </a:rPr>
              <a:t>vous</a:t>
            </a:r>
            <a:endParaRPr lang="en-GB" dirty="0"/>
          </a:p>
        </p:txBody>
      </p:sp>
    </p:spTree>
    <p:extLst>
      <p:ext uri="{BB962C8B-B14F-4D97-AF65-F5344CB8AC3E}">
        <p14:creationId xmlns:p14="http://schemas.microsoft.com/office/powerpoint/2010/main" val="1378510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tructur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fr-FR" smtClean="0"/>
              <a:t>Modifiez le style du titre</a:t>
            </a:r>
            <a:endParaRPr lang="en-US" dirty="0"/>
          </a:p>
        </p:txBody>
      </p:sp>
      <p:sp>
        <p:nvSpPr>
          <p:cNvPr id="5" name="Content Placeholder 2"/>
          <p:cNvSpPr>
            <a:spLocks noGrp="1"/>
          </p:cNvSpPr>
          <p:nvPr>
            <p:ph idx="10"/>
          </p:nvPr>
        </p:nvSpPr>
        <p:spPr>
          <a:xfrm>
            <a:off x="2359152" y="584200"/>
            <a:ext cx="5138928" cy="969496"/>
          </a:xfrm>
        </p:spPr>
        <p:txBody>
          <a:bodyPr/>
          <a:lstStyle>
            <a:lvl1pPr marL="457200" indent="-404813">
              <a:spcBef>
                <a:spcPts val="1800"/>
              </a:spcBef>
              <a:buClr>
                <a:srgbClr val="DA2128"/>
              </a:buClr>
              <a:buFont typeface="Wingdings 3" pitchFamily="18" charset="2"/>
              <a:buChar char=""/>
              <a:defRPr lang="en-US" b="1" dirty="0" smtClean="0">
                <a:solidFill>
                  <a:schemeClr val="tx1"/>
                </a:solidFill>
                <a:latin typeface="+mn-lt"/>
                <a:ea typeface="+mn-ea"/>
                <a:cs typeface="+mn-cs"/>
              </a:defRPr>
            </a:lvl1pPr>
            <a:lvl2pPr marL="457200" indent="-457200">
              <a:spcBef>
                <a:spcPts val="1800"/>
              </a:spcBef>
              <a:buClr>
                <a:srgbClr val="DA2128"/>
              </a:buClr>
              <a:buSzPct val="115000"/>
              <a:buFont typeface="Wingdings 3" pitchFamily="18" charset="2"/>
              <a:buChar char="Æ"/>
              <a:defRPr lang="en-US" sz="2400" b="1" dirty="0" smtClean="0">
                <a:solidFill>
                  <a:schemeClr val="tx1"/>
                </a:solidFill>
                <a:latin typeface="+mn-lt"/>
                <a:ea typeface="+mn-ea"/>
                <a:cs typeface="+mn-cs"/>
              </a:defRPr>
            </a:lvl2pPr>
            <a:lvl3pPr marL="744538" indent="-234950">
              <a:buClr>
                <a:srgbClr val="B40117"/>
              </a:buClr>
              <a:defRPr/>
            </a:lvl3pPr>
            <a:lvl4pPr marL="966788" indent="-222250">
              <a:buClr>
                <a:srgbClr val="B40117"/>
              </a:buClr>
              <a:defRPr/>
            </a:lvl4pPr>
            <a:lvl5pPr marL="1201738" indent="-234950">
              <a:buClr>
                <a:srgbClr val="B40117"/>
              </a:buClr>
              <a:defRPr/>
            </a:lvl5pPr>
          </a:lstStyle>
          <a:p>
            <a:pPr lvl="0"/>
            <a:r>
              <a:rPr lang="fr-FR" smtClean="0"/>
              <a:t>Modifiez les styles du texte du masque</a:t>
            </a:r>
          </a:p>
          <a:p>
            <a:pPr lvl="1"/>
            <a:r>
              <a:rPr lang="fr-FR" smtClean="0"/>
              <a:t>Deuxième niveau</a:t>
            </a:r>
          </a:p>
        </p:txBody>
      </p:sp>
    </p:spTree>
    <p:extLst>
      <p:ext uri="{BB962C8B-B14F-4D97-AF65-F5344CB8AC3E}">
        <p14:creationId xmlns:p14="http://schemas.microsoft.com/office/powerpoint/2010/main" val="3195465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ide">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9143999" cy="402336"/>
          </a:xfrm>
          <a:prstGeom prst="rect">
            <a:avLst/>
          </a:prstGeom>
          <a:effectLst/>
        </p:spPr>
        <p:txBody>
          <a:bodyPr/>
          <a:lstStyle>
            <a:lvl1pPr>
              <a:defRPr sz="2400">
                <a:solidFill>
                  <a:schemeClr val="tx1"/>
                </a:solidFill>
              </a:defRPr>
            </a:lvl1pPr>
          </a:lstStyle>
          <a:p>
            <a:r>
              <a:rPr lang="fr-FR" smtClean="0"/>
              <a:t>Modifiez le style du titre</a:t>
            </a:r>
            <a:endParaRPr lang="en-US" dirty="0"/>
          </a:p>
        </p:txBody>
      </p:sp>
    </p:spTree>
    <p:extLst>
      <p:ext uri="{BB962C8B-B14F-4D97-AF65-F5344CB8AC3E}">
        <p14:creationId xmlns:p14="http://schemas.microsoft.com/office/powerpoint/2010/main" val="1472184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tx2"/>
        </a:solidFill>
        <a:effectLst/>
      </p:bgPr>
    </p:bg>
    <p:spTree>
      <p:nvGrpSpPr>
        <p:cNvPr id="1" name=""/>
        <p:cNvGrpSpPr/>
        <p:nvPr/>
      </p:nvGrpSpPr>
      <p:grpSpPr>
        <a:xfrm>
          <a:off x="0" y="0"/>
          <a:ext cx="0" cy="0"/>
          <a:chOff x="0" y="0"/>
          <a:chExt cx="0" cy="0"/>
        </a:xfrm>
      </p:grpSpPr>
      <p:sp>
        <p:nvSpPr>
          <p:cNvPr id="10" name="Text Box 1027"/>
          <p:cNvSpPr txBox="1">
            <a:spLocks noChangeArrowheads="1"/>
          </p:cNvSpPr>
          <p:nvPr/>
        </p:nvSpPr>
        <p:spPr bwMode="auto">
          <a:xfrm>
            <a:off x="0" y="6563408"/>
            <a:ext cx="9144000" cy="214312"/>
          </a:xfrm>
          <a:prstGeom prst="rect">
            <a:avLst/>
          </a:prstGeom>
          <a:noFill/>
          <a:ln w="9525">
            <a:noFill/>
            <a:miter lim="800000"/>
            <a:headEnd/>
            <a:tailEnd/>
          </a:ln>
          <a:effectLst/>
        </p:spPr>
        <p:txBody>
          <a:bodyPr>
            <a:spAutoFit/>
          </a:bodyPr>
          <a:lstStyle/>
          <a:p>
            <a:pPr algn="ctr">
              <a:spcBef>
                <a:spcPct val="50000"/>
              </a:spcBef>
            </a:pPr>
            <a:r>
              <a:rPr lang="en-US" sz="800" dirty="0" smtClean="0">
                <a:solidFill>
                  <a:srgbClr val="005AAB"/>
                </a:solidFill>
                <a:cs typeface="Times New Roman" pitchFamily="18" charset="0"/>
              </a:rPr>
              <a:t>©</a:t>
            </a:r>
            <a:r>
              <a:rPr lang="en-US" sz="800" dirty="0" smtClean="0">
                <a:solidFill>
                  <a:srgbClr val="005AAB"/>
                </a:solidFill>
              </a:rPr>
              <a:t> Learning Tree International, Inc. </a:t>
            </a:r>
            <a:r>
              <a:rPr lang="en-US" sz="800" dirty="0" err="1" smtClean="0">
                <a:solidFill>
                  <a:srgbClr val="005AAB"/>
                </a:solidFill>
              </a:rPr>
              <a:t>Tous</a:t>
            </a:r>
            <a:r>
              <a:rPr lang="en-US" sz="800" dirty="0" smtClean="0">
                <a:solidFill>
                  <a:srgbClr val="005AAB"/>
                </a:solidFill>
              </a:rPr>
              <a:t> </a:t>
            </a:r>
            <a:r>
              <a:rPr lang="en-US" sz="800" dirty="0" err="1" smtClean="0">
                <a:solidFill>
                  <a:srgbClr val="005AAB"/>
                </a:solidFill>
              </a:rPr>
              <a:t>droits</a:t>
            </a:r>
            <a:r>
              <a:rPr lang="en-US" sz="800" dirty="0" smtClean="0">
                <a:solidFill>
                  <a:srgbClr val="005AAB"/>
                </a:solidFill>
              </a:rPr>
              <a:t> </a:t>
            </a:r>
            <a:r>
              <a:rPr lang="en-US" sz="800" dirty="0" err="1" smtClean="0">
                <a:solidFill>
                  <a:srgbClr val="005AAB"/>
                </a:solidFill>
              </a:rPr>
              <a:t>réservés</a:t>
            </a:r>
            <a:r>
              <a:rPr lang="en-US" sz="800" dirty="0" smtClean="0">
                <a:solidFill>
                  <a:srgbClr val="005AAB"/>
                </a:solidFill>
              </a:rPr>
              <a:t>. Ne</a:t>
            </a:r>
            <a:r>
              <a:rPr lang="en-US" sz="800" baseline="0" dirty="0" smtClean="0">
                <a:solidFill>
                  <a:srgbClr val="005AAB"/>
                </a:solidFill>
              </a:rPr>
              <a:t> pas </a:t>
            </a:r>
            <a:r>
              <a:rPr lang="en-US" sz="800" baseline="0" dirty="0" err="1" smtClean="0">
                <a:solidFill>
                  <a:srgbClr val="005AAB"/>
                </a:solidFill>
              </a:rPr>
              <a:t>reproduire</a:t>
            </a:r>
            <a:r>
              <a:rPr lang="en-US" sz="800" baseline="0" dirty="0" smtClean="0">
                <a:solidFill>
                  <a:srgbClr val="005AAB"/>
                </a:solidFill>
              </a:rPr>
              <a:t> sans </a:t>
            </a:r>
            <a:r>
              <a:rPr lang="en-US" sz="800" baseline="0" dirty="0" err="1" smtClean="0">
                <a:solidFill>
                  <a:srgbClr val="005AAB"/>
                </a:solidFill>
              </a:rPr>
              <a:t>autorisation</a:t>
            </a:r>
            <a:r>
              <a:rPr lang="en-US" sz="800" baseline="0" dirty="0" smtClean="0">
                <a:solidFill>
                  <a:srgbClr val="005AAB"/>
                </a:solidFill>
              </a:rPr>
              <a:t> </a:t>
            </a:r>
            <a:r>
              <a:rPr lang="en-US" sz="800" baseline="0" dirty="0" err="1" smtClean="0">
                <a:solidFill>
                  <a:srgbClr val="005AAB"/>
                </a:solidFill>
              </a:rPr>
              <a:t>écrite</a:t>
            </a:r>
            <a:r>
              <a:rPr lang="en-US" sz="800" baseline="0" dirty="0" smtClean="0">
                <a:solidFill>
                  <a:srgbClr val="005AAB"/>
                </a:solidFill>
              </a:rPr>
              <a:t> </a:t>
            </a:r>
            <a:r>
              <a:rPr lang="en-US" sz="800" baseline="0" dirty="0" err="1" smtClean="0">
                <a:solidFill>
                  <a:srgbClr val="005AAB"/>
                </a:solidFill>
              </a:rPr>
              <a:t>préalable</a:t>
            </a:r>
            <a:r>
              <a:rPr lang="en-US" sz="800" dirty="0" smtClean="0">
                <a:solidFill>
                  <a:srgbClr val="005AAB"/>
                </a:solidFill>
              </a:rPr>
              <a:t>.</a:t>
            </a:r>
            <a:endParaRPr lang="en-US" sz="800" dirty="0">
              <a:solidFill>
                <a:srgbClr val="005AAB"/>
              </a:solidFill>
            </a:endParaRPr>
          </a:p>
        </p:txBody>
      </p:sp>
      <p:sp>
        <p:nvSpPr>
          <p:cNvPr id="236549" name="Rectangle 1029"/>
          <p:cNvSpPr>
            <a:spLocks noGrp="1" noChangeArrowheads="1"/>
          </p:cNvSpPr>
          <p:nvPr>
            <p:ph type="title"/>
          </p:nvPr>
        </p:nvSpPr>
        <p:spPr bwMode="black">
          <a:xfrm>
            <a:off x="0" y="0"/>
            <a:ext cx="9144000" cy="402336"/>
          </a:xfrm>
          <a:prstGeom prst="rect">
            <a:avLst/>
          </a:prstGeom>
          <a:noFill/>
          <a:ln w="9525">
            <a:noFill/>
            <a:miter lim="800000"/>
            <a:headEnd/>
            <a:tailEnd/>
          </a:ln>
          <a:effectLst/>
        </p:spPr>
        <p:txBody>
          <a:bodyPr vert="horz" wrap="square" lIns="182880" tIns="0" rIns="91440" bIns="0" numCol="1" anchor="ctr" anchorCtr="0" compatLnSpc="1">
            <a:prstTxWarp prst="textNoShape">
              <a:avLst/>
            </a:prstTxWarp>
          </a:bodyPr>
          <a:lstStyle/>
          <a:p>
            <a:pPr lvl="0"/>
            <a:r>
              <a:rPr lang="fr-FR" smtClean="0"/>
              <a:t>Modifiez le style du titre</a:t>
            </a:r>
            <a:endParaRPr lang="en-US" dirty="0" smtClean="0"/>
          </a:p>
        </p:txBody>
      </p:sp>
      <p:sp>
        <p:nvSpPr>
          <p:cNvPr id="236550" name="Text Box 1030"/>
          <p:cNvSpPr txBox="1">
            <a:spLocks noChangeArrowheads="1"/>
          </p:cNvSpPr>
          <p:nvPr/>
        </p:nvSpPr>
        <p:spPr bwMode="black">
          <a:xfrm>
            <a:off x="7178040" y="6501384"/>
            <a:ext cx="1261872" cy="310896"/>
          </a:xfrm>
          <a:prstGeom prst="rect">
            <a:avLst/>
          </a:prstGeom>
          <a:noFill/>
          <a:ln w="9525">
            <a:noFill/>
            <a:miter lim="800000"/>
            <a:headEnd/>
            <a:tailEnd/>
          </a:ln>
          <a:effectLst/>
        </p:spPr>
        <p:txBody>
          <a:bodyPr wrap="square" lIns="0" anchor="ctr" anchorCtr="0">
            <a:spAutoFit/>
          </a:bodyPr>
          <a:lstStyle/>
          <a:p>
            <a:pPr algn="r">
              <a:spcBef>
                <a:spcPct val="50000"/>
              </a:spcBef>
            </a:pPr>
            <a:r>
              <a:rPr lang="en-US" b="1" smtClean="0">
                <a:solidFill>
                  <a:srgbClr val="DA2128"/>
                </a:solidFill>
              </a:rPr>
              <a:t>522-3-</a:t>
            </a:r>
            <a:fld id="{3C9BEED5-9115-4DD2-87A6-AE0DF94B186B}" type="slidenum">
              <a:rPr lang="en-US" b="1" smtClean="0">
                <a:solidFill>
                  <a:srgbClr val="DA2128"/>
                </a:solidFill>
              </a:rPr>
              <a:pPr algn="r">
                <a:spcBef>
                  <a:spcPct val="50000"/>
                </a:spcBef>
              </a:pPr>
              <a:t>‹N°›</a:t>
            </a:fld>
            <a:endParaRPr lang="en-US" b="1" dirty="0">
              <a:solidFill>
                <a:srgbClr val="DA2128"/>
              </a:solidFill>
            </a:endParaRPr>
          </a:p>
        </p:txBody>
      </p:sp>
      <p:sp>
        <p:nvSpPr>
          <p:cNvPr id="236554" name="Rectangle 1034"/>
          <p:cNvSpPr>
            <a:spLocks noGrp="1" noChangeArrowheads="1"/>
          </p:cNvSpPr>
          <p:nvPr>
            <p:ph type="body" idx="1"/>
          </p:nvPr>
        </p:nvSpPr>
        <p:spPr bwMode="black">
          <a:xfrm>
            <a:off x="279400" y="584200"/>
            <a:ext cx="8599488" cy="15668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smtClean="0"/>
          </a:p>
        </p:txBody>
      </p:sp>
      <p:sp>
        <p:nvSpPr>
          <p:cNvPr id="236584" name="Text Box 1064"/>
          <p:cNvSpPr txBox="1">
            <a:spLocks noChangeArrowheads="1"/>
          </p:cNvSpPr>
          <p:nvPr/>
        </p:nvSpPr>
        <p:spPr bwMode="auto">
          <a:xfrm>
            <a:off x="304800" y="6553200"/>
            <a:ext cx="1066800" cy="214313"/>
          </a:xfrm>
          <a:prstGeom prst="rect">
            <a:avLst/>
          </a:prstGeom>
          <a:noFill/>
          <a:ln w="12700">
            <a:noFill/>
            <a:miter lim="800000"/>
            <a:headEnd/>
            <a:tailEnd/>
          </a:ln>
          <a:effectLst/>
        </p:spPr>
        <p:txBody>
          <a:bodyPr>
            <a:spAutoFit/>
          </a:bodyPr>
          <a:lstStyle/>
          <a:p>
            <a:pPr>
              <a:spcBef>
                <a:spcPct val="50000"/>
              </a:spcBef>
            </a:pPr>
            <a:endParaRPr lang="en-US" sz="800" dirty="0"/>
          </a:p>
        </p:txBody>
      </p:sp>
      <p:sp>
        <p:nvSpPr>
          <p:cNvPr id="21" name="Line 1033"/>
          <p:cNvSpPr>
            <a:spLocks noChangeShapeType="1"/>
          </p:cNvSpPr>
          <p:nvPr/>
        </p:nvSpPr>
        <p:spPr bwMode="auto">
          <a:xfrm>
            <a:off x="0" y="433225"/>
            <a:ext cx="9144000" cy="0"/>
          </a:xfrm>
          <a:prstGeom prst="line">
            <a:avLst/>
          </a:prstGeom>
          <a:noFill/>
          <a:ln w="50800">
            <a:solidFill>
              <a:srgbClr val="DA2128"/>
            </a:solidFill>
            <a:round/>
            <a:headEnd/>
            <a:tailEnd/>
          </a:ln>
          <a:effectLst/>
        </p:spPr>
        <p:txBody>
          <a:bodyPr/>
          <a:lstStyle/>
          <a:p>
            <a:endParaRPr lang="en-US" dirty="0"/>
          </a:p>
        </p:txBody>
      </p:sp>
      <p:pic>
        <p:nvPicPr>
          <p:cNvPr id="4" name="Picture 3"/>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8439912" y="6309360"/>
            <a:ext cx="606553" cy="457201"/>
          </a:xfrm>
          <a:prstGeom prst="rect">
            <a:avLst/>
          </a:prstGeom>
        </p:spPr>
      </p:pic>
      <p:pic>
        <p:nvPicPr>
          <p:cNvPr id="5" name="Picture 4"/>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bwMode="hidden">
          <a:xfrm>
            <a:off x="8439912" y="6309360"/>
            <a:ext cx="606553" cy="457201"/>
          </a:xfrm>
          <a:prstGeom prst="rect">
            <a:avLst/>
          </a:prstGeom>
        </p:spPr>
      </p:pic>
      <p:sp>
        <p:nvSpPr>
          <p:cNvPr id="13" name="Line 1033"/>
          <p:cNvSpPr>
            <a:spLocks noChangeShapeType="1"/>
          </p:cNvSpPr>
          <p:nvPr/>
        </p:nvSpPr>
        <p:spPr bwMode="auto">
          <a:xfrm>
            <a:off x="0" y="5943600"/>
            <a:ext cx="9144000" cy="0"/>
          </a:xfrm>
          <a:prstGeom prst="line">
            <a:avLst/>
          </a:prstGeom>
          <a:noFill/>
          <a:ln w="25400">
            <a:solidFill>
              <a:srgbClr val="DA2128"/>
            </a:solidFill>
            <a:round/>
            <a:headEnd/>
            <a:tailEnd/>
          </a:ln>
          <a:effectLst/>
        </p:spPr>
        <p:txBody>
          <a:bodyPr/>
          <a:lstStyle/>
          <a:p>
            <a:endParaRPr lang="en-US" dirty="0"/>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60" r:id="rId13"/>
    <p:sldLayoutId id="2147483661" r:id="rId14"/>
    <p:sldLayoutId id="2147483662" r:id="rId15"/>
    <p:sldLayoutId id="2147483688" r:id="rId16"/>
    <p:sldLayoutId id="2147483689" r:id="rId17"/>
    <p:sldLayoutId id="2147483690" r:id="rId18"/>
    <p:sldLayoutId id="2147483691" r:id="rId19"/>
  </p:sldLayoutIdLst>
  <p:timing>
    <p:tnLst>
      <p:par>
        <p:cTn id="1" dur="indefinite" restart="never" nodeType="tmRoot"/>
      </p:par>
    </p:tnLst>
  </p:timing>
  <p:txStyles>
    <p:title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defRPr>
      </a:lvl2pPr>
      <a:lvl3pPr algn="l" rtl="0" eaLnBrk="1" fontAlgn="base" hangingPunct="1">
        <a:spcBef>
          <a:spcPct val="0"/>
        </a:spcBef>
        <a:spcAft>
          <a:spcPct val="0"/>
        </a:spcAft>
        <a:defRPr sz="2400" b="1">
          <a:solidFill>
            <a:schemeClr val="tx2"/>
          </a:solidFill>
          <a:latin typeface="Arial" charset="0"/>
        </a:defRPr>
      </a:lvl3pPr>
      <a:lvl4pPr algn="l" rtl="0" eaLnBrk="1" fontAlgn="base" hangingPunct="1">
        <a:spcBef>
          <a:spcPct val="0"/>
        </a:spcBef>
        <a:spcAft>
          <a:spcPct val="0"/>
        </a:spcAft>
        <a:defRPr sz="2400" b="1">
          <a:solidFill>
            <a:schemeClr val="tx2"/>
          </a:solidFill>
          <a:latin typeface="Arial" charset="0"/>
        </a:defRPr>
      </a:lvl4pPr>
      <a:lvl5pPr algn="l" rtl="0" eaLnBrk="1" fontAlgn="base" hangingPunct="1">
        <a:spcBef>
          <a:spcPct val="0"/>
        </a:spcBef>
        <a:spcAft>
          <a:spcPct val="0"/>
        </a:spcAft>
        <a:defRPr sz="2400" b="1">
          <a:solidFill>
            <a:schemeClr val="tx2"/>
          </a:solidFill>
          <a:latin typeface="Arial" charset="0"/>
        </a:defRPr>
      </a:lvl5pPr>
      <a:lvl6pPr marL="457200" algn="l" rtl="0" eaLnBrk="1" fontAlgn="base" hangingPunct="1">
        <a:spcBef>
          <a:spcPct val="0"/>
        </a:spcBef>
        <a:spcAft>
          <a:spcPct val="0"/>
        </a:spcAft>
        <a:defRPr sz="2400" b="1">
          <a:solidFill>
            <a:schemeClr val="tx2"/>
          </a:solidFill>
          <a:latin typeface="Arial" charset="0"/>
        </a:defRPr>
      </a:lvl6pPr>
      <a:lvl7pPr marL="914400" algn="l" rtl="0" eaLnBrk="1" fontAlgn="base" hangingPunct="1">
        <a:spcBef>
          <a:spcPct val="0"/>
        </a:spcBef>
        <a:spcAft>
          <a:spcPct val="0"/>
        </a:spcAft>
        <a:defRPr sz="2400" b="1">
          <a:solidFill>
            <a:schemeClr val="tx2"/>
          </a:solidFill>
          <a:latin typeface="Arial" charset="0"/>
        </a:defRPr>
      </a:lvl7pPr>
      <a:lvl8pPr marL="1371600" algn="l" rtl="0" eaLnBrk="1" fontAlgn="base" hangingPunct="1">
        <a:spcBef>
          <a:spcPct val="0"/>
        </a:spcBef>
        <a:spcAft>
          <a:spcPct val="0"/>
        </a:spcAft>
        <a:defRPr sz="2400" b="1">
          <a:solidFill>
            <a:schemeClr val="tx2"/>
          </a:solidFill>
          <a:latin typeface="Arial" charset="0"/>
        </a:defRPr>
      </a:lvl8pPr>
      <a:lvl9pPr marL="1828800" algn="l" rtl="0" eaLnBrk="1" fontAlgn="base" hangingPunct="1">
        <a:spcBef>
          <a:spcPct val="0"/>
        </a:spcBef>
        <a:spcAft>
          <a:spcPct val="0"/>
        </a:spcAft>
        <a:defRPr sz="2400" b="1">
          <a:solidFill>
            <a:schemeClr val="tx2"/>
          </a:solidFill>
          <a:latin typeface="Arial" charset="0"/>
        </a:defRPr>
      </a:lvl9pPr>
    </p:titleStyle>
    <p:bodyStyle>
      <a:lvl1pPr marL="287338" indent="-287338" algn="l" rtl="0" eaLnBrk="1" fontAlgn="base" hangingPunct="1">
        <a:spcBef>
          <a:spcPts val="1400"/>
        </a:spcBef>
        <a:spcAft>
          <a:spcPct val="0"/>
        </a:spcAft>
        <a:buClr>
          <a:srgbClr val="DA2128"/>
        </a:buClr>
        <a:buSzPct val="115000"/>
        <a:buFont typeface="Wingdings 3" pitchFamily="18" charset="2"/>
        <a:buChar char=""/>
        <a:defRPr b="1">
          <a:solidFill>
            <a:schemeClr val="tx1"/>
          </a:solidFill>
          <a:latin typeface="+mn-lt"/>
          <a:ea typeface="+mn-ea"/>
          <a:cs typeface="+mn-cs"/>
        </a:defRPr>
      </a:lvl1pPr>
      <a:lvl2pPr marL="509588" indent="-222250" algn="l" rtl="0" eaLnBrk="1" fontAlgn="base" hangingPunct="1">
        <a:spcBef>
          <a:spcPts val="200"/>
        </a:spcBef>
        <a:spcAft>
          <a:spcPct val="0"/>
        </a:spcAft>
        <a:buClr>
          <a:srgbClr val="DA2128"/>
        </a:buClr>
        <a:buFont typeface="Arial" pitchFamily="34" charset="0"/>
        <a:buChar char="•"/>
        <a:tabLst/>
        <a:defRPr>
          <a:solidFill>
            <a:srgbClr val="000000"/>
          </a:solidFill>
          <a:latin typeface="+mn-lt"/>
        </a:defRPr>
      </a:lvl2pPr>
      <a:lvl3pPr marL="744538" indent="-234950" algn="l" rtl="0" eaLnBrk="1" fontAlgn="base" hangingPunct="1">
        <a:spcBef>
          <a:spcPts val="200"/>
        </a:spcBef>
        <a:spcAft>
          <a:spcPct val="0"/>
        </a:spcAft>
        <a:buClr>
          <a:srgbClr val="DA2128"/>
        </a:buClr>
        <a:buFont typeface="Arial" charset="0"/>
        <a:buChar char="–"/>
        <a:defRPr>
          <a:solidFill>
            <a:srgbClr val="000000"/>
          </a:solidFill>
          <a:latin typeface="+mn-lt"/>
        </a:defRPr>
      </a:lvl3pPr>
      <a:lvl4pPr marL="966788" indent="-222250" algn="l" rtl="0" eaLnBrk="1" fontAlgn="base" hangingPunct="1">
        <a:spcBef>
          <a:spcPts val="200"/>
        </a:spcBef>
        <a:spcAft>
          <a:spcPct val="0"/>
        </a:spcAft>
        <a:buClr>
          <a:srgbClr val="DA2128"/>
        </a:buClr>
        <a:buFont typeface="Arial" charset="0"/>
        <a:buChar char="–"/>
        <a:defRPr>
          <a:solidFill>
            <a:srgbClr val="000000"/>
          </a:solidFill>
          <a:latin typeface="+mn-lt"/>
        </a:defRPr>
      </a:lvl4pPr>
      <a:lvl5pPr marL="1201738" indent="-234950" algn="l" rtl="0" eaLnBrk="1" fontAlgn="base" hangingPunct="1">
        <a:spcBef>
          <a:spcPts val="200"/>
        </a:spcBef>
        <a:spcAft>
          <a:spcPct val="0"/>
        </a:spcAft>
        <a:buClr>
          <a:srgbClr val="DA2128"/>
        </a:buClr>
        <a:buChar char="–"/>
        <a:defRPr>
          <a:solidFill>
            <a:srgbClr val="000000"/>
          </a:solidFill>
          <a:latin typeface="+mn-lt"/>
        </a:defRPr>
      </a:lvl5pPr>
      <a:lvl6pPr marL="2166938" indent="-228600" algn="l" rtl="0" eaLnBrk="1" fontAlgn="base" hangingPunct="1">
        <a:spcBef>
          <a:spcPts val="200"/>
        </a:spcBef>
        <a:spcAft>
          <a:spcPct val="0"/>
        </a:spcAft>
        <a:buClr>
          <a:schemeClr val="accent2"/>
        </a:buClr>
        <a:buChar char="–"/>
        <a:defRPr>
          <a:solidFill>
            <a:schemeClr val="tx1"/>
          </a:solidFill>
          <a:latin typeface="+mn-lt"/>
        </a:defRPr>
      </a:lvl6pPr>
      <a:lvl7pPr marL="2624138" indent="-228600" algn="l" rtl="0" eaLnBrk="1" fontAlgn="base" hangingPunct="1">
        <a:spcBef>
          <a:spcPts val="200"/>
        </a:spcBef>
        <a:spcAft>
          <a:spcPct val="0"/>
        </a:spcAft>
        <a:buClr>
          <a:schemeClr val="accent2"/>
        </a:buClr>
        <a:buChar char="–"/>
        <a:defRPr>
          <a:solidFill>
            <a:schemeClr val="tx1"/>
          </a:solidFill>
          <a:latin typeface="+mn-lt"/>
        </a:defRPr>
      </a:lvl7pPr>
      <a:lvl8pPr marL="3081338" indent="-228600" algn="l" rtl="0" eaLnBrk="1" fontAlgn="base" hangingPunct="1">
        <a:spcBef>
          <a:spcPts val="200"/>
        </a:spcBef>
        <a:spcAft>
          <a:spcPct val="0"/>
        </a:spcAft>
        <a:buClr>
          <a:schemeClr val="accent2"/>
        </a:buClr>
        <a:buChar char="–"/>
        <a:defRPr>
          <a:solidFill>
            <a:schemeClr val="tx1"/>
          </a:solidFill>
          <a:latin typeface="+mn-lt"/>
        </a:defRPr>
      </a:lvl8pPr>
      <a:lvl9pPr marL="3538538" indent="-228600" algn="l" rtl="0" eaLnBrk="1" fontAlgn="base" hangingPunct="1">
        <a:spcBef>
          <a:spcPts val="200"/>
        </a:spcBef>
        <a:spcAft>
          <a:spcPct val="0"/>
        </a:spcAft>
        <a:buClr>
          <a:schemeClr val="accent2"/>
        </a:buClr>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6.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notesSlide" Target="../notesSlides/notesSlide11.xml"/><Relationship Id="rId7" Type="http://schemas.openxmlformats.org/officeDocument/2006/relationships/image" Target="../media/image10.png"/><Relationship Id="rId2" Type="http://schemas.openxmlformats.org/officeDocument/2006/relationships/slideLayout" Target="../slideLayouts/slideLayout18.xml"/><Relationship Id="rId1" Type="http://schemas.openxmlformats.org/officeDocument/2006/relationships/tags" Target="../tags/tag11.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7.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7.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8.xml"/><Relationship Id="rId1" Type="http://schemas.openxmlformats.org/officeDocument/2006/relationships/tags" Target="../tags/tag14.xml"/><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7.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7.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7.xml"/><Relationship Id="rId1" Type="http://schemas.openxmlformats.org/officeDocument/2006/relationships/tags" Target="../tags/tag19.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7.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8.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7.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7.xml"/><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8.xml"/><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7.xml"/><Relationship Id="rId1" Type="http://schemas.openxmlformats.org/officeDocument/2006/relationships/tags" Target="../tags/tag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7.xml"/><Relationship Id="rId1" Type="http://schemas.openxmlformats.org/officeDocument/2006/relationships/tags" Target="../tags/tag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7.xml"/><Relationship Id="rId1" Type="http://schemas.openxmlformats.org/officeDocument/2006/relationships/tags" Target="../tags/tag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7.xml"/><Relationship Id="rId1" Type="http://schemas.openxmlformats.org/officeDocument/2006/relationships/tags" Target="../tags/tag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8.xml"/><Relationship Id="rId1" Type="http://schemas.openxmlformats.org/officeDocument/2006/relationships/tags" Target="../tags/tag3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8.xml"/><Relationship Id="rId1" Type="http://schemas.openxmlformats.org/officeDocument/2006/relationships/tags" Target="../tags/tag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7.xml"/><Relationship Id="rId1" Type="http://schemas.openxmlformats.org/officeDocument/2006/relationships/tags" Target="../tags/tag3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7.xml"/><Relationship Id="rId1" Type="http://schemas.openxmlformats.org/officeDocument/2006/relationships/tags" Target="../tags/tag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7.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7.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7.xml"/><Relationship Id="rId1" Type="http://schemas.openxmlformats.org/officeDocument/2006/relationships/tags" Target="../tags/tag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7.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7.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ctrTitle" sz="quarter"/>
          </p:nvPr>
        </p:nvSpPr>
        <p:spPr bwMode="gray"/>
        <p:txBody>
          <a:bodyPr/>
          <a:lstStyle/>
          <a:p>
            <a:r>
              <a:rPr lang="fr-FR" dirty="0" smtClean="0"/>
              <a:t>Positionner les éléments HTML</a:t>
            </a:r>
          </a:p>
        </p:txBody>
      </p:sp>
      <p:sp>
        <p:nvSpPr>
          <p:cNvPr id="244739" name="Rectangle 3"/>
          <p:cNvSpPr>
            <a:spLocks noGrp="1" noChangeArrowheads="1"/>
          </p:cNvSpPr>
          <p:nvPr>
            <p:ph type="subTitle" sz="quarter" idx="1"/>
          </p:nvPr>
        </p:nvSpPr>
        <p:spPr>
          <a:xfrm>
            <a:off x="322262" y="301752"/>
            <a:ext cx="5853069" cy="461665"/>
          </a:xfrm>
        </p:spPr>
        <p:txBody>
          <a:bodyPr/>
          <a:lstStyle/>
          <a:p>
            <a:r>
              <a:rPr lang="fr-FR" dirty="0" smtClean="0"/>
              <a:t>Chapitre 3</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7"/>
          <p:cNvSpPr>
            <a:spLocks noGrp="1" noChangeArrowheads="1"/>
          </p:cNvSpPr>
          <p:nvPr>
            <p:ph idx="1"/>
          </p:nvPr>
        </p:nvSpPr>
        <p:spPr>
          <a:xfrm>
            <a:off x="279400" y="584200"/>
            <a:ext cx="8599488" cy="4775666"/>
          </a:xfrm>
        </p:spPr>
        <p:txBody>
          <a:bodyPr/>
          <a:lstStyle/>
          <a:p>
            <a:pPr marL="342900" indent="-342900">
              <a:buSzTx/>
              <a:buFont typeface="Arial" charset="0"/>
              <a:buAutoNum type="arabicPeriod"/>
            </a:pPr>
            <a:r>
              <a:rPr lang="en-US" noProof="0" smtClean="0"/>
              <a:t>Ouvrez </a:t>
            </a:r>
            <a:r>
              <a:rPr lang="en-US" noProof="0" dirty="0" smtClean="0">
                <a:latin typeface="Courier New" charset="0"/>
              </a:rPr>
              <a:t>522\DoNow\donow-3.1.html</a:t>
            </a:r>
            <a:r>
              <a:rPr lang="en-US" noProof="0" dirty="0" smtClean="0"/>
              <a:t> </a:t>
            </a:r>
            <a:r>
              <a:rPr lang="en-US" noProof="0" dirty="0" err="1" smtClean="0"/>
              <a:t>dans</a:t>
            </a:r>
            <a:r>
              <a:rPr lang="en-US" noProof="0" dirty="0" smtClean="0"/>
              <a:t> le </a:t>
            </a:r>
            <a:r>
              <a:rPr lang="en-US" noProof="0" dirty="0" err="1" smtClean="0"/>
              <a:t>navigateur</a:t>
            </a:r>
            <a:r>
              <a:rPr lang="en-US" noProof="0" dirty="0" smtClean="0"/>
              <a:t> de </a:t>
            </a:r>
            <a:r>
              <a:rPr lang="en-US" noProof="0" dirty="0" err="1" smtClean="0"/>
              <a:t>votre</a:t>
            </a:r>
            <a:r>
              <a:rPr lang="en-US" noProof="0" dirty="0" smtClean="0"/>
              <a:t> </a:t>
            </a:r>
            <a:r>
              <a:rPr lang="en-US" noProof="0" dirty="0" err="1" smtClean="0"/>
              <a:t>choix</a:t>
            </a:r>
            <a:endParaRPr lang="en-US" noProof="0" dirty="0" smtClean="0"/>
          </a:p>
          <a:p>
            <a:pPr marL="594360" lvl="1" indent="-219456"/>
            <a:r>
              <a:rPr lang="en-US" noProof="0" dirty="0" err="1" smtClean="0">
                <a:ea typeface="ＭＳ Ｐゴシック" charset="-128"/>
              </a:rPr>
              <a:t>Vous</a:t>
            </a:r>
            <a:r>
              <a:rPr lang="en-US" noProof="0" dirty="0" smtClean="0">
                <a:ea typeface="ＭＳ Ｐゴシック" charset="-128"/>
              </a:rPr>
              <a:t> </a:t>
            </a:r>
            <a:r>
              <a:rPr lang="en-US" noProof="0" dirty="0" err="1" smtClean="0">
                <a:ea typeface="ＭＳ Ｐゴシック" charset="-128"/>
              </a:rPr>
              <a:t>devez</a:t>
            </a:r>
            <a:r>
              <a:rPr lang="en-US" noProof="0" dirty="0" smtClean="0">
                <a:ea typeface="ＭＳ Ｐゴシック" charset="-128"/>
              </a:rPr>
              <a:t> </a:t>
            </a:r>
            <a:r>
              <a:rPr lang="en-US" noProof="0" dirty="0" err="1" smtClean="0">
                <a:ea typeface="ＭＳ Ｐゴシック" charset="-128"/>
              </a:rPr>
              <a:t>voir</a:t>
            </a:r>
            <a:r>
              <a:rPr lang="en-US" noProof="0" dirty="0" smtClean="0">
                <a:ea typeface="ＭＳ Ｐゴシック" charset="-128"/>
              </a:rPr>
              <a:t> 3 </a:t>
            </a:r>
            <a:r>
              <a:rPr lang="en-US" noProof="0" dirty="0" err="1" smtClean="0">
                <a:ea typeface="ＭＳ Ｐゴシック" charset="-128"/>
              </a:rPr>
              <a:t>papillons</a:t>
            </a:r>
            <a:r>
              <a:rPr lang="en-US" noProof="0" dirty="0" smtClean="0">
                <a:ea typeface="ＭＳ Ｐゴシック" charset="-128"/>
              </a:rPr>
              <a:t> </a:t>
            </a:r>
            <a:r>
              <a:rPr lang="en-US" noProof="0" dirty="0" err="1" smtClean="0">
                <a:ea typeface="ＭＳ Ｐゴシック" charset="-128"/>
              </a:rPr>
              <a:t>dans</a:t>
            </a:r>
            <a:r>
              <a:rPr lang="en-US" noProof="0" dirty="0" smtClean="0">
                <a:ea typeface="ＭＳ Ｐゴシック" charset="-128"/>
              </a:rPr>
              <a:t> </a:t>
            </a:r>
            <a:r>
              <a:rPr lang="en-US" noProof="0" dirty="0" err="1" smtClean="0">
                <a:ea typeface="ＭＳ Ｐゴシック" charset="-128"/>
              </a:rPr>
              <a:t>une</a:t>
            </a:r>
            <a:r>
              <a:rPr lang="en-US" noProof="0" dirty="0" smtClean="0">
                <a:ea typeface="ＭＳ Ｐゴシック" charset="-128"/>
              </a:rPr>
              <a:t> </a:t>
            </a:r>
            <a:r>
              <a:rPr lang="en-US" noProof="0" dirty="0" err="1" smtClean="0">
                <a:ea typeface="ＭＳ Ｐゴシック" charset="-128"/>
              </a:rPr>
              <a:t>boîte</a:t>
            </a:r>
            <a:r>
              <a:rPr lang="en-US" noProof="0" dirty="0" smtClean="0">
                <a:ea typeface="ＭＳ Ｐゴシック" charset="-128"/>
              </a:rPr>
              <a:t> – </a:t>
            </a:r>
            <a:r>
              <a:rPr lang="en-US" noProof="0" dirty="0" err="1" smtClean="0">
                <a:ea typeface="ＭＳ Ｐゴシック" charset="-128"/>
              </a:rPr>
              <a:t>Joli</a:t>
            </a:r>
            <a:r>
              <a:rPr lang="en-US" noProof="0" dirty="0" smtClean="0">
                <a:ea typeface="ＭＳ Ｐゴシック" charset="-128"/>
              </a:rPr>
              <a:t>, non ?</a:t>
            </a:r>
            <a:endParaRPr lang="en-US" b="1" u="sng" noProof="0" dirty="0" smtClean="0">
              <a:ea typeface="ＭＳ Ｐゴシック" charset="-128"/>
            </a:endParaRPr>
          </a:p>
          <a:p>
            <a:pPr marL="342900" indent="-342900">
              <a:buSzTx/>
              <a:buFont typeface="Arial" charset="0"/>
              <a:buAutoNum type="arabicPeriod"/>
            </a:pPr>
            <a:r>
              <a:rPr lang="en-US" noProof="0" dirty="0" err="1" smtClean="0"/>
              <a:t>Ouvrez</a:t>
            </a:r>
            <a:r>
              <a:rPr lang="en-US" noProof="0" dirty="0" smtClean="0"/>
              <a:t> </a:t>
            </a:r>
            <a:r>
              <a:rPr lang="en-US"/>
              <a:t>le </a:t>
            </a:r>
            <a:r>
              <a:rPr lang="en-US" smtClean="0"/>
              <a:t>fichier (</a:t>
            </a:r>
            <a:r>
              <a:rPr lang="en-US" dirty="0">
                <a:latin typeface="Courier New" pitchFamily="49" charset="0"/>
                <a:cs typeface="Courier New" pitchFamily="49" charset="0"/>
              </a:rPr>
              <a:t>donow-3.1.html</a:t>
            </a:r>
            <a:r>
              <a:rPr lang="en-US" dirty="0" smtClean="0"/>
              <a:t>) </a:t>
            </a:r>
            <a:r>
              <a:rPr lang="en-US" noProof="0" dirty="0" err="1" smtClean="0"/>
              <a:t>dans</a:t>
            </a:r>
            <a:r>
              <a:rPr lang="en-US" noProof="0" dirty="0" smtClean="0"/>
              <a:t> </a:t>
            </a:r>
            <a:r>
              <a:rPr lang="en-US" noProof="0" dirty="0" err="1" smtClean="0"/>
              <a:t>l’éditeur</a:t>
            </a:r>
            <a:r>
              <a:rPr lang="en-US" noProof="0" dirty="0" smtClean="0"/>
              <a:t> </a:t>
            </a:r>
          </a:p>
          <a:p>
            <a:pPr marL="342900" indent="-342900">
              <a:buSzTx/>
              <a:buFont typeface="Arial" charset="0"/>
              <a:buAutoNum type="arabicPeriod"/>
            </a:pPr>
            <a:r>
              <a:rPr lang="en-US" noProof="0" smtClean="0"/>
              <a:t>Faites </a:t>
            </a:r>
            <a:r>
              <a:rPr lang="en-US" noProof="0" dirty="0" err="1" smtClean="0"/>
              <a:t>flotter</a:t>
            </a:r>
            <a:r>
              <a:rPr lang="en-US" noProof="0" dirty="0" smtClean="0"/>
              <a:t> les </a:t>
            </a:r>
            <a:r>
              <a:rPr lang="en-US" noProof="0" dirty="0" err="1" smtClean="0"/>
              <a:t>papillons</a:t>
            </a:r>
            <a:r>
              <a:rPr lang="en-US" noProof="0" dirty="0" smtClean="0"/>
              <a:t> </a:t>
            </a:r>
            <a:r>
              <a:rPr lang="en-US" noProof="0" dirty="0" err="1" smtClean="0"/>
              <a:t>à</a:t>
            </a:r>
            <a:r>
              <a:rPr lang="en-US" noProof="0" dirty="0" smtClean="0"/>
              <a:t> </a:t>
            </a:r>
            <a:r>
              <a:rPr lang="en-US" noProof="0" dirty="0" err="1" smtClean="0"/>
              <a:t>droite</a:t>
            </a:r>
            <a:endParaRPr lang="en-US" dirty="0" smtClean="0"/>
          </a:p>
          <a:p>
            <a:pPr marL="594360" lvl="1" indent="-219456"/>
            <a:r>
              <a:rPr lang="en-US" smtClean="0">
                <a:ea typeface="ＭＳ Ｐゴシック" charset="-128"/>
              </a:rPr>
              <a:t>Ajoutez </a:t>
            </a:r>
            <a:r>
              <a:rPr lang="en-US" dirty="0" err="1" smtClean="0">
                <a:latin typeface="Courier New" pitchFamily="49" charset="0"/>
                <a:ea typeface="ＭＳ Ｐゴシック" charset="-128"/>
                <a:cs typeface="Courier New" pitchFamily="49" charset="0"/>
              </a:rPr>
              <a:t>float:right</a:t>
            </a:r>
            <a:r>
              <a:rPr lang="en-US" dirty="0" smtClean="0">
                <a:ea typeface="ＭＳ Ｐゴシック" charset="-128"/>
              </a:rPr>
              <a:t> </a:t>
            </a:r>
            <a:r>
              <a:rPr lang="en-US" dirty="0" err="1" smtClean="0">
                <a:ea typeface="ＭＳ Ｐゴシック" charset="-128"/>
              </a:rPr>
              <a:t>à</a:t>
            </a:r>
            <a:r>
              <a:rPr lang="en-US" dirty="0" smtClean="0">
                <a:ea typeface="ＭＳ Ｐゴシック" charset="-128"/>
              </a:rPr>
              <a:t> un </a:t>
            </a:r>
            <a:r>
              <a:rPr lang="en-US" dirty="0" err="1" smtClean="0">
                <a:ea typeface="ＭＳ Ｐゴシック" charset="-128"/>
              </a:rPr>
              <a:t>sélecteur</a:t>
            </a:r>
            <a:r>
              <a:rPr lang="en-US" dirty="0" smtClean="0">
                <a:ea typeface="ＭＳ Ｐゴシック" charset="-128"/>
              </a:rPr>
              <a:t> </a:t>
            </a:r>
            <a:r>
              <a:rPr lang="en-US" dirty="0" err="1" smtClean="0">
                <a:latin typeface="Courier New" pitchFamily="49" charset="0"/>
                <a:ea typeface="ＭＳ Ｐゴシック" charset="-128"/>
                <a:cs typeface="Courier New" pitchFamily="49" charset="0"/>
              </a:rPr>
              <a:t>img</a:t>
            </a:r>
            <a:endParaRPr lang="en-US" b="1" u="sng" dirty="0" smtClean="0">
              <a:ea typeface="ＭＳ Ｐゴシック" charset="-128"/>
            </a:endParaRPr>
          </a:p>
          <a:p>
            <a:pPr marL="342900" indent="-342900">
              <a:buSzTx/>
              <a:buFont typeface="Arial" charset="0"/>
              <a:buAutoNum type="arabicPeriod"/>
            </a:pPr>
            <a:r>
              <a:rPr lang="en-US" noProof="0" dirty="0" err="1" smtClean="0"/>
              <a:t>Que</a:t>
            </a:r>
            <a:r>
              <a:rPr lang="en-US" noProof="0" dirty="0" smtClean="0"/>
              <a:t> se </a:t>
            </a:r>
            <a:r>
              <a:rPr lang="en-US" noProof="0" dirty="0" err="1" smtClean="0"/>
              <a:t>passe</a:t>
            </a:r>
            <a:r>
              <a:rPr lang="en-US" noProof="0" dirty="0" smtClean="0"/>
              <a:t>-t-</a:t>
            </a:r>
            <a:r>
              <a:rPr lang="en-US" noProof="0" dirty="0" err="1" smtClean="0"/>
              <a:t>il</a:t>
            </a:r>
            <a:r>
              <a:rPr lang="en-US" noProof="0" dirty="0" smtClean="0"/>
              <a:t> pour </a:t>
            </a:r>
            <a:r>
              <a:rPr lang="en-US" noProof="0" dirty="0" err="1" smtClean="0"/>
              <a:t>l’élément</a:t>
            </a:r>
            <a:r>
              <a:rPr lang="en-US" noProof="0" dirty="0" smtClean="0"/>
              <a:t> parent rouge?</a:t>
            </a:r>
          </a:p>
          <a:p>
            <a:pPr marL="342900" indent="-342900">
              <a:buSzTx/>
              <a:buNone/>
            </a:pPr>
            <a:r>
              <a:rPr lang="en-US" dirty="0" smtClean="0"/>
              <a:t>	_______________________________________________________</a:t>
            </a:r>
            <a:endParaRPr lang="en-US" noProof="0" dirty="0" smtClean="0"/>
          </a:p>
          <a:p>
            <a:pPr marL="342900" indent="-342900">
              <a:buSzTx/>
              <a:buFont typeface="+mj-lt"/>
              <a:buAutoNum type="arabicPeriod" startAt="4"/>
            </a:pPr>
            <a:r>
              <a:rPr lang="en-US" dirty="0" err="1" smtClean="0"/>
              <a:t>Changez</a:t>
            </a:r>
            <a:r>
              <a:rPr lang="en-US" dirty="0" smtClean="0"/>
              <a:t> la </a:t>
            </a:r>
            <a:r>
              <a:rPr lang="en-US" dirty="0" err="1" smtClean="0"/>
              <a:t>largeur</a:t>
            </a:r>
            <a:r>
              <a:rPr lang="en-US" dirty="0" smtClean="0"/>
              <a:t> de </a:t>
            </a:r>
            <a:r>
              <a:rPr lang="en-US" dirty="0" err="1" smtClean="0"/>
              <a:t>l’élément</a:t>
            </a:r>
            <a:r>
              <a:rPr lang="en-US" dirty="0" smtClean="0"/>
              <a:t> rouge </a:t>
            </a:r>
            <a:r>
              <a:rPr lang="en-US" dirty="0" err="1" smtClean="0"/>
              <a:t>à</a:t>
            </a:r>
            <a:r>
              <a:rPr lang="en-US" dirty="0" smtClean="0"/>
              <a:t> </a:t>
            </a:r>
            <a:r>
              <a:rPr lang="en-US" dirty="0" smtClean="0">
                <a:latin typeface="Courier New" pitchFamily="49" charset="0"/>
                <a:cs typeface="Courier New" pitchFamily="49" charset="0"/>
              </a:rPr>
              <a:t>390px</a:t>
            </a:r>
          </a:p>
          <a:p>
            <a:pPr marL="342900" indent="-342900">
              <a:buSzTx/>
              <a:buFont typeface="+mj-lt"/>
              <a:buAutoNum type="arabicPeriod" startAt="4"/>
            </a:pPr>
            <a:r>
              <a:rPr lang="en-US" dirty="0" err="1" smtClean="0">
                <a:latin typeface="+mj-lt"/>
                <a:cs typeface="Courier New" pitchFamily="49" charset="0"/>
              </a:rPr>
              <a:t>Est-ce</a:t>
            </a:r>
            <a:r>
              <a:rPr lang="en-US" dirty="0" smtClean="0">
                <a:latin typeface="+mj-lt"/>
                <a:cs typeface="Courier New" pitchFamily="49" charset="0"/>
              </a:rPr>
              <a:t> </a:t>
            </a:r>
            <a:r>
              <a:rPr lang="en-US" dirty="0" err="1" smtClean="0">
                <a:latin typeface="+mj-lt"/>
                <a:cs typeface="Courier New" pitchFamily="49" charset="0"/>
              </a:rPr>
              <a:t>que</a:t>
            </a:r>
            <a:r>
              <a:rPr lang="en-US" dirty="0" smtClean="0">
                <a:latin typeface="+mj-lt"/>
                <a:cs typeface="Courier New" pitchFamily="49" charset="0"/>
              </a:rPr>
              <a:t> </a:t>
            </a:r>
            <a:r>
              <a:rPr lang="en-US" smtClean="0">
                <a:latin typeface="+mj-lt"/>
                <a:cs typeface="Courier New" pitchFamily="49" charset="0"/>
              </a:rPr>
              <a:t>les </a:t>
            </a:r>
            <a:r>
              <a:rPr lang="en-US" smtClean="0">
                <a:latin typeface="+mj-lt"/>
                <a:cs typeface="Courier New" pitchFamily="49" charset="0"/>
              </a:rPr>
              <a:t>papillons “rentrent” </a:t>
            </a:r>
            <a:r>
              <a:rPr lang="en-US" dirty="0" err="1" smtClean="0">
                <a:latin typeface="+mj-lt"/>
                <a:cs typeface="Courier New" pitchFamily="49" charset="0"/>
              </a:rPr>
              <a:t>dans</a:t>
            </a:r>
            <a:r>
              <a:rPr lang="en-US" dirty="0" smtClean="0">
                <a:latin typeface="+mj-lt"/>
                <a:cs typeface="Courier New" pitchFamily="49" charset="0"/>
              </a:rPr>
              <a:t> la </a:t>
            </a:r>
            <a:r>
              <a:rPr lang="en-US" dirty="0" err="1" smtClean="0">
                <a:latin typeface="+mj-lt"/>
                <a:cs typeface="Courier New" pitchFamily="49" charset="0"/>
              </a:rPr>
              <a:t>boîte</a:t>
            </a:r>
            <a:r>
              <a:rPr lang="en-US" dirty="0" smtClean="0">
                <a:latin typeface="+mj-lt"/>
                <a:cs typeface="Courier New" pitchFamily="49" charset="0"/>
              </a:rPr>
              <a:t> ?</a:t>
            </a:r>
          </a:p>
          <a:p>
            <a:pPr marL="342900" indent="-342900">
              <a:buSzTx/>
              <a:buNone/>
            </a:pPr>
            <a:r>
              <a:rPr lang="en-US" dirty="0" smtClean="0"/>
              <a:t>	_______________________________________________________</a:t>
            </a:r>
            <a:endParaRPr lang="en-US" noProof="0" dirty="0" smtClean="0">
              <a:latin typeface="+mj-lt"/>
              <a:cs typeface="Courier New" pitchFamily="49" charset="0"/>
            </a:endParaRPr>
          </a:p>
          <a:p>
            <a:pPr marL="565150" lvl="1" indent="-342900">
              <a:buSzTx/>
            </a:pPr>
            <a:endParaRPr lang="en-US" noProof="0" dirty="0" smtClean="0"/>
          </a:p>
          <a:p>
            <a:pPr marL="798512" lvl="1" indent="-342900">
              <a:buNone/>
            </a:pPr>
            <a:endParaRPr lang="en-US" noProof="0" dirty="0" smtClean="0">
              <a:latin typeface="+mj-lt"/>
              <a:cs typeface="Courier New" pitchFamily="49" charset="0"/>
            </a:endParaRPr>
          </a:p>
        </p:txBody>
      </p:sp>
      <p:sp>
        <p:nvSpPr>
          <p:cNvPr id="315398" name="Rectangle 6"/>
          <p:cNvSpPr>
            <a:spLocks noGrp="1" noChangeArrowheads="1"/>
          </p:cNvSpPr>
          <p:nvPr>
            <p:ph type="title"/>
          </p:nvPr>
        </p:nvSpPr>
        <p:spPr/>
        <p:txBody>
          <a:bodyPr/>
          <a:lstStyle/>
          <a:p>
            <a:r>
              <a:rPr lang="en-US" noProof="0" dirty="0" err="1" smtClean="0"/>
              <a:t>Flottement</a:t>
            </a:r>
            <a:endParaRPr lang="en-US" noProof="0" dirty="0" smtClean="0"/>
          </a:p>
        </p:txBody>
      </p:sp>
      <p:grpSp>
        <p:nvGrpSpPr>
          <p:cNvPr id="2" name="Group 8"/>
          <p:cNvGrpSpPr>
            <a:grpSpLocks/>
          </p:cNvGrpSpPr>
          <p:nvPr/>
        </p:nvGrpSpPr>
        <p:grpSpPr bwMode="auto">
          <a:xfrm>
            <a:off x="254260" y="2583332"/>
            <a:ext cx="374650" cy="269875"/>
            <a:chOff x="196" y="1152"/>
            <a:chExt cx="236" cy="170"/>
          </a:xfrm>
        </p:grpSpPr>
        <p:sp>
          <p:nvSpPr>
            <p:cNvPr id="23" name="Oval 9"/>
            <p:cNvSpPr>
              <a:spLocks noChangeArrowheads="1"/>
            </p:cNvSpPr>
            <p:nvPr/>
          </p:nvSpPr>
          <p:spPr bwMode="blackWhite">
            <a:xfrm>
              <a:off x="196" y="1177"/>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endParaRPr lang="en-US" dirty="0"/>
            </a:p>
          </p:txBody>
        </p:sp>
        <p:sp>
          <p:nvSpPr>
            <p:cNvPr id="24" name="Freeform 10"/>
            <p:cNvSpPr>
              <a:spLocks/>
            </p:cNvSpPr>
            <p:nvPr/>
          </p:nvSpPr>
          <p:spPr bwMode="black">
            <a:xfrm>
              <a:off x="294" y="1278"/>
              <a:ext cx="38" cy="36"/>
            </a:xfrm>
            <a:custGeom>
              <a:avLst/>
              <a:gdLst/>
              <a:ahLst/>
              <a:cxnLst>
                <a:cxn ang="0">
                  <a:pos x="20" y="0"/>
                </a:cxn>
                <a:cxn ang="0">
                  <a:pos x="26" y="0"/>
                </a:cxn>
                <a:cxn ang="0">
                  <a:pos x="32" y="4"/>
                </a:cxn>
                <a:cxn ang="0">
                  <a:pos x="32" y="4"/>
                </a:cxn>
                <a:cxn ang="0">
                  <a:pos x="36" y="10"/>
                </a:cxn>
                <a:cxn ang="0">
                  <a:pos x="38" y="18"/>
                </a:cxn>
                <a:cxn ang="0">
                  <a:pos x="38" y="18"/>
                </a:cxn>
                <a:cxn ang="0">
                  <a:pos x="36" y="26"/>
                </a:cxn>
                <a:cxn ang="0">
                  <a:pos x="32" y="32"/>
                </a:cxn>
                <a:cxn ang="0">
                  <a:pos x="32" y="32"/>
                </a:cxn>
                <a:cxn ang="0">
                  <a:pos x="26" y="36"/>
                </a:cxn>
                <a:cxn ang="0">
                  <a:pos x="20" y="36"/>
                </a:cxn>
                <a:cxn ang="0">
                  <a:pos x="20" y="36"/>
                </a:cxn>
                <a:cxn ang="0">
                  <a:pos x="12" y="36"/>
                </a:cxn>
                <a:cxn ang="0">
                  <a:pos x="6" y="32"/>
                </a:cxn>
                <a:cxn ang="0">
                  <a:pos x="6" y="32"/>
                </a:cxn>
                <a:cxn ang="0">
                  <a:pos x="2" y="26"/>
                </a:cxn>
                <a:cxn ang="0">
                  <a:pos x="0" y="18"/>
                </a:cxn>
                <a:cxn ang="0">
                  <a:pos x="0" y="18"/>
                </a:cxn>
                <a:cxn ang="0">
                  <a:pos x="2" y="10"/>
                </a:cxn>
                <a:cxn ang="0">
                  <a:pos x="6" y="4"/>
                </a:cxn>
                <a:cxn ang="0">
                  <a:pos x="6" y="4"/>
                </a:cxn>
                <a:cxn ang="0">
                  <a:pos x="12" y="0"/>
                </a:cxn>
                <a:cxn ang="0">
                  <a:pos x="20" y="0"/>
                </a:cxn>
                <a:cxn ang="0">
                  <a:pos x="20" y="0"/>
                </a:cxn>
                <a:cxn ang="0">
                  <a:pos x="20" y="0"/>
                </a:cxn>
              </a:cxnLst>
              <a:rect l="0" t="0" r="r" b="b"/>
              <a:pathLst>
                <a:path w="38" h="36">
                  <a:moveTo>
                    <a:pt x="20" y="0"/>
                  </a:moveTo>
                  <a:lnTo>
                    <a:pt x="26" y="0"/>
                  </a:lnTo>
                  <a:lnTo>
                    <a:pt x="32" y="4"/>
                  </a:lnTo>
                  <a:lnTo>
                    <a:pt x="32" y="4"/>
                  </a:lnTo>
                  <a:lnTo>
                    <a:pt x="36" y="10"/>
                  </a:lnTo>
                  <a:lnTo>
                    <a:pt x="38" y="18"/>
                  </a:lnTo>
                  <a:lnTo>
                    <a:pt x="38" y="18"/>
                  </a:lnTo>
                  <a:lnTo>
                    <a:pt x="36" y="26"/>
                  </a:lnTo>
                  <a:lnTo>
                    <a:pt x="32" y="32"/>
                  </a:lnTo>
                  <a:lnTo>
                    <a:pt x="32" y="32"/>
                  </a:lnTo>
                  <a:lnTo>
                    <a:pt x="26" y="36"/>
                  </a:lnTo>
                  <a:lnTo>
                    <a:pt x="20" y="36"/>
                  </a:lnTo>
                  <a:lnTo>
                    <a:pt x="20" y="36"/>
                  </a:lnTo>
                  <a:lnTo>
                    <a:pt x="12" y="36"/>
                  </a:lnTo>
                  <a:lnTo>
                    <a:pt x="6" y="32"/>
                  </a:lnTo>
                  <a:lnTo>
                    <a:pt x="6" y="32"/>
                  </a:lnTo>
                  <a:lnTo>
                    <a:pt x="2" y="26"/>
                  </a:lnTo>
                  <a:lnTo>
                    <a:pt x="0" y="18"/>
                  </a:lnTo>
                  <a:lnTo>
                    <a:pt x="0" y="18"/>
                  </a:lnTo>
                  <a:lnTo>
                    <a:pt x="2" y="10"/>
                  </a:lnTo>
                  <a:lnTo>
                    <a:pt x="6" y="4"/>
                  </a:lnTo>
                  <a:lnTo>
                    <a:pt x="6" y="4"/>
                  </a:lnTo>
                  <a:lnTo>
                    <a:pt x="12" y="0"/>
                  </a:lnTo>
                  <a:lnTo>
                    <a:pt x="20" y="0"/>
                  </a:lnTo>
                  <a:lnTo>
                    <a:pt x="20" y="0"/>
                  </a:lnTo>
                  <a:lnTo>
                    <a:pt x="20" y="0"/>
                  </a:lnTo>
                  <a:close/>
                </a:path>
              </a:pathLst>
            </a:custGeom>
            <a:solidFill>
              <a:schemeClr val="accent2"/>
            </a:solidFill>
            <a:ln w="9525">
              <a:noFill/>
              <a:round/>
              <a:headEnd/>
              <a:tailEnd/>
            </a:ln>
          </p:spPr>
          <p:txBody>
            <a:bodyPr/>
            <a:lstStyle/>
            <a:p>
              <a:endParaRPr lang="en-US" dirty="0"/>
            </a:p>
          </p:txBody>
        </p:sp>
        <p:sp>
          <p:nvSpPr>
            <p:cNvPr id="25" name="Oval 11"/>
            <p:cNvSpPr>
              <a:spLocks noChangeArrowheads="1"/>
            </p:cNvSpPr>
            <p:nvPr/>
          </p:nvSpPr>
          <p:spPr bwMode="white">
            <a:xfrm>
              <a:off x="283" y="1159"/>
              <a:ext cx="56" cy="56"/>
            </a:xfrm>
            <a:prstGeom prst="ellipse">
              <a:avLst/>
            </a:prstGeom>
            <a:solidFill>
              <a:srgbClr val="FFFFCC"/>
            </a:solidFill>
            <a:ln w="12700">
              <a:noFill/>
              <a:round/>
              <a:headEnd/>
              <a:tailEnd/>
            </a:ln>
            <a:effectLst/>
          </p:spPr>
          <p:txBody>
            <a:bodyPr wrap="none" anchor="ctr">
              <a:spAutoFit/>
            </a:bodyPr>
            <a:lstStyle/>
            <a:p>
              <a:endParaRPr lang="en-US" dirty="0"/>
            </a:p>
          </p:txBody>
        </p:sp>
        <p:sp>
          <p:nvSpPr>
            <p:cNvPr id="26" name="Freeform 12"/>
            <p:cNvSpPr>
              <a:spLocks/>
            </p:cNvSpPr>
            <p:nvPr/>
          </p:nvSpPr>
          <p:spPr bwMode="black">
            <a:xfrm>
              <a:off x="272" y="1152"/>
              <a:ext cx="86" cy="118"/>
            </a:xfrm>
            <a:custGeom>
              <a:avLst/>
              <a:gdLst/>
              <a:ahLst/>
              <a:cxnLst>
                <a:cxn ang="0">
                  <a:pos x="35" y="118"/>
                </a:cxn>
                <a:cxn ang="0">
                  <a:pos x="35" y="112"/>
                </a:cxn>
                <a:cxn ang="0">
                  <a:pos x="37" y="100"/>
                </a:cxn>
                <a:cxn ang="0">
                  <a:pos x="37" y="92"/>
                </a:cxn>
                <a:cxn ang="0">
                  <a:pos x="45" y="72"/>
                </a:cxn>
                <a:cxn ang="0">
                  <a:pos x="51" y="60"/>
                </a:cxn>
                <a:cxn ang="0">
                  <a:pos x="53" y="52"/>
                </a:cxn>
                <a:cxn ang="0">
                  <a:pos x="57" y="36"/>
                </a:cxn>
                <a:cxn ang="0">
                  <a:pos x="55" y="24"/>
                </a:cxn>
                <a:cxn ang="0">
                  <a:pos x="51" y="16"/>
                </a:cxn>
                <a:cxn ang="0">
                  <a:pos x="37" y="10"/>
                </a:cxn>
                <a:cxn ang="0">
                  <a:pos x="29" y="10"/>
                </a:cxn>
                <a:cxn ang="0">
                  <a:pos x="25" y="12"/>
                </a:cxn>
                <a:cxn ang="0">
                  <a:pos x="21" y="20"/>
                </a:cxn>
                <a:cxn ang="0">
                  <a:pos x="21" y="22"/>
                </a:cxn>
                <a:cxn ang="0">
                  <a:pos x="23" y="26"/>
                </a:cxn>
                <a:cxn ang="0">
                  <a:pos x="31" y="30"/>
                </a:cxn>
                <a:cxn ang="0">
                  <a:pos x="33" y="36"/>
                </a:cxn>
                <a:cxn ang="0">
                  <a:pos x="35" y="40"/>
                </a:cxn>
                <a:cxn ang="0">
                  <a:pos x="29" y="52"/>
                </a:cxn>
                <a:cxn ang="0">
                  <a:pos x="23" y="56"/>
                </a:cxn>
                <a:cxn ang="0">
                  <a:pos x="17" y="56"/>
                </a:cxn>
                <a:cxn ang="0">
                  <a:pos x="6" y="50"/>
                </a:cxn>
                <a:cxn ang="0">
                  <a:pos x="2" y="44"/>
                </a:cxn>
                <a:cxn ang="0">
                  <a:pos x="0" y="36"/>
                </a:cxn>
                <a:cxn ang="0">
                  <a:pos x="12" y="10"/>
                </a:cxn>
                <a:cxn ang="0">
                  <a:pos x="25" y="2"/>
                </a:cxn>
                <a:cxn ang="0">
                  <a:pos x="43" y="0"/>
                </a:cxn>
                <a:cxn ang="0">
                  <a:pos x="75" y="12"/>
                </a:cxn>
                <a:cxn ang="0">
                  <a:pos x="84" y="24"/>
                </a:cxn>
                <a:cxn ang="0">
                  <a:pos x="86" y="40"/>
                </a:cxn>
                <a:cxn ang="0">
                  <a:pos x="84" y="52"/>
                </a:cxn>
                <a:cxn ang="0">
                  <a:pos x="82" y="60"/>
                </a:cxn>
                <a:cxn ang="0">
                  <a:pos x="79" y="64"/>
                </a:cxn>
                <a:cxn ang="0">
                  <a:pos x="65" y="78"/>
                </a:cxn>
                <a:cxn ang="0">
                  <a:pos x="57" y="86"/>
                </a:cxn>
                <a:cxn ang="0">
                  <a:pos x="51" y="92"/>
                </a:cxn>
                <a:cxn ang="0">
                  <a:pos x="45" y="104"/>
                </a:cxn>
                <a:cxn ang="0">
                  <a:pos x="45" y="110"/>
                </a:cxn>
                <a:cxn ang="0">
                  <a:pos x="43" y="118"/>
                </a:cxn>
              </a:cxnLst>
              <a:rect l="0" t="0" r="r" b="b"/>
              <a:pathLst>
                <a:path w="86" h="118">
                  <a:moveTo>
                    <a:pt x="43" y="118"/>
                  </a:moveTo>
                  <a:lnTo>
                    <a:pt x="35" y="118"/>
                  </a:lnTo>
                  <a:lnTo>
                    <a:pt x="35" y="118"/>
                  </a:lnTo>
                  <a:lnTo>
                    <a:pt x="35" y="112"/>
                  </a:lnTo>
                  <a:lnTo>
                    <a:pt x="35" y="112"/>
                  </a:lnTo>
                  <a:lnTo>
                    <a:pt x="37" y="100"/>
                  </a:lnTo>
                  <a:lnTo>
                    <a:pt x="37" y="92"/>
                  </a:lnTo>
                  <a:lnTo>
                    <a:pt x="37" y="92"/>
                  </a:lnTo>
                  <a:lnTo>
                    <a:pt x="41" y="82"/>
                  </a:lnTo>
                  <a:lnTo>
                    <a:pt x="45" y="72"/>
                  </a:lnTo>
                  <a:lnTo>
                    <a:pt x="45" y="72"/>
                  </a:lnTo>
                  <a:lnTo>
                    <a:pt x="51" y="60"/>
                  </a:lnTo>
                  <a:lnTo>
                    <a:pt x="53" y="52"/>
                  </a:lnTo>
                  <a:lnTo>
                    <a:pt x="53" y="52"/>
                  </a:lnTo>
                  <a:lnTo>
                    <a:pt x="55" y="44"/>
                  </a:lnTo>
                  <a:lnTo>
                    <a:pt x="57" y="36"/>
                  </a:lnTo>
                  <a:lnTo>
                    <a:pt x="57" y="36"/>
                  </a:lnTo>
                  <a:lnTo>
                    <a:pt x="55" y="24"/>
                  </a:lnTo>
                  <a:lnTo>
                    <a:pt x="51" y="16"/>
                  </a:lnTo>
                  <a:lnTo>
                    <a:pt x="51" y="16"/>
                  </a:lnTo>
                  <a:lnTo>
                    <a:pt x="45" y="12"/>
                  </a:lnTo>
                  <a:lnTo>
                    <a:pt x="37" y="10"/>
                  </a:lnTo>
                  <a:lnTo>
                    <a:pt x="37" y="10"/>
                  </a:lnTo>
                  <a:lnTo>
                    <a:pt x="29" y="10"/>
                  </a:lnTo>
                  <a:lnTo>
                    <a:pt x="25" y="12"/>
                  </a:lnTo>
                  <a:lnTo>
                    <a:pt x="25" y="12"/>
                  </a:lnTo>
                  <a:lnTo>
                    <a:pt x="21" y="16"/>
                  </a:lnTo>
                  <a:lnTo>
                    <a:pt x="21" y="20"/>
                  </a:lnTo>
                  <a:lnTo>
                    <a:pt x="21" y="20"/>
                  </a:lnTo>
                  <a:lnTo>
                    <a:pt x="21" y="22"/>
                  </a:lnTo>
                  <a:lnTo>
                    <a:pt x="23" y="26"/>
                  </a:lnTo>
                  <a:lnTo>
                    <a:pt x="23" y="26"/>
                  </a:lnTo>
                  <a:lnTo>
                    <a:pt x="29" y="28"/>
                  </a:lnTo>
                  <a:lnTo>
                    <a:pt x="31" y="30"/>
                  </a:lnTo>
                  <a:lnTo>
                    <a:pt x="31" y="30"/>
                  </a:lnTo>
                  <a:lnTo>
                    <a:pt x="33" y="36"/>
                  </a:lnTo>
                  <a:lnTo>
                    <a:pt x="35" y="40"/>
                  </a:lnTo>
                  <a:lnTo>
                    <a:pt x="35" y="40"/>
                  </a:lnTo>
                  <a:lnTo>
                    <a:pt x="33" y="46"/>
                  </a:lnTo>
                  <a:lnTo>
                    <a:pt x="29" y="52"/>
                  </a:lnTo>
                  <a:lnTo>
                    <a:pt x="29" y="52"/>
                  </a:lnTo>
                  <a:lnTo>
                    <a:pt x="23" y="56"/>
                  </a:lnTo>
                  <a:lnTo>
                    <a:pt x="17" y="56"/>
                  </a:lnTo>
                  <a:lnTo>
                    <a:pt x="17" y="56"/>
                  </a:lnTo>
                  <a:lnTo>
                    <a:pt x="12" y="54"/>
                  </a:lnTo>
                  <a:lnTo>
                    <a:pt x="6" y="50"/>
                  </a:lnTo>
                  <a:lnTo>
                    <a:pt x="6" y="50"/>
                  </a:lnTo>
                  <a:lnTo>
                    <a:pt x="2" y="44"/>
                  </a:lnTo>
                  <a:lnTo>
                    <a:pt x="0" y="36"/>
                  </a:lnTo>
                  <a:lnTo>
                    <a:pt x="0" y="36"/>
                  </a:lnTo>
                  <a:lnTo>
                    <a:pt x="4" y="22"/>
                  </a:lnTo>
                  <a:lnTo>
                    <a:pt x="12" y="10"/>
                  </a:lnTo>
                  <a:lnTo>
                    <a:pt x="12" y="10"/>
                  </a:lnTo>
                  <a:lnTo>
                    <a:pt x="25" y="2"/>
                  </a:lnTo>
                  <a:lnTo>
                    <a:pt x="43" y="0"/>
                  </a:lnTo>
                  <a:lnTo>
                    <a:pt x="43" y="0"/>
                  </a:lnTo>
                  <a:lnTo>
                    <a:pt x="61" y="2"/>
                  </a:lnTo>
                  <a:lnTo>
                    <a:pt x="75" y="12"/>
                  </a:lnTo>
                  <a:lnTo>
                    <a:pt x="75" y="12"/>
                  </a:lnTo>
                  <a:lnTo>
                    <a:pt x="84" y="24"/>
                  </a:lnTo>
                  <a:lnTo>
                    <a:pt x="86" y="40"/>
                  </a:lnTo>
                  <a:lnTo>
                    <a:pt x="86" y="40"/>
                  </a:lnTo>
                  <a:lnTo>
                    <a:pt x="86" y="46"/>
                  </a:lnTo>
                  <a:lnTo>
                    <a:pt x="84" y="52"/>
                  </a:lnTo>
                  <a:lnTo>
                    <a:pt x="84" y="52"/>
                  </a:lnTo>
                  <a:lnTo>
                    <a:pt x="82" y="60"/>
                  </a:lnTo>
                  <a:lnTo>
                    <a:pt x="79" y="64"/>
                  </a:lnTo>
                  <a:lnTo>
                    <a:pt x="79" y="64"/>
                  </a:lnTo>
                  <a:lnTo>
                    <a:pt x="73" y="70"/>
                  </a:lnTo>
                  <a:lnTo>
                    <a:pt x="65" y="78"/>
                  </a:lnTo>
                  <a:lnTo>
                    <a:pt x="65" y="78"/>
                  </a:lnTo>
                  <a:lnTo>
                    <a:pt x="57" y="86"/>
                  </a:lnTo>
                  <a:lnTo>
                    <a:pt x="51" y="92"/>
                  </a:lnTo>
                  <a:lnTo>
                    <a:pt x="51" y="92"/>
                  </a:lnTo>
                  <a:lnTo>
                    <a:pt x="49" y="96"/>
                  </a:lnTo>
                  <a:lnTo>
                    <a:pt x="45" y="104"/>
                  </a:lnTo>
                  <a:lnTo>
                    <a:pt x="45" y="104"/>
                  </a:lnTo>
                  <a:lnTo>
                    <a:pt x="45" y="110"/>
                  </a:lnTo>
                  <a:lnTo>
                    <a:pt x="43" y="118"/>
                  </a:lnTo>
                  <a:lnTo>
                    <a:pt x="43" y="118"/>
                  </a:lnTo>
                  <a:lnTo>
                    <a:pt x="43" y="118"/>
                  </a:lnTo>
                  <a:close/>
                </a:path>
              </a:pathLst>
            </a:custGeom>
            <a:solidFill>
              <a:schemeClr val="accent2"/>
            </a:solidFill>
            <a:ln w="9525">
              <a:noFill/>
              <a:round/>
              <a:headEnd/>
              <a:tailEnd/>
            </a:ln>
          </p:spPr>
          <p:txBody>
            <a:bodyPr/>
            <a:lstStyle/>
            <a:p>
              <a:endParaRPr lang="en-US" dirty="0"/>
            </a:p>
          </p:txBody>
        </p:sp>
      </p:grpSp>
      <p:grpSp>
        <p:nvGrpSpPr>
          <p:cNvPr id="3" name="Group 8"/>
          <p:cNvGrpSpPr>
            <a:grpSpLocks/>
          </p:cNvGrpSpPr>
          <p:nvPr/>
        </p:nvGrpSpPr>
        <p:grpSpPr bwMode="auto">
          <a:xfrm>
            <a:off x="251677" y="3913603"/>
            <a:ext cx="374650" cy="269875"/>
            <a:chOff x="196" y="1152"/>
            <a:chExt cx="236" cy="170"/>
          </a:xfrm>
        </p:grpSpPr>
        <p:sp>
          <p:nvSpPr>
            <p:cNvPr id="38" name="Oval 9"/>
            <p:cNvSpPr>
              <a:spLocks noChangeArrowheads="1"/>
            </p:cNvSpPr>
            <p:nvPr/>
          </p:nvSpPr>
          <p:spPr bwMode="blackWhite">
            <a:xfrm>
              <a:off x="196" y="1177"/>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endParaRPr lang="en-US" dirty="0"/>
            </a:p>
          </p:txBody>
        </p:sp>
        <p:sp>
          <p:nvSpPr>
            <p:cNvPr id="40" name="Freeform 10"/>
            <p:cNvSpPr>
              <a:spLocks/>
            </p:cNvSpPr>
            <p:nvPr/>
          </p:nvSpPr>
          <p:spPr bwMode="black">
            <a:xfrm>
              <a:off x="294" y="1278"/>
              <a:ext cx="38" cy="36"/>
            </a:xfrm>
            <a:custGeom>
              <a:avLst/>
              <a:gdLst/>
              <a:ahLst/>
              <a:cxnLst>
                <a:cxn ang="0">
                  <a:pos x="20" y="0"/>
                </a:cxn>
                <a:cxn ang="0">
                  <a:pos x="26" y="0"/>
                </a:cxn>
                <a:cxn ang="0">
                  <a:pos x="32" y="4"/>
                </a:cxn>
                <a:cxn ang="0">
                  <a:pos x="32" y="4"/>
                </a:cxn>
                <a:cxn ang="0">
                  <a:pos x="36" y="10"/>
                </a:cxn>
                <a:cxn ang="0">
                  <a:pos x="38" y="18"/>
                </a:cxn>
                <a:cxn ang="0">
                  <a:pos x="38" y="18"/>
                </a:cxn>
                <a:cxn ang="0">
                  <a:pos x="36" y="26"/>
                </a:cxn>
                <a:cxn ang="0">
                  <a:pos x="32" y="32"/>
                </a:cxn>
                <a:cxn ang="0">
                  <a:pos x="32" y="32"/>
                </a:cxn>
                <a:cxn ang="0">
                  <a:pos x="26" y="36"/>
                </a:cxn>
                <a:cxn ang="0">
                  <a:pos x="20" y="36"/>
                </a:cxn>
                <a:cxn ang="0">
                  <a:pos x="20" y="36"/>
                </a:cxn>
                <a:cxn ang="0">
                  <a:pos x="12" y="36"/>
                </a:cxn>
                <a:cxn ang="0">
                  <a:pos x="6" y="32"/>
                </a:cxn>
                <a:cxn ang="0">
                  <a:pos x="6" y="32"/>
                </a:cxn>
                <a:cxn ang="0">
                  <a:pos x="2" y="26"/>
                </a:cxn>
                <a:cxn ang="0">
                  <a:pos x="0" y="18"/>
                </a:cxn>
                <a:cxn ang="0">
                  <a:pos x="0" y="18"/>
                </a:cxn>
                <a:cxn ang="0">
                  <a:pos x="2" y="10"/>
                </a:cxn>
                <a:cxn ang="0">
                  <a:pos x="6" y="4"/>
                </a:cxn>
                <a:cxn ang="0">
                  <a:pos x="6" y="4"/>
                </a:cxn>
                <a:cxn ang="0">
                  <a:pos x="12" y="0"/>
                </a:cxn>
                <a:cxn ang="0">
                  <a:pos x="20" y="0"/>
                </a:cxn>
                <a:cxn ang="0">
                  <a:pos x="20" y="0"/>
                </a:cxn>
                <a:cxn ang="0">
                  <a:pos x="20" y="0"/>
                </a:cxn>
              </a:cxnLst>
              <a:rect l="0" t="0" r="r" b="b"/>
              <a:pathLst>
                <a:path w="38" h="36">
                  <a:moveTo>
                    <a:pt x="20" y="0"/>
                  </a:moveTo>
                  <a:lnTo>
                    <a:pt x="26" y="0"/>
                  </a:lnTo>
                  <a:lnTo>
                    <a:pt x="32" y="4"/>
                  </a:lnTo>
                  <a:lnTo>
                    <a:pt x="32" y="4"/>
                  </a:lnTo>
                  <a:lnTo>
                    <a:pt x="36" y="10"/>
                  </a:lnTo>
                  <a:lnTo>
                    <a:pt x="38" y="18"/>
                  </a:lnTo>
                  <a:lnTo>
                    <a:pt x="38" y="18"/>
                  </a:lnTo>
                  <a:lnTo>
                    <a:pt x="36" y="26"/>
                  </a:lnTo>
                  <a:lnTo>
                    <a:pt x="32" y="32"/>
                  </a:lnTo>
                  <a:lnTo>
                    <a:pt x="32" y="32"/>
                  </a:lnTo>
                  <a:lnTo>
                    <a:pt x="26" y="36"/>
                  </a:lnTo>
                  <a:lnTo>
                    <a:pt x="20" y="36"/>
                  </a:lnTo>
                  <a:lnTo>
                    <a:pt x="20" y="36"/>
                  </a:lnTo>
                  <a:lnTo>
                    <a:pt x="12" y="36"/>
                  </a:lnTo>
                  <a:lnTo>
                    <a:pt x="6" y="32"/>
                  </a:lnTo>
                  <a:lnTo>
                    <a:pt x="6" y="32"/>
                  </a:lnTo>
                  <a:lnTo>
                    <a:pt x="2" y="26"/>
                  </a:lnTo>
                  <a:lnTo>
                    <a:pt x="0" y="18"/>
                  </a:lnTo>
                  <a:lnTo>
                    <a:pt x="0" y="18"/>
                  </a:lnTo>
                  <a:lnTo>
                    <a:pt x="2" y="10"/>
                  </a:lnTo>
                  <a:lnTo>
                    <a:pt x="6" y="4"/>
                  </a:lnTo>
                  <a:lnTo>
                    <a:pt x="6" y="4"/>
                  </a:lnTo>
                  <a:lnTo>
                    <a:pt x="12" y="0"/>
                  </a:lnTo>
                  <a:lnTo>
                    <a:pt x="20" y="0"/>
                  </a:lnTo>
                  <a:lnTo>
                    <a:pt x="20" y="0"/>
                  </a:lnTo>
                  <a:lnTo>
                    <a:pt x="20" y="0"/>
                  </a:lnTo>
                  <a:close/>
                </a:path>
              </a:pathLst>
            </a:custGeom>
            <a:solidFill>
              <a:schemeClr val="accent2"/>
            </a:solidFill>
            <a:ln w="9525">
              <a:noFill/>
              <a:round/>
              <a:headEnd/>
              <a:tailEnd/>
            </a:ln>
          </p:spPr>
          <p:txBody>
            <a:bodyPr/>
            <a:lstStyle/>
            <a:p>
              <a:endParaRPr lang="en-US" dirty="0"/>
            </a:p>
          </p:txBody>
        </p:sp>
        <p:sp>
          <p:nvSpPr>
            <p:cNvPr id="41" name="Oval 11"/>
            <p:cNvSpPr>
              <a:spLocks noChangeArrowheads="1"/>
            </p:cNvSpPr>
            <p:nvPr/>
          </p:nvSpPr>
          <p:spPr bwMode="white">
            <a:xfrm>
              <a:off x="283" y="1159"/>
              <a:ext cx="56" cy="56"/>
            </a:xfrm>
            <a:prstGeom prst="ellipse">
              <a:avLst/>
            </a:prstGeom>
            <a:solidFill>
              <a:srgbClr val="FFFFCC"/>
            </a:solidFill>
            <a:ln w="12700">
              <a:noFill/>
              <a:round/>
              <a:headEnd/>
              <a:tailEnd/>
            </a:ln>
            <a:effectLst/>
          </p:spPr>
          <p:txBody>
            <a:bodyPr wrap="none" anchor="ctr">
              <a:spAutoFit/>
            </a:bodyPr>
            <a:lstStyle/>
            <a:p>
              <a:endParaRPr lang="en-US" dirty="0"/>
            </a:p>
          </p:txBody>
        </p:sp>
        <p:sp>
          <p:nvSpPr>
            <p:cNvPr id="42" name="Freeform 12"/>
            <p:cNvSpPr>
              <a:spLocks/>
            </p:cNvSpPr>
            <p:nvPr/>
          </p:nvSpPr>
          <p:spPr bwMode="black">
            <a:xfrm>
              <a:off x="272" y="1152"/>
              <a:ext cx="86" cy="118"/>
            </a:xfrm>
            <a:custGeom>
              <a:avLst/>
              <a:gdLst/>
              <a:ahLst/>
              <a:cxnLst>
                <a:cxn ang="0">
                  <a:pos x="35" y="118"/>
                </a:cxn>
                <a:cxn ang="0">
                  <a:pos x="35" y="112"/>
                </a:cxn>
                <a:cxn ang="0">
                  <a:pos x="37" y="100"/>
                </a:cxn>
                <a:cxn ang="0">
                  <a:pos x="37" y="92"/>
                </a:cxn>
                <a:cxn ang="0">
                  <a:pos x="45" y="72"/>
                </a:cxn>
                <a:cxn ang="0">
                  <a:pos x="51" y="60"/>
                </a:cxn>
                <a:cxn ang="0">
                  <a:pos x="53" y="52"/>
                </a:cxn>
                <a:cxn ang="0">
                  <a:pos x="57" y="36"/>
                </a:cxn>
                <a:cxn ang="0">
                  <a:pos x="55" y="24"/>
                </a:cxn>
                <a:cxn ang="0">
                  <a:pos x="51" y="16"/>
                </a:cxn>
                <a:cxn ang="0">
                  <a:pos x="37" y="10"/>
                </a:cxn>
                <a:cxn ang="0">
                  <a:pos x="29" y="10"/>
                </a:cxn>
                <a:cxn ang="0">
                  <a:pos x="25" y="12"/>
                </a:cxn>
                <a:cxn ang="0">
                  <a:pos x="21" y="20"/>
                </a:cxn>
                <a:cxn ang="0">
                  <a:pos x="21" y="22"/>
                </a:cxn>
                <a:cxn ang="0">
                  <a:pos x="23" y="26"/>
                </a:cxn>
                <a:cxn ang="0">
                  <a:pos x="31" y="30"/>
                </a:cxn>
                <a:cxn ang="0">
                  <a:pos x="33" y="36"/>
                </a:cxn>
                <a:cxn ang="0">
                  <a:pos x="35" y="40"/>
                </a:cxn>
                <a:cxn ang="0">
                  <a:pos x="29" y="52"/>
                </a:cxn>
                <a:cxn ang="0">
                  <a:pos x="23" y="56"/>
                </a:cxn>
                <a:cxn ang="0">
                  <a:pos x="17" y="56"/>
                </a:cxn>
                <a:cxn ang="0">
                  <a:pos x="6" y="50"/>
                </a:cxn>
                <a:cxn ang="0">
                  <a:pos x="2" y="44"/>
                </a:cxn>
                <a:cxn ang="0">
                  <a:pos x="0" y="36"/>
                </a:cxn>
                <a:cxn ang="0">
                  <a:pos x="12" y="10"/>
                </a:cxn>
                <a:cxn ang="0">
                  <a:pos x="25" y="2"/>
                </a:cxn>
                <a:cxn ang="0">
                  <a:pos x="43" y="0"/>
                </a:cxn>
                <a:cxn ang="0">
                  <a:pos x="75" y="12"/>
                </a:cxn>
                <a:cxn ang="0">
                  <a:pos x="84" y="24"/>
                </a:cxn>
                <a:cxn ang="0">
                  <a:pos x="86" y="40"/>
                </a:cxn>
                <a:cxn ang="0">
                  <a:pos x="84" y="52"/>
                </a:cxn>
                <a:cxn ang="0">
                  <a:pos x="82" y="60"/>
                </a:cxn>
                <a:cxn ang="0">
                  <a:pos x="79" y="64"/>
                </a:cxn>
                <a:cxn ang="0">
                  <a:pos x="65" y="78"/>
                </a:cxn>
                <a:cxn ang="0">
                  <a:pos x="57" y="86"/>
                </a:cxn>
                <a:cxn ang="0">
                  <a:pos x="51" y="92"/>
                </a:cxn>
                <a:cxn ang="0">
                  <a:pos x="45" y="104"/>
                </a:cxn>
                <a:cxn ang="0">
                  <a:pos x="45" y="110"/>
                </a:cxn>
                <a:cxn ang="0">
                  <a:pos x="43" y="118"/>
                </a:cxn>
              </a:cxnLst>
              <a:rect l="0" t="0" r="r" b="b"/>
              <a:pathLst>
                <a:path w="86" h="118">
                  <a:moveTo>
                    <a:pt x="43" y="118"/>
                  </a:moveTo>
                  <a:lnTo>
                    <a:pt x="35" y="118"/>
                  </a:lnTo>
                  <a:lnTo>
                    <a:pt x="35" y="118"/>
                  </a:lnTo>
                  <a:lnTo>
                    <a:pt x="35" y="112"/>
                  </a:lnTo>
                  <a:lnTo>
                    <a:pt x="35" y="112"/>
                  </a:lnTo>
                  <a:lnTo>
                    <a:pt x="37" y="100"/>
                  </a:lnTo>
                  <a:lnTo>
                    <a:pt x="37" y="92"/>
                  </a:lnTo>
                  <a:lnTo>
                    <a:pt x="37" y="92"/>
                  </a:lnTo>
                  <a:lnTo>
                    <a:pt x="41" y="82"/>
                  </a:lnTo>
                  <a:lnTo>
                    <a:pt x="45" y="72"/>
                  </a:lnTo>
                  <a:lnTo>
                    <a:pt x="45" y="72"/>
                  </a:lnTo>
                  <a:lnTo>
                    <a:pt x="51" y="60"/>
                  </a:lnTo>
                  <a:lnTo>
                    <a:pt x="53" y="52"/>
                  </a:lnTo>
                  <a:lnTo>
                    <a:pt x="53" y="52"/>
                  </a:lnTo>
                  <a:lnTo>
                    <a:pt x="55" y="44"/>
                  </a:lnTo>
                  <a:lnTo>
                    <a:pt x="57" y="36"/>
                  </a:lnTo>
                  <a:lnTo>
                    <a:pt x="57" y="36"/>
                  </a:lnTo>
                  <a:lnTo>
                    <a:pt x="55" y="24"/>
                  </a:lnTo>
                  <a:lnTo>
                    <a:pt x="51" y="16"/>
                  </a:lnTo>
                  <a:lnTo>
                    <a:pt x="51" y="16"/>
                  </a:lnTo>
                  <a:lnTo>
                    <a:pt x="45" y="12"/>
                  </a:lnTo>
                  <a:lnTo>
                    <a:pt x="37" y="10"/>
                  </a:lnTo>
                  <a:lnTo>
                    <a:pt x="37" y="10"/>
                  </a:lnTo>
                  <a:lnTo>
                    <a:pt x="29" y="10"/>
                  </a:lnTo>
                  <a:lnTo>
                    <a:pt x="25" y="12"/>
                  </a:lnTo>
                  <a:lnTo>
                    <a:pt x="25" y="12"/>
                  </a:lnTo>
                  <a:lnTo>
                    <a:pt x="21" y="16"/>
                  </a:lnTo>
                  <a:lnTo>
                    <a:pt x="21" y="20"/>
                  </a:lnTo>
                  <a:lnTo>
                    <a:pt x="21" y="20"/>
                  </a:lnTo>
                  <a:lnTo>
                    <a:pt x="21" y="22"/>
                  </a:lnTo>
                  <a:lnTo>
                    <a:pt x="23" y="26"/>
                  </a:lnTo>
                  <a:lnTo>
                    <a:pt x="23" y="26"/>
                  </a:lnTo>
                  <a:lnTo>
                    <a:pt x="29" y="28"/>
                  </a:lnTo>
                  <a:lnTo>
                    <a:pt x="31" y="30"/>
                  </a:lnTo>
                  <a:lnTo>
                    <a:pt x="31" y="30"/>
                  </a:lnTo>
                  <a:lnTo>
                    <a:pt x="33" y="36"/>
                  </a:lnTo>
                  <a:lnTo>
                    <a:pt x="35" y="40"/>
                  </a:lnTo>
                  <a:lnTo>
                    <a:pt x="35" y="40"/>
                  </a:lnTo>
                  <a:lnTo>
                    <a:pt x="33" y="46"/>
                  </a:lnTo>
                  <a:lnTo>
                    <a:pt x="29" y="52"/>
                  </a:lnTo>
                  <a:lnTo>
                    <a:pt x="29" y="52"/>
                  </a:lnTo>
                  <a:lnTo>
                    <a:pt x="23" y="56"/>
                  </a:lnTo>
                  <a:lnTo>
                    <a:pt x="17" y="56"/>
                  </a:lnTo>
                  <a:lnTo>
                    <a:pt x="17" y="56"/>
                  </a:lnTo>
                  <a:lnTo>
                    <a:pt x="12" y="54"/>
                  </a:lnTo>
                  <a:lnTo>
                    <a:pt x="6" y="50"/>
                  </a:lnTo>
                  <a:lnTo>
                    <a:pt x="6" y="50"/>
                  </a:lnTo>
                  <a:lnTo>
                    <a:pt x="2" y="44"/>
                  </a:lnTo>
                  <a:lnTo>
                    <a:pt x="0" y="36"/>
                  </a:lnTo>
                  <a:lnTo>
                    <a:pt x="0" y="36"/>
                  </a:lnTo>
                  <a:lnTo>
                    <a:pt x="4" y="22"/>
                  </a:lnTo>
                  <a:lnTo>
                    <a:pt x="12" y="10"/>
                  </a:lnTo>
                  <a:lnTo>
                    <a:pt x="12" y="10"/>
                  </a:lnTo>
                  <a:lnTo>
                    <a:pt x="25" y="2"/>
                  </a:lnTo>
                  <a:lnTo>
                    <a:pt x="43" y="0"/>
                  </a:lnTo>
                  <a:lnTo>
                    <a:pt x="43" y="0"/>
                  </a:lnTo>
                  <a:lnTo>
                    <a:pt x="61" y="2"/>
                  </a:lnTo>
                  <a:lnTo>
                    <a:pt x="75" y="12"/>
                  </a:lnTo>
                  <a:lnTo>
                    <a:pt x="75" y="12"/>
                  </a:lnTo>
                  <a:lnTo>
                    <a:pt x="84" y="24"/>
                  </a:lnTo>
                  <a:lnTo>
                    <a:pt x="86" y="40"/>
                  </a:lnTo>
                  <a:lnTo>
                    <a:pt x="86" y="40"/>
                  </a:lnTo>
                  <a:lnTo>
                    <a:pt x="86" y="46"/>
                  </a:lnTo>
                  <a:lnTo>
                    <a:pt x="84" y="52"/>
                  </a:lnTo>
                  <a:lnTo>
                    <a:pt x="84" y="52"/>
                  </a:lnTo>
                  <a:lnTo>
                    <a:pt x="82" y="60"/>
                  </a:lnTo>
                  <a:lnTo>
                    <a:pt x="79" y="64"/>
                  </a:lnTo>
                  <a:lnTo>
                    <a:pt x="79" y="64"/>
                  </a:lnTo>
                  <a:lnTo>
                    <a:pt x="73" y="70"/>
                  </a:lnTo>
                  <a:lnTo>
                    <a:pt x="65" y="78"/>
                  </a:lnTo>
                  <a:lnTo>
                    <a:pt x="65" y="78"/>
                  </a:lnTo>
                  <a:lnTo>
                    <a:pt x="57" y="86"/>
                  </a:lnTo>
                  <a:lnTo>
                    <a:pt x="51" y="92"/>
                  </a:lnTo>
                  <a:lnTo>
                    <a:pt x="51" y="92"/>
                  </a:lnTo>
                  <a:lnTo>
                    <a:pt x="49" y="96"/>
                  </a:lnTo>
                  <a:lnTo>
                    <a:pt x="45" y="104"/>
                  </a:lnTo>
                  <a:lnTo>
                    <a:pt x="45" y="104"/>
                  </a:lnTo>
                  <a:lnTo>
                    <a:pt x="45" y="110"/>
                  </a:lnTo>
                  <a:lnTo>
                    <a:pt x="43" y="118"/>
                  </a:lnTo>
                  <a:lnTo>
                    <a:pt x="43" y="118"/>
                  </a:lnTo>
                  <a:lnTo>
                    <a:pt x="43" y="118"/>
                  </a:lnTo>
                  <a:close/>
                </a:path>
              </a:pathLst>
            </a:custGeom>
            <a:solidFill>
              <a:schemeClr val="accent2"/>
            </a:solidFill>
            <a:ln w="9525">
              <a:noFill/>
              <a:round/>
              <a:headEnd/>
              <a:tailEnd/>
            </a:ln>
          </p:spPr>
          <p:txBody>
            <a:bodyPr/>
            <a:lstStyle/>
            <a:p>
              <a:endParaRPr lang="en-US" dirty="0"/>
            </a:p>
          </p:txBody>
        </p:sp>
      </p:grpSp>
    </p:spTree>
    <p:custDataLst>
      <p:tags r:id="rId1"/>
    </p:custDataLst>
    <p:extLst>
      <p:ext uri="{BB962C8B-B14F-4D97-AF65-F5344CB8AC3E}">
        <p14:creationId xmlns:p14="http://schemas.microsoft.com/office/powerpoint/2010/main" val="3857924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62" name="Rectangle 18"/>
          <p:cNvSpPr>
            <a:spLocks noGrp="1" noChangeArrowheads="1"/>
          </p:cNvSpPr>
          <p:nvPr>
            <p:ph type="title"/>
          </p:nvPr>
        </p:nvSpPr>
        <p:spPr/>
        <p:txBody>
          <a:bodyPr/>
          <a:lstStyle/>
          <a:p>
            <a:r>
              <a:rPr lang="fr-FR" dirty="0" smtClean="0"/>
              <a:t>Faire disparaître les conteneurs</a:t>
            </a:r>
            <a:endParaRPr lang="fr-FR" noProof="0" dirty="0" smtClean="0"/>
          </a:p>
        </p:txBody>
      </p:sp>
      <p:grpSp>
        <p:nvGrpSpPr>
          <p:cNvPr id="2" name="Group 1"/>
          <p:cNvGrpSpPr/>
          <p:nvPr/>
        </p:nvGrpSpPr>
        <p:grpSpPr bwMode="gray">
          <a:xfrm>
            <a:off x="232569" y="780336"/>
            <a:ext cx="8592454" cy="4438875"/>
            <a:chOff x="232569" y="1511856"/>
            <a:chExt cx="8592454" cy="4438875"/>
          </a:xfrm>
        </p:grpSpPr>
        <p:sp>
          <p:nvSpPr>
            <p:cNvPr id="58370" name="shape7"/>
            <p:cNvSpPr>
              <a:spLocks noChangeArrowheads="1"/>
            </p:cNvSpPr>
            <p:nvPr/>
          </p:nvSpPr>
          <p:spPr bwMode="gray">
            <a:xfrm>
              <a:off x="935832" y="1511856"/>
              <a:ext cx="3475506" cy="738664"/>
            </a:xfrm>
            <a:prstGeom prst="rect">
              <a:avLst/>
            </a:prstGeom>
            <a:solidFill>
              <a:schemeClr val="accent1"/>
            </a:solidFill>
            <a:ln w="12700">
              <a:solidFill>
                <a:schemeClr val="tx1"/>
              </a:solidFill>
              <a:miter lim="800000"/>
              <a:headEnd/>
              <a:tailEnd/>
            </a:ln>
          </p:spPr>
          <p:txBody>
            <a:bodyPr wrap="square" anchor="ctr">
              <a:spAutoFit/>
            </a:bodyPr>
            <a:lstStyle/>
            <a:p>
              <a:pPr algn="ctr"/>
              <a:r>
                <a:rPr lang="fr-FR" dirty="0" smtClean="0"/>
                <a:t>Tous les éléments enfants flottent.</a:t>
              </a:r>
              <a:br>
                <a:rPr lang="fr-FR" dirty="0" smtClean="0"/>
              </a:br>
              <a:r>
                <a:rPr lang="fr-FR" dirty="0" smtClean="0"/>
                <a:t>L’élément parent s’efface correctement dans tous les navigateurs</a:t>
              </a:r>
              <a:endParaRPr lang="fr-FR" dirty="0"/>
            </a:p>
          </p:txBody>
        </p:sp>
        <p:pic>
          <p:nvPicPr>
            <p:cNvPr id="58371" name="shape6" descr="ClearingBroken - Opera"/>
            <p:cNvPicPr>
              <a:picLocks noChangeAspect="1" noChangeArrowheads="1"/>
            </p:cNvPicPr>
            <p:nvPr/>
          </p:nvPicPr>
          <p:blipFill>
            <a:blip r:embed="rId4" cstate="print"/>
            <a:srcRect/>
            <a:stretch>
              <a:fillRect/>
            </a:stretch>
          </p:blipFill>
          <p:spPr bwMode="gray">
            <a:xfrm>
              <a:off x="232569" y="2376475"/>
              <a:ext cx="2667000" cy="2147888"/>
            </a:xfrm>
            <a:prstGeom prst="rect">
              <a:avLst/>
            </a:prstGeom>
            <a:noFill/>
            <a:ln w="9525">
              <a:solidFill>
                <a:schemeClr val="tx1"/>
              </a:solidFill>
              <a:miter lim="800000"/>
              <a:headEnd/>
              <a:tailEnd/>
            </a:ln>
          </p:spPr>
        </p:pic>
        <p:pic>
          <p:nvPicPr>
            <p:cNvPr id="58376" name="shape5" descr="ClearingBroken - IE6"/>
            <p:cNvPicPr>
              <a:picLocks noChangeAspect="1" noChangeArrowheads="1"/>
            </p:cNvPicPr>
            <p:nvPr/>
          </p:nvPicPr>
          <p:blipFill>
            <a:blip r:embed="rId5" cstate="print"/>
            <a:srcRect/>
            <a:stretch>
              <a:fillRect/>
            </a:stretch>
          </p:blipFill>
          <p:spPr bwMode="gray">
            <a:xfrm>
              <a:off x="6213475" y="2881313"/>
              <a:ext cx="2427288" cy="2257425"/>
            </a:xfrm>
            <a:prstGeom prst="rect">
              <a:avLst/>
            </a:prstGeom>
            <a:noFill/>
            <a:ln w="9525">
              <a:noFill/>
              <a:miter lim="800000"/>
              <a:headEnd/>
              <a:tailEnd/>
            </a:ln>
          </p:spPr>
        </p:pic>
        <p:pic>
          <p:nvPicPr>
            <p:cNvPr id="58377" name="shape4" descr="ClearingBroken - Safari"/>
            <p:cNvPicPr>
              <a:picLocks noChangeAspect="1" noChangeArrowheads="1"/>
            </p:cNvPicPr>
            <p:nvPr/>
          </p:nvPicPr>
          <p:blipFill>
            <a:blip r:embed="rId6" cstate="print"/>
            <a:srcRect/>
            <a:stretch>
              <a:fillRect/>
            </a:stretch>
          </p:blipFill>
          <p:spPr bwMode="gray">
            <a:xfrm>
              <a:off x="721519" y="3913175"/>
              <a:ext cx="3084513" cy="1935162"/>
            </a:xfrm>
            <a:prstGeom prst="rect">
              <a:avLst/>
            </a:prstGeom>
            <a:noFill/>
            <a:ln w="9525">
              <a:solidFill>
                <a:schemeClr val="tx1"/>
              </a:solidFill>
              <a:miter lim="800000"/>
              <a:headEnd/>
              <a:tailEnd/>
            </a:ln>
          </p:spPr>
        </p:pic>
        <p:pic>
          <p:nvPicPr>
            <p:cNvPr id="58378" name="shape3" descr="ClearingBroken - Firefox"/>
            <p:cNvPicPr>
              <a:picLocks noChangeAspect="1" noChangeArrowheads="1"/>
            </p:cNvPicPr>
            <p:nvPr/>
          </p:nvPicPr>
          <p:blipFill>
            <a:blip r:embed="rId7" cstate="print"/>
            <a:srcRect/>
            <a:stretch>
              <a:fillRect/>
            </a:stretch>
          </p:blipFill>
          <p:spPr bwMode="gray">
            <a:xfrm>
              <a:off x="2495550" y="2541576"/>
              <a:ext cx="2501900" cy="2100262"/>
            </a:xfrm>
            <a:prstGeom prst="rect">
              <a:avLst/>
            </a:prstGeom>
            <a:noFill/>
            <a:ln w="9525">
              <a:solidFill>
                <a:schemeClr val="tx1"/>
              </a:solidFill>
              <a:miter lim="800000"/>
              <a:headEnd/>
              <a:tailEnd/>
            </a:ln>
          </p:spPr>
        </p:pic>
        <p:pic>
          <p:nvPicPr>
            <p:cNvPr id="58382" name="shape2" descr="ClearingBroken - FirefoxWin"/>
            <p:cNvPicPr>
              <a:picLocks noChangeAspect="1" noChangeArrowheads="1"/>
            </p:cNvPicPr>
            <p:nvPr/>
          </p:nvPicPr>
          <p:blipFill>
            <a:blip r:embed="rId8" cstate="print"/>
            <a:srcRect/>
            <a:stretch>
              <a:fillRect/>
            </a:stretch>
          </p:blipFill>
          <p:spPr bwMode="gray">
            <a:xfrm>
              <a:off x="3342481" y="3482169"/>
              <a:ext cx="2468563" cy="2468562"/>
            </a:xfrm>
            <a:prstGeom prst="rect">
              <a:avLst/>
            </a:prstGeom>
            <a:noFill/>
            <a:ln w="9525">
              <a:noFill/>
              <a:miter lim="800000"/>
              <a:headEnd/>
              <a:tailEnd/>
            </a:ln>
          </p:spPr>
        </p:pic>
        <p:sp>
          <p:nvSpPr>
            <p:cNvPr id="17" name="shape1"/>
            <p:cNvSpPr>
              <a:spLocks noChangeArrowheads="1"/>
            </p:cNvSpPr>
            <p:nvPr/>
          </p:nvSpPr>
          <p:spPr bwMode="gray">
            <a:xfrm>
              <a:off x="6262577" y="2463006"/>
              <a:ext cx="2562446" cy="307777"/>
            </a:xfrm>
            <a:prstGeom prst="rect">
              <a:avLst/>
            </a:prstGeom>
            <a:solidFill>
              <a:schemeClr val="accent1"/>
            </a:solidFill>
            <a:ln w="12700">
              <a:solidFill>
                <a:schemeClr val="tx1"/>
              </a:solidFill>
              <a:miter lim="800000"/>
              <a:headEnd/>
              <a:tailEnd/>
            </a:ln>
          </p:spPr>
          <p:txBody>
            <a:bodyPr wrap="square">
              <a:spAutoFit/>
            </a:bodyPr>
            <a:lstStyle/>
            <a:p>
              <a:r>
                <a:rPr lang="fr-FR" dirty="0" smtClean="0"/>
                <a:t>Avec la méthode </a:t>
              </a:r>
              <a:r>
                <a:rPr lang="fr-FR" dirty="0" smtClean="0">
                  <a:latin typeface="Courier New" pitchFamily="49" charset="0"/>
                  <a:cs typeface="Courier New" pitchFamily="49" charset="0"/>
                </a:rPr>
                <a:t>.</a:t>
              </a:r>
              <a:r>
                <a:rPr lang="fr-FR" dirty="0" err="1" smtClean="0">
                  <a:latin typeface="Courier New" pitchFamily="49" charset="0"/>
                  <a:cs typeface="Courier New" pitchFamily="49" charset="0"/>
                </a:rPr>
                <a:t>clearfix</a:t>
              </a:r>
              <a:endParaRPr lang="fr-FR" dirty="0"/>
            </a:p>
          </p:txBody>
        </p:sp>
      </p:gr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5"/>
          <p:cNvSpPr>
            <a:spLocks noGrp="1" noChangeArrowheads="1"/>
          </p:cNvSpPr>
          <p:nvPr>
            <p:ph idx="1"/>
          </p:nvPr>
        </p:nvSpPr>
        <p:spPr>
          <a:xfrm>
            <a:off x="279400" y="584200"/>
            <a:ext cx="8599488" cy="2487861"/>
          </a:xfrm>
        </p:spPr>
        <p:txBody>
          <a:bodyPr/>
          <a:lstStyle/>
          <a:p>
            <a:r>
              <a:rPr lang="fr-FR" noProof="0" dirty="0" smtClean="0"/>
              <a:t>Les normes CSS stipulent qu’un élément flottant :</a:t>
            </a:r>
          </a:p>
          <a:p>
            <a:pPr lvl="1">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dirty="0" smtClean="0"/>
              <a:t>Doit remplir le maximum d'espace possible à gauche ou à droite</a:t>
            </a:r>
          </a:p>
          <a:p>
            <a:pPr lvl="1">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dirty="0" smtClean="0"/>
              <a:t>Doit s’afficher aussi haut que possible </a:t>
            </a:r>
          </a:p>
          <a:p>
            <a:pPr lvl="2">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dirty="0" smtClean="0"/>
              <a:t>Mais pas plus haut que l’emplacement où le flottement a été défini</a:t>
            </a:r>
            <a:endParaRPr lang="fr-FR" noProof="0" dirty="0" smtClean="0"/>
          </a:p>
          <a:p>
            <a:pPr lvl="2"/>
            <a:r>
              <a:rPr lang="fr-FR" dirty="0" smtClean="0"/>
              <a:t>La zone de contenu d’origine s’adapte</a:t>
            </a:r>
            <a:endParaRPr lang="fr-FR" noProof="0" dirty="0" smtClean="0"/>
          </a:p>
          <a:p>
            <a:pPr lvl="1">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dirty="0" smtClean="0"/>
              <a:t>Doit s’afficher </a:t>
            </a:r>
            <a:r>
              <a:rPr lang="fr-FR" i="1" dirty="0" smtClean="0">
                <a:latin typeface="Century Schoolbook" pitchFamily="18" charset="0"/>
              </a:rPr>
              <a:t>contre</a:t>
            </a:r>
            <a:r>
              <a:rPr lang="fr-FR" dirty="0" smtClean="0"/>
              <a:t> un autre élément flottant</a:t>
            </a:r>
          </a:p>
          <a:p>
            <a:pPr lvl="1">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dirty="0" smtClean="0"/>
              <a:t>Ne peut pas recouvrir un autre élément flottant</a:t>
            </a:r>
          </a:p>
          <a:p>
            <a:pPr lvl="1">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dirty="0" smtClean="0"/>
              <a:t>Peut </a:t>
            </a:r>
            <a:r>
              <a:rPr lang="fr-FR" i="1" dirty="0" smtClean="0">
                <a:latin typeface="Century Schoolbook" pitchFamily="18" charset="0"/>
              </a:rPr>
              <a:t>s'étendre</a:t>
            </a:r>
            <a:r>
              <a:rPr lang="fr-FR" dirty="0" smtClean="0"/>
              <a:t> pour dépasser les limites de son conteneur</a:t>
            </a:r>
            <a:endParaRPr lang="fr-FR" dirty="0"/>
          </a:p>
        </p:txBody>
      </p:sp>
      <p:sp>
        <p:nvSpPr>
          <p:cNvPr id="303108" name="Rectangle 4"/>
          <p:cNvSpPr>
            <a:spLocks noGrp="1" noChangeArrowheads="1"/>
          </p:cNvSpPr>
          <p:nvPr>
            <p:ph type="title"/>
          </p:nvPr>
        </p:nvSpPr>
        <p:spPr/>
        <p:txBody>
          <a:bodyPr/>
          <a:lstStyle/>
          <a:p>
            <a:r>
              <a:rPr lang="fr-FR" noProof="0" dirty="0" smtClean="0"/>
              <a:t>Règles de flottement</a:t>
            </a:r>
          </a:p>
        </p:txBody>
      </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10"/>
          <p:cNvSpPr>
            <a:spLocks noGrp="1" noChangeArrowheads="1"/>
          </p:cNvSpPr>
          <p:nvPr>
            <p:ph idx="1"/>
          </p:nvPr>
        </p:nvSpPr>
        <p:spPr>
          <a:xfrm>
            <a:off x="279400" y="584200"/>
            <a:ext cx="8599488" cy="3098284"/>
          </a:xfrm>
        </p:spPr>
        <p:txBody>
          <a:bodyPr/>
          <a:lstStyle/>
          <a:p>
            <a:r>
              <a:rPr lang="fr-FR" noProof="0" dirty="0" smtClean="0"/>
              <a:t>Les valeurs déterminent si le contenu doit flotter contre les marges</a:t>
            </a:r>
          </a:p>
          <a:p>
            <a:pPr lvl="1"/>
            <a:r>
              <a:rPr lang="fr-FR" dirty="0" err="1" smtClean="0">
                <a:latin typeface="Courier New" pitchFamily="49" charset="0"/>
                <a:cs typeface="Courier New" pitchFamily="49" charset="0"/>
              </a:rPr>
              <a:t>left</a:t>
            </a:r>
            <a:endParaRPr lang="fr-FR" dirty="0" smtClean="0">
              <a:latin typeface="Courier New" pitchFamily="49" charset="0"/>
              <a:cs typeface="Courier New" pitchFamily="49" charset="0"/>
            </a:endParaRPr>
          </a:p>
          <a:p>
            <a:pPr lvl="1"/>
            <a:r>
              <a:rPr lang="fr-FR" noProof="0" dirty="0" smtClean="0">
                <a:latin typeface="Courier New" pitchFamily="49" charset="0"/>
                <a:cs typeface="Courier New" pitchFamily="49" charset="0"/>
              </a:rPr>
              <a:t>right</a:t>
            </a:r>
          </a:p>
          <a:p>
            <a:pPr lvl="1"/>
            <a:r>
              <a:rPr lang="fr-FR" dirty="0" err="1" smtClean="0">
                <a:latin typeface="Courier New" pitchFamily="49" charset="0"/>
                <a:cs typeface="Courier New" pitchFamily="49" charset="0"/>
              </a:rPr>
              <a:t>both</a:t>
            </a:r>
            <a:endParaRPr lang="fr-FR" dirty="0" smtClean="0">
              <a:latin typeface="Courier New" pitchFamily="49" charset="0"/>
              <a:cs typeface="Courier New" pitchFamily="49" charset="0"/>
            </a:endParaRPr>
          </a:p>
          <a:p>
            <a:pPr lvl="1"/>
            <a:r>
              <a:rPr lang="fr-FR" noProof="0" dirty="0" smtClean="0">
                <a:latin typeface="Courier New" pitchFamily="49" charset="0"/>
                <a:cs typeface="Courier New" pitchFamily="49" charset="0"/>
              </a:rPr>
              <a:t>none</a:t>
            </a:r>
          </a:p>
          <a:p>
            <a:r>
              <a:rPr lang="fr-FR" dirty="0" smtClean="0"/>
              <a:t>Les valeurs déterminent de quel côté le flottement n’est pas autorisé</a:t>
            </a:r>
            <a:endParaRPr lang="fr-FR" noProof="0" dirty="0" smtClean="0"/>
          </a:p>
          <a:p>
            <a:pP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i="1" dirty="0" err="1" smtClean="0"/>
              <a:t>Clear</a:t>
            </a:r>
            <a:r>
              <a:rPr lang="fr-FR" dirty="0" smtClean="0"/>
              <a:t> s'applique uniquement :</a:t>
            </a:r>
          </a:p>
          <a:p>
            <a:pPr lvl="1">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dirty="0" smtClean="0"/>
              <a:t>Aux éléments </a:t>
            </a:r>
            <a:r>
              <a:rPr lang="fr-FR" i="1" dirty="0" smtClean="0"/>
              <a:t>block</a:t>
            </a:r>
          </a:p>
          <a:p>
            <a:pPr lvl="1">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dirty="0" smtClean="0"/>
              <a:t>Aux éléments </a:t>
            </a:r>
            <a:r>
              <a:rPr lang="fr-FR" i="1" dirty="0" err="1" smtClean="0"/>
              <a:t>inline</a:t>
            </a:r>
            <a:r>
              <a:rPr lang="fr-FR" dirty="0" smtClean="0"/>
              <a:t> remplacés</a:t>
            </a:r>
            <a:endParaRPr lang="fr-FR" noProof="0" dirty="0" smtClean="0"/>
          </a:p>
        </p:txBody>
      </p:sp>
      <p:sp>
        <p:nvSpPr>
          <p:cNvPr id="307209" name="Rectangle 9"/>
          <p:cNvSpPr>
            <a:spLocks noGrp="1" noChangeArrowheads="1"/>
          </p:cNvSpPr>
          <p:nvPr>
            <p:ph type="title"/>
          </p:nvPr>
        </p:nvSpPr>
        <p:spPr/>
        <p:txBody>
          <a:bodyPr/>
          <a:lstStyle/>
          <a:p>
            <a:r>
              <a:rPr lang="fr-FR" noProof="0" dirty="0" smtClean="0"/>
              <a:t>Effacement (</a:t>
            </a:r>
            <a:r>
              <a:rPr lang="fr-FR" noProof="0" dirty="0" err="1" smtClean="0"/>
              <a:t>clear</a:t>
            </a:r>
            <a:r>
              <a:rPr lang="fr-FR" noProof="0" dirty="0" smtClean="0"/>
              <a:t>)</a:t>
            </a:r>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9" name="Rectangle 9"/>
          <p:cNvSpPr>
            <a:spLocks noGrp="1" noChangeArrowheads="1"/>
          </p:cNvSpPr>
          <p:nvPr>
            <p:ph type="title"/>
          </p:nvPr>
        </p:nvSpPr>
        <p:spPr/>
        <p:txBody>
          <a:bodyPr/>
          <a:lstStyle/>
          <a:p>
            <a:r>
              <a:rPr lang="fr-FR" dirty="0" smtClean="0"/>
              <a:t>Effacement (</a:t>
            </a:r>
            <a:r>
              <a:rPr lang="fr-FR" dirty="0" err="1" smtClean="0"/>
              <a:t>clear</a:t>
            </a:r>
            <a:r>
              <a:rPr lang="fr-FR" dirty="0" smtClean="0"/>
              <a:t>)</a:t>
            </a:r>
            <a:endParaRPr lang="fr-FR" noProof="0" dirty="0" smtClean="0"/>
          </a:p>
        </p:txBody>
      </p:sp>
      <p:sp>
        <p:nvSpPr>
          <p:cNvPr id="4" name="shape9"/>
          <p:cNvSpPr txBox="1"/>
          <p:nvPr/>
        </p:nvSpPr>
        <p:spPr bwMode="gray">
          <a:xfrm>
            <a:off x="2067980" y="3580667"/>
            <a:ext cx="4687724" cy="1754326"/>
          </a:xfrm>
          <a:prstGeom prst="rect">
            <a:avLst/>
          </a:prstGeom>
          <a:solidFill>
            <a:schemeClr val="tx2"/>
          </a:solidFill>
          <a:ln w="38100">
            <a:solidFill>
              <a:srgbClr val="9900CC"/>
            </a:solidFill>
          </a:ln>
        </p:spPr>
        <p:txBody>
          <a:bodyPr wrap="square" rtlCol="0">
            <a:spAutoFit/>
          </a:bodyPr>
          <a:lstStyle/>
          <a:p>
            <a:r>
              <a:rPr lang="en-US" sz="1800" dirty="0" smtClean="0">
                <a:latin typeface="Courier New" pitchFamily="49" charset="0"/>
                <a:cs typeface="Courier New" pitchFamily="49" charset="0"/>
              </a:rPr>
              <a:t>image.one, image.two {</a:t>
            </a:r>
          </a:p>
          <a:p>
            <a:r>
              <a:rPr lang="en-US" sz="1800" dirty="0" smtClean="0">
                <a:latin typeface="Courier New" pitchFamily="49" charset="0"/>
                <a:cs typeface="Courier New" pitchFamily="49" charset="0"/>
              </a:rPr>
              <a:t>  float:right</a:t>
            </a:r>
          </a:p>
          <a:p>
            <a:r>
              <a:rPr lang="en-US" sz="1800" dirty="0" smtClean="0">
                <a:latin typeface="Courier New" pitchFamily="49" charset="0"/>
                <a:cs typeface="Courier New" pitchFamily="49" charset="0"/>
              </a:rPr>
              <a:t>}</a:t>
            </a:r>
          </a:p>
          <a:p>
            <a:r>
              <a:rPr lang="en-US" sz="1800" dirty="0" smtClean="0">
                <a:latin typeface="Courier New" pitchFamily="49" charset="0"/>
                <a:cs typeface="Courier New" pitchFamily="49" charset="0"/>
              </a:rPr>
              <a:t>image.two {</a:t>
            </a:r>
            <a:endParaRPr lang="en-US" sz="1800" dirty="0">
              <a:latin typeface="Courier New" pitchFamily="49" charset="0"/>
              <a:cs typeface="Courier New" pitchFamily="49" charset="0"/>
            </a:endParaRPr>
          </a:p>
          <a:p>
            <a:r>
              <a:rPr lang="en-US" sz="1800" dirty="0" smtClean="0">
                <a:latin typeface="Courier New" pitchFamily="49" charset="0"/>
                <a:cs typeface="Courier New" pitchFamily="49" charset="0"/>
              </a:rPr>
              <a:t>  clear: right;</a:t>
            </a:r>
          </a:p>
          <a:p>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p:txBody>
      </p:sp>
      <p:sp>
        <p:nvSpPr>
          <p:cNvPr id="5" name="shape8"/>
          <p:cNvSpPr txBox="1"/>
          <p:nvPr/>
        </p:nvSpPr>
        <p:spPr bwMode="gray">
          <a:xfrm>
            <a:off x="6312514" y="3376355"/>
            <a:ext cx="761999" cy="408623"/>
          </a:xfrm>
          <a:prstGeom prst="roundRect">
            <a:avLst/>
          </a:prstGeom>
          <a:solidFill>
            <a:srgbClr val="FFFFFF"/>
          </a:solidFill>
          <a:ln w="12700">
            <a:solidFill>
              <a:srgbClr val="9900CC"/>
            </a:solidFill>
          </a:ln>
        </p:spPr>
        <p:txBody>
          <a:bodyPr wrap="square" rtlCol="0" anchor="ctr">
            <a:spAutoFit/>
          </a:bodyPr>
          <a:lstStyle>
            <a:defPPr>
              <a:defRPr lang="en-US"/>
            </a:defPPr>
            <a:lvl1pPr algn="l"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sz="1400" kern="1200">
                <a:solidFill>
                  <a:schemeClr val="tx1"/>
                </a:solidFill>
                <a:latin typeface="Arial" charset="0"/>
                <a:ea typeface="+mn-ea"/>
                <a:cs typeface="+mn-cs"/>
              </a:defRPr>
            </a:lvl2pPr>
            <a:lvl3pPr marL="914400" algn="l" rtl="0" eaLnBrk="0" fontAlgn="base" hangingPunct="0">
              <a:spcBef>
                <a:spcPct val="0"/>
              </a:spcBef>
              <a:spcAft>
                <a:spcPct val="0"/>
              </a:spcAft>
              <a:defRPr sz="1400" kern="1200">
                <a:solidFill>
                  <a:schemeClr val="tx1"/>
                </a:solidFill>
                <a:latin typeface="Arial" charset="0"/>
                <a:ea typeface="+mn-ea"/>
                <a:cs typeface="+mn-cs"/>
              </a:defRPr>
            </a:lvl3pPr>
            <a:lvl4pPr marL="1371600" algn="l" rtl="0" eaLnBrk="0" fontAlgn="base" hangingPunct="0">
              <a:spcBef>
                <a:spcPct val="0"/>
              </a:spcBef>
              <a:spcAft>
                <a:spcPct val="0"/>
              </a:spcAft>
              <a:defRPr sz="1400" kern="1200">
                <a:solidFill>
                  <a:schemeClr val="tx1"/>
                </a:solidFill>
                <a:latin typeface="Arial" charset="0"/>
                <a:ea typeface="+mn-ea"/>
                <a:cs typeface="+mn-cs"/>
              </a:defRPr>
            </a:lvl4pPr>
            <a:lvl5pPr marL="1828800" algn="l"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smtClean="0">
                <a:ln>
                  <a:noFill/>
                </a:ln>
                <a:solidFill>
                  <a:srgbClr val="000080"/>
                </a:solidFill>
                <a:effectLst/>
                <a:uLnTx/>
                <a:uFillTx/>
                <a:latin typeface="Arial" charset="0"/>
                <a:ea typeface="+mn-ea"/>
                <a:cs typeface="+mn-cs"/>
              </a:rPr>
              <a:t>CSS</a:t>
            </a:r>
            <a:endParaRPr kumimoji="0" lang="en-US" sz="1800" b="1" i="0" u="none" strike="noStrike" kern="1200" cap="none" spc="0" normalizeH="0" baseline="0" noProof="0" dirty="0">
              <a:ln>
                <a:noFill/>
              </a:ln>
              <a:solidFill>
                <a:srgbClr val="000080"/>
              </a:solidFill>
              <a:effectLst/>
              <a:uLnTx/>
              <a:uFillTx/>
              <a:latin typeface="Arial" charset="0"/>
              <a:ea typeface="+mn-ea"/>
              <a:cs typeface="+mn-cs"/>
            </a:endParaRPr>
          </a:p>
        </p:txBody>
      </p:sp>
      <p:pic>
        <p:nvPicPr>
          <p:cNvPr id="6" name="shape7" descr="Float right - Clear"/>
          <p:cNvPicPr>
            <a:picLocks noChangeAspect="1" noChangeArrowheads="1"/>
          </p:cNvPicPr>
          <p:nvPr/>
        </p:nvPicPr>
        <p:blipFill>
          <a:blip r:embed="rId4" cstate="print"/>
          <a:srcRect/>
          <a:stretch>
            <a:fillRect/>
          </a:stretch>
        </p:blipFill>
        <p:spPr bwMode="gray">
          <a:xfrm>
            <a:off x="1766887" y="808356"/>
            <a:ext cx="3498850" cy="2074862"/>
          </a:xfrm>
          <a:prstGeom prst="rect">
            <a:avLst/>
          </a:prstGeom>
          <a:noFill/>
          <a:ln w="9525">
            <a:noFill/>
            <a:miter lim="800000"/>
            <a:headEnd/>
            <a:tailEnd/>
          </a:ln>
        </p:spPr>
      </p:pic>
      <p:sp>
        <p:nvSpPr>
          <p:cNvPr id="7" name="shape6" descr="Wide upward diagonal"/>
          <p:cNvSpPr>
            <a:spLocks noChangeArrowheads="1"/>
          </p:cNvSpPr>
          <p:nvPr/>
        </p:nvSpPr>
        <p:spPr bwMode="gray">
          <a:xfrm>
            <a:off x="3078162" y="1095693"/>
            <a:ext cx="904875" cy="684213"/>
          </a:xfrm>
          <a:prstGeom prst="rect">
            <a:avLst/>
          </a:prstGeom>
          <a:pattFill prst="wdUpDiag">
            <a:fgClr>
              <a:srgbClr val="0033CC">
                <a:alpha val="25098"/>
              </a:srgbClr>
            </a:fgClr>
            <a:bgClr>
              <a:srgbClr val="FFFF66">
                <a:alpha val="25098"/>
              </a:srgbClr>
            </a:bgClr>
          </a:pattFill>
          <a:ln w="38100">
            <a:solidFill>
              <a:schemeClr val="tx1"/>
            </a:solidFill>
            <a:prstDash val="dash"/>
            <a:miter lim="800000"/>
            <a:headEnd/>
            <a:tailEnd/>
          </a:ln>
        </p:spPr>
        <p:txBody>
          <a:bodyPr wrap="none" anchor="ctr">
            <a:spAutoFit/>
          </a:bodyPr>
          <a:lstStyle/>
          <a:p>
            <a:endParaRPr lang="en-US" dirty="0"/>
          </a:p>
        </p:txBody>
      </p:sp>
      <p:sp>
        <p:nvSpPr>
          <p:cNvPr id="8" name="shape5"/>
          <p:cNvSpPr>
            <a:spLocks/>
          </p:cNvSpPr>
          <p:nvPr/>
        </p:nvSpPr>
        <p:spPr bwMode="gray">
          <a:xfrm>
            <a:off x="3203574" y="1371918"/>
            <a:ext cx="796925" cy="960438"/>
          </a:xfrm>
          <a:custGeom>
            <a:avLst/>
            <a:gdLst>
              <a:gd name="T0" fmla="*/ 60325 w 502"/>
              <a:gd name="T1" fmla="*/ 0 h 605"/>
              <a:gd name="T2" fmla="*/ 122238 w 502"/>
              <a:gd name="T3" fmla="*/ 808038 h 605"/>
              <a:gd name="T4" fmla="*/ 796925 w 502"/>
              <a:gd name="T5" fmla="*/ 914400 h 605"/>
              <a:gd name="T6" fmla="*/ 0 60000 65536"/>
              <a:gd name="T7" fmla="*/ 0 60000 65536"/>
              <a:gd name="T8" fmla="*/ 0 60000 65536"/>
              <a:gd name="T9" fmla="*/ 0 w 502"/>
              <a:gd name="T10" fmla="*/ 0 h 605"/>
              <a:gd name="T11" fmla="*/ 502 w 502"/>
              <a:gd name="T12" fmla="*/ 605 h 605"/>
            </a:gdLst>
            <a:ahLst/>
            <a:cxnLst>
              <a:cxn ang="T6">
                <a:pos x="T0" y="T1"/>
              </a:cxn>
              <a:cxn ang="T7">
                <a:pos x="T2" y="T3"/>
              </a:cxn>
              <a:cxn ang="T8">
                <a:pos x="T4" y="T5"/>
              </a:cxn>
            </a:cxnLst>
            <a:rect l="T9" t="T10" r="T11" b="T12"/>
            <a:pathLst>
              <a:path w="502" h="605">
                <a:moveTo>
                  <a:pt x="38" y="0"/>
                </a:moveTo>
                <a:cubicBezTo>
                  <a:pt x="43" y="86"/>
                  <a:pt x="0" y="413"/>
                  <a:pt x="77" y="509"/>
                </a:cubicBezTo>
                <a:cubicBezTo>
                  <a:pt x="154" y="605"/>
                  <a:pt x="414" y="562"/>
                  <a:pt x="502" y="576"/>
                </a:cubicBezTo>
              </a:path>
            </a:pathLst>
          </a:custGeom>
          <a:noFill/>
          <a:ln w="28575">
            <a:solidFill>
              <a:schemeClr val="accent2"/>
            </a:solidFill>
            <a:round/>
            <a:headEnd/>
            <a:tailEnd type="triangle" w="lg" len="lg"/>
          </a:ln>
        </p:spPr>
        <p:txBody>
          <a:bodyPr>
            <a:spAutoFit/>
          </a:bodyPr>
          <a:lstStyle/>
          <a:p>
            <a:endParaRPr lang="en-US" dirty="0"/>
          </a:p>
        </p:txBody>
      </p:sp>
      <p:sp>
        <p:nvSpPr>
          <p:cNvPr id="9" name="shape4"/>
          <p:cNvSpPr>
            <a:spLocks/>
          </p:cNvSpPr>
          <p:nvPr/>
        </p:nvSpPr>
        <p:spPr bwMode="gray">
          <a:xfrm>
            <a:off x="4900614" y="1590198"/>
            <a:ext cx="828674" cy="307777"/>
          </a:xfrm>
          <a:custGeom>
            <a:avLst/>
            <a:gdLst>
              <a:gd name="T0" fmla="*/ 60325 w 502"/>
              <a:gd name="T1" fmla="*/ 0 h 605"/>
              <a:gd name="T2" fmla="*/ 122238 w 502"/>
              <a:gd name="T3" fmla="*/ 808038 h 605"/>
              <a:gd name="T4" fmla="*/ 796925 w 502"/>
              <a:gd name="T5" fmla="*/ 914400 h 605"/>
              <a:gd name="T6" fmla="*/ 0 60000 65536"/>
              <a:gd name="T7" fmla="*/ 0 60000 65536"/>
              <a:gd name="T8" fmla="*/ 0 60000 65536"/>
              <a:gd name="T9" fmla="*/ 0 w 502"/>
              <a:gd name="T10" fmla="*/ 0 h 605"/>
              <a:gd name="T11" fmla="*/ 502 w 502"/>
              <a:gd name="T12" fmla="*/ 605 h 605"/>
            </a:gdLst>
            <a:ahLst/>
            <a:cxnLst>
              <a:cxn ang="T6">
                <a:pos x="T0" y="T1"/>
              </a:cxn>
              <a:cxn ang="T7">
                <a:pos x="T2" y="T3"/>
              </a:cxn>
              <a:cxn ang="T8">
                <a:pos x="T4" y="T5"/>
              </a:cxn>
            </a:cxnLst>
            <a:rect l="T9" t="T10" r="T11" b="T12"/>
            <a:pathLst>
              <a:path w="502" h="605">
                <a:moveTo>
                  <a:pt x="38" y="0"/>
                </a:moveTo>
                <a:cubicBezTo>
                  <a:pt x="43" y="86"/>
                  <a:pt x="0" y="413"/>
                  <a:pt x="77" y="509"/>
                </a:cubicBezTo>
                <a:cubicBezTo>
                  <a:pt x="154" y="605"/>
                  <a:pt x="414" y="562"/>
                  <a:pt x="502" y="576"/>
                </a:cubicBezTo>
              </a:path>
            </a:pathLst>
          </a:custGeom>
          <a:ln>
            <a:headEnd/>
            <a:tailEnd type="triangle" w="lg" len="lg"/>
          </a:ln>
        </p:spPr>
        <p:style>
          <a:lnRef idx="1">
            <a:schemeClr val="dk1"/>
          </a:lnRef>
          <a:fillRef idx="0">
            <a:schemeClr val="dk1"/>
          </a:fillRef>
          <a:effectRef idx="0">
            <a:schemeClr val="dk1"/>
          </a:effectRef>
          <a:fontRef idx="minor">
            <a:schemeClr val="tx1"/>
          </a:fontRef>
        </p:style>
        <p:txBody>
          <a:bodyPr wrap="square">
            <a:spAutoFit/>
          </a:bodyPr>
          <a:lstStyle/>
          <a:p>
            <a:endParaRPr lang="en-US" dirty="0"/>
          </a:p>
        </p:txBody>
      </p:sp>
      <p:sp>
        <p:nvSpPr>
          <p:cNvPr id="10" name="shape3"/>
          <p:cNvSpPr>
            <a:spLocks/>
          </p:cNvSpPr>
          <p:nvPr/>
        </p:nvSpPr>
        <p:spPr bwMode="gray">
          <a:xfrm>
            <a:off x="4902995" y="2356960"/>
            <a:ext cx="812005" cy="307777"/>
          </a:xfrm>
          <a:custGeom>
            <a:avLst/>
            <a:gdLst>
              <a:gd name="T0" fmla="*/ 60325 w 502"/>
              <a:gd name="T1" fmla="*/ 0 h 605"/>
              <a:gd name="T2" fmla="*/ 122238 w 502"/>
              <a:gd name="T3" fmla="*/ 808038 h 605"/>
              <a:gd name="T4" fmla="*/ 796925 w 502"/>
              <a:gd name="T5" fmla="*/ 914400 h 605"/>
              <a:gd name="T6" fmla="*/ 0 60000 65536"/>
              <a:gd name="T7" fmla="*/ 0 60000 65536"/>
              <a:gd name="T8" fmla="*/ 0 60000 65536"/>
              <a:gd name="T9" fmla="*/ 0 w 502"/>
              <a:gd name="T10" fmla="*/ 0 h 605"/>
              <a:gd name="T11" fmla="*/ 502 w 502"/>
              <a:gd name="T12" fmla="*/ 605 h 605"/>
            </a:gdLst>
            <a:ahLst/>
            <a:cxnLst>
              <a:cxn ang="T6">
                <a:pos x="T0" y="T1"/>
              </a:cxn>
              <a:cxn ang="T7">
                <a:pos x="T2" y="T3"/>
              </a:cxn>
              <a:cxn ang="T8">
                <a:pos x="T4" y="T5"/>
              </a:cxn>
            </a:cxnLst>
            <a:rect l="T9" t="T10" r="T11" b="T12"/>
            <a:pathLst>
              <a:path w="502" h="605">
                <a:moveTo>
                  <a:pt x="38" y="0"/>
                </a:moveTo>
                <a:cubicBezTo>
                  <a:pt x="43" y="86"/>
                  <a:pt x="0" y="413"/>
                  <a:pt x="77" y="509"/>
                </a:cubicBezTo>
                <a:cubicBezTo>
                  <a:pt x="154" y="605"/>
                  <a:pt x="414" y="562"/>
                  <a:pt x="502" y="576"/>
                </a:cubicBezTo>
              </a:path>
            </a:pathLst>
          </a:custGeom>
          <a:ln>
            <a:headEnd/>
            <a:tailEnd type="triangle" w="lg" len="lg"/>
          </a:ln>
        </p:spPr>
        <p:style>
          <a:lnRef idx="1">
            <a:schemeClr val="dk1"/>
          </a:lnRef>
          <a:fillRef idx="0">
            <a:schemeClr val="dk1"/>
          </a:fillRef>
          <a:effectRef idx="0">
            <a:schemeClr val="dk1"/>
          </a:effectRef>
          <a:fontRef idx="minor">
            <a:schemeClr val="tx1"/>
          </a:fontRef>
        </p:style>
        <p:txBody>
          <a:bodyPr wrap="square">
            <a:spAutoFit/>
          </a:bodyPr>
          <a:lstStyle/>
          <a:p>
            <a:endParaRPr lang="en-US" dirty="0"/>
          </a:p>
        </p:txBody>
      </p:sp>
      <p:sp>
        <p:nvSpPr>
          <p:cNvPr id="11" name="shape2"/>
          <p:cNvSpPr txBox="1"/>
          <p:nvPr/>
        </p:nvSpPr>
        <p:spPr bwMode="gray">
          <a:xfrm>
            <a:off x="5779293" y="1718786"/>
            <a:ext cx="2528256" cy="369332"/>
          </a:xfrm>
          <a:prstGeom prst="rect">
            <a:avLst/>
          </a:prstGeom>
          <a:noFill/>
        </p:spPr>
        <p:txBody>
          <a:bodyPr wrap="none" rtlCol="0">
            <a:spAutoFit/>
          </a:bodyPr>
          <a:lstStyle/>
          <a:p>
            <a:r>
              <a:rPr lang="en-US" sz="1800" dirty="0" smtClean="0">
                <a:latin typeface="Courier New" pitchFamily="49" charset="0"/>
                <a:cs typeface="Courier New" pitchFamily="49" charset="0"/>
              </a:rPr>
              <a:t>&lt;</a:t>
            </a:r>
            <a:r>
              <a:rPr lang="en-US" sz="1800" dirty="0" err="1" smtClean="0">
                <a:latin typeface="Courier New" pitchFamily="49" charset="0"/>
                <a:cs typeface="Courier New" pitchFamily="49" charset="0"/>
              </a:rPr>
              <a:t>img</a:t>
            </a:r>
            <a:r>
              <a:rPr lang="en-US" sz="1800" dirty="0" smtClean="0">
                <a:latin typeface="Courier New" pitchFamily="49" charset="0"/>
                <a:cs typeface="Courier New" pitchFamily="49" charset="0"/>
              </a:rPr>
              <a:t> class="one"&gt;</a:t>
            </a:r>
            <a:endParaRPr lang="en-US" sz="1800" dirty="0">
              <a:latin typeface="Courier New" pitchFamily="49" charset="0"/>
              <a:cs typeface="Courier New" pitchFamily="49" charset="0"/>
            </a:endParaRPr>
          </a:p>
        </p:txBody>
      </p:sp>
      <p:sp>
        <p:nvSpPr>
          <p:cNvPr id="12" name="shape1"/>
          <p:cNvSpPr txBox="1"/>
          <p:nvPr/>
        </p:nvSpPr>
        <p:spPr bwMode="gray">
          <a:xfrm>
            <a:off x="5803103" y="2471261"/>
            <a:ext cx="2528256" cy="369332"/>
          </a:xfrm>
          <a:prstGeom prst="rect">
            <a:avLst/>
          </a:prstGeom>
          <a:noFill/>
        </p:spPr>
        <p:txBody>
          <a:bodyPr wrap="none" rtlCol="0">
            <a:spAutoFit/>
          </a:bodyPr>
          <a:lstStyle/>
          <a:p>
            <a:r>
              <a:rPr lang="en-US" sz="1800" dirty="0" smtClean="0">
                <a:latin typeface="Courier New" pitchFamily="49" charset="0"/>
                <a:cs typeface="Courier New" pitchFamily="49" charset="0"/>
              </a:rPr>
              <a:t>&lt;</a:t>
            </a:r>
            <a:r>
              <a:rPr lang="en-US" sz="1800" dirty="0" err="1" smtClean="0">
                <a:latin typeface="Courier New" pitchFamily="49" charset="0"/>
                <a:cs typeface="Courier New" pitchFamily="49" charset="0"/>
              </a:rPr>
              <a:t>img</a:t>
            </a:r>
            <a:r>
              <a:rPr lang="en-US" sz="1800" dirty="0" smtClean="0">
                <a:latin typeface="Courier New" pitchFamily="49" charset="0"/>
                <a:cs typeface="Courier New" pitchFamily="49" charset="0"/>
              </a:rPr>
              <a:t> class="two"&gt;</a:t>
            </a:r>
            <a:endParaRPr lang="en-US" sz="1800" dirty="0">
              <a:latin typeface="Courier New" pitchFamily="49" charset="0"/>
              <a:cs typeface="Courier New" pitchFamily="49" charset="0"/>
            </a:endParaRPr>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7"/>
          <p:cNvSpPr>
            <a:spLocks noGrp="1" noChangeArrowheads="1"/>
          </p:cNvSpPr>
          <p:nvPr>
            <p:ph idx="1"/>
          </p:nvPr>
        </p:nvSpPr>
        <p:spPr>
          <a:xfrm>
            <a:off x="279400" y="584200"/>
            <a:ext cx="8599488" cy="5960606"/>
          </a:xfrm>
        </p:spPr>
        <p:txBody>
          <a:bodyPr/>
          <a:lstStyle/>
          <a:p>
            <a:pPr marL="342900" indent="-342900">
              <a:buSzTx/>
              <a:buFont typeface="Arial" charset="0"/>
              <a:buAutoNum type="arabicPeriod"/>
            </a:pPr>
            <a:r>
              <a:rPr lang="en-US" noProof="0" dirty="0" err="1" smtClean="0"/>
              <a:t>Ouvrez</a:t>
            </a:r>
            <a:r>
              <a:rPr lang="en-US" noProof="0" dirty="0" smtClean="0"/>
              <a:t> </a:t>
            </a:r>
            <a:r>
              <a:rPr lang="en-US" noProof="0" dirty="0" smtClean="0">
                <a:latin typeface="Courier New" charset="0"/>
              </a:rPr>
              <a:t>522\DoNow\donow-3.2.html</a:t>
            </a:r>
            <a:r>
              <a:rPr lang="en-US" noProof="0" dirty="0" smtClean="0"/>
              <a:t> </a:t>
            </a:r>
            <a:r>
              <a:rPr lang="en-US" noProof="0" dirty="0" err="1" smtClean="0"/>
              <a:t>dans</a:t>
            </a:r>
            <a:r>
              <a:rPr lang="en-US" noProof="0" dirty="0" smtClean="0"/>
              <a:t> le </a:t>
            </a:r>
            <a:r>
              <a:rPr lang="en-US" noProof="0" dirty="0" err="1" smtClean="0"/>
              <a:t>navigateur</a:t>
            </a:r>
            <a:r>
              <a:rPr lang="en-US" noProof="0" dirty="0" smtClean="0"/>
              <a:t> de </a:t>
            </a:r>
            <a:r>
              <a:rPr lang="en-US" noProof="0" dirty="0" err="1" smtClean="0"/>
              <a:t>votre</a:t>
            </a:r>
            <a:r>
              <a:rPr lang="en-US" noProof="0" dirty="0" smtClean="0"/>
              <a:t> </a:t>
            </a:r>
            <a:r>
              <a:rPr lang="en-US" noProof="0" dirty="0" err="1" smtClean="0"/>
              <a:t>choix</a:t>
            </a:r>
            <a:endParaRPr lang="en-US" noProof="0" dirty="0" smtClean="0"/>
          </a:p>
          <a:p>
            <a:pPr marL="594360" lvl="1" indent="-219456"/>
            <a:r>
              <a:rPr lang="en-US" noProof="0" smtClean="0">
                <a:ea typeface="ＭＳ Ｐゴシック" charset="-128"/>
              </a:rPr>
              <a:t>C’est l’exercice </a:t>
            </a:r>
            <a:r>
              <a:rPr lang="en-US" noProof="0" smtClean="0">
                <a:latin typeface="Courier New" pitchFamily="49" charset="0"/>
                <a:ea typeface="ＭＳ Ｐゴシック" charset="-128"/>
                <a:cs typeface="Courier New" pitchFamily="49" charset="0"/>
              </a:rPr>
              <a:t>donow-3.1.html </a:t>
            </a:r>
            <a:r>
              <a:rPr lang="en-US">
                <a:ea typeface="ＭＳ Ｐゴシック" charset="-128"/>
              </a:rPr>
              <a:t>terminé</a:t>
            </a:r>
            <a:endParaRPr lang="en-US" dirty="0">
              <a:ea typeface="ＭＳ Ｐゴシック" charset="-128"/>
            </a:endParaRPr>
          </a:p>
          <a:p>
            <a:pPr marL="342900" indent="-342900">
              <a:buSzTx/>
              <a:buFont typeface="Arial" charset="0"/>
              <a:buAutoNum type="arabicPeriod"/>
            </a:pPr>
            <a:r>
              <a:rPr lang="en-US" noProof="0" dirty="0" err="1" smtClean="0"/>
              <a:t>Ouvrez</a:t>
            </a:r>
            <a:r>
              <a:rPr lang="en-US" noProof="0" dirty="0" smtClean="0"/>
              <a:t> le </a:t>
            </a:r>
            <a:r>
              <a:rPr lang="en-US" noProof="0" dirty="0" err="1" smtClean="0"/>
              <a:t>fichier</a:t>
            </a:r>
            <a:r>
              <a:rPr lang="en-US" noProof="0" dirty="0" smtClean="0"/>
              <a:t> (</a:t>
            </a:r>
            <a:r>
              <a:rPr lang="en-US" noProof="0" dirty="0" smtClean="0">
                <a:latin typeface="Courier New" pitchFamily="49" charset="0"/>
                <a:cs typeface="Courier New" pitchFamily="49" charset="0"/>
              </a:rPr>
              <a:t>donow-3.2.html</a:t>
            </a:r>
            <a:r>
              <a:rPr lang="en-US" noProof="0" dirty="0" smtClean="0"/>
              <a:t>) </a:t>
            </a:r>
            <a:r>
              <a:rPr lang="en-US" noProof="0" dirty="0" err="1" smtClean="0"/>
              <a:t>dans</a:t>
            </a:r>
            <a:r>
              <a:rPr lang="en-US" noProof="0" dirty="0" smtClean="0"/>
              <a:t> </a:t>
            </a:r>
            <a:r>
              <a:rPr lang="en-US" noProof="0" dirty="0" err="1" smtClean="0"/>
              <a:t>l’éditeur</a:t>
            </a:r>
            <a:endParaRPr lang="en-US" noProof="0" dirty="0" smtClean="0"/>
          </a:p>
          <a:p>
            <a:pPr marL="342900" indent="-342900">
              <a:buSzTx/>
              <a:buFont typeface="Arial" charset="0"/>
              <a:buAutoNum type="arabicPeriod"/>
            </a:pPr>
            <a:r>
              <a:rPr lang="en-US" dirty="0"/>
              <a:t>N</a:t>
            </a:r>
            <a:r>
              <a:rPr lang="en-US" noProof="0" dirty="0" err="1" smtClean="0"/>
              <a:t>ous</a:t>
            </a:r>
            <a:r>
              <a:rPr lang="en-US" noProof="0" dirty="0" smtClean="0"/>
              <a:t> </a:t>
            </a:r>
            <a:r>
              <a:rPr lang="en-US" noProof="0" dirty="0" err="1" smtClean="0"/>
              <a:t>allons</a:t>
            </a:r>
            <a:r>
              <a:rPr lang="en-US" noProof="0" dirty="0" smtClean="0"/>
              <a:t> forcer </a:t>
            </a:r>
            <a:r>
              <a:rPr lang="en-US" noProof="0" dirty="0" err="1" smtClean="0"/>
              <a:t>l’élément</a:t>
            </a:r>
            <a:r>
              <a:rPr lang="en-US" noProof="0" dirty="0" smtClean="0"/>
              <a:t> rouge </a:t>
            </a:r>
            <a:r>
              <a:rPr lang="en-US" noProof="0" dirty="0" err="1" smtClean="0"/>
              <a:t>à</a:t>
            </a:r>
            <a:r>
              <a:rPr lang="en-US" noProof="0" dirty="0" smtClean="0"/>
              <a:t> “</a:t>
            </a:r>
            <a:r>
              <a:rPr lang="en-US" noProof="0" dirty="0" err="1" smtClean="0"/>
              <a:t>s’ouvrir</a:t>
            </a:r>
            <a:r>
              <a:rPr lang="en-US" noProof="0" dirty="0" smtClean="0"/>
              <a:t>” pour les </a:t>
            </a:r>
            <a:r>
              <a:rPr lang="en-US" noProof="0" dirty="0" err="1" smtClean="0"/>
              <a:t>papillons</a:t>
            </a:r>
            <a:endParaRPr lang="en-US" dirty="0" smtClean="0"/>
          </a:p>
          <a:p>
            <a:pPr marL="594360" lvl="1" indent="-219456"/>
            <a:r>
              <a:rPr lang="en-US" smtClean="0">
                <a:ea typeface="ＭＳ Ｐゴシック" charset="-128"/>
              </a:rPr>
              <a:t>Ajoutez </a:t>
            </a:r>
            <a:r>
              <a:rPr lang="en-US" dirty="0" smtClean="0">
                <a:latin typeface="Courier New" pitchFamily="49" charset="0"/>
                <a:ea typeface="ＭＳ Ｐゴシック" charset="-128"/>
                <a:cs typeface="Courier New" pitchFamily="49" charset="0"/>
              </a:rPr>
              <a:t>&lt;p style="clear:both"&gt;&amp;nbsp;&lt;/p&gt;</a:t>
            </a:r>
            <a:r>
              <a:rPr lang="en-US" dirty="0" smtClean="0">
                <a:ea typeface="ＭＳ Ｐゴシック" charset="-128"/>
              </a:rPr>
              <a:t> après le dernier </a:t>
            </a:r>
            <a:r>
              <a:rPr lang="en-US" dirty="0" err="1" smtClean="0">
                <a:ea typeface="ＭＳ Ｐゴシック" charset="-128"/>
              </a:rPr>
              <a:t>papillon</a:t>
            </a:r>
            <a:endParaRPr lang="en-US" dirty="0" smtClean="0">
              <a:ea typeface="ＭＳ Ｐゴシック" charset="-128"/>
            </a:endParaRPr>
          </a:p>
          <a:p>
            <a:pPr marL="374904" lvl="1" indent="0">
              <a:buNone/>
            </a:pPr>
            <a:endParaRPr lang="en-US" dirty="0" smtClean="0">
              <a:ea typeface="ＭＳ Ｐゴシック" charset="-128"/>
            </a:endParaRPr>
          </a:p>
          <a:p>
            <a:pPr marL="829310" lvl="2" indent="-219456"/>
            <a:r>
              <a:rPr lang="en-US" dirty="0" err="1" smtClean="0">
                <a:ea typeface="ＭＳ Ｐゴシック" charset="-128"/>
              </a:rPr>
              <a:t>C’est</a:t>
            </a:r>
            <a:r>
              <a:rPr lang="en-US" dirty="0" smtClean="0">
                <a:ea typeface="ＭＳ Ｐゴシック" charset="-128"/>
              </a:rPr>
              <a:t> la première </a:t>
            </a:r>
            <a:r>
              <a:rPr lang="en-US" dirty="0" err="1" smtClean="0">
                <a:ea typeface="ＭＳ Ｐゴシック" charset="-128"/>
              </a:rPr>
              <a:t>génération</a:t>
            </a:r>
            <a:r>
              <a:rPr lang="en-US" dirty="0" smtClean="0">
                <a:ea typeface="ＭＳ Ｐゴシック" charset="-128"/>
              </a:rPr>
              <a:t> du “</a:t>
            </a:r>
            <a:r>
              <a:rPr lang="en-US" dirty="0" err="1" smtClean="0">
                <a:ea typeface="ＭＳ Ｐゴシック" charset="-128"/>
              </a:rPr>
              <a:t>clearfix</a:t>
            </a:r>
            <a:r>
              <a:rPr lang="en-US" dirty="0" smtClean="0">
                <a:ea typeface="ＭＳ Ｐゴシック" charset="-128"/>
              </a:rPr>
              <a:t>” (</a:t>
            </a:r>
            <a:r>
              <a:rPr lang="en-US" dirty="0" err="1" smtClean="0">
                <a:ea typeface="ＭＳ Ｐゴシック" charset="-128"/>
              </a:rPr>
              <a:t>forçage</a:t>
            </a:r>
            <a:r>
              <a:rPr lang="en-US" dirty="0" smtClean="0">
                <a:ea typeface="ＭＳ Ｐゴシック" charset="-128"/>
              </a:rPr>
              <a:t> du retour </a:t>
            </a:r>
            <a:r>
              <a:rPr lang="en-US" err="1" smtClean="0">
                <a:ea typeface="ＭＳ Ｐゴシック" charset="-128"/>
              </a:rPr>
              <a:t>ligne</a:t>
            </a:r>
            <a:r>
              <a:rPr lang="en-US" smtClean="0">
                <a:ea typeface="ＭＳ Ｐゴシック" charset="-128"/>
              </a:rPr>
              <a:t>). </a:t>
            </a:r>
            <a:r>
              <a:rPr lang="en-US" smtClean="0">
                <a:ea typeface="ＭＳ Ｐゴシック" charset="-128"/>
              </a:rPr>
              <a:t>Nous </a:t>
            </a:r>
            <a:r>
              <a:rPr lang="en-US" smtClean="0">
                <a:ea typeface="ＭＳ Ｐゴシック" charset="-128"/>
              </a:rPr>
              <a:t>améliorerons </a:t>
            </a:r>
            <a:r>
              <a:rPr lang="en-US" dirty="0" err="1" smtClean="0">
                <a:ea typeface="ＭＳ Ｐゴシック" charset="-128"/>
              </a:rPr>
              <a:t>cela</a:t>
            </a:r>
            <a:r>
              <a:rPr lang="en-US" dirty="0" smtClean="0">
                <a:ea typeface="ＭＳ Ｐゴシック" charset="-128"/>
              </a:rPr>
              <a:t> plus </a:t>
            </a:r>
            <a:r>
              <a:rPr lang="en-US" dirty="0" err="1" smtClean="0">
                <a:ea typeface="ＭＳ Ｐゴシック" charset="-128"/>
              </a:rPr>
              <a:t>tard</a:t>
            </a:r>
            <a:endParaRPr lang="en-US" dirty="0" smtClean="0">
              <a:ea typeface="ＭＳ Ｐゴシック" charset="-128"/>
            </a:endParaRPr>
          </a:p>
          <a:p>
            <a:pPr marL="829310" lvl="2" indent="-219456"/>
            <a:r>
              <a:rPr lang="en-US" dirty="0" smtClean="0">
                <a:ea typeface="ＭＳ Ｐゴシック" charset="-128"/>
              </a:rPr>
              <a:t>Les style inline </a:t>
            </a:r>
            <a:r>
              <a:rPr lang="en-US" dirty="0" err="1" smtClean="0">
                <a:ea typeface="ＭＳ Ｐゴシック" charset="-128"/>
              </a:rPr>
              <a:t>sont</a:t>
            </a:r>
            <a:r>
              <a:rPr lang="en-US" dirty="0" smtClean="0">
                <a:ea typeface="ＭＳ Ｐゴシック" charset="-128"/>
              </a:rPr>
              <a:t> </a:t>
            </a:r>
            <a:r>
              <a:rPr lang="en-US" dirty="0" err="1" smtClean="0">
                <a:ea typeface="ＭＳ Ｐゴシック" charset="-128"/>
              </a:rPr>
              <a:t>utiles</a:t>
            </a:r>
            <a:r>
              <a:rPr lang="en-US" dirty="0" smtClean="0">
                <a:ea typeface="ＭＳ Ｐゴシック" charset="-128"/>
              </a:rPr>
              <a:t> en mode “test” </a:t>
            </a:r>
            <a:r>
              <a:rPr lang="en-US" dirty="0" err="1" smtClean="0">
                <a:ea typeface="ＭＳ Ｐゴシック" charset="-128"/>
              </a:rPr>
              <a:t>mais</a:t>
            </a:r>
            <a:r>
              <a:rPr lang="en-US" dirty="0" smtClean="0">
                <a:ea typeface="ＭＳ Ｐゴシック" charset="-128"/>
              </a:rPr>
              <a:t> PAS en production</a:t>
            </a:r>
          </a:p>
          <a:p>
            <a:pPr marL="342900" indent="-342900">
              <a:buSzTx/>
              <a:buFont typeface="Arial" charset="0"/>
              <a:buAutoNum type="arabicPeriod"/>
            </a:pPr>
            <a:r>
              <a:rPr lang="en-US" dirty="0"/>
              <a:t>E</a:t>
            </a:r>
            <a:r>
              <a:rPr lang="en-US" noProof="0" dirty="0" err="1" smtClean="0"/>
              <a:t>st-ce</a:t>
            </a:r>
            <a:r>
              <a:rPr lang="en-US" noProof="0" dirty="0" smtClean="0"/>
              <a:t> </a:t>
            </a:r>
            <a:r>
              <a:rPr lang="en-US" noProof="0" dirty="0" err="1" smtClean="0"/>
              <a:t>que</a:t>
            </a:r>
            <a:r>
              <a:rPr lang="en-US" noProof="0" dirty="0" smtClean="0"/>
              <a:t> le parent </a:t>
            </a:r>
            <a:r>
              <a:rPr lang="en-US" noProof="0" dirty="0" err="1" smtClean="0"/>
              <a:t>retrouve</a:t>
            </a:r>
            <a:r>
              <a:rPr lang="en-US" noProof="0" dirty="0" smtClean="0"/>
              <a:t> son </a:t>
            </a:r>
            <a:r>
              <a:rPr lang="en-US" noProof="0" dirty="0" err="1" smtClean="0"/>
              <a:t>état</a:t>
            </a:r>
            <a:r>
              <a:rPr lang="en-US" noProof="0" dirty="0" smtClean="0"/>
              <a:t> original ?</a:t>
            </a:r>
          </a:p>
          <a:p>
            <a:pPr marL="342900" indent="-342900">
              <a:buSzTx/>
              <a:buNone/>
            </a:pPr>
            <a:r>
              <a:rPr lang="en-US" dirty="0" smtClean="0"/>
              <a:t>	_______________________________________________________</a:t>
            </a:r>
            <a:endParaRPr lang="en-US" noProof="0" dirty="0" smtClean="0"/>
          </a:p>
          <a:p>
            <a:pPr marL="342900" indent="-342900">
              <a:buSzTx/>
              <a:buFont typeface="+mj-lt"/>
              <a:buAutoNum type="arabicPeriod" startAt="4"/>
            </a:pPr>
            <a:r>
              <a:rPr lang="en-US" smtClean="0"/>
              <a:t>Ajoutez  </a:t>
            </a:r>
            <a:r>
              <a:rPr lang="en-US" dirty="0" smtClean="0"/>
              <a:t>un style </a:t>
            </a:r>
            <a:r>
              <a:rPr lang="en-US" dirty="0" err="1" smtClean="0">
                <a:latin typeface="Courier New" pitchFamily="49" charset="0"/>
                <a:cs typeface="Courier New" pitchFamily="49" charset="0"/>
              </a:rPr>
              <a:t>clear:right</a:t>
            </a:r>
            <a:r>
              <a:rPr lang="en-US" dirty="0" smtClean="0"/>
              <a:t> au </a:t>
            </a:r>
            <a:r>
              <a:rPr lang="en-US" dirty="0" err="1" smtClean="0"/>
              <a:t>papillon</a:t>
            </a:r>
            <a:r>
              <a:rPr lang="en-US" dirty="0" smtClean="0"/>
              <a:t> du milieu</a:t>
            </a:r>
            <a:endParaRPr lang="en-US" dirty="0" smtClean="0">
              <a:latin typeface="Courier New" pitchFamily="49" charset="0"/>
              <a:cs typeface="Courier New" pitchFamily="49" charset="0"/>
            </a:endParaRPr>
          </a:p>
          <a:p>
            <a:pPr marL="342900" indent="-342900">
              <a:buSzTx/>
              <a:buFont typeface="+mj-lt"/>
              <a:buAutoNum type="arabicPeriod" startAt="4"/>
            </a:pPr>
            <a:r>
              <a:rPr lang="en-US" dirty="0" err="1" smtClean="0">
                <a:latin typeface="+mj-lt"/>
                <a:cs typeface="Courier New" pitchFamily="49" charset="0"/>
              </a:rPr>
              <a:t>Qu’arrive</a:t>
            </a:r>
            <a:r>
              <a:rPr lang="en-US" dirty="0" smtClean="0">
                <a:latin typeface="+mj-lt"/>
                <a:cs typeface="Courier New" pitchFamily="49" charset="0"/>
              </a:rPr>
              <a:t>-t-</a:t>
            </a:r>
            <a:r>
              <a:rPr lang="en-US" dirty="0" err="1" smtClean="0">
                <a:latin typeface="+mj-lt"/>
                <a:cs typeface="Courier New" pitchFamily="49" charset="0"/>
              </a:rPr>
              <a:t>il</a:t>
            </a:r>
            <a:r>
              <a:rPr lang="en-US" dirty="0" smtClean="0">
                <a:latin typeface="+mj-lt"/>
                <a:cs typeface="Courier New" pitchFamily="49" charset="0"/>
              </a:rPr>
              <a:t> au </a:t>
            </a:r>
            <a:r>
              <a:rPr lang="en-US" dirty="0" err="1" smtClean="0">
                <a:latin typeface="+mj-lt"/>
                <a:cs typeface="Courier New" pitchFamily="49" charset="0"/>
              </a:rPr>
              <a:t>papillon</a:t>
            </a:r>
            <a:r>
              <a:rPr lang="en-US" dirty="0" smtClean="0">
                <a:latin typeface="+mj-lt"/>
                <a:cs typeface="Courier New" pitchFamily="49" charset="0"/>
              </a:rPr>
              <a:t> et au </a:t>
            </a:r>
            <a:r>
              <a:rPr lang="en-US" dirty="0" err="1" smtClean="0">
                <a:latin typeface="+mj-lt"/>
                <a:cs typeface="Courier New" pitchFamily="49" charset="0"/>
              </a:rPr>
              <a:t>conteneur</a:t>
            </a:r>
            <a:r>
              <a:rPr lang="en-US" dirty="0" smtClean="0">
                <a:latin typeface="+mj-lt"/>
                <a:cs typeface="Courier New" pitchFamily="49" charset="0"/>
              </a:rPr>
              <a:t> rouge ?</a:t>
            </a:r>
          </a:p>
          <a:p>
            <a:pPr marL="342900" indent="-342900">
              <a:buSzTx/>
              <a:buNone/>
            </a:pPr>
            <a:r>
              <a:rPr lang="en-US" dirty="0" smtClean="0"/>
              <a:t>	_______________________________________________________</a:t>
            </a:r>
            <a:endParaRPr lang="en-US" noProof="0" dirty="0" smtClean="0">
              <a:latin typeface="+mj-lt"/>
              <a:cs typeface="Courier New" pitchFamily="49" charset="0"/>
            </a:endParaRPr>
          </a:p>
          <a:p>
            <a:pPr marL="565150" lvl="1" indent="-342900">
              <a:buSzTx/>
            </a:pPr>
            <a:endParaRPr lang="en-US" noProof="0" dirty="0" smtClean="0"/>
          </a:p>
          <a:p>
            <a:pPr marL="798512" lvl="1" indent="-342900">
              <a:buNone/>
            </a:pPr>
            <a:endParaRPr lang="en-US" noProof="0" dirty="0" smtClean="0">
              <a:latin typeface="+mj-lt"/>
              <a:cs typeface="Courier New" pitchFamily="49" charset="0"/>
            </a:endParaRPr>
          </a:p>
        </p:txBody>
      </p:sp>
      <p:sp>
        <p:nvSpPr>
          <p:cNvPr id="315398" name="Rectangle 6"/>
          <p:cNvSpPr>
            <a:spLocks noGrp="1" noChangeArrowheads="1"/>
          </p:cNvSpPr>
          <p:nvPr>
            <p:ph type="title"/>
          </p:nvPr>
        </p:nvSpPr>
        <p:spPr/>
        <p:txBody>
          <a:bodyPr/>
          <a:lstStyle/>
          <a:p>
            <a:r>
              <a:rPr lang="en-US" noProof="0" dirty="0" smtClean="0"/>
              <a:t>Clearing </a:t>
            </a:r>
          </a:p>
        </p:txBody>
      </p:sp>
      <p:grpSp>
        <p:nvGrpSpPr>
          <p:cNvPr id="2" name="Group 8"/>
          <p:cNvGrpSpPr>
            <a:grpSpLocks/>
          </p:cNvGrpSpPr>
          <p:nvPr/>
        </p:nvGrpSpPr>
        <p:grpSpPr bwMode="auto">
          <a:xfrm>
            <a:off x="263311" y="3730832"/>
            <a:ext cx="374650" cy="269875"/>
            <a:chOff x="196" y="1152"/>
            <a:chExt cx="236" cy="170"/>
          </a:xfrm>
        </p:grpSpPr>
        <p:sp>
          <p:nvSpPr>
            <p:cNvPr id="23" name="Oval 9"/>
            <p:cNvSpPr>
              <a:spLocks noChangeArrowheads="1"/>
            </p:cNvSpPr>
            <p:nvPr/>
          </p:nvSpPr>
          <p:spPr bwMode="blackWhite">
            <a:xfrm>
              <a:off x="196" y="1177"/>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endParaRPr lang="en-US" dirty="0"/>
            </a:p>
          </p:txBody>
        </p:sp>
        <p:sp>
          <p:nvSpPr>
            <p:cNvPr id="24" name="Freeform 10"/>
            <p:cNvSpPr>
              <a:spLocks/>
            </p:cNvSpPr>
            <p:nvPr/>
          </p:nvSpPr>
          <p:spPr bwMode="black">
            <a:xfrm>
              <a:off x="294" y="1278"/>
              <a:ext cx="38" cy="36"/>
            </a:xfrm>
            <a:custGeom>
              <a:avLst/>
              <a:gdLst/>
              <a:ahLst/>
              <a:cxnLst>
                <a:cxn ang="0">
                  <a:pos x="20" y="0"/>
                </a:cxn>
                <a:cxn ang="0">
                  <a:pos x="26" y="0"/>
                </a:cxn>
                <a:cxn ang="0">
                  <a:pos x="32" y="4"/>
                </a:cxn>
                <a:cxn ang="0">
                  <a:pos x="32" y="4"/>
                </a:cxn>
                <a:cxn ang="0">
                  <a:pos x="36" y="10"/>
                </a:cxn>
                <a:cxn ang="0">
                  <a:pos x="38" y="18"/>
                </a:cxn>
                <a:cxn ang="0">
                  <a:pos x="38" y="18"/>
                </a:cxn>
                <a:cxn ang="0">
                  <a:pos x="36" y="26"/>
                </a:cxn>
                <a:cxn ang="0">
                  <a:pos x="32" y="32"/>
                </a:cxn>
                <a:cxn ang="0">
                  <a:pos x="32" y="32"/>
                </a:cxn>
                <a:cxn ang="0">
                  <a:pos x="26" y="36"/>
                </a:cxn>
                <a:cxn ang="0">
                  <a:pos x="20" y="36"/>
                </a:cxn>
                <a:cxn ang="0">
                  <a:pos x="20" y="36"/>
                </a:cxn>
                <a:cxn ang="0">
                  <a:pos x="12" y="36"/>
                </a:cxn>
                <a:cxn ang="0">
                  <a:pos x="6" y="32"/>
                </a:cxn>
                <a:cxn ang="0">
                  <a:pos x="6" y="32"/>
                </a:cxn>
                <a:cxn ang="0">
                  <a:pos x="2" y="26"/>
                </a:cxn>
                <a:cxn ang="0">
                  <a:pos x="0" y="18"/>
                </a:cxn>
                <a:cxn ang="0">
                  <a:pos x="0" y="18"/>
                </a:cxn>
                <a:cxn ang="0">
                  <a:pos x="2" y="10"/>
                </a:cxn>
                <a:cxn ang="0">
                  <a:pos x="6" y="4"/>
                </a:cxn>
                <a:cxn ang="0">
                  <a:pos x="6" y="4"/>
                </a:cxn>
                <a:cxn ang="0">
                  <a:pos x="12" y="0"/>
                </a:cxn>
                <a:cxn ang="0">
                  <a:pos x="20" y="0"/>
                </a:cxn>
                <a:cxn ang="0">
                  <a:pos x="20" y="0"/>
                </a:cxn>
                <a:cxn ang="0">
                  <a:pos x="20" y="0"/>
                </a:cxn>
              </a:cxnLst>
              <a:rect l="0" t="0" r="r" b="b"/>
              <a:pathLst>
                <a:path w="38" h="36">
                  <a:moveTo>
                    <a:pt x="20" y="0"/>
                  </a:moveTo>
                  <a:lnTo>
                    <a:pt x="26" y="0"/>
                  </a:lnTo>
                  <a:lnTo>
                    <a:pt x="32" y="4"/>
                  </a:lnTo>
                  <a:lnTo>
                    <a:pt x="32" y="4"/>
                  </a:lnTo>
                  <a:lnTo>
                    <a:pt x="36" y="10"/>
                  </a:lnTo>
                  <a:lnTo>
                    <a:pt x="38" y="18"/>
                  </a:lnTo>
                  <a:lnTo>
                    <a:pt x="38" y="18"/>
                  </a:lnTo>
                  <a:lnTo>
                    <a:pt x="36" y="26"/>
                  </a:lnTo>
                  <a:lnTo>
                    <a:pt x="32" y="32"/>
                  </a:lnTo>
                  <a:lnTo>
                    <a:pt x="32" y="32"/>
                  </a:lnTo>
                  <a:lnTo>
                    <a:pt x="26" y="36"/>
                  </a:lnTo>
                  <a:lnTo>
                    <a:pt x="20" y="36"/>
                  </a:lnTo>
                  <a:lnTo>
                    <a:pt x="20" y="36"/>
                  </a:lnTo>
                  <a:lnTo>
                    <a:pt x="12" y="36"/>
                  </a:lnTo>
                  <a:lnTo>
                    <a:pt x="6" y="32"/>
                  </a:lnTo>
                  <a:lnTo>
                    <a:pt x="6" y="32"/>
                  </a:lnTo>
                  <a:lnTo>
                    <a:pt x="2" y="26"/>
                  </a:lnTo>
                  <a:lnTo>
                    <a:pt x="0" y="18"/>
                  </a:lnTo>
                  <a:lnTo>
                    <a:pt x="0" y="18"/>
                  </a:lnTo>
                  <a:lnTo>
                    <a:pt x="2" y="10"/>
                  </a:lnTo>
                  <a:lnTo>
                    <a:pt x="6" y="4"/>
                  </a:lnTo>
                  <a:lnTo>
                    <a:pt x="6" y="4"/>
                  </a:lnTo>
                  <a:lnTo>
                    <a:pt x="12" y="0"/>
                  </a:lnTo>
                  <a:lnTo>
                    <a:pt x="20" y="0"/>
                  </a:lnTo>
                  <a:lnTo>
                    <a:pt x="20" y="0"/>
                  </a:lnTo>
                  <a:lnTo>
                    <a:pt x="20" y="0"/>
                  </a:lnTo>
                  <a:close/>
                </a:path>
              </a:pathLst>
            </a:custGeom>
            <a:solidFill>
              <a:schemeClr val="accent2"/>
            </a:solidFill>
            <a:ln w="9525">
              <a:noFill/>
              <a:round/>
              <a:headEnd/>
              <a:tailEnd/>
            </a:ln>
          </p:spPr>
          <p:txBody>
            <a:bodyPr/>
            <a:lstStyle/>
            <a:p>
              <a:endParaRPr lang="en-US" dirty="0"/>
            </a:p>
          </p:txBody>
        </p:sp>
        <p:sp>
          <p:nvSpPr>
            <p:cNvPr id="25" name="Oval 11"/>
            <p:cNvSpPr>
              <a:spLocks noChangeArrowheads="1"/>
            </p:cNvSpPr>
            <p:nvPr/>
          </p:nvSpPr>
          <p:spPr bwMode="white">
            <a:xfrm>
              <a:off x="283" y="1159"/>
              <a:ext cx="56" cy="56"/>
            </a:xfrm>
            <a:prstGeom prst="ellipse">
              <a:avLst/>
            </a:prstGeom>
            <a:solidFill>
              <a:srgbClr val="FFFFCC"/>
            </a:solidFill>
            <a:ln w="12700">
              <a:noFill/>
              <a:round/>
              <a:headEnd/>
              <a:tailEnd/>
            </a:ln>
            <a:effectLst/>
          </p:spPr>
          <p:txBody>
            <a:bodyPr wrap="none" anchor="ctr">
              <a:spAutoFit/>
            </a:bodyPr>
            <a:lstStyle/>
            <a:p>
              <a:endParaRPr lang="en-US" dirty="0"/>
            </a:p>
          </p:txBody>
        </p:sp>
        <p:sp>
          <p:nvSpPr>
            <p:cNvPr id="26" name="Freeform 12"/>
            <p:cNvSpPr>
              <a:spLocks/>
            </p:cNvSpPr>
            <p:nvPr/>
          </p:nvSpPr>
          <p:spPr bwMode="black">
            <a:xfrm>
              <a:off x="272" y="1152"/>
              <a:ext cx="86" cy="118"/>
            </a:xfrm>
            <a:custGeom>
              <a:avLst/>
              <a:gdLst/>
              <a:ahLst/>
              <a:cxnLst>
                <a:cxn ang="0">
                  <a:pos x="35" y="118"/>
                </a:cxn>
                <a:cxn ang="0">
                  <a:pos x="35" y="112"/>
                </a:cxn>
                <a:cxn ang="0">
                  <a:pos x="37" y="100"/>
                </a:cxn>
                <a:cxn ang="0">
                  <a:pos x="37" y="92"/>
                </a:cxn>
                <a:cxn ang="0">
                  <a:pos x="45" y="72"/>
                </a:cxn>
                <a:cxn ang="0">
                  <a:pos x="51" y="60"/>
                </a:cxn>
                <a:cxn ang="0">
                  <a:pos x="53" y="52"/>
                </a:cxn>
                <a:cxn ang="0">
                  <a:pos x="57" y="36"/>
                </a:cxn>
                <a:cxn ang="0">
                  <a:pos x="55" y="24"/>
                </a:cxn>
                <a:cxn ang="0">
                  <a:pos x="51" y="16"/>
                </a:cxn>
                <a:cxn ang="0">
                  <a:pos x="37" y="10"/>
                </a:cxn>
                <a:cxn ang="0">
                  <a:pos x="29" y="10"/>
                </a:cxn>
                <a:cxn ang="0">
                  <a:pos x="25" y="12"/>
                </a:cxn>
                <a:cxn ang="0">
                  <a:pos x="21" y="20"/>
                </a:cxn>
                <a:cxn ang="0">
                  <a:pos x="21" y="22"/>
                </a:cxn>
                <a:cxn ang="0">
                  <a:pos x="23" y="26"/>
                </a:cxn>
                <a:cxn ang="0">
                  <a:pos x="31" y="30"/>
                </a:cxn>
                <a:cxn ang="0">
                  <a:pos x="33" y="36"/>
                </a:cxn>
                <a:cxn ang="0">
                  <a:pos x="35" y="40"/>
                </a:cxn>
                <a:cxn ang="0">
                  <a:pos x="29" y="52"/>
                </a:cxn>
                <a:cxn ang="0">
                  <a:pos x="23" y="56"/>
                </a:cxn>
                <a:cxn ang="0">
                  <a:pos x="17" y="56"/>
                </a:cxn>
                <a:cxn ang="0">
                  <a:pos x="6" y="50"/>
                </a:cxn>
                <a:cxn ang="0">
                  <a:pos x="2" y="44"/>
                </a:cxn>
                <a:cxn ang="0">
                  <a:pos x="0" y="36"/>
                </a:cxn>
                <a:cxn ang="0">
                  <a:pos x="12" y="10"/>
                </a:cxn>
                <a:cxn ang="0">
                  <a:pos x="25" y="2"/>
                </a:cxn>
                <a:cxn ang="0">
                  <a:pos x="43" y="0"/>
                </a:cxn>
                <a:cxn ang="0">
                  <a:pos x="75" y="12"/>
                </a:cxn>
                <a:cxn ang="0">
                  <a:pos x="84" y="24"/>
                </a:cxn>
                <a:cxn ang="0">
                  <a:pos x="86" y="40"/>
                </a:cxn>
                <a:cxn ang="0">
                  <a:pos x="84" y="52"/>
                </a:cxn>
                <a:cxn ang="0">
                  <a:pos x="82" y="60"/>
                </a:cxn>
                <a:cxn ang="0">
                  <a:pos x="79" y="64"/>
                </a:cxn>
                <a:cxn ang="0">
                  <a:pos x="65" y="78"/>
                </a:cxn>
                <a:cxn ang="0">
                  <a:pos x="57" y="86"/>
                </a:cxn>
                <a:cxn ang="0">
                  <a:pos x="51" y="92"/>
                </a:cxn>
                <a:cxn ang="0">
                  <a:pos x="45" y="104"/>
                </a:cxn>
                <a:cxn ang="0">
                  <a:pos x="45" y="110"/>
                </a:cxn>
                <a:cxn ang="0">
                  <a:pos x="43" y="118"/>
                </a:cxn>
              </a:cxnLst>
              <a:rect l="0" t="0" r="r" b="b"/>
              <a:pathLst>
                <a:path w="86" h="118">
                  <a:moveTo>
                    <a:pt x="43" y="118"/>
                  </a:moveTo>
                  <a:lnTo>
                    <a:pt x="35" y="118"/>
                  </a:lnTo>
                  <a:lnTo>
                    <a:pt x="35" y="118"/>
                  </a:lnTo>
                  <a:lnTo>
                    <a:pt x="35" y="112"/>
                  </a:lnTo>
                  <a:lnTo>
                    <a:pt x="35" y="112"/>
                  </a:lnTo>
                  <a:lnTo>
                    <a:pt x="37" y="100"/>
                  </a:lnTo>
                  <a:lnTo>
                    <a:pt x="37" y="92"/>
                  </a:lnTo>
                  <a:lnTo>
                    <a:pt x="37" y="92"/>
                  </a:lnTo>
                  <a:lnTo>
                    <a:pt x="41" y="82"/>
                  </a:lnTo>
                  <a:lnTo>
                    <a:pt x="45" y="72"/>
                  </a:lnTo>
                  <a:lnTo>
                    <a:pt x="45" y="72"/>
                  </a:lnTo>
                  <a:lnTo>
                    <a:pt x="51" y="60"/>
                  </a:lnTo>
                  <a:lnTo>
                    <a:pt x="53" y="52"/>
                  </a:lnTo>
                  <a:lnTo>
                    <a:pt x="53" y="52"/>
                  </a:lnTo>
                  <a:lnTo>
                    <a:pt x="55" y="44"/>
                  </a:lnTo>
                  <a:lnTo>
                    <a:pt x="57" y="36"/>
                  </a:lnTo>
                  <a:lnTo>
                    <a:pt x="57" y="36"/>
                  </a:lnTo>
                  <a:lnTo>
                    <a:pt x="55" y="24"/>
                  </a:lnTo>
                  <a:lnTo>
                    <a:pt x="51" y="16"/>
                  </a:lnTo>
                  <a:lnTo>
                    <a:pt x="51" y="16"/>
                  </a:lnTo>
                  <a:lnTo>
                    <a:pt x="45" y="12"/>
                  </a:lnTo>
                  <a:lnTo>
                    <a:pt x="37" y="10"/>
                  </a:lnTo>
                  <a:lnTo>
                    <a:pt x="37" y="10"/>
                  </a:lnTo>
                  <a:lnTo>
                    <a:pt x="29" y="10"/>
                  </a:lnTo>
                  <a:lnTo>
                    <a:pt x="25" y="12"/>
                  </a:lnTo>
                  <a:lnTo>
                    <a:pt x="25" y="12"/>
                  </a:lnTo>
                  <a:lnTo>
                    <a:pt x="21" y="16"/>
                  </a:lnTo>
                  <a:lnTo>
                    <a:pt x="21" y="20"/>
                  </a:lnTo>
                  <a:lnTo>
                    <a:pt x="21" y="20"/>
                  </a:lnTo>
                  <a:lnTo>
                    <a:pt x="21" y="22"/>
                  </a:lnTo>
                  <a:lnTo>
                    <a:pt x="23" y="26"/>
                  </a:lnTo>
                  <a:lnTo>
                    <a:pt x="23" y="26"/>
                  </a:lnTo>
                  <a:lnTo>
                    <a:pt x="29" y="28"/>
                  </a:lnTo>
                  <a:lnTo>
                    <a:pt x="31" y="30"/>
                  </a:lnTo>
                  <a:lnTo>
                    <a:pt x="31" y="30"/>
                  </a:lnTo>
                  <a:lnTo>
                    <a:pt x="33" y="36"/>
                  </a:lnTo>
                  <a:lnTo>
                    <a:pt x="35" y="40"/>
                  </a:lnTo>
                  <a:lnTo>
                    <a:pt x="35" y="40"/>
                  </a:lnTo>
                  <a:lnTo>
                    <a:pt x="33" y="46"/>
                  </a:lnTo>
                  <a:lnTo>
                    <a:pt x="29" y="52"/>
                  </a:lnTo>
                  <a:lnTo>
                    <a:pt x="29" y="52"/>
                  </a:lnTo>
                  <a:lnTo>
                    <a:pt x="23" y="56"/>
                  </a:lnTo>
                  <a:lnTo>
                    <a:pt x="17" y="56"/>
                  </a:lnTo>
                  <a:lnTo>
                    <a:pt x="17" y="56"/>
                  </a:lnTo>
                  <a:lnTo>
                    <a:pt x="12" y="54"/>
                  </a:lnTo>
                  <a:lnTo>
                    <a:pt x="6" y="50"/>
                  </a:lnTo>
                  <a:lnTo>
                    <a:pt x="6" y="50"/>
                  </a:lnTo>
                  <a:lnTo>
                    <a:pt x="2" y="44"/>
                  </a:lnTo>
                  <a:lnTo>
                    <a:pt x="0" y="36"/>
                  </a:lnTo>
                  <a:lnTo>
                    <a:pt x="0" y="36"/>
                  </a:lnTo>
                  <a:lnTo>
                    <a:pt x="4" y="22"/>
                  </a:lnTo>
                  <a:lnTo>
                    <a:pt x="12" y="10"/>
                  </a:lnTo>
                  <a:lnTo>
                    <a:pt x="12" y="10"/>
                  </a:lnTo>
                  <a:lnTo>
                    <a:pt x="25" y="2"/>
                  </a:lnTo>
                  <a:lnTo>
                    <a:pt x="43" y="0"/>
                  </a:lnTo>
                  <a:lnTo>
                    <a:pt x="43" y="0"/>
                  </a:lnTo>
                  <a:lnTo>
                    <a:pt x="61" y="2"/>
                  </a:lnTo>
                  <a:lnTo>
                    <a:pt x="75" y="12"/>
                  </a:lnTo>
                  <a:lnTo>
                    <a:pt x="75" y="12"/>
                  </a:lnTo>
                  <a:lnTo>
                    <a:pt x="84" y="24"/>
                  </a:lnTo>
                  <a:lnTo>
                    <a:pt x="86" y="40"/>
                  </a:lnTo>
                  <a:lnTo>
                    <a:pt x="86" y="40"/>
                  </a:lnTo>
                  <a:lnTo>
                    <a:pt x="86" y="46"/>
                  </a:lnTo>
                  <a:lnTo>
                    <a:pt x="84" y="52"/>
                  </a:lnTo>
                  <a:lnTo>
                    <a:pt x="84" y="52"/>
                  </a:lnTo>
                  <a:lnTo>
                    <a:pt x="82" y="60"/>
                  </a:lnTo>
                  <a:lnTo>
                    <a:pt x="79" y="64"/>
                  </a:lnTo>
                  <a:lnTo>
                    <a:pt x="79" y="64"/>
                  </a:lnTo>
                  <a:lnTo>
                    <a:pt x="73" y="70"/>
                  </a:lnTo>
                  <a:lnTo>
                    <a:pt x="65" y="78"/>
                  </a:lnTo>
                  <a:lnTo>
                    <a:pt x="65" y="78"/>
                  </a:lnTo>
                  <a:lnTo>
                    <a:pt x="57" y="86"/>
                  </a:lnTo>
                  <a:lnTo>
                    <a:pt x="51" y="92"/>
                  </a:lnTo>
                  <a:lnTo>
                    <a:pt x="51" y="92"/>
                  </a:lnTo>
                  <a:lnTo>
                    <a:pt x="49" y="96"/>
                  </a:lnTo>
                  <a:lnTo>
                    <a:pt x="45" y="104"/>
                  </a:lnTo>
                  <a:lnTo>
                    <a:pt x="45" y="104"/>
                  </a:lnTo>
                  <a:lnTo>
                    <a:pt x="45" y="110"/>
                  </a:lnTo>
                  <a:lnTo>
                    <a:pt x="43" y="118"/>
                  </a:lnTo>
                  <a:lnTo>
                    <a:pt x="43" y="118"/>
                  </a:lnTo>
                  <a:lnTo>
                    <a:pt x="43" y="118"/>
                  </a:lnTo>
                  <a:close/>
                </a:path>
              </a:pathLst>
            </a:custGeom>
            <a:solidFill>
              <a:schemeClr val="accent2"/>
            </a:solidFill>
            <a:ln w="9525">
              <a:noFill/>
              <a:round/>
              <a:headEnd/>
              <a:tailEnd/>
            </a:ln>
          </p:spPr>
          <p:txBody>
            <a:bodyPr/>
            <a:lstStyle/>
            <a:p>
              <a:endParaRPr lang="en-US" dirty="0"/>
            </a:p>
          </p:txBody>
        </p:sp>
      </p:grpSp>
      <p:grpSp>
        <p:nvGrpSpPr>
          <p:cNvPr id="3" name="Group 8"/>
          <p:cNvGrpSpPr>
            <a:grpSpLocks/>
          </p:cNvGrpSpPr>
          <p:nvPr/>
        </p:nvGrpSpPr>
        <p:grpSpPr bwMode="auto">
          <a:xfrm>
            <a:off x="258549" y="5037410"/>
            <a:ext cx="374650" cy="269875"/>
            <a:chOff x="196" y="1152"/>
            <a:chExt cx="236" cy="170"/>
          </a:xfrm>
        </p:grpSpPr>
        <p:sp>
          <p:nvSpPr>
            <p:cNvPr id="38" name="Oval 9"/>
            <p:cNvSpPr>
              <a:spLocks noChangeArrowheads="1"/>
            </p:cNvSpPr>
            <p:nvPr/>
          </p:nvSpPr>
          <p:spPr bwMode="blackWhite">
            <a:xfrm>
              <a:off x="196" y="1177"/>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endParaRPr lang="en-US" dirty="0"/>
            </a:p>
          </p:txBody>
        </p:sp>
        <p:sp>
          <p:nvSpPr>
            <p:cNvPr id="40" name="Freeform 10"/>
            <p:cNvSpPr>
              <a:spLocks/>
            </p:cNvSpPr>
            <p:nvPr/>
          </p:nvSpPr>
          <p:spPr bwMode="black">
            <a:xfrm>
              <a:off x="294" y="1278"/>
              <a:ext cx="38" cy="36"/>
            </a:xfrm>
            <a:custGeom>
              <a:avLst/>
              <a:gdLst/>
              <a:ahLst/>
              <a:cxnLst>
                <a:cxn ang="0">
                  <a:pos x="20" y="0"/>
                </a:cxn>
                <a:cxn ang="0">
                  <a:pos x="26" y="0"/>
                </a:cxn>
                <a:cxn ang="0">
                  <a:pos x="32" y="4"/>
                </a:cxn>
                <a:cxn ang="0">
                  <a:pos x="32" y="4"/>
                </a:cxn>
                <a:cxn ang="0">
                  <a:pos x="36" y="10"/>
                </a:cxn>
                <a:cxn ang="0">
                  <a:pos x="38" y="18"/>
                </a:cxn>
                <a:cxn ang="0">
                  <a:pos x="38" y="18"/>
                </a:cxn>
                <a:cxn ang="0">
                  <a:pos x="36" y="26"/>
                </a:cxn>
                <a:cxn ang="0">
                  <a:pos x="32" y="32"/>
                </a:cxn>
                <a:cxn ang="0">
                  <a:pos x="32" y="32"/>
                </a:cxn>
                <a:cxn ang="0">
                  <a:pos x="26" y="36"/>
                </a:cxn>
                <a:cxn ang="0">
                  <a:pos x="20" y="36"/>
                </a:cxn>
                <a:cxn ang="0">
                  <a:pos x="20" y="36"/>
                </a:cxn>
                <a:cxn ang="0">
                  <a:pos x="12" y="36"/>
                </a:cxn>
                <a:cxn ang="0">
                  <a:pos x="6" y="32"/>
                </a:cxn>
                <a:cxn ang="0">
                  <a:pos x="6" y="32"/>
                </a:cxn>
                <a:cxn ang="0">
                  <a:pos x="2" y="26"/>
                </a:cxn>
                <a:cxn ang="0">
                  <a:pos x="0" y="18"/>
                </a:cxn>
                <a:cxn ang="0">
                  <a:pos x="0" y="18"/>
                </a:cxn>
                <a:cxn ang="0">
                  <a:pos x="2" y="10"/>
                </a:cxn>
                <a:cxn ang="0">
                  <a:pos x="6" y="4"/>
                </a:cxn>
                <a:cxn ang="0">
                  <a:pos x="6" y="4"/>
                </a:cxn>
                <a:cxn ang="0">
                  <a:pos x="12" y="0"/>
                </a:cxn>
                <a:cxn ang="0">
                  <a:pos x="20" y="0"/>
                </a:cxn>
                <a:cxn ang="0">
                  <a:pos x="20" y="0"/>
                </a:cxn>
                <a:cxn ang="0">
                  <a:pos x="20" y="0"/>
                </a:cxn>
              </a:cxnLst>
              <a:rect l="0" t="0" r="r" b="b"/>
              <a:pathLst>
                <a:path w="38" h="36">
                  <a:moveTo>
                    <a:pt x="20" y="0"/>
                  </a:moveTo>
                  <a:lnTo>
                    <a:pt x="26" y="0"/>
                  </a:lnTo>
                  <a:lnTo>
                    <a:pt x="32" y="4"/>
                  </a:lnTo>
                  <a:lnTo>
                    <a:pt x="32" y="4"/>
                  </a:lnTo>
                  <a:lnTo>
                    <a:pt x="36" y="10"/>
                  </a:lnTo>
                  <a:lnTo>
                    <a:pt x="38" y="18"/>
                  </a:lnTo>
                  <a:lnTo>
                    <a:pt x="38" y="18"/>
                  </a:lnTo>
                  <a:lnTo>
                    <a:pt x="36" y="26"/>
                  </a:lnTo>
                  <a:lnTo>
                    <a:pt x="32" y="32"/>
                  </a:lnTo>
                  <a:lnTo>
                    <a:pt x="32" y="32"/>
                  </a:lnTo>
                  <a:lnTo>
                    <a:pt x="26" y="36"/>
                  </a:lnTo>
                  <a:lnTo>
                    <a:pt x="20" y="36"/>
                  </a:lnTo>
                  <a:lnTo>
                    <a:pt x="20" y="36"/>
                  </a:lnTo>
                  <a:lnTo>
                    <a:pt x="12" y="36"/>
                  </a:lnTo>
                  <a:lnTo>
                    <a:pt x="6" y="32"/>
                  </a:lnTo>
                  <a:lnTo>
                    <a:pt x="6" y="32"/>
                  </a:lnTo>
                  <a:lnTo>
                    <a:pt x="2" y="26"/>
                  </a:lnTo>
                  <a:lnTo>
                    <a:pt x="0" y="18"/>
                  </a:lnTo>
                  <a:lnTo>
                    <a:pt x="0" y="18"/>
                  </a:lnTo>
                  <a:lnTo>
                    <a:pt x="2" y="10"/>
                  </a:lnTo>
                  <a:lnTo>
                    <a:pt x="6" y="4"/>
                  </a:lnTo>
                  <a:lnTo>
                    <a:pt x="6" y="4"/>
                  </a:lnTo>
                  <a:lnTo>
                    <a:pt x="12" y="0"/>
                  </a:lnTo>
                  <a:lnTo>
                    <a:pt x="20" y="0"/>
                  </a:lnTo>
                  <a:lnTo>
                    <a:pt x="20" y="0"/>
                  </a:lnTo>
                  <a:lnTo>
                    <a:pt x="20" y="0"/>
                  </a:lnTo>
                  <a:close/>
                </a:path>
              </a:pathLst>
            </a:custGeom>
            <a:solidFill>
              <a:schemeClr val="accent2"/>
            </a:solidFill>
            <a:ln w="9525">
              <a:noFill/>
              <a:round/>
              <a:headEnd/>
              <a:tailEnd/>
            </a:ln>
          </p:spPr>
          <p:txBody>
            <a:bodyPr/>
            <a:lstStyle/>
            <a:p>
              <a:endParaRPr lang="en-US" dirty="0"/>
            </a:p>
          </p:txBody>
        </p:sp>
        <p:sp>
          <p:nvSpPr>
            <p:cNvPr id="41" name="Oval 11"/>
            <p:cNvSpPr>
              <a:spLocks noChangeArrowheads="1"/>
            </p:cNvSpPr>
            <p:nvPr/>
          </p:nvSpPr>
          <p:spPr bwMode="white">
            <a:xfrm>
              <a:off x="283" y="1159"/>
              <a:ext cx="56" cy="56"/>
            </a:xfrm>
            <a:prstGeom prst="ellipse">
              <a:avLst/>
            </a:prstGeom>
            <a:solidFill>
              <a:srgbClr val="FFFFCC"/>
            </a:solidFill>
            <a:ln w="12700">
              <a:noFill/>
              <a:round/>
              <a:headEnd/>
              <a:tailEnd/>
            </a:ln>
            <a:effectLst/>
          </p:spPr>
          <p:txBody>
            <a:bodyPr wrap="none" anchor="ctr">
              <a:spAutoFit/>
            </a:bodyPr>
            <a:lstStyle/>
            <a:p>
              <a:endParaRPr lang="en-US" dirty="0"/>
            </a:p>
          </p:txBody>
        </p:sp>
        <p:sp>
          <p:nvSpPr>
            <p:cNvPr id="42" name="Freeform 12"/>
            <p:cNvSpPr>
              <a:spLocks/>
            </p:cNvSpPr>
            <p:nvPr/>
          </p:nvSpPr>
          <p:spPr bwMode="black">
            <a:xfrm>
              <a:off x="272" y="1152"/>
              <a:ext cx="86" cy="118"/>
            </a:xfrm>
            <a:custGeom>
              <a:avLst/>
              <a:gdLst/>
              <a:ahLst/>
              <a:cxnLst>
                <a:cxn ang="0">
                  <a:pos x="35" y="118"/>
                </a:cxn>
                <a:cxn ang="0">
                  <a:pos x="35" y="112"/>
                </a:cxn>
                <a:cxn ang="0">
                  <a:pos x="37" y="100"/>
                </a:cxn>
                <a:cxn ang="0">
                  <a:pos x="37" y="92"/>
                </a:cxn>
                <a:cxn ang="0">
                  <a:pos x="45" y="72"/>
                </a:cxn>
                <a:cxn ang="0">
                  <a:pos x="51" y="60"/>
                </a:cxn>
                <a:cxn ang="0">
                  <a:pos x="53" y="52"/>
                </a:cxn>
                <a:cxn ang="0">
                  <a:pos x="57" y="36"/>
                </a:cxn>
                <a:cxn ang="0">
                  <a:pos x="55" y="24"/>
                </a:cxn>
                <a:cxn ang="0">
                  <a:pos x="51" y="16"/>
                </a:cxn>
                <a:cxn ang="0">
                  <a:pos x="37" y="10"/>
                </a:cxn>
                <a:cxn ang="0">
                  <a:pos x="29" y="10"/>
                </a:cxn>
                <a:cxn ang="0">
                  <a:pos x="25" y="12"/>
                </a:cxn>
                <a:cxn ang="0">
                  <a:pos x="21" y="20"/>
                </a:cxn>
                <a:cxn ang="0">
                  <a:pos x="21" y="22"/>
                </a:cxn>
                <a:cxn ang="0">
                  <a:pos x="23" y="26"/>
                </a:cxn>
                <a:cxn ang="0">
                  <a:pos x="31" y="30"/>
                </a:cxn>
                <a:cxn ang="0">
                  <a:pos x="33" y="36"/>
                </a:cxn>
                <a:cxn ang="0">
                  <a:pos x="35" y="40"/>
                </a:cxn>
                <a:cxn ang="0">
                  <a:pos x="29" y="52"/>
                </a:cxn>
                <a:cxn ang="0">
                  <a:pos x="23" y="56"/>
                </a:cxn>
                <a:cxn ang="0">
                  <a:pos x="17" y="56"/>
                </a:cxn>
                <a:cxn ang="0">
                  <a:pos x="6" y="50"/>
                </a:cxn>
                <a:cxn ang="0">
                  <a:pos x="2" y="44"/>
                </a:cxn>
                <a:cxn ang="0">
                  <a:pos x="0" y="36"/>
                </a:cxn>
                <a:cxn ang="0">
                  <a:pos x="12" y="10"/>
                </a:cxn>
                <a:cxn ang="0">
                  <a:pos x="25" y="2"/>
                </a:cxn>
                <a:cxn ang="0">
                  <a:pos x="43" y="0"/>
                </a:cxn>
                <a:cxn ang="0">
                  <a:pos x="75" y="12"/>
                </a:cxn>
                <a:cxn ang="0">
                  <a:pos x="84" y="24"/>
                </a:cxn>
                <a:cxn ang="0">
                  <a:pos x="86" y="40"/>
                </a:cxn>
                <a:cxn ang="0">
                  <a:pos x="84" y="52"/>
                </a:cxn>
                <a:cxn ang="0">
                  <a:pos x="82" y="60"/>
                </a:cxn>
                <a:cxn ang="0">
                  <a:pos x="79" y="64"/>
                </a:cxn>
                <a:cxn ang="0">
                  <a:pos x="65" y="78"/>
                </a:cxn>
                <a:cxn ang="0">
                  <a:pos x="57" y="86"/>
                </a:cxn>
                <a:cxn ang="0">
                  <a:pos x="51" y="92"/>
                </a:cxn>
                <a:cxn ang="0">
                  <a:pos x="45" y="104"/>
                </a:cxn>
                <a:cxn ang="0">
                  <a:pos x="45" y="110"/>
                </a:cxn>
                <a:cxn ang="0">
                  <a:pos x="43" y="118"/>
                </a:cxn>
              </a:cxnLst>
              <a:rect l="0" t="0" r="r" b="b"/>
              <a:pathLst>
                <a:path w="86" h="118">
                  <a:moveTo>
                    <a:pt x="43" y="118"/>
                  </a:moveTo>
                  <a:lnTo>
                    <a:pt x="35" y="118"/>
                  </a:lnTo>
                  <a:lnTo>
                    <a:pt x="35" y="118"/>
                  </a:lnTo>
                  <a:lnTo>
                    <a:pt x="35" y="112"/>
                  </a:lnTo>
                  <a:lnTo>
                    <a:pt x="35" y="112"/>
                  </a:lnTo>
                  <a:lnTo>
                    <a:pt x="37" y="100"/>
                  </a:lnTo>
                  <a:lnTo>
                    <a:pt x="37" y="92"/>
                  </a:lnTo>
                  <a:lnTo>
                    <a:pt x="37" y="92"/>
                  </a:lnTo>
                  <a:lnTo>
                    <a:pt x="41" y="82"/>
                  </a:lnTo>
                  <a:lnTo>
                    <a:pt x="45" y="72"/>
                  </a:lnTo>
                  <a:lnTo>
                    <a:pt x="45" y="72"/>
                  </a:lnTo>
                  <a:lnTo>
                    <a:pt x="51" y="60"/>
                  </a:lnTo>
                  <a:lnTo>
                    <a:pt x="53" y="52"/>
                  </a:lnTo>
                  <a:lnTo>
                    <a:pt x="53" y="52"/>
                  </a:lnTo>
                  <a:lnTo>
                    <a:pt x="55" y="44"/>
                  </a:lnTo>
                  <a:lnTo>
                    <a:pt x="57" y="36"/>
                  </a:lnTo>
                  <a:lnTo>
                    <a:pt x="57" y="36"/>
                  </a:lnTo>
                  <a:lnTo>
                    <a:pt x="55" y="24"/>
                  </a:lnTo>
                  <a:lnTo>
                    <a:pt x="51" y="16"/>
                  </a:lnTo>
                  <a:lnTo>
                    <a:pt x="51" y="16"/>
                  </a:lnTo>
                  <a:lnTo>
                    <a:pt x="45" y="12"/>
                  </a:lnTo>
                  <a:lnTo>
                    <a:pt x="37" y="10"/>
                  </a:lnTo>
                  <a:lnTo>
                    <a:pt x="37" y="10"/>
                  </a:lnTo>
                  <a:lnTo>
                    <a:pt x="29" y="10"/>
                  </a:lnTo>
                  <a:lnTo>
                    <a:pt x="25" y="12"/>
                  </a:lnTo>
                  <a:lnTo>
                    <a:pt x="25" y="12"/>
                  </a:lnTo>
                  <a:lnTo>
                    <a:pt x="21" y="16"/>
                  </a:lnTo>
                  <a:lnTo>
                    <a:pt x="21" y="20"/>
                  </a:lnTo>
                  <a:lnTo>
                    <a:pt x="21" y="20"/>
                  </a:lnTo>
                  <a:lnTo>
                    <a:pt x="21" y="22"/>
                  </a:lnTo>
                  <a:lnTo>
                    <a:pt x="23" y="26"/>
                  </a:lnTo>
                  <a:lnTo>
                    <a:pt x="23" y="26"/>
                  </a:lnTo>
                  <a:lnTo>
                    <a:pt x="29" y="28"/>
                  </a:lnTo>
                  <a:lnTo>
                    <a:pt x="31" y="30"/>
                  </a:lnTo>
                  <a:lnTo>
                    <a:pt x="31" y="30"/>
                  </a:lnTo>
                  <a:lnTo>
                    <a:pt x="33" y="36"/>
                  </a:lnTo>
                  <a:lnTo>
                    <a:pt x="35" y="40"/>
                  </a:lnTo>
                  <a:lnTo>
                    <a:pt x="35" y="40"/>
                  </a:lnTo>
                  <a:lnTo>
                    <a:pt x="33" y="46"/>
                  </a:lnTo>
                  <a:lnTo>
                    <a:pt x="29" y="52"/>
                  </a:lnTo>
                  <a:lnTo>
                    <a:pt x="29" y="52"/>
                  </a:lnTo>
                  <a:lnTo>
                    <a:pt x="23" y="56"/>
                  </a:lnTo>
                  <a:lnTo>
                    <a:pt x="17" y="56"/>
                  </a:lnTo>
                  <a:lnTo>
                    <a:pt x="17" y="56"/>
                  </a:lnTo>
                  <a:lnTo>
                    <a:pt x="12" y="54"/>
                  </a:lnTo>
                  <a:lnTo>
                    <a:pt x="6" y="50"/>
                  </a:lnTo>
                  <a:lnTo>
                    <a:pt x="6" y="50"/>
                  </a:lnTo>
                  <a:lnTo>
                    <a:pt x="2" y="44"/>
                  </a:lnTo>
                  <a:lnTo>
                    <a:pt x="0" y="36"/>
                  </a:lnTo>
                  <a:lnTo>
                    <a:pt x="0" y="36"/>
                  </a:lnTo>
                  <a:lnTo>
                    <a:pt x="4" y="22"/>
                  </a:lnTo>
                  <a:lnTo>
                    <a:pt x="12" y="10"/>
                  </a:lnTo>
                  <a:lnTo>
                    <a:pt x="12" y="10"/>
                  </a:lnTo>
                  <a:lnTo>
                    <a:pt x="25" y="2"/>
                  </a:lnTo>
                  <a:lnTo>
                    <a:pt x="43" y="0"/>
                  </a:lnTo>
                  <a:lnTo>
                    <a:pt x="43" y="0"/>
                  </a:lnTo>
                  <a:lnTo>
                    <a:pt x="61" y="2"/>
                  </a:lnTo>
                  <a:lnTo>
                    <a:pt x="75" y="12"/>
                  </a:lnTo>
                  <a:lnTo>
                    <a:pt x="75" y="12"/>
                  </a:lnTo>
                  <a:lnTo>
                    <a:pt x="84" y="24"/>
                  </a:lnTo>
                  <a:lnTo>
                    <a:pt x="86" y="40"/>
                  </a:lnTo>
                  <a:lnTo>
                    <a:pt x="86" y="40"/>
                  </a:lnTo>
                  <a:lnTo>
                    <a:pt x="86" y="46"/>
                  </a:lnTo>
                  <a:lnTo>
                    <a:pt x="84" y="52"/>
                  </a:lnTo>
                  <a:lnTo>
                    <a:pt x="84" y="52"/>
                  </a:lnTo>
                  <a:lnTo>
                    <a:pt x="82" y="60"/>
                  </a:lnTo>
                  <a:lnTo>
                    <a:pt x="79" y="64"/>
                  </a:lnTo>
                  <a:lnTo>
                    <a:pt x="79" y="64"/>
                  </a:lnTo>
                  <a:lnTo>
                    <a:pt x="73" y="70"/>
                  </a:lnTo>
                  <a:lnTo>
                    <a:pt x="65" y="78"/>
                  </a:lnTo>
                  <a:lnTo>
                    <a:pt x="65" y="78"/>
                  </a:lnTo>
                  <a:lnTo>
                    <a:pt x="57" y="86"/>
                  </a:lnTo>
                  <a:lnTo>
                    <a:pt x="51" y="92"/>
                  </a:lnTo>
                  <a:lnTo>
                    <a:pt x="51" y="92"/>
                  </a:lnTo>
                  <a:lnTo>
                    <a:pt x="49" y="96"/>
                  </a:lnTo>
                  <a:lnTo>
                    <a:pt x="45" y="104"/>
                  </a:lnTo>
                  <a:lnTo>
                    <a:pt x="45" y="104"/>
                  </a:lnTo>
                  <a:lnTo>
                    <a:pt x="45" y="110"/>
                  </a:lnTo>
                  <a:lnTo>
                    <a:pt x="43" y="118"/>
                  </a:lnTo>
                  <a:lnTo>
                    <a:pt x="43" y="118"/>
                  </a:lnTo>
                  <a:lnTo>
                    <a:pt x="43" y="118"/>
                  </a:lnTo>
                  <a:close/>
                </a:path>
              </a:pathLst>
            </a:custGeom>
            <a:solidFill>
              <a:schemeClr val="accent2"/>
            </a:solidFill>
            <a:ln w="9525">
              <a:noFill/>
              <a:round/>
              <a:headEnd/>
              <a:tailEnd/>
            </a:ln>
          </p:spPr>
          <p:txBody>
            <a:bodyPr/>
            <a:lstStyle/>
            <a:p>
              <a:endParaRPr lang="en-US" dirty="0"/>
            </a:p>
          </p:txBody>
        </p:sp>
      </p:grpSp>
      <p:grpSp>
        <p:nvGrpSpPr>
          <p:cNvPr id="4" name="Group 56"/>
          <p:cNvGrpSpPr>
            <a:grpSpLocks/>
          </p:cNvGrpSpPr>
          <p:nvPr/>
        </p:nvGrpSpPr>
        <p:grpSpPr bwMode="auto">
          <a:xfrm>
            <a:off x="742678" y="2696030"/>
            <a:ext cx="388938" cy="279400"/>
            <a:chOff x="585" y="398"/>
            <a:chExt cx="245" cy="176"/>
          </a:xfrm>
        </p:grpSpPr>
        <p:sp>
          <p:nvSpPr>
            <p:cNvPr id="16" name="Oval 57"/>
            <p:cNvSpPr>
              <a:spLocks noChangeArrowheads="1"/>
            </p:cNvSpPr>
            <p:nvPr/>
          </p:nvSpPr>
          <p:spPr bwMode="blackWhite">
            <a:xfrm>
              <a:off x="585" y="432"/>
              <a:ext cx="245" cy="142"/>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wrap="none" anchor="ctr">
              <a:spAutoFit/>
            </a:bodyPr>
            <a:lstStyle/>
            <a:p>
              <a:endParaRPr lang="en-US" dirty="0"/>
            </a:p>
          </p:txBody>
        </p:sp>
        <p:sp>
          <p:nvSpPr>
            <p:cNvPr id="17" name="Freeform 58"/>
            <p:cNvSpPr>
              <a:spLocks/>
            </p:cNvSpPr>
            <p:nvPr/>
          </p:nvSpPr>
          <p:spPr bwMode="auto">
            <a:xfrm>
              <a:off x="647" y="398"/>
              <a:ext cx="165" cy="166"/>
            </a:xfrm>
            <a:custGeom>
              <a:avLst/>
              <a:gdLst/>
              <a:ahLst/>
              <a:cxnLst>
                <a:cxn ang="0">
                  <a:pos x="161" y="0"/>
                </a:cxn>
                <a:cxn ang="0">
                  <a:pos x="165" y="6"/>
                </a:cxn>
                <a:cxn ang="0">
                  <a:pos x="165" y="6"/>
                </a:cxn>
                <a:cxn ang="0">
                  <a:pos x="152" y="18"/>
                </a:cxn>
                <a:cxn ang="0">
                  <a:pos x="138" y="32"/>
                </a:cxn>
                <a:cxn ang="0">
                  <a:pos x="124" y="48"/>
                </a:cxn>
                <a:cxn ang="0">
                  <a:pos x="108" y="68"/>
                </a:cxn>
                <a:cxn ang="0">
                  <a:pos x="108" y="68"/>
                </a:cxn>
                <a:cxn ang="0">
                  <a:pos x="81" y="110"/>
                </a:cxn>
                <a:cxn ang="0">
                  <a:pos x="61" y="148"/>
                </a:cxn>
                <a:cxn ang="0">
                  <a:pos x="61" y="148"/>
                </a:cxn>
                <a:cxn ang="0">
                  <a:pos x="53" y="154"/>
                </a:cxn>
                <a:cxn ang="0">
                  <a:pos x="53" y="154"/>
                </a:cxn>
                <a:cxn ang="0">
                  <a:pos x="43" y="160"/>
                </a:cxn>
                <a:cxn ang="0">
                  <a:pos x="37" y="166"/>
                </a:cxn>
                <a:cxn ang="0">
                  <a:pos x="37" y="166"/>
                </a:cxn>
                <a:cxn ang="0">
                  <a:pos x="35" y="158"/>
                </a:cxn>
                <a:cxn ang="0">
                  <a:pos x="32" y="146"/>
                </a:cxn>
                <a:cxn ang="0">
                  <a:pos x="32" y="146"/>
                </a:cxn>
                <a:cxn ang="0">
                  <a:pos x="28" y="138"/>
                </a:cxn>
                <a:cxn ang="0">
                  <a:pos x="28" y="138"/>
                </a:cxn>
                <a:cxn ang="0">
                  <a:pos x="20" y="122"/>
                </a:cxn>
                <a:cxn ang="0">
                  <a:pos x="14" y="112"/>
                </a:cxn>
                <a:cxn ang="0">
                  <a:pos x="14" y="112"/>
                </a:cxn>
                <a:cxn ang="0">
                  <a:pos x="8" y="106"/>
                </a:cxn>
                <a:cxn ang="0">
                  <a:pos x="0" y="100"/>
                </a:cxn>
                <a:cxn ang="0">
                  <a:pos x="0" y="100"/>
                </a:cxn>
                <a:cxn ang="0">
                  <a:pos x="12" y="90"/>
                </a:cxn>
                <a:cxn ang="0">
                  <a:pos x="24" y="88"/>
                </a:cxn>
                <a:cxn ang="0">
                  <a:pos x="24" y="88"/>
                </a:cxn>
                <a:cxn ang="0">
                  <a:pos x="30" y="88"/>
                </a:cxn>
                <a:cxn ang="0">
                  <a:pos x="34" y="94"/>
                </a:cxn>
                <a:cxn ang="0">
                  <a:pos x="39" y="102"/>
                </a:cxn>
                <a:cxn ang="0">
                  <a:pos x="43" y="112"/>
                </a:cxn>
                <a:cxn ang="0">
                  <a:pos x="43" y="112"/>
                </a:cxn>
                <a:cxn ang="0">
                  <a:pos x="47" y="122"/>
                </a:cxn>
                <a:cxn ang="0">
                  <a:pos x="47" y="122"/>
                </a:cxn>
                <a:cxn ang="0">
                  <a:pos x="71" y="86"/>
                </a:cxn>
                <a:cxn ang="0">
                  <a:pos x="98" y="52"/>
                </a:cxn>
                <a:cxn ang="0">
                  <a:pos x="98" y="52"/>
                </a:cxn>
                <a:cxn ang="0">
                  <a:pos x="130" y="22"/>
                </a:cxn>
                <a:cxn ang="0">
                  <a:pos x="161" y="0"/>
                </a:cxn>
                <a:cxn ang="0">
                  <a:pos x="161" y="0"/>
                </a:cxn>
                <a:cxn ang="0">
                  <a:pos x="161" y="0"/>
                </a:cxn>
              </a:cxnLst>
              <a:rect l="0" t="0" r="r" b="b"/>
              <a:pathLst>
                <a:path w="165" h="166">
                  <a:moveTo>
                    <a:pt x="161" y="0"/>
                  </a:moveTo>
                  <a:lnTo>
                    <a:pt x="165" y="6"/>
                  </a:lnTo>
                  <a:lnTo>
                    <a:pt x="165" y="6"/>
                  </a:lnTo>
                  <a:lnTo>
                    <a:pt x="152" y="18"/>
                  </a:lnTo>
                  <a:lnTo>
                    <a:pt x="138" y="32"/>
                  </a:lnTo>
                  <a:lnTo>
                    <a:pt x="124" y="48"/>
                  </a:lnTo>
                  <a:lnTo>
                    <a:pt x="108" y="68"/>
                  </a:lnTo>
                  <a:lnTo>
                    <a:pt x="108" y="68"/>
                  </a:lnTo>
                  <a:lnTo>
                    <a:pt x="81" y="110"/>
                  </a:lnTo>
                  <a:lnTo>
                    <a:pt x="61" y="148"/>
                  </a:lnTo>
                  <a:lnTo>
                    <a:pt x="61" y="148"/>
                  </a:lnTo>
                  <a:lnTo>
                    <a:pt x="53" y="154"/>
                  </a:lnTo>
                  <a:lnTo>
                    <a:pt x="53" y="154"/>
                  </a:lnTo>
                  <a:lnTo>
                    <a:pt x="43" y="160"/>
                  </a:lnTo>
                  <a:lnTo>
                    <a:pt x="37" y="166"/>
                  </a:lnTo>
                  <a:lnTo>
                    <a:pt x="37" y="166"/>
                  </a:lnTo>
                  <a:lnTo>
                    <a:pt x="35" y="158"/>
                  </a:lnTo>
                  <a:lnTo>
                    <a:pt x="32" y="146"/>
                  </a:lnTo>
                  <a:lnTo>
                    <a:pt x="32" y="146"/>
                  </a:lnTo>
                  <a:lnTo>
                    <a:pt x="28" y="138"/>
                  </a:lnTo>
                  <a:lnTo>
                    <a:pt x="28" y="138"/>
                  </a:lnTo>
                  <a:lnTo>
                    <a:pt x="20" y="122"/>
                  </a:lnTo>
                  <a:lnTo>
                    <a:pt x="14" y="112"/>
                  </a:lnTo>
                  <a:lnTo>
                    <a:pt x="14" y="112"/>
                  </a:lnTo>
                  <a:lnTo>
                    <a:pt x="8" y="106"/>
                  </a:lnTo>
                  <a:lnTo>
                    <a:pt x="0" y="100"/>
                  </a:lnTo>
                  <a:lnTo>
                    <a:pt x="0" y="100"/>
                  </a:lnTo>
                  <a:lnTo>
                    <a:pt x="12" y="90"/>
                  </a:lnTo>
                  <a:lnTo>
                    <a:pt x="24" y="88"/>
                  </a:lnTo>
                  <a:lnTo>
                    <a:pt x="24" y="88"/>
                  </a:lnTo>
                  <a:lnTo>
                    <a:pt x="30" y="88"/>
                  </a:lnTo>
                  <a:lnTo>
                    <a:pt x="34" y="94"/>
                  </a:lnTo>
                  <a:lnTo>
                    <a:pt x="39" y="102"/>
                  </a:lnTo>
                  <a:lnTo>
                    <a:pt x="43" y="112"/>
                  </a:lnTo>
                  <a:lnTo>
                    <a:pt x="43" y="112"/>
                  </a:lnTo>
                  <a:lnTo>
                    <a:pt x="47" y="122"/>
                  </a:lnTo>
                  <a:lnTo>
                    <a:pt x="47" y="122"/>
                  </a:lnTo>
                  <a:lnTo>
                    <a:pt x="71" y="86"/>
                  </a:lnTo>
                  <a:lnTo>
                    <a:pt x="98" y="52"/>
                  </a:lnTo>
                  <a:lnTo>
                    <a:pt x="98" y="52"/>
                  </a:lnTo>
                  <a:lnTo>
                    <a:pt x="130" y="22"/>
                  </a:lnTo>
                  <a:lnTo>
                    <a:pt x="161" y="0"/>
                  </a:lnTo>
                  <a:lnTo>
                    <a:pt x="161" y="0"/>
                  </a:lnTo>
                  <a:lnTo>
                    <a:pt x="161" y="0"/>
                  </a:lnTo>
                  <a:close/>
                </a:path>
              </a:pathLst>
            </a:custGeom>
            <a:solidFill>
              <a:srgbClr val="000099"/>
            </a:solidFill>
            <a:ln w="9525">
              <a:solidFill>
                <a:srgbClr val="000099"/>
              </a:solidFill>
              <a:round/>
              <a:headEnd/>
              <a:tailEnd/>
            </a:ln>
          </p:spPr>
          <p:txBody>
            <a:bodyPr/>
            <a:lstStyle/>
            <a:p>
              <a:endParaRPr lang="en-US" dirty="0"/>
            </a:p>
          </p:txBody>
        </p:sp>
      </p:grpSp>
    </p:spTree>
    <p:custDataLst>
      <p:tags r:id="rId1"/>
    </p:custDataLst>
    <p:extLst>
      <p:ext uri="{BB962C8B-B14F-4D97-AF65-F5344CB8AC3E}">
        <p14:creationId xmlns:p14="http://schemas.microsoft.com/office/powerpoint/2010/main" val="1558399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22"/>
          <p:cNvSpPr>
            <a:spLocks noGrp="1" noChangeArrowheads="1"/>
          </p:cNvSpPr>
          <p:nvPr>
            <p:ph idx="1"/>
          </p:nvPr>
        </p:nvSpPr>
        <p:spPr>
          <a:xfrm>
            <a:off x="279400" y="584200"/>
            <a:ext cx="8599488" cy="5073184"/>
          </a:xfrm>
        </p:spPr>
        <p:txBody>
          <a:bodyPr/>
          <a:lstStyle/>
          <a:p>
            <a:r>
              <a:rPr lang="en-US" dirty="0" err="1" smtClean="0"/>
              <a:t>Souvent</a:t>
            </a:r>
            <a:r>
              <a:rPr lang="en-US" dirty="0" smtClean="0"/>
              <a:t> </a:t>
            </a:r>
            <a:r>
              <a:rPr lang="en-US" dirty="0" err="1" smtClean="0"/>
              <a:t>utilisé</a:t>
            </a:r>
            <a:r>
              <a:rPr lang="en-US" dirty="0" smtClean="0"/>
              <a:t> pour des menus de navigation</a:t>
            </a:r>
          </a:p>
          <a:p>
            <a:pPr lvl="1"/>
            <a:r>
              <a:rPr lang="en-US" dirty="0" err="1" smtClean="0">
                <a:latin typeface="+mj-lt"/>
                <a:cs typeface="Courier New" pitchFamily="49" charset="0"/>
              </a:rPr>
              <a:t>Listes</a:t>
            </a:r>
            <a:r>
              <a:rPr lang="en-US" dirty="0" smtClean="0">
                <a:latin typeface="+mj-lt"/>
                <a:cs typeface="Courier New" pitchFamily="49" charset="0"/>
              </a:rPr>
              <a:t> </a:t>
            </a:r>
            <a:r>
              <a:rPr lang="en-US" dirty="0" err="1" smtClean="0">
                <a:latin typeface="+mj-lt"/>
                <a:cs typeface="Courier New" pitchFamily="49" charset="0"/>
              </a:rPr>
              <a:t>ordonées</a:t>
            </a:r>
            <a:r>
              <a:rPr lang="en-US" dirty="0" smtClean="0">
                <a:latin typeface="+mj-lt"/>
                <a:cs typeface="Courier New" pitchFamily="49" charset="0"/>
              </a:rPr>
              <a:t> (&lt;</a:t>
            </a:r>
            <a:r>
              <a:rPr lang="en-US" dirty="0" err="1" smtClean="0">
                <a:latin typeface="+mj-lt"/>
                <a:cs typeface="Courier New" pitchFamily="49" charset="0"/>
              </a:rPr>
              <a:t>ol</a:t>
            </a:r>
            <a:r>
              <a:rPr lang="en-US" dirty="0" smtClean="0">
                <a:latin typeface="+mj-lt"/>
                <a:cs typeface="Courier New" pitchFamily="49" charset="0"/>
              </a:rPr>
              <a:t>&gt;)</a:t>
            </a:r>
          </a:p>
          <a:p>
            <a:pPr lvl="1"/>
            <a:r>
              <a:rPr lang="en-US" dirty="0" err="1" smtClean="0">
                <a:latin typeface="+mj-lt"/>
                <a:cs typeface="Courier New" pitchFamily="49" charset="0"/>
              </a:rPr>
              <a:t>Listes</a:t>
            </a:r>
            <a:r>
              <a:rPr lang="en-US" dirty="0" smtClean="0">
                <a:latin typeface="+mj-lt"/>
                <a:cs typeface="Courier New" pitchFamily="49" charset="0"/>
              </a:rPr>
              <a:t> non </a:t>
            </a:r>
            <a:r>
              <a:rPr lang="en-US" dirty="0" err="1" smtClean="0">
                <a:latin typeface="+mj-lt"/>
                <a:cs typeface="Courier New" pitchFamily="49" charset="0"/>
              </a:rPr>
              <a:t>ordonnées</a:t>
            </a:r>
            <a:r>
              <a:rPr lang="en-US" dirty="0" smtClean="0">
                <a:latin typeface="+mj-lt"/>
                <a:cs typeface="Courier New" pitchFamily="49" charset="0"/>
              </a:rPr>
              <a:t> (&lt;</a:t>
            </a:r>
            <a:r>
              <a:rPr lang="en-US" dirty="0" err="1" smtClean="0">
                <a:latin typeface="+mj-lt"/>
                <a:cs typeface="Courier New" pitchFamily="49" charset="0"/>
              </a:rPr>
              <a:t>ul</a:t>
            </a:r>
            <a:r>
              <a:rPr lang="en-US" dirty="0" smtClean="0">
                <a:latin typeface="+mj-lt"/>
                <a:cs typeface="Courier New" pitchFamily="49" charset="0"/>
              </a:rPr>
              <a:t>&gt;)</a:t>
            </a:r>
            <a:endParaRPr lang="en-US" noProof="0" dirty="0" smtClean="0">
              <a:latin typeface="+mj-lt"/>
              <a:cs typeface="Courier New" pitchFamily="49" charset="0"/>
            </a:endParaRPr>
          </a:p>
          <a:p>
            <a:pPr lvl="1"/>
            <a:r>
              <a:rPr lang="en-US" dirty="0" err="1" smtClean="0">
                <a:latin typeface="+mj-lt"/>
                <a:cs typeface="Courier New" pitchFamily="49" charset="0"/>
              </a:rPr>
              <a:t>Listes</a:t>
            </a:r>
            <a:r>
              <a:rPr lang="en-US" dirty="0" smtClean="0">
                <a:latin typeface="+mj-lt"/>
                <a:cs typeface="Courier New" pitchFamily="49" charset="0"/>
              </a:rPr>
              <a:t> de </a:t>
            </a:r>
            <a:r>
              <a:rPr lang="en-US" dirty="0" err="1" smtClean="0">
                <a:latin typeface="+mj-lt"/>
                <a:cs typeface="Courier New" pitchFamily="49" charset="0"/>
              </a:rPr>
              <a:t>définitions</a:t>
            </a:r>
            <a:r>
              <a:rPr lang="en-US" dirty="0" smtClean="0">
                <a:latin typeface="+mj-lt"/>
                <a:cs typeface="Courier New" pitchFamily="49" charset="0"/>
              </a:rPr>
              <a:t> (&lt;dl&gt;)</a:t>
            </a:r>
          </a:p>
          <a:p>
            <a:r>
              <a:rPr lang="en-US" noProof="0" dirty="0" err="1" smtClean="0">
                <a:latin typeface="+mj-lt"/>
                <a:cs typeface="Courier New" pitchFamily="49" charset="0"/>
              </a:rPr>
              <a:t>Liste</a:t>
            </a:r>
            <a:r>
              <a:rPr lang="en-US" noProof="0" dirty="0" smtClean="0">
                <a:latin typeface="+mj-lt"/>
                <a:cs typeface="Courier New" pitchFamily="49" charset="0"/>
              </a:rPr>
              <a:t> et </a:t>
            </a:r>
            <a:r>
              <a:rPr lang="en-US" noProof="0" dirty="0" err="1" smtClean="0">
                <a:latin typeface="+mj-lt"/>
                <a:cs typeface="Courier New" pitchFamily="49" charset="0"/>
              </a:rPr>
              <a:t>éléments</a:t>
            </a:r>
            <a:r>
              <a:rPr lang="en-US" noProof="0" dirty="0" smtClean="0">
                <a:latin typeface="+mj-lt"/>
                <a:cs typeface="Courier New" pitchFamily="49" charset="0"/>
              </a:rPr>
              <a:t> de </a:t>
            </a:r>
            <a:r>
              <a:rPr lang="en-US" noProof="0" dirty="0" err="1" smtClean="0">
                <a:latin typeface="+mj-lt"/>
                <a:cs typeface="Courier New" pitchFamily="49" charset="0"/>
              </a:rPr>
              <a:t>listes</a:t>
            </a:r>
            <a:r>
              <a:rPr lang="en-US" noProof="0" dirty="0" smtClean="0">
                <a:latin typeface="+mj-lt"/>
                <a:cs typeface="Courier New" pitchFamily="49" charset="0"/>
              </a:rPr>
              <a:t> </a:t>
            </a:r>
            <a:r>
              <a:rPr lang="en-US" noProof="0" dirty="0" err="1" smtClean="0">
                <a:latin typeface="+mj-lt"/>
                <a:cs typeface="Courier New" pitchFamily="49" charset="0"/>
              </a:rPr>
              <a:t>sont</a:t>
            </a:r>
            <a:r>
              <a:rPr lang="en-US" noProof="0" dirty="0" smtClean="0">
                <a:latin typeface="+mj-lt"/>
                <a:cs typeface="Courier New" pitchFamily="49" charset="0"/>
              </a:rPr>
              <a:t> de type block</a:t>
            </a:r>
            <a:endParaRPr lang="en-US" dirty="0" smtClean="0"/>
          </a:p>
          <a:p>
            <a:pPr lvl="1"/>
            <a:r>
              <a:rPr lang="en-US" noProof="0" dirty="0" smtClean="0"/>
              <a:t>Un </a:t>
            </a:r>
            <a:r>
              <a:rPr lang="en-US" noProof="0" dirty="0" err="1" smtClean="0"/>
              <a:t>saut</a:t>
            </a:r>
            <a:r>
              <a:rPr lang="en-US" noProof="0" dirty="0" smtClean="0"/>
              <a:t> de </a:t>
            </a:r>
            <a:r>
              <a:rPr lang="en-US" noProof="0" dirty="0" err="1" smtClean="0"/>
              <a:t>ligne</a:t>
            </a:r>
            <a:r>
              <a:rPr lang="en-US" noProof="0" dirty="0" smtClean="0"/>
              <a:t> </a:t>
            </a:r>
            <a:r>
              <a:rPr lang="en-US" noProof="0" dirty="0" err="1" smtClean="0"/>
              <a:t>avant</a:t>
            </a:r>
            <a:r>
              <a:rPr lang="en-US" noProof="0" dirty="0" smtClean="0"/>
              <a:t> et après</a:t>
            </a:r>
          </a:p>
          <a:p>
            <a:pPr lvl="1"/>
            <a:r>
              <a:rPr lang="en-US" dirty="0" err="1" smtClean="0"/>
              <a:t>S’étendent</a:t>
            </a:r>
            <a:r>
              <a:rPr lang="en-US" dirty="0" smtClean="0"/>
              <a:t> en </a:t>
            </a:r>
            <a:r>
              <a:rPr lang="en-US" dirty="0" err="1" smtClean="0"/>
              <a:t>largeur</a:t>
            </a:r>
            <a:r>
              <a:rPr lang="en-US" dirty="0" smtClean="0"/>
              <a:t> pour </a:t>
            </a:r>
            <a:r>
              <a:rPr lang="en-US" dirty="0" err="1" smtClean="0"/>
              <a:t>remplir</a:t>
            </a:r>
            <a:r>
              <a:rPr lang="en-US" dirty="0" smtClean="0"/>
              <a:t> </a:t>
            </a:r>
            <a:r>
              <a:rPr lang="en-US" dirty="0" err="1" smtClean="0"/>
              <a:t>leur</a:t>
            </a:r>
            <a:r>
              <a:rPr lang="en-US" dirty="0" smtClean="0"/>
              <a:t> </a:t>
            </a:r>
            <a:r>
              <a:rPr lang="en-US" dirty="0" err="1" smtClean="0"/>
              <a:t>conteneur</a:t>
            </a:r>
            <a:r>
              <a:rPr lang="en-US" dirty="0" smtClean="0"/>
              <a:t> parent</a:t>
            </a:r>
          </a:p>
          <a:p>
            <a:r>
              <a:rPr lang="en-US" noProof="0" dirty="0" smtClean="0"/>
              <a:t>Faire </a:t>
            </a:r>
            <a:r>
              <a:rPr lang="en-US" noProof="0" dirty="0" err="1" smtClean="0"/>
              <a:t>flotter</a:t>
            </a:r>
            <a:r>
              <a:rPr lang="en-US" noProof="0" dirty="0" smtClean="0"/>
              <a:t> les </a:t>
            </a:r>
            <a:r>
              <a:rPr lang="en-US" noProof="0" dirty="0" err="1" smtClean="0"/>
              <a:t>éléments</a:t>
            </a:r>
            <a:r>
              <a:rPr lang="en-US" noProof="0" dirty="0" smtClean="0"/>
              <a:t> de </a:t>
            </a:r>
            <a:r>
              <a:rPr lang="en-US" dirty="0" err="1" smtClean="0"/>
              <a:t>liste</a:t>
            </a:r>
            <a:r>
              <a:rPr lang="en-US" dirty="0" smtClean="0"/>
              <a:t> </a:t>
            </a:r>
            <a:r>
              <a:rPr lang="en-US" dirty="0" err="1" smtClean="0"/>
              <a:t>ajuste</a:t>
            </a:r>
            <a:r>
              <a:rPr lang="en-US" dirty="0" smtClean="0"/>
              <a:t> </a:t>
            </a:r>
            <a:r>
              <a:rPr lang="en-US" dirty="0" err="1" smtClean="0"/>
              <a:t>leurs</a:t>
            </a:r>
            <a:r>
              <a:rPr lang="en-US" dirty="0" smtClean="0"/>
              <a:t> </a:t>
            </a:r>
            <a:r>
              <a:rPr lang="en-US" dirty="0" err="1" smtClean="0"/>
              <a:t>largeurs</a:t>
            </a:r>
            <a:r>
              <a:rPr lang="en-US" dirty="0" smtClean="0"/>
              <a:t> </a:t>
            </a:r>
            <a:r>
              <a:rPr lang="en-US" dirty="0" err="1" smtClean="0"/>
              <a:t>à</a:t>
            </a:r>
            <a:r>
              <a:rPr lang="en-US" dirty="0" smtClean="0"/>
              <a:t> </a:t>
            </a:r>
            <a:r>
              <a:rPr lang="en-US" dirty="0" err="1" smtClean="0"/>
              <a:t>leurs</a:t>
            </a:r>
            <a:r>
              <a:rPr lang="en-US" dirty="0" smtClean="0"/>
              <a:t> </a:t>
            </a:r>
            <a:r>
              <a:rPr lang="en-US" dirty="0" err="1" smtClean="0"/>
              <a:t>contenus</a:t>
            </a:r>
            <a:endParaRPr lang="en-US" noProof="0" dirty="0" smtClean="0"/>
          </a:p>
          <a:p>
            <a:pPr lvl="1"/>
            <a:r>
              <a:rPr lang="en-US" dirty="0" err="1" smtClean="0"/>
              <a:t>Cela</a:t>
            </a:r>
            <a:r>
              <a:rPr lang="en-US" dirty="0" smtClean="0"/>
              <a:t> retire les </a:t>
            </a:r>
            <a:r>
              <a:rPr lang="en-US" dirty="0" err="1" smtClean="0"/>
              <a:t>éléments</a:t>
            </a:r>
            <a:r>
              <a:rPr lang="en-US" dirty="0" smtClean="0"/>
              <a:t> de la </a:t>
            </a:r>
            <a:r>
              <a:rPr lang="en-US" dirty="0" err="1" smtClean="0"/>
              <a:t>mise</a:t>
            </a:r>
            <a:r>
              <a:rPr lang="en-US" dirty="0" smtClean="0"/>
              <a:t> en page </a:t>
            </a:r>
            <a:r>
              <a:rPr lang="en-US" dirty="0" err="1" smtClean="0"/>
              <a:t>linéaire</a:t>
            </a:r>
            <a:endParaRPr lang="en-US" dirty="0"/>
          </a:p>
          <a:p>
            <a:r>
              <a:rPr lang="en-US" dirty="0" smtClean="0"/>
              <a:t>Si </a:t>
            </a:r>
            <a:r>
              <a:rPr lang="en-US" dirty="0" err="1" smtClean="0"/>
              <a:t>tous</a:t>
            </a:r>
            <a:r>
              <a:rPr lang="en-US" dirty="0" smtClean="0"/>
              <a:t> les </a:t>
            </a:r>
            <a:r>
              <a:rPr lang="en-US" dirty="0" err="1" smtClean="0"/>
              <a:t>éléments</a:t>
            </a:r>
            <a:r>
              <a:rPr lang="en-US" dirty="0" smtClean="0"/>
              <a:t> </a:t>
            </a:r>
            <a:r>
              <a:rPr lang="en-US" dirty="0" err="1" smtClean="0"/>
              <a:t>d’une</a:t>
            </a:r>
            <a:r>
              <a:rPr lang="en-US" dirty="0" smtClean="0"/>
              <a:t> </a:t>
            </a:r>
            <a:r>
              <a:rPr lang="en-US" dirty="0" err="1" smtClean="0"/>
              <a:t>liste</a:t>
            </a:r>
            <a:r>
              <a:rPr lang="en-US" dirty="0" smtClean="0"/>
              <a:t> </a:t>
            </a:r>
            <a:r>
              <a:rPr lang="en-US" dirty="0" err="1" smtClean="0"/>
              <a:t>sont</a:t>
            </a:r>
            <a:r>
              <a:rPr lang="en-US" dirty="0" smtClean="0"/>
              <a:t> </a:t>
            </a:r>
            <a:r>
              <a:rPr lang="en-US" dirty="0" err="1" smtClean="0"/>
              <a:t>flottants</a:t>
            </a:r>
            <a:r>
              <a:rPr lang="en-US" dirty="0" smtClean="0"/>
              <a:t>, la </a:t>
            </a:r>
            <a:r>
              <a:rPr lang="en-US" dirty="0" err="1" smtClean="0"/>
              <a:t>liste</a:t>
            </a:r>
            <a:r>
              <a:rPr lang="en-US" dirty="0" smtClean="0"/>
              <a:t> </a:t>
            </a:r>
            <a:r>
              <a:rPr lang="en-US" dirty="0" err="1" smtClean="0"/>
              <a:t>devient</a:t>
            </a:r>
            <a:r>
              <a:rPr lang="en-US" dirty="0" smtClean="0"/>
              <a:t> </a:t>
            </a:r>
            <a:r>
              <a:rPr lang="en-US" dirty="0" err="1" smtClean="0"/>
              <a:t>horizontale</a:t>
            </a:r>
            <a:endParaRPr lang="en-US" dirty="0" smtClean="0"/>
          </a:p>
          <a:p>
            <a:pPr lvl="1"/>
            <a:r>
              <a:rPr lang="en-US" dirty="0" smtClean="0"/>
              <a:t>Le </a:t>
            </a:r>
            <a:r>
              <a:rPr lang="en-US" dirty="0" err="1" smtClean="0"/>
              <a:t>conteneur</a:t>
            </a:r>
            <a:r>
              <a:rPr lang="en-US" dirty="0" smtClean="0"/>
              <a:t> </a:t>
            </a:r>
            <a:r>
              <a:rPr lang="en-US" dirty="0" err="1" smtClean="0"/>
              <a:t>disparait</a:t>
            </a:r>
            <a:r>
              <a:rPr lang="en-US" dirty="0" smtClean="0"/>
              <a:t>, les </a:t>
            </a:r>
            <a:r>
              <a:rPr lang="en-US" dirty="0" err="1" smtClean="0"/>
              <a:t>éléments</a:t>
            </a:r>
            <a:r>
              <a:rPr lang="en-US" dirty="0" smtClean="0"/>
              <a:t> </a:t>
            </a:r>
            <a:r>
              <a:rPr lang="en-US" dirty="0" err="1" smtClean="0"/>
              <a:t>suivant</a:t>
            </a:r>
            <a:r>
              <a:rPr lang="en-US" dirty="0" smtClean="0"/>
              <a:t> “</a:t>
            </a:r>
            <a:r>
              <a:rPr lang="en-US" dirty="0" err="1" smtClean="0"/>
              <a:t>collent</a:t>
            </a:r>
            <a:r>
              <a:rPr lang="en-US" dirty="0" smtClean="0"/>
              <a:t>” </a:t>
            </a:r>
            <a:r>
              <a:rPr lang="en-US" dirty="0" err="1" smtClean="0"/>
              <a:t>à</a:t>
            </a:r>
            <a:r>
              <a:rPr lang="en-US" dirty="0" smtClean="0"/>
              <a:t> la </a:t>
            </a:r>
            <a:r>
              <a:rPr lang="en-US" dirty="0" err="1" smtClean="0"/>
              <a:t>liste</a:t>
            </a:r>
            <a:r>
              <a:rPr lang="en-US" dirty="0" smtClean="0"/>
              <a:t> </a:t>
            </a:r>
          </a:p>
          <a:p>
            <a:pPr lvl="1"/>
            <a:r>
              <a:rPr lang="en-US" dirty="0" err="1"/>
              <a:t>U</a:t>
            </a:r>
            <a:r>
              <a:rPr lang="en-US" dirty="0" err="1" smtClean="0"/>
              <a:t>tiliser</a:t>
            </a:r>
            <a:r>
              <a:rPr lang="en-US" dirty="0" smtClean="0"/>
              <a:t> un </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clearfix</a:t>
            </a:r>
            <a:r>
              <a:rPr lang="en-US" dirty="0" smtClean="0">
                <a:latin typeface="Courier New" panose="02070309020205020404" pitchFamily="49" charset="0"/>
                <a:cs typeface="Courier New" panose="02070309020205020404" pitchFamily="49" charset="0"/>
              </a:rPr>
              <a:t>*</a:t>
            </a:r>
            <a:r>
              <a:rPr lang="en-US" dirty="0" smtClean="0"/>
              <a:t>pour </a:t>
            </a:r>
            <a:r>
              <a:rPr lang="en-US" dirty="0" err="1" smtClean="0"/>
              <a:t>éviter</a:t>
            </a:r>
            <a:r>
              <a:rPr lang="en-US" dirty="0" smtClean="0"/>
              <a:t> </a:t>
            </a:r>
            <a:r>
              <a:rPr lang="en-US" dirty="0" err="1" smtClean="0"/>
              <a:t>cela</a:t>
            </a:r>
            <a:endParaRPr lang="en-US" dirty="0" smtClean="0">
              <a:latin typeface="Courier New" panose="02070309020205020404" pitchFamily="49" charset="0"/>
              <a:cs typeface="Courier New" panose="02070309020205020404" pitchFamily="49" charset="0"/>
            </a:endParaRPr>
          </a:p>
          <a:p>
            <a:r>
              <a:rPr lang="en-US" dirty="0" smtClean="0"/>
              <a:t>Les </a:t>
            </a:r>
            <a:r>
              <a:rPr lang="en-US" dirty="0" err="1" smtClean="0"/>
              <a:t>puces</a:t>
            </a:r>
            <a:r>
              <a:rPr lang="en-US" dirty="0" smtClean="0"/>
              <a:t> </a:t>
            </a:r>
            <a:r>
              <a:rPr lang="en-US" dirty="0" err="1" smtClean="0"/>
              <a:t>sont</a:t>
            </a:r>
            <a:r>
              <a:rPr lang="en-US" dirty="0" smtClean="0"/>
              <a:t> </a:t>
            </a:r>
            <a:r>
              <a:rPr lang="en-US" dirty="0" err="1" smtClean="0"/>
              <a:t>faciles</a:t>
            </a:r>
            <a:r>
              <a:rPr lang="en-US" dirty="0" smtClean="0"/>
              <a:t> </a:t>
            </a:r>
            <a:r>
              <a:rPr lang="en-US" dirty="0" err="1" smtClean="0"/>
              <a:t>à</a:t>
            </a:r>
            <a:r>
              <a:rPr lang="en-US" dirty="0" smtClean="0"/>
              <a:t> effacer </a:t>
            </a:r>
          </a:p>
          <a:p>
            <a:pPr lvl="1"/>
            <a:r>
              <a:rPr lang="en-US" dirty="0" err="1" smtClean="0">
                <a:latin typeface="Courier New" pitchFamily="49" charset="0"/>
                <a:cs typeface="Courier New" pitchFamily="49" charset="0"/>
              </a:rPr>
              <a:t>list-style:none</a:t>
            </a:r>
            <a:r>
              <a:rPr lang="en-US" dirty="0" smtClean="0">
                <a:latin typeface="Courier New" pitchFamily="49" charset="0"/>
                <a:cs typeface="Courier New" pitchFamily="49" charset="0"/>
              </a:rPr>
              <a:t>;</a:t>
            </a:r>
          </a:p>
        </p:txBody>
      </p:sp>
      <p:sp>
        <p:nvSpPr>
          <p:cNvPr id="370709" name="Rectangle 21"/>
          <p:cNvSpPr>
            <a:spLocks noGrp="1" noChangeArrowheads="1"/>
          </p:cNvSpPr>
          <p:nvPr>
            <p:ph type="title"/>
          </p:nvPr>
        </p:nvSpPr>
        <p:spPr/>
        <p:txBody>
          <a:bodyPr/>
          <a:lstStyle/>
          <a:p>
            <a:r>
              <a:rPr lang="en-US" noProof="0" dirty="0" err="1" smtClean="0"/>
              <a:t>Listes</a:t>
            </a:r>
            <a:r>
              <a:rPr lang="en-US" noProof="0" dirty="0" smtClean="0"/>
              <a:t> HTML</a:t>
            </a:r>
          </a:p>
        </p:txBody>
      </p:sp>
    </p:spTree>
    <p:custDataLst>
      <p:tags r:id="rId1"/>
    </p:custDataLst>
    <p:extLst>
      <p:ext uri="{BB962C8B-B14F-4D97-AF65-F5344CB8AC3E}">
        <p14:creationId xmlns:p14="http://schemas.microsoft.com/office/powerpoint/2010/main" val="34327806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22"/>
          <p:cNvSpPr>
            <a:spLocks noGrp="1" noChangeArrowheads="1"/>
          </p:cNvSpPr>
          <p:nvPr>
            <p:ph idx="1"/>
          </p:nvPr>
        </p:nvSpPr>
        <p:spPr/>
        <p:txBody>
          <a:bodyPr/>
          <a:lstStyle/>
          <a:p>
            <a:r>
              <a:rPr lang="en-US" dirty="0" err="1" smtClean="0"/>
              <a:t>Votre</a:t>
            </a:r>
            <a:r>
              <a:rPr lang="en-US" dirty="0" smtClean="0"/>
              <a:t> </a:t>
            </a:r>
            <a:r>
              <a:rPr lang="en-US" dirty="0" err="1" smtClean="0"/>
              <a:t>instructeur</a:t>
            </a:r>
            <a:r>
              <a:rPr lang="en-US" dirty="0" smtClean="0"/>
              <a:t> </a:t>
            </a:r>
            <a:r>
              <a:rPr lang="en-US" dirty="0" err="1" smtClean="0"/>
              <a:t>va</a:t>
            </a:r>
            <a:r>
              <a:rPr lang="en-US" dirty="0" smtClean="0"/>
              <a:t> </a:t>
            </a:r>
            <a:r>
              <a:rPr lang="en-US" dirty="0" err="1" smtClean="0"/>
              <a:t>vous</a:t>
            </a:r>
            <a:r>
              <a:rPr lang="en-US" dirty="0" smtClean="0"/>
              <a:t> </a:t>
            </a:r>
            <a:r>
              <a:rPr lang="en-US" dirty="0" err="1" smtClean="0"/>
              <a:t>présenter</a:t>
            </a:r>
            <a:r>
              <a:rPr lang="en-US" dirty="0" smtClean="0"/>
              <a:t> </a:t>
            </a:r>
            <a:r>
              <a:rPr lang="en-US" dirty="0" err="1" smtClean="0"/>
              <a:t>une</a:t>
            </a:r>
            <a:r>
              <a:rPr lang="en-US" dirty="0" smtClean="0"/>
              <a:t> </a:t>
            </a:r>
            <a:r>
              <a:rPr lang="en-US" dirty="0" err="1" smtClean="0"/>
              <a:t>démo</a:t>
            </a:r>
            <a:r>
              <a:rPr lang="en-US" dirty="0" smtClean="0"/>
              <a:t> de la </a:t>
            </a:r>
            <a:r>
              <a:rPr lang="en-US" dirty="0" err="1" smtClean="0"/>
              <a:t>création</a:t>
            </a:r>
            <a:r>
              <a:rPr lang="en-US" dirty="0" smtClean="0"/>
              <a:t> d’un menu </a:t>
            </a:r>
            <a:r>
              <a:rPr lang="en-US" dirty="0" err="1" smtClean="0"/>
              <a:t>flottant</a:t>
            </a:r>
            <a:endParaRPr lang="en-US" dirty="0" smtClean="0"/>
          </a:p>
          <a:p>
            <a:pPr lvl="1"/>
            <a:r>
              <a:rPr lang="en-US" dirty="0" err="1" smtClean="0"/>
              <a:t>Observez</a:t>
            </a:r>
            <a:r>
              <a:rPr lang="en-US" dirty="0" smtClean="0"/>
              <a:t> comment les </a:t>
            </a:r>
            <a:r>
              <a:rPr lang="en-US" dirty="0" err="1" smtClean="0"/>
              <a:t>éléments</a:t>
            </a:r>
            <a:r>
              <a:rPr lang="en-US" dirty="0" smtClean="0"/>
              <a:t> de </a:t>
            </a:r>
            <a:r>
              <a:rPr lang="en-US" dirty="0" err="1" smtClean="0"/>
              <a:t>liste</a:t>
            </a:r>
            <a:r>
              <a:rPr lang="en-US" dirty="0" smtClean="0"/>
              <a:t> </a:t>
            </a:r>
            <a:r>
              <a:rPr lang="en-US" dirty="0" err="1" smtClean="0"/>
              <a:t>s’ajustent</a:t>
            </a:r>
            <a:r>
              <a:rPr lang="en-US" dirty="0" smtClean="0"/>
              <a:t> en </a:t>
            </a:r>
            <a:r>
              <a:rPr lang="en-US" dirty="0" err="1" smtClean="0"/>
              <a:t>largeur</a:t>
            </a:r>
            <a:r>
              <a:rPr lang="en-US" dirty="0" smtClean="0"/>
              <a:t> </a:t>
            </a:r>
            <a:r>
              <a:rPr lang="en-US" dirty="0" err="1" smtClean="0"/>
              <a:t>lorsqu’ils</a:t>
            </a:r>
            <a:r>
              <a:rPr lang="en-US" dirty="0" smtClean="0"/>
              <a:t> </a:t>
            </a:r>
            <a:r>
              <a:rPr lang="en-US" dirty="0" err="1" smtClean="0"/>
              <a:t>flottent</a:t>
            </a:r>
            <a:endParaRPr lang="en-US" dirty="0" smtClean="0"/>
          </a:p>
          <a:p>
            <a:pPr lvl="1"/>
            <a:r>
              <a:rPr lang="en-US" dirty="0" err="1" smtClean="0"/>
              <a:t>Notez</a:t>
            </a:r>
            <a:r>
              <a:rPr lang="en-US" dirty="0" smtClean="0"/>
              <a:t> </a:t>
            </a:r>
            <a:r>
              <a:rPr lang="en-US" dirty="0" err="1" smtClean="0"/>
              <a:t>que</a:t>
            </a:r>
            <a:r>
              <a:rPr lang="en-US" dirty="0" smtClean="0"/>
              <a:t> le </a:t>
            </a:r>
            <a:r>
              <a:rPr lang="en-US" dirty="0" err="1" smtClean="0"/>
              <a:t>conteneur</a:t>
            </a:r>
            <a:r>
              <a:rPr lang="en-US" dirty="0" smtClean="0"/>
              <a:t> parent </a:t>
            </a:r>
            <a:r>
              <a:rPr lang="en-US" dirty="0" err="1" smtClean="0"/>
              <a:t>disparait</a:t>
            </a:r>
            <a:r>
              <a:rPr lang="en-US" dirty="0" smtClean="0"/>
              <a:t> </a:t>
            </a:r>
            <a:r>
              <a:rPr lang="en-US" dirty="0" err="1" smtClean="0"/>
              <a:t>si</a:t>
            </a:r>
            <a:r>
              <a:rPr lang="en-US" dirty="0" smtClean="0"/>
              <a:t> les </a:t>
            </a:r>
            <a:r>
              <a:rPr lang="en-US" dirty="0" err="1" smtClean="0"/>
              <a:t>éléments</a:t>
            </a:r>
            <a:r>
              <a:rPr lang="en-US" dirty="0" smtClean="0"/>
              <a:t> qui y </a:t>
            </a:r>
            <a:r>
              <a:rPr lang="en-US" dirty="0" err="1" smtClean="0"/>
              <a:t>sont</a:t>
            </a:r>
            <a:r>
              <a:rPr lang="en-US" dirty="0" smtClean="0"/>
              <a:t> </a:t>
            </a:r>
            <a:r>
              <a:rPr lang="en-US" dirty="0" err="1" smtClean="0"/>
              <a:t>contenus</a:t>
            </a:r>
            <a:r>
              <a:rPr lang="en-US" dirty="0" smtClean="0"/>
              <a:t> </a:t>
            </a:r>
            <a:r>
              <a:rPr lang="en-US" dirty="0" err="1" smtClean="0"/>
              <a:t>sont</a:t>
            </a:r>
            <a:r>
              <a:rPr lang="en-US" dirty="0" smtClean="0"/>
              <a:t> </a:t>
            </a:r>
            <a:r>
              <a:rPr lang="en-US" dirty="0" err="1" smtClean="0"/>
              <a:t>flottant</a:t>
            </a:r>
            <a:endParaRPr lang="en-US" dirty="0" smtClean="0"/>
          </a:p>
          <a:p>
            <a:pPr lvl="1"/>
            <a:endParaRPr lang="en-US" dirty="0" smtClean="0"/>
          </a:p>
          <a:p>
            <a:pPr lvl="1"/>
            <a:r>
              <a:rPr lang="en-US" dirty="0" smtClean="0"/>
              <a:t>Comment </a:t>
            </a:r>
            <a:r>
              <a:rPr lang="en-US" dirty="0" err="1" smtClean="0"/>
              <a:t>empécher</a:t>
            </a:r>
            <a:r>
              <a:rPr lang="en-US" dirty="0" smtClean="0"/>
              <a:t> la </a:t>
            </a:r>
            <a:r>
              <a:rPr lang="en-US" dirty="0" err="1" smtClean="0"/>
              <a:t>disparition</a:t>
            </a:r>
            <a:r>
              <a:rPr lang="en-US" dirty="0" smtClean="0"/>
              <a:t> du </a:t>
            </a:r>
            <a:r>
              <a:rPr lang="en-US" dirty="0" err="1" smtClean="0"/>
              <a:t>conteneur</a:t>
            </a:r>
            <a:r>
              <a:rPr lang="en-US" dirty="0" smtClean="0"/>
              <a:t> ? </a:t>
            </a:r>
          </a:p>
          <a:p>
            <a:pPr marL="509588" lvl="2" indent="4763">
              <a:buNone/>
              <a:tabLst>
                <a:tab pos="8229600" algn="l"/>
              </a:tabLst>
            </a:pPr>
            <a:r>
              <a:rPr lang="en-US" u="sng" dirty="0" smtClean="0"/>
              <a:t>	</a:t>
            </a:r>
          </a:p>
          <a:p>
            <a:pPr lvl="1">
              <a:buNone/>
            </a:pPr>
            <a:endParaRPr lang="en-US" dirty="0" smtClean="0"/>
          </a:p>
        </p:txBody>
      </p:sp>
      <p:sp>
        <p:nvSpPr>
          <p:cNvPr id="370709" name="Rectangle 21"/>
          <p:cNvSpPr>
            <a:spLocks noGrp="1" noChangeArrowheads="1"/>
          </p:cNvSpPr>
          <p:nvPr>
            <p:ph type="title"/>
          </p:nvPr>
        </p:nvSpPr>
        <p:spPr/>
        <p:txBody>
          <a:bodyPr/>
          <a:lstStyle/>
          <a:p>
            <a:r>
              <a:rPr lang="en-US" noProof="0" dirty="0" err="1" smtClean="0"/>
              <a:t>Liste</a:t>
            </a:r>
            <a:r>
              <a:rPr lang="en-US" noProof="0" dirty="0" smtClean="0"/>
              <a:t> HTML Demo</a:t>
            </a:r>
          </a:p>
        </p:txBody>
      </p:sp>
      <p:grpSp>
        <p:nvGrpSpPr>
          <p:cNvPr id="4" name="Group 8"/>
          <p:cNvGrpSpPr>
            <a:grpSpLocks/>
          </p:cNvGrpSpPr>
          <p:nvPr/>
        </p:nvGrpSpPr>
        <p:grpSpPr bwMode="auto">
          <a:xfrm>
            <a:off x="403915" y="1818264"/>
            <a:ext cx="374650" cy="269875"/>
            <a:chOff x="196" y="1152"/>
            <a:chExt cx="236" cy="170"/>
          </a:xfrm>
        </p:grpSpPr>
        <p:sp>
          <p:nvSpPr>
            <p:cNvPr id="5" name="Oval 9"/>
            <p:cNvSpPr>
              <a:spLocks noChangeArrowheads="1"/>
            </p:cNvSpPr>
            <p:nvPr/>
          </p:nvSpPr>
          <p:spPr bwMode="blackWhite">
            <a:xfrm>
              <a:off x="196" y="1177"/>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endParaRPr lang="en-US"/>
            </a:p>
          </p:txBody>
        </p:sp>
        <p:sp>
          <p:nvSpPr>
            <p:cNvPr id="6" name="Freeform 10"/>
            <p:cNvSpPr>
              <a:spLocks/>
            </p:cNvSpPr>
            <p:nvPr/>
          </p:nvSpPr>
          <p:spPr bwMode="black">
            <a:xfrm>
              <a:off x="294" y="1278"/>
              <a:ext cx="38" cy="36"/>
            </a:xfrm>
            <a:custGeom>
              <a:avLst/>
              <a:gdLst/>
              <a:ahLst/>
              <a:cxnLst>
                <a:cxn ang="0">
                  <a:pos x="20" y="0"/>
                </a:cxn>
                <a:cxn ang="0">
                  <a:pos x="26" y="0"/>
                </a:cxn>
                <a:cxn ang="0">
                  <a:pos x="32" y="4"/>
                </a:cxn>
                <a:cxn ang="0">
                  <a:pos x="32" y="4"/>
                </a:cxn>
                <a:cxn ang="0">
                  <a:pos x="36" y="10"/>
                </a:cxn>
                <a:cxn ang="0">
                  <a:pos x="38" y="18"/>
                </a:cxn>
                <a:cxn ang="0">
                  <a:pos x="38" y="18"/>
                </a:cxn>
                <a:cxn ang="0">
                  <a:pos x="36" y="26"/>
                </a:cxn>
                <a:cxn ang="0">
                  <a:pos x="32" y="32"/>
                </a:cxn>
                <a:cxn ang="0">
                  <a:pos x="32" y="32"/>
                </a:cxn>
                <a:cxn ang="0">
                  <a:pos x="26" y="36"/>
                </a:cxn>
                <a:cxn ang="0">
                  <a:pos x="20" y="36"/>
                </a:cxn>
                <a:cxn ang="0">
                  <a:pos x="20" y="36"/>
                </a:cxn>
                <a:cxn ang="0">
                  <a:pos x="12" y="36"/>
                </a:cxn>
                <a:cxn ang="0">
                  <a:pos x="6" y="32"/>
                </a:cxn>
                <a:cxn ang="0">
                  <a:pos x="6" y="32"/>
                </a:cxn>
                <a:cxn ang="0">
                  <a:pos x="2" y="26"/>
                </a:cxn>
                <a:cxn ang="0">
                  <a:pos x="0" y="18"/>
                </a:cxn>
                <a:cxn ang="0">
                  <a:pos x="0" y="18"/>
                </a:cxn>
                <a:cxn ang="0">
                  <a:pos x="2" y="10"/>
                </a:cxn>
                <a:cxn ang="0">
                  <a:pos x="6" y="4"/>
                </a:cxn>
                <a:cxn ang="0">
                  <a:pos x="6" y="4"/>
                </a:cxn>
                <a:cxn ang="0">
                  <a:pos x="12" y="0"/>
                </a:cxn>
                <a:cxn ang="0">
                  <a:pos x="20" y="0"/>
                </a:cxn>
                <a:cxn ang="0">
                  <a:pos x="20" y="0"/>
                </a:cxn>
                <a:cxn ang="0">
                  <a:pos x="20" y="0"/>
                </a:cxn>
              </a:cxnLst>
              <a:rect l="0" t="0" r="r" b="b"/>
              <a:pathLst>
                <a:path w="38" h="36">
                  <a:moveTo>
                    <a:pt x="20" y="0"/>
                  </a:moveTo>
                  <a:lnTo>
                    <a:pt x="26" y="0"/>
                  </a:lnTo>
                  <a:lnTo>
                    <a:pt x="32" y="4"/>
                  </a:lnTo>
                  <a:lnTo>
                    <a:pt x="32" y="4"/>
                  </a:lnTo>
                  <a:lnTo>
                    <a:pt x="36" y="10"/>
                  </a:lnTo>
                  <a:lnTo>
                    <a:pt x="38" y="18"/>
                  </a:lnTo>
                  <a:lnTo>
                    <a:pt x="38" y="18"/>
                  </a:lnTo>
                  <a:lnTo>
                    <a:pt x="36" y="26"/>
                  </a:lnTo>
                  <a:lnTo>
                    <a:pt x="32" y="32"/>
                  </a:lnTo>
                  <a:lnTo>
                    <a:pt x="32" y="32"/>
                  </a:lnTo>
                  <a:lnTo>
                    <a:pt x="26" y="36"/>
                  </a:lnTo>
                  <a:lnTo>
                    <a:pt x="20" y="36"/>
                  </a:lnTo>
                  <a:lnTo>
                    <a:pt x="20" y="36"/>
                  </a:lnTo>
                  <a:lnTo>
                    <a:pt x="12" y="36"/>
                  </a:lnTo>
                  <a:lnTo>
                    <a:pt x="6" y="32"/>
                  </a:lnTo>
                  <a:lnTo>
                    <a:pt x="6" y="32"/>
                  </a:lnTo>
                  <a:lnTo>
                    <a:pt x="2" y="26"/>
                  </a:lnTo>
                  <a:lnTo>
                    <a:pt x="0" y="18"/>
                  </a:lnTo>
                  <a:lnTo>
                    <a:pt x="0" y="18"/>
                  </a:lnTo>
                  <a:lnTo>
                    <a:pt x="2" y="10"/>
                  </a:lnTo>
                  <a:lnTo>
                    <a:pt x="6" y="4"/>
                  </a:lnTo>
                  <a:lnTo>
                    <a:pt x="6" y="4"/>
                  </a:lnTo>
                  <a:lnTo>
                    <a:pt x="12" y="0"/>
                  </a:lnTo>
                  <a:lnTo>
                    <a:pt x="20" y="0"/>
                  </a:lnTo>
                  <a:lnTo>
                    <a:pt x="20" y="0"/>
                  </a:lnTo>
                  <a:lnTo>
                    <a:pt x="20" y="0"/>
                  </a:lnTo>
                  <a:close/>
                </a:path>
              </a:pathLst>
            </a:custGeom>
            <a:solidFill>
              <a:schemeClr val="accent2"/>
            </a:solidFill>
            <a:ln w="9525">
              <a:noFill/>
              <a:round/>
              <a:headEnd/>
              <a:tailEnd/>
            </a:ln>
          </p:spPr>
          <p:txBody>
            <a:bodyPr/>
            <a:lstStyle/>
            <a:p>
              <a:endParaRPr lang="en-US"/>
            </a:p>
          </p:txBody>
        </p:sp>
        <p:sp>
          <p:nvSpPr>
            <p:cNvPr id="7" name="Oval 11"/>
            <p:cNvSpPr>
              <a:spLocks noChangeArrowheads="1"/>
            </p:cNvSpPr>
            <p:nvPr/>
          </p:nvSpPr>
          <p:spPr bwMode="white">
            <a:xfrm>
              <a:off x="283" y="1159"/>
              <a:ext cx="56" cy="56"/>
            </a:xfrm>
            <a:prstGeom prst="ellipse">
              <a:avLst/>
            </a:prstGeom>
            <a:solidFill>
              <a:srgbClr val="FFFFCC"/>
            </a:solidFill>
            <a:ln w="12700">
              <a:noFill/>
              <a:round/>
              <a:headEnd/>
              <a:tailEnd/>
            </a:ln>
            <a:effectLst/>
          </p:spPr>
          <p:txBody>
            <a:bodyPr wrap="none" anchor="ctr">
              <a:spAutoFit/>
            </a:bodyPr>
            <a:lstStyle/>
            <a:p>
              <a:endParaRPr lang="en-US"/>
            </a:p>
          </p:txBody>
        </p:sp>
        <p:sp>
          <p:nvSpPr>
            <p:cNvPr id="8" name="Freeform 12"/>
            <p:cNvSpPr>
              <a:spLocks/>
            </p:cNvSpPr>
            <p:nvPr/>
          </p:nvSpPr>
          <p:spPr bwMode="black">
            <a:xfrm>
              <a:off x="272" y="1152"/>
              <a:ext cx="86" cy="118"/>
            </a:xfrm>
            <a:custGeom>
              <a:avLst/>
              <a:gdLst/>
              <a:ahLst/>
              <a:cxnLst>
                <a:cxn ang="0">
                  <a:pos x="35" y="118"/>
                </a:cxn>
                <a:cxn ang="0">
                  <a:pos x="35" y="112"/>
                </a:cxn>
                <a:cxn ang="0">
                  <a:pos x="37" y="100"/>
                </a:cxn>
                <a:cxn ang="0">
                  <a:pos x="37" y="92"/>
                </a:cxn>
                <a:cxn ang="0">
                  <a:pos x="45" y="72"/>
                </a:cxn>
                <a:cxn ang="0">
                  <a:pos x="51" y="60"/>
                </a:cxn>
                <a:cxn ang="0">
                  <a:pos x="53" y="52"/>
                </a:cxn>
                <a:cxn ang="0">
                  <a:pos x="57" y="36"/>
                </a:cxn>
                <a:cxn ang="0">
                  <a:pos x="55" y="24"/>
                </a:cxn>
                <a:cxn ang="0">
                  <a:pos x="51" y="16"/>
                </a:cxn>
                <a:cxn ang="0">
                  <a:pos x="37" y="10"/>
                </a:cxn>
                <a:cxn ang="0">
                  <a:pos x="29" y="10"/>
                </a:cxn>
                <a:cxn ang="0">
                  <a:pos x="25" y="12"/>
                </a:cxn>
                <a:cxn ang="0">
                  <a:pos x="21" y="20"/>
                </a:cxn>
                <a:cxn ang="0">
                  <a:pos x="21" y="22"/>
                </a:cxn>
                <a:cxn ang="0">
                  <a:pos x="23" y="26"/>
                </a:cxn>
                <a:cxn ang="0">
                  <a:pos x="31" y="30"/>
                </a:cxn>
                <a:cxn ang="0">
                  <a:pos x="33" y="36"/>
                </a:cxn>
                <a:cxn ang="0">
                  <a:pos x="35" y="40"/>
                </a:cxn>
                <a:cxn ang="0">
                  <a:pos x="29" y="52"/>
                </a:cxn>
                <a:cxn ang="0">
                  <a:pos x="23" y="56"/>
                </a:cxn>
                <a:cxn ang="0">
                  <a:pos x="17" y="56"/>
                </a:cxn>
                <a:cxn ang="0">
                  <a:pos x="6" y="50"/>
                </a:cxn>
                <a:cxn ang="0">
                  <a:pos x="2" y="44"/>
                </a:cxn>
                <a:cxn ang="0">
                  <a:pos x="0" y="36"/>
                </a:cxn>
                <a:cxn ang="0">
                  <a:pos x="12" y="10"/>
                </a:cxn>
                <a:cxn ang="0">
                  <a:pos x="25" y="2"/>
                </a:cxn>
                <a:cxn ang="0">
                  <a:pos x="43" y="0"/>
                </a:cxn>
                <a:cxn ang="0">
                  <a:pos x="75" y="12"/>
                </a:cxn>
                <a:cxn ang="0">
                  <a:pos x="84" y="24"/>
                </a:cxn>
                <a:cxn ang="0">
                  <a:pos x="86" y="40"/>
                </a:cxn>
                <a:cxn ang="0">
                  <a:pos x="84" y="52"/>
                </a:cxn>
                <a:cxn ang="0">
                  <a:pos x="82" y="60"/>
                </a:cxn>
                <a:cxn ang="0">
                  <a:pos x="79" y="64"/>
                </a:cxn>
                <a:cxn ang="0">
                  <a:pos x="65" y="78"/>
                </a:cxn>
                <a:cxn ang="0">
                  <a:pos x="57" y="86"/>
                </a:cxn>
                <a:cxn ang="0">
                  <a:pos x="51" y="92"/>
                </a:cxn>
                <a:cxn ang="0">
                  <a:pos x="45" y="104"/>
                </a:cxn>
                <a:cxn ang="0">
                  <a:pos x="45" y="110"/>
                </a:cxn>
                <a:cxn ang="0">
                  <a:pos x="43" y="118"/>
                </a:cxn>
              </a:cxnLst>
              <a:rect l="0" t="0" r="r" b="b"/>
              <a:pathLst>
                <a:path w="86" h="118">
                  <a:moveTo>
                    <a:pt x="43" y="118"/>
                  </a:moveTo>
                  <a:lnTo>
                    <a:pt x="35" y="118"/>
                  </a:lnTo>
                  <a:lnTo>
                    <a:pt x="35" y="118"/>
                  </a:lnTo>
                  <a:lnTo>
                    <a:pt x="35" y="112"/>
                  </a:lnTo>
                  <a:lnTo>
                    <a:pt x="35" y="112"/>
                  </a:lnTo>
                  <a:lnTo>
                    <a:pt x="37" y="100"/>
                  </a:lnTo>
                  <a:lnTo>
                    <a:pt x="37" y="92"/>
                  </a:lnTo>
                  <a:lnTo>
                    <a:pt x="37" y="92"/>
                  </a:lnTo>
                  <a:lnTo>
                    <a:pt x="41" y="82"/>
                  </a:lnTo>
                  <a:lnTo>
                    <a:pt x="45" y="72"/>
                  </a:lnTo>
                  <a:lnTo>
                    <a:pt x="45" y="72"/>
                  </a:lnTo>
                  <a:lnTo>
                    <a:pt x="51" y="60"/>
                  </a:lnTo>
                  <a:lnTo>
                    <a:pt x="53" y="52"/>
                  </a:lnTo>
                  <a:lnTo>
                    <a:pt x="53" y="52"/>
                  </a:lnTo>
                  <a:lnTo>
                    <a:pt x="55" y="44"/>
                  </a:lnTo>
                  <a:lnTo>
                    <a:pt x="57" y="36"/>
                  </a:lnTo>
                  <a:lnTo>
                    <a:pt x="57" y="36"/>
                  </a:lnTo>
                  <a:lnTo>
                    <a:pt x="55" y="24"/>
                  </a:lnTo>
                  <a:lnTo>
                    <a:pt x="51" y="16"/>
                  </a:lnTo>
                  <a:lnTo>
                    <a:pt x="51" y="16"/>
                  </a:lnTo>
                  <a:lnTo>
                    <a:pt x="45" y="12"/>
                  </a:lnTo>
                  <a:lnTo>
                    <a:pt x="37" y="10"/>
                  </a:lnTo>
                  <a:lnTo>
                    <a:pt x="37" y="10"/>
                  </a:lnTo>
                  <a:lnTo>
                    <a:pt x="29" y="10"/>
                  </a:lnTo>
                  <a:lnTo>
                    <a:pt x="25" y="12"/>
                  </a:lnTo>
                  <a:lnTo>
                    <a:pt x="25" y="12"/>
                  </a:lnTo>
                  <a:lnTo>
                    <a:pt x="21" y="16"/>
                  </a:lnTo>
                  <a:lnTo>
                    <a:pt x="21" y="20"/>
                  </a:lnTo>
                  <a:lnTo>
                    <a:pt x="21" y="20"/>
                  </a:lnTo>
                  <a:lnTo>
                    <a:pt x="21" y="22"/>
                  </a:lnTo>
                  <a:lnTo>
                    <a:pt x="23" y="26"/>
                  </a:lnTo>
                  <a:lnTo>
                    <a:pt x="23" y="26"/>
                  </a:lnTo>
                  <a:lnTo>
                    <a:pt x="29" y="28"/>
                  </a:lnTo>
                  <a:lnTo>
                    <a:pt x="31" y="30"/>
                  </a:lnTo>
                  <a:lnTo>
                    <a:pt x="31" y="30"/>
                  </a:lnTo>
                  <a:lnTo>
                    <a:pt x="33" y="36"/>
                  </a:lnTo>
                  <a:lnTo>
                    <a:pt x="35" y="40"/>
                  </a:lnTo>
                  <a:lnTo>
                    <a:pt x="35" y="40"/>
                  </a:lnTo>
                  <a:lnTo>
                    <a:pt x="33" y="46"/>
                  </a:lnTo>
                  <a:lnTo>
                    <a:pt x="29" y="52"/>
                  </a:lnTo>
                  <a:lnTo>
                    <a:pt x="29" y="52"/>
                  </a:lnTo>
                  <a:lnTo>
                    <a:pt x="23" y="56"/>
                  </a:lnTo>
                  <a:lnTo>
                    <a:pt x="17" y="56"/>
                  </a:lnTo>
                  <a:lnTo>
                    <a:pt x="17" y="56"/>
                  </a:lnTo>
                  <a:lnTo>
                    <a:pt x="12" y="54"/>
                  </a:lnTo>
                  <a:lnTo>
                    <a:pt x="6" y="50"/>
                  </a:lnTo>
                  <a:lnTo>
                    <a:pt x="6" y="50"/>
                  </a:lnTo>
                  <a:lnTo>
                    <a:pt x="2" y="44"/>
                  </a:lnTo>
                  <a:lnTo>
                    <a:pt x="0" y="36"/>
                  </a:lnTo>
                  <a:lnTo>
                    <a:pt x="0" y="36"/>
                  </a:lnTo>
                  <a:lnTo>
                    <a:pt x="4" y="22"/>
                  </a:lnTo>
                  <a:lnTo>
                    <a:pt x="12" y="10"/>
                  </a:lnTo>
                  <a:lnTo>
                    <a:pt x="12" y="10"/>
                  </a:lnTo>
                  <a:lnTo>
                    <a:pt x="25" y="2"/>
                  </a:lnTo>
                  <a:lnTo>
                    <a:pt x="43" y="0"/>
                  </a:lnTo>
                  <a:lnTo>
                    <a:pt x="43" y="0"/>
                  </a:lnTo>
                  <a:lnTo>
                    <a:pt x="61" y="2"/>
                  </a:lnTo>
                  <a:lnTo>
                    <a:pt x="75" y="12"/>
                  </a:lnTo>
                  <a:lnTo>
                    <a:pt x="75" y="12"/>
                  </a:lnTo>
                  <a:lnTo>
                    <a:pt x="84" y="24"/>
                  </a:lnTo>
                  <a:lnTo>
                    <a:pt x="86" y="40"/>
                  </a:lnTo>
                  <a:lnTo>
                    <a:pt x="86" y="40"/>
                  </a:lnTo>
                  <a:lnTo>
                    <a:pt x="86" y="46"/>
                  </a:lnTo>
                  <a:lnTo>
                    <a:pt x="84" y="52"/>
                  </a:lnTo>
                  <a:lnTo>
                    <a:pt x="84" y="52"/>
                  </a:lnTo>
                  <a:lnTo>
                    <a:pt x="82" y="60"/>
                  </a:lnTo>
                  <a:lnTo>
                    <a:pt x="79" y="64"/>
                  </a:lnTo>
                  <a:lnTo>
                    <a:pt x="79" y="64"/>
                  </a:lnTo>
                  <a:lnTo>
                    <a:pt x="73" y="70"/>
                  </a:lnTo>
                  <a:lnTo>
                    <a:pt x="65" y="78"/>
                  </a:lnTo>
                  <a:lnTo>
                    <a:pt x="65" y="78"/>
                  </a:lnTo>
                  <a:lnTo>
                    <a:pt x="57" y="86"/>
                  </a:lnTo>
                  <a:lnTo>
                    <a:pt x="51" y="92"/>
                  </a:lnTo>
                  <a:lnTo>
                    <a:pt x="51" y="92"/>
                  </a:lnTo>
                  <a:lnTo>
                    <a:pt x="49" y="96"/>
                  </a:lnTo>
                  <a:lnTo>
                    <a:pt x="45" y="104"/>
                  </a:lnTo>
                  <a:lnTo>
                    <a:pt x="45" y="104"/>
                  </a:lnTo>
                  <a:lnTo>
                    <a:pt x="45" y="110"/>
                  </a:lnTo>
                  <a:lnTo>
                    <a:pt x="43" y="118"/>
                  </a:lnTo>
                  <a:lnTo>
                    <a:pt x="43" y="118"/>
                  </a:lnTo>
                  <a:lnTo>
                    <a:pt x="43" y="118"/>
                  </a:lnTo>
                  <a:close/>
                </a:path>
              </a:pathLst>
            </a:custGeom>
            <a:solidFill>
              <a:schemeClr val="accent2"/>
            </a:solidFill>
            <a:ln w="9525">
              <a:noFill/>
              <a:round/>
              <a:headEnd/>
              <a:tailEnd/>
            </a:ln>
          </p:spPr>
          <p:txBody>
            <a:bodyPr/>
            <a:lstStyle/>
            <a:p>
              <a:endParaRPr lang="en-US"/>
            </a:p>
          </p:txBody>
        </p:sp>
      </p:grpSp>
    </p:spTree>
    <p:custDataLst>
      <p:tags r:id="rId1"/>
    </p:custDataLst>
    <p:extLst>
      <p:ext uri="{BB962C8B-B14F-4D97-AF65-F5344CB8AC3E}">
        <p14:creationId xmlns:p14="http://schemas.microsoft.com/office/powerpoint/2010/main" val="18202660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22"/>
          <p:cNvSpPr>
            <a:spLocks noGrp="1" noChangeArrowheads="1"/>
          </p:cNvSpPr>
          <p:nvPr>
            <p:ph idx="1"/>
          </p:nvPr>
        </p:nvSpPr>
        <p:spPr>
          <a:xfrm>
            <a:off x="279400" y="584200"/>
            <a:ext cx="8599488" cy="2467342"/>
          </a:xfrm>
        </p:spPr>
        <p:txBody>
          <a:bodyPr/>
          <a:lstStyle/>
          <a:p>
            <a:r>
              <a:rPr lang="en-US" dirty="0" smtClean="0"/>
              <a:t>Avant HTML5, </a:t>
            </a:r>
            <a:r>
              <a:rPr lang="en-US" dirty="0" err="1" smtClean="0"/>
              <a:t>l’élément</a:t>
            </a:r>
            <a:r>
              <a:rPr lang="en-US" dirty="0" smtClean="0"/>
              <a:t> </a:t>
            </a:r>
            <a:r>
              <a:rPr lang="en-US" dirty="0" err="1" smtClean="0">
                <a:latin typeface="Courier New" pitchFamily="49" charset="0"/>
                <a:cs typeface="Courier New" pitchFamily="49" charset="0"/>
              </a:rPr>
              <a:t>i</a:t>
            </a:r>
            <a:r>
              <a:rPr lang="en-US" dirty="0" smtClean="0"/>
              <a:t> </a:t>
            </a:r>
            <a:r>
              <a:rPr lang="en-US" dirty="0" err="1" smtClean="0"/>
              <a:t>était</a:t>
            </a:r>
            <a:r>
              <a:rPr lang="en-US" dirty="0" smtClean="0"/>
              <a:t> </a:t>
            </a:r>
            <a:r>
              <a:rPr lang="en-US" dirty="0" err="1" smtClean="0"/>
              <a:t>utilisé</a:t>
            </a:r>
            <a:r>
              <a:rPr lang="en-US" dirty="0" smtClean="0"/>
              <a:t> pour </a:t>
            </a:r>
            <a:r>
              <a:rPr lang="en-US" dirty="0" err="1" smtClean="0"/>
              <a:t>rendre</a:t>
            </a:r>
            <a:r>
              <a:rPr lang="en-US" dirty="0" smtClean="0"/>
              <a:t> du </a:t>
            </a:r>
            <a:r>
              <a:rPr lang="en-US" dirty="0" err="1" smtClean="0"/>
              <a:t>texte</a:t>
            </a:r>
            <a:r>
              <a:rPr lang="en-US" dirty="0" smtClean="0"/>
              <a:t> en </a:t>
            </a:r>
            <a:r>
              <a:rPr lang="en-US" dirty="0" err="1" smtClean="0"/>
              <a:t>italique</a:t>
            </a:r>
            <a:endParaRPr lang="en-US" dirty="0" smtClean="0"/>
          </a:p>
          <a:p>
            <a:pPr lvl="1"/>
            <a:r>
              <a:rPr lang="en-US" dirty="0" smtClean="0">
                <a:latin typeface="Courier New" pitchFamily="49" charset="0"/>
                <a:cs typeface="Courier New" pitchFamily="49" charset="0"/>
              </a:rPr>
              <a:t>&lt;i&gt;</a:t>
            </a:r>
            <a:r>
              <a:rPr lang="en-US" dirty="0" smtClean="0">
                <a:cs typeface="Courier New" pitchFamily="49" charset="0"/>
              </a:rPr>
              <a:t> </a:t>
            </a:r>
            <a:r>
              <a:rPr lang="en-US" dirty="0" smtClean="0"/>
              <a:t>je </a:t>
            </a:r>
            <a:r>
              <a:rPr lang="en-US" dirty="0" err="1" smtClean="0"/>
              <a:t>suis</a:t>
            </a:r>
            <a:r>
              <a:rPr lang="en-US" dirty="0" smtClean="0"/>
              <a:t> en style </a:t>
            </a:r>
            <a:r>
              <a:rPr lang="en-US" dirty="0" err="1" smtClean="0"/>
              <a:t>italique</a:t>
            </a:r>
            <a:r>
              <a:rPr lang="en-US" dirty="0" smtClean="0">
                <a:latin typeface="Courier New" pitchFamily="49" charset="0"/>
                <a:cs typeface="Courier New" pitchFamily="49" charset="0"/>
              </a:rPr>
              <a:t>&lt;/i&gt;</a:t>
            </a:r>
          </a:p>
          <a:p>
            <a:pPr lvl="1"/>
            <a:r>
              <a:rPr lang="en-US" dirty="0" err="1" smtClean="0">
                <a:latin typeface="+mj-lt"/>
                <a:cs typeface="Courier New" pitchFamily="49" charset="0"/>
              </a:rPr>
              <a:t>C’était</a:t>
            </a:r>
            <a:r>
              <a:rPr lang="en-US" dirty="0" smtClean="0">
                <a:latin typeface="+mj-lt"/>
                <a:cs typeface="Courier New" pitchFamily="49" charset="0"/>
              </a:rPr>
              <a:t> un </a:t>
            </a:r>
            <a:r>
              <a:rPr lang="en-US" dirty="0" err="1" smtClean="0">
                <a:latin typeface="+mj-lt"/>
                <a:cs typeface="Courier New" pitchFamily="49" charset="0"/>
              </a:rPr>
              <a:t>élément</a:t>
            </a:r>
            <a:r>
              <a:rPr lang="en-US" dirty="0" smtClean="0">
                <a:latin typeface="+mj-lt"/>
                <a:cs typeface="Courier New" pitchFamily="49" charset="0"/>
              </a:rPr>
              <a:t> physique strict </a:t>
            </a:r>
          </a:p>
          <a:p>
            <a:r>
              <a:rPr lang="en-US" dirty="0" smtClean="0">
                <a:latin typeface="+mj-lt"/>
                <a:cs typeface="Courier New" pitchFamily="49" charset="0"/>
              </a:rPr>
              <a:t>HTML5 </a:t>
            </a:r>
            <a:r>
              <a:rPr lang="en-US" dirty="0" err="1" smtClean="0">
                <a:latin typeface="+mj-lt"/>
                <a:cs typeface="Courier New" pitchFamily="49" charset="0"/>
              </a:rPr>
              <a:t>définit</a:t>
            </a:r>
            <a:r>
              <a:rPr lang="en-US" dirty="0" smtClean="0">
                <a:latin typeface="+mj-lt"/>
                <a:cs typeface="Courier New" pitchFamily="49" charset="0"/>
              </a:rPr>
              <a:t> </a:t>
            </a:r>
            <a:r>
              <a:rPr lang="en-US" dirty="0" err="1" smtClean="0">
                <a:latin typeface="+mj-lt"/>
                <a:cs typeface="Courier New" pitchFamily="49" charset="0"/>
              </a:rPr>
              <a:t>l’élément</a:t>
            </a:r>
            <a:r>
              <a:rPr lang="en-US" dirty="0" smtClean="0">
                <a:latin typeface="+mj-lt"/>
                <a:cs typeface="Courier New" pitchFamily="49" charset="0"/>
              </a:rPr>
              <a:t> </a:t>
            </a:r>
            <a:r>
              <a:rPr lang="en-US" dirty="0" err="1" smtClean="0">
                <a:latin typeface="Courier New" pitchFamily="49" charset="0"/>
                <a:cs typeface="Courier New" pitchFamily="49" charset="0"/>
              </a:rPr>
              <a:t>i</a:t>
            </a:r>
            <a:r>
              <a:rPr lang="en-US" dirty="0" smtClean="0">
                <a:latin typeface="+mj-lt"/>
                <a:cs typeface="Courier New" pitchFamily="49" charset="0"/>
              </a:rPr>
              <a:t> </a:t>
            </a:r>
            <a:r>
              <a:rPr lang="en-US" dirty="0" err="1" smtClean="0">
                <a:latin typeface="+mj-lt"/>
                <a:cs typeface="Courier New" pitchFamily="49" charset="0"/>
              </a:rPr>
              <a:t>comme</a:t>
            </a:r>
            <a:r>
              <a:rPr lang="en-US" dirty="0" smtClean="0">
                <a:latin typeface="+mj-lt"/>
                <a:cs typeface="Courier New" pitchFamily="49" charset="0"/>
              </a:rPr>
              <a:t> un </a:t>
            </a:r>
            <a:r>
              <a:rPr lang="en-US" dirty="0" err="1" smtClean="0">
                <a:latin typeface="+mj-lt"/>
                <a:cs typeface="Courier New" pitchFamily="49" charset="0"/>
              </a:rPr>
              <a:t>élément</a:t>
            </a:r>
            <a:r>
              <a:rPr lang="en-US" dirty="0" smtClean="0">
                <a:latin typeface="+mj-lt"/>
                <a:cs typeface="Courier New" pitchFamily="49" charset="0"/>
              </a:rPr>
              <a:t> </a:t>
            </a:r>
            <a:r>
              <a:rPr lang="en-US" dirty="0" err="1" smtClean="0">
                <a:latin typeface="+mj-lt"/>
                <a:cs typeface="Courier New" pitchFamily="49" charset="0"/>
              </a:rPr>
              <a:t>sémantique</a:t>
            </a:r>
            <a:r>
              <a:rPr lang="en-US" dirty="0" smtClean="0">
                <a:latin typeface="+mj-lt"/>
                <a:cs typeface="Courier New" pitchFamily="49" charset="0"/>
              </a:rPr>
              <a:t> et non physique</a:t>
            </a:r>
          </a:p>
          <a:p>
            <a:pPr lvl="1"/>
            <a:r>
              <a:rPr lang="en-US" dirty="0" smtClean="0">
                <a:latin typeface="+mj-lt"/>
                <a:cs typeface="Courier New" pitchFamily="49" charset="0"/>
              </a:rPr>
              <a:t>Pour les </a:t>
            </a:r>
            <a:r>
              <a:rPr lang="en-US" err="1" smtClean="0">
                <a:latin typeface="+mj-lt"/>
                <a:cs typeface="Courier New" pitchFamily="49" charset="0"/>
              </a:rPr>
              <a:t>lecteurs</a:t>
            </a:r>
            <a:r>
              <a:rPr lang="en-US" smtClean="0">
                <a:latin typeface="+mj-lt"/>
                <a:cs typeface="Courier New" pitchFamily="49" charset="0"/>
              </a:rPr>
              <a:t> </a:t>
            </a:r>
            <a:r>
              <a:rPr lang="en-US" smtClean="0">
                <a:latin typeface="+mj-lt"/>
                <a:cs typeface="Courier New" pitchFamily="49" charset="0"/>
              </a:rPr>
              <a:t>d’écran, </a:t>
            </a:r>
            <a:r>
              <a:rPr lang="en-US" dirty="0" smtClean="0">
                <a:latin typeface="+mj-lt"/>
                <a:cs typeface="Courier New" pitchFamily="49" charset="0"/>
              </a:rPr>
              <a:t>le </a:t>
            </a:r>
            <a:r>
              <a:rPr lang="en-US" dirty="0" err="1" smtClean="0">
                <a:latin typeface="+mj-lt"/>
                <a:cs typeface="Courier New" pitchFamily="49" charset="0"/>
              </a:rPr>
              <a:t>texte</a:t>
            </a:r>
            <a:r>
              <a:rPr lang="en-US" dirty="0" smtClean="0">
                <a:latin typeface="+mj-lt"/>
                <a:cs typeface="Courier New" pitchFamily="49" charset="0"/>
              </a:rPr>
              <a:t> </a:t>
            </a:r>
            <a:r>
              <a:rPr lang="en-US" dirty="0" err="1" smtClean="0">
                <a:latin typeface="+mj-lt"/>
                <a:cs typeface="Courier New" pitchFamily="49" charset="0"/>
              </a:rPr>
              <a:t>est</a:t>
            </a:r>
            <a:r>
              <a:rPr lang="en-US" dirty="0" smtClean="0">
                <a:latin typeface="+mj-lt"/>
                <a:cs typeface="Courier New" pitchFamily="49" charset="0"/>
              </a:rPr>
              <a:t> </a:t>
            </a:r>
            <a:r>
              <a:rPr lang="en-US" dirty="0" err="1" smtClean="0">
                <a:latin typeface="+mj-lt"/>
                <a:cs typeface="Courier New" pitchFamily="49" charset="0"/>
              </a:rPr>
              <a:t>lu</a:t>
            </a:r>
            <a:r>
              <a:rPr lang="en-US" dirty="0" smtClean="0">
                <a:latin typeface="+mj-lt"/>
                <a:cs typeface="Courier New" pitchFamily="49" charset="0"/>
              </a:rPr>
              <a:t> avec un </a:t>
            </a:r>
            <a:r>
              <a:rPr lang="en-US" dirty="0" err="1" smtClean="0">
                <a:latin typeface="+mj-lt"/>
                <a:cs typeface="Courier New" pitchFamily="49" charset="0"/>
              </a:rPr>
              <a:t>voix</a:t>
            </a:r>
            <a:r>
              <a:rPr lang="en-US" dirty="0" smtClean="0">
                <a:latin typeface="+mj-lt"/>
                <a:cs typeface="Courier New" pitchFamily="49" charset="0"/>
              </a:rPr>
              <a:t> alternative </a:t>
            </a:r>
            <a:r>
              <a:rPr lang="en-US" dirty="0" err="1" smtClean="0">
                <a:latin typeface="+mj-lt"/>
                <a:cs typeface="Courier New" pitchFamily="49" charset="0"/>
              </a:rPr>
              <a:t>ou</a:t>
            </a:r>
            <a:r>
              <a:rPr lang="en-US" dirty="0" smtClean="0">
                <a:latin typeface="+mj-lt"/>
                <a:cs typeface="Courier New" pitchFamily="49" charset="0"/>
              </a:rPr>
              <a:t> avec inflexion</a:t>
            </a:r>
          </a:p>
          <a:p>
            <a:r>
              <a:rPr lang="en-US" dirty="0" smtClean="0">
                <a:latin typeface="+mj-lt"/>
                <a:cs typeface="Courier New" pitchFamily="49" charset="0"/>
              </a:rPr>
              <a:t>Nous </a:t>
            </a:r>
            <a:r>
              <a:rPr lang="en-US" dirty="0" err="1" smtClean="0">
                <a:latin typeface="+mj-lt"/>
                <a:cs typeface="Courier New" pitchFamily="49" charset="0"/>
              </a:rPr>
              <a:t>utiliserons</a:t>
            </a:r>
            <a:r>
              <a:rPr lang="en-US" dirty="0" smtClean="0">
                <a:latin typeface="+mj-lt"/>
                <a:cs typeface="Courier New" pitchFamily="49" charset="0"/>
              </a:rPr>
              <a:t> </a:t>
            </a:r>
            <a:r>
              <a:rPr lang="en-US" dirty="0" err="1" smtClean="0">
                <a:latin typeface="+mj-lt"/>
                <a:cs typeface="Courier New" pitchFamily="49" charset="0"/>
              </a:rPr>
              <a:t>l’élément</a:t>
            </a:r>
            <a:r>
              <a:rPr lang="en-US" dirty="0" smtClean="0">
                <a:latin typeface="+mj-lt"/>
                <a:cs typeface="Courier New" pitchFamily="49" charset="0"/>
              </a:rPr>
              <a:t> </a:t>
            </a:r>
            <a:r>
              <a:rPr lang="en-US" dirty="0" err="1" smtClean="0">
                <a:latin typeface="Courier New" pitchFamily="49" charset="0"/>
                <a:cs typeface="Courier New" pitchFamily="49" charset="0"/>
              </a:rPr>
              <a:t>i</a:t>
            </a:r>
            <a:r>
              <a:rPr lang="en-US" dirty="0" smtClean="0">
                <a:latin typeface="+mj-lt"/>
                <a:cs typeface="Courier New" pitchFamily="49" charset="0"/>
              </a:rPr>
              <a:t> pour </a:t>
            </a:r>
            <a:r>
              <a:rPr lang="en-US" dirty="0" err="1" smtClean="0">
                <a:latin typeface="+mj-lt"/>
                <a:cs typeface="Courier New" pitchFamily="49" charset="0"/>
              </a:rPr>
              <a:t>créer</a:t>
            </a:r>
            <a:r>
              <a:rPr lang="en-US" dirty="0" smtClean="0">
                <a:latin typeface="+mj-lt"/>
                <a:cs typeface="Courier New" pitchFamily="49" charset="0"/>
              </a:rPr>
              <a:t> </a:t>
            </a:r>
            <a:r>
              <a:rPr lang="en-US" dirty="0" err="1" smtClean="0">
                <a:latin typeface="+mj-lt"/>
                <a:cs typeface="Courier New" pitchFamily="49" charset="0"/>
              </a:rPr>
              <a:t>notre</a:t>
            </a:r>
            <a:r>
              <a:rPr lang="en-US" dirty="0" smtClean="0">
                <a:latin typeface="+mj-lt"/>
                <a:cs typeface="Courier New" pitchFamily="49" charset="0"/>
              </a:rPr>
              <a:t> menu haut </a:t>
            </a:r>
            <a:r>
              <a:rPr lang="en-US" dirty="0" err="1" smtClean="0">
                <a:latin typeface="+mj-lt"/>
                <a:cs typeface="Courier New" pitchFamily="49" charset="0"/>
              </a:rPr>
              <a:t>dynamique</a:t>
            </a:r>
            <a:endParaRPr lang="en-US" dirty="0" smtClean="0">
              <a:latin typeface="+mj-lt"/>
              <a:cs typeface="Courier New" pitchFamily="49" charset="0"/>
            </a:endParaRPr>
          </a:p>
        </p:txBody>
      </p:sp>
      <p:sp>
        <p:nvSpPr>
          <p:cNvPr id="370709" name="Rectangle 21"/>
          <p:cNvSpPr>
            <a:spLocks noGrp="1" noChangeArrowheads="1"/>
          </p:cNvSpPr>
          <p:nvPr>
            <p:ph type="title"/>
          </p:nvPr>
        </p:nvSpPr>
        <p:spPr/>
        <p:txBody>
          <a:bodyPr/>
          <a:lstStyle/>
          <a:p>
            <a:r>
              <a:rPr lang="en-US" noProof="0" dirty="0" smtClean="0"/>
              <a:t>HTML5 et </a:t>
            </a:r>
            <a:r>
              <a:rPr lang="en-US" noProof="0" dirty="0" err="1" smtClean="0"/>
              <a:t>l’élément</a:t>
            </a:r>
            <a:r>
              <a:rPr lang="en-US" noProof="0" dirty="0" smtClean="0"/>
              <a:t> </a:t>
            </a:r>
            <a:r>
              <a:rPr lang="en-US" noProof="0" dirty="0" err="1" smtClean="0">
                <a:latin typeface="Courier New" pitchFamily="49" charset="0"/>
                <a:cs typeface="Courier New" pitchFamily="49" charset="0"/>
              </a:rPr>
              <a:t>i</a:t>
            </a:r>
            <a:r>
              <a:rPr lang="en-US" noProof="0" dirty="0" smtClean="0"/>
              <a:t> </a:t>
            </a:r>
          </a:p>
        </p:txBody>
      </p:sp>
    </p:spTree>
    <p:custDataLst>
      <p:tags r:id="rId1"/>
    </p:custDataLst>
    <p:extLst>
      <p:ext uri="{BB962C8B-B14F-4D97-AF65-F5344CB8AC3E}">
        <p14:creationId xmlns:p14="http://schemas.microsoft.com/office/powerpoint/2010/main" val="6092285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22"/>
          <p:cNvSpPr>
            <a:spLocks noGrp="1" noChangeArrowheads="1"/>
          </p:cNvSpPr>
          <p:nvPr>
            <p:ph idx="1"/>
          </p:nvPr>
        </p:nvSpPr>
        <p:spPr>
          <a:xfrm>
            <a:off x="279400" y="584200"/>
            <a:ext cx="8864600" cy="1554272"/>
          </a:xfrm>
        </p:spPr>
        <p:txBody>
          <a:bodyPr/>
          <a:lstStyle/>
          <a:p>
            <a:r>
              <a:rPr lang="fr-FR" dirty="0" smtClean="0"/>
              <a:t>Les éléments s’affichent sur la page dans le même ordre d’apparition que dans le code HTML</a:t>
            </a:r>
          </a:p>
          <a:p>
            <a:pPr lvl="1"/>
            <a:r>
              <a:rPr lang="fr-FR" dirty="0" smtClean="0">
                <a:latin typeface="Courier New" pitchFamily="49" charset="0"/>
                <a:cs typeface="Courier New" pitchFamily="49" charset="0"/>
              </a:rPr>
              <a:t>z-index</a:t>
            </a:r>
            <a:r>
              <a:rPr lang="fr-FR" dirty="0" smtClean="0"/>
              <a:t> bouleverse cet ordre par défaut</a:t>
            </a:r>
          </a:p>
          <a:p>
            <a:pPr lvl="1"/>
            <a:r>
              <a:rPr lang="fr-FR" dirty="0" smtClean="0"/>
              <a:t>Plus le nombre est élevé, plus l’élément est proche de la personne qui regarde</a:t>
            </a:r>
          </a:p>
          <a:p>
            <a:pPr lvl="2"/>
            <a:r>
              <a:rPr lang="fr-FR" dirty="0" smtClean="0"/>
              <a:t>Valable uniquement pour le positionnement des éléments </a:t>
            </a:r>
            <a:r>
              <a:rPr lang="fr-FR" smtClean="0"/>
              <a:t>non </a:t>
            </a:r>
            <a:r>
              <a:rPr lang="fr-FR" smtClean="0"/>
              <a:t>statiques </a:t>
            </a:r>
            <a:r>
              <a:rPr lang="fr-FR" dirty="0" smtClean="0"/>
              <a:t>!</a:t>
            </a:r>
            <a:endParaRPr lang="fr-FR" noProof="0" dirty="0"/>
          </a:p>
        </p:txBody>
      </p:sp>
      <p:sp>
        <p:nvSpPr>
          <p:cNvPr id="370709" name="Rectangle 21"/>
          <p:cNvSpPr>
            <a:spLocks noGrp="1" noChangeArrowheads="1"/>
          </p:cNvSpPr>
          <p:nvPr>
            <p:ph type="title"/>
          </p:nvPr>
        </p:nvSpPr>
        <p:spPr/>
        <p:txBody>
          <a:bodyPr/>
          <a:lstStyle/>
          <a:p>
            <a:r>
              <a:rPr lang="fr-FR" dirty="0" smtClean="0">
                <a:latin typeface="Courier New" pitchFamily="49" charset="0"/>
                <a:cs typeface="Courier New" pitchFamily="49" charset="0"/>
              </a:rPr>
              <a:t>Z-index</a:t>
            </a:r>
            <a:endParaRPr lang="fr-FR" noProof="0" dirty="0" smtClean="0"/>
          </a:p>
        </p:txBody>
      </p:sp>
      <p:pic>
        <p:nvPicPr>
          <p:cNvPr id="2050" name="shape3" descr="eye,watch"/>
          <p:cNvPicPr>
            <a:picLocks noChangeAspect="1" noChangeArrowheads="1"/>
          </p:cNvPicPr>
          <p:nvPr/>
        </p:nvPicPr>
        <p:blipFill>
          <a:blip r:embed="rId4" cstate="print"/>
          <a:srcRect/>
          <a:stretch>
            <a:fillRect/>
          </a:stretch>
        </p:blipFill>
        <p:spPr bwMode="gray">
          <a:xfrm>
            <a:off x="912812" y="4907361"/>
            <a:ext cx="751682" cy="751683"/>
          </a:xfrm>
          <a:prstGeom prst="rect">
            <a:avLst/>
          </a:prstGeom>
          <a:noFill/>
          <a:effectLst>
            <a:outerShdw blurRad="50800" dist="38100" dir="2700000" algn="tl" rotWithShape="0">
              <a:prstClr val="black">
                <a:alpha val="40000"/>
              </a:prstClr>
            </a:outerShdw>
          </a:effectLst>
        </p:spPr>
      </p:pic>
      <p:sp>
        <p:nvSpPr>
          <p:cNvPr id="105476" name="shape15"/>
          <p:cNvSpPr>
            <a:spLocks noChangeArrowheads="1"/>
          </p:cNvSpPr>
          <p:nvPr/>
        </p:nvSpPr>
        <p:spPr bwMode="gray">
          <a:xfrm rot="16200000">
            <a:off x="2662220" y="3943642"/>
            <a:ext cx="2233613" cy="1330325"/>
          </a:xfrm>
          <a:prstGeom prst="parallelogram">
            <a:avLst>
              <a:gd name="adj" fmla="val 64556"/>
            </a:avLst>
          </a:prstGeom>
          <a:solidFill>
            <a:schemeClr val="accent1"/>
          </a:solidFill>
          <a:ln w="28575">
            <a:solidFill>
              <a:schemeClr val="tx1"/>
            </a:solidFill>
            <a:miter lim="800000"/>
            <a:headEnd/>
            <a:tailEnd type="none" w="lg" len="lg"/>
          </a:ln>
        </p:spPr>
        <p:txBody>
          <a:bodyPr anchor="ctr">
            <a:spAutoFit/>
          </a:bodyPr>
          <a:lstStyle/>
          <a:p>
            <a:endParaRPr lang="en-US" dirty="0"/>
          </a:p>
        </p:txBody>
      </p:sp>
      <p:sp>
        <p:nvSpPr>
          <p:cNvPr id="105477" name="shape14"/>
          <p:cNvSpPr>
            <a:spLocks noChangeArrowheads="1"/>
          </p:cNvSpPr>
          <p:nvPr/>
        </p:nvSpPr>
        <p:spPr bwMode="gray">
          <a:xfrm rot="16200000">
            <a:off x="2533632" y="4108742"/>
            <a:ext cx="1038225" cy="592138"/>
          </a:xfrm>
          <a:prstGeom prst="parallelogram">
            <a:avLst>
              <a:gd name="adj" fmla="val 67415"/>
            </a:avLst>
          </a:prstGeom>
          <a:solidFill>
            <a:schemeClr val="hlink"/>
          </a:solidFill>
          <a:ln w="28575">
            <a:solidFill>
              <a:schemeClr val="tx1"/>
            </a:solidFill>
            <a:miter lim="800000"/>
            <a:headEnd/>
            <a:tailEnd type="none" w="lg" len="lg"/>
          </a:ln>
        </p:spPr>
        <p:txBody>
          <a:bodyPr anchor="ctr">
            <a:spAutoFit/>
          </a:bodyPr>
          <a:lstStyle/>
          <a:p>
            <a:endParaRPr lang="en-US" dirty="0"/>
          </a:p>
        </p:txBody>
      </p:sp>
      <p:sp>
        <p:nvSpPr>
          <p:cNvPr id="105478" name="shape13"/>
          <p:cNvSpPr>
            <a:spLocks noChangeArrowheads="1"/>
          </p:cNvSpPr>
          <p:nvPr/>
        </p:nvSpPr>
        <p:spPr bwMode="gray">
          <a:xfrm rot="16200000">
            <a:off x="2449495" y="4534192"/>
            <a:ext cx="1038225" cy="592137"/>
          </a:xfrm>
          <a:prstGeom prst="parallelogram">
            <a:avLst>
              <a:gd name="adj" fmla="val 67415"/>
            </a:avLst>
          </a:prstGeom>
          <a:solidFill>
            <a:srgbClr val="CCFFFF"/>
          </a:solidFill>
          <a:ln w="28575">
            <a:solidFill>
              <a:schemeClr val="tx1"/>
            </a:solidFill>
            <a:miter lim="800000"/>
            <a:headEnd/>
            <a:tailEnd type="none" w="lg" len="lg"/>
          </a:ln>
        </p:spPr>
        <p:txBody>
          <a:bodyPr anchor="ctr">
            <a:spAutoFit/>
          </a:bodyPr>
          <a:lstStyle/>
          <a:p>
            <a:endParaRPr lang="en-US" dirty="0"/>
          </a:p>
        </p:txBody>
      </p:sp>
      <p:sp>
        <p:nvSpPr>
          <p:cNvPr id="105479" name="shape12"/>
          <p:cNvSpPr>
            <a:spLocks noChangeArrowheads="1"/>
          </p:cNvSpPr>
          <p:nvPr/>
        </p:nvSpPr>
        <p:spPr bwMode="gray">
          <a:xfrm rot="16200000">
            <a:off x="3233720" y="4596105"/>
            <a:ext cx="1038225" cy="592137"/>
          </a:xfrm>
          <a:prstGeom prst="parallelogram">
            <a:avLst>
              <a:gd name="adj" fmla="val 67415"/>
            </a:avLst>
          </a:prstGeom>
          <a:solidFill>
            <a:schemeClr val="hlink"/>
          </a:solidFill>
          <a:ln w="28575">
            <a:solidFill>
              <a:schemeClr val="tx1"/>
            </a:solidFill>
            <a:miter lim="800000"/>
            <a:headEnd/>
            <a:tailEnd type="none" w="lg" len="lg"/>
          </a:ln>
        </p:spPr>
        <p:txBody>
          <a:bodyPr anchor="ctr">
            <a:spAutoFit/>
          </a:bodyPr>
          <a:lstStyle/>
          <a:p>
            <a:endParaRPr lang="en-US" dirty="0"/>
          </a:p>
        </p:txBody>
      </p:sp>
      <p:sp>
        <p:nvSpPr>
          <p:cNvPr id="105480" name="shape11"/>
          <p:cNvSpPr>
            <a:spLocks noChangeArrowheads="1"/>
          </p:cNvSpPr>
          <p:nvPr/>
        </p:nvSpPr>
        <p:spPr bwMode="gray">
          <a:xfrm>
            <a:off x="5260164" y="3781702"/>
            <a:ext cx="2119312" cy="1506538"/>
          </a:xfrm>
          <a:prstGeom prst="rect">
            <a:avLst/>
          </a:prstGeom>
          <a:solidFill>
            <a:schemeClr val="accent1"/>
          </a:solidFill>
          <a:ln w="28575">
            <a:solidFill>
              <a:schemeClr val="tx1"/>
            </a:solidFill>
            <a:miter lim="800000"/>
            <a:headEnd/>
            <a:tailEnd type="none" w="lg" len="lg"/>
          </a:ln>
        </p:spPr>
        <p:txBody>
          <a:bodyPr wrap="none" anchor="ctr">
            <a:spAutoFit/>
          </a:bodyPr>
          <a:lstStyle/>
          <a:p>
            <a:endParaRPr lang="en-US" dirty="0"/>
          </a:p>
        </p:txBody>
      </p:sp>
      <p:sp>
        <p:nvSpPr>
          <p:cNvPr id="105481" name="shape10"/>
          <p:cNvSpPr>
            <a:spLocks noChangeArrowheads="1"/>
          </p:cNvSpPr>
          <p:nvPr/>
        </p:nvSpPr>
        <p:spPr bwMode="gray">
          <a:xfrm>
            <a:off x="5374464" y="4207152"/>
            <a:ext cx="830262" cy="644525"/>
          </a:xfrm>
          <a:prstGeom prst="rect">
            <a:avLst/>
          </a:prstGeom>
          <a:solidFill>
            <a:schemeClr val="hlink"/>
          </a:solidFill>
          <a:ln w="28575">
            <a:solidFill>
              <a:schemeClr val="tx1"/>
            </a:solidFill>
            <a:miter lim="800000"/>
            <a:headEnd/>
            <a:tailEnd type="none" w="lg" len="lg"/>
          </a:ln>
        </p:spPr>
        <p:txBody>
          <a:bodyPr wrap="none" anchor="ctr">
            <a:spAutoFit/>
          </a:bodyPr>
          <a:lstStyle/>
          <a:p>
            <a:endParaRPr lang="en-US" dirty="0"/>
          </a:p>
        </p:txBody>
      </p:sp>
      <p:sp>
        <p:nvSpPr>
          <p:cNvPr id="105482" name="shape9"/>
          <p:cNvSpPr>
            <a:spLocks noChangeArrowheads="1"/>
          </p:cNvSpPr>
          <p:nvPr/>
        </p:nvSpPr>
        <p:spPr bwMode="gray">
          <a:xfrm>
            <a:off x="6330139" y="4207152"/>
            <a:ext cx="830262" cy="644525"/>
          </a:xfrm>
          <a:prstGeom prst="rect">
            <a:avLst/>
          </a:prstGeom>
          <a:solidFill>
            <a:schemeClr val="hlink"/>
          </a:solidFill>
          <a:ln w="28575">
            <a:solidFill>
              <a:schemeClr val="tx1"/>
            </a:solidFill>
            <a:miter lim="800000"/>
            <a:headEnd/>
            <a:tailEnd type="none" w="lg" len="lg"/>
          </a:ln>
        </p:spPr>
        <p:txBody>
          <a:bodyPr wrap="none" anchor="ctr">
            <a:spAutoFit/>
          </a:bodyPr>
          <a:lstStyle/>
          <a:p>
            <a:endParaRPr lang="en-US" dirty="0"/>
          </a:p>
        </p:txBody>
      </p:sp>
      <p:sp>
        <p:nvSpPr>
          <p:cNvPr id="105483" name="shape8"/>
          <p:cNvSpPr>
            <a:spLocks noChangeArrowheads="1"/>
          </p:cNvSpPr>
          <p:nvPr/>
        </p:nvSpPr>
        <p:spPr bwMode="gray">
          <a:xfrm>
            <a:off x="5874526" y="4477027"/>
            <a:ext cx="830263" cy="644525"/>
          </a:xfrm>
          <a:prstGeom prst="rect">
            <a:avLst/>
          </a:prstGeom>
          <a:solidFill>
            <a:srgbClr val="CCFFFF"/>
          </a:solidFill>
          <a:ln w="28575">
            <a:solidFill>
              <a:schemeClr val="tx1"/>
            </a:solidFill>
            <a:miter lim="800000"/>
            <a:headEnd/>
            <a:tailEnd type="none" w="lg" len="lg"/>
          </a:ln>
        </p:spPr>
        <p:txBody>
          <a:bodyPr wrap="none" anchor="ctr">
            <a:spAutoFit/>
          </a:bodyPr>
          <a:lstStyle/>
          <a:p>
            <a:endParaRPr lang="en-US" dirty="0"/>
          </a:p>
        </p:txBody>
      </p:sp>
      <p:sp>
        <p:nvSpPr>
          <p:cNvPr id="105490" name="shape7"/>
          <p:cNvSpPr>
            <a:spLocks noChangeShapeType="1"/>
          </p:cNvSpPr>
          <p:nvPr/>
        </p:nvSpPr>
        <p:spPr bwMode="gray">
          <a:xfrm flipV="1">
            <a:off x="1675589" y="4327023"/>
            <a:ext cx="2087562" cy="935038"/>
          </a:xfrm>
          <a:prstGeom prst="line">
            <a:avLst/>
          </a:prstGeom>
          <a:noFill/>
          <a:ln w="28575">
            <a:solidFill>
              <a:schemeClr val="tx1"/>
            </a:solidFill>
            <a:prstDash val="dash"/>
            <a:round/>
            <a:headEnd/>
            <a:tailEnd type="none" w="lg" len="lg"/>
          </a:ln>
        </p:spPr>
        <p:txBody>
          <a:bodyPr wrap="none">
            <a:spAutoFit/>
          </a:bodyPr>
          <a:lstStyle/>
          <a:p>
            <a:endParaRPr lang="en-US" dirty="0"/>
          </a:p>
        </p:txBody>
      </p:sp>
      <p:sp>
        <p:nvSpPr>
          <p:cNvPr id="105491" name="shape6"/>
          <p:cNvSpPr txBox="1">
            <a:spLocks noChangeArrowheads="1"/>
          </p:cNvSpPr>
          <p:nvPr/>
        </p:nvSpPr>
        <p:spPr bwMode="gray">
          <a:xfrm rot="20674969">
            <a:off x="2040714" y="5477316"/>
            <a:ext cx="2295525" cy="461665"/>
          </a:xfrm>
          <a:prstGeom prst="rect">
            <a:avLst/>
          </a:prstGeom>
          <a:noFill/>
          <a:ln w="28575">
            <a:noFill/>
            <a:miter lim="800000"/>
            <a:headEnd/>
            <a:tailEnd type="none" w="lg" len="lg"/>
          </a:ln>
        </p:spPr>
        <p:txBody>
          <a:bodyPr>
            <a:spAutoFit/>
          </a:bodyPr>
          <a:lstStyle/>
          <a:p>
            <a:pPr algn="ctr"/>
            <a:r>
              <a:rPr lang="en-US" sz="2400" dirty="0" smtClean="0">
                <a:solidFill>
                  <a:srgbClr val="000000"/>
                </a:solidFill>
              </a:rPr>
              <a:t>+     -</a:t>
            </a:r>
            <a:endParaRPr lang="en-GB" sz="2400" dirty="0">
              <a:solidFill>
                <a:srgbClr val="000000"/>
              </a:solidFill>
            </a:endParaRPr>
          </a:p>
        </p:txBody>
      </p:sp>
      <p:sp>
        <p:nvSpPr>
          <p:cNvPr id="105492" name="shape5"/>
          <p:cNvSpPr>
            <a:spLocks noChangeShapeType="1"/>
          </p:cNvSpPr>
          <p:nvPr/>
        </p:nvSpPr>
        <p:spPr bwMode="gray">
          <a:xfrm rot="20669402" flipV="1">
            <a:off x="2848489" y="5503561"/>
            <a:ext cx="673100" cy="23812"/>
          </a:xfrm>
          <a:prstGeom prst="line">
            <a:avLst/>
          </a:prstGeom>
          <a:noFill/>
          <a:ln w="38100">
            <a:solidFill>
              <a:schemeClr val="accent2"/>
            </a:solidFill>
            <a:round/>
            <a:headEnd type="triangle" w="lg" len="lg"/>
            <a:tailEnd type="triangle" w="lg" len="lg"/>
          </a:ln>
        </p:spPr>
        <p:txBody>
          <a:bodyPr>
            <a:spAutoFit/>
          </a:bodyPr>
          <a:lstStyle/>
          <a:p>
            <a:endParaRPr lang="en-US" dirty="0"/>
          </a:p>
        </p:txBody>
      </p:sp>
      <p:sp>
        <p:nvSpPr>
          <p:cNvPr id="23" name="shape2"/>
          <p:cNvSpPr txBox="1"/>
          <p:nvPr/>
        </p:nvSpPr>
        <p:spPr bwMode="gray">
          <a:xfrm>
            <a:off x="2672540" y="2434694"/>
            <a:ext cx="5226164" cy="923330"/>
          </a:xfrm>
          <a:prstGeom prst="rect">
            <a:avLst/>
          </a:prstGeom>
          <a:solidFill>
            <a:schemeClr val="tx2"/>
          </a:solidFill>
          <a:ln w="38100">
            <a:solidFill>
              <a:srgbClr val="9900CC"/>
            </a:solidFill>
          </a:ln>
        </p:spPr>
        <p:txBody>
          <a:bodyPr wrap="square" rtlCol="0">
            <a:spAutoFit/>
          </a:bodyPr>
          <a:lstStyle/>
          <a:p>
            <a:pPr marL="344487" lvl="1" indent="0" defTabSz="685800">
              <a:buNone/>
            </a:pPr>
            <a:r>
              <a:rPr lang="en-US" sz="1800" dirty="0" smtClean="0">
                <a:latin typeface="Courier New"/>
                <a:cs typeface="Courier New"/>
              </a:rPr>
              <a:t>.BackGround {	z-index: 1; }</a:t>
            </a:r>
          </a:p>
          <a:p>
            <a:pPr marL="344487" lvl="1" indent="0" defTabSz="685800">
              <a:buNone/>
            </a:pPr>
            <a:r>
              <a:rPr lang="en-US" sz="1800" dirty="0" smtClean="0">
                <a:latin typeface="Courier New"/>
                <a:cs typeface="Courier New"/>
              </a:rPr>
              <a:t>.MidGround  {	z-index: 2; }</a:t>
            </a:r>
          </a:p>
          <a:p>
            <a:pPr marL="344487" lvl="1" indent="0" defTabSz="685800">
              <a:buNone/>
            </a:pPr>
            <a:r>
              <a:rPr lang="en-US" sz="1800" dirty="0" smtClean="0">
                <a:latin typeface="Courier New"/>
                <a:cs typeface="Courier New"/>
              </a:rPr>
              <a:t>.ForeGround {	z-index: 3; }</a:t>
            </a:r>
          </a:p>
        </p:txBody>
      </p:sp>
      <p:sp>
        <p:nvSpPr>
          <p:cNvPr id="24" name="shape1"/>
          <p:cNvSpPr txBox="1"/>
          <p:nvPr/>
        </p:nvSpPr>
        <p:spPr bwMode="gray">
          <a:xfrm>
            <a:off x="7555526" y="2304317"/>
            <a:ext cx="761999" cy="408623"/>
          </a:xfrm>
          <a:prstGeom prst="roundRect">
            <a:avLst/>
          </a:prstGeom>
          <a:solidFill>
            <a:srgbClr val="FFFFFF"/>
          </a:solidFill>
          <a:ln w="12700">
            <a:solidFill>
              <a:srgbClr val="9900CC"/>
            </a:solidFill>
          </a:ln>
        </p:spPr>
        <p:txBody>
          <a:bodyPr wrap="square" rtlCol="0" anchor="ctr">
            <a:spAutoFit/>
          </a:bodyPr>
          <a:lstStyle>
            <a:defPPr>
              <a:defRPr lang="en-US"/>
            </a:defPPr>
            <a:lvl1pPr algn="l"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sz="1400" kern="1200">
                <a:solidFill>
                  <a:schemeClr val="tx1"/>
                </a:solidFill>
                <a:latin typeface="Arial" charset="0"/>
                <a:ea typeface="+mn-ea"/>
                <a:cs typeface="+mn-cs"/>
              </a:defRPr>
            </a:lvl2pPr>
            <a:lvl3pPr marL="914400" algn="l" rtl="0" eaLnBrk="0" fontAlgn="base" hangingPunct="0">
              <a:spcBef>
                <a:spcPct val="0"/>
              </a:spcBef>
              <a:spcAft>
                <a:spcPct val="0"/>
              </a:spcAft>
              <a:defRPr sz="1400" kern="1200">
                <a:solidFill>
                  <a:schemeClr val="tx1"/>
                </a:solidFill>
                <a:latin typeface="Arial" charset="0"/>
                <a:ea typeface="+mn-ea"/>
                <a:cs typeface="+mn-cs"/>
              </a:defRPr>
            </a:lvl3pPr>
            <a:lvl4pPr marL="1371600" algn="l" rtl="0" eaLnBrk="0" fontAlgn="base" hangingPunct="0">
              <a:spcBef>
                <a:spcPct val="0"/>
              </a:spcBef>
              <a:spcAft>
                <a:spcPct val="0"/>
              </a:spcAft>
              <a:defRPr sz="1400" kern="1200">
                <a:solidFill>
                  <a:schemeClr val="tx1"/>
                </a:solidFill>
                <a:latin typeface="Arial" charset="0"/>
                <a:ea typeface="+mn-ea"/>
                <a:cs typeface="+mn-cs"/>
              </a:defRPr>
            </a:lvl4pPr>
            <a:lvl5pPr marL="1828800" algn="l"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smtClean="0">
                <a:ln>
                  <a:noFill/>
                </a:ln>
                <a:solidFill>
                  <a:srgbClr val="000080"/>
                </a:solidFill>
                <a:effectLst/>
                <a:uLnTx/>
                <a:uFillTx/>
                <a:latin typeface="Arial" charset="0"/>
                <a:ea typeface="+mn-ea"/>
                <a:cs typeface="+mn-cs"/>
              </a:rPr>
              <a:t>CSS</a:t>
            </a:r>
            <a:endParaRPr kumimoji="0" lang="en-US" sz="1800" b="1" i="0" u="none" strike="noStrike" kern="1200" cap="none" spc="0" normalizeH="0" baseline="0" noProof="0" dirty="0">
              <a:ln>
                <a:noFill/>
              </a:ln>
              <a:solidFill>
                <a:srgbClr val="000080"/>
              </a:solidFill>
              <a:effectLst/>
              <a:uLnTx/>
              <a:uFillTx/>
              <a:latin typeface="Arial" charset="0"/>
              <a:ea typeface="+mn-ea"/>
              <a:cs typeface="+mn-cs"/>
            </a:endParaRPr>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5"/>
          <p:cNvSpPr>
            <a:spLocks noGrp="1" noChangeArrowheads="1"/>
          </p:cNvSpPr>
          <p:nvPr>
            <p:ph idx="1"/>
          </p:nvPr>
        </p:nvSpPr>
        <p:spPr>
          <a:xfrm>
            <a:off x="279400" y="584200"/>
            <a:ext cx="8599488" cy="2749471"/>
          </a:xfrm>
        </p:spPr>
        <p:txBody>
          <a:bodyPr/>
          <a:lstStyle/>
          <a:p>
            <a:pPr>
              <a:buFont typeface="Arial" charset="0"/>
              <a:buNone/>
            </a:pPr>
            <a:r>
              <a:rPr lang="fr-FR" dirty="0" smtClean="0"/>
              <a:t>Dans ce chapitre, vous apprendrez à</a:t>
            </a:r>
          </a:p>
          <a:p>
            <a:r>
              <a:rPr lang="fr-FR" dirty="0" smtClean="0"/>
              <a:t>Utiliser le flottement (</a:t>
            </a:r>
            <a:r>
              <a:rPr lang="fr-FR" dirty="0" err="1" smtClean="0">
                <a:latin typeface="Courier New" pitchFamily="49" charset="0"/>
                <a:cs typeface="Courier New" pitchFamily="49" charset="0"/>
              </a:rPr>
              <a:t>float</a:t>
            </a:r>
            <a:r>
              <a:rPr lang="fr-FR" dirty="0" smtClean="0"/>
              <a:t>) et l’effacement (</a:t>
            </a:r>
            <a:r>
              <a:rPr lang="fr-FR" dirty="0" err="1" smtClean="0">
                <a:latin typeface="Courier New" pitchFamily="49" charset="0"/>
                <a:cs typeface="Courier New" pitchFamily="49" charset="0"/>
              </a:rPr>
              <a:t>clear</a:t>
            </a:r>
            <a:r>
              <a:rPr lang="fr-FR" dirty="0" smtClean="0"/>
              <a:t>) pour déplacer du contenu dans un conteneur</a:t>
            </a:r>
          </a:p>
          <a:p>
            <a:r>
              <a:rPr lang="fr-FR" dirty="0" smtClean="0"/>
              <a:t>Créer des valeurs de propriétés statiques et héritées</a:t>
            </a:r>
          </a:p>
          <a:p>
            <a:r>
              <a:rPr lang="fr-FR" dirty="0" smtClean="0"/>
              <a:t>Positionner les éléments avec précision grâce aux valeurs de propriétés relatives et absolues</a:t>
            </a:r>
          </a:p>
          <a:p>
            <a:r>
              <a:rPr lang="fr-FR" dirty="0" smtClean="0"/>
              <a:t>Figer le contenu avec les valeurs de propriétés fixes</a:t>
            </a:r>
          </a:p>
        </p:txBody>
      </p:sp>
      <p:sp>
        <p:nvSpPr>
          <p:cNvPr id="262148" name="Rectangle 4"/>
          <p:cNvSpPr>
            <a:spLocks noGrp="1" noChangeArrowheads="1"/>
          </p:cNvSpPr>
          <p:nvPr>
            <p:ph type="title"/>
          </p:nvPr>
        </p:nvSpPr>
        <p:spPr/>
        <p:txBody>
          <a:bodyPr/>
          <a:lstStyle/>
          <a:p>
            <a:r>
              <a:rPr lang="fr-FR" dirty="0" smtClean="0"/>
              <a:t>Objectifs du chapitre</a:t>
            </a: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r-FR" dirty="0" smtClean="0"/>
              <a:t>Positionner les éléments HTML</a:t>
            </a:r>
            <a:endParaRPr lang="fr-FR" dirty="0"/>
          </a:p>
        </p:txBody>
      </p:sp>
      <p:sp>
        <p:nvSpPr>
          <p:cNvPr id="6" name="Content Placeholder 5"/>
          <p:cNvSpPr>
            <a:spLocks noGrp="1"/>
          </p:cNvSpPr>
          <p:nvPr>
            <p:ph idx="10"/>
          </p:nvPr>
        </p:nvSpPr>
        <p:spPr>
          <a:xfrm>
            <a:off x="2002535" y="1819180"/>
            <a:ext cx="5642273" cy="2169825"/>
          </a:xfrm>
        </p:spPr>
        <p:txBody>
          <a:bodyPr/>
          <a:lstStyle/>
          <a:p>
            <a:pPr lvl="1">
              <a:buNone/>
            </a:pPr>
            <a:r>
              <a:rPr lang="fr-FR" sz="1800" dirty="0" smtClean="0"/>
              <a:t>Comprendre le flottement CSS</a:t>
            </a:r>
          </a:p>
          <a:p>
            <a:pPr>
              <a:buNone/>
            </a:pPr>
            <a:r>
              <a:rPr lang="fr-FR" dirty="0" smtClean="0"/>
              <a:t>Utiliser les positions statiques et héritées</a:t>
            </a:r>
          </a:p>
          <a:p>
            <a:pPr>
              <a:buNone/>
            </a:pPr>
            <a:r>
              <a:rPr lang="fr-FR" dirty="0" smtClean="0"/>
              <a:t>Utiliser les positions relatives, absolues et fixes</a:t>
            </a:r>
          </a:p>
          <a:p>
            <a:pPr>
              <a:buNone/>
            </a:pPr>
            <a:r>
              <a:rPr lang="fr-FR" dirty="0" smtClean="0"/>
              <a:t>Exercice 3.1</a:t>
            </a:r>
            <a:endParaRPr lang="fr-FR" dirty="0"/>
          </a:p>
        </p:txBody>
      </p:sp>
      <p:grpSp>
        <p:nvGrpSpPr>
          <p:cNvPr id="2" name="Group 4"/>
          <p:cNvGrpSpPr>
            <a:grpSpLocks/>
          </p:cNvGrpSpPr>
          <p:nvPr/>
        </p:nvGrpSpPr>
        <p:grpSpPr bwMode="auto">
          <a:xfrm>
            <a:off x="1734805" y="2345478"/>
            <a:ext cx="228600" cy="311150"/>
            <a:chOff x="208" y="730"/>
            <a:chExt cx="249" cy="292"/>
          </a:xfrm>
        </p:grpSpPr>
        <p:sp>
          <p:nvSpPr>
            <p:cNvPr id="7" name="AutoShape 5"/>
            <p:cNvSpPr>
              <a:spLocks noChangeArrowheads="1"/>
            </p:cNvSpPr>
            <p:nvPr/>
          </p:nvSpPr>
          <p:spPr bwMode="black">
            <a:xfrm rot="5400000">
              <a:off x="189" y="754"/>
              <a:ext cx="285" cy="248"/>
            </a:xfrm>
            <a:prstGeom prst="triangle">
              <a:avLst>
                <a:gd name="adj" fmla="val 50000"/>
              </a:avLst>
            </a:prstGeom>
            <a:gradFill rotWithShape="0">
              <a:gsLst>
                <a:gs pos="0">
                  <a:srgbClr val="CC0000"/>
                </a:gs>
                <a:gs pos="100000">
                  <a:srgbClr val="3C0000"/>
                </a:gs>
              </a:gsLst>
              <a:lin ang="5400000" scaled="1"/>
            </a:gradFill>
            <a:ln w="19050">
              <a:noFill/>
              <a:miter lim="800000"/>
              <a:headEnd/>
              <a:tailEnd/>
            </a:ln>
          </p:spPr>
          <p:txBody>
            <a:bodyPr wrap="none" anchor="ctr"/>
            <a:lstStyle/>
            <a:p>
              <a:pPr eaLnBrk="0" hangingPunct="0"/>
              <a:endParaRPr lang="fr-FR"/>
            </a:p>
          </p:txBody>
        </p:sp>
        <p:sp>
          <p:nvSpPr>
            <p:cNvPr id="8" name="Freeform 6"/>
            <p:cNvSpPr>
              <a:spLocks/>
            </p:cNvSpPr>
            <p:nvPr/>
          </p:nvSpPr>
          <p:spPr bwMode="hidden">
            <a:xfrm>
              <a:off x="209" y="730"/>
              <a:ext cx="245" cy="158"/>
            </a:xfrm>
            <a:custGeom>
              <a:avLst/>
              <a:gdLst>
                <a:gd name="T0" fmla="*/ 0 w 245"/>
                <a:gd name="T1" fmla="*/ 0 h 158"/>
                <a:gd name="T2" fmla="*/ 245 w 245"/>
                <a:gd name="T3" fmla="*/ 146 h 158"/>
                <a:gd name="T4" fmla="*/ 226 w 245"/>
                <a:gd name="T5" fmla="*/ 158 h 158"/>
                <a:gd name="T6" fmla="*/ 0 w 245"/>
                <a:gd name="T7" fmla="*/ 23 h 158"/>
                <a:gd name="T8" fmla="*/ 0 w 245"/>
                <a:gd name="T9" fmla="*/ 0 h 158"/>
                <a:gd name="T10" fmla="*/ 0 60000 65536"/>
                <a:gd name="T11" fmla="*/ 0 60000 65536"/>
                <a:gd name="T12" fmla="*/ 0 60000 65536"/>
                <a:gd name="T13" fmla="*/ 0 60000 65536"/>
                <a:gd name="T14" fmla="*/ 0 60000 65536"/>
                <a:gd name="T15" fmla="*/ 0 w 245"/>
                <a:gd name="T16" fmla="*/ 0 h 158"/>
                <a:gd name="T17" fmla="*/ 245 w 245"/>
                <a:gd name="T18" fmla="*/ 158 h 158"/>
              </a:gdLst>
              <a:ahLst/>
              <a:cxnLst>
                <a:cxn ang="T10">
                  <a:pos x="T0" y="T1"/>
                </a:cxn>
                <a:cxn ang="T11">
                  <a:pos x="T2" y="T3"/>
                </a:cxn>
                <a:cxn ang="T12">
                  <a:pos x="T4" y="T5"/>
                </a:cxn>
                <a:cxn ang="T13">
                  <a:pos x="T6" y="T7"/>
                </a:cxn>
                <a:cxn ang="T14">
                  <a:pos x="T8" y="T9"/>
                </a:cxn>
              </a:cxnLst>
              <a:rect l="T15" t="T16" r="T17" b="T18"/>
              <a:pathLst>
                <a:path w="245" h="158">
                  <a:moveTo>
                    <a:pt x="0" y="0"/>
                  </a:moveTo>
                  <a:lnTo>
                    <a:pt x="245" y="146"/>
                  </a:lnTo>
                  <a:lnTo>
                    <a:pt x="226" y="158"/>
                  </a:lnTo>
                  <a:lnTo>
                    <a:pt x="0" y="23"/>
                  </a:lnTo>
                  <a:lnTo>
                    <a:pt x="0" y="0"/>
                  </a:lnTo>
                  <a:close/>
                </a:path>
              </a:pathLst>
            </a:custGeom>
            <a:solidFill>
              <a:srgbClr val="FF2929"/>
            </a:solidFill>
            <a:ln w="28575">
              <a:noFill/>
              <a:round/>
              <a:headEnd/>
              <a:tailEnd/>
            </a:ln>
          </p:spPr>
          <p:txBody>
            <a:bodyPr/>
            <a:lstStyle/>
            <a:p>
              <a:pPr eaLnBrk="0" hangingPunct="0"/>
              <a:endParaRPr lang="fr-FR"/>
            </a:p>
          </p:txBody>
        </p:sp>
        <p:sp>
          <p:nvSpPr>
            <p:cNvPr id="9" name="Freeform 7"/>
            <p:cNvSpPr>
              <a:spLocks/>
            </p:cNvSpPr>
            <p:nvPr/>
          </p:nvSpPr>
          <p:spPr bwMode="hidden">
            <a:xfrm>
              <a:off x="209" y="866"/>
              <a:ext cx="248" cy="156"/>
            </a:xfrm>
            <a:custGeom>
              <a:avLst/>
              <a:gdLst>
                <a:gd name="T0" fmla="*/ 248 w 248"/>
                <a:gd name="T1" fmla="*/ 12 h 156"/>
                <a:gd name="T2" fmla="*/ 0 w 248"/>
                <a:gd name="T3" fmla="*/ 156 h 156"/>
                <a:gd name="T4" fmla="*/ 3 w 248"/>
                <a:gd name="T5" fmla="*/ 131 h 156"/>
                <a:gd name="T6" fmla="*/ 229 w 248"/>
                <a:gd name="T7" fmla="*/ 0 h 156"/>
                <a:gd name="T8" fmla="*/ 248 w 248"/>
                <a:gd name="T9" fmla="*/ 12 h 156"/>
                <a:gd name="T10" fmla="*/ 0 60000 65536"/>
                <a:gd name="T11" fmla="*/ 0 60000 65536"/>
                <a:gd name="T12" fmla="*/ 0 60000 65536"/>
                <a:gd name="T13" fmla="*/ 0 60000 65536"/>
                <a:gd name="T14" fmla="*/ 0 60000 65536"/>
                <a:gd name="T15" fmla="*/ 0 w 248"/>
                <a:gd name="T16" fmla="*/ 0 h 156"/>
                <a:gd name="T17" fmla="*/ 248 w 248"/>
                <a:gd name="T18" fmla="*/ 156 h 156"/>
              </a:gdLst>
              <a:ahLst/>
              <a:cxnLst>
                <a:cxn ang="T10">
                  <a:pos x="T0" y="T1"/>
                </a:cxn>
                <a:cxn ang="T11">
                  <a:pos x="T2" y="T3"/>
                </a:cxn>
                <a:cxn ang="T12">
                  <a:pos x="T4" y="T5"/>
                </a:cxn>
                <a:cxn ang="T13">
                  <a:pos x="T6" y="T7"/>
                </a:cxn>
                <a:cxn ang="T14">
                  <a:pos x="T8" y="T9"/>
                </a:cxn>
              </a:cxnLst>
              <a:rect l="T15" t="T16" r="T17" b="T18"/>
              <a:pathLst>
                <a:path w="248" h="156">
                  <a:moveTo>
                    <a:pt x="248" y="12"/>
                  </a:moveTo>
                  <a:lnTo>
                    <a:pt x="0" y="156"/>
                  </a:lnTo>
                  <a:lnTo>
                    <a:pt x="3" y="131"/>
                  </a:lnTo>
                  <a:lnTo>
                    <a:pt x="229" y="0"/>
                  </a:lnTo>
                  <a:lnTo>
                    <a:pt x="248" y="12"/>
                  </a:lnTo>
                  <a:close/>
                </a:path>
              </a:pathLst>
            </a:custGeom>
            <a:solidFill>
              <a:srgbClr val="360000"/>
            </a:solidFill>
            <a:ln w="28575">
              <a:noFill/>
              <a:round/>
              <a:headEnd/>
              <a:tailEnd/>
            </a:ln>
          </p:spPr>
          <p:txBody>
            <a:bodyPr/>
            <a:lstStyle/>
            <a:p>
              <a:pPr eaLnBrk="0" hangingPunct="0"/>
              <a:endParaRPr lang="fr-FR"/>
            </a:p>
          </p:txBody>
        </p:sp>
      </p:grpSp>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5"/>
          <p:cNvSpPr>
            <a:spLocks noGrp="1" noChangeArrowheads="1"/>
          </p:cNvSpPr>
          <p:nvPr>
            <p:ph idx="1"/>
          </p:nvPr>
        </p:nvSpPr>
        <p:spPr>
          <a:xfrm>
            <a:off x="279399" y="584200"/>
            <a:ext cx="8864601" cy="3652282"/>
          </a:xfrm>
        </p:spPr>
        <p:txBody>
          <a:bodyPr/>
          <a:lstStyle/>
          <a:p>
            <a:r>
              <a:rPr lang="fr-FR" noProof="0" dirty="0" smtClean="0"/>
              <a:t>Les règles de positionnement permettent de placer le contenu avec précision</a:t>
            </a:r>
          </a:p>
          <a:p>
            <a:pPr lvl="1"/>
            <a:r>
              <a:rPr lang="fr-FR" dirty="0" smtClean="0"/>
              <a:t>Déterminent l’endroit où doit s’afficher son conteneur</a:t>
            </a:r>
            <a:endParaRPr lang="fr-FR" noProof="0" dirty="0" smtClean="0"/>
          </a:p>
          <a:p>
            <a:r>
              <a:rPr lang="fr-FR" dirty="0" smtClean="0"/>
              <a:t>Cinq valeurs de positionnement possibles</a:t>
            </a:r>
          </a:p>
          <a:p>
            <a:pPr lvl="1"/>
            <a:r>
              <a:rPr lang="fr-FR" noProof="0" dirty="0" err="1" smtClean="0">
                <a:latin typeface="Courier New" pitchFamily="49" charset="0"/>
                <a:cs typeface="Courier New" pitchFamily="49" charset="0"/>
              </a:rPr>
              <a:t>inherit</a:t>
            </a:r>
            <a:endParaRPr lang="fr-FR" noProof="0" dirty="0" smtClean="0">
              <a:latin typeface="Courier New" pitchFamily="49" charset="0"/>
              <a:cs typeface="Courier New" pitchFamily="49" charset="0"/>
            </a:endParaRPr>
          </a:p>
          <a:p>
            <a:pPr lvl="1"/>
            <a:r>
              <a:rPr lang="fr-FR" noProof="0" dirty="0" err="1" smtClean="0">
                <a:latin typeface="Courier New" pitchFamily="49" charset="0"/>
                <a:cs typeface="Courier New" pitchFamily="49" charset="0"/>
              </a:rPr>
              <a:t>static</a:t>
            </a:r>
            <a:endParaRPr lang="fr-FR" noProof="0" dirty="0" smtClean="0">
              <a:latin typeface="Courier New" pitchFamily="49" charset="0"/>
              <a:cs typeface="Courier New" pitchFamily="49" charset="0"/>
            </a:endParaRPr>
          </a:p>
          <a:p>
            <a:pPr lvl="1"/>
            <a:r>
              <a:rPr lang="fr-FR" dirty="0" smtClean="0">
                <a:latin typeface="Courier New" pitchFamily="49" charset="0"/>
                <a:cs typeface="Courier New" pitchFamily="49" charset="0"/>
              </a:rPr>
              <a:t>relative</a:t>
            </a:r>
          </a:p>
          <a:p>
            <a:pPr lvl="1"/>
            <a:r>
              <a:rPr lang="fr-FR" noProof="0" dirty="0" err="1" smtClean="0">
                <a:latin typeface="Courier New" pitchFamily="49" charset="0"/>
                <a:cs typeface="Courier New" pitchFamily="49" charset="0"/>
              </a:rPr>
              <a:t>absolute</a:t>
            </a:r>
            <a:endParaRPr lang="fr-FR" noProof="0" dirty="0" smtClean="0">
              <a:latin typeface="Courier New" pitchFamily="49" charset="0"/>
              <a:cs typeface="Courier New" pitchFamily="49" charset="0"/>
            </a:endParaRPr>
          </a:p>
          <a:p>
            <a:pPr lvl="1"/>
            <a:r>
              <a:rPr lang="fr-FR" dirty="0" err="1" smtClean="0">
                <a:latin typeface="Courier New" pitchFamily="49" charset="0"/>
                <a:cs typeface="Courier New" pitchFamily="49" charset="0"/>
              </a:rPr>
              <a:t>fixed</a:t>
            </a:r>
            <a:endParaRPr lang="fr-FR" dirty="0" smtClean="0">
              <a:latin typeface="Courier New" pitchFamily="49" charset="0"/>
              <a:cs typeface="Courier New" pitchFamily="49" charset="0"/>
            </a:endParaRPr>
          </a:p>
          <a:p>
            <a:r>
              <a:rPr lang="fr-FR" dirty="0" smtClean="0"/>
              <a:t>La valeur </a:t>
            </a:r>
            <a:r>
              <a:rPr lang="fr-FR" dirty="0" err="1" smtClean="0">
                <a:latin typeface="Courier New" pitchFamily="49" charset="0"/>
                <a:cs typeface="Courier New" pitchFamily="49" charset="0"/>
              </a:rPr>
              <a:t>inherit</a:t>
            </a:r>
            <a:r>
              <a:rPr lang="fr-FR" dirty="0" smtClean="0"/>
              <a:t> attribue à un élément la même valeur de positionnement que son parent</a:t>
            </a:r>
            <a:endParaRPr lang="fr-FR" noProof="0" dirty="0" smtClean="0"/>
          </a:p>
        </p:txBody>
      </p:sp>
      <p:sp>
        <p:nvSpPr>
          <p:cNvPr id="327684" name="Rectangle 4"/>
          <p:cNvSpPr>
            <a:spLocks noGrp="1" noChangeArrowheads="1"/>
          </p:cNvSpPr>
          <p:nvPr>
            <p:ph type="title"/>
          </p:nvPr>
        </p:nvSpPr>
        <p:spPr/>
        <p:txBody>
          <a:bodyPr/>
          <a:lstStyle/>
          <a:p>
            <a:r>
              <a:rPr lang="fr-FR" noProof="0" dirty="0" smtClean="0"/>
              <a:t>Positionnement CSS</a:t>
            </a:r>
          </a:p>
        </p:txBody>
      </p:sp>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5"/>
          <p:cNvSpPr>
            <a:spLocks noGrp="1" noChangeArrowheads="1"/>
          </p:cNvSpPr>
          <p:nvPr>
            <p:ph idx="1"/>
          </p:nvPr>
        </p:nvSpPr>
        <p:spPr>
          <a:xfrm>
            <a:off x="279400" y="584200"/>
            <a:ext cx="8599488" cy="2616101"/>
          </a:xfrm>
        </p:spPr>
        <p:txBody>
          <a:bodyPr/>
          <a:lstStyle/>
          <a:p>
            <a:r>
              <a:rPr lang="fr-FR" noProof="0" dirty="0" smtClean="0"/>
              <a:t>Règle appliquée par défaut sauf en présence de la valeur </a:t>
            </a:r>
            <a:r>
              <a:rPr lang="fr-FR" noProof="0" dirty="0" err="1" smtClean="0">
                <a:latin typeface="Courier New" pitchFamily="49" charset="0"/>
                <a:cs typeface="Courier New" pitchFamily="49" charset="0"/>
              </a:rPr>
              <a:t>inherit</a:t>
            </a:r>
            <a:endParaRPr lang="fr-FR" noProof="0" dirty="0" smtClean="0"/>
          </a:p>
          <a:p>
            <a:pPr lvl="1"/>
            <a:r>
              <a:rPr lang="fr-FR" dirty="0" smtClean="0"/>
              <a:t>Affiche le conteneur dans le flux normal</a:t>
            </a:r>
          </a:p>
          <a:p>
            <a:pPr lvl="1"/>
            <a:r>
              <a:rPr lang="fr-FR" noProof="0" dirty="0" smtClean="0"/>
              <a:t>Les règles de positionnement ne sont pas prises en compte</a:t>
            </a:r>
          </a:p>
          <a:p>
            <a:pPr lvl="2"/>
            <a:r>
              <a:rPr lang="fr-FR" dirty="0" smtClean="0">
                <a:latin typeface="Courier New" pitchFamily="49" charset="0"/>
                <a:cs typeface="Courier New" pitchFamily="49" charset="0"/>
              </a:rPr>
              <a:t>top</a:t>
            </a:r>
            <a:r>
              <a:rPr lang="fr-FR" dirty="0" smtClean="0"/>
              <a:t> n’a aucun effet</a:t>
            </a:r>
          </a:p>
          <a:p>
            <a:r>
              <a:rPr lang="fr-FR" noProof="0" dirty="0" smtClean="0"/>
              <a:t>Tout élément dont la position n’est pas définie est considéré comme statique</a:t>
            </a:r>
          </a:p>
          <a:p>
            <a:pPr lvl="1"/>
            <a:r>
              <a:rPr lang="fr-FR" dirty="0" smtClean="0"/>
              <a:t>Important pour les éléments enfants</a:t>
            </a:r>
          </a:p>
          <a:p>
            <a:pPr lvl="1"/>
            <a:r>
              <a:rPr lang="fr-FR" noProof="0" dirty="0" smtClean="0"/>
              <a:t>Nous étudierons les positionnements statique et absolu ultérieurement</a:t>
            </a:r>
          </a:p>
        </p:txBody>
      </p:sp>
      <p:sp>
        <p:nvSpPr>
          <p:cNvPr id="327684" name="Rectangle 4"/>
          <p:cNvSpPr>
            <a:spLocks noGrp="1" noChangeArrowheads="1"/>
          </p:cNvSpPr>
          <p:nvPr>
            <p:ph type="title"/>
          </p:nvPr>
        </p:nvSpPr>
        <p:spPr/>
        <p:txBody>
          <a:bodyPr/>
          <a:lstStyle/>
          <a:p>
            <a:r>
              <a:rPr lang="fr-FR" noProof="0" dirty="0" smtClean="0"/>
              <a:t>Positionnement statique</a:t>
            </a:r>
          </a:p>
        </p:txBody>
      </p:sp>
      <p:grpSp>
        <p:nvGrpSpPr>
          <p:cNvPr id="2" name="Group 1"/>
          <p:cNvGrpSpPr/>
          <p:nvPr/>
        </p:nvGrpSpPr>
        <p:grpSpPr bwMode="gray">
          <a:xfrm>
            <a:off x="892969" y="3426526"/>
            <a:ext cx="7132638" cy="2301875"/>
            <a:chOff x="892969" y="3849689"/>
            <a:chExt cx="7132638" cy="2301875"/>
          </a:xfrm>
        </p:grpSpPr>
        <p:sp>
          <p:nvSpPr>
            <p:cNvPr id="4" name="shape4"/>
            <p:cNvSpPr>
              <a:spLocks noChangeArrowheads="1"/>
            </p:cNvSpPr>
            <p:nvPr/>
          </p:nvSpPr>
          <p:spPr bwMode="gray">
            <a:xfrm>
              <a:off x="5741195" y="3849689"/>
              <a:ext cx="2284412" cy="2301875"/>
            </a:xfrm>
            <a:prstGeom prst="rect">
              <a:avLst/>
            </a:prstGeom>
            <a:solidFill>
              <a:schemeClr val="accent1"/>
            </a:solidFill>
            <a:ln w="28575">
              <a:solidFill>
                <a:schemeClr val="tx1"/>
              </a:solidFill>
              <a:miter lim="800000"/>
              <a:headEnd/>
              <a:tailEnd type="none" w="lg" len="lg"/>
            </a:ln>
          </p:spPr>
          <p:txBody>
            <a:bodyPr/>
            <a:lstStyle/>
            <a:p>
              <a:pPr>
                <a:tabLst>
                  <a:tab pos="893763" algn="l"/>
                  <a:tab pos="1081088" algn="l"/>
                </a:tabLst>
              </a:pPr>
              <a:r>
                <a:rPr lang="en-GB" dirty="0">
                  <a:solidFill>
                    <a:srgbClr val="969696"/>
                  </a:solidFill>
                </a:rPr>
                <a:t>	Lorum ipsum</a:t>
              </a:r>
              <a:br>
                <a:rPr lang="en-GB" dirty="0">
                  <a:solidFill>
                    <a:srgbClr val="969696"/>
                  </a:solidFill>
                </a:rPr>
              </a:br>
              <a:r>
                <a:rPr lang="en-GB" dirty="0">
                  <a:solidFill>
                    <a:srgbClr val="969696"/>
                  </a:solidFill>
                </a:rPr>
                <a:t>	dolor sit amet.</a:t>
              </a:r>
              <a:br>
                <a:rPr lang="en-GB" dirty="0">
                  <a:solidFill>
                    <a:srgbClr val="969696"/>
                  </a:solidFill>
                </a:rPr>
              </a:br>
              <a:r>
                <a:rPr lang="en-GB" dirty="0">
                  <a:solidFill>
                    <a:srgbClr val="969696"/>
                  </a:solidFill>
                </a:rPr>
                <a:t>	Con minimim</a:t>
              </a:r>
              <a:br>
                <a:rPr lang="en-GB" dirty="0">
                  <a:solidFill>
                    <a:srgbClr val="969696"/>
                  </a:solidFill>
                </a:rPr>
              </a:br>
              <a:r>
                <a:rPr lang="en-GB" dirty="0">
                  <a:solidFill>
                    <a:srgbClr val="969696"/>
                  </a:solidFill>
                </a:rPr>
                <a:t>	venami quis</a:t>
              </a:r>
              <a:br>
                <a:rPr lang="en-GB" dirty="0">
                  <a:solidFill>
                    <a:srgbClr val="969696"/>
                  </a:solidFill>
                </a:rPr>
              </a:br>
              <a:r>
                <a:rPr lang="en-GB" dirty="0">
                  <a:solidFill>
                    <a:srgbClr val="969696"/>
                  </a:solidFill>
                </a:rPr>
                <a:t>	nostrud laboris nisi ut aliquip ex ea com dolor in reprehen derit in voluptate nonumi. Mimimum veniami ex ea con dolor nisi ut aliquip.</a:t>
              </a:r>
            </a:p>
          </p:txBody>
        </p:sp>
        <p:sp>
          <p:nvSpPr>
            <p:cNvPr id="5" name="shape3"/>
            <p:cNvSpPr>
              <a:spLocks noChangeArrowheads="1"/>
            </p:cNvSpPr>
            <p:nvPr/>
          </p:nvSpPr>
          <p:spPr bwMode="gray">
            <a:xfrm>
              <a:off x="5836445" y="3948114"/>
              <a:ext cx="795337" cy="922338"/>
            </a:xfrm>
            <a:prstGeom prst="rect">
              <a:avLst/>
            </a:prstGeom>
            <a:solidFill>
              <a:schemeClr val="folHlink"/>
            </a:solidFill>
            <a:ln w="28575">
              <a:solidFill>
                <a:schemeClr val="tx1"/>
              </a:solidFill>
              <a:miter lim="800000"/>
              <a:headEnd/>
              <a:tailEnd type="none" w="lg" len="lg"/>
            </a:ln>
          </p:spPr>
          <p:txBody>
            <a:bodyPr anchor="ctr">
              <a:spAutoFit/>
            </a:bodyPr>
            <a:lstStyle/>
            <a:p>
              <a:endParaRPr lang="en-US" dirty="0"/>
            </a:p>
          </p:txBody>
        </p:sp>
        <p:sp>
          <p:nvSpPr>
            <p:cNvPr id="6" name="shape2"/>
            <p:cNvSpPr txBox="1"/>
            <p:nvPr/>
          </p:nvSpPr>
          <p:spPr bwMode="gray">
            <a:xfrm>
              <a:off x="892969" y="4283613"/>
              <a:ext cx="3748184" cy="1754326"/>
            </a:xfrm>
            <a:prstGeom prst="rect">
              <a:avLst/>
            </a:prstGeom>
            <a:solidFill>
              <a:schemeClr val="tx2"/>
            </a:solidFill>
            <a:ln w="38100">
              <a:solidFill>
                <a:srgbClr val="9900CC"/>
              </a:solidFill>
            </a:ln>
          </p:spPr>
          <p:txBody>
            <a:bodyPr wrap="square" rtlCol="0">
              <a:spAutoFit/>
            </a:bodyPr>
            <a:lstStyle/>
            <a:p>
              <a:r>
                <a:rPr lang="en-GB" sz="1800" dirty="0" smtClean="0">
                  <a:latin typeface="Courier New" charset="0"/>
                </a:rPr>
                <a:t>.blueSquare {</a:t>
              </a:r>
            </a:p>
            <a:p>
              <a:r>
                <a:rPr lang="en-GB" sz="1800" dirty="0" smtClean="0">
                  <a:latin typeface="Courier New" charset="0"/>
                </a:rPr>
                <a:t>	float: left;</a:t>
              </a:r>
            </a:p>
            <a:p>
              <a:r>
                <a:rPr lang="en-GB" sz="1800" dirty="0" smtClean="0">
                  <a:latin typeface="Courier New" charset="0"/>
                </a:rPr>
                <a:t>	position: static;</a:t>
              </a:r>
            </a:p>
            <a:p>
              <a:r>
                <a:rPr lang="en-GB" sz="1800" dirty="0" smtClean="0">
                  <a:latin typeface="Courier New" charset="0"/>
                </a:rPr>
                <a:t>	</a:t>
              </a:r>
              <a:r>
                <a:rPr lang="en-GB" sz="1800" dirty="0" smtClean="0">
                  <a:solidFill>
                    <a:srgbClr val="FF0000"/>
                  </a:solidFill>
                  <a:latin typeface="Courier New" charset="0"/>
                </a:rPr>
                <a:t>left: 100px;</a:t>
              </a:r>
            </a:p>
            <a:p>
              <a:r>
                <a:rPr lang="en-GB" sz="1800" dirty="0" smtClean="0">
                  <a:solidFill>
                    <a:srgbClr val="FF0000"/>
                  </a:solidFill>
                  <a:latin typeface="Courier New" charset="0"/>
                </a:rPr>
                <a:t>	top: 100px;</a:t>
              </a:r>
            </a:p>
            <a:p>
              <a:r>
                <a:rPr lang="en-GB" sz="1800" dirty="0" smtClean="0">
                  <a:latin typeface="Courier New" charset="0"/>
                </a:rPr>
                <a:t>}</a:t>
              </a:r>
              <a:endParaRPr lang="en-GB" sz="1800" dirty="0">
                <a:latin typeface="Courier New" charset="0"/>
              </a:endParaRPr>
            </a:p>
          </p:txBody>
        </p:sp>
        <p:sp>
          <p:nvSpPr>
            <p:cNvPr id="7" name="shape1"/>
            <p:cNvSpPr txBox="1"/>
            <p:nvPr/>
          </p:nvSpPr>
          <p:spPr bwMode="gray">
            <a:xfrm>
              <a:off x="4297976" y="4015007"/>
              <a:ext cx="761999" cy="408623"/>
            </a:xfrm>
            <a:prstGeom prst="roundRect">
              <a:avLst/>
            </a:prstGeom>
            <a:solidFill>
              <a:srgbClr val="FFFFFF"/>
            </a:solidFill>
            <a:ln w="12700">
              <a:solidFill>
                <a:srgbClr val="9900CC"/>
              </a:solidFill>
            </a:ln>
          </p:spPr>
          <p:txBody>
            <a:bodyPr wrap="square" rtlCol="0" anchor="ctr">
              <a:spAutoFit/>
            </a:bodyPr>
            <a:lstStyle>
              <a:defPPr>
                <a:defRPr lang="en-US"/>
              </a:defPPr>
              <a:lvl1pPr algn="l"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sz="1400" kern="1200">
                  <a:solidFill>
                    <a:schemeClr val="tx1"/>
                  </a:solidFill>
                  <a:latin typeface="Arial" charset="0"/>
                  <a:ea typeface="+mn-ea"/>
                  <a:cs typeface="+mn-cs"/>
                </a:defRPr>
              </a:lvl2pPr>
              <a:lvl3pPr marL="914400" algn="l" rtl="0" eaLnBrk="0" fontAlgn="base" hangingPunct="0">
                <a:spcBef>
                  <a:spcPct val="0"/>
                </a:spcBef>
                <a:spcAft>
                  <a:spcPct val="0"/>
                </a:spcAft>
                <a:defRPr sz="1400" kern="1200">
                  <a:solidFill>
                    <a:schemeClr val="tx1"/>
                  </a:solidFill>
                  <a:latin typeface="Arial" charset="0"/>
                  <a:ea typeface="+mn-ea"/>
                  <a:cs typeface="+mn-cs"/>
                </a:defRPr>
              </a:lvl3pPr>
              <a:lvl4pPr marL="1371600" algn="l" rtl="0" eaLnBrk="0" fontAlgn="base" hangingPunct="0">
                <a:spcBef>
                  <a:spcPct val="0"/>
                </a:spcBef>
                <a:spcAft>
                  <a:spcPct val="0"/>
                </a:spcAft>
                <a:defRPr sz="1400" kern="1200">
                  <a:solidFill>
                    <a:schemeClr val="tx1"/>
                  </a:solidFill>
                  <a:latin typeface="Arial" charset="0"/>
                  <a:ea typeface="+mn-ea"/>
                  <a:cs typeface="+mn-cs"/>
                </a:defRPr>
              </a:lvl4pPr>
              <a:lvl5pPr marL="1828800" algn="l"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smtClean="0">
                  <a:ln>
                    <a:noFill/>
                  </a:ln>
                  <a:solidFill>
                    <a:srgbClr val="000080"/>
                  </a:solidFill>
                  <a:effectLst/>
                  <a:uLnTx/>
                  <a:uFillTx/>
                  <a:latin typeface="Arial" charset="0"/>
                  <a:ea typeface="+mn-ea"/>
                  <a:cs typeface="+mn-cs"/>
                </a:rPr>
                <a:t>CSS</a:t>
              </a:r>
              <a:endParaRPr kumimoji="0" lang="en-US" sz="1800" b="1" i="0" u="none" strike="noStrike" kern="1200" cap="none" spc="0" normalizeH="0" baseline="0" noProof="0" dirty="0">
                <a:ln>
                  <a:noFill/>
                </a:ln>
                <a:solidFill>
                  <a:srgbClr val="000080"/>
                </a:solidFill>
                <a:effectLst/>
                <a:uLnTx/>
                <a:uFillTx/>
                <a:latin typeface="Arial" charset="0"/>
                <a:ea typeface="+mn-ea"/>
                <a:cs typeface="+mn-cs"/>
              </a:endParaRPr>
            </a:p>
          </p:txBody>
        </p:sp>
      </p:grpSp>
    </p:spTree>
    <p:custDataLst>
      <p:tags r:id="rId1"/>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r-FR" dirty="0" smtClean="0"/>
              <a:t>Positionner les éléments HTML</a:t>
            </a:r>
            <a:endParaRPr lang="fr-FR" dirty="0"/>
          </a:p>
        </p:txBody>
      </p:sp>
      <p:sp>
        <p:nvSpPr>
          <p:cNvPr id="6" name="Content Placeholder 5"/>
          <p:cNvSpPr>
            <a:spLocks noGrp="1"/>
          </p:cNvSpPr>
          <p:nvPr>
            <p:ph idx="10"/>
          </p:nvPr>
        </p:nvSpPr>
        <p:spPr>
          <a:xfrm>
            <a:off x="2002535" y="1819180"/>
            <a:ext cx="5642273" cy="2169825"/>
          </a:xfrm>
        </p:spPr>
        <p:txBody>
          <a:bodyPr/>
          <a:lstStyle/>
          <a:p>
            <a:pPr lvl="1">
              <a:buNone/>
            </a:pPr>
            <a:r>
              <a:rPr lang="fr-FR" sz="1800" dirty="0" smtClean="0"/>
              <a:t>Comprendre le flottement CSS</a:t>
            </a:r>
          </a:p>
          <a:p>
            <a:pPr>
              <a:buNone/>
            </a:pPr>
            <a:r>
              <a:rPr lang="fr-FR" dirty="0" smtClean="0"/>
              <a:t>Utiliser les positions statiques et héritées</a:t>
            </a:r>
          </a:p>
          <a:p>
            <a:pPr>
              <a:buNone/>
            </a:pPr>
            <a:r>
              <a:rPr lang="fr-FR" dirty="0" smtClean="0"/>
              <a:t>Utiliser les positions relatives, absolues et fixes</a:t>
            </a:r>
          </a:p>
          <a:p>
            <a:pPr>
              <a:buNone/>
            </a:pPr>
            <a:r>
              <a:rPr lang="fr-FR" dirty="0" smtClean="0"/>
              <a:t>Exercice 3.1</a:t>
            </a:r>
            <a:endParaRPr lang="fr-FR" dirty="0"/>
          </a:p>
        </p:txBody>
      </p:sp>
      <p:grpSp>
        <p:nvGrpSpPr>
          <p:cNvPr id="2" name="Group 4"/>
          <p:cNvGrpSpPr>
            <a:grpSpLocks/>
          </p:cNvGrpSpPr>
          <p:nvPr/>
        </p:nvGrpSpPr>
        <p:grpSpPr bwMode="auto">
          <a:xfrm>
            <a:off x="1734805" y="2843267"/>
            <a:ext cx="228600" cy="311150"/>
            <a:chOff x="208" y="730"/>
            <a:chExt cx="249" cy="292"/>
          </a:xfrm>
        </p:grpSpPr>
        <p:sp>
          <p:nvSpPr>
            <p:cNvPr id="7" name="AutoShape 5"/>
            <p:cNvSpPr>
              <a:spLocks noChangeArrowheads="1"/>
            </p:cNvSpPr>
            <p:nvPr/>
          </p:nvSpPr>
          <p:spPr bwMode="black">
            <a:xfrm rot="5400000">
              <a:off x="189" y="754"/>
              <a:ext cx="285" cy="248"/>
            </a:xfrm>
            <a:prstGeom prst="triangle">
              <a:avLst>
                <a:gd name="adj" fmla="val 50000"/>
              </a:avLst>
            </a:prstGeom>
            <a:gradFill rotWithShape="0">
              <a:gsLst>
                <a:gs pos="0">
                  <a:srgbClr val="CC0000"/>
                </a:gs>
                <a:gs pos="100000">
                  <a:srgbClr val="3C0000"/>
                </a:gs>
              </a:gsLst>
              <a:lin ang="5400000" scaled="1"/>
            </a:gradFill>
            <a:ln w="19050">
              <a:noFill/>
              <a:miter lim="800000"/>
              <a:headEnd/>
              <a:tailEnd/>
            </a:ln>
          </p:spPr>
          <p:txBody>
            <a:bodyPr wrap="none" anchor="ctr"/>
            <a:lstStyle/>
            <a:p>
              <a:pPr eaLnBrk="0" hangingPunct="0"/>
              <a:endParaRPr lang="fr-FR"/>
            </a:p>
          </p:txBody>
        </p:sp>
        <p:sp>
          <p:nvSpPr>
            <p:cNvPr id="8" name="Freeform 6"/>
            <p:cNvSpPr>
              <a:spLocks/>
            </p:cNvSpPr>
            <p:nvPr/>
          </p:nvSpPr>
          <p:spPr bwMode="hidden">
            <a:xfrm>
              <a:off x="209" y="730"/>
              <a:ext cx="245" cy="158"/>
            </a:xfrm>
            <a:custGeom>
              <a:avLst/>
              <a:gdLst>
                <a:gd name="T0" fmla="*/ 0 w 245"/>
                <a:gd name="T1" fmla="*/ 0 h 158"/>
                <a:gd name="T2" fmla="*/ 245 w 245"/>
                <a:gd name="T3" fmla="*/ 146 h 158"/>
                <a:gd name="T4" fmla="*/ 226 w 245"/>
                <a:gd name="T5" fmla="*/ 158 h 158"/>
                <a:gd name="T6" fmla="*/ 0 w 245"/>
                <a:gd name="T7" fmla="*/ 23 h 158"/>
                <a:gd name="T8" fmla="*/ 0 w 245"/>
                <a:gd name="T9" fmla="*/ 0 h 158"/>
                <a:gd name="T10" fmla="*/ 0 60000 65536"/>
                <a:gd name="T11" fmla="*/ 0 60000 65536"/>
                <a:gd name="T12" fmla="*/ 0 60000 65536"/>
                <a:gd name="T13" fmla="*/ 0 60000 65536"/>
                <a:gd name="T14" fmla="*/ 0 60000 65536"/>
                <a:gd name="T15" fmla="*/ 0 w 245"/>
                <a:gd name="T16" fmla="*/ 0 h 158"/>
                <a:gd name="T17" fmla="*/ 245 w 245"/>
                <a:gd name="T18" fmla="*/ 158 h 158"/>
              </a:gdLst>
              <a:ahLst/>
              <a:cxnLst>
                <a:cxn ang="T10">
                  <a:pos x="T0" y="T1"/>
                </a:cxn>
                <a:cxn ang="T11">
                  <a:pos x="T2" y="T3"/>
                </a:cxn>
                <a:cxn ang="T12">
                  <a:pos x="T4" y="T5"/>
                </a:cxn>
                <a:cxn ang="T13">
                  <a:pos x="T6" y="T7"/>
                </a:cxn>
                <a:cxn ang="T14">
                  <a:pos x="T8" y="T9"/>
                </a:cxn>
              </a:cxnLst>
              <a:rect l="T15" t="T16" r="T17" b="T18"/>
              <a:pathLst>
                <a:path w="245" h="158">
                  <a:moveTo>
                    <a:pt x="0" y="0"/>
                  </a:moveTo>
                  <a:lnTo>
                    <a:pt x="245" y="146"/>
                  </a:lnTo>
                  <a:lnTo>
                    <a:pt x="226" y="158"/>
                  </a:lnTo>
                  <a:lnTo>
                    <a:pt x="0" y="23"/>
                  </a:lnTo>
                  <a:lnTo>
                    <a:pt x="0" y="0"/>
                  </a:lnTo>
                  <a:close/>
                </a:path>
              </a:pathLst>
            </a:custGeom>
            <a:solidFill>
              <a:srgbClr val="FF2929"/>
            </a:solidFill>
            <a:ln w="28575">
              <a:noFill/>
              <a:round/>
              <a:headEnd/>
              <a:tailEnd/>
            </a:ln>
          </p:spPr>
          <p:txBody>
            <a:bodyPr/>
            <a:lstStyle/>
            <a:p>
              <a:pPr eaLnBrk="0" hangingPunct="0"/>
              <a:endParaRPr lang="fr-FR"/>
            </a:p>
          </p:txBody>
        </p:sp>
        <p:sp>
          <p:nvSpPr>
            <p:cNvPr id="9" name="Freeform 7"/>
            <p:cNvSpPr>
              <a:spLocks/>
            </p:cNvSpPr>
            <p:nvPr/>
          </p:nvSpPr>
          <p:spPr bwMode="hidden">
            <a:xfrm>
              <a:off x="209" y="866"/>
              <a:ext cx="248" cy="156"/>
            </a:xfrm>
            <a:custGeom>
              <a:avLst/>
              <a:gdLst>
                <a:gd name="T0" fmla="*/ 248 w 248"/>
                <a:gd name="T1" fmla="*/ 12 h 156"/>
                <a:gd name="T2" fmla="*/ 0 w 248"/>
                <a:gd name="T3" fmla="*/ 156 h 156"/>
                <a:gd name="T4" fmla="*/ 3 w 248"/>
                <a:gd name="T5" fmla="*/ 131 h 156"/>
                <a:gd name="T6" fmla="*/ 229 w 248"/>
                <a:gd name="T7" fmla="*/ 0 h 156"/>
                <a:gd name="T8" fmla="*/ 248 w 248"/>
                <a:gd name="T9" fmla="*/ 12 h 156"/>
                <a:gd name="T10" fmla="*/ 0 60000 65536"/>
                <a:gd name="T11" fmla="*/ 0 60000 65536"/>
                <a:gd name="T12" fmla="*/ 0 60000 65536"/>
                <a:gd name="T13" fmla="*/ 0 60000 65536"/>
                <a:gd name="T14" fmla="*/ 0 60000 65536"/>
                <a:gd name="T15" fmla="*/ 0 w 248"/>
                <a:gd name="T16" fmla="*/ 0 h 156"/>
                <a:gd name="T17" fmla="*/ 248 w 248"/>
                <a:gd name="T18" fmla="*/ 156 h 156"/>
              </a:gdLst>
              <a:ahLst/>
              <a:cxnLst>
                <a:cxn ang="T10">
                  <a:pos x="T0" y="T1"/>
                </a:cxn>
                <a:cxn ang="T11">
                  <a:pos x="T2" y="T3"/>
                </a:cxn>
                <a:cxn ang="T12">
                  <a:pos x="T4" y="T5"/>
                </a:cxn>
                <a:cxn ang="T13">
                  <a:pos x="T6" y="T7"/>
                </a:cxn>
                <a:cxn ang="T14">
                  <a:pos x="T8" y="T9"/>
                </a:cxn>
              </a:cxnLst>
              <a:rect l="T15" t="T16" r="T17" b="T18"/>
              <a:pathLst>
                <a:path w="248" h="156">
                  <a:moveTo>
                    <a:pt x="248" y="12"/>
                  </a:moveTo>
                  <a:lnTo>
                    <a:pt x="0" y="156"/>
                  </a:lnTo>
                  <a:lnTo>
                    <a:pt x="3" y="131"/>
                  </a:lnTo>
                  <a:lnTo>
                    <a:pt x="229" y="0"/>
                  </a:lnTo>
                  <a:lnTo>
                    <a:pt x="248" y="12"/>
                  </a:lnTo>
                  <a:close/>
                </a:path>
              </a:pathLst>
            </a:custGeom>
            <a:solidFill>
              <a:srgbClr val="360000"/>
            </a:solidFill>
            <a:ln w="28575">
              <a:noFill/>
              <a:round/>
              <a:headEnd/>
              <a:tailEnd/>
            </a:ln>
          </p:spPr>
          <p:txBody>
            <a:bodyPr/>
            <a:lstStyle/>
            <a:p>
              <a:pPr eaLnBrk="0" hangingPunct="0"/>
              <a:endParaRPr lang="fr-FR"/>
            </a:p>
          </p:txBody>
        </p:sp>
      </p:grpSp>
    </p:spTree>
    <p:custDataLst>
      <p:tags r:id="rId1"/>
    </p:custDataLst>
    <p:extLst>
      <p:ext uri="{BB962C8B-B14F-4D97-AF65-F5344CB8AC3E}">
        <p14:creationId xmlns:p14="http://schemas.microsoft.com/office/powerpoint/2010/main" val="13087394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5"/>
          <p:cNvSpPr>
            <a:spLocks noGrp="1" noChangeArrowheads="1"/>
          </p:cNvSpPr>
          <p:nvPr>
            <p:ph idx="1"/>
          </p:nvPr>
        </p:nvSpPr>
        <p:spPr>
          <a:xfrm>
            <a:off x="279400" y="584200"/>
            <a:ext cx="8599488" cy="2893100"/>
          </a:xfrm>
        </p:spPr>
        <p:txBody>
          <a:bodyPr/>
          <a:lstStyle/>
          <a:p>
            <a:r>
              <a:rPr lang="fr-FR" noProof="0" dirty="0" smtClean="0"/>
              <a:t>« Relatif à l’emplacement d’origine de cette boîte »</a:t>
            </a:r>
          </a:p>
          <a:p>
            <a:pPr lvl="1"/>
            <a:r>
              <a:rPr lang="fr-FR" dirty="0" smtClean="0"/>
              <a:t>Relatif à la position d’origine</a:t>
            </a:r>
          </a:p>
          <a:p>
            <a:pPr lvl="2"/>
            <a:r>
              <a:rPr lang="fr-FR" dirty="0" smtClean="0"/>
              <a:t>Possibilité d’appliquer </a:t>
            </a:r>
            <a:r>
              <a:rPr lang="fr-FR" dirty="0" smtClean="0">
                <a:latin typeface="Courier New" pitchFamily="49" charset="0"/>
                <a:cs typeface="Courier New" pitchFamily="49" charset="0"/>
              </a:rPr>
              <a:t>z-index</a:t>
            </a:r>
            <a:endParaRPr lang="fr-FR" dirty="0" smtClean="0"/>
          </a:p>
          <a:p>
            <a:pPr lvl="1"/>
            <a:r>
              <a:rPr lang="fr-FR" dirty="0" smtClean="0"/>
              <a:t>Position réelle par rapport au positionnement d’origine</a:t>
            </a:r>
          </a:p>
          <a:p>
            <a:r>
              <a:rPr lang="fr-FR" dirty="0" smtClean="0"/>
              <a:t>La position d’origine reste dans la mise en forme linéaire</a:t>
            </a:r>
          </a:p>
          <a:p>
            <a:pPr lvl="1"/>
            <a:r>
              <a:rPr lang="fr-FR" dirty="0" smtClean="0"/>
              <a:t>Les barres de défilement ne sont pas déclenchées quand l'élément est positionné à l'extérieur de la fenêtre de l’application</a:t>
            </a:r>
          </a:p>
          <a:p>
            <a:pPr lvl="1"/>
            <a:r>
              <a:rPr lang="fr-FR" dirty="0" smtClean="0"/>
              <a:t>Méthode efficace pour aligner les éléments de formulaire qui ne s’adaptent pas aux règles de positionnement</a:t>
            </a:r>
          </a:p>
        </p:txBody>
      </p:sp>
      <p:sp>
        <p:nvSpPr>
          <p:cNvPr id="327684" name="Rectangle 4"/>
          <p:cNvSpPr>
            <a:spLocks noGrp="1" noChangeArrowheads="1"/>
          </p:cNvSpPr>
          <p:nvPr>
            <p:ph type="title"/>
          </p:nvPr>
        </p:nvSpPr>
        <p:spPr/>
        <p:txBody>
          <a:bodyPr/>
          <a:lstStyle/>
          <a:p>
            <a:r>
              <a:rPr lang="fr-FR" noProof="0" dirty="0" smtClean="0"/>
              <a:t>Positionnement relatif</a:t>
            </a:r>
          </a:p>
        </p:txBody>
      </p:sp>
      <p:grpSp>
        <p:nvGrpSpPr>
          <p:cNvPr id="2" name="Group 1"/>
          <p:cNvGrpSpPr/>
          <p:nvPr/>
        </p:nvGrpSpPr>
        <p:grpSpPr bwMode="gray">
          <a:xfrm>
            <a:off x="892969" y="3497302"/>
            <a:ext cx="7108031" cy="2301875"/>
            <a:chOff x="892969" y="3835401"/>
            <a:chExt cx="7108031" cy="2301875"/>
          </a:xfrm>
        </p:grpSpPr>
        <p:sp>
          <p:nvSpPr>
            <p:cNvPr id="4" name="shape6"/>
            <p:cNvSpPr>
              <a:spLocks noChangeArrowheads="1"/>
            </p:cNvSpPr>
            <p:nvPr/>
          </p:nvSpPr>
          <p:spPr bwMode="gray">
            <a:xfrm>
              <a:off x="5716588" y="3835401"/>
              <a:ext cx="2284412" cy="2301875"/>
            </a:xfrm>
            <a:prstGeom prst="rect">
              <a:avLst/>
            </a:prstGeom>
            <a:solidFill>
              <a:schemeClr val="accent1"/>
            </a:solidFill>
            <a:ln w="28575">
              <a:solidFill>
                <a:schemeClr val="tx1"/>
              </a:solidFill>
              <a:miter lim="800000"/>
              <a:headEnd/>
              <a:tailEnd type="none" w="lg" len="lg"/>
            </a:ln>
          </p:spPr>
          <p:txBody>
            <a:bodyPr/>
            <a:lstStyle/>
            <a:p>
              <a:pPr>
                <a:tabLst>
                  <a:tab pos="893763" algn="l"/>
                  <a:tab pos="1081088" algn="l"/>
                </a:tabLst>
              </a:pPr>
              <a:r>
                <a:rPr lang="en-GB" dirty="0">
                  <a:solidFill>
                    <a:srgbClr val="969696"/>
                  </a:solidFill>
                </a:rPr>
                <a:t>	Lorum ipsum</a:t>
              </a:r>
              <a:br>
                <a:rPr lang="en-GB" dirty="0">
                  <a:solidFill>
                    <a:srgbClr val="969696"/>
                  </a:solidFill>
                </a:rPr>
              </a:br>
              <a:r>
                <a:rPr lang="en-GB" dirty="0">
                  <a:solidFill>
                    <a:srgbClr val="969696"/>
                  </a:solidFill>
                </a:rPr>
                <a:t>	dolor sit amet.</a:t>
              </a:r>
              <a:br>
                <a:rPr lang="en-GB" dirty="0">
                  <a:solidFill>
                    <a:srgbClr val="969696"/>
                  </a:solidFill>
                </a:rPr>
              </a:br>
              <a:r>
                <a:rPr lang="en-GB" dirty="0">
                  <a:solidFill>
                    <a:srgbClr val="969696"/>
                  </a:solidFill>
                </a:rPr>
                <a:t>	Con minimim</a:t>
              </a:r>
              <a:br>
                <a:rPr lang="en-GB" dirty="0">
                  <a:solidFill>
                    <a:srgbClr val="969696"/>
                  </a:solidFill>
                </a:rPr>
              </a:br>
              <a:r>
                <a:rPr lang="en-GB" dirty="0">
                  <a:solidFill>
                    <a:srgbClr val="969696"/>
                  </a:solidFill>
                </a:rPr>
                <a:t>	venami quis</a:t>
              </a:r>
              <a:br>
                <a:rPr lang="en-GB" dirty="0">
                  <a:solidFill>
                    <a:srgbClr val="969696"/>
                  </a:solidFill>
                </a:rPr>
              </a:br>
              <a:r>
                <a:rPr lang="en-GB" dirty="0">
                  <a:solidFill>
                    <a:srgbClr val="969696"/>
                  </a:solidFill>
                </a:rPr>
                <a:t>	nostrud laboris nisi ut aliquip ex ea com dolor in reprehen derit in voluptate nonumi. Mimimum veniami ex ea con dolor nisi ut aliquip.</a:t>
              </a:r>
            </a:p>
          </p:txBody>
        </p:sp>
        <p:sp>
          <p:nvSpPr>
            <p:cNvPr id="5" name="shape5"/>
            <p:cNvSpPr>
              <a:spLocks noChangeArrowheads="1"/>
            </p:cNvSpPr>
            <p:nvPr/>
          </p:nvSpPr>
          <p:spPr bwMode="gray">
            <a:xfrm>
              <a:off x="5811838" y="3933826"/>
              <a:ext cx="795337" cy="922338"/>
            </a:xfrm>
            <a:prstGeom prst="rect">
              <a:avLst/>
            </a:prstGeom>
            <a:solidFill>
              <a:srgbClr val="CCFFFF"/>
            </a:solidFill>
            <a:ln w="6350">
              <a:solidFill>
                <a:schemeClr val="tx1"/>
              </a:solidFill>
              <a:miter lim="800000"/>
              <a:headEnd/>
              <a:tailEnd type="none" w="lg" len="lg"/>
            </a:ln>
          </p:spPr>
          <p:txBody>
            <a:bodyPr anchor="ctr">
              <a:spAutoFit/>
            </a:bodyPr>
            <a:lstStyle/>
            <a:p>
              <a:endParaRPr lang="en-US" dirty="0"/>
            </a:p>
          </p:txBody>
        </p:sp>
        <p:sp>
          <p:nvSpPr>
            <p:cNvPr id="6" name="shape4"/>
            <p:cNvSpPr>
              <a:spLocks noChangeArrowheads="1"/>
            </p:cNvSpPr>
            <p:nvPr/>
          </p:nvSpPr>
          <p:spPr bwMode="gray">
            <a:xfrm>
              <a:off x="6259513" y="4400551"/>
              <a:ext cx="795337" cy="922338"/>
            </a:xfrm>
            <a:prstGeom prst="rect">
              <a:avLst/>
            </a:prstGeom>
            <a:solidFill>
              <a:schemeClr val="folHlink"/>
            </a:solidFill>
            <a:ln w="28575">
              <a:solidFill>
                <a:schemeClr val="tx1"/>
              </a:solidFill>
              <a:miter lim="800000"/>
              <a:headEnd/>
              <a:tailEnd type="none" w="lg" len="lg"/>
            </a:ln>
          </p:spPr>
          <p:txBody>
            <a:bodyPr anchor="ctr">
              <a:spAutoFit/>
            </a:bodyPr>
            <a:lstStyle/>
            <a:p>
              <a:endParaRPr lang="en-US" dirty="0"/>
            </a:p>
          </p:txBody>
        </p:sp>
        <p:sp>
          <p:nvSpPr>
            <p:cNvPr id="7" name="shape3"/>
            <p:cNvSpPr>
              <a:spLocks noChangeArrowheads="1"/>
            </p:cNvSpPr>
            <p:nvPr/>
          </p:nvSpPr>
          <p:spPr bwMode="gray">
            <a:xfrm rot="13489279">
              <a:off x="5818188" y="4100514"/>
              <a:ext cx="633412" cy="301625"/>
            </a:xfrm>
            <a:prstGeom prst="leftArrow">
              <a:avLst>
                <a:gd name="adj1" fmla="val 50000"/>
                <a:gd name="adj2" fmla="val 52500"/>
              </a:avLst>
            </a:prstGeom>
            <a:solidFill>
              <a:schemeClr val="accent6"/>
            </a:solidFill>
            <a:ln w="28575">
              <a:solidFill>
                <a:schemeClr val="tx1"/>
              </a:solidFill>
              <a:miter lim="800000"/>
              <a:headEnd/>
              <a:tailEnd type="none" w="lg" len="lg"/>
            </a:ln>
          </p:spPr>
          <p:txBody>
            <a:bodyPr wrap="none" anchor="ctr">
              <a:spAutoFit/>
            </a:bodyPr>
            <a:lstStyle/>
            <a:p>
              <a:endParaRPr lang="en-US" dirty="0"/>
            </a:p>
          </p:txBody>
        </p:sp>
        <p:sp>
          <p:nvSpPr>
            <p:cNvPr id="8" name="shape2"/>
            <p:cNvSpPr txBox="1"/>
            <p:nvPr/>
          </p:nvSpPr>
          <p:spPr bwMode="gray">
            <a:xfrm>
              <a:off x="892969" y="4283613"/>
              <a:ext cx="3748184" cy="1754326"/>
            </a:xfrm>
            <a:prstGeom prst="rect">
              <a:avLst/>
            </a:prstGeom>
            <a:solidFill>
              <a:schemeClr val="tx2"/>
            </a:solidFill>
            <a:ln w="38100">
              <a:solidFill>
                <a:srgbClr val="9900CC"/>
              </a:solidFill>
            </a:ln>
          </p:spPr>
          <p:txBody>
            <a:bodyPr wrap="square" rtlCol="0">
              <a:spAutoFit/>
            </a:bodyPr>
            <a:lstStyle/>
            <a:p>
              <a:r>
                <a:rPr lang="en-GB" sz="1800" dirty="0" smtClean="0">
                  <a:latin typeface="Courier New" charset="0"/>
                </a:rPr>
                <a:t>.blueSquare {</a:t>
              </a:r>
            </a:p>
            <a:p>
              <a:r>
                <a:rPr lang="en-GB" sz="1800" dirty="0" smtClean="0">
                  <a:latin typeface="Courier New" charset="0"/>
                </a:rPr>
                <a:t>	float: left;</a:t>
              </a:r>
            </a:p>
            <a:p>
              <a:r>
                <a:rPr lang="en-GB" sz="1800" dirty="0" smtClean="0">
                  <a:latin typeface="Courier New" charset="0"/>
                </a:rPr>
                <a:t>	position: relative;</a:t>
              </a:r>
            </a:p>
            <a:p>
              <a:r>
                <a:rPr lang="en-GB" sz="1800" dirty="0" smtClean="0">
                  <a:latin typeface="Courier New" charset="0"/>
                </a:rPr>
                <a:t>	left: 100px;</a:t>
              </a:r>
            </a:p>
            <a:p>
              <a:r>
                <a:rPr lang="en-GB" sz="1800" dirty="0" smtClean="0">
                  <a:latin typeface="Courier New" charset="0"/>
                </a:rPr>
                <a:t>	top: 100px;</a:t>
              </a:r>
            </a:p>
            <a:p>
              <a:r>
                <a:rPr lang="en-GB" sz="1800" dirty="0" smtClean="0">
                  <a:latin typeface="Courier New" charset="0"/>
                </a:rPr>
                <a:t>}</a:t>
              </a:r>
              <a:endParaRPr lang="en-GB" sz="1800" dirty="0">
                <a:latin typeface="Courier New" charset="0"/>
              </a:endParaRPr>
            </a:p>
          </p:txBody>
        </p:sp>
        <p:sp>
          <p:nvSpPr>
            <p:cNvPr id="9" name="shape1"/>
            <p:cNvSpPr txBox="1"/>
            <p:nvPr/>
          </p:nvSpPr>
          <p:spPr bwMode="gray">
            <a:xfrm>
              <a:off x="4297976" y="4015007"/>
              <a:ext cx="761999" cy="408623"/>
            </a:xfrm>
            <a:prstGeom prst="roundRect">
              <a:avLst/>
            </a:prstGeom>
            <a:solidFill>
              <a:srgbClr val="FFFFFF"/>
            </a:solidFill>
            <a:ln w="12700">
              <a:solidFill>
                <a:srgbClr val="9900CC"/>
              </a:solidFill>
            </a:ln>
          </p:spPr>
          <p:txBody>
            <a:bodyPr wrap="square" rtlCol="0" anchor="ctr">
              <a:spAutoFit/>
            </a:bodyPr>
            <a:lstStyle>
              <a:defPPr>
                <a:defRPr lang="en-US"/>
              </a:defPPr>
              <a:lvl1pPr algn="l"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sz="1400" kern="1200">
                  <a:solidFill>
                    <a:schemeClr val="tx1"/>
                  </a:solidFill>
                  <a:latin typeface="Arial" charset="0"/>
                  <a:ea typeface="+mn-ea"/>
                  <a:cs typeface="+mn-cs"/>
                </a:defRPr>
              </a:lvl2pPr>
              <a:lvl3pPr marL="914400" algn="l" rtl="0" eaLnBrk="0" fontAlgn="base" hangingPunct="0">
                <a:spcBef>
                  <a:spcPct val="0"/>
                </a:spcBef>
                <a:spcAft>
                  <a:spcPct val="0"/>
                </a:spcAft>
                <a:defRPr sz="1400" kern="1200">
                  <a:solidFill>
                    <a:schemeClr val="tx1"/>
                  </a:solidFill>
                  <a:latin typeface="Arial" charset="0"/>
                  <a:ea typeface="+mn-ea"/>
                  <a:cs typeface="+mn-cs"/>
                </a:defRPr>
              </a:lvl3pPr>
              <a:lvl4pPr marL="1371600" algn="l" rtl="0" eaLnBrk="0" fontAlgn="base" hangingPunct="0">
                <a:spcBef>
                  <a:spcPct val="0"/>
                </a:spcBef>
                <a:spcAft>
                  <a:spcPct val="0"/>
                </a:spcAft>
                <a:defRPr sz="1400" kern="1200">
                  <a:solidFill>
                    <a:schemeClr val="tx1"/>
                  </a:solidFill>
                  <a:latin typeface="Arial" charset="0"/>
                  <a:ea typeface="+mn-ea"/>
                  <a:cs typeface="+mn-cs"/>
                </a:defRPr>
              </a:lvl4pPr>
              <a:lvl5pPr marL="1828800" algn="l"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smtClean="0">
                  <a:ln>
                    <a:noFill/>
                  </a:ln>
                  <a:solidFill>
                    <a:srgbClr val="000080"/>
                  </a:solidFill>
                  <a:effectLst/>
                  <a:uLnTx/>
                  <a:uFillTx/>
                  <a:latin typeface="Arial" charset="0"/>
                  <a:ea typeface="+mn-ea"/>
                  <a:cs typeface="+mn-cs"/>
                </a:rPr>
                <a:t>CSS</a:t>
              </a:r>
              <a:endParaRPr kumimoji="0" lang="en-US" sz="1800" b="1" i="0" u="none" strike="noStrike" kern="1200" cap="none" spc="0" normalizeH="0" baseline="0" noProof="0" dirty="0">
                <a:ln>
                  <a:noFill/>
                </a:ln>
                <a:solidFill>
                  <a:srgbClr val="000080"/>
                </a:solidFill>
                <a:effectLst/>
                <a:uLnTx/>
                <a:uFillTx/>
                <a:latin typeface="Arial" charset="0"/>
                <a:ea typeface="+mn-ea"/>
                <a:cs typeface="+mn-cs"/>
              </a:endParaRPr>
            </a:p>
          </p:txBody>
        </p:sp>
      </p:grpSp>
    </p:spTree>
    <p:custDataLst>
      <p:tags r:id="rId1"/>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7"/>
          <p:cNvSpPr>
            <a:spLocks noGrp="1" noChangeArrowheads="1"/>
          </p:cNvSpPr>
          <p:nvPr>
            <p:ph idx="1"/>
          </p:nvPr>
        </p:nvSpPr>
        <p:spPr>
          <a:xfrm>
            <a:off x="279400" y="420910"/>
            <a:ext cx="8599488" cy="5837495"/>
          </a:xfrm>
        </p:spPr>
        <p:txBody>
          <a:bodyPr/>
          <a:lstStyle/>
          <a:p>
            <a:pPr marL="342900" indent="-342900">
              <a:buSzTx/>
              <a:buFont typeface="Arial" charset="0"/>
              <a:buAutoNum type="arabicPeriod"/>
            </a:pPr>
            <a:r>
              <a:rPr lang="en-US" noProof="0" dirty="0" err="1" smtClean="0"/>
              <a:t>Ouvrez</a:t>
            </a:r>
            <a:r>
              <a:rPr lang="en-US" noProof="0" dirty="0" smtClean="0"/>
              <a:t> </a:t>
            </a:r>
            <a:r>
              <a:rPr lang="en-US" noProof="0" dirty="0" smtClean="0">
                <a:latin typeface="Courier New" charset="0"/>
              </a:rPr>
              <a:t>522\DoNow\donow-3.3.html</a:t>
            </a:r>
            <a:r>
              <a:rPr lang="en-US" noProof="0" dirty="0" smtClean="0"/>
              <a:t> </a:t>
            </a:r>
            <a:r>
              <a:rPr lang="en-US" noProof="0" dirty="0" err="1" smtClean="0"/>
              <a:t>dans</a:t>
            </a:r>
            <a:r>
              <a:rPr lang="en-US" noProof="0" dirty="0" smtClean="0"/>
              <a:t> le </a:t>
            </a:r>
            <a:r>
              <a:rPr lang="en-US" noProof="0" dirty="0" err="1" smtClean="0"/>
              <a:t>navigateur</a:t>
            </a:r>
            <a:r>
              <a:rPr lang="en-US" noProof="0" dirty="0" smtClean="0"/>
              <a:t> de </a:t>
            </a:r>
            <a:r>
              <a:rPr lang="en-US" noProof="0" dirty="0" err="1" smtClean="0"/>
              <a:t>votre</a:t>
            </a:r>
            <a:r>
              <a:rPr lang="en-US" noProof="0" dirty="0" smtClean="0"/>
              <a:t> </a:t>
            </a:r>
            <a:r>
              <a:rPr lang="en-US" noProof="0" dirty="0" err="1" smtClean="0"/>
              <a:t>choix</a:t>
            </a:r>
            <a:endParaRPr lang="en-US" noProof="0" dirty="0" smtClean="0"/>
          </a:p>
          <a:p>
            <a:pPr marL="594360" lvl="1" indent="-219456"/>
            <a:r>
              <a:rPr lang="en-US" noProof="0" dirty="0" err="1" smtClean="0">
                <a:ea typeface="ＭＳ Ｐゴシック" charset="-128"/>
              </a:rPr>
              <a:t>C’est</a:t>
            </a:r>
            <a:r>
              <a:rPr lang="en-US" noProof="0" dirty="0" smtClean="0">
                <a:ea typeface="ＭＳ Ｐゴシック" charset="-128"/>
              </a:rPr>
              <a:t> le point </a:t>
            </a:r>
            <a:r>
              <a:rPr lang="en-US" noProof="0" dirty="0" err="1" smtClean="0">
                <a:ea typeface="ＭＳ Ｐゴシック" charset="-128"/>
              </a:rPr>
              <a:t>médian</a:t>
            </a:r>
            <a:r>
              <a:rPr lang="en-US" noProof="0" dirty="0" smtClean="0">
                <a:ea typeface="ＭＳ Ｐゴシック" charset="-128"/>
              </a:rPr>
              <a:t> de </a:t>
            </a:r>
            <a:r>
              <a:rPr lang="en-US" noProof="0" dirty="0" err="1" smtClean="0">
                <a:ea typeface="ＭＳ Ｐゴシック" charset="-128"/>
              </a:rPr>
              <a:t>notre</a:t>
            </a:r>
            <a:r>
              <a:rPr lang="en-US" noProof="0" dirty="0" smtClean="0">
                <a:ea typeface="ＭＳ Ｐゴシック" charset="-128"/>
              </a:rPr>
              <a:t> </a:t>
            </a:r>
            <a:r>
              <a:rPr lang="en-US" noProof="0" dirty="0" err="1" smtClean="0">
                <a:ea typeface="ＭＳ Ｐゴシック" charset="-128"/>
              </a:rPr>
              <a:t>exercice</a:t>
            </a:r>
            <a:r>
              <a:rPr lang="en-US" noProof="0" dirty="0" smtClean="0">
                <a:ea typeface="ＭＳ Ｐゴシック" charset="-128"/>
              </a:rPr>
              <a:t> </a:t>
            </a:r>
            <a:r>
              <a:rPr lang="en-US" noProof="0" dirty="0" smtClean="0">
                <a:latin typeface="Courier New" pitchFamily="49" charset="0"/>
                <a:ea typeface="ＭＳ Ｐゴシック" charset="-128"/>
                <a:cs typeface="Courier New" pitchFamily="49" charset="0"/>
              </a:rPr>
              <a:t>donow-3.2.html</a:t>
            </a:r>
            <a:endParaRPr lang="en-US" b="1" u="sng" noProof="0" dirty="0" smtClean="0">
              <a:latin typeface="Courier New" pitchFamily="49" charset="0"/>
              <a:ea typeface="ＭＳ Ｐゴシック" charset="-128"/>
              <a:cs typeface="Courier New" pitchFamily="49" charset="0"/>
            </a:endParaRPr>
          </a:p>
          <a:p>
            <a:pPr marL="342900" indent="-342900">
              <a:buSzTx/>
              <a:buFont typeface="Arial" charset="0"/>
              <a:buAutoNum type="arabicPeriod"/>
            </a:pPr>
            <a:r>
              <a:rPr lang="en-US" noProof="0" dirty="0" err="1" smtClean="0"/>
              <a:t>Ouvrez</a:t>
            </a:r>
            <a:r>
              <a:rPr lang="en-US" noProof="0" dirty="0" smtClean="0"/>
              <a:t> </a:t>
            </a:r>
            <a:r>
              <a:rPr lang="en-US" noProof="0" dirty="0" err="1" smtClean="0"/>
              <a:t>ce</a:t>
            </a:r>
            <a:r>
              <a:rPr lang="en-US" noProof="0" dirty="0" smtClean="0"/>
              <a:t> </a:t>
            </a:r>
            <a:r>
              <a:rPr lang="en-US" noProof="0" dirty="0" err="1" smtClean="0"/>
              <a:t>fichier</a:t>
            </a:r>
            <a:r>
              <a:rPr lang="en-US" noProof="0" dirty="0" smtClean="0"/>
              <a:t> (</a:t>
            </a:r>
            <a:r>
              <a:rPr lang="en-US" noProof="0" dirty="0" smtClean="0">
                <a:latin typeface="Courier New" pitchFamily="49" charset="0"/>
                <a:cs typeface="Courier New" pitchFamily="49" charset="0"/>
              </a:rPr>
              <a:t>donow-3.3.html</a:t>
            </a:r>
            <a:r>
              <a:rPr lang="en-US" noProof="0" dirty="0" smtClean="0"/>
              <a:t>) </a:t>
            </a:r>
            <a:r>
              <a:rPr lang="en-US" dirty="0" err="1" smtClean="0"/>
              <a:t>dans</a:t>
            </a:r>
            <a:r>
              <a:rPr lang="en-US" dirty="0" smtClean="0"/>
              <a:t> </a:t>
            </a:r>
            <a:r>
              <a:rPr lang="en-US" dirty="0" err="1" smtClean="0"/>
              <a:t>votre</a:t>
            </a:r>
            <a:r>
              <a:rPr lang="en-US" dirty="0" smtClean="0"/>
              <a:t> </a:t>
            </a:r>
            <a:r>
              <a:rPr lang="en-US" dirty="0" err="1" smtClean="0"/>
              <a:t>éditeur</a:t>
            </a:r>
            <a:endParaRPr lang="en-US" noProof="0" dirty="0" smtClean="0"/>
          </a:p>
          <a:p>
            <a:pPr marL="342900" indent="-342900">
              <a:buSzTx/>
              <a:buFont typeface="Arial" charset="0"/>
              <a:buAutoNum type="arabicPeriod"/>
            </a:pPr>
            <a:r>
              <a:rPr lang="en-US" noProof="0" dirty="0" err="1" smtClean="0"/>
              <a:t>Changez</a:t>
            </a:r>
            <a:r>
              <a:rPr lang="en-US" noProof="0" dirty="0" smtClean="0"/>
              <a:t> la position du </a:t>
            </a:r>
            <a:r>
              <a:rPr lang="en-US" noProof="0" dirty="0" err="1" smtClean="0"/>
              <a:t>papillon</a:t>
            </a:r>
            <a:r>
              <a:rPr lang="en-US" noProof="0" dirty="0" smtClean="0"/>
              <a:t> central et pour la </a:t>
            </a:r>
            <a:r>
              <a:rPr lang="en-US" noProof="0" dirty="0" err="1" smtClean="0"/>
              <a:t>mettre</a:t>
            </a:r>
            <a:r>
              <a:rPr lang="en-US" noProof="0" dirty="0" smtClean="0"/>
              <a:t> </a:t>
            </a:r>
            <a:r>
              <a:rPr lang="en-US" noProof="0" dirty="0" err="1" smtClean="0"/>
              <a:t>à</a:t>
            </a:r>
            <a:r>
              <a:rPr lang="en-US" noProof="0" dirty="0" smtClean="0"/>
              <a:t> </a:t>
            </a:r>
            <a:r>
              <a:rPr lang="en-US" noProof="0" dirty="0" err="1" smtClean="0"/>
              <a:t>relatif</a:t>
            </a:r>
            <a:endParaRPr lang="en-US" dirty="0" smtClean="0"/>
          </a:p>
          <a:p>
            <a:pPr marL="594360" lvl="1" indent="-219456"/>
            <a:r>
              <a:rPr lang="en-US" dirty="0" smtClean="0">
                <a:latin typeface="Courier New" pitchFamily="49" charset="0"/>
                <a:ea typeface="ＭＳ Ｐゴシック" charset="-128"/>
                <a:cs typeface="Courier New" pitchFamily="49" charset="0"/>
              </a:rPr>
              <a:t>style="</a:t>
            </a:r>
            <a:r>
              <a:rPr lang="en-US" dirty="0" err="1" smtClean="0">
                <a:latin typeface="Courier New" pitchFamily="49" charset="0"/>
                <a:ea typeface="ＭＳ Ｐゴシック" charset="-128"/>
                <a:cs typeface="Courier New" pitchFamily="49" charset="0"/>
              </a:rPr>
              <a:t>position:relative</a:t>
            </a:r>
            <a:r>
              <a:rPr lang="en-US" dirty="0" smtClean="0">
                <a:latin typeface="Courier New" pitchFamily="49" charset="0"/>
                <a:ea typeface="ＭＳ Ｐゴシック" charset="-128"/>
                <a:cs typeface="Courier New" pitchFamily="49" charset="0"/>
              </a:rPr>
              <a:t>”</a:t>
            </a:r>
            <a:endParaRPr lang="en-US" b="1" u="sng" dirty="0" smtClean="0">
              <a:latin typeface="Courier New" pitchFamily="49" charset="0"/>
              <a:ea typeface="ＭＳ Ｐゴシック" charset="-128"/>
              <a:cs typeface="Courier New" pitchFamily="49" charset="0"/>
            </a:endParaRPr>
          </a:p>
          <a:p>
            <a:pPr marL="342900" indent="-342900">
              <a:buSzTx/>
              <a:buFont typeface="Arial" charset="0"/>
              <a:buAutoNum type="arabicPeriod"/>
            </a:pPr>
            <a:r>
              <a:rPr lang="en-US" dirty="0" err="1" smtClean="0"/>
              <a:t>Enregistrez</a:t>
            </a:r>
            <a:r>
              <a:rPr lang="en-US" dirty="0" smtClean="0"/>
              <a:t> le </a:t>
            </a:r>
            <a:r>
              <a:rPr lang="en-US" dirty="0" err="1" smtClean="0"/>
              <a:t>fichier</a:t>
            </a:r>
            <a:r>
              <a:rPr lang="en-US" dirty="0" smtClean="0"/>
              <a:t> et </a:t>
            </a:r>
            <a:r>
              <a:rPr lang="en-US" dirty="0" err="1" smtClean="0"/>
              <a:t>actualisez</a:t>
            </a:r>
            <a:r>
              <a:rPr lang="en-US" dirty="0" smtClean="0"/>
              <a:t> </a:t>
            </a:r>
            <a:r>
              <a:rPr lang="en-US" smtClean="0"/>
              <a:t>le </a:t>
            </a:r>
            <a:r>
              <a:rPr lang="en-US" smtClean="0"/>
              <a:t>navigateur</a:t>
            </a:r>
            <a:endParaRPr lang="en-US" dirty="0" smtClean="0"/>
          </a:p>
          <a:p>
            <a:pPr marL="372110" indent="-219456"/>
            <a:r>
              <a:rPr lang="en-US" smtClean="0"/>
              <a:t> </a:t>
            </a:r>
            <a:r>
              <a:rPr lang="en-US" dirty="0" err="1" smtClean="0"/>
              <a:t>C</a:t>
            </a:r>
            <a:r>
              <a:rPr lang="en-US" smtClean="0"/>
              <a:t>eci </a:t>
            </a:r>
            <a:r>
              <a:rPr lang="en-US" smtClean="0"/>
              <a:t>a-t-</a:t>
            </a:r>
            <a:r>
              <a:rPr lang="en-US" err="1" smtClean="0"/>
              <a:t>il</a:t>
            </a:r>
            <a:r>
              <a:rPr lang="en-US" smtClean="0"/>
              <a:t> </a:t>
            </a:r>
            <a:r>
              <a:rPr lang="en-US" smtClean="0"/>
              <a:t>changé </a:t>
            </a:r>
            <a:r>
              <a:rPr lang="en-US" dirty="0" err="1" smtClean="0"/>
              <a:t>quelque</a:t>
            </a:r>
            <a:r>
              <a:rPr lang="en-US" dirty="0" smtClean="0"/>
              <a:t> chose ?</a:t>
            </a:r>
          </a:p>
          <a:p>
            <a:pPr marL="372110" indent="-219456">
              <a:buNone/>
            </a:pPr>
            <a:r>
              <a:rPr lang="en-US" dirty="0" smtClean="0">
                <a:latin typeface="Courier New" pitchFamily="49" charset="0"/>
                <a:ea typeface="ＭＳ Ｐゴシック" charset="-128"/>
                <a:cs typeface="Courier New" pitchFamily="49" charset="0"/>
              </a:rPr>
              <a:t>	__________________________________________________</a:t>
            </a:r>
          </a:p>
          <a:p>
            <a:pPr marL="342900" indent="-342900">
              <a:buSzTx/>
              <a:buFont typeface="+mj-lt"/>
              <a:buAutoNum type="arabicPeriod" startAt="5"/>
            </a:pPr>
            <a:r>
              <a:rPr lang="en-US" noProof="0" smtClean="0"/>
              <a:t>Ajoutez </a:t>
            </a:r>
            <a:r>
              <a:rPr lang="en-US" dirty="0" smtClean="0"/>
              <a:t>des </a:t>
            </a:r>
            <a:r>
              <a:rPr lang="en-US" dirty="0" err="1" smtClean="0"/>
              <a:t>valeurs</a:t>
            </a:r>
            <a:r>
              <a:rPr lang="en-US" dirty="0" smtClean="0"/>
              <a:t> top et left au </a:t>
            </a:r>
            <a:r>
              <a:rPr lang="en-US" dirty="0" err="1" smtClean="0"/>
              <a:t>papillon</a:t>
            </a:r>
            <a:endParaRPr lang="en-US" dirty="0" smtClean="0"/>
          </a:p>
          <a:p>
            <a:pPr marL="594360" lvl="1" indent="-219456"/>
            <a:r>
              <a:rPr lang="en-US" dirty="0" smtClean="0">
                <a:latin typeface="Courier New" pitchFamily="49" charset="0"/>
                <a:ea typeface="ＭＳ Ｐゴシック" charset="-128"/>
                <a:cs typeface="Courier New" pitchFamily="49" charset="0"/>
              </a:rPr>
              <a:t>top:200px; left:400px</a:t>
            </a:r>
          </a:p>
          <a:p>
            <a:pPr marL="594360" lvl="1" indent="-219456"/>
            <a:endParaRPr lang="en-US" b="1" u="sng" dirty="0" smtClean="0">
              <a:latin typeface="Courier New" pitchFamily="49" charset="0"/>
              <a:ea typeface="ＭＳ Ｐゴシック" charset="-128"/>
              <a:cs typeface="Courier New" pitchFamily="49" charset="0"/>
            </a:endParaRPr>
          </a:p>
          <a:p>
            <a:pPr marL="372110" indent="-219456"/>
            <a:r>
              <a:rPr lang="en-US" dirty="0" err="1" smtClean="0"/>
              <a:t>Que</a:t>
            </a:r>
            <a:r>
              <a:rPr lang="en-US" dirty="0" smtClean="0"/>
              <a:t> </a:t>
            </a:r>
            <a:r>
              <a:rPr lang="en-US" dirty="0" err="1" smtClean="0"/>
              <a:t>s’est-il</a:t>
            </a:r>
            <a:r>
              <a:rPr lang="en-US" dirty="0" smtClean="0"/>
              <a:t> passé pour la position de </a:t>
            </a:r>
            <a:r>
              <a:rPr lang="en-US" dirty="0" err="1" smtClean="0"/>
              <a:t>ce</a:t>
            </a:r>
            <a:r>
              <a:rPr lang="en-US" dirty="0" smtClean="0"/>
              <a:t> </a:t>
            </a:r>
            <a:r>
              <a:rPr lang="en-US" dirty="0" err="1" smtClean="0"/>
              <a:t>papillon</a:t>
            </a:r>
            <a:r>
              <a:rPr lang="en-US" dirty="0" smtClean="0"/>
              <a:t> ?</a:t>
            </a:r>
          </a:p>
          <a:p>
            <a:pPr marL="372110" indent="-219456">
              <a:buNone/>
            </a:pPr>
            <a:r>
              <a:rPr lang="en-US" dirty="0" smtClean="0">
                <a:latin typeface="Courier New" pitchFamily="49" charset="0"/>
                <a:ea typeface="ＭＳ Ｐゴシック" charset="-128"/>
                <a:cs typeface="Courier New" pitchFamily="49" charset="0"/>
              </a:rPr>
              <a:t>	__________________________________________________</a:t>
            </a:r>
          </a:p>
          <a:p>
            <a:pPr marL="565150" lvl="1" indent="-342900">
              <a:buSzTx/>
              <a:buFont typeface="+mj-lt"/>
              <a:buAutoNum type="arabicPeriod"/>
            </a:pPr>
            <a:endParaRPr lang="en-US" noProof="0" dirty="0" smtClean="0"/>
          </a:p>
          <a:p>
            <a:pPr marL="798512" lvl="1" indent="-342900">
              <a:buNone/>
            </a:pPr>
            <a:endParaRPr lang="en-US" noProof="0" dirty="0" smtClean="0">
              <a:latin typeface="+mj-lt"/>
              <a:cs typeface="Courier New" pitchFamily="49" charset="0"/>
            </a:endParaRPr>
          </a:p>
        </p:txBody>
      </p:sp>
      <p:sp>
        <p:nvSpPr>
          <p:cNvPr id="315398" name="Rectangle 6"/>
          <p:cNvSpPr>
            <a:spLocks noGrp="1" noChangeArrowheads="1"/>
          </p:cNvSpPr>
          <p:nvPr>
            <p:ph type="title"/>
          </p:nvPr>
        </p:nvSpPr>
        <p:spPr/>
        <p:txBody>
          <a:bodyPr/>
          <a:lstStyle/>
          <a:p>
            <a:r>
              <a:rPr lang="fr-FR"/>
              <a:t>Positionnement relatif</a:t>
            </a:r>
            <a:endParaRPr lang="en-US" noProof="0" dirty="0" smtClean="0"/>
          </a:p>
        </p:txBody>
      </p:sp>
      <p:grpSp>
        <p:nvGrpSpPr>
          <p:cNvPr id="2" name="Group 8"/>
          <p:cNvGrpSpPr>
            <a:grpSpLocks/>
          </p:cNvGrpSpPr>
          <p:nvPr/>
        </p:nvGrpSpPr>
        <p:grpSpPr bwMode="auto">
          <a:xfrm>
            <a:off x="339502" y="2877423"/>
            <a:ext cx="374650" cy="269875"/>
            <a:chOff x="196" y="1152"/>
            <a:chExt cx="236" cy="170"/>
          </a:xfrm>
        </p:grpSpPr>
        <p:sp>
          <p:nvSpPr>
            <p:cNvPr id="23" name="Oval 9"/>
            <p:cNvSpPr>
              <a:spLocks noChangeArrowheads="1"/>
            </p:cNvSpPr>
            <p:nvPr/>
          </p:nvSpPr>
          <p:spPr bwMode="blackWhite">
            <a:xfrm>
              <a:off x="196" y="1177"/>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endParaRPr lang="en-US" dirty="0"/>
            </a:p>
          </p:txBody>
        </p:sp>
        <p:sp>
          <p:nvSpPr>
            <p:cNvPr id="24" name="Freeform 10"/>
            <p:cNvSpPr>
              <a:spLocks/>
            </p:cNvSpPr>
            <p:nvPr/>
          </p:nvSpPr>
          <p:spPr bwMode="black">
            <a:xfrm>
              <a:off x="294" y="1278"/>
              <a:ext cx="38" cy="36"/>
            </a:xfrm>
            <a:custGeom>
              <a:avLst/>
              <a:gdLst/>
              <a:ahLst/>
              <a:cxnLst>
                <a:cxn ang="0">
                  <a:pos x="20" y="0"/>
                </a:cxn>
                <a:cxn ang="0">
                  <a:pos x="26" y="0"/>
                </a:cxn>
                <a:cxn ang="0">
                  <a:pos x="32" y="4"/>
                </a:cxn>
                <a:cxn ang="0">
                  <a:pos x="32" y="4"/>
                </a:cxn>
                <a:cxn ang="0">
                  <a:pos x="36" y="10"/>
                </a:cxn>
                <a:cxn ang="0">
                  <a:pos x="38" y="18"/>
                </a:cxn>
                <a:cxn ang="0">
                  <a:pos x="38" y="18"/>
                </a:cxn>
                <a:cxn ang="0">
                  <a:pos x="36" y="26"/>
                </a:cxn>
                <a:cxn ang="0">
                  <a:pos x="32" y="32"/>
                </a:cxn>
                <a:cxn ang="0">
                  <a:pos x="32" y="32"/>
                </a:cxn>
                <a:cxn ang="0">
                  <a:pos x="26" y="36"/>
                </a:cxn>
                <a:cxn ang="0">
                  <a:pos x="20" y="36"/>
                </a:cxn>
                <a:cxn ang="0">
                  <a:pos x="20" y="36"/>
                </a:cxn>
                <a:cxn ang="0">
                  <a:pos x="12" y="36"/>
                </a:cxn>
                <a:cxn ang="0">
                  <a:pos x="6" y="32"/>
                </a:cxn>
                <a:cxn ang="0">
                  <a:pos x="6" y="32"/>
                </a:cxn>
                <a:cxn ang="0">
                  <a:pos x="2" y="26"/>
                </a:cxn>
                <a:cxn ang="0">
                  <a:pos x="0" y="18"/>
                </a:cxn>
                <a:cxn ang="0">
                  <a:pos x="0" y="18"/>
                </a:cxn>
                <a:cxn ang="0">
                  <a:pos x="2" y="10"/>
                </a:cxn>
                <a:cxn ang="0">
                  <a:pos x="6" y="4"/>
                </a:cxn>
                <a:cxn ang="0">
                  <a:pos x="6" y="4"/>
                </a:cxn>
                <a:cxn ang="0">
                  <a:pos x="12" y="0"/>
                </a:cxn>
                <a:cxn ang="0">
                  <a:pos x="20" y="0"/>
                </a:cxn>
                <a:cxn ang="0">
                  <a:pos x="20" y="0"/>
                </a:cxn>
                <a:cxn ang="0">
                  <a:pos x="20" y="0"/>
                </a:cxn>
              </a:cxnLst>
              <a:rect l="0" t="0" r="r" b="b"/>
              <a:pathLst>
                <a:path w="38" h="36">
                  <a:moveTo>
                    <a:pt x="20" y="0"/>
                  </a:moveTo>
                  <a:lnTo>
                    <a:pt x="26" y="0"/>
                  </a:lnTo>
                  <a:lnTo>
                    <a:pt x="32" y="4"/>
                  </a:lnTo>
                  <a:lnTo>
                    <a:pt x="32" y="4"/>
                  </a:lnTo>
                  <a:lnTo>
                    <a:pt x="36" y="10"/>
                  </a:lnTo>
                  <a:lnTo>
                    <a:pt x="38" y="18"/>
                  </a:lnTo>
                  <a:lnTo>
                    <a:pt x="38" y="18"/>
                  </a:lnTo>
                  <a:lnTo>
                    <a:pt x="36" y="26"/>
                  </a:lnTo>
                  <a:lnTo>
                    <a:pt x="32" y="32"/>
                  </a:lnTo>
                  <a:lnTo>
                    <a:pt x="32" y="32"/>
                  </a:lnTo>
                  <a:lnTo>
                    <a:pt x="26" y="36"/>
                  </a:lnTo>
                  <a:lnTo>
                    <a:pt x="20" y="36"/>
                  </a:lnTo>
                  <a:lnTo>
                    <a:pt x="20" y="36"/>
                  </a:lnTo>
                  <a:lnTo>
                    <a:pt x="12" y="36"/>
                  </a:lnTo>
                  <a:lnTo>
                    <a:pt x="6" y="32"/>
                  </a:lnTo>
                  <a:lnTo>
                    <a:pt x="6" y="32"/>
                  </a:lnTo>
                  <a:lnTo>
                    <a:pt x="2" y="26"/>
                  </a:lnTo>
                  <a:lnTo>
                    <a:pt x="0" y="18"/>
                  </a:lnTo>
                  <a:lnTo>
                    <a:pt x="0" y="18"/>
                  </a:lnTo>
                  <a:lnTo>
                    <a:pt x="2" y="10"/>
                  </a:lnTo>
                  <a:lnTo>
                    <a:pt x="6" y="4"/>
                  </a:lnTo>
                  <a:lnTo>
                    <a:pt x="6" y="4"/>
                  </a:lnTo>
                  <a:lnTo>
                    <a:pt x="12" y="0"/>
                  </a:lnTo>
                  <a:lnTo>
                    <a:pt x="20" y="0"/>
                  </a:lnTo>
                  <a:lnTo>
                    <a:pt x="20" y="0"/>
                  </a:lnTo>
                  <a:lnTo>
                    <a:pt x="20" y="0"/>
                  </a:lnTo>
                  <a:close/>
                </a:path>
              </a:pathLst>
            </a:custGeom>
            <a:solidFill>
              <a:schemeClr val="accent2"/>
            </a:solidFill>
            <a:ln w="9525">
              <a:noFill/>
              <a:round/>
              <a:headEnd/>
              <a:tailEnd/>
            </a:ln>
          </p:spPr>
          <p:txBody>
            <a:bodyPr/>
            <a:lstStyle/>
            <a:p>
              <a:endParaRPr lang="en-US" dirty="0"/>
            </a:p>
          </p:txBody>
        </p:sp>
        <p:sp>
          <p:nvSpPr>
            <p:cNvPr id="25" name="Oval 11"/>
            <p:cNvSpPr>
              <a:spLocks noChangeArrowheads="1"/>
            </p:cNvSpPr>
            <p:nvPr/>
          </p:nvSpPr>
          <p:spPr bwMode="white">
            <a:xfrm>
              <a:off x="283" y="1159"/>
              <a:ext cx="56" cy="56"/>
            </a:xfrm>
            <a:prstGeom prst="ellipse">
              <a:avLst/>
            </a:prstGeom>
            <a:solidFill>
              <a:srgbClr val="FFFFCC"/>
            </a:solidFill>
            <a:ln w="12700">
              <a:noFill/>
              <a:round/>
              <a:headEnd/>
              <a:tailEnd/>
            </a:ln>
            <a:effectLst/>
          </p:spPr>
          <p:txBody>
            <a:bodyPr wrap="none" anchor="ctr">
              <a:spAutoFit/>
            </a:bodyPr>
            <a:lstStyle/>
            <a:p>
              <a:endParaRPr lang="en-US" dirty="0"/>
            </a:p>
          </p:txBody>
        </p:sp>
        <p:sp>
          <p:nvSpPr>
            <p:cNvPr id="26" name="Freeform 12"/>
            <p:cNvSpPr>
              <a:spLocks/>
            </p:cNvSpPr>
            <p:nvPr/>
          </p:nvSpPr>
          <p:spPr bwMode="black">
            <a:xfrm>
              <a:off x="272" y="1152"/>
              <a:ext cx="86" cy="118"/>
            </a:xfrm>
            <a:custGeom>
              <a:avLst/>
              <a:gdLst/>
              <a:ahLst/>
              <a:cxnLst>
                <a:cxn ang="0">
                  <a:pos x="35" y="118"/>
                </a:cxn>
                <a:cxn ang="0">
                  <a:pos x="35" y="112"/>
                </a:cxn>
                <a:cxn ang="0">
                  <a:pos x="37" y="100"/>
                </a:cxn>
                <a:cxn ang="0">
                  <a:pos x="37" y="92"/>
                </a:cxn>
                <a:cxn ang="0">
                  <a:pos x="45" y="72"/>
                </a:cxn>
                <a:cxn ang="0">
                  <a:pos x="51" y="60"/>
                </a:cxn>
                <a:cxn ang="0">
                  <a:pos x="53" y="52"/>
                </a:cxn>
                <a:cxn ang="0">
                  <a:pos x="57" y="36"/>
                </a:cxn>
                <a:cxn ang="0">
                  <a:pos x="55" y="24"/>
                </a:cxn>
                <a:cxn ang="0">
                  <a:pos x="51" y="16"/>
                </a:cxn>
                <a:cxn ang="0">
                  <a:pos x="37" y="10"/>
                </a:cxn>
                <a:cxn ang="0">
                  <a:pos x="29" y="10"/>
                </a:cxn>
                <a:cxn ang="0">
                  <a:pos x="25" y="12"/>
                </a:cxn>
                <a:cxn ang="0">
                  <a:pos x="21" y="20"/>
                </a:cxn>
                <a:cxn ang="0">
                  <a:pos x="21" y="22"/>
                </a:cxn>
                <a:cxn ang="0">
                  <a:pos x="23" y="26"/>
                </a:cxn>
                <a:cxn ang="0">
                  <a:pos x="31" y="30"/>
                </a:cxn>
                <a:cxn ang="0">
                  <a:pos x="33" y="36"/>
                </a:cxn>
                <a:cxn ang="0">
                  <a:pos x="35" y="40"/>
                </a:cxn>
                <a:cxn ang="0">
                  <a:pos x="29" y="52"/>
                </a:cxn>
                <a:cxn ang="0">
                  <a:pos x="23" y="56"/>
                </a:cxn>
                <a:cxn ang="0">
                  <a:pos x="17" y="56"/>
                </a:cxn>
                <a:cxn ang="0">
                  <a:pos x="6" y="50"/>
                </a:cxn>
                <a:cxn ang="0">
                  <a:pos x="2" y="44"/>
                </a:cxn>
                <a:cxn ang="0">
                  <a:pos x="0" y="36"/>
                </a:cxn>
                <a:cxn ang="0">
                  <a:pos x="12" y="10"/>
                </a:cxn>
                <a:cxn ang="0">
                  <a:pos x="25" y="2"/>
                </a:cxn>
                <a:cxn ang="0">
                  <a:pos x="43" y="0"/>
                </a:cxn>
                <a:cxn ang="0">
                  <a:pos x="75" y="12"/>
                </a:cxn>
                <a:cxn ang="0">
                  <a:pos x="84" y="24"/>
                </a:cxn>
                <a:cxn ang="0">
                  <a:pos x="86" y="40"/>
                </a:cxn>
                <a:cxn ang="0">
                  <a:pos x="84" y="52"/>
                </a:cxn>
                <a:cxn ang="0">
                  <a:pos x="82" y="60"/>
                </a:cxn>
                <a:cxn ang="0">
                  <a:pos x="79" y="64"/>
                </a:cxn>
                <a:cxn ang="0">
                  <a:pos x="65" y="78"/>
                </a:cxn>
                <a:cxn ang="0">
                  <a:pos x="57" y="86"/>
                </a:cxn>
                <a:cxn ang="0">
                  <a:pos x="51" y="92"/>
                </a:cxn>
                <a:cxn ang="0">
                  <a:pos x="45" y="104"/>
                </a:cxn>
                <a:cxn ang="0">
                  <a:pos x="45" y="110"/>
                </a:cxn>
                <a:cxn ang="0">
                  <a:pos x="43" y="118"/>
                </a:cxn>
              </a:cxnLst>
              <a:rect l="0" t="0" r="r" b="b"/>
              <a:pathLst>
                <a:path w="86" h="118">
                  <a:moveTo>
                    <a:pt x="43" y="118"/>
                  </a:moveTo>
                  <a:lnTo>
                    <a:pt x="35" y="118"/>
                  </a:lnTo>
                  <a:lnTo>
                    <a:pt x="35" y="118"/>
                  </a:lnTo>
                  <a:lnTo>
                    <a:pt x="35" y="112"/>
                  </a:lnTo>
                  <a:lnTo>
                    <a:pt x="35" y="112"/>
                  </a:lnTo>
                  <a:lnTo>
                    <a:pt x="37" y="100"/>
                  </a:lnTo>
                  <a:lnTo>
                    <a:pt x="37" y="92"/>
                  </a:lnTo>
                  <a:lnTo>
                    <a:pt x="37" y="92"/>
                  </a:lnTo>
                  <a:lnTo>
                    <a:pt x="41" y="82"/>
                  </a:lnTo>
                  <a:lnTo>
                    <a:pt x="45" y="72"/>
                  </a:lnTo>
                  <a:lnTo>
                    <a:pt x="45" y="72"/>
                  </a:lnTo>
                  <a:lnTo>
                    <a:pt x="51" y="60"/>
                  </a:lnTo>
                  <a:lnTo>
                    <a:pt x="53" y="52"/>
                  </a:lnTo>
                  <a:lnTo>
                    <a:pt x="53" y="52"/>
                  </a:lnTo>
                  <a:lnTo>
                    <a:pt x="55" y="44"/>
                  </a:lnTo>
                  <a:lnTo>
                    <a:pt x="57" y="36"/>
                  </a:lnTo>
                  <a:lnTo>
                    <a:pt x="57" y="36"/>
                  </a:lnTo>
                  <a:lnTo>
                    <a:pt x="55" y="24"/>
                  </a:lnTo>
                  <a:lnTo>
                    <a:pt x="51" y="16"/>
                  </a:lnTo>
                  <a:lnTo>
                    <a:pt x="51" y="16"/>
                  </a:lnTo>
                  <a:lnTo>
                    <a:pt x="45" y="12"/>
                  </a:lnTo>
                  <a:lnTo>
                    <a:pt x="37" y="10"/>
                  </a:lnTo>
                  <a:lnTo>
                    <a:pt x="37" y="10"/>
                  </a:lnTo>
                  <a:lnTo>
                    <a:pt x="29" y="10"/>
                  </a:lnTo>
                  <a:lnTo>
                    <a:pt x="25" y="12"/>
                  </a:lnTo>
                  <a:lnTo>
                    <a:pt x="25" y="12"/>
                  </a:lnTo>
                  <a:lnTo>
                    <a:pt x="21" y="16"/>
                  </a:lnTo>
                  <a:lnTo>
                    <a:pt x="21" y="20"/>
                  </a:lnTo>
                  <a:lnTo>
                    <a:pt x="21" y="20"/>
                  </a:lnTo>
                  <a:lnTo>
                    <a:pt x="21" y="22"/>
                  </a:lnTo>
                  <a:lnTo>
                    <a:pt x="23" y="26"/>
                  </a:lnTo>
                  <a:lnTo>
                    <a:pt x="23" y="26"/>
                  </a:lnTo>
                  <a:lnTo>
                    <a:pt x="29" y="28"/>
                  </a:lnTo>
                  <a:lnTo>
                    <a:pt x="31" y="30"/>
                  </a:lnTo>
                  <a:lnTo>
                    <a:pt x="31" y="30"/>
                  </a:lnTo>
                  <a:lnTo>
                    <a:pt x="33" y="36"/>
                  </a:lnTo>
                  <a:lnTo>
                    <a:pt x="35" y="40"/>
                  </a:lnTo>
                  <a:lnTo>
                    <a:pt x="35" y="40"/>
                  </a:lnTo>
                  <a:lnTo>
                    <a:pt x="33" y="46"/>
                  </a:lnTo>
                  <a:lnTo>
                    <a:pt x="29" y="52"/>
                  </a:lnTo>
                  <a:lnTo>
                    <a:pt x="29" y="52"/>
                  </a:lnTo>
                  <a:lnTo>
                    <a:pt x="23" y="56"/>
                  </a:lnTo>
                  <a:lnTo>
                    <a:pt x="17" y="56"/>
                  </a:lnTo>
                  <a:lnTo>
                    <a:pt x="17" y="56"/>
                  </a:lnTo>
                  <a:lnTo>
                    <a:pt x="12" y="54"/>
                  </a:lnTo>
                  <a:lnTo>
                    <a:pt x="6" y="50"/>
                  </a:lnTo>
                  <a:lnTo>
                    <a:pt x="6" y="50"/>
                  </a:lnTo>
                  <a:lnTo>
                    <a:pt x="2" y="44"/>
                  </a:lnTo>
                  <a:lnTo>
                    <a:pt x="0" y="36"/>
                  </a:lnTo>
                  <a:lnTo>
                    <a:pt x="0" y="36"/>
                  </a:lnTo>
                  <a:lnTo>
                    <a:pt x="4" y="22"/>
                  </a:lnTo>
                  <a:lnTo>
                    <a:pt x="12" y="10"/>
                  </a:lnTo>
                  <a:lnTo>
                    <a:pt x="12" y="10"/>
                  </a:lnTo>
                  <a:lnTo>
                    <a:pt x="25" y="2"/>
                  </a:lnTo>
                  <a:lnTo>
                    <a:pt x="43" y="0"/>
                  </a:lnTo>
                  <a:lnTo>
                    <a:pt x="43" y="0"/>
                  </a:lnTo>
                  <a:lnTo>
                    <a:pt x="61" y="2"/>
                  </a:lnTo>
                  <a:lnTo>
                    <a:pt x="75" y="12"/>
                  </a:lnTo>
                  <a:lnTo>
                    <a:pt x="75" y="12"/>
                  </a:lnTo>
                  <a:lnTo>
                    <a:pt x="84" y="24"/>
                  </a:lnTo>
                  <a:lnTo>
                    <a:pt x="86" y="40"/>
                  </a:lnTo>
                  <a:lnTo>
                    <a:pt x="86" y="40"/>
                  </a:lnTo>
                  <a:lnTo>
                    <a:pt x="86" y="46"/>
                  </a:lnTo>
                  <a:lnTo>
                    <a:pt x="84" y="52"/>
                  </a:lnTo>
                  <a:lnTo>
                    <a:pt x="84" y="52"/>
                  </a:lnTo>
                  <a:lnTo>
                    <a:pt x="82" y="60"/>
                  </a:lnTo>
                  <a:lnTo>
                    <a:pt x="79" y="64"/>
                  </a:lnTo>
                  <a:lnTo>
                    <a:pt x="79" y="64"/>
                  </a:lnTo>
                  <a:lnTo>
                    <a:pt x="73" y="70"/>
                  </a:lnTo>
                  <a:lnTo>
                    <a:pt x="65" y="78"/>
                  </a:lnTo>
                  <a:lnTo>
                    <a:pt x="65" y="78"/>
                  </a:lnTo>
                  <a:lnTo>
                    <a:pt x="57" y="86"/>
                  </a:lnTo>
                  <a:lnTo>
                    <a:pt x="51" y="92"/>
                  </a:lnTo>
                  <a:lnTo>
                    <a:pt x="51" y="92"/>
                  </a:lnTo>
                  <a:lnTo>
                    <a:pt x="49" y="96"/>
                  </a:lnTo>
                  <a:lnTo>
                    <a:pt x="45" y="104"/>
                  </a:lnTo>
                  <a:lnTo>
                    <a:pt x="45" y="104"/>
                  </a:lnTo>
                  <a:lnTo>
                    <a:pt x="45" y="110"/>
                  </a:lnTo>
                  <a:lnTo>
                    <a:pt x="43" y="118"/>
                  </a:lnTo>
                  <a:lnTo>
                    <a:pt x="43" y="118"/>
                  </a:lnTo>
                  <a:lnTo>
                    <a:pt x="43" y="118"/>
                  </a:lnTo>
                  <a:close/>
                </a:path>
              </a:pathLst>
            </a:custGeom>
            <a:solidFill>
              <a:schemeClr val="accent2"/>
            </a:solidFill>
            <a:ln w="9525">
              <a:noFill/>
              <a:round/>
              <a:headEnd/>
              <a:tailEnd/>
            </a:ln>
          </p:spPr>
          <p:txBody>
            <a:bodyPr/>
            <a:lstStyle/>
            <a:p>
              <a:endParaRPr lang="en-US" dirty="0"/>
            </a:p>
          </p:txBody>
        </p:sp>
      </p:grpSp>
      <p:grpSp>
        <p:nvGrpSpPr>
          <p:cNvPr id="3" name="Group 8"/>
          <p:cNvGrpSpPr>
            <a:grpSpLocks/>
          </p:cNvGrpSpPr>
          <p:nvPr/>
        </p:nvGrpSpPr>
        <p:grpSpPr bwMode="auto">
          <a:xfrm>
            <a:off x="317730" y="4829102"/>
            <a:ext cx="374650" cy="269875"/>
            <a:chOff x="196" y="1152"/>
            <a:chExt cx="236" cy="170"/>
          </a:xfrm>
        </p:grpSpPr>
        <p:sp>
          <p:nvSpPr>
            <p:cNvPr id="19" name="Oval 9"/>
            <p:cNvSpPr>
              <a:spLocks noChangeArrowheads="1"/>
            </p:cNvSpPr>
            <p:nvPr/>
          </p:nvSpPr>
          <p:spPr bwMode="blackWhite">
            <a:xfrm>
              <a:off x="196" y="1177"/>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endParaRPr lang="en-US" dirty="0"/>
            </a:p>
          </p:txBody>
        </p:sp>
        <p:sp>
          <p:nvSpPr>
            <p:cNvPr id="20" name="Freeform 10"/>
            <p:cNvSpPr>
              <a:spLocks/>
            </p:cNvSpPr>
            <p:nvPr/>
          </p:nvSpPr>
          <p:spPr bwMode="black">
            <a:xfrm>
              <a:off x="294" y="1278"/>
              <a:ext cx="38" cy="36"/>
            </a:xfrm>
            <a:custGeom>
              <a:avLst/>
              <a:gdLst/>
              <a:ahLst/>
              <a:cxnLst>
                <a:cxn ang="0">
                  <a:pos x="20" y="0"/>
                </a:cxn>
                <a:cxn ang="0">
                  <a:pos x="26" y="0"/>
                </a:cxn>
                <a:cxn ang="0">
                  <a:pos x="32" y="4"/>
                </a:cxn>
                <a:cxn ang="0">
                  <a:pos x="32" y="4"/>
                </a:cxn>
                <a:cxn ang="0">
                  <a:pos x="36" y="10"/>
                </a:cxn>
                <a:cxn ang="0">
                  <a:pos x="38" y="18"/>
                </a:cxn>
                <a:cxn ang="0">
                  <a:pos x="38" y="18"/>
                </a:cxn>
                <a:cxn ang="0">
                  <a:pos x="36" y="26"/>
                </a:cxn>
                <a:cxn ang="0">
                  <a:pos x="32" y="32"/>
                </a:cxn>
                <a:cxn ang="0">
                  <a:pos x="32" y="32"/>
                </a:cxn>
                <a:cxn ang="0">
                  <a:pos x="26" y="36"/>
                </a:cxn>
                <a:cxn ang="0">
                  <a:pos x="20" y="36"/>
                </a:cxn>
                <a:cxn ang="0">
                  <a:pos x="20" y="36"/>
                </a:cxn>
                <a:cxn ang="0">
                  <a:pos x="12" y="36"/>
                </a:cxn>
                <a:cxn ang="0">
                  <a:pos x="6" y="32"/>
                </a:cxn>
                <a:cxn ang="0">
                  <a:pos x="6" y="32"/>
                </a:cxn>
                <a:cxn ang="0">
                  <a:pos x="2" y="26"/>
                </a:cxn>
                <a:cxn ang="0">
                  <a:pos x="0" y="18"/>
                </a:cxn>
                <a:cxn ang="0">
                  <a:pos x="0" y="18"/>
                </a:cxn>
                <a:cxn ang="0">
                  <a:pos x="2" y="10"/>
                </a:cxn>
                <a:cxn ang="0">
                  <a:pos x="6" y="4"/>
                </a:cxn>
                <a:cxn ang="0">
                  <a:pos x="6" y="4"/>
                </a:cxn>
                <a:cxn ang="0">
                  <a:pos x="12" y="0"/>
                </a:cxn>
                <a:cxn ang="0">
                  <a:pos x="20" y="0"/>
                </a:cxn>
                <a:cxn ang="0">
                  <a:pos x="20" y="0"/>
                </a:cxn>
                <a:cxn ang="0">
                  <a:pos x="20" y="0"/>
                </a:cxn>
              </a:cxnLst>
              <a:rect l="0" t="0" r="r" b="b"/>
              <a:pathLst>
                <a:path w="38" h="36">
                  <a:moveTo>
                    <a:pt x="20" y="0"/>
                  </a:moveTo>
                  <a:lnTo>
                    <a:pt x="26" y="0"/>
                  </a:lnTo>
                  <a:lnTo>
                    <a:pt x="32" y="4"/>
                  </a:lnTo>
                  <a:lnTo>
                    <a:pt x="32" y="4"/>
                  </a:lnTo>
                  <a:lnTo>
                    <a:pt x="36" y="10"/>
                  </a:lnTo>
                  <a:lnTo>
                    <a:pt x="38" y="18"/>
                  </a:lnTo>
                  <a:lnTo>
                    <a:pt x="38" y="18"/>
                  </a:lnTo>
                  <a:lnTo>
                    <a:pt x="36" y="26"/>
                  </a:lnTo>
                  <a:lnTo>
                    <a:pt x="32" y="32"/>
                  </a:lnTo>
                  <a:lnTo>
                    <a:pt x="32" y="32"/>
                  </a:lnTo>
                  <a:lnTo>
                    <a:pt x="26" y="36"/>
                  </a:lnTo>
                  <a:lnTo>
                    <a:pt x="20" y="36"/>
                  </a:lnTo>
                  <a:lnTo>
                    <a:pt x="20" y="36"/>
                  </a:lnTo>
                  <a:lnTo>
                    <a:pt x="12" y="36"/>
                  </a:lnTo>
                  <a:lnTo>
                    <a:pt x="6" y="32"/>
                  </a:lnTo>
                  <a:lnTo>
                    <a:pt x="6" y="32"/>
                  </a:lnTo>
                  <a:lnTo>
                    <a:pt x="2" y="26"/>
                  </a:lnTo>
                  <a:lnTo>
                    <a:pt x="0" y="18"/>
                  </a:lnTo>
                  <a:lnTo>
                    <a:pt x="0" y="18"/>
                  </a:lnTo>
                  <a:lnTo>
                    <a:pt x="2" y="10"/>
                  </a:lnTo>
                  <a:lnTo>
                    <a:pt x="6" y="4"/>
                  </a:lnTo>
                  <a:lnTo>
                    <a:pt x="6" y="4"/>
                  </a:lnTo>
                  <a:lnTo>
                    <a:pt x="12" y="0"/>
                  </a:lnTo>
                  <a:lnTo>
                    <a:pt x="20" y="0"/>
                  </a:lnTo>
                  <a:lnTo>
                    <a:pt x="20" y="0"/>
                  </a:lnTo>
                  <a:lnTo>
                    <a:pt x="20" y="0"/>
                  </a:lnTo>
                  <a:close/>
                </a:path>
              </a:pathLst>
            </a:custGeom>
            <a:solidFill>
              <a:schemeClr val="accent2"/>
            </a:solidFill>
            <a:ln w="9525">
              <a:noFill/>
              <a:round/>
              <a:headEnd/>
              <a:tailEnd/>
            </a:ln>
          </p:spPr>
          <p:txBody>
            <a:bodyPr/>
            <a:lstStyle/>
            <a:p>
              <a:endParaRPr lang="en-US" dirty="0"/>
            </a:p>
          </p:txBody>
        </p:sp>
        <p:sp>
          <p:nvSpPr>
            <p:cNvPr id="21" name="Oval 11"/>
            <p:cNvSpPr>
              <a:spLocks noChangeArrowheads="1"/>
            </p:cNvSpPr>
            <p:nvPr/>
          </p:nvSpPr>
          <p:spPr bwMode="white">
            <a:xfrm>
              <a:off x="283" y="1159"/>
              <a:ext cx="56" cy="56"/>
            </a:xfrm>
            <a:prstGeom prst="ellipse">
              <a:avLst/>
            </a:prstGeom>
            <a:solidFill>
              <a:srgbClr val="FFFFCC"/>
            </a:solidFill>
            <a:ln w="12700">
              <a:noFill/>
              <a:round/>
              <a:headEnd/>
              <a:tailEnd/>
            </a:ln>
            <a:effectLst/>
          </p:spPr>
          <p:txBody>
            <a:bodyPr wrap="none" anchor="ctr">
              <a:spAutoFit/>
            </a:bodyPr>
            <a:lstStyle/>
            <a:p>
              <a:endParaRPr lang="en-US" dirty="0"/>
            </a:p>
          </p:txBody>
        </p:sp>
        <p:sp>
          <p:nvSpPr>
            <p:cNvPr id="22" name="Freeform 12"/>
            <p:cNvSpPr>
              <a:spLocks/>
            </p:cNvSpPr>
            <p:nvPr/>
          </p:nvSpPr>
          <p:spPr bwMode="black">
            <a:xfrm>
              <a:off x="272" y="1152"/>
              <a:ext cx="86" cy="118"/>
            </a:xfrm>
            <a:custGeom>
              <a:avLst/>
              <a:gdLst/>
              <a:ahLst/>
              <a:cxnLst>
                <a:cxn ang="0">
                  <a:pos x="35" y="118"/>
                </a:cxn>
                <a:cxn ang="0">
                  <a:pos x="35" y="112"/>
                </a:cxn>
                <a:cxn ang="0">
                  <a:pos x="37" y="100"/>
                </a:cxn>
                <a:cxn ang="0">
                  <a:pos x="37" y="92"/>
                </a:cxn>
                <a:cxn ang="0">
                  <a:pos x="45" y="72"/>
                </a:cxn>
                <a:cxn ang="0">
                  <a:pos x="51" y="60"/>
                </a:cxn>
                <a:cxn ang="0">
                  <a:pos x="53" y="52"/>
                </a:cxn>
                <a:cxn ang="0">
                  <a:pos x="57" y="36"/>
                </a:cxn>
                <a:cxn ang="0">
                  <a:pos x="55" y="24"/>
                </a:cxn>
                <a:cxn ang="0">
                  <a:pos x="51" y="16"/>
                </a:cxn>
                <a:cxn ang="0">
                  <a:pos x="37" y="10"/>
                </a:cxn>
                <a:cxn ang="0">
                  <a:pos x="29" y="10"/>
                </a:cxn>
                <a:cxn ang="0">
                  <a:pos x="25" y="12"/>
                </a:cxn>
                <a:cxn ang="0">
                  <a:pos x="21" y="20"/>
                </a:cxn>
                <a:cxn ang="0">
                  <a:pos x="21" y="22"/>
                </a:cxn>
                <a:cxn ang="0">
                  <a:pos x="23" y="26"/>
                </a:cxn>
                <a:cxn ang="0">
                  <a:pos x="31" y="30"/>
                </a:cxn>
                <a:cxn ang="0">
                  <a:pos x="33" y="36"/>
                </a:cxn>
                <a:cxn ang="0">
                  <a:pos x="35" y="40"/>
                </a:cxn>
                <a:cxn ang="0">
                  <a:pos x="29" y="52"/>
                </a:cxn>
                <a:cxn ang="0">
                  <a:pos x="23" y="56"/>
                </a:cxn>
                <a:cxn ang="0">
                  <a:pos x="17" y="56"/>
                </a:cxn>
                <a:cxn ang="0">
                  <a:pos x="6" y="50"/>
                </a:cxn>
                <a:cxn ang="0">
                  <a:pos x="2" y="44"/>
                </a:cxn>
                <a:cxn ang="0">
                  <a:pos x="0" y="36"/>
                </a:cxn>
                <a:cxn ang="0">
                  <a:pos x="12" y="10"/>
                </a:cxn>
                <a:cxn ang="0">
                  <a:pos x="25" y="2"/>
                </a:cxn>
                <a:cxn ang="0">
                  <a:pos x="43" y="0"/>
                </a:cxn>
                <a:cxn ang="0">
                  <a:pos x="75" y="12"/>
                </a:cxn>
                <a:cxn ang="0">
                  <a:pos x="84" y="24"/>
                </a:cxn>
                <a:cxn ang="0">
                  <a:pos x="86" y="40"/>
                </a:cxn>
                <a:cxn ang="0">
                  <a:pos x="84" y="52"/>
                </a:cxn>
                <a:cxn ang="0">
                  <a:pos x="82" y="60"/>
                </a:cxn>
                <a:cxn ang="0">
                  <a:pos x="79" y="64"/>
                </a:cxn>
                <a:cxn ang="0">
                  <a:pos x="65" y="78"/>
                </a:cxn>
                <a:cxn ang="0">
                  <a:pos x="57" y="86"/>
                </a:cxn>
                <a:cxn ang="0">
                  <a:pos x="51" y="92"/>
                </a:cxn>
                <a:cxn ang="0">
                  <a:pos x="45" y="104"/>
                </a:cxn>
                <a:cxn ang="0">
                  <a:pos x="45" y="110"/>
                </a:cxn>
                <a:cxn ang="0">
                  <a:pos x="43" y="118"/>
                </a:cxn>
              </a:cxnLst>
              <a:rect l="0" t="0" r="r" b="b"/>
              <a:pathLst>
                <a:path w="86" h="118">
                  <a:moveTo>
                    <a:pt x="43" y="118"/>
                  </a:moveTo>
                  <a:lnTo>
                    <a:pt x="35" y="118"/>
                  </a:lnTo>
                  <a:lnTo>
                    <a:pt x="35" y="118"/>
                  </a:lnTo>
                  <a:lnTo>
                    <a:pt x="35" y="112"/>
                  </a:lnTo>
                  <a:lnTo>
                    <a:pt x="35" y="112"/>
                  </a:lnTo>
                  <a:lnTo>
                    <a:pt x="37" y="100"/>
                  </a:lnTo>
                  <a:lnTo>
                    <a:pt x="37" y="92"/>
                  </a:lnTo>
                  <a:lnTo>
                    <a:pt x="37" y="92"/>
                  </a:lnTo>
                  <a:lnTo>
                    <a:pt x="41" y="82"/>
                  </a:lnTo>
                  <a:lnTo>
                    <a:pt x="45" y="72"/>
                  </a:lnTo>
                  <a:lnTo>
                    <a:pt x="45" y="72"/>
                  </a:lnTo>
                  <a:lnTo>
                    <a:pt x="51" y="60"/>
                  </a:lnTo>
                  <a:lnTo>
                    <a:pt x="53" y="52"/>
                  </a:lnTo>
                  <a:lnTo>
                    <a:pt x="53" y="52"/>
                  </a:lnTo>
                  <a:lnTo>
                    <a:pt x="55" y="44"/>
                  </a:lnTo>
                  <a:lnTo>
                    <a:pt x="57" y="36"/>
                  </a:lnTo>
                  <a:lnTo>
                    <a:pt x="57" y="36"/>
                  </a:lnTo>
                  <a:lnTo>
                    <a:pt x="55" y="24"/>
                  </a:lnTo>
                  <a:lnTo>
                    <a:pt x="51" y="16"/>
                  </a:lnTo>
                  <a:lnTo>
                    <a:pt x="51" y="16"/>
                  </a:lnTo>
                  <a:lnTo>
                    <a:pt x="45" y="12"/>
                  </a:lnTo>
                  <a:lnTo>
                    <a:pt x="37" y="10"/>
                  </a:lnTo>
                  <a:lnTo>
                    <a:pt x="37" y="10"/>
                  </a:lnTo>
                  <a:lnTo>
                    <a:pt x="29" y="10"/>
                  </a:lnTo>
                  <a:lnTo>
                    <a:pt x="25" y="12"/>
                  </a:lnTo>
                  <a:lnTo>
                    <a:pt x="25" y="12"/>
                  </a:lnTo>
                  <a:lnTo>
                    <a:pt x="21" y="16"/>
                  </a:lnTo>
                  <a:lnTo>
                    <a:pt x="21" y="20"/>
                  </a:lnTo>
                  <a:lnTo>
                    <a:pt x="21" y="20"/>
                  </a:lnTo>
                  <a:lnTo>
                    <a:pt x="21" y="22"/>
                  </a:lnTo>
                  <a:lnTo>
                    <a:pt x="23" y="26"/>
                  </a:lnTo>
                  <a:lnTo>
                    <a:pt x="23" y="26"/>
                  </a:lnTo>
                  <a:lnTo>
                    <a:pt x="29" y="28"/>
                  </a:lnTo>
                  <a:lnTo>
                    <a:pt x="31" y="30"/>
                  </a:lnTo>
                  <a:lnTo>
                    <a:pt x="31" y="30"/>
                  </a:lnTo>
                  <a:lnTo>
                    <a:pt x="33" y="36"/>
                  </a:lnTo>
                  <a:lnTo>
                    <a:pt x="35" y="40"/>
                  </a:lnTo>
                  <a:lnTo>
                    <a:pt x="35" y="40"/>
                  </a:lnTo>
                  <a:lnTo>
                    <a:pt x="33" y="46"/>
                  </a:lnTo>
                  <a:lnTo>
                    <a:pt x="29" y="52"/>
                  </a:lnTo>
                  <a:lnTo>
                    <a:pt x="29" y="52"/>
                  </a:lnTo>
                  <a:lnTo>
                    <a:pt x="23" y="56"/>
                  </a:lnTo>
                  <a:lnTo>
                    <a:pt x="17" y="56"/>
                  </a:lnTo>
                  <a:lnTo>
                    <a:pt x="17" y="56"/>
                  </a:lnTo>
                  <a:lnTo>
                    <a:pt x="12" y="54"/>
                  </a:lnTo>
                  <a:lnTo>
                    <a:pt x="6" y="50"/>
                  </a:lnTo>
                  <a:lnTo>
                    <a:pt x="6" y="50"/>
                  </a:lnTo>
                  <a:lnTo>
                    <a:pt x="2" y="44"/>
                  </a:lnTo>
                  <a:lnTo>
                    <a:pt x="0" y="36"/>
                  </a:lnTo>
                  <a:lnTo>
                    <a:pt x="0" y="36"/>
                  </a:lnTo>
                  <a:lnTo>
                    <a:pt x="4" y="22"/>
                  </a:lnTo>
                  <a:lnTo>
                    <a:pt x="12" y="10"/>
                  </a:lnTo>
                  <a:lnTo>
                    <a:pt x="12" y="10"/>
                  </a:lnTo>
                  <a:lnTo>
                    <a:pt x="25" y="2"/>
                  </a:lnTo>
                  <a:lnTo>
                    <a:pt x="43" y="0"/>
                  </a:lnTo>
                  <a:lnTo>
                    <a:pt x="43" y="0"/>
                  </a:lnTo>
                  <a:lnTo>
                    <a:pt x="61" y="2"/>
                  </a:lnTo>
                  <a:lnTo>
                    <a:pt x="75" y="12"/>
                  </a:lnTo>
                  <a:lnTo>
                    <a:pt x="75" y="12"/>
                  </a:lnTo>
                  <a:lnTo>
                    <a:pt x="84" y="24"/>
                  </a:lnTo>
                  <a:lnTo>
                    <a:pt x="86" y="40"/>
                  </a:lnTo>
                  <a:lnTo>
                    <a:pt x="86" y="40"/>
                  </a:lnTo>
                  <a:lnTo>
                    <a:pt x="86" y="46"/>
                  </a:lnTo>
                  <a:lnTo>
                    <a:pt x="84" y="52"/>
                  </a:lnTo>
                  <a:lnTo>
                    <a:pt x="84" y="52"/>
                  </a:lnTo>
                  <a:lnTo>
                    <a:pt x="82" y="60"/>
                  </a:lnTo>
                  <a:lnTo>
                    <a:pt x="79" y="64"/>
                  </a:lnTo>
                  <a:lnTo>
                    <a:pt x="79" y="64"/>
                  </a:lnTo>
                  <a:lnTo>
                    <a:pt x="73" y="70"/>
                  </a:lnTo>
                  <a:lnTo>
                    <a:pt x="65" y="78"/>
                  </a:lnTo>
                  <a:lnTo>
                    <a:pt x="65" y="78"/>
                  </a:lnTo>
                  <a:lnTo>
                    <a:pt x="57" y="86"/>
                  </a:lnTo>
                  <a:lnTo>
                    <a:pt x="51" y="92"/>
                  </a:lnTo>
                  <a:lnTo>
                    <a:pt x="51" y="92"/>
                  </a:lnTo>
                  <a:lnTo>
                    <a:pt x="49" y="96"/>
                  </a:lnTo>
                  <a:lnTo>
                    <a:pt x="45" y="104"/>
                  </a:lnTo>
                  <a:lnTo>
                    <a:pt x="45" y="104"/>
                  </a:lnTo>
                  <a:lnTo>
                    <a:pt x="45" y="110"/>
                  </a:lnTo>
                  <a:lnTo>
                    <a:pt x="43" y="118"/>
                  </a:lnTo>
                  <a:lnTo>
                    <a:pt x="43" y="118"/>
                  </a:lnTo>
                  <a:lnTo>
                    <a:pt x="43" y="118"/>
                  </a:lnTo>
                  <a:close/>
                </a:path>
              </a:pathLst>
            </a:custGeom>
            <a:solidFill>
              <a:schemeClr val="accent2"/>
            </a:solidFill>
            <a:ln w="9525">
              <a:noFill/>
              <a:round/>
              <a:headEnd/>
              <a:tailEnd/>
            </a:ln>
          </p:spPr>
          <p:txBody>
            <a:bodyPr/>
            <a:lstStyle/>
            <a:p>
              <a:endParaRPr lang="en-US" dirty="0"/>
            </a:p>
          </p:txBody>
        </p:sp>
      </p:grpSp>
    </p:spTree>
    <p:custDataLst>
      <p:tags r:id="rId1"/>
    </p:custDataLst>
    <p:extLst>
      <p:ext uri="{BB962C8B-B14F-4D97-AF65-F5344CB8AC3E}">
        <p14:creationId xmlns:p14="http://schemas.microsoft.com/office/powerpoint/2010/main" val="23141407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5"/>
          <p:cNvSpPr>
            <a:spLocks noGrp="1" noChangeArrowheads="1"/>
          </p:cNvSpPr>
          <p:nvPr>
            <p:ph idx="1"/>
          </p:nvPr>
        </p:nvSpPr>
        <p:spPr>
          <a:xfrm>
            <a:off x="279400" y="584200"/>
            <a:ext cx="8599488" cy="2754600"/>
          </a:xfrm>
        </p:spPr>
        <p:txBody>
          <a:bodyPr/>
          <a:lstStyle/>
          <a:p>
            <a:r>
              <a:rPr lang="fr-FR" sz="1700" noProof="0" dirty="0" smtClean="0"/>
              <a:t>« Relatif à l’élément parent non statique le plus proche »</a:t>
            </a:r>
          </a:p>
          <a:p>
            <a:pPr lvl="1"/>
            <a:r>
              <a:rPr lang="fr-FR" sz="1700" dirty="0" smtClean="0"/>
              <a:t>L’élément parent d’origine doit avoir une position relative ou absolue</a:t>
            </a:r>
          </a:p>
          <a:p>
            <a:pPr lvl="1"/>
            <a:r>
              <a:rPr lang="fr-FR" sz="1700" dirty="0" smtClean="0"/>
              <a:t>Position réelle par rapport à la zone de remplissage intérieure de l’élément parent</a:t>
            </a:r>
          </a:p>
          <a:p>
            <a:pPr lvl="1"/>
            <a:r>
              <a:rPr lang="fr-FR" sz="1700" dirty="0" smtClean="0"/>
              <a:t>Mais pas à partir du (0,0) du document </a:t>
            </a:r>
            <a:r>
              <a:rPr lang="fr-FR" sz="1700" i="1" dirty="0" smtClean="0">
                <a:latin typeface="Century Schoolbook" pitchFamily="18" charset="0"/>
              </a:rPr>
              <a:t>sauf</a:t>
            </a:r>
            <a:r>
              <a:rPr lang="fr-FR" sz="1700" dirty="0" smtClean="0"/>
              <a:t> si aucun élément parent n'est positionné (autre que statique)</a:t>
            </a:r>
          </a:p>
          <a:p>
            <a:r>
              <a:rPr lang="fr-FR" sz="1700" dirty="0" smtClean="0"/>
              <a:t>La position d’origine disparaît</a:t>
            </a:r>
          </a:p>
          <a:p>
            <a:pPr lvl="1"/>
            <a:r>
              <a:rPr lang="fr-FR" sz="1700" dirty="0" smtClean="0"/>
              <a:t>Le contenu se repositionne autour de la zone du conteneur d’origine !</a:t>
            </a:r>
            <a:endParaRPr lang="fr-FR" sz="1700" noProof="0" dirty="0" smtClean="0"/>
          </a:p>
          <a:p>
            <a:pPr lvl="1"/>
            <a:r>
              <a:rPr lang="fr-FR" sz="1700" dirty="0" smtClean="0"/>
              <a:t>Les barres de défilement sont déclenchées quand l'élément est positionné à l'extérieur de la fenêtre du haut ou de gauche</a:t>
            </a:r>
          </a:p>
        </p:txBody>
      </p:sp>
      <p:sp>
        <p:nvSpPr>
          <p:cNvPr id="327684" name="Rectangle 4"/>
          <p:cNvSpPr>
            <a:spLocks noGrp="1" noChangeArrowheads="1"/>
          </p:cNvSpPr>
          <p:nvPr>
            <p:ph type="title"/>
          </p:nvPr>
        </p:nvSpPr>
        <p:spPr/>
        <p:txBody>
          <a:bodyPr/>
          <a:lstStyle/>
          <a:p>
            <a:r>
              <a:rPr lang="fr-FR" noProof="0" dirty="0" smtClean="0"/>
              <a:t>Positionnement absolu</a:t>
            </a:r>
          </a:p>
        </p:txBody>
      </p:sp>
      <p:grpSp>
        <p:nvGrpSpPr>
          <p:cNvPr id="2" name="Group 1"/>
          <p:cNvGrpSpPr/>
          <p:nvPr/>
        </p:nvGrpSpPr>
        <p:grpSpPr bwMode="gray">
          <a:xfrm>
            <a:off x="892969" y="3380339"/>
            <a:ext cx="7108031" cy="2301875"/>
            <a:chOff x="892969" y="3835401"/>
            <a:chExt cx="7108031" cy="2301875"/>
          </a:xfrm>
        </p:grpSpPr>
        <p:sp>
          <p:nvSpPr>
            <p:cNvPr id="4" name="shape6"/>
            <p:cNvSpPr>
              <a:spLocks noChangeArrowheads="1"/>
            </p:cNvSpPr>
            <p:nvPr/>
          </p:nvSpPr>
          <p:spPr bwMode="gray">
            <a:xfrm>
              <a:off x="5716588" y="3835401"/>
              <a:ext cx="2284412" cy="2301875"/>
            </a:xfrm>
            <a:prstGeom prst="rect">
              <a:avLst/>
            </a:prstGeom>
            <a:solidFill>
              <a:schemeClr val="accent1"/>
            </a:solidFill>
            <a:ln w="28575">
              <a:solidFill>
                <a:schemeClr val="tx1"/>
              </a:solidFill>
              <a:miter lim="800000"/>
              <a:headEnd/>
              <a:tailEnd type="none" w="lg" len="lg"/>
            </a:ln>
          </p:spPr>
          <p:txBody>
            <a:bodyPr/>
            <a:lstStyle/>
            <a:p>
              <a:pPr>
                <a:tabLst>
                  <a:tab pos="893763" algn="l"/>
                  <a:tab pos="1081088" algn="l"/>
                </a:tabLst>
              </a:pPr>
              <a:r>
                <a:rPr lang="en-GB" dirty="0" smtClean="0">
                  <a:solidFill>
                    <a:srgbClr val="969696"/>
                  </a:solidFill>
                </a:rPr>
                <a:t>Lorum ipsum	dolor sit amet. Con minimim venami quis	nostrud laboris nisi ut aliquip ex ea com dolor in reprehen derit in voluptate nonumi. Mimimum veniami ex ea con dolor nisi ut aliquip. ea com dolor in reprehen derit in voluptate nonumi. </a:t>
              </a:r>
              <a:endParaRPr lang="en-GB" dirty="0">
                <a:solidFill>
                  <a:srgbClr val="969696"/>
                </a:solidFill>
              </a:endParaRPr>
            </a:p>
          </p:txBody>
        </p:sp>
        <p:sp>
          <p:nvSpPr>
            <p:cNvPr id="11" name="shape5"/>
            <p:cNvSpPr>
              <a:spLocks noChangeArrowheads="1"/>
            </p:cNvSpPr>
            <p:nvPr/>
          </p:nvSpPr>
          <p:spPr bwMode="gray">
            <a:xfrm>
              <a:off x="5811838" y="3933826"/>
              <a:ext cx="795337" cy="922338"/>
            </a:xfrm>
            <a:prstGeom prst="rect">
              <a:avLst/>
            </a:prstGeom>
            <a:noFill/>
            <a:ln w="28575">
              <a:solidFill>
                <a:schemeClr val="tx1"/>
              </a:solidFill>
              <a:miter lim="800000"/>
              <a:headEnd/>
              <a:tailEnd type="none" w="lg" len="lg"/>
            </a:ln>
          </p:spPr>
          <p:txBody>
            <a:bodyPr anchor="ctr">
              <a:spAutoFit/>
            </a:bodyPr>
            <a:lstStyle/>
            <a:p>
              <a:endParaRPr lang="en-US" dirty="0"/>
            </a:p>
          </p:txBody>
        </p:sp>
        <p:sp>
          <p:nvSpPr>
            <p:cNvPr id="6" name="shape4"/>
            <p:cNvSpPr>
              <a:spLocks noChangeArrowheads="1"/>
            </p:cNvSpPr>
            <p:nvPr/>
          </p:nvSpPr>
          <p:spPr bwMode="gray">
            <a:xfrm>
              <a:off x="6259513" y="4400551"/>
              <a:ext cx="795337" cy="922338"/>
            </a:xfrm>
            <a:prstGeom prst="rect">
              <a:avLst/>
            </a:prstGeom>
            <a:solidFill>
              <a:schemeClr val="folHlink"/>
            </a:solidFill>
            <a:ln w="28575">
              <a:solidFill>
                <a:schemeClr val="tx1"/>
              </a:solidFill>
              <a:miter lim="800000"/>
              <a:headEnd/>
              <a:tailEnd type="none" w="lg" len="lg"/>
            </a:ln>
          </p:spPr>
          <p:txBody>
            <a:bodyPr anchor="ctr">
              <a:spAutoFit/>
            </a:bodyPr>
            <a:lstStyle/>
            <a:p>
              <a:endParaRPr lang="en-US" dirty="0"/>
            </a:p>
          </p:txBody>
        </p:sp>
        <p:sp>
          <p:nvSpPr>
            <p:cNvPr id="8" name="shape3"/>
            <p:cNvSpPr txBox="1"/>
            <p:nvPr/>
          </p:nvSpPr>
          <p:spPr bwMode="gray">
            <a:xfrm>
              <a:off x="892969" y="4283613"/>
              <a:ext cx="3748184" cy="1754326"/>
            </a:xfrm>
            <a:prstGeom prst="rect">
              <a:avLst/>
            </a:prstGeom>
            <a:solidFill>
              <a:schemeClr val="tx2"/>
            </a:solidFill>
            <a:ln w="38100">
              <a:solidFill>
                <a:srgbClr val="9900CC"/>
              </a:solidFill>
            </a:ln>
          </p:spPr>
          <p:txBody>
            <a:bodyPr wrap="square" rtlCol="0">
              <a:spAutoFit/>
            </a:bodyPr>
            <a:lstStyle/>
            <a:p>
              <a:r>
                <a:rPr lang="en-GB" sz="1800" dirty="0" smtClean="0">
                  <a:latin typeface="Courier New" charset="0"/>
                </a:rPr>
                <a:t>.blueSquare {</a:t>
              </a:r>
            </a:p>
            <a:p>
              <a:r>
                <a:rPr lang="en-GB" sz="1800" dirty="0" smtClean="0">
                  <a:latin typeface="Courier New" charset="0"/>
                </a:rPr>
                <a:t>	float: left;</a:t>
              </a:r>
            </a:p>
            <a:p>
              <a:r>
                <a:rPr lang="en-GB" sz="1800" dirty="0" smtClean="0">
                  <a:latin typeface="Courier New" charset="0"/>
                </a:rPr>
                <a:t>	position: absolute;</a:t>
              </a:r>
            </a:p>
            <a:p>
              <a:r>
                <a:rPr lang="en-GB" sz="1800" dirty="0" smtClean="0">
                  <a:latin typeface="Courier New" charset="0"/>
                </a:rPr>
                <a:t>	left: 100px;</a:t>
              </a:r>
            </a:p>
            <a:p>
              <a:r>
                <a:rPr lang="en-GB" sz="1800" dirty="0" smtClean="0">
                  <a:latin typeface="Courier New" charset="0"/>
                </a:rPr>
                <a:t>	top: 100px;</a:t>
              </a:r>
            </a:p>
            <a:p>
              <a:r>
                <a:rPr lang="en-GB" sz="1800" dirty="0" smtClean="0">
                  <a:latin typeface="Courier New" charset="0"/>
                </a:rPr>
                <a:t>}</a:t>
              </a:r>
              <a:endParaRPr lang="en-GB" sz="1800" dirty="0">
                <a:latin typeface="Courier New" charset="0"/>
              </a:endParaRPr>
            </a:p>
          </p:txBody>
        </p:sp>
        <p:sp>
          <p:nvSpPr>
            <p:cNvPr id="9" name="shape2"/>
            <p:cNvSpPr txBox="1"/>
            <p:nvPr/>
          </p:nvSpPr>
          <p:spPr bwMode="gray">
            <a:xfrm>
              <a:off x="4297976" y="4015007"/>
              <a:ext cx="761999" cy="408623"/>
            </a:xfrm>
            <a:prstGeom prst="roundRect">
              <a:avLst/>
            </a:prstGeom>
            <a:solidFill>
              <a:srgbClr val="FFFFFF"/>
            </a:solidFill>
            <a:ln w="12700">
              <a:solidFill>
                <a:srgbClr val="9900CC"/>
              </a:solidFill>
            </a:ln>
          </p:spPr>
          <p:txBody>
            <a:bodyPr wrap="square" rtlCol="0" anchor="ctr">
              <a:spAutoFit/>
            </a:bodyPr>
            <a:lstStyle>
              <a:defPPr>
                <a:defRPr lang="en-US"/>
              </a:defPPr>
              <a:lvl1pPr algn="l"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sz="1400" kern="1200">
                  <a:solidFill>
                    <a:schemeClr val="tx1"/>
                  </a:solidFill>
                  <a:latin typeface="Arial" charset="0"/>
                  <a:ea typeface="+mn-ea"/>
                  <a:cs typeface="+mn-cs"/>
                </a:defRPr>
              </a:lvl2pPr>
              <a:lvl3pPr marL="914400" algn="l" rtl="0" eaLnBrk="0" fontAlgn="base" hangingPunct="0">
                <a:spcBef>
                  <a:spcPct val="0"/>
                </a:spcBef>
                <a:spcAft>
                  <a:spcPct val="0"/>
                </a:spcAft>
                <a:defRPr sz="1400" kern="1200">
                  <a:solidFill>
                    <a:schemeClr val="tx1"/>
                  </a:solidFill>
                  <a:latin typeface="Arial" charset="0"/>
                  <a:ea typeface="+mn-ea"/>
                  <a:cs typeface="+mn-cs"/>
                </a:defRPr>
              </a:lvl3pPr>
              <a:lvl4pPr marL="1371600" algn="l" rtl="0" eaLnBrk="0" fontAlgn="base" hangingPunct="0">
                <a:spcBef>
                  <a:spcPct val="0"/>
                </a:spcBef>
                <a:spcAft>
                  <a:spcPct val="0"/>
                </a:spcAft>
                <a:defRPr sz="1400" kern="1200">
                  <a:solidFill>
                    <a:schemeClr val="tx1"/>
                  </a:solidFill>
                  <a:latin typeface="Arial" charset="0"/>
                  <a:ea typeface="+mn-ea"/>
                  <a:cs typeface="+mn-cs"/>
                </a:defRPr>
              </a:lvl4pPr>
              <a:lvl5pPr marL="1828800" algn="l"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smtClean="0">
                  <a:ln>
                    <a:noFill/>
                  </a:ln>
                  <a:solidFill>
                    <a:srgbClr val="000080"/>
                  </a:solidFill>
                  <a:effectLst/>
                  <a:uLnTx/>
                  <a:uFillTx/>
                  <a:latin typeface="Arial" charset="0"/>
                  <a:ea typeface="+mn-ea"/>
                  <a:cs typeface="+mn-cs"/>
                </a:rPr>
                <a:t>CSS</a:t>
              </a:r>
              <a:endParaRPr kumimoji="0" lang="en-US" sz="1800" b="1" i="0" u="none" strike="noStrike" kern="1200" cap="none" spc="0" normalizeH="0" baseline="0" noProof="0" dirty="0">
                <a:ln>
                  <a:noFill/>
                </a:ln>
                <a:solidFill>
                  <a:srgbClr val="000080"/>
                </a:solidFill>
                <a:effectLst/>
                <a:uLnTx/>
                <a:uFillTx/>
                <a:latin typeface="Arial" charset="0"/>
                <a:ea typeface="+mn-ea"/>
                <a:cs typeface="+mn-cs"/>
              </a:endParaRPr>
            </a:p>
          </p:txBody>
        </p:sp>
        <p:sp>
          <p:nvSpPr>
            <p:cNvPr id="10" name="shape1"/>
            <p:cNvSpPr>
              <a:spLocks noChangeArrowheads="1"/>
            </p:cNvSpPr>
            <p:nvPr/>
          </p:nvSpPr>
          <p:spPr bwMode="gray">
            <a:xfrm rot="13489279">
              <a:off x="5818188" y="4100514"/>
              <a:ext cx="633412" cy="301625"/>
            </a:xfrm>
            <a:prstGeom prst="leftArrow">
              <a:avLst>
                <a:gd name="adj1" fmla="val 50000"/>
                <a:gd name="adj2" fmla="val 52500"/>
              </a:avLst>
            </a:prstGeom>
            <a:solidFill>
              <a:schemeClr val="accent6"/>
            </a:solidFill>
            <a:ln w="28575">
              <a:solidFill>
                <a:schemeClr val="tx1"/>
              </a:solidFill>
              <a:miter lim="800000"/>
              <a:headEnd/>
              <a:tailEnd type="none" w="lg" len="lg"/>
            </a:ln>
          </p:spPr>
          <p:txBody>
            <a:bodyPr wrap="none" anchor="ctr">
              <a:spAutoFit/>
            </a:bodyPr>
            <a:lstStyle/>
            <a:p>
              <a:endParaRPr lang="en-US" dirty="0"/>
            </a:p>
          </p:txBody>
        </p:sp>
      </p:grpSp>
    </p:spTree>
    <p:custDataLst>
      <p:tags r:id="rId1"/>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7"/>
          <p:cNvSpPr>
            <a:spLocks noGrp="1" noChangeArrowheads="1"/>
          </p:cNvSpPr>
          <p:nvPr>
            <p:ph idx="1"/>
          </p:nvPr>
        </p:nvSpPr>
        <p:spPr>
          <a:xfrm>
            <a:off x="279400" y="584200"/>
            <a:ext cx="8599488" cy="5837495"/>
          </a:xfrm>
        </p:spPr>
        <p:txBody>
          <a:bodyPr/>
          <a:lstStyle/>
          <a:p>
            <a:pPr marL="342900" indent="-342900">
              <a:buSzTx/>
              <a:buFont typeface="Arial" charset="0"/>
              <a:buAutoNum type="arabicPeriod"/>
            </a:pPr>
            <a:r>
              <a:rPr lang="en-US" noProof="0" dirty="0" err="1" smtClean="0"/>
              <a:t>Ouvrez</a:t>
            </a:r>
            <a:r>
              <a:rPr lang="en-US" noProof="0" dirty="0" smtClean="0"/>
              <a:t> </a:t>
            </a:r>
            <a:r>
              <a:rPr lang="en-US" noProof="0" dirty="0" smtClean="0">
                <a:latin typeface="Courier New" charset="0"/>
              </a:rPr>
              <a:t>522\DoNow\donow-3.4.html</a:t>
            </a:r>
            <a:r>
              <a:rPr lang="en-US" noProof="0" dirty="0" smtClean="0"/>
              <a:t> </a:t>
            </a:r>
            <a:r>
              <a:rPr lang="en-US" noProof="0" dirty="0" err="1" smtClean="0"/>
              <a:t>dans</a:t>
            </a:r>
            <a:r>
              <a:rPr lang="en-US" noProof="0" dirty="0" smtClean="0"/>
              <a:t> le </a:t>
            </a:r>
            <a:r>
              <a:rPr lang="en-US" noProof="0" dirty="0" err="1" smtClean="0"/>
              <a:t>navigateur</a:t>
            </a:r>
            <a:r>
              <a:rPr lang="en-US" noProof="0" dirty="0" smtClean="0"/>
              <a:t> de </a:t>
            </a:r>
            <a:r>
              <a:rPr lang="en-US" noProof="0" dirty="0" err="1" smtClean="0"/>
              <a:t>votre</a:t>
            </a:r>
            <a:r>
              <a:rPr lang="en-US" noProof="0" dirty="0" smtClean="0"/>
              <a:t> </a:t>
            </a:r>
            <a:r>
              <a:rPr lang="en-US" noProof="0" dirty="0" err="1" smtClean="0"/>
              <a:t>choix</a:t>
            </a:r>
            <a:endParaRPr lang="en-US" noProof="0" dirty="0" smtClean="0"/>
          </a:p>
          <a:p>
            <a:pPr marL="594360" lvl="1" indent="-219456"/>
            <a:r>
              <a:rPr lang="en-US" noProof="0" dirty="0" err="1" smtClean="0">
                <a:ea typeface="ＭＳ Ｐゴシック" charset="-128"/>
              </a:rPr>
              <a:t>C’est</a:t>
            </a:r>
            <a:r>
              <a:rPr lang="en-US" noProof="0" dirty="0" smtClean="0">
                <a:ea typeface="ＭＳ Ｐゴシック" charset="-128"/>
              </a:rPr>
              <a:t> le point </a:t>
            </a:r>
            <a:r>
              <a:rPr lang="en-US" noProof="0" dirty="0" err="1" smtClean="0">
                <a:ea typeface="ＭＳ Ｐゴシック" charset="-128"/>
              </a:rPr>
              <a:t>médian</a:t>
            </a:r>
            <a:r>
              <a:rPr lang="en-US" noProof="0" dirty="0" smtClean="0">
                <a:ea typeface="ＭＳ Ｐゴシック" charset="-128"/>
              </a:rPr>
              <a:t> de </a:t>
            </a:r>
            <a:r>
              <a:rPr lang="en-US" noProof="0" dirty="0" err="1" smtClean="0">
                <a:ea typeface="ＭＳ Ｐゴシック" charset="-128"/>
              </a:rPr>
              <a:t>notre</a:t>
            </a:r>
            <a:r>
              <a:rPr lang="en-US" noProof="0" dirty="0" smtClean="0">
                <a:ea typeface="ＭＳ Ｐゴシック" charset="-128"/>
              </a:rPr>
              <a:t> </a:t>
            </a:r>
            <a:r>
              <a:rPr lang="en-US" noProof="0" dirty="0" err="1" smtClean="0">
                <a:ea typeface="ＭＳ Ｐゴシック" charset="-128"/>
              </a:rPr>
              <a:t>exercice</a:t>
            </a:r>
            <a:r>
              <a:rPr lang="en-US" noProof="0" dirty="0" smtClean="0">
                <a:ea typeface="ＭＳ Ｐゴシック" charset="-128"/>
              </a:rPr>
              <a:t> </a:t>
            </a:r>
            <a:r>
              <a:rPr lang="en-US" noProof="0" dirty="0" smtClean="0">
                <a:latin typeface="Courier New" pitchFamily="49" charset="0"/>
                <a:ea typeface="ＭＳ Ｐゴシック" charset="-128"/>
                <a:cs typeface="Courier New" pitchFamily="49" charset="0"/>
              </a:rPr>
              <a:t>donow-3.2.html</a:t>
            </a:r>
            <a:endParaRPr lang="en-US" b="1" u="sng" noProof="0" dirty="0" smtClean="0">
              <a:latin typeface="Courier New" pitchFamily="49" charset="0"/>
              <a:ea typeface="ＭＳ Ｐゴシック" charset="-128"/>
              <a:cs typeface="Courier New" pitchFamily="49" charset="0"/>
            </a:endParaRPr>
          </a:p>
          <a:p>
            <a:pPr marL="342900" indent="-342900">
              <a:buSzTx/>
              <a:buFont typeface="Arial" charset="0"/>
              <a:buAutoNum type="arabicPeriod"/>
            </a:pPr>
            <a:r>
              <a:rPr lang="en-US" noProof="0" dirty="0" err="1" smtClean="0"/>
              <a:t>Ouvrez</a:t>
            </a:r>
            <a:r>
              <a:rPr lang="en-US" noProof="0" dirty="0" smtClean="0"/>
              <a:t> </a:t>
            </a:r>
            <a:r>
              <a:rPr lang="en-US" noProof="0" dirty="0" err="1" smtClean="0"/>
              <a:t>ce</a:t>
            </a:r>
            <a:r>
              <a:rPr lang="en-US" noProof="0" dirty="0" smtClean="0"/>
              <a:t> </a:t>
            </a:r>
            <a:r>
              <a:rPr lang="en-US" noProof="0" dirty="0" err="1" smtClean="0"/>
              <a:t>fichier</a:t>
            </a:r>
            <a:r>
              <a:rPr lang="en-US" noProof="0" dirty="0" smtClean="0"/>
              <a:t>  (</a:t>
            </a:r>
            <a:r>
              <a:rPr lang="en-US" noProof="0" dirty="0" smtClean="0">
                <a:latin typeface="Courier New" pitchFamily="49" charset="0"/>
                <a:cs typeface="Courier New" pitchFamily="49" charset="0"/>
              </a:rPr>
              <a:t>donow-3.4.html</a:t>
            </a:r>
            <a:r>
              <a:rPr lang="en-US" noProof="0" dirty="0" smtClean="0"/>
              <a:t>) </a:t>
            </a:r>
            <a:r>
              <a:rPr lang="en-US" dirty="0" err="1" smtClean="0"/>
              <a:t>dans</a:t>
            </a:r>
            <a:r>
              <a:rPr lang="en-US" dirty="0" smtClean="0"/>
              <a:t> </a:t>
            </a:r>
            <a:r>
              <a:rPr lang="en-US" dirty="0" err="1" smtClean="0"/>
              <a:t>votre</a:t>
            </a:r>
            <a:r>
              <a:rPr lang="en-US" dirty="0" smtClean="0"/>
              <a:t> </a:t>
            </a:r>
            <a:r>
              <a:rPr lang="en-US" dirty="0" err="1" smtClean="0"/>
              <a:t>éditeur</a:t>
            </a:r>
            <a:endParaRPr lang="en-US" noProof="0" dirty="0" smtClean="0"/>
          </a:p>
          <a:p>
            <a:pPr marL="342900" indent="-342900">
              <a:buSzTx/>
              <a:buFont typeface="Arial" charset="0"/>
              <a:buAutoNum type="arabicPeriod"/>
            </a:pPr>
            <a:r>
              <a:rPr lang="en-US" noProof="0" dirty="0" err="1" smtClean="0"/>
              <a:t>Changez</a:t>
            </a:r>
            <a:r>
              <a:rPr lang="en-US" noProof="0" dirty="0" smtClean="0"/>
              <a:t> la position </a:t>
            </a:r>
            <a:r>
              <a:rPr lang="en-US" noProof="0" dirty="0" err="1" smtClean="0"/>
              <a:t>statique</a:t>
            </a:r>
            <a:r>
              <a:rPr lang="en-US" noProof="0" dirty="0" smtClean="0"/>
              <a:t> </a:t>
            </a:r>
            <a:r>
              <a:rPr lang="en-US" dirty="0" smtClean="0"/>
              <a:t>du </a:t>
            </a:r>
            <a:r>
              <a:rPr lang="en-US" dirty="0" err="1" smtClean="0"/>
              <a:t>papillon</a:t>
            </a:r>
            <a:r>
              <a:rPr lang="en-US" dirty="0" smtClean="0"/>
              <a:t> du milieu</a:t>
            </a:r>
          </a:p>
          <a:p>
            <a:pPr marL="594360" lvl="1" indent="-219456"/>
            <a:r>
              <a:rPr lang="en-US" dirty="0" smtClean="0">
                <a:latin typeface="Courier New" pitchFamily="49" charset="0"/>
                <a:ea typeface="ＭＳ Ｐゴシック" charset="-128"/>
                <a:cs typeface="Courier New" pitchFamily="49" charset="0"/>
              </a:rPr>
              <a:t>style="position:absolute"</a:t>
            </a:r>
            <a:endParaRPr lang="en-US" b="1" u="sng" dirty="0" smtClean="0">
              <a:latin typeface="Courier New" pitchFamily="49" charset="0"/>
              <a:ea typeface="ＭＳ Ｐゴシック" charset="-128"/>
              <a:cs typeface="Courier New" pitchFamily="49" charset="0"/>
            </a:endParaRPr>
          </a:p>
          <a:p>
            <a:pPr marL="342900" indent="-342900">
              <a:buSzTx/>
              <a:buFont typeface="Arial" charset="0"/>
              <a:buAutoNum type="arabicPeriod"/>
            </a:pPr>
            <a:r>
              <a:rPr lang="en-US" smtClean="0"/>
              <a:t>Enregistrez </a:t>
            </a:r>
            <a:r>
              <a:rPr lang="en-US" dirty="0" smtClean="0"/>
              <a:t>et </a:t>
            </a:r>
            <a:r>
              <a:rPr lang="en-US" dirty="0" err="1" smtClean="0"/>
              <a:t>rechargez</a:t>
            </a:r>
            <a:r>
              <a:rPr lang="en-US" dirty="0" smtClean="0"/>
              <a:t> le </a:t>
            </a:r>
            <a:r>
              <a:rPr lang="en-US" dirty="0" err="1" smtClean="0"/>
              <a:t>navigateur</a:t>
            </a:r>
            <a:endParaRPr lang="en-US" dirty="0" smtClean="0"/>
          </a:p>
          <a:p>
            <a:pPr marL="372110" indent="-219456"/>
            <a:r>
              <a:rPr lang="en-US" smtClean="0"/>
              <a:t> </a:t>
            </a:r>
            <a:r>
              <a:rPr lang="en-US"/>
              <a:t>E</a:t>
            </a:r>
            <a:r>
              <a:rPr lang="en-US" smtClean="0"/>
              <a:t>st-ce </a:t>
            </a:r>
            <a:r>
              <a:rPr lang="en-US" dirty="0" err="1" smtClean="0"/>
              <a:t>que</a:t>
            </a:r>
            <a:r>
              <a:rPr lang="en-US" dirty="0" smtClean="0"/>
              <a:t> </a:t>
            </a:r>
            <a:r>
              <a:rPr lang="en-US" dirty="0" err="1" smtClean="0"/>
              <a:t>cela</a:t>
            </a:r>
            <a:r>
              <a:rPr lang="en-US" dirty="0" smtClean="0"/>
              <a:t> a </a:t>
            </a:r>
            <a:r>
              <a:rPr lang="en-US" dirty="0" err="1" smtClean="0"/>
              <a:t>changé</a:t>
            </a:r>
            <a:r>
              <a:rPr lang="en-US" dirty="0" smtClean="0"/>
              <a:t> </a:t>
            </a:r>
            <a:r>
              <a:rPr lang="en-US" dirty="0" err="1" smtClean="0"/>
              <a:t>quelque</a:t>
            </a:r>
            <a:r>
              <a:rPr lang="en-US" dirty="0" smtClean="0"/>
              <a:t> chose (</a:t>
            </a:r>
            <a:r>
              <a:rPr lang="en-US" dirty="0" err="1" smtClean="0"/>
              <a:t>regardez</a:t>
            </a:r>
            <a:r>
              <a:rPr lang="en-US" dirty="0" smtClean="0"/>
              <a:t> </a:t>
            </a:r>
            <a:r>
              <a:rPr lang="en-US" i="1" dirty="0" err="1" smtClean="0"/>
              <a:t>très</a:t>
            </a:r>
            <a:r>
              <a:rPr lang="en-US" dirty="0" smtClean="0"/>
              <a:t> </a:t>
            </a:r>
            <a:r>
              <a:rPr lang="en-US" err="1" smtClean="0"/>
              <a:t>pécisement</a:t>
            </a:r>
            <a:r>
              <a:rPr lang="en-US" smtClean="0"/>
              <a:t>) ?</a:t>
            </a:r>
            <a:endParaRPr lang="en-US" dirty="0" smtClean="0"/>
          </a:p>
          <a:p>
            <a:pPr marL="372110" indent="-219456">
              <a:buNone/>
            </a:pPr>
            <a:r>
              <a:rPr lang="en-US" dirty="0" smtClean="0">
                <a:latin typeface="Courier New" pitchFamily="49" charset="0"/>
                <a:ea typeface="ＭＳ Ｐゴシック" charset="-128"/>
                <a:cs typeface="Courier New" pitchFamily="49" charset="0"/>
              </a:rPr>
              <a:t>	__________________________________________________</a:t>
            </a:r>
          </a:p>
          <a:p>
            <a:pPr marL="342900" indent="-342900">
              <a:buSzTx/>
              <a:buFont typeface="+mj-lt"/>
              <a:buAutoNum type="arabicPeriod" startAt="5"/>
            </a:pPr>
            <a:r>
              <a:rPr lang="en-US" noProof="0" dirty="0" err="1" smtClean="0"/>
              <a:t>Ajoutez</a:t>
            </a:r>
            <a:r>
              <a:rPr lang="en-US" noProof="0" dirty="0" smtClean="0"/>
              <a:t> des </a:t>
            </a:r>
            <a:r>
              <a:rPr lang="en-US" noProof="0" dirty="0" err="1" smtClean="0"/>
              <a:t>valeurs</a:t>
            </a:r>
            <a:r>
              <a:rPr lang="en-US" noProof="0" dirty="0" smtClean="0"/>
              <a:t> top et left </a:t>
            </a:r>
            <a:r>
              <a:rPr lang="en-US" noProof="0" dirty="0" err="1" smtClean="0"/>
              <a:t>aà</a:t>
            </a:r>
            <a:r>
              <a:rPr lang="en-US" noProof="0" dirty="0" smtClean="0"/>
              <a:t> </a:t>
            </a:r>
            <a:r>
              <a:rPr lang="en-US" noProof="0" dirty="0" err="1" smtClean="0"/>
              <a:t>ce</a:t>
            </a:r>
            <a:r>
              <a:rPr lang="en-US" noProof="0" dirty="0" smtClean="0"/>
              <a:t> </a:t>
            </a:r>
            <a:r>
              <a:rPr lang="en-US" noProof="0" dirty="0" err="1" smtClean="0"/>
              <a:t>papillon</a:t>
            </a:r>
            <a:endParaRPr lang="en-US" dirty="0" smtClean="0"/>
          </a:p>
          <a:p>
            <a:pPr marL="594360" lvl="1" indent="-219456"/>
            <a:r>
              <a:rPr lang="en-US" dirty="0" smtClean="0">
                <a:latin typeface="Courier New" pitchFamily="49" charset="0"/>
                <a:ea typeface="ＭＳ Ｐゴシック" charset="-128"/>
                <a:cs typeface="Courier New" pitchFamily="49" charset="0"/>
              </a:rPr>
              <a:t>top:200px; left:400px</a:t>
            </a:r>
          </a:p>
          <a:p>
            <a:pPr marL="594360" lvl="1" indent="-219456"/>
            <a:endParaRPr lang="en-US" b="1" u="sng" dirty="0" smtClean="0">
              <a:latin typeface="Courier New" pitchFamily="49" charset="0"/>
              <a:ea typeface="ＭＳ Ｐゴシック" charset="-128"/>
              <a:cs typeface="Courier New" pitchFamily="49" charset="0"/>
            </a:endParaRPr>
          </a:p>
          <a:p>
            <a:pPr marL="372110" indent="-219456"/>
            <a:r>
              <a:rPr lang="en-US" dirty="0" err="1" smtClean="0"/>
              <a:t>Qu’est-ce</a:t>
            </a:r>
            <a:r>
              <a:rPr lang="en-US" dirty="0" smtClean="0"/>
              <a:t> qui a </a:t>
            </a:r>
            <a:r>
              <a:rPr lang="en-US" dirty="0" err="1" smtClean="0"/>
              <a:t>changé</a:t>
            </a:r>
            <a:r>
              <a:rPr lang="en-US" dirty="0" smtClean="0"/>
              <a:t> </a:t>
            </a:r>
            <a:r>
              <a:rPr lang="en-US" dirty="0" err="1" smtClean="0"/>
              <a:t>dans</a:t>
            </a:r>
            <a:r>
              <a:rPr lang="en-US" dirty="0" smtClean="0"/>
              <a:t> la position du </a:t>
            </a:r>
            <a:r>
              <a:rPr lang="en-US" dirty="0" err="1" smtClean="0"/>
              <a:t>papillon</a:t>
            </a:r>
            <a:r>
              <a:rPr lang="en-US" dirty="0" smtClean="0"/>
              <a:t> ?</a:t>
            </a:r>
          </a:p>
          <a:p>
            <a:pPr marL="372110" indent="-219456">
              <a:buNone/>
            </a:pPr>
            <a:r>
              <a:rPr lang="en-US" dirty="0" smtClean="0">
                <a:latin typeface="Courier New" pitchFamily="49" charset="0"/>
                <a:ea typeface="ＭＳ Ｐゴシック" charset="-128"/>
                <a:cs typeface="Courier New" pitchFamily="49" charset="0"/>
              </a:rPr>
              <a:t>	__________________________________________________</a:t>
            </a:r>
          </a:p>
          <a:p>
            <a:pPr marL="565150" lvl="1" indent="-342900">
              <a:buSzTx/>
              <a:buFont typeface="+mj-lt"/>
              <a:buAutoNum type="arabicPeriod"/>
            </a:pPr>
            <a:endParaRPr lang="en-US" noProof="0" dirty="0" smtClean="0"/>
          </a:p>
          <a:p>
            <a:pPr marL="798512" lvl="1" indent="-342900">
              <a:buNone/>
            </a:pPr>
            <a:endParaRPr lang="en-US" noProof="0" dirty="0" smtClean="0">
              <a:latin typeface="+mj-lt"/>
              <a:cs typeface="Courier New" pitchFamily="49" charset="0"/>
            </a:endParaRPr>
          </a:p>
        </p:txBody>
      </p:sp>
      <p:sp>
        <p:nvSpPr>
          <p:cNvPr id="315398" name="Rectangle 6"/>
          <p:cNvSpPr>
            <a:spLocks noGrp="1" noChangeArrowheads="1"/>
          </p:cNvSpPr>
          <p:nvPr>
            <p:ph type="title"/>
          </p:nvPr>
        </p:nvSpPr>
        <p:spPr/>
        <p:txBody>
          <a:bodyPr/>
          <a:lstStyle/>
          <a:p>
            <a:r>
              <a:rPr lang="fr-FR"/>
              <a:t>Positionnement absolu</a:t>
            </a:r>
            <a:endParaRPr lang="en-US" noProof="0" dirty="0" smtClean="0"/>
          </a:p>
        </p:txBody>
      </p:sp>
      <p:grpSp>
        <p:nvGrpSpPr>
          <p:cNvPr id="2" name="Group 8"/>
          <p:cNvGrpSpPr>
            <a:grpSpLocks/>
          </p:cNvGrpSpPr>
          <p:nvPr/>
        </p:nvGrpSpPr>
        <p:grpSpPr bwMode="auto">
          <a:xfrm>
            <a:off x="339502" y="2986282"/>
            <a:ext cx="374650" cy="269875"/>
            <a:chOff x="196" y="1152"/>
            <a:chExt cx="236" cy="170"/>
          </a:xfrm>
        </p:grpSpPr>
        <p:sp>
          <p:nvSpPr>
            <p:cNvPr id="23" name="Oval 9"/>
            <p:cNvSpPr>
              <a:spLocks noChangeArrowheads="1"/>
            </p:cNvSpPr>
            <p:nvPr/>
          </p:nvSpPr>
          <p:spPr bwMode="blackWhite">
            <a:xfrm>
              <a:off x="196" y="1177"/>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endParaRPr lang="en-US" dirty="0"/>
            </a:p>
          </p:txBody>
        </p:sp>
        <p:sp>
          <p:nvSpPr>
            <p:cNvPr id="24" name="Freeform 10"/>
            <p:cNvSpPr>
              <a:spLocks/>
            </p:cNvSpPr>
            <p:nvPr/>
          </p:nvSpPr>
          <p:spPr bwMode="black">
            <a:xfrm>
              <a:off x="294" y="1278"/>
              <a:ext cx="38" cy="36"/>
            </a:xfrm>
            <a:custGeom>
              <a:avLst/>
              <a:gdLst/>
              <a:ahLst/>
              <a:cxnLst>
                <a:cxn ang="0">
                  <a:pos x="20" y="0"/>
                </a:cxn>
                <a:cxn ang="0">
                  <a:pos x="26" y="0"/>
                </a:cxn>
                <a:cxn ang="0">
                  <a:pos x="32" y="4"/>
                </a:cxn>
                <a:cxn ang="0">
                  <a:pos x="32" y="4"/>
                </a:cxn>
                <a:cxn ang="0">
                  <a:pos x="36" y="10"/>
                </a:cxn>
                <a:cxn ang="0">
                  <a:pos x="38" y="18"/>
                </a:cxn>
                <a:cxn ang="0">
                  <a:pos x="38" y="18"/>
                </a:cxn>
                <a:cxn ang="0">
                  <a:pos x="36" y="26"/>
                </a:cxn>
                <a:cxn ang="0">
                  <a:pos x="32" y="32"/>
                </a:cxn>
                <a:cxn ang="0">
                  <a:pos x="32" y="32"/>
                </a:cxn>
                <a:cxn ang="0">
                  <a:pos x="26" y="36"/>
                </a:cxn>
                <a:cxn ang="0">
                  <a:pos x="20" y="36"/>
                </a:cxn>
                <a:cxn ang="0">
                  <a:pos x="20" y="36"/>
                </a:cxn>
                <a:cxn ang="0">
                  <a:pos x="12" y="36"/>
                </a:cxn>
                <a:cxn ang="0">
                  <a:pos x="6" y="32"/>
                </a:cxn>
                <a:cxn ang="0">
                  <a:pos x="6" y="32"/>
                </a:cxn>
                <a:cxn ang="0">
                  <a:pos x="2" y="26"/>
                </a:cxn>
                <a:cxn ang="0">
                  <a:pos x="0" y="18"/>
                </a:cxn>
                <a:cxn ang="0">
                  <a:pos x="0" y="18"/>
                </a:cxn>
                <a:cxn ang="0">
                  <a:pos x="2" y="10"/>
                </a:cxn>
                <a:cxn ang="0">
                  <a:pos x="6" y="4"/>
                </a:cxn>
                <a:cxn ang="0">
                  <a:pos x="6" y="4"/>
                </a:cxn>
                <a:cxn ang="0">
                  <a:pos x="12" y="0"/>
                </a:cxn>
                <a:cxn ang="0">
                  <a:pos x="20" y="0"/>
                </a:cxn>
                <a:cxn ang="0">
                  <a:pos x="20" y="0"/>
                </a:cxn>
                <a:cxn ang="0">
                  <a:pos x="20" y="0"/>
                </a:cxn>
              </a:cxnLst>
              <a:rect l="0" t="0" r="r" b="b"/>
              <a:pathLst>
                <a:path w="38" h="36">
                  <a:moveTo>
                    <a:pt x="20" y="0"/>
                  </a:moveTo>
                  <a:lnTo>
                    <a:pt x="26" y="0"/>
                  </a:lnTo>
                  <a:lnTo>
                    <a:pt x="32" y="4"/>
                  </a:lnTo>
                  <a:lnTo>
                    <a:pt x="32" y="4"/>
                  </a:lnTo>
                  <a:lnTo>
                    <a:pt x="36" y="10"/>
                  </a:lnTo>
                  <a:lnTo>
                    <a:pt x="38" y="18"/>
                  </a:lnTo>
                  <a:lnTo>
                    <a:pt x="38" y="18"/>
                  </a:lnTo>
                  <a:lnTo>
                    <a:pt x="36" y="26"/>
                  </a:lnTo>
                  <a:lnTo>
                    <a:pt x="32" y="32"/>
                  </a:lnTo>
                  <a:lnTo>
                    <a:pt x="32" y="32"/>
                  </a:lnTo>
                  <a:lnTo>
                    <a:pt x="26" y="36"/>
                  </a:lnTo>
                  <a:lnTo>
                    <a:pt x="20" y="36"/>
                  </a:lnTo>
                  <a:lnTo>
                    <a:pt x="20" y="36"/>
                  </a:lnTo>
                  <a:lnTo>
                    <a:pt x="12" y="36"/>
                  </a:lnTo>
                  <a:lnTo>
                    <a:pt x="6" y="32"/>
                  </a:lnTo>
                  <a:lnTo>
                    <a:pt x="6" y="32"/>
                  </a:lnTo>
                  <a:lnTo>
                    <a:pt x="2" y="26"/>
                  </a:lnTo>
                  <a:lnTo>
                    <a:pt x="0" y="18"/>
                  </a:lnTo>
                  <a:lnTo>
                    <a:pt x="0" y="18"/>
                  </a:lnTo>
                  <a:lnTo>
                    <a:pt x="2" y="10"/>
                  </a:lnTo>
                  <a:lnTo>
                    <a:pt x="6" y="4"/>
                  </a:lnTo>
                  <a:lnTo>
                    <a:pt x="6" y="4"/>
                  </a:lnTo>
                  <a:lnTo>
                    <a:pt x="12" y="0"/>
                  </a:lnTo>
                  <a:lnTo>
                    <a:pt x="20" y="0"/>
                  </a:lnTo>
                  <a:lnTo>
                    <a:pt x="20" y="0"/>
                  </a:lnTo>
                  <a:lnTo>
                    <a:pt x="20" y="0"/>
                  </a:lnTo>
                  <a:close/>
                </a:path>
              </a:pathLst>
            </a:custGeom>
            <a:solidFill>
              <a:schemeClr val="accent2"/>
            </a:solidFill>
            <a:ln w="9525">
              <a:noFill/>
              <a:round/>
              <a:headEnd/>
              <a:tailEnd/>
            </a:ln>
          </p:spPr>
          <p:txBody>
            <a:bodyPr/>
            <a:lstStyle/>
            <a:p>
              <a:endParaRPr lang="en-US" dirty="0"/>
            </a:p>
          </p:txBody>
        </p:sp>
        <p:sp>
          <p:nvSpPr>
            <p:cNvPr id="25" name="Oval 11"/>
            <p:cNvSpPr>
              <a:spLocks noChangeArrowheads="1"/>
            </p:cNvSpPr>
            <p:nvPr/>
          </p:nvSpPr>
          <p:spPr bwMode="white">
            <a:xfrm>
              <a:off x="283" y="1159"/>
              <a:ext cx="56" cy="56"/>
            </a:xfrm>
            <a:prstGeom prst="ellipse">
              <a:avLst/>
            </a:prstGeom>
            <a:solidFill>
              <a:srgbClr val="FFFFCC"/>
            </a:solidFill>
            <a:ln w="12700">
              <a:noFill/>
              <a:round/>
              <a:headEnd/>
              <a:tailEnd/>
            </a:ln>
            <a:effectLst/>
          </p:spPr>
          <p:txBody>
            <a:bodyPr wrap="none" anchor="ctr">
              <a:spAutoFit/>
            </a:bodyPr>
            <a:lstStyle/>
            <a:p>
              <a:endParaRPr lang="en-US" dirty="0"/>
            </a:p>
          </p:txBody>
        </p:sp>
        <p:sp>
          <p:nvSpPr>
            <p:cNvPr id="26" name="Freeform 12"/>
            <p:cNvSpPr>
              <a:spLocks/>
            </p:cNvSpPr>
            <p:nvPr/>
          </p:nvSpPr>
          <p:spPr bwMode="black">
            <a:xfrm>
              <a:off x="272" y="1152"/>
              <a:ext cx="86" cy="118"/>
            </a:xfrm>
            <a:custGeom>
              <a:avLst/>
              <a:gdLst/>
              <a:ahLst/>
              <a:cxnLst>
                <a:cxn ang="0">
                  <a:pos x="35" y="118"/>
                </a:cxn>
                <a:cxn ang="0">
                  <a:pos x="35" y="112"/>
                </a:cxn>
                <a:cxn ang="0">
                  <a:pos x="37" y="100"/>
                </a:cxn>
                <a:cxn ang="0">
                  <a:pos x="37" y="92"/>
                </a:cxn>
                <a:cxn ang="0">
                  <a:pos x="45" y="72"/>
                </a:cxn>
                <a:cxn ang="0">
                  <a:pos x="51" y="60"/>
                </a:cxn>
                <a:cxn ang="0">
                  <a:pos x="53" y="52"/>
                </a:cxn>
                <a:cxn ang="0">
                  <a:pos x="57" y="36"/>
                </a:cxn>
                <a:cxn ang="0">
                  <a:pos x="55" y="24"/>
                </a:cxn>
                <a:cxn ang="0">
                  <a:pos x="51" y="16"/>
                </a:cxn>
                <a:cxn ang="0">
                  <a:pos x="37" y="10"/>
                </a:cxn>
                <a:cxn ang="0">
                  <a:pos x="29" y="10"/>
                </a:cxn>
                <a:cxn ang="0">
                  <a:pos x="25" y="12"/>
                </a:cxn>
                <a:cxn ang="0">
                  <a:pos x="21" y="20"/>
                </a:cxn>
                <a:cxn ang="0">
                  <a:pos x="21" y="22"/>
                </a:cxn>
                <a:cxn ang="0">
                  <a:pos x="23" y="26"/>
                </a:cxn>
                <a:cxn ang="0">
                  <a:pos x="31" y="30"/>
                </a:cxn>
                <a:cxn ang="0">
                  <a:pos x="33" y="36"/>
                </a:cxn>
                <a:cxn ang="0">
                  <a:pos x="35" y="40"/>
                </a:cxn>
                <a:cxn ang="0">
                  <a:pos x="29" y="52"/>
                </a:cxn>
                <a:cxn ang="0">
                  <a:pos x="23" y="56"/>
                </a:cxn>
                <a:cxn ang="0">
                  <a:pos x="17" y="56"/>
                </a:cxn>
                <a:cxn ang="0">
                  <a:pos x="6" y="50"/>
                </a:cxn>
                <a:cxn ang="0">
                  <a:pos x="2" y="44"/>
                </a:cxn>
                <a:cxn ang="0">
                  <a:pos x="0" y="36"/>
                </a:cxn>
                <a:cxn ang="0">
                  <a:pos x="12" y="10"/>
                </a:cxn>
                <a:cxn ang="0">
                  <a:pos x="25" y="2"/>
                </a:cxn>
                <a:cxn ang="0">
                  <a:pos x="43" y="0"/>
                </a:cxn>
                <a:cxn ang="0">
                  <a:pos x="75" y="12"/>
                </a:cxn>
                <a:cxn ang="0">
                  <a:pos x="84" y="24"/>
                </a:cxn>
                <a:cxn ang="0">
                  <a:pos x="86" y="40"/>
                </a:cxn>
                <a:cxn ang="0">
                  <a:pos x="84" y="52"/>
                </a:cxn>
                <a:cxn ang="0">
                  <a:pos x="82" y="60"/>
                </a:cxn>
                <a:cxn ang="0">
                  <a:pos x="79" y="64"/>
                </a:cxn>
                <a:cxn ang="0">
                  <a:pos x="65" y="78"/>
                </a:cxn>
                <a:cxn ang="0">
                  <a:pos x="57" y="86"/>
                </a:cxn>
                <a:cxn ang="0">
                  <a:pos x="51" y="92"/>
                </a:cxn>
                <a:cxn ang="0">
                  <a:pos x="45" y="104"/>
                </a:cxn>
                <a:cxn ang="0">
                  <a:pos x="45" y="110"/>
                </a:cxn>
                <a:cxn ang="0">
                  <a:pos x="43" y="118"/>
                </a:cxn>
              </a:cxnLst>
              <a:rect l="0" t="0" r="r" b="b"/>
              <a:pathLst>
                <a:path w="86" h="118">
                  <a:moveTo>
                    <a:pt x="43" y="118"/>
                  </a:moveTo>
                  <a:lnTo>
                    <a:pt x="35" y="118"/>
                  </a:lnTo>
                  <a:lnTo>
                    <a:pt x="35" y="118"/>
                  </a:lnTo>
                  <a:lnTo>
                    <a:pt x="35" y="112"/>
                  </a:lnTo>
                  <a:lnTo>
                    <a:pt x="35" y="112"/>
                  </a:lnTo>
                  <a:lnTo>
                    <a:pt x="37" y="100"/>
                  </a:lnTo>
                  <a:lnTo>
                    <a:pt x="37" y="92"/>
                  </a:lnTo>
                  <a:lnTo>
                    <a:pt x="37" y="92"/>
                  </a:lnTo>
                  <a:lnTo>
                    <a:pt x="41" y="82"/>
                  </a:lnTo>
                  <a:lnTo>
                    <a:pt x="45" y="72"/>
                  </a:lnTo>
                  <a:lnTo>
                    <a:pt x="45" y="72"/>
                  </a:lnTo>
                  <a:lnTo>
                    <a:pt x="51" y="60"/>
                  </a:lnTo>
                  <a:lnTo>
                    <a:pt x="53" y="52"/>
                  </a:lnTo>
                  <a:lnTo>
                    <a:pt x="53" y="52"/>
                  </a:lnTo>
                  <a:lnTo>
                    <a:pt x="55" y="44"/>
                  </a:lnTo>
                  <a:lnTo>
                    <a:pt x="57" y="36"/>
                  </a:lnTo>
                  <a:lnTo>
                    <a:pt x="57" y="36"/>
                  </a:lnTo>
                  <a:lnTo>
                    <a:pt x="55" y="24"/>
                  </a:lnTo>
                  <a:lnTo>
                    <a:pt x="51" y="16"/>
                  </a:lnTo>
                  <a:lnTo>
                    <a:pt x="51" y="16"/>
                  </a:lnTo>
                  <a:lnTo>
                    <a:pt x="45" y="12"/>
                  </a:lnTo>
                  <a:lnTo>
                    <a:pt x="37" y="10"/>
                  </a:lnTo>
                  <a:lnTo>
                    <a:pt x="37" y="10"/>
                  </a:lnTo>
                  <a:lnTo>
                    <a:pt x="29" y="10"/>
                  </a:lnTo>
                  <a:lnTo>
                    <a:pt x="25" y="12"/>
                  </a:lnTo>
                  <a:lnTo>
                    <a:pt x="25" y="12"/>
                  </a:lnTo>
                  <a:lnTo>
                    <a:pt x="21" y="16"/>
                  </a:lnTo>
                  <a:lnTo>
                    <a:pt x="21" y="20"/>
                  </a:lnTo>
                  <a:lnTo>
                    <a:pt x="21" y="20"/>
                  </a:lnTo>
                  <a:lnTo>
                    <a:pt x="21" y="22"/>
                  </a:lnTo>
                  <a:lnTo>
                    <a:pt x="23" y="26"/>
                  </a:lnTo>
                  <a:lnTo>
                    <a:pt x="23" y="26"/>
                  </a:lnTo>
                  <a:lnTo>
                    <a:pt x="29" y="28"/>
                  </a:lnTo>
                  <a:lnTo>
                    <a:pt x="31" y="30"/>
                  </a:lnTo>
                  <a:lnTo>
                    <a:pt x="31" y="30"/>
                  </a:lnTo>
                  <a:lnTo>
                    <a:pt x="33" y="36"/>
                  </a:lnTo>
                  <a:lnTo>
                    <a:pt x="35" y="40"/>
                  </a:lnTo>
                  <a:lnTo>
                    <a:pt x="35" y="40"/>
                  </a:lnTo>
                  <a:lnTo>
                    <a:pt x="33" y="46"/>
                  </a:lnTo>
                  <a:lnTo>
                    <a:pt x="29" y="52"/>
                  </a:lnTo>
                  <a:lnTo>
                    <a:pt x="29" y="52"/>
                  </a:lnTo>
                  <a:lnTo>
                    <a:pt x="23" y="56"/>
                  </a:lnTo>
                  <a:lnTo>
                    <a:pt x="17" y="56"/>
                  </a:lnTo>
                  <a:lnTo>
                    <a:pt x="17" y="56"/>
                  </a:lnTo>
                  <a:lnTo>
                    <a:pt x="12" y="54"/>
                  </a:lnTo>
                  <a:lnTo>
                    <a:pt x="6" y="50"/>
                  </a:lnTo>
                  <a:lnTo>
                    <a:pt x="6" y="50"/>
                  </a:lnTo>
                  <a:lnTo>
                    <a:pt x="2" y="44"/>
                  </a:lnTo>
                  <a:lnTo>
                    <a:pt x="0" y="36"/>
                  </a:lnTo>
                  <a:lnTo>
                    <a:pt x="0" y="36"/>
                  </a:lnTo>
                  <a:lnTo>
                    <a:pt x="4" y="22"/>
                  </a:lnTo>
                  <a:lnTo>
                    <a:pt x="12" y="10"/>
                  </a:lnTo>
                  <a:lnTo>
                    <a:pt x="12" y="10"/>
                  </a:lnTo>
                  <a:lnTo>
                    <a:pt x="25" y="2"/>
                  </a:lnTo>
                  <a:lnTo>
                    <a:pt x="43" y="0"/>
                  </a:lnTo>
                  <a:lnTo>
                    <a:pt x="43" y="0"/>
                  </a:lnTo>
                  <a:lnTo>
                    <a:pt x="61" y="2"/>
                  </a:lnTo>
                  <a:lnTo>
                    <a:pt x="75" y="12"/>
                  </a:lnTo>
                  <a:lnTo>
                    <a:pt x="75" y="12"/>
                  </a:lnTo>
                  <a:lnTo>
                    <a:pt x="84" y="24"/>
                  </a:lnTo>
                  <a:lnTo>
                    <a:pt x="86" y="40"/>
                  </a:lnTo>
                  <a:lnTo>
                    <a:pt x="86" y="40"/>
                  </a:lnTo>
                  <a:lnTo>
                    <a:pt x="86" y="46"/>
                  </a:lnTo>
                  <a:lnTo>
                    <a:pt x="84" y="52"/>
                  </a:lnTo>
                  <a:lnTo>
                    <a:pt x="84" y="52"/>
                  </a:lnTo>
                  <a:lnTo>
                    <a:pt x="82" y="60"/>
                  </a:lnTo>
                  <a:lnTo>
                    <a:pt x="79" y="64"/>
                  </a:lnTo>
                  <a:lnTo>
                    <a:pt x="79" y="64"/>
                  </a:lnTo>
                  <a:lnTo>
                    <a:pt x="73" y="70"/>
                  </a:lnTo>
                  <a:lnTo>
                    <a:pt x="65" y="78"/>
                  </a:lnTo>
                  <a:lnTo>
                    <a:pt x="65" y="78"/>
                  </a:lnTo>
                  <a:lnTo>
                    <a:pt x="57" y="86"/>
                  </a:lnTo>
                  <a:lnTo>
                    <a:pt x="51" y="92"/>
                  </a:lnTo>
                  <a:lnTo>
                    <a:pt x="51" y="92"/>
                  </a:lnTo>
                  <a:lnTo>
                    <a:pt x="49" y="96"/>
                  </a:lnTo>
                  <a:lnTo>
                    <a:pt x="45" y="104"/>
                  </a:lnTo>
                  <a:lnTo>
                    <a:pt x="45" y="104"/>
                  </a:lnTo>
                  <a:lnTo>
                    <a:pt x="45" y="110"/>
                  </a:lnTo>
                  <a:lnTo>
                    <a:pt x="43" y="118"/>
                  </a:lnTo>
                  <a:lnTo>
                    <a:pt x="43" y="118"/>
                  </a:lnTo>
                  <a:lnTo>
                    <a:pt x="43" y="118"/>
                  </a:lnTo>
                  <a:close/>
                </a:path>
              </a:pathLst>
            </a:custGeom>
            <a:solidFill>
              <a:schemeClr val="accent2"/>
            </a:solidFill>
            <a:ln w="9525">
              <a:noFill/>
              <a:round/>
              <a:headEnd/>
              <a:tailEnd/>
            </a:ln>
          </p:spPr>
          <p:txBody>
            <a:bodyPr/>
            <a:lstStyle/>
            <a:p>
              <a:endParaRPr lang="en-US" dirty="0"/>
            </a:p>
          </p:txBody>
        </p:sp>
      </p:grpSp>
      <p:grpSp>
        <p:nvGrpSpPr>
          <p:cNvPr id="3" name="Group 8"/>
          <p:cNvGrpSpPr>
            <a:grpSpLocks/>
          </p:cNvGrpSpPr>
          <p:nvPr/>
        </p:nvGrpSpPr>
        <p:grpSpPr bwMode="auto">
          <a:xfrm>
            <a:off x="307397" y="4959733"/>
            <a:ext cx="374650" cy="269875"/>
            <a:chOff x="196" y="1152"/>
            <a:chExt cx="236" cy="170"/>
          </a:xfrm>
        </p:grpSpPr>
        <p:sp>
          <p:nvSpPr>
            <p:cNvPr id="19" name="Oval 9"/>
            <p:cNvSpPr>
              <a:spLocks noChangeArrowheads="1"/>
            </p:cNvSpPr>
            <p:nvPr/>
          </p:nvSpPr>
          <p:spPr bwMode="blackWhite">
            <a:xfrm>
              <a:off x="196" y="1177"/>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endParaRPr lang="en-US" dirty="0"/>
            </a:p>
          </p:txBody>
        </p:sp>
        <p:sp>
          <p:nvSpPr>
            <p:cNvPr id="20" name="Freeform 10"/>
            <p:cNvSpPr>
              <a:spLocks/>
            </p:cNvSpPr>
            <p:nvPr/>
          </p:nvSpPr>
          <p:spPr bwMode="black">
            <a:xfrm>
              <a:off x="294" y="1278"/>
              <a:ext cx="38" cy="36"/>
            </a:xfrm>
            <a:custGeom>
              <a:avLst/>
              <a:gdLst/>
              <a:ahLst/>
              <a:cxnLst>
                <a:cxn ang="0">
                  <a:pos x="20" y="0"/>
                </a:cxn>
                <a:cxn ang="0">
                  <a:pos x="26" y="0"/>
                </a:cxn>
                <a:cxn ang="0">
                  <a:pos x="32" y="4"/>
                </a:cxn>
                <a:cxn ang="0">
                  <a:pos x="32" y="4"/>
                </a:cxn>
                <a:cxn ang="0">
                  <a:pos x="36" y="10"/>
                </a:cxn>
                <a:cxn ang="0">
                  <a:pos x="38" y="18"/>
                </a:cxn>
                <a:cxn ang="0">
                  <a:pos x="38" y="18"/>
                </a:cxn>
                <a:cxn ang="0">
                  <a:pos x="36" y="26"/>
                </a:cxn>
                <a:cxn ang="0">
                  <a:pos x="32" y="32"/>
                </a:cxn>
                <a:cxn ang="0">
                  <a:pos x="32" y="32"/>
                </a:cxn>
                <a:cxn ang="0">
                  <a:pos x="26" y="36"/>
                </a:cxn>
                <a:cxn ang="0">
                  <a:pos x="20" y="36"/>
                </a:cxn>
                <a:cxn ang="0">
                  <a:pos x="20" y="36"/>
                </a:cxn>
                <a:cxn ang="0">
                  <a:pos x="12" y="36"/>
                </a:cxn>
                <a:cxn ang="0">
                  <a:pos x="6" y="32"/>
                </a:cxn>
                <a:cxn ang="0">
                  <a:pos x="6" y="32"/>
                </a:cxn>
                <a:cxn ang="0">
                  <a:pos x="2" y="26"/>
                </a:cxn>
                <a:cxn ang="0">
                  <a:pos x="0" y="18"/>
                </a:cxn>
                <a:cxn ang="0">
                  <a:pos x="0" y="18"/>
                </a:cxn>
                <a:cxn ang="0">
                  <a:pos x="2" y="10"/>
                </a:cxn>
                <a:cxn ang="0">
                  <a:pos x="6" y="4"/>
                </a:cxn>
                <a:cxn ang="0">
                  <a:pos x="6" y="4"/>
                </a:cxn>
                <a:cxn ang="0">
                  <a:pos x="12" y="0"/>
                </a:cxn>
                <a:cxn ang="0">
                  <a:pos x="20" y="0"/>
                </a:cxn>
                <a:cxn ang="0">
                  <a:pos x="20" y="0"/>
                </a:cxn>
                <a:cxn ang="0">
                  <a:pos x="20" y="0"/>
                </a:cxn>
              </a:cxnLst>
              <a:rect l="0" t="0" r="r" b="b"/>
              <a:pathLst>
                <a:path w="38" h="36">
                  <a:moveTo>
                    <a:pt x="20" y="0"/>
                  </a:moveTo>
                  <a:lnTo>
                    <a:pt x="26" y="0"/>
                  </a:lnTo>
                  <a:lnTo>
                    <a:pt x="32" y="4"/>
                  </a:lnTo>
                  <a:lnTo>
                    <a:pt x="32" y="4"/>
                  </a:lnTo>
                  <a:lnTo>
                    <a:pt x="36" y="10"/>
                  </a:lnTo>
                  <a:lnTo>
                    <a:pt x="38" y="18"/>
                  </a:lnTo>
                  <a:lnTo>
                    <a:pt x="38" y="18"/>
                  </a:lnTo>
                  <a:lnTo>
                    <a:pt x="36" y="26"/>
                  </a:lnTo>
                  <a:lnTo>
                    <a:pt x="32" y="32"/>
                  </a:lnTo>
                  <a:lnTo>
                    <a:pt x="32" y="32"/>
                  </a:lnTo>
                  <a:lnTo>
                    <a:pt x="26" y="36"/>
                  </a:lnTo>
                  <a:lnTo>
                    <a:pt x="20" y="36"/>
                  </a:lnTo>
                  <a:lnTo>
                    <a:pt x="20" y="36"/>
                  </a:lnTo>
                  <a:lnTo>
                    <a:pt x="12" y="36"/>
                  </a:lnTo>
                  <a:lnTo>
                    <a:pt x="6" y="32"/>
                  </a:lnTo>
                  <a:lnTo>
                    <a:pt x="6" y="32"/>
                  </a:lnTo>
                  <a:lnTo>
                    <a:pt x="2" y="26"/>
                  </a:lnTo>
                  <a:lnTo>
                    <a:pt x="0" y="18"/>
                  </a:lnTo>
                  <a:lnTo>
                    <a:pt x="0" y="18"/>
                  </a:lnTo>
                  <a:lnTo>
                    <a:pt x="2" y="10"/>
                  </a:lnTo>
                  <a:lnTo>
                    <a:pt x="6" y="4"/>
                  </a:lnTo>
                  <a:lnTo>
                    <a:pt x="6" y="4"/>
                  </a:lnTo>
                  <a:lnTo>
                    <a:pt x="12" y="0"/>
                  </a:lnTo>
                  <a:lnTo>
                    <a:pt x="20" y="0"/>
                  </a:lnTo>
                  <a:lnTo>
                    <a:pt x="20" y="0"/>
                  </a:lnTo>
                  <a:lnTo>
                    <a:pt x="20" y="0"/>
                  </a:lnTo>
                  <a:close/>
                </a:path>
              </a:pathLst>
            </a:custGeom>
            <a:solidFill>
              <a:schemeClr val="accent2"/>
            </a:solidFill>
            <a:ln w="9525">
              <a:noFill/>
              <a:round/>
              <a:headEnd/>
              <a:tailEnd/>
            </a:ln>
          </p:spPr>
          <p:txBody>
            <a:bodyPr/>
            <a:lstStyle/>
            <a:p>
              <a:endParaRPr lang="en-US" dirty="0"/>
            </a:p>
          </p:txBody>
        </p:sp>
        <p:sp>
          <p:nvSpPr>
            <p:cNvPr id="21" name="Oval 11"/>
            <p:cNvSpPr>
              <a:spLocks noChangeArrowheads="1"/>
            </p:cNvSpPr>
            <p:nvPr/>
          </p:nvSpPr>
          <p:spPr bwMode="white">
            <a:xfrm>
              <a:off x="283" y="1159"/>
              <a:ext cx="56" cy="56"/>
            </a:xfrm>
            <a:prstGeom prst="ellipse">
              <a:avLst/>
            </a:prstGeom>
            <a:solidFill>
              <a:srgbClr val="FFFFCC"/>
            </a:solidFill>
            <a:ln w="12700">
              <a:noFill/>
              <a:round/>
              <a:headEnd/>
              <a:tailEnd/>
            </a:ln>
            <a:effectLst/>
          </p:spPr>
          <p:txBody>
            <a:bodyPr wrap="none" anchor="ctr">
              <a:spAutoFit/>
            </a:bodyPr>
            <a:lstStyle/>
            <a:p>
              <a:endParaRPr lang="en-US" dirty="0"/>
            </a:p>
          </p:txBody>
        </p:sp>
        <p:sp>
          <p:nvSpPr>
            <p:cNvPr id="22" name="Freeform 12"/>
            <p:cNvSpPr>
              <a:spLocks/>
            </p:cNvSpPr>
            <p:nvPr/>
          </p:nvSpPr>
          <p:spPr bwMode="black">
            <a:xfrm>
              <a:off x="272" y="1152"/>
              <a:ext cx="86" cy="118"/>
            </a:xfrm>
            <a:custGeom>
              <a:avLst/>
              <a:gdLst/>
              <a:ahLst/>
              <a:cxnLst>
                <a:cxn ang="0">
                  <a:pos x="35" y="118"/>
                </a:cxn>
                <a:cxn ang="0">
                  <a:pos x="35" y="112"/>
                </a:cxn>
                <a:cxn ang="0">
                  <a:pos x="37" y="100"/>
                </a:cxn>
                <a:cxn ang="0">
                  <a:pos x="37" y="92"/>
                </a:cxn>
                <a:cxn ang="0">
                  <a:pos x="45" y="72"/>
                </a:cxn>
                <a:cxn ang="0">
                  <a:pos x="51" y="60"/>
                </a:cxn>
                <a:cxn ang="0">
                  <a:pos x="53" y="52"/>
                </a:cxn>
                <a:cxn ang="0">
                  <a:pos x="57" y="36"/>
                </a:cxn>
                <a:cxn ang="0">
                  <a:pos x="55" y="24"/>
                </a:cxn>
                <a:cxn ang="0">
                  <a:pos x="51" y="16"/>
                </a:cxn>
                <a:cxn ang="0">
                  <a:pos x="37" y="10"/>
                </a:cxn>
                <a:cxn ang="0">
                  <a:pos x="29" y="10"/>
                </a:cxn>
                <a:cxn ang="0">
                  <a:pos x="25" y="12"/>
                </a:cxn>
                <a:cxn ang="0">
                  <a:pos x="21" y="20"/>
                </a:cxn>
                <a:cxn ang="0">
                  <a:pos x="21" y="22"/>
                </a:cxn>
                <a:cxn ang="0">
                  <a:pos x="23" y="26"/>
                </a:cxn>
                <a:cxn ang="0">
                  <a:pos x="31" y="30"/>
                </a:cxn>
                <a:cxn ang="0">
                  <a:pos x="33" y="36"/>
                </a:cxn>
                <a:cxn ang="0">
                  <a:pos x="35" y="40"/>
                </a:cxn>
                <a:cxn ang="0">
                  <a:pos x="29" y="52"/>
                </a:cxn>
                <a:cxn ang="0">
                  <a:pos x="23" y="56"/>
                </a:cxn>
                <a:cxn ang="0">
                  <a:pos x="17" y="56"/>
                </a:cxn>
                <a:cxn ang="0">
                  <a:pos x="6" y="50"/>
                </a:cxn>
                <a:cxn ang="0">
                  <a:pos x="2" y="44"/>
                </a:cxn>
                <a:cxn ang="0">
                  <a:pos x="0" y="36"/>
                </a:cxn>
                <a:cxn ang="0">
                  <a:pos x="12" y="10"/>
                </a:cxn>
                <a:cxn ang="0">
                  <a:pos x="25" y="2"/>
                </a:cxn>
                <a:cxn ang="0">
                  <a:pos x="43" y="0"/>
                </a:cxn>
                <a:cxn ang="0">
                  <a:pos x="75" y="12"/>
                </a:cxn>
                <a:cxn ang="0">
                  <a:pos x="84" y="24"/>
                </a:cxn>
                <a:cxn ang="0">
                  <a:pos x="86" y="40"/>
                </a:cxn>
                <a:cxn ang="0">
                  <a:pos x="84" y="52"/>
                </a:cxn>
                <a:cxn ang="0">
                  <a:pos x="82" y="60"/>
                </a:cxn>
                <a:cxn ang="0">
                  <a:pos x="79" y="64"/>
                </a:cxn>
                <a:cxn ang="0">
                  <a:pos x="65" y="78"/>
                </a:cxn>
                <a:cxn ang="0">
                  <a:pos x="57" y="86"/>
                </a:cxn>
                <a:cxn ang="0">
                  <a:pos x="51" y="92"/>
                </a:cxn>
                <a:cxn ang="0">
                  <a:pos x="45" y="104"/>
                </a:cxn>
                <a:cxn ang="0">
                  <a:pos x="45" y="110"/>
                </a:cxn>
                <a:cxn ang="0">
                  <a:pos x="43" y="118"/>
                </a:cxn>
              </a:cxnLst>
              <a:rect l="0" t="0" r="r" b="b"/>
              <a:pathLst>
                <a:path w="86" h="118">
                  <a:moveTo>
                    <a:pt x="43" y="118"/>
                  </a:moveTo>
                  <a:lnTo>
                    <a:pt x="35" y="118"/>
                  </a:lnTo>
                  <a:lnTo>
                    <a:pt x="35" y="118"/>
                  </a:lnTo>
                  <a:lnTo>
                    <a:pt x="35" y="112"/>
                  </a:lnTo>
                  <a:lnTo>
                    <a:pt x="35" y="112"/>
                  </a:lnTo>
                  <a:lnTo>
                    <a:pt x="37" y="100"/>
                  </a:lnTo>
                  <a:lnTo>
                    <a:pt x="37" y="92"/>
                  </a:lnTo>
                  <a:lnTo>
                    <a:pt x="37" y="92"/>
                  </a:lnTo>
                  <a:lnTo>
                    <a:pt x="41" y="82"/>
                  </a:lnTo>
                  <a:lnTo>
                    <a:pt x="45" y="72"/>
                  </a:lnTo>
                  <a:lnTo>
                    <a:pt x="45" y="72"/>
                  </a:lnTo>
                  <a:lnTo>
                    <a:pt x="51" y="60"/>
                  </a:lnTo>
                  <a:lnTo>
                    <a:pt x="53" y="52"/>
                  </a:lnTo>
                  <a:lnTo>
                    <a:pt x="53" y="52"/>
                  </a:lnTo>
                  <a:lnTo>
                    <a:pt x="55" y="44"/>
                  </a:lnTo>
                  <a:lnTo>
                    <a:pt x="57" y="36"/>
                  </a:lnTo>
                  <a:lnTo>
                    <a:pt x="57" y="36"/>
                  </a:lnTo>
                  <a:lnTo>
                    <a:pt x="55" y="24"/>
                  </a:lnTo>
                  <a:lnTo>
                    <a:pt x="51" y="16"/>
                  </a:lnTo>
                  <a:lnTo>
                    <a:pt x="51" y="16"/>
                  </a:lnTo>
                  <a:lnTo>
                    <a:pt x="45" y="12"/>
                  </a:lnTo>
                  <a:lnTo>
                    <a:pt x="37" y="10"/>
                  </a:lnTo>
                  <a:lnTo>
                    <a:pt x="37" y="10"/>
                  </a:lnTo>
                  <a:lnTo>
                    <a:pt x="29" y="10"/>
                  </a:lnTo>
                  <a:lnTo>
                    <a:pt x="25" y="12"/>
                  </a:lnTo>
                  <a:lnTo>
                    <a:pt x="25" y="12"/>
                  </a:lnTo>
                  <a:lnTo>
                    <a:pt x="21" y="16"/>
                  </a:lnTo>
                  <a:lnTo>
                    <a:pt x="21" y="20"/>
                  </a:lnTo>
                  <a:lnTo>
                    <a:pt x="21" y="20"/>
                  </a:lnTo>
                  <a:lnTo>
                    <a:pt x="21" y="22"/>
                  </a:lnTo>
                  <a:lnTo>
                    <a:pt x="23" y="26"/>
                  </a:lnTo>
                  <a:lnTo>
                    <a:pt x="23" y="26"/>
                  </a:lnTo>
                  <a:lnTo>
                    <a:pt x="29" y="28"/>
                  </a:lnTo>
                  <a:lnTo>
                    <a:pt x="31" y="30"/>
                  </a:lnTo>
                  <a:lnTo>
                    <a:pt x="31" y="30"/>
                  </a:lnTo>
                  <a:lnTo>
                    <a:pt x="33" y="36"/>
                  </a:lnTo>
                  <a:lnTo>
                    <a:pt x="35" y="40"/>
                  </a:lnTo>
                  <a:lnTo>
                    <a:pt x="35" y="40"/>
                  </a:lnTo>
                  <a:lnTo>
                    <a:pt x="33" y="46"/>
                  </a:lnTo>
                  <a:lnTo>
                    <a:pt x="29" y="52"/>
                  </a:lnTo>
                  <a:lnTo>
                    <a:pt x="29" y="52"/>
                  </a:lnTo>
                  <a:lnTo>
                    <a:pt x="23" y="56"/>
                  </a:lnTo>
                  <a:lnTo>
                    <a:pt x="17" y="56"/>
                  </a:lnTo>
                  <a:lnTo>
                    <a:pt x="17" y="56"/>
                  </a:lnTo>
                  <a:lnTo>
                    <a:pt x="12" y="54"/>
                  </a:lnTo>
                  <a:lnTo>
                    <a:pt x="6" y="50"/>
                  </a:lnTo>
                  <a:lnTo>
                    <a:pt x="6" y="50"/>
                  </a:lnTo>
                  <a:lnTo>
                    <a:pt x="2" y="44"/>
                  </a:lnTo>
                  <a:lnTo>
                    <a:pt x="0" y="36"/>
                  </a:lnTo>
                  <a:lnTo>
                    <a:pt x="0" y="36"/>
                  </a:lnTo>
                  <a:lnTo>
                    <a:pt x="4" y="22"/>
                  </a:lnTo>
                  <a:lnTo>
                    <a:pt x="12" y="10"/>
                  </a:lnTo>
                  <a:lnTo>
                    <a:pt x="12" y="10"/>
                  </a:lnTo>
                  <a:lnTo>
                    <a:pt x="25" y="2"/>
                  </a:lnTo>
                  <a:lnTo>
                    <a:pt x="43" y="0"/>
                  </a:lnTo>
                  <a:lnTo>
                    <a:pt x="43" y="0"/>
                  </a:lnTo>
                  <a:lnTo>
                    <a:pt x="61" y="2"/>
                  </a:lnTo>
                  <a:lnTo>
                    <a:pt x="75" y="12"/>
                  </a:lnTo>
                  <a:lnTo>
                    <a:pt x="75" y="12"/>
                  </a:lnTo>
                  <a:lnTo>
                    <a:pt x="84" y="24"/>
                  </a:lnTo>
                  <a:lnTo>
                    <a:pt x="86" y="40"/>
                  </a:lnTo>
                  <a:lnTo>
                    <a:pt x="86" y="40"/>
                  </a:lnTo>
                  <a:lnTo>
                    <a:pt x="86" y="46"/>
                  </a:lnTo>
                  <a:lnTo>
                    <a:pt x="84" y="52"/>
                  </a:lnTo>
                  <a:lnTo>
                    <a:pt x="84" y="52"/>
                  </a:lnTo>
                  <a:lnTo>
                    <a:pt x="82" y="60"/>
                  </a:lnTo>
                  <a:lnTo>
                    <a:pt x="79" y="64"/>
                  </a:lnTo>
                  <a:lnTo>
                    <a:pt x="79" y="64"/>
                  </a:lnTo>
                  <a:lnTo>
                    <a:pt x="73" y="70"/>
                  </a:lnTo>
                  <a:lnTo>
                    <a:pt x="65" y="78"/>
                  </a:lnTo>
                  <a:lnTo>
                    <a:pt x="65" y="78"/>
                  </a:lnTo>
                  <a:lnTo>
                    <a:pt x="57" y="86"/>
                  </a:lnTo>
                  <a:lnTo>
                    <a:pt x="51" y="92"/>
                  </a:lnTo>
                  <a:lnTo>
                    <a:pt x="51" y="92"/>
                  </a:lnTo>
                  <a:lnTo>
                    <a:pt x="49" y="96"/>
                  </a:lnTo>
                  <a:lnTo>
                    <a:pt x="45" y="104"/>
                  </a:lnTo>
                  <a:lnTo>
                    <a:pt x="45" y="104"/>
                  </a:lnTo>
                  <a:lnTo>
                    <a:pt x="45" y="110"/>
                  </a:lnTo>
                  <a:lnTo>
                    <a:pt x="43" y="118"/>
                  </a:lnTo>
                  <a:lnTo>
                    <a:pt x="43" y="118"/>
                  </a:lnTo>
                  <a:lnTo>
                    <a:pt x="43" y="118"/>
                  </a:lnTo>
                  <a:close/>
                </a:path>
              </a:pathLst>
            </a:custGeom>
            <a:solidFill>
              <a:schemeClr val="accent2"/>
            </a:solidFill>
            <a:ln w="9525">
              <a:noFill/>
              <a:round/>
              <a:headEnd/>
              <a:tailEnd/>
            </a:ln>
          </p:spPr>
          <p:txBody>
            <a:bodyPr/>
            <a:lstStyle/>
            <a:p>
              <a:endParaRPr lang="en-US" dirty="0"/>
            </a:p>
          </p:txBody>
        </p:sp>
      </p:grpSp>
    </p:spTree>
    <p:custDataLst>
      <p:tags r:id="rId1"/>
    </p:custDataLst>
    <p:extLst>
      <p:ext uri="{BB962C8B-B14F-4D97-AF65-F5344CB8AC3E}">
        <p14:creationId xmlns:p14="http://schemas.microsoft.com/office/powerpoint/2010/main" val="25765078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15"/>
          <p:cNvSpPr>
            <a:spLocks noGrp="1" noChangeArrowheads="1"/>
          </p:cNvSpPr>
          <p:nvPr>
            <p:ph idx="1"/>
          </p:nvPr>
        </p:nvSpPr>
        <p:spPr>
          <a:xfrm>
            <a:off x="279400" y="584200"/>
            <a:ext cx="8599488" cy="2889061"/>
          </a:xfrm>
        </p:spPr>
        <p:txBody>
          <a:bodyPr/>
          <a:lstStyle/>
          <a:p>
            <a:pPr marL="336550" indent="-336550">
              <a:tabLst>
                <a:tab pos="555625" algn="l"/>
                <a:tab pos="1004888" algn="l"/>
                <a:tab pos="1454150" algn="l"/>
                <a:tab pos="1903413" algn="l"/>
                <a:tab pos="2352675" algn="l"/>
                <a:tab pos="2801938" algn="l"/>
                <a:tab pos="3251200" algn="l"/>
                <a:tab pos="3700463" algn="l"/>
                <a:tab pos="4149725" algn="l"/>
                <a:tab pos="4598988" algn="l"/>
                <a:tab pos="5048250" algn="l"/>
                <a:tab pos="5497513" algn="l"/>
                <a:tab pos="5946775" algn="l"/>
                <a:tab pos="6396038" algn="l"/>
                <a:tab pos="6845300" algn="l"/>
                <a:tab pos="7294563" algn="l"/>
                <a:tab pos="7743825" algn="l"/>
                <a:tab pos="8193088" algn="l"/>
                <a:tab pos="8642350" algn="l"/>
                <a:tab pos="9091613" algn="l"/>
              </a:tabLst>
            </a:pPr>
            <a:r>
              <a:rPr lang="fr-FR" dirty="0" smtClean="0"/>
              <a:t>Nécessaire pour les menus hauts :</a:t>
            </a:r>
          </a:p>
          <a:p>
            <a:pPr lvl="1" indent="-342900">
              <a:buFont typeface="Arial" charset="0"/>
              <a:buAutoNum type="arabicPeriod"/>
              <a:tabLst>
                <a:tab pos="555625" algn="l"/>
                <a:tab pos="1004888" algn="l"/>
                <a:tab pos="1454150" algn="l"/>
                <a:tab pos="1903413" algn="l"/>
                <a:tab pos="2352675" algn="l"/>
                <a:tab pos="2801938" algn="l"/>
                <a:tab pos="3251200" algn="l"/>
                <a:tab pos="3700463" algn="l"/>
                <a:tab pos="4149725" algn="l"/>
                <a:tab pos="4598988" algn="l"/>
                <a:tab pos="5048250" algn="l"/>
                <a:tab pos="5497513" algn="l"/>
                <a:tab pos="5946775" algn="l"/>
                <a:tab pos="6396038" algn="l"/>
                <a:tab pos="6845300" algn="l"/>
                <a:tab pos="7294563" algn="l"/>
                <a:tab pos="7743825" algn="l"/>
                <a:tab pos="8193088" algn="l"/>
                <a:tab pos="8642350" algn="l"/>
                <a:tab pos="9091613" algn="l"/>
              </a:tabLst>
            </a:pPr>
            <a:r>
              <a:rPr lang="fr-FR" dirty="0" smtClean="0"/>
              <a:t>Top-</a:t>
            </a:r>
            <a:r>
              <a:rPr lang="fr-FR" dirty="0" err="1" smtClean="0"/>
              <a:t>Nav</a:t>
            </a:r>
            <a:r>
              <a:rPr lang="fr-FR" dirty="0" smtClean="0"/>
              <a:t> doit être positionné </a:t>
            </a:r>
            <a:r>
              <a:rPr lang="fr-FR" i="1" dirty="0" smtClean="0">
                <a:latin typeface="Century Schoolbook" pitchFamily="18" charset="0"/>
              </a:rPr>
              <a:t>au-dessus</a:t>
            </a:r>
            <a:r>
              <a:rPr lang="fr-FR" dirty="0" smtClean="0"/>
              <a:t> du contenu dans la page mise en forme</a:t>
            </a:r>
          </a:p>
          <a:p>
            <a:pPr lvl="1" indent="-342900">
              <a:buFont typeface="Arial" charset="0"/>
              <a:buAutoNum type="arabicPeriod"/>
              <a:tabLst>
                <a:tab pos="555625" algn="l"/>
                <a:tab pos="1004888" algn="l"/>
                <a:tab pos="1454150" algn="l"/>
                <a:tab pos="1903413" algn="l"/>
                <a:tab pos="2352675" algn="l"/>
                <a:tab pos="2801938" algn="l"/>
                <a:tab pos="3251200" algn="l"/>
                <a:tab pos="3700463" algn="l"/>
                <a:tab pos="4149725" algn="l"/>
                <a:tab pos="4598988" algn="l"/>
                <a:tab pos="5048250" algn="l"/>
                <a:tab pos="5497513" algn="l"/>
                <a:tab pos="5946775" algn="l"/>
                <a:tab pos="6396038" algn="l"/>
                <a:tab pos="6845300" algn="l"/>
                <a:tab pos="7294563" algn="l"/>
                <a:tab pos="7743825" algn="l"/>
                <a:tab pos="8193088" algn="l"/>
                <a:tab pos="8642350" algn="l"/>
                <a:tab pos="9091613" algn="l"/>
              </a:tabLst>
            </a:pPr>
            <a:r>
              <a:rPr lang="fr-FR" dirty="0" smtClean="0"/>
              <a:t>Top-</a:t>
            </a:r>
            <a:r>
              <a:rPr lang="fr-FR" dirty="0" err="1" smtClean="0"/>
              <a:t>Nav</a:t>
            </a:r>
            <a:r>
              <a:rPr lang="fr-FR" dirty="0" smtClean="0"/>
              <a:t> doit s'afficher </a:t>
            </a:r>
            <a:r>
              <a:rPr lang="fr-FR" i="1" dirty="0" smtClean="0">
                <a:latin typeface="Century Schoolbook" pitchFamily="18" charset="0"/>
              </a:rPr>
              <a:t>sous</a:t>
            </a:r>
            <a:r>
              <a:rPr lang="fr-FR" dirty="0" smtClean="0"/>
              <a:t> le contenu en HTML</a:t>
            </a:r>
          </a:p>
          <a:p>
            <a:pPr marL="336550" indent="-336550">
              <a:tabLst>
                <a:tab pos="555625" algn="l"/>
                <a:tab pos="1004888" algn="l"/>
                <a:tab pos="1454150" algn="l"/>
                <a:tab pos="1903413" algn="l"/>
                <a:tab pos="2352675" algn="l"/>
                <a:tab pos="2801938" algn="l"/>
                <a:tab pos="3251200" algn="l"/>
                <a:tab pos="3700463" algn="l"/>
                <a:tab pos="4149725" algn="l"/>
                <a:tab pos="4598988" algn="l"/>
                <a:tab pos="5048250" algn="l"/>
                <a:tab pos="5497513" algn="l"/>
                <a:tab pos="5946775" algn="l"/>
                <a:tab pos="6396038" algn="l"/>
                <a:tab pos="6845300" algn="l"/>
                <a:tab pos="7294563" algn="l"/>
                <a:tab pos="7743825" algn="l"/>
                <a:tab pos="8193088" algn="l"/>
                <a:tab pos="8642350" algn="l"/>
                <a:tab pos="9091613" algn="l"/>
              </a:tabLst>
            </a:pPr>
            <a:r>
              <a:rPr lang="fr-FR" dirty="0" smtClean="0"/>
              <a:t>Problème : une boîte positionnée en absolu laisse un « trou »</a:t>
            </a:r>
          </a:p>
          <a:p>
            <a:pPr lvl="1" indent="-342900">
              <a:tabLst>
                <a:tab pos="555625" algn="l"/>
                <a:tab pos="1004888" algn="l"/>
                <a:tab pos="1454150" algn="l"/>
                <a:tab pos="1903413" algn="l"/>
                <a:tab pos="2352675" algn="l"/>
                <a:tab pos="2801938" algn="l"/>
                <a:tab pos="3251200" algn="l"/>
                <a:tab pos="3700463" algn="l"/>
                <a:tab pos="4149725" algn="l"/>
                <a:tab pos="4598988" algn="l"/>
                <a:tab pos="5048250" algn="l"/>
                <a:tab pos="5497513" algn="l"/>
                <a:tab pos="5946775" algn="l"/>
                <a:tab pos="6396038" algn="l"/>
                <a:tab pos="6845300" algn="l"/>
                <a:tab pos="7294563" algn="l"/>
                <a:tab pos="7743825" algn="l"/>
                <a:tab pos="8193088" algn="l"/>
                <a:tab pos="8642350" algn="l"/>
                <a:tab pos="9091613" algn="l"/>
              </a:tabLst>
            </a:pPr>
            <a:r>
              <a:rPr lang="fr-FR" dirty="0" smtClean="0"/>
              <a:t>Top-</a:t>
            </a:r>
            <a:r>
              <a:rPr lang="fr-FR" dirty="0" err="1" smtClean="0"/>
              <a:t>Nav</a:t>
            </a:r>
            <a:r>
              <a:rPr lang="fr-FR" dirty="0" smtClean="0"/>
              <a:t> s'affichera donc </a:t>
            </a:r>
            <a:r>
              <a:rPr lang="fr-FR" i="1" dirty="0" smtClean="0">
                <a:latin typeface="Century Schoolbook" pitchFamily="18" charset="0"/>
              </a:rPr>
              <a:t>par-dessus</a:t>
            </a:r>
            <a:r>
              <a:rPr lang="fr-FR" dirty="0" smtClean="0"/>
              <a:t> tout contenu du document HTML</a:t>
            </a:r>
          </a:p>
          <a:p>
            <a:pPr marL="336550" indent="-336550">
              <a:lnSpc>
                <a:spcPct val="81000"/>
              </a:lnSpc>
              <a:tabLst>
                <a:tab pos="555625" algn="l"/>
                <a:tab pos="1004888" algn="l"/>
                <a:tab pos="1454150" algn="l"/>
                <a:tab pos="1903413" algn="l"/>
                <a:tab pos="2352675" algn="l"/>
                <a:tab pos="2801938" algn="l"/>
                <a:tab pos="3251200" algn="l"/>
                <a:tab pos="3700463" algn="l"/>
                <a:tab pos="4149725" algn="l"/>
                <a:tab pos="4598988" algn="l"/>
                <a:tab pos="5048250" algn="l"/>
                <a:tab pos="5497513" algn="l"/>
                <a:tab pos="5946775" algn="l"/>
                <a:tab pos="6396038" algn="l"/>
                <a:tab pos="6845300" algn="l"/>
                <a:tab pos="7294563" algn="l"/>
                <a:tab pos="7743825" algn="l"/>
                <a:tab pos="8193088" algn="l"/>
                <a:tab pos="8642350" algn="l"/>
                <a:tab pos="9091613" algn="l"/>
              </a:tabLst>
            </a:pPr>
            <a:r>
              <a:rPr lang="fr-FR" dirty="0" smtClean="0"/>
              <a:t>Solution : ajouter une </a:t>
            </a:r>
            <a:r>
              <a:rPr lang="fr-FR" i="1" dirty="0" smtClean="0">
                <a:latin typeface="Century Schoolbook" charset="0"/>
              </a:rPr>
              <a:t>réserve</a:t>
            </a:r>
            <a:r>
              <a:rPr lang="fr-FR" dirty="0" smtClean="0"/>
              <a:t> dans le flux du document que Top-</a:t>
            </a:r>
            <a:r>
              <a:rPr lang="fr-FR" dirty="0" err="1" smtClean="0"/>
              <a:t>Nav</a:t>
            </a:r>
            <a:r>
              <a:rPr lang="fr-FR" dirty="0" smtClean="0"/>
              <a:t> remplira</a:t>
            </a:r>
          </a:p>
          <a:p>
            <a:pPr marL="792162" lvl="1" indent="-336550">
              <a:lnSpc>
                <a:spcPct val="81000"/>
              </a:lnSpc>
              <a:tabLst>
                <a:tab pos="555625" algn="l"/>
                <a:tab pos="1004888" algn="l"/>
                <a:tab pos="1454150" algn="l"/>
                <a:tab pos="1903413" algn="l"/>
                <a:tab pos="2352675" algn="l"/>
                <a:tab pos="2801938" algn="l"/>
                <a:tab pos="3251200" algn="l"/>
                <a:tab pos="3700463" algn="l"/>
                <a:tab pos="4149725" algn="l"/>
                <a:tab pos="4598988" algn="l"/>
                <a:tab pos="5048250" algn="l"/>
                <a:tab pos="5497513" algn="l"/>
                <a:tab pos="5946775" algn="l"/>
                <a:tab pos="6396038" algn="l"/>
                <a:tab pos="6845300" algn="l"/>
                <a:tab pos="7294563" algn="l"/>
                <a:tab pos="7743825" algn="l"/>
                <a:tab pos="8193088" algn="l"/>
                <a:tab pos="8642350" algn="l"/>
                <a:tab pos="9091613" algn="l"/>
              </a:tabLst>
            </a:pPr>
            <a:r>
              <a:rPr lang="fr-FR" dirty="0" smtClean="0"/>
              <a:t>Pourrait être la marge ou le remplissage d’un élément approprié</a:t>
            </a:r>
            <a:endParaRPr lang="fr-FR" dirty="0"/>
          </a:p>
        </p:txBody>
      </p:sp>
      <p:sp>
        <p:nvSpPr>
          <p:cNvPr id="358413" name="Rectangle 13"/>
          <p:cNvSpPr>
            <a:spLocks noGrp="1" noChangeArrowheads="1"/>
          </p:cNvSpPr>
          <p:nvPr>
            <p:ph type="title"/>
          </p:nvPr>
        </p:nvSpPr>
        <p:spPr/>
        <p:txBody>
          <a:bodyPr/>
          <a:lstStyle/>
          <a:p>
            <a:r>
              <a:rPr lang="fr-FR" dirty="0" smtClean="0"/>
              <a:t>Le positionnement absolu avec les menus</a:t>
            </a:r>
            <a:endParaRPr lang="fr-FR" noProof="0" dirty="0" smtClean="0"/>
          </a:p>
        </p:txBody>
      </p:sp>
      <p:grpSp>
        <p:nvGrpSpPr>
          <p:cNvPr id="2" name="Group 1"/>
          <p:cNvGrpSpPr/>
          <p:nvPr/>
        </p:nvGrpSpPr>
        <p:grpSpPr bwMode="gray">
          <a:xfrm>
            <a:off x="568325" y="3643031"/>
            <a:ext cx="7656513" cy="2147789"/>
            <a:chOff x="568325" y="3959864"/>
            <a:chExt cx="7656513" cy="2147789"/>
          </a:xfrm>
        </p:grpSpPr>
        <p:sp>
          <p:nvSpPr>
            <p:cNvPr id="93188" name="shape10"/>
            <p:cNvSpPr>
              <a:spLocks noChangeArrowheads="1"/>
            </p:cNvSpPr>
            <p:nvPr/>
          </p:nvSpPr>
          <p:spPr bwMode="gray">
            <a:xfrm>
              <a:off x="2444750" y="4226465"/>
              <a:ext cx="1808163" cy="1881188"/>
            </a:xfrm>
            <a:prstGeom prst="rect">
              <a:avLst/>
            </a:prstGeom>
            <a:solidFill>
              <a:schemeClr val="accent1"/>
            </a:solidFill>
            <a:ln w="28575">
              <a:solidFill>
                <a:schemeClr val="tx1"/>
              </a:solidFill>
              <a:miter lim="800000"/>
              <a:headEnd/>
              <a:tailEnd type="none" w="lg" len="lg"/>
            </a:ln>
          </p:spPr>
          <p:txBody>
            <a:bodyPr/>
            <a:lstStyle/>
            <a:p>
              <a:pPr>
                <a:tabLst>
                  <a:tab pos="893763" algn="l"/>
                  <a:tab pos="1081088" algn="l"/>
                </a:tabLst>
              </a:pPr>
              <a:r>
                <a:rPr lang="en-GB" dirty="0">
                  <a:solidFill>
                    <a:srgbClr val="969696"/>
                  </a:solidFill>
                </a:rPr>
                <a:t>Lorum ipsum et dolor sit amet. Con minimim venami quis nostrud laboris nisi ut aliquip ex ea com dolor.</a:t>
              </a:r>
            </a:p>
          </p:txBody>
        </p:sp>
        <p:sp>
          <p:nvSpPr>
            <p:cNvPr id="93189" name="shape9"/>
            <p:cNvSpPr>
              <a:spLocks noChangeArrowheads="1"/>
            </p:cNvSpPr>
            <p:nvPr/>
          </p:nvSpPr>
          <p:spPr bwMode="gray">
            <a:xfrm>
              <a:off x="568325" y="3959864"/>
              <a:ext cx="1576388" cy="307777"/>
            </a:xfrm>
            <a:prstGeom prst="rect">
              <a:avLst/>
            </a:prstGeom>
            <a:solidFill>
              <a:schemeClr val="folHlink"/>
            </a:solidFill>
            <a:ln w="28575">
              <a:solidFill>
                <a:schemeClr val="tx1"/>
              </a:solidFill>
              <a:miter lim="800000"/>
              <a:headEnd/>
              <a:tailEnd type="none" w="lg" len="lg"/>
            </a:ln>
          </p:spPr>
          <p:txBody>
            <a:bodyPr anchor="ctr">
              <a:spAutoFit/>
            </a:bodyPr>
            <a:lstStyle/>
            <a:p>
              <a:pPr algn="ctr"/>
              <a:r>
                <a:rPr lang="en-GB" dirty="0" smtClean="0"/>
                <a:t>Top </a:t>
              </a:r>
              <a:r>
                <a:rPr lang="en-GB" dirty="0" err="1" smtClean="0"/>
                <a:t>nav</a:t>
              </a:r>
              <a:endParaRPr lang="en-GB" dirty="0"/>
            </a:p>
          </p:txBody>
        </p:sp>
        <p:sp>
          <p:nvSpPr>
            <p:cNvPr id="93190" name="shape8"/>
            <p:cNvSpPr>
              <a:spLocks noChangeArrowheads="1"/>
            </p:cNvSpPr>
            <p:nvPr/>
          </p:nvSpPr>
          <p:spPr bwMode="gray">
            <a:xfrm>
              <a:off x="2530475" y="4277265"/>
              <a:ext cx="1631950" cy="307975"/>
            </a:xfrm>
            <a:prstGeom prst="rect">
              <a:avLst/>
            </a:prstGeom>
            <a:solidFill>
              <a:srgbClr val="99CCFF">
                <a:alpha val="34117"/>
              </a:srgbClr>
            </a:solidFill>
            <a:ln w="28575">
              <a:solidFill>
                <a:schemeClr val="tx1"/>
              </a:solidFill>
              <a:prstDash val="sysDot"/>
              <a:miter lim="800000"/>
              <a:headEnd/>
              <a:tailEnd type="none" w="lg" len="lg"/>
            </a:ln>
          </p:spPr>
          <p:txBody>
            <a:bodyPr anchor="ctr">
              <a:spAutoFit/>
            </a:bodyPr>
            <a:lstStyle/>
            <a:p>
              <a:endParaRPr lang="en-US" dirty="0"/>
            </a:p>
          </p:txBody>
        </p:sp>
        <p:sp>
          <p:nvSpPr>
            <p:cNvPr id="93191" name="shape7"/>
            <p:cNvSpPr>
              <a:spLocks noChangeArrowheads="1"/>
            </p:cNvSpPr>
            <p:nvPr/>
          </p:nvSpPr>
          <p:spPr bwMode="gray">
            <a:xfrm rot="1386379">
              <a:off x="2163763" y="4196303"/>
              <a:ext cx="666750" cy="257175"/>
            </a:xfrm>
            <a:prstGeom prst="rightArrow">
              <a:avLst>
                <a:gd name="adj1" fmla="val 50000"/>
                <a:gd name="adj2" fmla="val 64815"/>
              </a:avLst>
            </a:prstGeom>
            <a:solidFill>
              <a:schemeClr val="accent6"/>
            </a:solidFill>
            <a:ln w="12700">
              <a:solidFill>
                <a:schemeClr val="tx1"/>
              </a:solidFill>
              <a:miter lim="800000"/>
              <a:headEnd/>
              <a:tailEnd/>
            </a:ln>
          </p:spPr>
          <p:txBody>
            <a:bodyPr anchor="ctr">
              <a:spAutoFit/>
            </a:bodyPr>
            <a:lstStyle/>
            <a:p>
              <a:endParaRPr lang="en-US" dirty="0"/>
            </a:p>
          </p:txBody>
        </p:sp>
        <p:sp>
          <p:nvSpPr>
            <p:cNvPr id="93192" name="shape6"/>
            <p:cNvSpPr>
              <a:spLocks noChangeArrowheads="1"/>
            </p:cNvSpPr>
            <p:nvPr/>
          </p:nvSpPr>
          <p:spPr bwMode="gray">
            <a:xfrm>
              <a:off x="6416675" y="4235990"/>
              <a:ext cx="1808163" cy="1852613"/>
            </a:xfrm>
            <a:prstGeom prst="rect">
              <a:avLst/>
            </a:prstGeom>
            <a:solidFill>
              <a:schemeClr val="accent1"/>
            </a:solidFill>
            <a:ln w="28575">
              <a:solidFill>
                <a:schemeClr val="tx1"/>
              </a:solidFill>
              <a:miter lim="800000"/>
              <a:headEnd/>
              <a:tailEnd type="none" w="lg" len="lg"/>
            </a:ln>
          </p:spPr>
          <p:txBody>
            <a:bodyPr/>
            <a:lstStyle/>
            <a:p>
              <a:pPr>
                <a:tabLst>
                  <a:tab pos="893763" algn="l"/>
                  <a:tab pos="1081088" algn="l"/>
                </a:tabLst>
              </a:pPr>
              <a:endParaRPr lang="en-GB" dirty="0">
                <a:solidFill>
                  <a:srgbClr val="969696"/>
                </a:solidFill>
              </a:endParaRPr>
            </a:p>
            <a:p>
              <a:pPr>
                <a:tabLst>
                  <a:tab pos="893763" algn="l"/>
                  <a:tab pos="1081088" algn="l"/>
                </a:tabLst>
              </a:pPr>
              <a:endParaRPr lang="en-GB" dirty="0">
                <a:solidFill>
                  <a:srgbClr val="969696"/>
                </a:solidFill>
              </a:endParaRPr>
            </a:p>
            <a:p>
              <a:pPr>
                <a:tabLst>
                  <a:tab pos="893763" algn="l"/>
                  <a:tab pos="1081088" algn="l"/>
                </a:tabLst>
              </a:pPr>
              <a:r>
                <a:rPr lang="en-GB" dirty="0">
                  <a:solidFill>
                    <a:srgbClr val="969696"/>
                  </a:solidFill>
                </a:rPr>
                <a:t>Lorum ipsum et dolor sit amet. Con minimim venami quis nostrud laboris nisi ut aliquip ex ea com dolor.</a:t>
              </a:r>
            </a:p>
          </p:txBody>
        </p:sp>
        <p:sp>
          <p:nvSpPr>
            <p:cNvPr id="93193" name="shape5"/>
            <p:cNvSpPr>
              <a:spLocks noChangeArrowheads="1"/>
            </p:cNvSpPr>
            <p:nvPr/>
          </p:nvSpPr>
          <p:spPr bwMode="gray">
            <a:xfrm>
              <a:off x="4540250" y="3969389"/>
              <a:ext cx="1576388" cy="307777"/>
            </a:xfrm>
            <a:prstGeom prst="rect">
              <a:avLst/>
            </a:prstGeom>
            <a:solidFill>
              <a:schemeClr val="folHlink"/>
            </a:solidFill>
            <a:ln w="28575">
              <a:solidFill>
                <a:schemeClr val="tx1"/>
              </a:solidFill>
              <a:miter lim="800000"/>
              <a:headEnd/>
              <a:tailEnd type="none" w="lg" len="lg"/>
            </a:ln>
          </p:spPr>
          <p:txBody>
            <a:bodyPr anchor="ctr">
              <a:spAutoFit/>
            </a:bodyPr>
            <a:lstStyle/>
            <a:p>
              <a:pPr algn="ctr"/>
              <a:r>
                <a:rPr lang="en-GB" dirty="0" smtClean="0"/>
                <a:t>Top </a:t>
              </a:r>
              <a:r>
                <a:rPr lang="en-GB" dirty="0" err="1" smtClean="0"/>
                <a:t>nav</a:t>
              </a:r>
              <a:endParaRPr lang="en-GB" dirty="0"/>
            </a:p>
          </p:txBody>
        </p:sp>
        <p:sp>
          <p:nvSpPr>
            <p:cNvPr id="93194" name="shape4"/>
            <p:cNvSpPr>
              <a:spLocks noChangeArrowheads="1"/>
            </p:cNvSpPr>
            <p:nvPr/>
          </p:nvSpPr>
          <p:spPr bwMode="gray">
            <a:xfrm>
              <a:off x="6416675" y="4232815"/>
              <a:ext cx="1808163" cy="439738"/>
            </a:xfrm>
            <a:prstGeom prst="rect">
              <a:avLst/>
            </a:prstGeom>
            <a:solidFill>
              <a:schemeClr val="hlink"/>
            </a:solidFill>
            <a:ln w="28575">
              <a:solidFill>
                <a:schemeClr val="tx1"/>
              </a:solidFill>
              <a:miter lim="800000"/>
              <a:headEnd/>
              <a:tailEnd type="none" w="lg" len="lg"/>
            </a:ln>
          </p:spPr>
          <p:txBody>
            <a:bodyPr wrap="none" anchor="ctr"/>
            <a:lstStyle/>
            <a:p>
              <a:pPr algn="ctr"/>
              <a:r>
                <a:rPr lang="en-GB" dirty="0"/>
                <a:t>Placeholder</a:t>
              </a:r>
            </a:p>
          </p:txBody>
        </p:sp>
        <p:sp>
          <p:nvSpPr>
            <p:cNvPr id="93195" name="shape3"/>
            <p:cNvSpPr>
              <a:spLocks noChangeArrowheads="1"/>
            </p:cNvSpPr>
            <p:nvPr/>
          </p:nvSpPr>
          <p:spPr bwMode="gray">
            <a:xfrm>
              <a:off x="6521450" y="4277265"/>
              <a:ext cx="1576388" cy="341313"/>
            </a:xfrm>
            <a:prstGeom prst="rect">
              <a:avLst/>
            </a:prstGeom>
            <a:solidFill>
              <a:srgbClr val="99CCFF">
                <a:alpha val="34117"/>
              </a:srgbClr>
            </a:solidFill>
            <a:ln w="28575">
              <a:solidFill>
                <a:schemeClr val="tx1"/>
              </a:solidFill>
              <a:prstDash val="sysDot"/>
              <a:miter lim="800000"/>
              <a:headEnd/>
              <a:tailEnd type="none" w="lg" len="lg"/>
            </a:ln>
          </p:spPr>
          <p:txBody>
            <a:bodyPr anchor="ctr">
              <a:spAutoFit/>
            </a:bodyPr>
            <a:lstStyle/>
            <a:p>
              <a:endParaRPr lang="en-US" dirty="0"/>
            </a:p>
          </p:txBody>
        </p:sp>
        <p:sp>
          <p:nvSpPr>
            <p:cNvPr id="93196" name="shape2"/>
            <p:cNvSpPr>
              <a:spLocks noChangeArrowheads="1"/>
            </p:cNvSpPr>
            <p:nvPr/>
          </p:nvSpPr>
          <p:spPr bwMode="gray">
            <a:xfrm rot="1386379">
              <a:off x="6135688" y="4205828"/>
              <a:ext cx="666750" cy="257175"/>
            </a:xfrm>
            <a:prstGeom prst="rightArrow">
              <a:avLst>
                <a:gd name="adj1" fmla="val 50000"/>
                <a:gd name="adj2" fmla="val 64815"/>
              </a:avLst>
            </a:prstGeom>
            <a:solidFill>
              <a:schemeClr val="accent6"/>
            </a:solidFill>
            <a:ln w="12700">
              <a:solidFill>
                <a:schemeClr val="tx1"/>
              </a:solidFill>
              <a:miter lim="800000"/>
              <a:headEnd/>
              <a:tailEnd/>
            </a:ln>
          </p:spPr>
          <p:txBody>
            <a:bodyPr anchor="ctr">
              <a:spAutoFit/>
            </a:bodyPr>
            <a:lstStyle/>
            <a:p>
              <a:endParaRPr lang="en-US" dirty="0"/>
            </a:p>
          </p:txBody>
        </p:sp>
        <p:sp>
          <p:nvSpPr>
            <p:cNvPr id="93197" name="shape1"/>
            <p:cNvSpPr>
              <a:spLocks noChangeArrowheads="1"/>
            </p:cNvSpPr>
            <p:nvPr/>
          </p:nvSpPr>
          <p:spPr bwMode="gray">
            <a:xfrm rot="5400000">
              <a:off x="6044406" y="5135310"/>
              <a:ext cx="314325" cy="277812"/>
            </a:xfrm>
            <a:prstGeom prst="rightArrow">
              <a:avLst>
                <a:gd name="adj1" fmla="val 50000"/>
                <a:gd name="adj2" fmla="val 65073"/>
              </a:avLst>
            </a:prstGeom>
            <a:solidFill>
              <a:schemeClr val="accent6"/>
            </a:solidFill>
            <a:ln w="12700">
              <a:solidFill>
                <a:schemeClr val="tx1"/>
              </a:solidFill>
              <a:miter lim="800000"/>
              <a:headEnd/>
              <a:tailEnd/>
            </a:ln>
          </p:spPr>
          <p:txBody>
            <a:bodyPr anchor="ctr"/>
            <a:lstStyle/>
            <a:p>
              <a:endParaRPr lang="en-US" dirty="0"/>
            </a:p>
          </p:txBody>
        </p:sp>
      </p:grpSp>
    </p:spTree>
    <p:custDataLst>
      <p:tags r:id="rId1"/>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5"/>
          <p:cNvSpPr>
            <a:spLocks noGrp="1" noChangeArrowheads="1"/>
          </p:cNvSpPr>
          <p:nvPr>
            <p:ph idx="1"/>
          </p:nvPr>
        </p:nvSpPr>
        <p:spPr>
          <a:xfrm>
            <a:off x="279400" y="584200"/>
            <a:ext cx="8599488" cy="2036455"/>
          </a:xfrm>
        </p:spPr>
        <p:txBody>
          <a:bodyPr/>
          <a:lstStyle/>
          <a:p>
            <a:r>
              <a:rPr lang="fr-FR" dirty="0" smtClean="0"/>
              <a:t>La page défile, mais les éléments fixes ne bougent pas</a:t>
            </a:r>
            <a:endParaRPr lang="fr-FR" noProof="0" dirty="0" smtClean="0"/>
          </a:p>
          <a:p>
            <a:pPr lvl="1"/>
            <a:r>
              <a:rPr lang="fr-FR" dirty="0" smtClean="0"/>
              <a:t>Le contenu est fixé sur la page</a:t>
            </a:r>
          </a:p>
          <a:p>
            <a:pPr lvl="1"/>
            <a:r>
              <a:rPr lang="fr-FR" dirty="0" smtClean="0"/>
              <a:t>Souvent utilisé pour les barres d’outils ou de navigation des réseaux sociaux</a:t>
            </a:r>
          </a:p>
          <a:p>
            <a:r>
              <a:rPr lang="fr-FR" dirty="0" smtClean="0"/>
              <a:t>La position d’origine disparaît</a:t>
            </a:r>
          </a:p>
          <a:p>
            <a:pPr lvl="1"/>
            <a:r>
              <a:rPr lang="fr-FR" dirty="0" smtClean="0"/>
              <a:t>Le contenu se repositionne autour de la zone du conteneur d’origine !</a:t>
            </a:r>
          </a:p>
          <a:p>
            <a:pPr lvl="1"/>
            <a:r>
              <a:rPr lang="fr-FR" dirty="0" smtClean="0"/>
              <a:t>Impossible de positionner l’élément à l’extérieur de la fenêtre d’affichage</a:t>
            </a:r>
          </a:p>
        </p:txBody>
      </p:sp>
      <p:sp>
        <p:nvSpPr>
          <p:cNvPr id="327684" name="Rectangle 4"/>
          <p:cNvSpPr>
            <a:spLocks noGrp="1" noChangeArrowheads="1"/>
          </p:cNvSpPr>
          <p:nvPr>
            <p:ph type="title"/>
          </p:nvPr>
        </p:nvSpPr>
        <p:spPr/>
        <p:txBody>
          <a:bodyPr/>
          <a:lstStyle/>
          <a:p>
            <a:r>
              <a:rPr lang="fr-FR" dirty="0" smtClean="0"/>
              <a:t>Positionnement fixe</a:t>
            </a:r>
            <a:endParaRPr lang="fr-FR" noProof="0" dirty="0" smtClean="0"/>
          </a:p>
        </p:txBody>
      </p:sp>
      <p:grpSp>
        <p:nvGrpSpPr>
          <p:cNvPr id="2" name="Group 1"/>
          <p:cNvGrpSpPr/>
          <p:nvPr/>
        </p:nvGrpSpPr>
        <p:grpSpPr bwMode="gray">
          <a:xfrm>
            <a:off x="892969" y="3103881"/>
            <a:ext cx="7108031" cy="2301875"/>
            <a:chOff x="892969" y="3835401"/>
            <a:chExt cx="7108031" cy="2301875"/>
          </a:xfrm>
        </p:grpSpPr>
        <p:sp>
          <p:nvSpPr>
            <p:cNvPr id="4" name="shape6"/>
            <p:cNvSpPr>
              <a:spLocks noChangeArrowheads="1"/>
            </p:cNvSpPr>
            <p:nvPr/>
          </p:nvSpPr>
          <p:spPr bwMode="gray">
            <a:xfrm>
              <a:off x="5716588" y="3835401"/>
              <a:ext cx="2284412" cy="2301875"/>
            </a:xfrm>
            <a:prstGeom prst="rect">
              <a:avLst/>
            </a:prstGeom>
            <a:solidFill>
              <a:schemeClr val="accent1"/>
            </a:solidFill>
            <a:ln w="28575">
              <a:solidFill>
                <a:schemeClr val="tx1"/>
              </a:solidFill>
              <a:miter lim="800000"/>
              <a:headEnd/>
              <a:tailEnd type="none" w="lg" len="lg"/>
            </a:ln>
          </p:spPr>
          <p:txBody>
            <a:bodyPr/>
            <a:lstStyle/>
            <a:p>
              <a:pPr>
                <a:tabLst>
                  <a:tab pos="893763" algn="l"/>
                  <a:tab pos="1081088" algn="l"/>
                </a:tabLst>
              </a:pPr>
              <a:r>
                <a:rPr lang="en-GB" dirty="0" smtClean="0">
                  <a:solidFill>
                    <a:srgbClr val="969696"/>
                  </a:solidFill>
                </a:rPr>
                <a:t>Lorum ipsum	dolor sit amet. Con minimim venami quis	nostrud laboris nisi ut aliquip ex ea com dolor in reprehen derit in voluptate nonumi. Mimimum veniami ex ea con dolor nisi ut aliquip. ea com dolor in reprehen derit in voluptate nonumi. </a:t>
              </a:r>
              <a:endParaRPr lang="en-GB" dirty="0">
                <a:solidFill>
                  <a:srgbClr val="969696"/>
                </a:solidFill>
              </a:endParaRPr>
            </a:p>
          </p:txBody>
        </p:sp>
        <p:sp>
          <p:nvSpPr>
            <p:cNvPr id="11" name="shape5"/>
            <p:cNvSpPr>
              <a:spLocks noChangeArrowheads="1"/>
            </p:cNvSpPr>
            <p:nvPr/>
          </p:nvSpPr>
          <p:spPr bwMode="gray">
            <a:xfrm>
              <a:off x="5811838" y="3927575"/>
              <a:ext cx="1560512" cy="307777"/>
            </a:xfrm>
            <a:prstGeom prst="rect">
              <a:avLst/>
            </a:prstGeom>
            <a:noFill/>
            <a:ln w="28575">
              <a:solidFill>
                <a:schemeClr val="tx1"/>
              </a:solidFill>
              <a:miter lim="800000"/>
              <a:headEnd/>
              <a:tailEnd type="none" w="lg" len="lg"/>
            </a:ln>
          </p:spPr>
          <p:txBody>
            <a:bodyPr wrap="square" anchor="ctr">
              <a:spAutoFit/>
            </a:bodyPr>
            <a:lstStyle/>
            <a:p>
              <a:endParaRPr lang="en-US" dirty="0"/>
            </a:p>
          </p:txBody>
        </p:sp>
        <p:sp>
          <p:nvSpPr>
            <p:cNvPr id="6" name="shape4"/>
            <p:cNvSpPr>
              <a:spLocks noChangeArrowheads="1"/>
            </p:cNvSpPr>
            <p:nvPr/>
          </p:nvSpPr>
          <p:spPr bwMode="gray">
            <a:xfrm>
              <a:off x="6416675" y="5779394"/>
              <a:ext cx="1541462" cy="307777"/>
            </a:xfrm>
            <a:prstGeom prst="rect">
              <a:avLst/>
            </a:prstGeom>
            <a:solidFill>
              <a:schemeClr val="folHlink"/>
            </a:solidFill>
            <a:ln w="28575">
              <a:solidFill>
                <a:schemeClr val="tx1"/>
              </a:solidFill>
              <a:miter lim="800000"/>
              <a:headEnd/>
              <a:tailEnd type="none" w="lg" len="lg"/>
            </a:ln>
          </p:spPr>
          <p:txBody>
            <a:bodyPr wrap="square" anchor="ctr">
              <a:spAutoFit/>
            </a:bodyPr>
            <a:lstStyle/>
            <a:p>
              <a:endParaRPr lang="en-US" dirty="0"/>
            </a:p>
          </p:txBody>
        </p:sp>
        <p:sp>
          <p:nvSpPr>
            <p:cNvPr id="8" name="shape3"/>
            <p:cNvSpPr txBox="1"/>
            <p:nvPr/>
          </p:nvSpPr>
          <p:spPr bwMode="gray">
            <a:xfrm>
              <a:off x="892969" y="4283613"/>
              <a:ext cx="3748184" cy="1477328"/>
            </a:xfrm>
            <a:prstGeom prst="rect">
              <a:avLst/>
            </a:prstGeom>
            <a:solidFill>
              <a:schemeClr val="tx2"/>
            </a:solidFill>
            <a:ln w="38100">
              <a:solidFill>
                <a:srgbClr val="9900CC"/>
              </a:solidFill>
            </a:ln>
          </p:spPr>
          <p:txBody>
            <a:bodyPr wrap="square" rtlCol="0">
              <a:spAutoFit/>
            </a:bodyPr>
            <a:lstStyle/>
            <a:p>
              <a:r>
                <a:rPr lang="en-GB" sz="1800" dirty="0" smtClean="0">
                  <a:latin typeface="Courier New" charset="0"/>
                </a:rPr>
                <a:t>.blueSquare {</a:t>
              </a:r>
            </a:p>
            <a:p>
              <a:r>
                <a:rPr lang="en-GB" sz="1800" dirty="0" smtClean="0">
                  <a:latin typeface="Courier New" charset="0"/>
                </a:rPr>
                <a:t>	position: fixed;</a:t>
              </a:r>
            </a:p>
            <a:p>
              <a:r>
                <a:rPr lang="en-GB" sz="1800" dirty="0" smtClean="0">
                  <a:latin typeface="Courier New" charset="0"/>
                </a:rPr>
                <a:t>	right: 10px;</a:t>
              </a:r>
            </a:p>
            <a:p>
              <a:r>
                <a:rPr lang="en-GB" sz="1800" dirty="0" smtClean="0">
                  <a:latin typeface="Courier New" charset="0"/>
                </a:rPr>
                <a:t>	bottom: 10px;</a:t>
              </a:r>
            </a:p>
            <a:p>
              <a:r>
                <a:rPr lang="en-GB" sz="1800" dirty="0" smtClean="0">
                  <a:latin typeface="Courier New" charset="0"/>
                </a:rPr>
                <a:t>}</a:t>
              </a:r>
              <a:endParaRPr lang="en-GB" sz="1800" dirty="0">
                <a:latin typeface="Courier New" charset="0"/>
              </a:endParaRPr>
            </a:p>
          </p:txBody>
        </p:sp>
        <p:sp>
          <p:nvSpPr>
            <p:cNvPr id="9" name="shape2"/>
            <p:cNvSpPr txBox="1"/>
            <p:nvPr/>
          </p:nvSpPr>
          <p:spPr bwMode="gray">
            <a:xfrm>
              <a:off x="4297976" y="4015007"/>
              <a:ext cx="761999" cy="408623"/>
            </a:xfrm>
            <a:prstGeom prst="roundRect">
              <a:avLst/>
            </a:prstGeom>
            <a:solidFill>
              <a:srgbClr val="FFFFFF"/>
            </a:solidFill>
            <a:ln w="12700">
              <a:solidFill>
                <a:srgbClr val="9900CC"/>
              </a:solidFill>
            </a:ln>
          </p:spPr>
          <p:txBody>
            <a:bodyPr wrap="square" rtlCol="0" anchor="ctr">
              <a:spAutoFit/>
            </a:bodyPr>
            <a:lstStyle>
              <a:defPPr>
                <a:defRPr lang="en-US"/>
              </a:defPPr>
              <a:lvl1pPr algn="l"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sz="1400" kern="1200">
                  <a:solidFill>
                    <a:schemeClr val="tx1"/>
                  </a:solidFill>
                  <a:latin typeface="Arial" charset="0"/>
                  <a:ea typeface="+mn-ea"/>
                  <a:cs typeface="+mn-cs"/>
                </a:defRPr>
              </a:lvl2pPr>
              <a:lvl3pPr marL="914400" algn="l" rtl="0" eaLnBrk="0" fontAlgn="base" hangingPunct="0">
                <a:spcBef>
                  <a:spcPct val="0"/>
                </a:spcBef>
                <a:spcAft>
                  <a:spcPct val="0"/>
                </a:spcAft>
                <a:defRPr sz="1400" kern="1200">
                  <a:solidFill>
                    <a:schemeClr val="tx1"/>
                  </a:solidFill>
                  <a:latin typeface="Arial" charset="0"/>
                  <a:ea typeface="+mn-ea"/>
                  <a:cs typeface="+mn-cs"/>
                </a:defRPr>
              </a:lvl3pPr>
              <a:lvl4pPr marL="1371600" algn="l" rtl="0" eaLnBrk="0" fontAlgn="base" hangingPunct="0">
                <a:spcBef>
                  <a:spcPct val="0"/>
                </a:spcBef>
                <a:spcAft>
                  <a:spcPct val="0"/>
                </a:spcAft>
                <a:defRPr sz="1400" kern="1200">
                  <a:solidFill>
                    <a:schemeClr val="tx1"/>
                  </a:solidFill>
                  <a:latin typeface="Arial" charset="0"/>
                  <a:ea typeface="+mn-ea"/>
                  <a:cs typeface="+mn-cs"/>
                </a:defRPr>
              </a:lvl4pPr>
              <a:lvl5pPr marL="1828800" algn="l"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smtClean="0">
                  <a:ln>
                    <a:noFill/>
                  </a:ln>
                  <a:solidFill>
                    <a:srgbClr val="000080"/>
                  </a:solidFill>
                  <a:effectLst/>
                  <a:uLnTx/>
                  <a:uFillTx/>
                  <a:latin typeface="Arial" charset="0"/>
                  <a:ea typeface="+mn-ea"/>
                  <a:cs typeface="+mn-cs"/>
                </a:rPr>
                <a:t>CSS</a:t>
              </a:r>
              <a:endParaRPr kumimoji="0" lang="en-US" sz="1800" b="1" i="0" u="none" strike="noStrike" kern="1200" cap="none" spc="0" normalizeH="0" baseline="0" noProof="0" dirty="0">
                <a:ln>
                  <a:noFill/>
                </a:ln>
                <a:solidFill>
                  <a:srgbClr val="000080"/>
                </a:solidFill>
                <a:effectLst/>
                <a:uLnTx/>
                <a:uFillTx/>
                <a:latin typeface="Arial" charset="0"/>
                <a:ea typeface="+mn-ea"/>
                <a:cs typeface="+mn-cs"/>
              </a:endParaRPr>
            </a:p>
          </p:txBody>
        </p:sp>
        <p:sp>
          <p:nvSpPr>
            <p:cNvPr id="10" name="shape1"/>
            <p:cNvSpPr>
              <a:spLocks noChangeArrowheads="1"/>
            </p:cNvSpPr>
            <p:nvPr/>
          </p:nvSpPr>
          <p:spPr bwMode="gray">
            <a:xfrm rot="14257287">
              <a:off x="6047865" y="4785047"/>
              <a:ext cx="1848238" cy="307777"/>
            </a:xfrm>
            <a:custGeom>
              <a:avLst/>
              <a:gdLst>
                <a:gd name="connsiteX0" fmla="*/ 0 w 1848238"/>
                <a:gd name="connsiteY0" fmla="*/ 305693 h 611386"/>
                <a:gd name="connsiteX1" fmla="*/ 391923 w 1848238"/>
                <a:gd name="connsiteY1" fmla="*/ 0 h 611386"/>
                <a:gd name="connsiteX2" fmla="*/ 391923 w 1848238"/>
                <a:gd name="connsiteY2" fmla="*/ 246581 h 611386"/>
                <a:gd name="connsiteX3" fmla="*/ 1848238 w 1848238"/>
                <a:gd name="connsiteY3" fmla="*/ 246581 h 611386"/>
                <a:gd name="connsiteX4" fmla="*/ 1848238 w 1848238"/>
                <a:gd name="connsiteY4" fmla="*/ 364805 h 611386"/>
                <a:gd name="connsiteX5" fmla="*/ 391923 w 1848238"/>
                <a:gd name="connsiteY5" fmla="*/ 364805 h 611386"/>
                <a:gd name="connsiteX6" fmla="*/ 391923 w 1848238"/>
                <a:gd name="connsiteY6" fmla="*/ 611386 h 611386"/>
                <a:gd name="connsiteX7" fmla="*/ 0 w 1848238"/>
                <a:gd name="connsiteY7" fmla="*/ 305693 h 611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48238" h="611386">
                  <a:moveTo>
                    <a:pt x="0" y="305693"/>
                  </a:moveTo>
                  <a:lnTo>
                    <a:pt x="391923" y="0"/>
                  </a:lnTo>
                  <a:lnTo>
                    <a:pt x="391923" y="246581"/>
                  </a:lnTo>
                  <a:lnTo>
                    <a:pt x="1848238" y="246581"/>
                  </a:lnTo>
                  <a:lnTo>
                    <a:pt x="1848238" y="364805"/>
                  </a:lnTo>
                  <a:lnTo>
                    <a:pt x="391923" y="364805"/>
                  </a:lnTo>
                  <a:lnTo>
                    <a:pt x="391923" y="611386"/>
                  </a:lnTo>
                  <a:lnTo>
                    <a:pt x="0" y="305693"/>
                  </a:lnTo>
                  <a:close/>
                </a:path>
              </a:pathLst>
            </a:custGeom>
            <a:solidFill>
              <a:schemeClr val="accent6"/>
            </a:solidFill>
            <a:ln w="28575">
              <a:solidFill>
                <a:schemeClr val="tx1"/>
              </a:solidFill>
              <a:miter lim="800000"/>
              <a:headEnd/>
              <a:tailEnd type="none" w="lg" len="lg"/>
            </a:ln>
          </p:spPr>
          <p:txBody>
            <a:bodyPr wrap="square" anchor="ctr">
              <a:spAutoFit/>
            </a:bodyPr>
            <a:lstStyle/>
            <a:p>
              <a:endParaRPr lang="en-US" dirty="0"/>
            </a:p>
          </p:txBody>
        </p:sp>
      </p:gr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r-FR" dirty="0" smtClean="0"/>
              <a:t>Positionner les éléments HTML</a:t>
            </a:r>
            <a:endParaRPr lang="fr-FR" dirty="0"/>
          </a:p>
        </p:txBody>
      </p:sp>
      <p:sp>
        <p:nvSpPr>
          <p:cNvPr id="6" name="Content Placeholder 5"/>
          <p:cNvSpPr>
            <a:spLocks noGrp="1"/>
          </p:cNvSpPr>
          <p:nvPr>
            <p:ph idx="10"/>
          </p:nvPr>
        </p:nvSpPr>
        <p:spPr>
          <a:xfrm>
            <a:off x="2002535" y="1819180"/>
            <a:ext cx="5642273" cy="2169825"/>
          </a:xfrm>
        </p:spPr>
        <p:txBody>
          <a:bodyPr/>
          <a:lstStyle/>
          <a:p>
            <a:pPr lvl="1">
              <a:buNone/>
            </a:pPr>
            <a:r>
              <a:rPr lang="fr-FR" sz="1800" dirty="0" smtClean="0"/>
              <a:t>Comprendre le flottement CSS</a:t>
            </a:r>
          </a:p>
          <a:p>
            <a:pPr>
              <a:buNone/>
            </a:pPr>
            <a:r>
              <a:rPr lang="fr-FR" dirty="0" smtClean="0"/>
              <a:t>Utiliser les positions statiques et héritées</a:t>
            </a:r>
          </a:p>
          <a:p>
            <a:pPr>
              <a:buNone/>
            </a:pPr>
            <a:r>
              <a:rPr lang="fr-FR" dirty="0" smtClean="0"/>
              <a:t>Utiliser les positions relatives, absolues et fixes</a:t>
            </a:r>
          </a:p>
          <a:p>
            <a:pPr>
              <a:buNone/>
            </a:pPr>
            <a:r>
              <a:rPr lang="fr-FR" dirty="0" smtClean="0"/>
              <a:t>Exercice 3.1</a:t>
            </a:r>
            <a:endParaRPr lang="fr-FR" dirty="0"/>
          </a:p>
        </p:txBody>
      </p:sp>
      <p:grpSp>
        <p:nvGrpSpPr>
          <p:cNvPr id="4" name="Group 4"/>
          <p:cNvGrpSpPr>
            <a:grpSpLocks/>
          </p:cNvGrpSpPr>
          <p:nvPr/>
        </p:nvGrpSpPr>
        <p:grpSpPr bwMode="auto">
          <a:xfrm>
            <a:off x="1734805" y="1851584"/>
            <a:ext cx="228600" cy="311150"/>
            <a:chOff x="208" y="730"/>
            <a:chExt cx="249" cy="292"/>
          </a:xfrm>
        </p:grpSpPr>
        <p:sp>
          <p:nvSpPr>
            <p:cNvPr id="7" name="AutoShape 5"/>
            <p:cNvSpPr>
              <a:spLocks noChangeArrowheads="1"/>
            </p:cNvSpPr>
            <p:nvPr/>
          </p:nvSpPr>
          <p:spPr bwMode="black">
            <a:xfrm rot="5400000">
              <a:off x="189" y="754"/>
              <a:ext cx="285" cy="248"/>
            </a:xfrm>
            <a:prstGeom prst="triangle">
              <a:avLst>
                <a:gd name="adj" fmla="val 50000"/>
              </a:avLst>
            </a:prstGeom>
            <a:gradFill rotWithShape="0">
              <a:gsLst>
                <a:gs pos="0">
                  <a:srgbClr val="CC0000"/>
                </a:gs>
                <a:gs pos="100000">
                  <a:srgbClr val="3C0000"/>
                </a:gs>
              </a:gsLst>
              <a:lin ang="5400000" scaled="1"/>
            </a:gradFill>
            <a:ln w="19050">
              <a:noFill/>
              <a:miter lim="800000"/>
              <a:headEnd/>
              <a:tailEnd/>
            </a:ln>
          </p:spPr>
          <p:txBody>
            <a:bodyPr wrap="none" anchor="ctr"/>
            <a:lstStyle/>
            <a:p>
              <a:pPr eaLnBrk="0" hangingPunct="0"/>
              <a:endParaRPr lang="fr-FR"/>
            </a:p>
          </p:txBody>
        </p:sp>
        <p:sp>
          <p:nvSpPr>
            <p:cNvPr id="8" name="Freeform 6"/>
            <p:cNvSpPr>
              <a:spLocks/>
            </p:cNvSpPr>
            <p:nvPr/>
          </p:nvSpPr>
          <p:spPr bwMode="hidden">
            <a:xfrm>
              <a:off x="209" y="730"/>
              <a:ext cx="245" cy="158"/>
            </a:xfrm>
            <a:custGeom>
              <a:avLst/>
              <a:gdLst>
                <a:gd name="T0" fmla="*/ 0 w 245"/>
                <a:gd name="T1" fmla="*/ 0 h 158"/>
                <a:gd name="T2" fmla="*/ 245 w 245"/>
                <a:gd name="T3" fmla="*/ 146 h 158"/>
                <a:gd name="T4" fmla="*/ 226 w 245"/>
                <a:gd name="T5" fmla="*/ 158 h 158"/>
                <a:gd name="T6" fmla="*/ 0 w 245"/>
                <a:gd name="T7" fmla="*/ 23 h 158"/>
                <a:gd name="T8" fmla="*/ 0 w 245"/>
                <a:gd name="T9" fmla="*/ 0 h 158"/>
                <a:gd name="T10" fmla="*/ 0 60000 65536"/>
                <a:gd name="T11" fmla="*/ 0 60000 65536"/>
                <a:gd name="T12" fmla="*/ 0 60000 65536"/>
                <a:gd name="T13" fmla="*/ 0 60000 65536"/>
                <a:gd name="T14" fmla="*/ 0 60000 65536"/>
                <a:gd name="T15" fmla="*/ 0 w 245"/>
                <a:gd name="T16" fmla="*/ 0 h 158"/>
                <a:gd name="T17" fmla="*/ 245 w 245"/>
                <a:gd name="T18" fmla="*/ 158 h 158"/>
              </a:gdLst>
              <a:ahLst/>
              <a:cxnLst>
                <a:cxn ang="T10">
                  <a:pos x="T0" y="T1"/>
                </a:cxn>
                <a:cxn ang="T11">
                  <a:pos x="T2" y="T3"/>
                </a:cxn>
                <a:cxn ang="T12">
                  <a:pos x="T4" y="T5"/>
                </a:cxn>
                <a:cxn ang="T13">
                  <a:pos x="T6" y="T7"/>
                </a:cxn>
                <a:cxn ang="T14">
                  <a:pos x="T8" y="T9"/>
                </a:cxn>
              </a:cxnLst>
              <a:rect l="T15" t="T16" r="T17" b="T18"/>
              <a:pathLst>
                <a:path w="245" h="158">
                  <a:moveTo>
                    <a:pt x="0" y="0"/>
                  </a:moveTo>
                  <a:lnTo>
                    <a:pt x="245" y="146"/>
                  </a:lnTo>
                  <a:lnTo>
                    <a:pt x="226" y="158"/>
                  </a:lnTo>
                  <a:lnTo>
                    <a:pt x="0" y="23"/>
                  </a:lnTo>
                  <a:lnTo>
                    <a:pt x="0" y="0"/>
                  </a:lnTo>
                  <a:close/>
                </a:path>
              </a:pathLst>
            </a:custGeom>
            <a:solidFill>
              <a:srgbClr val="FF2929"/>
            </a:solidFill>
            <a:ln w="28575">
              <a:noFill/>
              <a:round/>
              <a:headEnd/>
              <a:tailEnd/>
            </a:ln>
          </p:spPr>
          <p:txBody>
            <a:bodyPr/>
            <a:lstStyle/>
            <a:p>
              <a:pPr eaLnBrk="0" hangingPunct="0"/>
              <a:endParaRPr lang="fr-FR"/>
            </a:p>
          </p:txBody>
        </p:sp>
        <p:sp>
          <p:nvSpPr>
            <p:cNvPr id="9" name="Freeform 7"/>
            <p:cNvSpPr>
              <a:spLocks/>
            </p:cNvSpPr>
            <p:nvPr/>
          </p:nvSpPr>
          <p:spPr bwMode="hidden">
            <a:xfrm>
              <a:off x="209" y="866"/>
              <a:ext cx="248" cy="156"/>
            </a:xfrm>
            <a:custGeom>
              <a:avLst/>
              <a:gdLst>
                <a:gd name="T0" fmla="*/ 248 w 248"/>
                <a:gd name="T1" fmla="*/ 12 h 156"/>
                <a:gd name="T2" fmla="*/ 0 w 248"/>
                <a:gd name="T3" fmla="*/ 156 h 156"/>
                <a:gd name="T4" fmla="*/ 3 w 248"/>
                <a:gd name="T5" fmla="*/ 131 h 156"/>
                <a:gd name="T6" fmla="*/ 229 w 248"/>
                <a:gd name="T7" fmla="*/ 0 h 156"/>
                <a:gd name="T8" fmla="*/ 248 w 248"/>
                <a:gd name="T9" fmla="*/ 12 h 156"/>
                <a:gd name="T10" fmla="*/ 0 60000 65536"/>
                <a:gd name="T11" fmla="*/ 0 60000 65536"/>
                <a:gd name="T12" fmla="*/ 0 60000 65536"/>
                <a:gd name="T13" fmla="*/ 0 60000 65536"/>
                <a:gd name="T14" fmla="*/ 0 60000 65536"/>
                <a:gd name="T15" fmla="*/ 0 w 248"/>
                <a:gd name="T16" fmla="*/ 0 h 156"/>
                <a:gd name="T17" fmla="*/ 248 w 248"/>
                <a:gd name="T18" fmla="*/ 156 h 156"/>
              </a:gdLst>
              <a:ahLst/>
              <a:cxnLst>
                <a:cxn ang="T10">
                  <a:pos x="T0" y="T1"/>
                </a:cxn>
                <a:cxn ang="T11">
                  <a:pos x="T2" y="T3"/>
                </a:cxn>
                <a:cxn ang="T12">
                  <a:pos x="T4" y="T5"/>
                </a:cxn>
                <a:cxn ang="T13">
                  <a:pos x="T6" y="T7"/>
                </a:cxn>
                <a:cxn ang="T14">
                  <a:pos x="T8" y="T9"/>
                </a:cxn>
              </a:cxnLst>
              <a:rect l="T15" t="T16" r="T17" b="T18"/>
              <a:pathLst>
                <a:path w="248" h="156">
                  <a:moveTo>
                    <a:pt x="248" y="12"/>
                  </a:moveTo>
                  <a:lnTo>
                    <a:pt x="0" y="156"/>
                  </a:lnTo>
                  <a:lnTo>
                    <a:pt x="3" y="131"/>
                  </a:lnTo>
                  <a:lnTo>
                    <a:pt x="229" y="0"/>
                  </a:lnTo>
                  <a:lnTo>
                    <a:pt x="248" y="12"/>
                  </a:lnTo>
                  <a:close/>
                </a:path>
              </a:pathLst>
            </a:custGeom>
            <a:solidFill>
              <a:srgbClr val="360000"/>
            </a:solidFill>
            <a:ln w="28575">
              <a:noFill/>
              <a:round/>
              <a:headEnd/>
              <a:tailEnd/>
            </a:ln>
          </p:spPr>
          <p:txBody>
            <a:bodyPr/>
            <a:lstStyle/>
            <a:p>
              <a:pPr eaLnBrk="0" hangingPunct="0"/>
              <a:endParaRPr lang="fr-FR"/>
            </a:p>
          </p:txBody>
        </p:sp>
      </p:gr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r-FR" dirty="0" smtClean="0"/>
              <a:t>Positionner les éléments HTML</a:t>
            </a:r>
            <a:endParaRPr lang="fr-FR" dirty="0"/>
          </a:p>
        </p:txBody>
      </p:sp>
      <p:sp>
        <p:nvSpPr>
          <p:cNvPr id="6" name="Content Placeholder 5"/>
          <p:cNvSpPr>
            <a:spLocks noGrp="1"/>
          </p:cNvSpPr>
          <p:nvPr>
            <p:ph idx="10"/>
          </p:nvPr>
        </p:nvSpPr>
        <p:spPr>
          <a:xfrm>
            <a:off x="2002535" y="1819180"/>
            <a:ext cx="5642273" cy="2169825"/>
          </a:xfrm>
        </p:spPr>
        <p:txBody>
          <a:bodyPr/>
          <a:lstStyle/>
          <a:p>
            <a:pPr lvl="1">
              <a:buNone/>
            </a:pPr>
            <a:r>
              <a:rPr lang="fr-FR" sz="1800" dirty="0" smtClean="0"/>
              <a:t>Comprendre le flottement CSS</a:t>
            </a:r>
          </a:p>
          <a:p>
            <a:pPr>
              <a:buNone/>
            </a:pPr>
            <a:r>
              <a:rPr lang="fr-FR" dirty="0" smtClean="0"/>
              <a:t>Utiliser les positions statiques et héritées</a:t>
            </a:r>
          </a:p>
          <a:p>
            <a:pPr>
              <a:buNone/>
            </a:pPr>
            <a:r>
              <a:rPr lang="fr-FR" dirty="0" smtClean="0"/>
              <a:t>Utiliser les positions relatives, absolues et fixes</a:t>
            </a:r>
          </a:p>
          <a:p>
            <a:pPr>
              <a:buNone/>
            </a:pPr>
            <a:r>
              <a:rPr lang="fr-FR" dirty="0" smtClean="0"/>
              <a:t>Exercice 3.1</a:t>
            </a:r>
            <a:endParaRPr lang="fr-FR" dirty="0"/>
          </a:p>
        </p:txBody>
      </p:sp>
      <p:grpSp>
        <p:nvGrpSpPr>
          <p:cNvPr id="2" name="Group 4"/>
          <p:cNvGrpSpPr>
            <a:grpSpLocks/>
          </p:cNvGrpSpPr>
          <p:nvPr/>
        </p:nvGrpSpPr>
        <p:grpSpPr bwMode="auto">
          <a:xfrm>
            <a:off x="1734805" y="3358427"/>
            <a:ext cx="228600" cy="311150"/>
            <a:chOff x="208" y="730"/>
            <a:chExt cx="249" cy="292"/>
          </a:xfrm>
        </p:grpSpPr>
        <p:sp>
          <p:nvSpPr>
            <p:cNvPr id="7" name="AutoShape 5"/>
            <p:cNvSpPr>
              <a:spLocks noChangeArrowheads="1"/>
            </p:cNvSpPr>
            <p:nvPr/>
          </p:nvSpPr>
          <p:spPr bwMode="black">
            <a:xfrm rot="5400000">
              <a:off x="189" y="754"/>
              <a:ext cx="285" cy="248"/>
            </a:xfrm>
            <a:prstGeom prst="triangle">
              <a:avLst>
                <a:gd name="adj" fmla="val 50000"/>
              </a:avLst>
            </a:prstGeom>
            <a:gradFill rotWithShape="0">
              <a:gsLst>
                <a:gs pos="0">
                  <a:srgbClr val="CC0000"/>
                </a:gs>
                <a:gs pos="100000">
                  <a:srgbClr val="3C0000"/>
                </a:gs>
              </a:gsLst>
              <a:lin ang="5400000" scaled="1"/>
            </a:gradFill>
            <a:ln w="19050">
              <a:noFill/>
              <a:miter lim="800000"/>
              <a:headEnd/>
              <a:tailEnd/>
            </a:ln>
          </p:spPr>
          <p:txBody>
            <a:bodyPr wrap="none" anchor="ctr"/>
            <a:lstStyle/>
            <a:p>
              <a:pPr eaLnBrk="0" hangingPunct="0"/>
              <a:endParaRPr lang="fr-FR"/>
            </a:p>
          </p:txBody>
        </p:sp>
        <p:sp>
          <p:nvSpPr>
            <p:cNvPr id="8" name="Freeform 6"/>
            <p:cNvSpPr>
              <a:spLocks/>
            </p:cNvSpPr>
            <p:nvPr/>
          </p:nvSpPr>
          <p:spPr bwMode="hidden">
            <a:xfrm>
              <a:off x="209" y="730"/>
              <a:ext cx="245" cy="158"/>
            </a:xfrm>
            <a:custGeom>
              <a:avLst/>
              <a:gdLst>
                <a:gd name="T0" fmla="*/ 0 w 245"/>
                <a:gd name="T1" fmla="*/ 0 h 158"/>
                <a:gd name="T2" fmla="*/ 245 w 245"/>
                <a:gd name="T3" fmla="*/ 146 h 158"/>
                <a:gd name="T4" fmla="*/ 226 w 245"/>
                <a:gd name="T5" fmla="*/ 158 h 158"/>
                <a:gd name="T6" fmla="*/ 0 w 245"/>
                <a:gd name="T7" fmla="*/ 23 h 158"/>
                <a:gd name="T8" fmla="*/ 0 w 245"/>
                <a:gd name="T9" fmla="*/ 0 h 158"/>
                <a:gd name="T10" fmla="*/ 0 60000 65536"/>
                <a:gd name="T11" fmla="*/ 0 60000 65536"/>
                <a:gd name="T12" fmla="*/ 0 60000 65536"/>
                <a:gd name="T13" fmla="*/ 0 60000 65536"/>
                <a:gd name="T14" fmla="*/ 0 60000 65536"/>
                <a:gd name="T15" fmla="*/ 0 w 245"/>
                <a:gd name="T16" fmla="*/ 0 h 158"/>
                <a:gd name="T17" fmla="*/ 245 w 245"/>
                <a:gd name="T18" fmla="*/ 158 h 158"/>
              </a:gdLst>
              <a:ahLst/>
              <a:cxnLst>
                <a:cxn ang="T10">
                  <a:pos x="T0" y="T1"/>
                </a:cxn>
                <a:cxn ang="T11">
                  <a:pos x="T2" y="T3"/>
                </a:cxn>
                <a:cxn ang="T12">
                  <a:pos x="T4" y="T5"/>
                </a:cxn>
                <a:cxn ang="T13">
                  <a:pos x="T6" y="T7"/>
                </a:cxn>
                <a:cxn ang="T14">
                  <a:pos x="T8" y="T9"/>
                </a:cxn>
              </a:cxnLst>
              <a:rect l="T15" t="T16" r="T17" b="T18"/>
              <a:pathLst>
                <a:path w="245" h="158">
                  <a:moveTo>
                    <a:pt x="0" y="0"/>
                  </a:moveTo>
                  <a:lnTo>
                    <a:pt x="245" y="146"/>
                  </a:lnTo>
                  <a:lnTo>
                    <a:pt x="226" y="158"/>
                  </a:lnTo>
                  <a:lnTo>
                    <a:pt x="0" y="23"/>
                  </a:lnTo>
                  <a:lnTo>
                    <a:pt x="0" y="0"/>
                  </a:lnTo>
                  <a:close/>
                </a:path>
              </a:pathLst>
            </a:custGeom>
            <a:solidFill>
              <a:srgbClr val="FF2929"/>
            </a:solidFill>
            <a:ln w="28575">
              <a:noFill/>
              <a:round/>
              <a:headEnd/>
              <a:tailEnd/>
            </a:ln>
          </p:spPr>
          <p:txBody>
            <a:bodyPr/>
            <a:lstStyle/>
            <a:p>
              <a:pPr eaLnBrk="0" hangingPunct="0"/>
              <a:endParaRPr lang="fr-FR"/>
            </a:p>
          </p:txBody>
        </p:sp>
        <p:sp>
          <p:nvSpPr>
            <p:cNvPr id="9" name="Freeform 7"/>
            <p:cNvSpPr>
              <a:spLocks/>
            </p:cNvSpPr>
            <p:nvPr/>
          </p:nvSpPr>
          <p:spPr bwMode="hidden">
            <a:xfrm>
              <a:off x="209" y="866"/>
              <a:ext cx="248" cy="156"/>
            </a:xfrm>
            <a:custGeom>
              <a:avLst/>
              <a:gdLst>
                <a:gd name="T0" fmla="*/ 248 w 248"/>
                <a:gd name="T1" fmla="*/ 12 h 156"/>
                <a:gd name="T2" fmla="*/ 0 w 248"/>
                <a:gd name="T3" fmla="*/ 156 h 156"/>
                <a:gd name="T4" fmla="*/ 3 w 248"/>
                <a:gd name="T5" fmla="*/ 131 h 156"/>
                <a:gd name="T6" fmla="*/ 229 w 248"/>
                <a:gd name="T7" fmla="*/ 0 h 156"/>
                <a:gd name="T8" fmla="*/ 248 w 248"/>
                <a:gd name="T9" fmla="*/ 12 h 156"/>
                <a:gd name="T10" fmla="*/ 0 60000 65536"/>
                <a:gd name="T11" fmla="*/ 0 60000 65536"/>
                <a:gd name="T12" fmla="*/ 0 60000 65536"/>
                <a:gd name="T13" fmla="*/ 0 60000 65536"/>
                <a:gd name="T14" fmla="*/ 0 60000 65536"/>
                <a:gd name="T15" fmla="*/ 0 w 248"/>
                <a:gd name="T16" fmla="*/ 0 h 156"/>
                <a:gd name="T17" fmla="*/ 248 w 248"/>
                <a:gd name="T18" fmla="*/ 156 h 156"/>
              </a:gdLst>
              <a:ahLst/>
              <a:cxnLst>
                <a:cxn ang="T10">
                  <a:pos x="T0" y="T1"/>
                </a:cxn>
                <a:cxn ang="T11">
                  <a:pos x="T2" y="T3"/>
                </a:cxn>
                <a:cxn ang="T12">
                  <a:pos x="T4" y="T5"/>
                </a:cxn>
                <a:cxn ang="T13">
                  <a:pos x="T6" y="T7"/>
                </a:cxn>
                <a:cxn ang="T14">
                  <a:pos x="T8" y="T9"/>
                </a:cxn>
              </a:cxnLst>
              <a:rect l="T15" t="T16" r="T17" b="T18"/>
              <a:pathLst>
                <a:path w="248" h="156">
                  <a:moveTo>
                    <a:pt x="248" y="12"/>
                  </a:moveTo>
                  <a:lnTo>
                    <a:pt x="0" y="156"/>
                  </a:lnTo>
                  <a:lnTo>
                    <a:pt x="3" y="131"/>
                  </a:lnTo>
                  <a:lnTo>
                    <a:pt x="229" y="0"/>
                  </a:lnTo>
                  <a:lnTo>
                    <a:pt x="248" y="12"/>
                  </a:lnTo>
                  <a:close/>
                </a:path>
              </a:pathLst>
            </a:custGeom>
            <a:solidFill>
              <a:srgbClr val="360000"/>
            </a:solidFill>
            <a:ln w="28575">
              <a:noFill/>
              <a:round/>
              <a:headEnd/>
              <a:tailEnd/>
            </a:ln>
          </p:spPr>
          <p:txBody>
            <a:bodyPr/>
            <a:lstStyle/>
            <a:p>
              <a:pPr eaLnBrk="0" hangingPunct="0"/>
              <a:endParaRPr lang="fr-FR"/>
            </a:p>
          </p:txBody>
        </p:sp>
      </p:grpSp>
    </p:spTree>
    <p:custDataLst>
      <p:tags r:id="rId1"/>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501" name="Rectangle 5"/>
          <p:cNvSpPr>
            <a:spLocks noGrp="1" noChangeArrowheads="1"/>
          </p:cNvSpPr>
          <p:nvPr>
            <p:ph type="title"/>
          </p:nvPr>
        </p:nvSpPr>
        <p:spPr/>
        <p:txBody>
          <a:bodyPr/>
          <a:lstStyle/>
          <a:p>
            <a:r>
              <a:rPr lang="fr-FR" noProof="0" dirty="0" smtClean="0"/>
              <a:t>Exercice 3.1 : Positionner le contenu</a:t>
            </a:r>
          </a:p>
        </p:txBody>
      </p:sp>
      <p:sp>
        <p:nvSpPr>
          <p:cNvPr id="97284" name="shape1"/>
          <p:cNvSpPr>
            <a:spLocks noChangeArrowheads="1"/>
          </p:cNvSpPr>
          <p:nvPr/>
        </p:nvSpPr>
        <p:spPr bwMode="auto">
          <a:xfrm>
            <a:off x="164303" y="2658587"/>
            <a:ext cx="8599487" cy="369332"/>
          </a:xfrm>
          <a:prstGeom prst="rect">
            <a:avLst/>
          </a:prstGeom>
          <a:noFill/>
          <a:ln w="9525">
            <a:noFill/>
            <a:miter lim="800000"/>
            <a:headEnd/>
            <a:tailEnd/>
          </a:ln>
        </p:spPr>
        <p:txBody>
          <a:bodyPr>
            <a:spAutoFit/>
          </a:bodyPr>
          <a:lstStyle/>
          <a:p>
            <a:pPr algn="ctr">
              <a:spcBef>
                <a:spcPts val="1400"/>
              </a:spcBef>
              <a:buClr>
                <a:schemeClr val="accent2"/>
              </a:buClr>
              <a:buSzPct val="115000"/>
              <a:buFont typeface="Arial" charset="0"/>
              <a:buNone/>
            </a:pPr>
            <a:r>
              <a:rPr lang="fr-FR" sz="1800" b="1" i="1" dirty="0" smtClean="0">
                <a:solidFill>
                  <a:srgbClr val="000080"/>
                </a:solidFill>
                <a:latin typeface="Century Schoolbook" charset="0"/>
              </a:rPr>
              <a:t>Veuillez vous reporter au manuel d’exercices</a:t>
            </a:r>
            <a:endParaRPr lang="fr-FR" sz="1800" b="1" i="1" dirty="0">
              <a:solidFill>
                <a:srgbClr val="000080"/>
              </a:solidFill>
              <a:latin typeface="Century Schoolbook" charset="0"/>
            </a:endParaRPr>
          </a:p>
        </p:txBody>
      </p:sp>
    </p:spTree>
    <p:custDataLst>
      <p:tags r:id="rId1"/>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5"/>
          <p:cNvSpPr>
            <a:spLocks noGrp="1" noChangeArrowheads="1"/>
          </p:cNvSpPr>
          <p:nvPr>
            <p:ph idx="1"/>
          </p:nvPr>
        </p:nvSpPr>
        <p:spPr>
          <a:xfrm>
            <a:off x="279400" y="584200"/>
            <a:ext cx="8599488" cy="2749471"/>
          </a:xfrm>
        </p:spPr>
        <p:txBody>
          <a:bodyPr/>
          <a:lstStyle/>
          <a:p>
            <a:pPr>
              <a:buFont typeface="Arial" charset="0"/>
              <a:buNone/>
            </a:pPr>
            <a:r>
              <a:rPr lang="fr-FR" dirty="0" smtClean="0"/>
              <a:t>Dans ce chapitre, vous avez appris à</a:t>
            </a:r>
          </a:p>
          <a:p>
            <a:r>
              <a:rPr lang="fr-FR" dirty="0" smtClean="0"/>
              <a:t>Utiliser le flottement (</a:t>
            </a:r>
            <a:r>
              <a:rPr lang="fr-FR" dirty="0" err="1" smtClean="0">
                <a:latin typeface="Courier New" pitchFamily="49" charset="0"/>
                <a:cs typeface="Courier New" pitchFamily="49" charset="0"/>
              </a:rPr>
              <a:t>float</a:t>
            </a:r>
            <a:r>
              <a:rPr lang="fr-FR" dirty="0" smtClean="0"/>
              <a:t>) et l’effacement (</a:t>
            </a:r>
            <a:r>
              <a:rPr lang="fr-FR" dirty="0" err="1" smtClean="0">
                <a:latin typeface="Courier New" pitchFamily="49" charset="0"/>
                <a:cs typeface="Courier New" pitchFamily="49" charset="0"/>
              </a:rPr>
              <a:t>clear</a:t>
            </a:r>
            <a:r>
              <a:rPr lang="fr-FR" dirty="0" smtClean="0"/>
              <a:t>) pour déplacer du contenu dans un conteneur</a:t>
            </a:r>
          </a:p>
          <a:p>
            <a:r>
              <a:rPr lang="fr-FR" dirty="0" smtClean="0"/>
              <a:t>Créer des valeurs de propriétés statiques et héritées</a:t>
            </a:r>
          </a:p>
          <a:p>
            <a:r>
              <a:rPr lang="fr-FR" dirty="0" smtClean="0"/>
              <a:t>Positionner les éléments avec précision grâce aux valeurs de propriétés relatives et absolues</a:t>
            </a:r>
          </a:p>
          <a:p>
            <a:r>
              <a:rPr lang="fr-FR" dirty="0" smtClean="0"/>
              <a:t>Figer le contenu avec les valeurs de propriétés fixes</a:t>
            </a:r>
          </a:p>
        </p:txBody>
      </p:sp>
      <p:sp>
        <p:nvSpPr>
          <p:cNvPr id="346116" name="Rectangle 4"/>
          <p:cNvSpPr>
            <a:spLocks noGrp="1" noChangeArrowheads="1"/>
          </p:cNvSpPr>
          <p:nvPr>
            <p:ph type="title"/>
          </p:nvPr>
        </p:nvSpPr>
        <p:spPr/>
        <p:txBody>
          <a:bodyPr/>
          <a:lstStyle/>
          <a:p>
            <a:r>
              <a:rPr lang="fr-FR" dirty="0" smtClean="0"/>
              <a:t>Résumé du chapitre</a:t>
            </a:r>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5"/>
          <p:cNvSpPr>
            <a:spLocks noGrp="1" noChangeArrowheads="1"/>
          </p:cNvSpPr>
          <p:nvPr>
            <p:ph idx="1"/>
          </p:nvPr>
        </p:nvSpPr>
        <p:spPr>
          <a:xfrm>
            <a:off x="279400" y="584200"/>
            <a:ext cx="8599488" cy="4965462"/>
          </a:xfrm>
        </p:spPr>
        <p:txBody>
          <a:bodyPr/>
          <a:lstStyle/>
          <a:p>
            <a:pPr indent="0">
              <a:buNone/>
            </a:pPr>
            <a:r>
              <a:rPr lang="fr-FR" dirty="0" smtClean="0"/>
              <a:t>Quels types d’éléments ne peuvent pas avoir de dimensions ?</a:t>
            </a:r>
            <a:br>
              <a:rPr lang="fr-FR" dirty="0" smtClean="0"/>
            </a:br>
            <a:r>
              <a:rPr lang="fr-FR" dirty="0" smtClean="0"/>
              <a:t/>
            </a:r>
            <a:br>
              <a:rPr lang="fr-FR" dirty="0" smtClean="0"/>
            </a:br>
            <a:r>
              <a:rPr lang="fr-FR" b="0" dirty="0" smtClean="0"/>
              <a:t>_______________________________________________________________</a:t>
            </a:r>
          </a:p>
          <a:p>
            <a:pPr indent="0">
              <a:buNone/>
            </a:pPr>
            <a:r>
              <a:rPr lang="fr-FR" dirty="0" smtClean="0"/>
              <a:t>Que se passe-t-il lorsque des marges se rencontrent verticalement ?</a:t>
            </a:r>
            <a:br>
              <a:rPr lang="fr-FR" dirty="0" smtClean="0"/>
            </a:br>
            <a:r>
              <a:rPr lang="fr-FR" dirty="0" smtClean="0"/>
              <a:t/>
            </a:r>
            <a:br>
              <a:rPr lang="fr-FR" dirty="0" smtClean="0"/>
            </a:br>
            <a:r>
              <a:rPr lang="fr-FR" b="0" dirty="0" smtClean="0"/>
              <a:t>_______________________________________________________________</a:t>
            </a:r>
          </a:p>
          <a:p>
            <a:pPr indent="0">
              <a:buNone/>
            </a:pPr>
            <a:r>
              <a:rPr lang="fr-FR" dirty="0" smtClean="0"/>
              <a:t>Quel élément HTML est remplacé par </a:t>
            </a:r>
            <a:r>
              <a:rPr lang="fr-FR" dirty="0" err="1" smtClean="0">
                <a:latin typeface="Courier New" pitchFamily="49" charset="0"/>
                <a:cs typeface="Courier New" pitchFamily="49" charset="0"/>
              </a:rPr>
              <a:t>float</a:t>
            </a:r>
            <a:r>
              <a:rPr lang="fr-FR" dirty="0" smtClean="0">
                <a:cs typeface="Courier New" pitchFamily="49" charset="0"/>
              </a:rPr>
              <a:t> </a:t>
            </a:r>
            <a:r>
              <a:rPr lang="fr-FR" dirty="0" smtClean="0"/>
              <a:t>?</a:t>
            </a:r>
            <a:br>
              <a:rPr lang="fr-FR" dirty="0" smtClean="0"/>
            </a:br>
            <a:r>
              <a:rPr lang="fr-FR" dirty="0" smtClean="0"/>
              <a:t/>
            </a:r>
            <a:br>
              <a:rPr lang="fr-FR" dirty="0" smtClean="0"/>
            </a:br>
            <a:r>
              <a:rPr lang="fr-FR" b="0" dirty="0" smtClean="0"/>
              <a:t>_______________________________________________________________</a:t>
            </a:r>
          </a:p>
          <a:p>
            <a:pPr indent="0">
              <a:buNone/>
            </a:pPr>
            <a:r>
              <a:rPr lang="fr-FR" dirty="0" smtClean="0"/>
              <a:t>Sur quels éléments positionnés est-il possible d’appliquer </a:t>
            </a:r>
            <a:r>
              <a:rPr lang="fr-FR" dirty="0" smtClean="0">
                <a:latin typeface="Courier New" pitchFamily="49" charset="0"/>
                <a:cs typeface="Courier New" pitchFamily="49" charset="0"/>
              </a:rPr>
              <a:t>z-index</a:t>
            </a:r>
            <a:r>
              <a:rPr lang="fr-FR" dirty="0" smtClean="0"/>
              <a:t> ?</a:t>
            </a:r>
            <a:br>
              <a:rPr lang="fr-FR" dirty="0" smtClean="0"/>
            </a:br>
            <a:r>
              <a:rPr lang="fr-FR" dirty="0" smtClean="0"/>
              <a:t/>
            </a:r>
            <a:br>
              <a:rPr lang="fr-FR" dirty="0" smtClean="0"/>
            </a:br>
            <a:r>
              <a:rPr lang="fr-FR" b="0" dirty="0" smtClean="0"/>
              <a:t>_______________________________________________________________</a:t>
            </a:r>
          </a:p>
          <a:p>
            <a:pPr>
              <a:buNone/>
            </a:pPr>
            <a:r>
              <a:rPr lang="fr-FR" dirty="0" smtClean="0"/>
              <a:t>   À quoi le positionnement absolu est-il relatif ?</a:t>
            </a:r>
            <a:br>
              <a:rPr lang="fr-FR" dirty="0" smtClean="0"/>
            </a:br>
            <a:r>
              <a:rPr lang="fr-FR" dirty="0" smtClean="0"/>
              <a:t/>
            </a:r>
            <a:br>
              <a:rPr lang="fr-FR" dirty="0" smtClean="0"/>
            </a:br>
            <a:r>
              <a:rPr lang="fr-FR" b="0" dirty="0" smtClean="0"/>
              <a:t>_______________________________________________________________</a:t>
            </a:r>
          </a:p>
        </p:txBody>
      </p:sp>
      <p:sp>
        <p:nvSpPr>
          <p:cNvPr id="348164" name="Rectangle 4"/>
          <p:cNvSpPr>
            <a:spLocks noGrp="1" noChangeArrowheads="1"/>
          </p:cNvSpPr>
          <p:nvPr>
            <p:ph type="title"/>
          </p:nvPr>
        </p:nvSpPr>
        <p:spPr/>
        <p:txBody>
          <a:bodyPr/>
          <a:lstStyle/>
          <a:p>
            <a:r>
              <a:rPr lang="fr-FR" dirty="0" smtClean="0"/>
              <a:t>Chapitre 3 – Questions de révision</a:t>
            </a:r>
          </a:p>
        </p:txBody>
      </p:sp>
      <p:grpSp>
        <p:nvGrpSpPr>
          <p:cNvPr id="2" name="Group 18"/>
          <p:cNvGrpSpPr/>
          <p:nvPr/>
        </p:nvGrpSpPr>
        <p:grpSpPr bwMode="gray">
          <a:xfrm>
            <a:off x="111125" y="584200"/>
            <a:ext cx="378313" cy="4270375"/>
            <a:chOff x="111125" y="1311275"/>
            <a:chExt cx="378313" cy="4270375"/>
          </a:xfrm>
          <a:effectLst/>
        </p:grpSpPr>
        <p:grpSp>
          <p:nvGrpSpPr>
            <p:cNvPr id="3" name="shape5"/>
            <p:cNvGrpSpPr>
              <a:grpSpLocks/>
            </p:cNvGrpSpPr>
            <p:nvPr/>
          </p:nvGrpSpPr>
          <p:grpSpPr bwMode="gray">
            <a:xfrm>
              <a:off x="112712" y="1311275"/>
              <a:ext cx="374650" cy="269875"/>
              <a:chOff x="590" y="209"/>
              <a:chExt cx="236" cy="170"/>
            </a:xfrm>
          </p:grpSpPr>
          <p:sp>
            <p:nvSpPr>
              <p:cNvPr id="5" name="Oval 7"/>
              <p:cNvSpPr>
                <a:spLocks noChangeArrowheads="1"/>
              </p:cNvSpPr>
              <p:nvPr/>
            </p:nvSpPr>
            <p:spPr bwMode="gray">
              <a:xfrm>
                <a:off x="590" y="234"/>
                <a:ext cx="236" cy="145"/>
              </a:xfrm>
              <a:prstGeom prst="ellipse">
                <a:avLst/>
              </a:prstGeom>
              <a:solidFill>
                <a:srgbClr val="FFFFCC"/>
              </a:solidFill>
              <a:ln w="12700">
                <a:solidFill>
                  <a:srgbClr val="000099"/>
                </a:solidFill>
                <a:round/>
                <a:headEnd/>
                <a:tailEnd/>
              </a:ln>
              <a:effectLst/>
            </p:spPr>
            <p:txBody>
              <a:bodyPr anchor="ctr">
                <a:spAutoFit/>
              </a:bodyPr>
              <a:lstStyle/>
              <a:p>
                <a:endParaRPr lang="en-US" dirty="0"/>
              </a:p>
            </p:txBody>
          </p:sp>
          <p:sp>
            <p:nvSpPr>
              <p:cNvPr id="6" name="Freeform 8"/>
              <p:cNvSpPr>
                <a:spLocks/>
              </p:cNvSpPr>
              <p:nvPr/>
            </p:nvSpPr>
            <p:spPr bwMode="gray">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en-US" dirty="0"/>
              </a:p>
            </p:txBody>
          </p:sp>
          <p:sp>
            <p:nvSpPr>
              <p:cNvPr id="7" name="Oval 9"/>
              <p:cNvSpPr>
                <a:spLocks noChangeArrowheads="1"/>
              </p:cNvSpPr>
              <p:nvPr/>
            </p:nvSpPr>
            <p:spPr bwMode="gray">
              <a:xfrm>
                <a:off x="677" y="216"/>
                <a:ext cx="56" cy="56"/>
              </a:xfrm>
              <a:prstGeom prst="ellipse">
                <a:avLst/>
              </a:prstGeom>
              <a:solidFill>
                <a:srgbClr val="FFFFCC"/>
              </a:solidFill>
              <a:ln w="12700">
                <a:noFill/>
                <a:round/>
                <a:headEnd/>
                <a:tailEnd/>
              </a:ln>
            </p:spPr>
            <p:txBody>
              <a:bodyPr wrap="none" anchor="ctr">
                <a:spAutoFit/>
              </a:bodyPr>
              <a:lstStyle/>
              <a:p>
                <a:endParaRPr lang="en-US" dirty="0"/>
              </a:p>
            </p:txBody>
          </p:sp>
          <p:sp>
            <p:nvSpPr>
              <p:cNvPr id="8" name="Freeform 10"/>
              <p:cNvSpPr>
                <a:spLocks/>
              </p:cNvSpPr>
              <p:nvPr/>
            </p:nvSpPr>
            <p:spPr bwMode="gray">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en-US" dirty="0"/>
              </a:p>
            </p:txBody>
          </p:sp>
        </p:grpSp>
        <p:grpSp>
          <p:nvGrpSpPr>
            <p:cNvPr id="4" name="shape4"/>
            <p:cNvGrpSpPr>
              <a:grpSpLocks/>
            </p:cNvGrpSpPr>
            <p:nvPr/>
          </p:nvGrpSpPr>
          <p:grpSpPr bwMode="gray">
            <a:xfrm>
              <a:off x="111125" y="2325321"/>
              <a:ext cx="374650" cy="269875"/>
              <a:chOff x="590" y="209"/>
              <a:chExt cx="236" cy="170"/>
            </a:xfrm>
          </p:grpSpPr>
          <p:sp>
            <p:nvSpPr>
              <p:cNvPr id="10" name="Oval 7"/>
              <p:cNvSpPr>
                <a:spLocks noChangeArrowheads="1"/>
              </p:cNvSpPr>
              <p:nvPr/>
            </p:nvSpPr>
            <p:spPr bwMode="gray">
              <a:xfrm>
                <a:off x="590" y="234"/>
                <a:ext cx="236" cy="145"/>
              </a:xfrm>
              <a:prstGeom prst="ellipse">
                <a:avLst/>
              </a:prstGeom>
              <a:solidFill>
                <a:srgbClr val="FFFFCC"/>
              </a:solidFill>
              <a:ln w="12700">
                <a:solidFill>
                  <a:srgbClr val="000099"/>
                </a:solidFill>
                <a:round/>
                <a:headEnd/>
                <a:tailEnd/>
              </a:ln>
              <a:effectLst/>
            </p:spPr>
            <p:txBody>
              <a:bodyPr anchor="ctr">
                <a:spAutoFit/>
              </a:bodyPr>
              <a:lstStyle/>
              <a:p>
                <a:endParaRPr lang="en-US" dirty="0"/>
              </a:p>
            </p:txBody>
          </p:sp>
          <p:sp>
            <p:nvSpPr>
              <p:cNvPr id="11" name="Freeform 8"/>
              <p:cNvSpPr>
                <a:spLocks/>
              </p:cNvSpPr>
              <p:nvPr/>
            </p:nvSpPr>
            <p:spPr bwMode="gray">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en-US" dirty="0"/>
              </a:p>
            </p:txBody>
          </p:sp>
          <p:sp>
            <p:nvSpPr>
              <p:cNvPr id="12" name="Oval 9"/>
              <p:cNvSpPr>
                <a:spLocks noChangeArrowheads="1"/>
              </p:cNvSpPr>
              <p:nvPr/>
            </p:nvSpPr>
            <p:spPr bwMode="gray">
              <a:xfrm>
                <a:off x="677" y="216"/>
                <a:ext cx="56" cy="56"/>
              </a:xfrm>
              <a:prstGeom prst="ellipse">
                <a:avLst/>
              </a:prstGeom>
              <a:solidFill>
                <a:srgbClr val="FFFFCC"/>
              </a:solidFill>
              <a:ln w="12700">
                <a:noFill/>
                <a:round/>
                <a:headEnd/>
                <a:tailEnd/>
              </a:ln>
            </p:spPr>
            <p:txBody>
              <a:bodyPr wrap="none" anchor="ctr">
                <a:spAutoFit/>
              </a:bodyPr>
              <a:lstStyle/>
              <a:p>
                <a:endParaRPr lang="en-US" dirty="0"/>
              </a:p>
            </p:txBody>
          </p:sp>
          <p:sp>
            <p:nvSpPr>
              <p:cNvPr id="13" name="Freeform 10"/>
              <p:cNvSpPr>
                <a:spLocks/>
              </p:cNvSpPr>
              <p:nvPr/>
            </p:nvSpPr>
            <p:spPr bwMode="gray">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en-US" dirty="0"/>
              </a:p>
            </p:txBody>
          </p:sp>
        </p:grpSp>
        <p:grpSp>
          <p:nvGrpSpPr>
            <p:cNvPr id="9" name="shape3"/>
            <p:cNvGrpSpPr>
              <a:grpSpLocks/>
            </p:cNvGrpSpPr>
            <p:nvPr/>
          </p:nvGrpSpPr>
          <p:grpSpPr bwMode="gray">
            <a:xfrm>
              <a:off x="111125" y="3354021"/>
              <a:ext cx="374650" cy="269875"/>
              <a:chOff x="590" y="209"/>
              <a:chExt cx="236" cy="170"/>
            </a:xfrm>
          </p:grpSpPr>
          <p:sp>
            <p:nvSpPr>
              <p:cNvPr id="15" name="Oval 7"/>
              <p:cNvSpPr>
                <a:spLocks noChangeArrowheads="1"/>
              </p:cNvSpPr>
              <p:nvPr/>
            </p:nvSpPr>
            <p:spPr bwMode="gray">
              <a:xfrm>
                <a:off x="590" y="234"/>
                <a:ext cx="236" cy="145"/>
              </a:xfrm>
              <a:prstGeom prst="ellipse">
                <a:avLst/>
              </a:prstGeom>
              <a:solidFill>
                <a:srgbClr val="FFFFCC"/>
              </a:solidFill>
              <a:ln w="12700">
                <a:solidFill>
                  <a:srgbClr val="000099"/>
                </a:solidFill>
                <a:round/>
                <a:headEnd/>
                <a:tailEnd/>
              </a:ln>
              <a:effectLst/>
            </p:spPr>
            <p:txBody>
              <a:bodyPr anchor="ctr">
                <a:spAutoFit/>
              </a:bodyPr>
              <a:lstStyle/>
              <a:p>
                <a:endParaRPr lang="en-US" dirty="0"/>
              </a:p>
            </p:txBody>
          </p:sp>
          <p:sp>
            <p:nvSpPr>
              <p:cNvPr id="16" name="Freeform 8"/>
              <p:cNvSpPr>
                <a:spLocks/>
              </p:cNvSpPr>
              <p:nvPr/>
            </p:nvSpPr>
            <p:spPr bwMode="gray">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en-US" dirty="0"/>
              </a:p>
            </p:txBody>
          </p:sp>
          <p:sp>
            <p:nvSpPr>
              <p:cNvPr id="17" name="Oval 9"/>
              <p:cNvSpPr>
                <a:spLocks noChangeArrowheads="1"/>
              </p:cNvSpPr>
              <p:nvPr/>
            </p:nvSpPr>
            <p:spPr bwMode="gray">
              <a:xfrm>
                <a:off x="677" y="216"/>
                <a:ext cx="56" cy="56"/>
              </a:xfrm>
              <a:prstGeom prst="ellipse">
                <a:avLst/>
              </a:prstGeom>
              <a:solidFill>
                <a:srgbClr val="FFFFCC"/>
              </a:solidFill>
              <a:ln w="12700">
                <a:noFill/>
                <a:round/>
                <a:headEnd/>
                <a:tailEnd/>
              </a:ln>
            </p:spPr>
            <p:txBody>
              <a:bodyPr wrap="none" anchor="ctr">
                <a:spAutoFit/>
              </a:bodyPr>
              <a:lstStyle/>
              <a:p>
                <a:endParaRPr lang="en-US" dirty="0"/>
              </a:p>
            </p:txBody>
          </p:sp>
          <p:sp>
            <p:nvSpPr>
              <p:cNvPr id="18" name="Freeform 10"/>
              <p:cNvSpPr>
                <a:spLocks/>
              </p:cNvSpPr>
              <p:nvPr/>
            </p:nvSpPr>
            <p:spPr bwMode="gray">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en-US" dirty="0"/>
              </a:p>
            </p:txBody>
          </p:sp>
        </p:grpSp>
        <p:grpSp>
          <p:nvGrpSpPr>
            <p:cNvPr id="14" name="shape2"/>
            <p:cNvGrpSpPr>
              <a:grpSpLocks/>
            </p:cNvGrpSpPr>
            <p:nvPr/>
          </p:nvGrpSpPr>
          <p:grpSpPr bwMode="gray">
            <a:xfrm>
              <a:off x="111125" y="4329968"/>
              <a:ext cx="374650" cy="269875"/>
              <a:chOff x="590" y="209"/>
              <a:chExt cx="236" cy="170"/>
            </a:xfrm>
          </p:grpSpPr>
          <p:sp>
            <p:nvSpPr>
              <p:cNvPr id="20" name="Oval 7"/>
              <p:cNvSpPr>
                <a:spLocks noChangeArrowheads="1"/>
              </p:cNvSpPr>
              <p:nvPr/>
            </p:nvSpPr>
            <p:spPr bwMode="gray">
              <a:xfrm>
                <a:off x="590" y="234"/>
                <a:ext cx="236" cy="145"/>
              </a:xfrm>
              <a:prstGeom prst="ellipse">
                <a:avLst/>
              </a:prstGeom>
              <a:solidFill>
                <a:srgbClr val="FFFFCC"/>
              </a:solidFill>
              <a:ln w="12700">
                <a:solidFill>
                  <a:srgbClr val="000099"/>
                </a:solidFill>
                <a:round/>
                <a:headEnd/>
                <a:tailEnd/>
              </a:ln>
              <a:effectLst/>
            </p:spPr>
            <p:txBody>
              <a:bodyPr anchor="ctr">
                <a:spAutoFit/>
              </a:bodyPr>
              <a:lstStyle/>
              <a:p>
                <a:endParaRPr lang="en-US" dirty="0"/>
              </a:p>
            </p:txBody>
          </p:sp>
          <p:sp>
            <p:nvSpPr>
              <p:cNvPr id="21" name="Freeform 8"/>
              <p:cNvSpPr>
                <a:spLocks/>
              </p:cNvSpPr>
              <p:nvPr/>
            </p:nvSpPr>
            <p:spPr bwMode="gray">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en-US" dirty="0"/>
              </a:p>
            </p:txBody>
          </p:sp>
          <p:sp>
            <p:nvSpPr>
              <p:cNvPr id="22" name="Oval 9"/>
              <p:cNvSpPr>
                <a:spLocks noChangeArrowheads="1"/>
              </p:cNvSpPr>
              <p:nvPr/>
            </p:nvSpPr>
            <p:spPr bwMode="gray">
              <a:xfrm>
                <a:off x="677" y="216"/>
                <a:ext cx="56" cy="56"/>
              </a:xfrm>
              <a:prstGeom prst="ellipse">
                <a:avLst/>
              </a:prstGeom>
              <a:solidFill>
                <a:srgbClr val="FFFFCC"/>
              </a:solidFill>
              <a:ln w="12700">
                <a:noFill/>
                <a:round/>
                <a:headEnd/>
                <a:tailEnd/>
              </a:ln>
            </p:spPr>
            <p:txBody>
              <a:bodyPr wrap="none" anchor="ctr">
                <a:spAutoFit/>
              </a:bodyPr>
              <a:lstStyle/>
              <a:p>
                <a:endParaRPr lang="en-US" dirty="0"/>
              </a:p>
            </p:txBody>
          </p:sp>
          <p:sp>
            <p:nvSpPr>
              <p:cNvPr id="23" name="Freeform 10"/>
              <p:cNvSpPr>
                <a:spLocks/>
              </p:cNvSpPr>
              <p:nvPr/>
            </p:nvSpPr>
            <p:spPr bwMode="gray">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en-US" dirty="0"/>
              </a:p>
            </p:txBody>
          </p:sp>
        </p:grpSp>
        <p:grpSp>
          <p:nvGrpSpPr>
            <p:cNvPr id="19" name="shape1"/>
            <p:cNvGrpSpPr>
              <a:grpSpLocks/>
            </p:cNvGrpSpPr>
            <p:nvPr/>
          </p:nvGrpSpPr>
          <p:grpSpPr bwMode="gray">
            <a:xfrm>
              <a:off x="114788" y="5311775"/>
              <a:ext cx="374650" cy="269875"/>
              <a:chOff x="590" y="209"/>
              <a:chExt cx="236" cy="170"/>
            </a:xfrm>
          </p:grpSpPr>
          <p:sp>
            <p:nvSpPr>
              <p:cNvPr id="25" name="Oval 7"/>
              <p:cNvSpPr>
                <a:spLocks noChangeArrowheads="1"/>
              </p:cNvSpPr>
              <p:nvPr/>
            </p:nvSpPr>
            <p:spPr bwMode="gray">
              <a:xfrm>
                <a:off x="590" y="234"/>
                <a:ext cx="236" cy="145"/>
              </a:xfrm>
              <a:prstGeom prst="ellipse">
                <a:avLst/>
              </a:prstGeom>
              <a:solidFill>
                <a:srgbClr val="FFFFCC"/>
              </a:solidFill>
              <a:ln w="12700">
                <a:solidFill>
                  <a:srgbClr val="000099"/>
                </a:solidFill>
                <a:round/>
                <a:headEnd/>
                <a:tailEnd/>
              </a:ln>
              <a:effectLst/>
            </p:spPr>
            <p:txBody>
              <a:bodyPr anchor="ctr">
                <a:spAutoFit/>
              </a:bodyPr>
              <a:lstStyle/>
              <a:p>
                <a:endParaRPr lang="en-US" dirty="0"/>
              </a:p>
            </p:txBody>
          </p:sp>
          <p:sp>
            <p:nvSpPr>
              <p:cNvPr id="26" name="Freeform 8"/>
              <p:cNvSpPr>
                <a:spLocks/>
              </p:cNvSpPr>
              <p:nvPr/>
            </p:nvSpPr>
            <p:spPr bwMode="gray">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en-US" dirty="0"/>
              </a:p>
            </p:txBody>
          </p:sp>
          <p:sp>
            <p:nvSpPr>
              <p:cNvPr id="27" name="Oval 9"/>
              <p:cNvSpPr>
                <a:spLocks noChangeArrowheads="1"/>
              </p:cNvSpPr>
              <p:nvPr/>
            </p:nvSpPr>
            <p:spPr bwMode="gray">
              <a:xfrm>
                <a:off x="677" y="216"/>
                <a:ext cx="56" cy="56"/>
              </a:xfrm>
              <a:prstGeom prst="ellipse">
                <a:avLst/>
              </a:prstGeom>
              <a:solidFill>
                <a:srgbClr val="FFFFCC"/>
              </a:solidFill>
              <a:ln w="12700">
                <a:noFill/>
                <a:round/>
                <a:headEnd/>
                <a:tailEnd/>
              </a:ln>
            </p:spPr>
            <p:txBody>
              <a:bodyPr wrap="none" anchor="ctr">
                <a:spAutoFit/>
              </a:bodyPr>
              <a:lstStyle/>
              <a:p>
                <a:endParaRPr lang="en-US" dirty="0"/>
              </a:p>
            </p:txBody>
          </p:sp>
          <p:sp>
            <p:nvSpPr>
              <p:cNvPr id="28" name="Freeform 10"/>
              <p:cNvSpPr>
                <a:spLocks/>
              </p:cNvSpPr>
              <p:nvPr/>
            </p:nvSpPr>
            <p:spPr bwMode="gray">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en-US" dirty="0"/>
              </a:p>
            </p:txBody>
          </p:sp>
        </p:grpSp>
      </p:gr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endParaRPr lang="fr-FR"/>
          </a:p>
        </p:txBody>
      </p:sp>
      <p:sp>
        <p:nvSpPr>
          <p:cNvPr id="3" name="Titre 2"/>
          <p:cNvSpPr>
            <a:spLocks noGrp="1"/>
          </p:cNvSpPr>
          <p:nvPr>
            <p:ph type="title"/>
          </p:nvPr>
        </p:nvSpPr>
        <p:spPr/>
        <p:txBody>
          <a:bodyPr/>
          <a:lstStyle/>
          <a:p>
            <a:r>
              <a:rPr lang="fr-FR" smtClean="0"/>
              <a:t>Notes</a:t>
            </a:r>
            <a:endParaRPr lang="fr-FR"/>
          </a:p>
        </p:txBody>
      </p:sp>
    </p:spTree>
    <p:extLst>
      <p:ext uri="{BB962C8B-B14F-4D97-AF65-F5344CB8AC3E}">
        <p14:creationId xmlns:p14="http://schemas.microsoft.com/office/powerpoint/2010/main" val="1131791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15"/>
          <p:cNvSpPr>
            <a:spLocks noGrp="1" noChangeArrowheads="1"/>
          </p:cNvSpPr>
          <p:nvPr>
            <p:ph idx="1"/>
          </p:nvPr>
        </p:nvSpPr>
        <p:spPr>
          <a:xfrm>
            <a:off x="279400" y="584200"/>
            <a:ext cx="8599488" cy="2918748"/>
          </a:xfrm>
        </p:spPr>
        <p:txBody>
          <a:bodyPr/>
          <a:lstStyle/>
          <a:p>
            <a:r>
              <a:rPr lang="fr-FR" dirty="0" smtClean="0"/>
              <a:t>Pour déplacer les éléments facilement et avec précision, vous devez toujours faire très attention</a:t>
            </a:r>
          </a:p>
          <a:p>
            <a:pPr lvl="1"/>
            <a:r>
              <a:rPr lang="fr-FR" noProof="0" dirty="0" smtClean="0"/>
              <a:t>Aux marges</a:t>
            </a:r>
          </a:p>
          <a:p>
            <a:pPr lvl="1"/>
            <a:r>
              <a:rPr lang="fr-FR" dirty="0" smtClean="0"/>
              <a:t>Aux bordures</a:t>
            </a:r>
          </a:p>
          <a:p>
            <a:pPr lvl="1"/>
            <a:r>
              <a:rPr lang="fr-FR" dirty="0" smtClean="0"/>
              <a:t>Au remplissage</a:t>
            </a:r>
            <a:endParaRPr lang="fr-FR" noProof="0" dirty="0" smtClean="0"/>
          </a:p>
          <a:p>
            <a:pPr lvl="1"/>
            <a:r>
              <a:rPr lang="fr-FR" dirty="0" smtClean="0"/>
              <a:t>À la hauteur et la largeur totale des éléments</a:t>
            </a:r>
          </a:p>
          <a:p>
            <a:r>
              <a:rPr lang="fr-FR" noProof="0" dirty="0" smtClean="0"/>
              <a:t>Il est impossible</a:t>
            </a:r>
            <a:r>
              <a:rPr lang="fr-FR" dirty="0" smtClean="0"/>
              <a:t> de définir la hauteur et la largeur de certains éléments</a:t>
            </a:r>
            <a:endParaRPr lang="fr-FR" noProof="0" dirty="0" smtClean="0"/>
          </a:p>
          <a:p>
            <a:pPr lvl="1"/>
            <a:r>
              <a:rPr lang="fr-FR" dirty="0" err="1" smtClean="0">
                <a:latin typeface="Courier New" pitchFamily="49" charset="0"/>
                <a:cs typeface="Courier New" pitchFamily="49" charset="0"/>
              </a:rPr>
              <a:t>anchor</a:t>
            </a:r>
            <a:endParaRPr lang="fr-FR" dirty="0" smtClean="0">
              <a:latin typeface="Courier New" pitchFamily="49" charset="0"/>
              <a:cs typeface="Courier New" pitchFamily="49" charset="0"/>
            </a:endParaRPr>
          </a:p>
          <a:p>
            <a:pPr lvl="1"/>
            <a:r>
              <a:rPr lang="fr-FR" dirty="0" err="1" smtClean="0">
                <a:latin typeface="Courier New" pitchFamily="49" charset="0"/>
                <a:cs typeface="Courier New" pitchFamily="49" charset="0"/>
              </a:rPr>
              <a:t>strong</a:t>
            </a:r>
            <a:endParaRPr lang="fr-FR" dirty="0" smtClean="0">
              <a:latin typeface="Courier New" pitchFamily="49" charset="0"/>
              <a:cs typeface="Courier New" pitchFamily="49" charset="0"/>
            </a:endParaRPr>
          </a:p>
        </p:txBody>
      </p:sp>
      <p:sp>
        <p:nvSpPr>
          <p:cNvPr id="282638" name="Rectangle 14"/>
          <p:cNvSpPr>
            <a:spLocks noGrp="1" noChangeArrowheads="1"/>
          </p:cNvSpPr>
          <p:nvPr>
            <p:ph type="title"/>
          </p:nvPr>
        </p:nvSpPr>
        <p:spPr/>
        <p:txBody>
          <a:bodyPr/>
          <a:lstStyle/>
          <a:p>
            <a:r>
              <a:rPr lang="fr-FR" noProof="0" dirty="0" smtClean="0"/>
              <a:t>Déplacer les éléments HTML</a:t>
            </a: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5"/>
          <p:cNvSpPr>
            <a:spLocks noGrp="1" noChangeArrowheads="1"/>
          </p:cNvSpPr>
          <p:nvPr>
            <p:ph idx="1"/>
          </p:nvPr>
        </p:nvSpPr>
        <p:spPr>
          <a:xfrm>
            <a:off x="279400" y="584200"/>
            <a:ext cx="8599488" cy="4898777"/>
          </a:xfrm>
        </p:spPr>
        <p:txBody>
          <a:bodyPr/>
          <a:lstStyle/>
          <a:p>
            <a:pPr marL="342900" indent="-342900">
              <a:buSzTx/>
              <a:buFont typeface="Arial" charset="0"/>
              <a:buAutoNum type="arabicPeriod"/>
            </a:pPr>
            <a:endParaRPr lang="fr-FR" noProof="0" dirty="0" smtClean="0"/>
          </a:p>
          <a:p>
            <a:pPr marL="342900" indent="-342900">
              <a:buSzTx/>
              <a:buFont typeface="Arial" charset="0"/>
              <a:buAutoNum type="arabicPeriod"/>
            </a:pPr>
            <a:endParaRPr lang="fr-FR" noProof="0" dirty="0" smtClean="0"/>
          </a:p>
          <a:p>
            <a:pPr marL="342900" indent="-342900">
              <a:buSzTx/>
              <a:buFont typeface="Arial" charset="0"/>
              <a:buAutoNum type="arabicPeriod"/>
            </a:pPr>
            <a:endParaRPr lang="fr-FR" noProof="0" dirty="0" smtClean="0"/>
          </a:p>
          <a:p>
            <a:pPr marL="342900" indent="-342900">
              <a:buSzTx/>
              <a:buFont typeface="Arial" charset="0"/>
              <a:buAutoNum type="arabicPeriod"/>
            </a:pPr>
            <a:endParaRPr lang="fr-FR" dirty="0"/>
          </a:p>
          <a:p>
            <a:pPr marL="342900" indent="-342900">
              <a:buSzTx/>
              <a:buFont typeface="Arial" charset="0"/>
              <a:buAutoNum type="arabicPeriod"/>
            </a:pPr>
            <a:endParaRPr lang="fr-FR" noProof="0" dirty="0" smtClean="0"/>
          </a:p>
          <a:p>
            <a:pPr marL="342900" indent="-342900">
              <a:buSzTx/>
              <a:buFont typeface="Arial" charset="0"/>
              <a:buAutoNum type="arabicPeriod"/>
            </a:pPr>
            <a:r>
              <a:rPr lang="fr-FR" noProof="0" dirty="0" smtClean="0"/>
              <a:t>Quelles sont la largeur et la</a:t>
            </a:r>
            <a:br>
              <a:rPr lang="fr-FR" noProof="0" dirty="0" smtClean="0"/>
            </a:br>
            <a:r>
              <a:rPr lang="fr-FR" noProof="0" dirty="0" smtClean="0"/>
              <a:t>hauteur </a:t>
            </a:r>
            <a:r>
              <a:rPr lang="fr-FR" i="1" noProof="0" dirty="0" smtClean="0">
                <a:latin typeface="Century Schoolbook" charset="0"/>
              </a:rPr>
              <a:t>totales</a:t>
            </a:r>
            <a:r>
              <a:rPr lang="fr-FR" noProof="0" dirty="0" smtClean="0"/>
              <a:t> ?</a:t>
            </a:r>
          </a:p>
          <a:p>
            <a:pPr marL="342900" indent="-342900">
              <a:buSzTx/>
              <a:buFont typeface="Arial" charset="0"/>
              <a:buAutoNum type="arabicPeriod"/>
            </a:pPr>
            <a:endParaRPr lang="fr-FR" noProof="0" dirty="0" smtClean="0"/>
          </a:p>
          <a:p>
            <a:pPr marL="754062" lvl="1" indent="-219456">
              <a:buSzPct val="115000"/>
              <a:buFont typeface="Arial" pitchFamily="34" charset="0"/>
              <a:buChar char="•"/>
            </a:pPr>
            <a:r>
              <a:rPr lang="fr-FR" noProof="0" dirty="0" smtClean="0"/>
              <a:t>Hauteur totale :	__________</a:t>
            </a:r>
          </a:p>
          <a:p>
            <a:pPr marL="704850" lvl="1" indent="-236538"/>
            <a:endParaRPr lang="fr-FR" noProof="0" dirty="0" smtClean="0"/>
          </a:p>
          <a:p>
            <a:pPr marL="704850" lvl="1" indent="-236538"/>
            <a:endParaRPr lang="fr-FR" noProof="0" dirty="0" smtClean="0"/>
          </a:p>
          <a:p>
            <a:pPr marL="704850" lvl="1" indent="-236538"/>
            <a:endParaRPr lang="fr-FR" noProof="0" dirty="0" smtClean="0"/>
          </a:p>
          <a:p>
            <a:pPr marL="754062" lvl="1" indent="-219456">
              <a:buSzPct val="115000"/>
              <a:buFont typeface="Arial" pitchFamily="34" charset="0"/>
              <a:buChar char="•"/>
            </a:pPr>
            <a:r>
              <a:rPr lang="fr-FR" noProof="0" dirty="0" smtClean="0"/>
              <a:t>Largeur totale :	__________</a:t>
            </a:r>
          </a:p>
        </p:txBody>
      </p:sp>
      <p:sp>
        <p:nvSpPr>
          <p:cNvPr id="276504" name="Rectangle 24"/>
          <p:cNvSpPr>
            <a:spLocks noGrp="1" noChangeArrowheads="1"/>
          </p:cNvSpPr>
          <p:nvPr>
            <p:ph type="title"/>
          </p:nvPr>
        </p:nvSpPr>
        <p:spPr/>
        <p:txBody>
          <a:bodyPr/>
          <a:lstStyle/>
          <a:p>
            <a:r>
              <a:rPr lang="fr-FR" sz="2300" noProof="0" dirty="0" smtClean="0"/>
              <a:t>Quiz : Calculer la largeur et la hauteur de la boîte</a:t>
            </a:r>
          </a:p>
        </p:txBody>
      </p:sp>
      <p:sp>
        <p:nvSpPr>
          <p:cNvPr id="25" name="TextBox 24"/>
          <p:cNvSpPr txBox="1"/>
          <p:nvPr/>
        </p:nvSpPr>
        <p:spPr bwMode="blackWhite">
          <a:xfrm>
            <a:off x="4007956" y="933397"/>
            <a:ext cx="4687724" cy="1754326"/>
          </a:xfrm>
          <a:prstGeom prst="rect">
            <a:avLst/>
          </a:prstGeom>
          <a:solidFill>
            <a:schemeClr val="tx2"/>
          </a:solidFill>
          <a:ln w="38100">
            <a:solidFill>
              <a:srgbClr val="9900CC"/>
            </a:solidFill>
          </a:ln>
        </p:spPr>
        <p:txBody>
          <a:bodyPr wrap="square" rtlCol="0">
            <a:spAutoFit/>
          </a:bodyPr>
          <a:lstStyle/>
          <a:p>
            <a:pPr>
              <a:tabLst>
                <a:tab pos="720725" algn="l"/>
              </a:tabLst>
            </a:pPr>
            <a:r>
              <a:rPr lang="en-GB" sz="1800" dirty="0" smtClean="0">
                <a:solidFill>
                  <a:srgbClr val="000080"/>
                </a:solidFill>
                <a:latin typeface="Courier New" charset="0"/>
              </a:rPr>
              <a:t>p { 	margin:2px; </a:t>
            </a:r>
            <a:br>
              <a:rPr lang="en-GB" sz="1800" dirty="0" smtClean="0">
                <a:solidFill>
                  <a:srgbClr val="000080"/>
                </a:solidFill>
                <a:latin typeface="Courier New" charset="0"/>
              </a:rPr>
            </a:br>
            <a:r>
              <a:rPr lang="en-GB" sz="1800" dirty="0" smtClean="0">
                <a:solidFill>
                  <a:srgbClr val="000080"/>
                </a:solidFill>
                <a:latin typeface="Courier New" charset="0"/>
              </a:rPr>
              <a:t>	border:10px solid #CCF; </a:t>
            </a:r>
            <a:br>
              <a:rPr lang="en-GB" sz="1800" dirty="0" smtClean="0">
                <a:solidFill>
                  <a:srgbClr val="000080"/>
                </a:solidFill>
                <a:latin typeface="Courier New" charset="0"/>
              </a:rPr>
            </a:br>
            <a:r>
              <a:rPr lang="en-GB" sz="1800" dirty="0" smtClean="0">
                <a:solidFill>
                  <a:srgbClr val="000080"/>
                </a:solidFill>
                <a:latin typeface="Courier New" charset="0"/>
              </a:rPr>
              <a:t>	padding:8px;</a:t>
            </a:r>
            <a:br>
              <a:rPr lang="en-GB" sz="1800" dirty="0" smtClean="0">
                <a:solidFill>
                  <a:srgbClr val="000080"/>
                </a:solidFill>
                <a:latin typeface="Courier New" charset="0"/>
              </a:rPr>
            </a:br>
            <a:r>
              <a:rPr lang="en-GB" sz="1800" dirty="0" smtClean="0">
                <a:solidFill>
                  <a:srgbClr val="000080"/>
                </a:solidFill>
                <a:latin typeface="Courier New" charset="0"/>
              </a:rPr>
              <a:t>	width:100px; </a:t>
            </a:r>
            <a:br>
              <a:rPr lang="en-GB" sz="1800" dirty="0" smtClean="0">
                <a:solidFill>
                  <a:srgbClr val="000080"/>
                </a:solidFill>
                <a:latin typeface="Courier New" charset="0"/>
              </a:rPr>
            </a:br>
            <a:r>
              <a:rPr lang="en-GB" sz="1800" dirty="0" smtClean="0">
                <a:solidFill>
                  <a:srgbClr val="000080"/>
                </a:solidFill>
                <a:latin typeface="Courier New" charset="0"/>
              </a:rPr>
              <a:t>	height:60px;</a:t>
            </a:r>
          </a:p>
          <a:p>
            <a:pPr>
              <a:tabLst>
                <a:tab pos="720725" algn="l"/>
              </a:tabLst>
            </a:pPr>
            <a:r>
              <a:rPr lang="en-GB" sz="1800" dirty="0" smtClean="0">
                <a:solidFill>
                  <a:srgbClr val="000080"/>
                </a:solidFill>
                <a:latin typeface="Courier New" charset="0"/>
              </a:rPr>
              <a:t>}</a:t>
            </a:r>
            <a:endParaRPr lang="en-GB" sz="1800" dirty="0">
              <a:solidFill>
                <a:srgbClr val="000080"/>
              </a:solidFill>
              <a:latin typeface="Courier New" charset="0"/>
            </a:endParaRPr>
          </a:p>
        </p:txBody>
      </p:sp>
      <p:sp>
        <p:nvSpPr>
          <p:cNvPr id="26" name="TextBox 4"/>
          <p:cNvSpPr txBox="1"/>
          <p:nvPr/>
        </p:nvSpPr>
        <p:spPr>
          <a:xfrm>
            <a:off x="8252490" y="729085"/>
            <a:ext cx="761999" cy="408623"/>
          </a:xfrm>
          <a:prstGeom prst="roundRect">
            <a:avLst/>
          </a:prstGeom>
          <a:solidFill>
            <a:srgbClr val="FFFFFF"/>
          </a:solidFill>
          <a:ln w="12700">
            <a:solidFill>
              <a:srgbClr val="9900CC"/>
            </a:solidFill>
          </a:ln>
        </p:spPr>
        <p:txBody>
          <a:bodyPr wrap="square" rtlCol="0" anchor="ctr">
            <a:spAutoFit/>
          </a:bodyPr>
          <a:lstStyle>
            <a:defPPr>
              <a:defRPr lang="en-US"/>
            </a:defPPr>
            <a:lvl1pPr algn="l"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sz="1400" kern="1200">
                <a:solidFill>
                  <a:schemeClr val="tx1"/>
                </a:solidFill>
                <a:latin typeface="Arial" charset="0"/>
                <a:ea typeface="+mn-ea"/>
                <a:cs typeface="+mn-cs"/>
              </a:defRPr>
            </a:lvl2pPr>
            <a:lvl3pPr marL="914400" algn="l" rtl="0" eaLnBrk="0" fontAlgn="base" hangingPunct="0">
              <a:spcBef>
                <a:spcPct val="0"/>
              </a:spcBef>
              <a:spcAft>
                <a:spcPct val="0"/>
              </a:spcAft>
              <a:defRPr sz="1400" kern="1200">
                <a:solidFill>
                  <a:schemeClr val="tx1"/>
                </a:solidFill>
                <a:latin typeface="Arial" charset="0"/>
                <a:ea typeface="+mn-ea"/>
                <a:cs typeface="+mn-cs"/>
              </a:defRPr>
            </a:lvl3pPr>
            <a:lvl4pPr marL="1371600" algn="l" rtl="0" eaLnBrk="0" fontAlgn="base" hangingPunct="0">
              <a:spcBef>
                <a:spcPct val="0"/>
              </a:spcBef>
              <a:spcAft>
                <a:spcPct val="0"/>
              </a:spcAft>
              <a:defRPr sz="1400" kern="1200">
                <a:solidFill>
                  <a:schemeClr val="tx1"/>
                </a:solidFill>
                <a:latin typeface="Arial" charset="0"/>
                <a:ea typeface="+mn-ea"/>
                <a:cs typeface="+mn-cs"/>
              </a:defRPr>
            </a:lvl4pPr>
            <a:lvl5pPr marL="1828800" algn="l"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smtClean="0">
                <a:ln>
                  <a:noFill/>
                </a:ln>
                <a:solidFill>
                  <a:srgbClr val="000080"/>
                </a:solidFill>
                <a:effectLst/>
                <a:uLnTx/>
                <a:uFillTx/>
                <a:latin typeface="Arial" charset="0"/>
                <a:ea typeface="+mn-ea"/>
                <a:cs typeface="+mn-cs"/>
              </a:rPr>
              <a:t>CSS</a:t>
            </a:r>
            <a:endParaRPr kumimoji="0" lang="en-US" sz="1800" b="1" i="0" u="none" strike="noStrike" kern="1200" cap="none" spc="0" normalizeH="0" baseline="0" noProof="0" dirty="0">
              <a:ln>
                <a:noFill/>
              </a:ln>
              <a:solidFill>
                <a:srgbClr val="000080"/>
              </a:solidFill>
              <a:effectLst/>
              <a:uLnTx/>
              <a:uFillTx/>
              <a:latin typeface="Arial" charset="0"/>
              <a:ea typeface="+mn-ea"/>
              <a:cs typeface="+mn-cs"/>
            </a:endParaRP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7"/>
          <p:cNvSpPr>
            <a:spLocks noGrp="1" noChangeArrowheads="1"/>
          </p:cNvSpPr>
          <p:nvPr>
            <p:ph idx="1"/>
          </p:nvPr>
        </p:nvSpPr>
        <p:spPr>
          <a:xfrm>
            <a:off x="279400" y="584200"/>
            <a:ext cx="8599488" cy="5191166"/>
          </a:xfrm>
        </p:spPr>
        <p:txBody>
          <a:bodyPr/>
          <a:lstStyle/>
          <a:p>
            <a:r>
              <a:rPr lang="fr-FR" noProof="0" dirty="0" smtClean="0"/>
              <a:t>Technique de positionnement la plus simple</a:t>
            </a:r>
          </a:p>
          <a:p>
            <a:pPr lvl="1"/>
            <a:r>
              <a:rPr lang="fr-FR" noProof="0" dirty="0" smtClean="0"/>
              <a:t>Définir la largeur / hauteur et le remplissage / les</a:t>
            </a:r>
            <a:br>
              <a:rPr lang="fr-FR" noProof="0" dirty="0" smtClean="0"/>
            </a:br>
            <a:r>
              <a:rPr lang="fr-FR" noProof="0" dirty="0" smtClean="0"/>
              <a:t>bordures / les marges pour éloigner les boîtes les</a:t>
            </a:r>
            <a:br>
              <a:rPr lang="fr-FR" noProof="0" dirty="0" smtClean="0"/>
            </a:br>
            <a:r>
              <a:rPr lang="fr-FR" noProof="0" dirty="0" smtClean="0"/>
              <a:t>unes des autres</a:t>
            </a:r>
          </a:p>
          <a:p>
            <a:pPr lvl="1"/>
            <a:r>
              <a:rPr lang="fr-FR" i="1" noProof="0" dirty="0" smtClean="0">
                <a:latin typeface="Century Schoolbook" charset="0"/>
              </a:rPr>
              <a:t>« Jouer des coudes » </a:t>
            </a:r>
            <a:r>
              <a:rPr lang="fr-FR" dirty="0" smtClean="0"/>
              <a:t>pour éloigner les boîtes</a:t>
            </a:r>
          </a:p>
          <a:p>
            <a:pPr lvl="1"/>
            <a:endParaRPr lang="fr-FR" noProof="0" dirty="0" smtClean="0"/>
          </a:p>
          <a:p>
            <a:pPr lvl="1"/>
            <a:endParaRPr lang="fr-FR" noProof="0" dirty="0" smtClean="0"/>
          </a:p>
          <a:p>
            <a:pPr lvl="1">
              <a:buFont typeface="Arial" charset="0"/>
              <a:buNone/>
            </a:pPr>
            <a:endParaRPr lang="fr-FR" noProof="0" dirty="0" smtClean="0">
              <a:latin typeface="Courier New" charset="0"/>
            </a:endParaRPr>
          </a:p>
          <a:p>
            <a:pPr lvl="1">
              <a:buFont typeface="Arial" charset="0"/>
              <a:buNone/>
            </a:pPr>
            <a:r>
              <a:rPr lang="fr-FR" noProof="0" dirty="0" smtClean="0">
                <a:latin typeface="Courier New" charset="0"/>
              </a:rPr>
              <a:t/>
            </a:r>
            <a:br>
              <a:rPr lang="fr-FR" noProof="0" dirty="0" smtClean="0">
                <a:latin typeface="Courier New" charset="0"/>
              </a:rPr>
            </a:br>
            <a:r>
              <a:rPr lang="fr-FR" noProof="0" dirty="0" smtClean="0">
                <a:latin typeface="Courier New" charset="0"/>
              </a:rPr>
              <a:t/>
            </a:r>
            <a:br>
              <a:rPr lang="fr-FR" noProof="0" dirty="0" smtClean="0">
                <a:latin typeface="Courier New" charset="0"/>
              </a:rPr>
            </a:br>
            <a:r>
              <a:rPr lang="fr-FR" noProof="0" dirty="0" smtClean="0">
                <a:latin typeface="Courier New" charset="0"/>
              </a:rPr>
              <a:t/>
            </a:r>
            <a:br>
              <a:rPr lang="fr-FR" noProof="0" dirty="0" smtClean="0">
                <a:latin typeface="Courier New" charset="0"/>
              </a:rPr>
            </a:br>
            <a:r>
              <a:rPr lang="fr-FR" noProof="0" dirty="0" smtClean="0">
                <a:latin typeface="Courier New" charset="0"/>
              </a:rPr>
              <a:t/>
            </a:r>
            <a:br>
              <a:rPr lang="fr-FR" noProof="0" dirty="0" smtClean="0">
                <a:latin typeface="Courier New" charset="0"/>
              </a:rPr>
            </a:br>
            <a:r>
              <a:rPr lang="fr-FR" noProof="0" dirty="0" smtClean="0">
                <a:latin typeface="Courier New" charset="0"/>
              </a:rPr>
              <a:t/>
            </a:r>
            <a:br>
              <a:rPr lang="fr-FR" noProof="0" dirty="0" smtClean="0">
                <a:latin typeface="Courier New" charset="0"/>
              </a:rPr>
            </a:br>
            <a:r>
              <a:rPr lang="fr-FR" noProof="0" dirty="0" smtClean="0">
                <a:latin typeface="Courier New" charset="0"/>
              </a:rPr>
              <a:t/>
            </a:r>
            <a:br>
              <a:rPr lang="fr-FR" noProof="0" dirty="0" smtClean="0">
                <a:latin typeface="Courier New" charset="0"/>
              </a:rPr>
            </a:br>
            <a:endParaRPr lang="fr-FR" noProof="0" dirty="0" smtClean="0">
              <a:latin typeface="Courier New" charset="0"/>
            </a:endParaRPr>
          </a:p>
          <a:p>
            <a:pPr lvl="1">
              <a:buFont typeface="Arial" charset="0"/>
              <a:buNone/>
            </a:pPr>
            <a:r>
              <a:rPr lang="fr-FR" noProof="0" dirty="0" smtClean="0">
                <a:latin typeface="Courier New" charset="0"/>
              </a:rPr>
              <a:t>&lt;p class="</a:t>
            </a:r>
            <a:r>
              <a:rPr lang="fr-FR" noProof="0" dirty="0" err="1" smtClean="0">
                <a:latin typeface="Courier New" charset="0"/>
              </a:rPr>
              <a:t>TopBox</a:t>
            </a:r>
            <a:r>
              <a:rPr lang="fr-FR" noProof="0" dirty="0" smtClean="0">
                <a:latin typeface="Courier New" charset="0"/>
              </a:rPr>
              <a:t>"&gt;Content&lt;/p&gt;</a:t>
            </a:r>
          </a:p>
          <a:p>
            <a:pPr>
              <a:buFont typeface="Arial" charset="0"/>
              <a:buNone/>
            </a:pPr>
            <a:r>
              <a:rPr lang="fr-FR" sz="2000" noProof="0" dirty="0" smtClean="0"/>
              <a:t>	</a:t>
            </a:r>
            <a:endParaRPr lang="fr-FR" noProof="0" dirty="0" smtClean="0"/>
          </a:p>
        </p:txBody>
      </p:sp>
      <p:sp>
        <p:nvSpPr>
          <p:cNvPr id="290842" name="Rectangle 26"/>
          <p:cNvSpPr>
            <a:spLocks noGrp="1" noChangeArrowheads="1"/>
          </p:cNvSpPr>
          <p:nvPr>
            <p:ph type="title"/>
          </p:nvPr>
        </p:nvSpPr>
        <p:spPr/>
        <p:txBody>
          <a:bodyPr/>
          <a:lstStyle/>
          <a:p>
            <a:r>
              <a:rPr lang="fr-FR" noProof="0" dirty="0" smtClean="0"/>
              <a:t>Positionner les éléments avec les marges</a:t>
            </a:r>
          </a:p>
        </p:txBody>
      </p:sp>
      <p:grpSp>
        <p:nvGrpSpPr>
          <p:cNvPr id="23" name="Group 1"/>
          <p:cNvGrpSpPr/>
          <p:nvPr/>
        </p:nvGrpSpPr>
        <p:grpSpPr>
          <a:xfrm>
            <a:off x="284818" y="1273323"/>
            <a:ext cx="8782050" cy="3976687"/>
            <a:chOff x="215900" y="1230313"/>
            <a:chExt cx="8782050" cy="3976687"/>
          </a:xfrm>
        </p:grpSpPr>
        <p:sp>
          <p:nvSpPr>
            <p:cNvPr id="24" name="shape18"/>
            <p:cNvSpPr>
              <a:spLocks noChangeArrowheads="1"/>
            </p:cNvSpPr>
            <p:nvPr/>
          </p:nvSpPr>
          <p:spPr bwMode="blackWhite">
            <a:xfrm>
              <a:off x="6413500" y="1270000"/>
              <a:ext cx="2584450" cy="1535113"/>
            </a:xfrm>
            <a:prstGeom prst="rect">
              <a:avLst/>
            </a:prstGeom>
            <a:ln>
              <a:solidFill>
                <a:srgbClr val="0033CC"/>
              </a:solidFill>
              <a:headEnd/>
              <a:tailEnd/>
            </a:ln>
          </p:spPr>
          <p:style>
            <a:lnRef idx="1">
              <a:schemeClr val="accent5"/>
            </a:lnRef>
            <a:fillRef idx="3">
              <a:schemeClr val="accent5"/>
            </a:fillRef>
            <a:effectRef idx="2">
              <a:schemeClr val="accent5"/>
            </a:effectRef>
            <a:fontRef idx="minor">
              <a:schemeClr val="lt1"/>
            </a:fontRef>
          </p:style>
          <p:txBody>
            <a:bodyPr anchor="ctr">
              <a:spAutoFit/>
            </a:bodyPr>
            <a:lstStyle/>
            <a:p>
              <a:endParaRPr lang="en-US" dirty="0"/>
            </a:p>
          </p:txBody>
        </p:sp>
        <p:sp>
          <p:nvSpPr>
            <p:cNvPr id="25" name="shape17"/>
            <p:cNvSpPr>
              <a:spLocks noChangeArrowheads="1"/>
            </p:cNvSpPr>
            <p:nvPr/>
          </p:nvSpPr>
          <p:spPr bwMode="blackWhite">
            <a:xfrm>
              <a:off x="6584950" y="1508125"/>
              <a:ext cx="2243138" cy="1162050"/>
            </a:xfrm>
            <a:prstGeom prst="rect">
              <a:avLst/>
            </a:prstGeom>
            <a:ln>
              <a:headEnd/>
              <a:tailEnd/>
            </a:ln>
          </p:spPr>
          <p:style>
            <a:lnRef idx="1">
              <a:schemeClr val="dk1"/>
            </a:lnRef>
            <a:fillRef idx="2">
              <a:schemeClr val="dk1"/>
            </a:fillRef>
            <a:effectRef idx="1">
              <a:schemeClr val="dk1"/>
            </a:effectRef>
            <a:fontRef idx="minor">
              <a:schemeClr val="dk1"/>
            </a:fontRef>
          </p:style>
          <p:txBody>
            <a:bodyPr anchor="ctr">
              <a:spAutoFit/>
            </a:bodyPr>
            <a:lstStyle/>
            <a:p>
              <a:endParaRPr lang="en-US" dirty="0"/>
            </a:p>
          </p:txBody>
        </p:sp>
        <p:sp>
          <p:nvSpPr>
            <p:cNvPr id="27" name="shape16"/>
            <p:cNvSpPr>
              <a:spLocks noChangeArrowheads="1"/>
            </p:cNvSpPr>
            <p:nvPr/>
          </p:nvSpPr>
          <p:spPr bwMode="auto">
            <a:xfrm>
              <a:off x="6757988" y="1709738"/>
              <a:ext cx="1916112" cy="808037"/>
            </a:xfrm>
            <a:prstGeom prst="rect">
              <a:avLst/>
            </a:prstGeom>
            <a:solidFill>
              <a:schemeClr val="accent1"/>
            </a:solidFill>
            <a:ln w="12700">
              <a:solidFill>
                <a:schemeClr val="tx1"/>
              </a:solidFill>
              <a:miter lim="800000"/>
              <a:headEnd/>
              <a:tailEnd/>
            </a:ln>
          </p:spPr>
          <p:txBody>
            <a:bodyPr anchor="ctr">
              <a:spAutoFit/>
            </a:bodyPr>
            <a:lstStyle/>
            <a:p>
              <a:endParaRPr lang="en-US" dirty="0"/>
            </a:p>
          </p:txBody>
        </p:sp>
        <p:sp>
          <p:nvSpPr>
            <p:cNvPr id="28" name="shape15"/>
            <p:cNvSpPr txBox="1">
              <a:spLocks noChangeArrowheads="1"/>
            </p:cNvSpPr>
            <p:nvPr/>
          </p:nvSpPr>
          <p:spPr bwMode="auto">
            <a:xfrm>
              <a:off x="7320011" y="1230313"/>
              <a:ext cx="727075" cy="304800"/>
            </a:xfrm>
            <a:prstGeom prst="rect">
              <a:avLst/>
            </a:prstGeom>
            <a:noFill/>
            <a:ln w="12700">
              <a:noFill/>
              <a:miter lim="800000"/>
              <a:headEnd/>
              <a:tailEnd/>
            </a:ln>
          </p:spPr>
          <p:txBody>
            <a:bodyPr wrap="none">
              <a:spAutoFit/>
            </a:bodyPr>
            <a:lstStyle/>
            <a:p>
              <a:r>
                <a:rPr lang="en-GB" dirty="0"/>
                <a:t>margin</a:t>
              </a:r>
            </a:p>
          </p:txBody>
        </p:sp>
        <p:sp>
          <p:nvSpPr>
            <p:cNvPr id="29" name="shape14"/>
            <p:cNvSpPr txBox="1">
              <a:spLocks noChangeArrowheads="1"/>
            </p:cNvSpPr>
            <p:nvPr/>
          </p:nvSpPr>
          <p:spPr bwMode="auto">
            <a:xfrm>
              <a:off x="7350263" y="1446213"/>
              <a:ext cx="695325" cy="304800"/>
            </a:xfrm>
            <a:prstGeom prst="rect">
              <a:avLst/>
            </a:prstGeom>
            <a:noFill/>
            <a:ln w="12700">
              <a:noFill/>
              <a:miter lim="800000"/>
              <a:headEnd/>
              <a:tailEnd/>
            </a:ln>
          </p:spPr>
          <p:txBody>
            <a:bodyPr wrap="none">
              <a:spAutoFit/>
            </a:bodyPr>
            <a:lstStyle/>
            <a:p>
              <a:r>
                <a:rPr lang="en-GB" dirty="0"/>
                <a:t>border</a:t>
              </a:r>
            </a:p>
          </p:txBody>
        </p:sp>
        <p:sp>
          <p:nvSpPr>
            <p:cNvPr id="30" name="shape13"/>
            <p:cNvSpPr txBox="1">
              <a:spLocks noChangeArrowheads="1"/>
            </p:cNvSpPr>
            <p:nvPr/>
          </p:nvSpPr>
          <p:spPr bwMode="auto">
            <a:xfrm>
              <a:off x="7268900" y="1682750"/>
              <a:ext cx="814388" cy="304800"/>
            </a:xfrm>
            <a:prstGeom prst="rect">
              <a:avLst/>
            </a:prstGeom>
            <a:noFill/>
            <a:ln w="12700">
              <a:noFill/>
              <a:miter lim="800000"/>
              <a:headEnd/>
              <a:tailEnd/>
            </a:ln>
          </p:spPr>
          <p:txBody>
            <a:bodyPr wrap="none">
              <a:spAutoFit/>
            </a:bodyPr>
            <a:lstStyle/>
            <a:p>
              <a:r>
                <a:rPr lang="en-GB" dirty="0"/>
                <a:t>padding</a:t>
              </a:r>
            </a:p>
          </p:txBody>
        </p:sp>
        <p:sp>
          <p:nvSpPr>
            <p:cNvPr id="31" name="shape12"/>
            <p:cNvSpPr>
              <a:spLocks noChangeArrowheads="1"/>
            </p:cNvSpPr>
            <p:nvPr/>
          </p:nvSpPr>
          <p:spPr bwMode="auto">
            <a:xfrm>
              <a:off x="6923088" y="2001838"/>
              <a:ext cx="1535112" cy="285750"/>
            </a:xfrm>
            <a:prstGeom prst="rect">
              <a:avLst/>
            </a:prstGeom>
            <a:noFill/>
            <a:ln w="12700">
              <a:solidFill>
                <a:schemeClr val="tx1"/>
              </a:solidFill>
              <a:prstDash val="dash"/>
              <a:miter lim="800000"/>
              <a:headEnd/>
              <a:tailEnd/>
            </a:ln>
          </p:spPr>
          <p:txBody>
            <a:bodyPr anchor="ctr">
              <a:spAutoFit/>
            </a:bodyPr>
            <a:lstStyle/>
            <a:p>
              <a:endParaRPr lang="en-US" dirty="0"/>
            </a:p>
          </p:txBody>
        </p:sp>
        <p:sp>
          <p:nvSpPr>
            <p:cNvPr id="32" name="shape11"/>
            <p:cNvSpPr txBox="1">
              <a:spLocks noChangeArrowheads="1"/>
            </p:cNvSpPr>
            <p:nvPr/>
          </p:nvSpPr>
          <p:spPr bwMode="auto">
            <a:xfrm>
              <a:off x="7268888" y="1984838"/>
              <a:ext cx="838691" cy="307777"/>
            </a:xfrm>
            <a:prstGeom prst="rect">
              <a:avLst/>
            </a:prstGeom>
            <a:noFill/>
            <a:ln w="12700">
              <a:noFill/>
              <a:miter lim="800000"/>
              <a:headEnd/>
              <a:tailEnd/>
            </a:ln>
          </p:spPr>
          <p:txBody>
            <a:bodyPr wrap="none">
              <a:spAutoFit/>
            </a:bodyPr>
            <a:lstStyle/>
            <a:p>
              <a:r>
                <a:rPr lang="en-GB" dirty="0">
                  <a:solidFill>
                    <a:srgbClr val="B2B2B2"/>
                  </a:solidFill>
                </a:rPr>
                <a:t>Content</a:t>
              </a:r>
            </a:p>
          </p:txBody>
        </p:sp>
        <p:sp>
          <p:nvSpPr>
            <p:cNvPr id="33" name="shape10"/>
            <p:cNvSpPr>
              <a:spLocks noChangeArrowheads="1"/>
            </p:cNvSpPr>
            <p:nvPr/>
          </p:nvSpPr>
          <p:spPr bwMode="blackWhite">
            <a:xfrm>
              <a:off x="6413500" y="2674938"/>
              <a:ext cx="2584450" cy="25320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spAutoFit/>
            </a:bodyPr>
            <a:lstStyle/>
            <a:p>
              <a:endParaRPr lang="en-US" dirty="0"/>
            </a:p>
          </p:txBody>
        </p:sp>
        <p:sp>
          <p:nvSpPr>
            <p:cNvPr id="34" name="shape9"/>
            <p:cNvSpPr>
              <a:spLocks noChangeArrowheads="1"/>
            </p:cNvSpPr>
            <p:nvPr/>
          </p:nvSpPr>
          <p:spPr bwMode="blackWhite">
            <a:xfrm>
              <a:off x="6584950" y="3910013"/>
              <a:ext cx="2243138" cy="1162050"/>
            </a:xfrm>
            <a:prstGeom prst="rect">
              <a:avLst/>
            </a:prstGeom>
            <a:ln>
              <a:headEnd/>
              <a:tailEnd/>
            </a:ln>
          </p:spPr>
          <p:style>
            <a:lnRef idx="1">
              <a:schemeClr val="dk1"/>
            </a:lnRef>
            <a:fillRef idx="2">
              <a:schemeClr val="dk1"/>
            </a:fillRef>
            <a:effectRef idx="1">
              <a:schemeClr val="dk1"/>
            </a:effectRef>
            <a:fontRef idx="minor">
              <a:schemeClr val="dk1"/>
            </a:fontRef>
          </p:style>
          <p:txBody>
            <a:bodyPr anchor="ctr">
              <a:spAutoFit/>
            </a:bodyPr>
            <a:lstStyle/>
            <a:p>
              <a:endParaRPr lang="en-US" dirty="0"/>
            </a:p>
          </p:txBody>
        </p:sp>
        <p:sp>
          <p:nvSpPr>
            <p:cNvPr id="35" name="shape8"/>
            <p:cNvSpPr>
              <a:spLocks noChangeArrowheads="1"/>
            </p:cNvSpPr>
            <p:nvPr/>
          </p:nvSpPr>
          <p:spPr bwMode="auto">
            <a:xfrm>
              <a:off x="6757988" y="4111625"/>
              <a:ext cx="1916112" cy="808038"/>
            </a:xfrm>
            <a:prstGeom prst="rect">
              <a:avLst/>
            </a:prstGeom>
            <a:solidFill>
              <a:schemeClr val="accent1"/>
            </a:solidFill>
            <a:ln w="12700">
              <a:solidFill>
                <a:schemeClr val="tx1"/>
              </a:solidFill>
              <a:miter lim="800000"/>
              <a:headEnd/>
              <a:tailEnd/>
            </a:ln>
          </p:spPr>
          <p:txBody>
            <a:bodyPr anchor="ctr">
              <a:spAutoFit/>
            </a:bodyPr>
            <a:lstStyle/>
            <a:p>
              <a:endParaRPr lang="en-US" dirty="0"/>
            </a:p>
          </p:txBody>
        </p:sp>
        <p:sp>
          <p:nvSpPr>
            <p:cNvPr id="36" name="shape7"/>
            <p:cNvSpPr txBox="1">
              <a:spLocks noChangeArrowheads="1"/>
            </p:cNvSpPr>
            <p:nvPr/>
          </p:nvSpPr>
          <p:spPr bwMode="auto">
            <a:xfrm>
              <a:off x="7354386" y="3144061"/>
              <a:ext cx="727075" cy="304800"/>
            </a:xfrm>
            <a:prstGeom prst="rect">
              <a:avLst/>
            </a:prstGeom>
            <a:noFill/>
            <a:ln w="12700">
              <a:noFill/>
              <a:miter lim="800000"/>
              <a:headEnd/>
              <a:tailEnd/>
            </a:ln>
          </p:spPr>
          <p:txBody>
            <a:bodyPr wrap="none">
              <a:spAutoFit/>
            </a:bodyPr>
            <a:lstStyle/>
            <a:p>
              <a:r>
                <a:rPr lang="en-GB" dirty="0"/>
                <a:t>margin</a:t>
              </a:r>
            </a:p>
          </p:txBody>
        </p:sp>
        <p:sp>
          <p:nvSpPr>
            <p:cNvPr id="37" name="shape6"/>
            <p:cNvSpPr txBox="1">
              <a:spLocks noChangeArrowheads="1"/>
            </p:cNvSpPr>
            <p:nvPr/>
          </p:nvSpPr>
          <p:spPr bwMode="auto">
            <a:xfrm>
              <a:off x="7377782" y="3861850"/>
              <a:ext cx="695325" cy="304800"/>
            </a:xfrm>
            <a:prstGeom prst="rect">
              <a:avLst/>
            </a:prstGeom>
            <a:noFill/>
            <a:ln w="12700">
              <a:noFill/>
              <a:miter lim="800000"/>
              <a:headEnd/>
              <a:tailEnd/>
            </a:ln>
          </p:spPr>
          <p:txBody>
            <a:bodyPr wrap="none">
              <a:spAutoFit/>
            </a:bodyPr>
            <a:lstStyle/>
            <a:p>
              <a:r>
                <a:rPr lang="en-GB" dirty="0"/>
                <a:t>border</a:t>
              </a:r>
            </a:p>
          </p:txBody>
        </p:sp>
        <p:sp>
          <p:nvSpPr>
            <p:cNvPr id="38" name="shape5"/>
            <p:cNvSpPr txBox="1">
              <a:spLocks noChangeArrowheads="1"/>
            </p:cNvSpPr>
            <p:nvPr/>
          </p:nvSpPr>
          <p:spPr bwMode="auto">
            <a:xfrm>
              <a:off x="7323912" y="4077764"/>
              <a:ext cx="814388" cy="304800"/>
            </a:xfrm>
            <a:prstGeom prst="rect">
              <a:avLst/>
            </a:prstGeom>
            <a:noFill/>
            <a:ln w="12700">
              <a:noFill/>
              <a:miter lim="800000"/>
              <a:headEnd/>
              <a:tailEnd/>
            </a:ln>
          </p:spPr>
          <p:txBody>
            <a:bodyPr wrap="none">
              <a:spAutoFit/>
            </a:bodyPr>
            <a:lstStyle/>
            <a:p>
              <a:r>
                <a:rPr lang="en-GB" dirty="0"/>
                <a:t>padding</a:t>
              </a:r>
            </a:p>
          </p:txBody>
        </p:sp>
        <p:sp>
          <p:nvSpPr>
            <p:cNvPr id="39" name="shape4"/>
            <p:cNvSpPr>
              <a:spLocks noChangeArrowheads="1"/>
            </p:cNvSpPr>
            <p:nvPr/>
          </p:nvSpPr>
          <p:spPr bwMode="auto">
            <a:xfrm>
              <a:off x="6923088" y="4403725"/>
              <a:ext cx="1535112" cy="285750"/>
            </a:xfrm>
            <a:prstGeom prst="rect">
              <a:avLst/>
            </a:prstGeom>
            <a:noFill/>
            <a:ln w="12700">
              <a:solidFill>
                <a:schemeClr val="tx1"/>
              </a:solidFill>
              <a:prstDash val="dash"/>
              <a:miter lim="800000"/>
              <a:headEnd/>
              <a:tailEnd/>
            </a:ln>
          </p:spPr>
          <p:txBody>
            <a:bodyPr anchor="ctr">
              <a:spAutoFit/>
            </a:bodyPr>
            <a:lstStyle/>
            <a:p>
              <a:endParaRPr lang="en-US" dirty="0"/>
            </a:p>
          </p:txBody>
        </p:sp>
        <p:sp>
          <p:nvSpPr>
            <p:cNvPr id="40" name="shape1"/>
            <p:cNvSpPr/>
            <p:nvPr/>
          </p:nvSpPr>
          <p:spPr>
            <a:xfrm>
              <a:off x="215900" y="2702600"/>
              <a:ext cx="6375400" cy="369332"/>
            </a:xfrm>
            <a:prstGeom prst="rect">
              <a:avLst/>
            </a:prstGeom>
          </p:spPr>
          <p:txBody>
            <a:bodyPr wrap="square">
              <a:spAutoFit/>
            </a:bodyPr>
            <a:lstStyle/>
            <a:p>
              <a:pPr lvl="1">
                <a:buFont typeface="Arial" charset="0"/>
                <a:buNone/>
                <a:tabLst>
                  <a:tab pos="2514600" algn="l"/>
                </a:tabLst>
              </a:pPr>
              <a:r>
                <a:rPr lang="en-GB" sz="1800" dirty="0" smtClean="0">
                  <a:solidFill>
                    <a:schemeClr val="bg2"/>
                  </a:solidFill>
                  <a:latin typeface="Courier New" charset="0"/>
                </a:rPr>
                <a:t>.</a:t>
              </a:r>
            </a:p>
          </p:txBody>
        </p:sp>
      </p:grpSp>
      <p:sp>
        <p:nvSpPr>
          <p:cNvPr id="41" name="TextBox 22"/>
          <p:cNvSpPr txBox="1"/>
          <p:nvPr/>
        </p:nvSpPr>
        <p:spPr bwMode="blackWhite">
          <a:xfrm>
            <a:off x="275008" y="1818035"/>
            <a:ext cx="5703586" cy="2031325"/>
          </a:xfrm>
          <a:prstGeom prst="rect">
            <a:avLst/>
          </a:prstGeom>
          <a:solidFill>
            <a:schemeClr val="tx2"/>
          </a:solidFill>
          <a:ln w="38100">
            <a:solidFill>
              <a:srgbClr val="9900CC"/>
            </a:solidFill>
          </a:ln>
        </p:spPr>
        <p:txBody>
          <a:bodyPr wrap="square" rtlCol="0">
            <a:spAutoFit/>
          </a:bodyPr>
          <a:lstStyle/>
          <a:p>
            <a:pPr>
              <a:buFont typeface="Arial" charset="0"/>
              <a:buNone/>
              <a:tabLst>
                <a:tab pos="2514600" algn="l"/>
              </a:tabLst>
            </a:pPr>
            <a:r>
              <a:rPr lang="en-GB" sz="1800" dirty="0" smtClean="0">
                <a:solidFill>
                  <a:schemeClr val="bg2"/>
                </a:solidFill>
                <a:latin typeface="Courier New" charset="0"/>
              </a:rPr>
              <a:t>.</a:t>
            </a:r>
            <a:r>
              <a:rPr lang="en-GB" sz="1800" dirty="0" err="1" smtClean="0">
                <a:solidFill>
                  <a:schemeClr val="bg2"/>
                </a:solidFill>
                <a:latin typeface="Courier New" charset="0"/>
              </a:rPr>
              <a:t>TopBox</a:t>
            </a:r>
            <a:r>
              <a:rPr lang="en-GB" sz="1800" dirty="0" smtClean="0">
                <a:solidFill>
                  <a:schemeClr val="bg2"/>
                </a:solidFill>
                <a:latin typeface="Courier New" charset="0"/>
              </a:rPr>
              <a:t> { margin:1em;</a:t>
            </a:r>
            <a:br>
              <a:rPr lang="en-GB" sz="1800" dirty="0" smtClean="0">
                <a:solidFill>
                  <a:schemeClr val="bg2"/>
                </a:solidFill>
                <a:latin typeface="Courier New" charset="0"/>
              </a:rPr>
            </a:br>
            <a:r>
              <a:rPr lang="en-GB" sz="1800" dirty="0" smtClean="0">
                <a:solidFill>
                  <a:schemeClr val="bg2"/>
                </a:solidFill>
                <a:latin typeface="Courier New" charset="0"/>
              </a:rPr>
              <a:t>         border:1em solid #</a:t>
            </a:r>
            <a:r>
              <a:rPr lang="en-GB" sz="1800" dirty="0" err="1" smtClean="0">
                <a:solidFill>
                  <a:schemeClr val="bg2"/>
                </a:solidFill>
                <a:latin typeface="Courier New" charset="0"/>
              </a:rPr>
              <a:t>ccf</a:t>
            </a:r>
            <a:r>
              <a:rPr lang="en-GB" sz="1800" dirty="0" smtClean="0">
                <a:solidFill>
                  <a:schemeClr val="bg2"/>
                </a:solidFill>
                <a:latin typeface="Courier New" charset="0"/>
              </a:rPr>
              <a:t>;</a:t>
            </a:r>
            <a:br>
              <a:rPr lang="en-GB" sz="1800" dirty="0" smtClean="0">
                <a:solidFill>
                  <a:schemeClr val="bg2"/>
                </a:solidFill>
                <a:latin typeface="Courier New" charset="0"/>
              </a:rPr>
            </a:br>
            <a:r>
              <a:rPr lang="en-GB" sz="1800" dirty="0" smtClean="0">
                <a:solidFill>
                  <a:schemeClr val="bg2"/>
                </a:solidFill>
                <a:latin typeface="Courier New" charset="0"/>
              </a:rPr>
              <a:t>         padding:1em; }</a:t>
            </a:r>
          </a:p>
          <a:p>
            <a:pPr>
              <a:buFont typeface="Arial" charset="0"/>
              <a:buNone/>
              <a:tabLst>
                <a:tab pos="2514600" algn="l"/>
              </a:tabLst>
            </a:pPr>
            <a:r>
              <a:rPr lang="en-GB" sz="1800" dirty="0" smtClean="0">
                <a:solidFill>
                  <a:schemeClr val="bg2"/>
                </a:solidFill>
                <a:latin typeface="Courier New" charset="0"/>
              </a:rPr>
              <a:t>.</a:t>
            </a:r>
            <a:r>
              <a:rPr lang="en-GB" sz="1800" dirty="0" err="1" smtClean="0">
                <a:solidFill>
                  <a:schemeClr val="bg2"/>
                </a:solidFill>
                <a:latin typeface="Courier New" charset="0"/>
              </a:rPr>
              <a:t>BottomBox</a:t>
            </a:r>
            <a:r>
              <a:rPr lang="en-GB" sz="1800" dirty="0" smtClean="0">
                <a:solidFill>
                  <a:schemeClr val="bg2"/>
                </a:solidFill>
                <a:latin typeface="Courier New" charset="0"/>
              </a:rPr>
              <a:t> {  margin:1em;</a:t>
            </a:r>
            <a:r>
              <a:rPr lang="en-GB" sz="1800" dirty="0" smtClean="0">
                <a:latin typeface="Courier New" charset="0"/>
              </a:rPr>
              <a:t/>
            </a:r>
            <a:br>
              <a:rPr lang="en-GB" sz="1800" dirty="0" smtClean="0">
                <a:latin typeface="Courier New" charset="0"/>
              </a:rPr>
            </a:br>
            <a:r>
              <a:rPr lang="en-GB" sz="1800" dirty="0" smtClean="0">
                <a:latin typeface="Courier New" charset="0"/>
              </a:rPr>
              <a:t>              </a:t>
            </a:r>
            <a:r>
              <a:rPr lang="en-GB" sz="1800" b="1" dirty="0" smtClean="0">
                <a:solidFill>
                  <a:schemeClr val="accent2"/>
                </a:solidFill>
                <a:latin typeface="Courier New" charset="0"/>
              </a:rPr>
              <a:t>margin-top:5em;</a:t>
            </a:r>
            <a:r>
              <a:rPr lang="en-GB" sz="1800" b="1" dirty="0" smtClean="0">
                <a:latin typeface="Courier New" charset="0"/>
              </a:rPr>
              <a:t/>
            </a:r>
            <a:br>
              <a:rPr lang="en-GB" sz="1800" b="1" dirty="0" smtClean="0">
                <a:latin typeface="Courier New" charset="0"/>
              </a:rPr>
            </a:br>
            <a:r>
              <a:rPr lang="en-GB" sz="1800" dirty="0" smtClean="0">
                <a:latin typeface="Courier New" charset="0"/>
              </a:rPr>
              <a:t>              </a:t>
            </a:r>
            <a:r>
              <a:rPr lang="en-GB" sz="1800" dirty="0" smtClean="0">
                <a:solidFill>
                  <a:schemeClr val="bg2"/>
                </a:solidFill>
                <a:latin typeface="Courier New" charset="0"/>
              </a:rPr>
              <a:t>border:1em solid #</a:t>
            </a:r>
            <a:r>
              <a:rPr lang="en-GB" sz="1800" dirty="0" err="1" smtClean="0">
                <a:solidFill>
                  <a:schemeClr val="bg2"/>
                </a:solidFill>
                <a:latin typeface="Courier New" charset="0"/>
              </a:rPr>
              <a:t>ccf</a:t>
            </a:r>
            <a:r>
              <a:rPr lang="en-GB" sz="1800" dirty="0" smtClean="0">
                <a:solidFill>
                  <a:schemeClr val="bg2"/>
                </a:solidFill>
                <a:latin typeface="Courier New" charset="0"/>
              </a:rPr>
              <a:t>;</a:t>
            </a:r>
            <a:br>
              <a:rPr lang="en-GB" sz="1800" dirty="0" smtClean="0">
                <a:solidFill>
                  <a:schemeClr val="bg2"/>
                </a:solidFill>
                <a:latin typeface="Courier New" charset="0"/>
              </a:rPr>
            </a:br>
            <a:r>
              <a:rPr lang="en-GB" sz="1800" dirty="0" smtClean="0">
                <a:solidFill>
                  <a:schemeClr val="bg2"/>
                </a:solidFill>
                <a:latin typeface="Courier New" charset="0"/>
              </a:rPr>
              <a:t>              padding:1em; }</a:t>
            </a:r>
          </a:p>
        </p:txBody>
      </p:sp>
      <p:sp>
        <p:nvSpPr>
          <p:cNvPr id="42" name="TextBox 4"/>
          <p:cNvSpPr txBox="1"/>
          <p:nvPr/>
        </p:nvSpPr>
        <p:spPr>
          <a:xfrm>
            <a:off x="5535404" y="1549151"/>
            <a:ext cx="761999" cy="408623"/>
          </a:xfrm>
          <a:prstGeom prst="roundRect">
            <a:avLst/>
          </a:prstGeom>
          <a:solidFill>
            <a:srgbClr val="FFFFFF"/>
          </a:solidFill>
          <a:ln w="12700">
            <a:solidFill>
              <a:srgbClr val="9900CC"/>
            </a:solidFill>
          </a:ln>
        </p:spPr>
        <p:txBody>
          <a:bodyPr wrap="square" rtlCol="0" anchor="ctr">
            <a:spAutoFit/>
          </a:bodyPr>
          <a:lstStyle>
            <a:defPPr>
              <a:defRPr lang="en-US"/>
            </a:defPPr>
            <a:lvl1pPr algn="l"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sz="1400" kern="1200">
                <a:solidFill>
                  <a:schemeClr val="tx1"/>
                </a:solidFill>
                <a:latin typeface="Arial" charset="0"/>
                <a:ea typeface="+mn-ea"/>
                <a:cs typeface="+mn-cs"/>
              </a:defRPr>
            </a:lvl2pPr>
            <a:lvl3pPr marL="914400" algn="l" rtl="0" eaLnBrk="0" fontAlgn="base" hangingPunct="0">
              <a:spcBef>
                <a:spcPct val="0"/>
              </a:spcBef>
              <a:spcAft>
                <a:spcPct val="0"/>
              </a:spcAft>
              <a:defRPr sz="1400" kern="1200">
                <a:solidFill>
                  <a:schemeClr val="tx1"/>
                </a:solidFill>
                <a:latin typeface="Arial" charset="0"/>
                <a:ea typeface="+mn-ea"/>
                <a:cs typeface="+mn-cs"/>
              </a:defRPr>
            </a:lvl3pPr>
            <a:lvl4pPr marL="1371600" algn="l" rtl="0" eaLnBrk="0" fontAlgn="base" hangingPunct="0">
              <a:spcBef>
                <a:spcPct val="0"/>
              </a:spcBef>
              <a:spcAft>
                <a:spcPct val="0"/>
              </a:spcAft>
              <a:defRPr sz="1400" kern="1200">
                <a:solidFill>
                  <a:schemeClr val="tx1"/>
                </a:solidFill>
                <a:latin typeface="Arial" charset="0"/>
                <a:ea typeface="+mn-ea"/>
                <a:cs typeface="+mn-cs"/>
              </a:defRPr>
            </a:lvl4pPr>
            <a:lvl5pPr marL="1828800" algn="l"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smtClean="0">
                <a:ln>
                  <a:noFill/>
                </a:ln>
                <a:solidFill>
                  <a:srgbClr val="000080"/>
                </a:solidFill>
                <a:effectLst/>
                <a:uLnTx/>
                <a:uFillTx/>
                <a:latin typeface="Arial" charset="0"/>
                <a:ea typeface="+mn-ea"/>
                <a:cs typeface="+mn-cs"/>
              </a:rPr>
              <a:t>CSS</a:t>
            </a:r>
            <a:endParaRPr kumimoji="0" lang="en-US" sz="1800" b="1" i="0" u="none" strike="noStrike" kern="1200" cap="none" spc="0" normalizeH="0" baseline="0" noProof="0" dirty="0">
              <a:ln>
                <a:noFill/>
              </a:ln>
              <a:solidFill>
                <a:srgbClr val="000080"/>
              </a:solidFill>
              <a:effectLst/>
              <a:uLnTx/>
              <a:uFillTx/>
              <a:latin typeface="Arial" charset="0"/>
              <a:ea typeface="+mn-ea"/>
              <a:cs typeface="+mn-cs"/>
            </a:endParaRPr>
          </a:p>
        </p:txBody>
      </p:sp>
      <p:sp>
        <p:nvSpPr>
          <p:cNvPr id="43" name="TextBox 24"/>
          <p:cNvSpPr txBox="1"/>
          <p:nvPr/>
        </p:nvSpPr>
        <p:spPr bwMode="blackWhite">
          <a:xfrm>
            <a:off x="281883" y="4322081"/>
            <a:ext cx="5713281" cy="923330"/>
          </a:xfrm>
          <a:prstGeom prst="rect">
            <a:avLst/>
          </a:prstGeom>
          <a:solidFill>
            <a:schemeClr val="tx2"/>
          </a:solidFill>
          <a:ln w="38100">
            <a:solidFill>
              <a:srgbClr val="FF9933"/>
            </a:solidFill>
          </a:ln>
        </p:spPr>
        <p:txBody>
          <a:bodyPr wrap="square" rtlCol="0">
            <a:spAutoFit/>
          </a:bodyPr>
          <a:lstStyle/>
          <a:p>
            <a:pPr>
              <a:buFont typeface="Arial" charset="0"/>
              <a:buNone/>
            </a:pPr>
            <a:r>
              <a:rPr lang="en-US" sz="1800" dirty="0" smtClean="0">
                <a:latin typeface="Courier New" charset="0"/>
              </a:rPr>
              <a:t>&lt;p class="</a:t>
            </a:r>
            <a:r>
              <a:rPr lang="en-US" sz="1800" dirty="0" err="1" smtClean="0">
                <a:latin typeface="Courier New" charset="0"/>
              </a:rPr>
              <a:t>TopBox</a:t>
            </a:r>
            <a:r>
              <a:rPr lang="en-US" sz="1800" dirty="0" smtClean="0">
                <a:latin typeface="Courier New" charset="0"/>
              </a:rPr>
              <a:t>"&gt;Content&lt;/p&gt;</a:t>
            </a:r>
          </a:p>
          <a:p>
            <a:pPr>
              <a:buFont typeface="Arial" charset="0"/>
              <a:buNone/>
            </a:pPr>
            <a:r>
              <a:rPr lang="en-US" sz="1800" dirty="0" smtClean="0">
                <a:latin typeface="Courier New" charset="0"/>
              </a:rPr>
              <a:t>&lt;p class="</a:t>
            </a:r>
            <a:r>
              <a:rPr lang="en-US" sz="1800" dirty="0" err="1" smtClean="0">
                <a:latin typeface="Courier New" charset="0"/>
              </a:rPr>
              <a:t>BottomBox</a:t>
            </a:r>
            <a:r>
              <a:rPr lang="en-US" sz="1800" dirty="0" smtClean="0">
                <a:latin typeface="Courier New" charset="0"/>
              </a:rPr>
              <a:t>"&gt;Content&lt;/p&gt;</a:t>
            </a:r>
          </a:p>
          <a:p>
            <a:endParaRPr lang="en-US" sz="1800" dirty="0">
              <a:latin typeface="Courier New" pitchFamily="49" charset="0"/>
              <a:cs typeface="Courier New" pitchFamily="49" charset="0"/>
            </a:endParaRPr>
          </a:p>
        </p:txBody>
      </p:sp>
      <p:sp>
        <p:nvSpPr>
          <p:cNvPr id="44" name="TextBox 26"/>
          <p:cNvSpPr txBox="1"/>
          <p:nvPr/>
        </p:nvSpPr>
        <p:spPr>
          <a:xfrm>
            <a:off x="5431398" y="4091812"/>
            <a:ext cx="900648" cy="408623"/>
          </a:xfrm>
          <a:prstGeom prst="roundRect">
            <a:avLst/>
          </a:prstGeom>
          <a:solidFill>
            <a:srgbClr val="FFFFFF"/>
          </a:solidFill>
          <a:ln w="12700">
            <a:solidFill>
              <a:srgbClr val="FF9933"/>
            </a:solidFill>
          </a:ln>
        </p:spPr>
        <p:txBody>
          <a:bodyPr wrap="square" rtlCol="0" anchor="ctr">
            <a:spAutoFit/>
          </a:bodyPr>
          <a:lstStyle>
            <a:defPPr>
              <a:defRPr lang="en-US"/>
            </a:defPPr>
            <a:lvl1pPr algn="l"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sz="1400" kern="1200">
                <a:solidFill>
                  <a:schemeClr val="tx1"/>
                </a:solidFill>
                <a:latin typeface="Arial" charset="0"/>
                <a:ea typeface="+mn-ea"/>
                <a:cs typeface="+mn-cs"/>
              </a:defRPr>
            </a:lvl2pPr>
            <a:lvl3pPr marL="914400" algn="l" rtl="0" eaLnBrk="0" fontAlgn="base" hangingPunct="0">
              <a:spcBef>
                <a:spcPct val="0"/>
              </a:spcBef>
              <a:spcAft>
                <a:spcPct val="0"/>
              </a:spcAft>
              <a:defRPr sz="1400" kern="1200">
                <a:solidFill>
                  <a:schemeClr val="tx1"/>
                </a:solidFill>
                <a:latin typeface="Arial" charset="0"/>
                <a:ea typeface="+mn-ea"/>
                <a:cs typeface="+mn-cs"/>
              </a:defRPr>
            </a:lvl3pPr>
            <a:lvl4pPr marL="1371600" algn="l" rtl="0" eaLnBrk="0" fontAlgn="base" hangingPunct="0">
              <a:spcBef>
                <a:spcPct val="0"/>
              </a:spcBef>
              <a:spcAft>
                <a:spcPct val="0"/>
              </a:spcAft>
              <a:defRPr sz="1400" kern="1200">
                <a:solidFill>
                  <a:schemeClr val="tx1"/>
                </a:solidFill>
                <a:latin typeface="Arial" charset="0"/>
                <a:ea typeface="+mn-ea"/>
                <a:cs typeface="+mn-cs"/>
              </a:defRPr>
            </a:lvl4pPr>
            <a:lvl5pPr marL="1828800" algn="l"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smtClean="0">
                <a:ln>
                  <a:noFill/>
                </a:ln>
                <a:solidFill>
                  <a:srgbClr val="000080"/>
                </a:solidFill>
                <a:effectLst/>
                <a:uLnTx/>
                <a:uFillTx/>
                <a:latin typeface="Arial" charset="0"/>
                <a:ea typeface="+mn-ea"/>
                <a:cs typeface="+mn-cs"/>
              </a:rPr>
              <a:t>HTML</a:t>
            </a:r>
            <a:endParaRPr kumimoji="0" lang="en-US" sz="1800" b="1" i="0" u="none" strike="noStrike" kern="1200" cap="none" spc="0" normalizeH="0" baseline="0" noProof="0" dirty="0">
              <a:ln>
                <a:noFill/>
              </a:ln>
              <a:solidFill>
                <a:srgbClr val="000080"/>
              </a:solidFill>
              <a:effectLst/>
              <a:uLnTx/>
              <a:uFillTx/>
              <a:latin typeface="Arial" charset="0"/>
              <a:ea typeface="+mn-ea"/>
              <a:cs typeface="+mn-cs"/>
            </a:endParaRP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8"/>
          <p:cNvSpPr>
            <a:spLocks noGrp="1" noChangeArrowheads="1"/>
          </p:cNvSpPr>
          <p:nvPr>
            <p:ph idx="1"/>
          </p:nvPr>
        </p:nvSpPr>
        <p:spPr>
          <a:xfrm>
            <a:off x="279400" y="584200"/>
            <a:ext cx="8599488" cy="1764586"/>
          </a:xfrm>
        </p:spPr>
        <p:txBody>
          <a:bodyPr/>
          <a:lstStyle/>
          <a:p>
            <a:r>
              <a:rPr lang="fr-FR" noProof="0" dirty="0" smtClean="0"/>
              <a:t>Possibilité de définir automatiquement la taille de la marge</a:t>
            </a:r>
            <a:endParaRPr lang="fr-FR" sz="2000" noProof="0" dirty="0" smtClean="0">
              <a:solidFill>
                <a:schemeClr val="tx1"/>
              </a:solidFill>
              <a:latin typeface="Courier New" charset="0"/>
            </a:endParaRPr>
          </a:p>
          <a:p>
            <a:pPr lvl="1"/>
            <a:r>
              <a:rPr lang="fr-FR" noProof="0" dirty="0" smtClean="0"/>
              <a:t>Uniquement pour les marges horizontales</a:t>
            </a:r>
          </a:p>
          <a:p>
            <a:r>
              <a:rPr lang="fr-FR" dirty="0" smtClean="0"/>
              <a:t>Technique conseillée pour centrer le contenu</a:t>
            </a:r>
          </a:p>
          <a:p>
            <a:pPr lvl="1"/>
            <a:r>
              <a:rPr lang="fr-FR" dirty="0" smtClean="0"/>
              <a:t>L’élément doit avoir des dimensions !</a:t>
            </a:r>
          </a:p>
          <a:p>
            <a:pPr lvl="1"/>
            <a:r>
              <a:rPr lang="fr-FR" dirty="0" smtClean="0"/>
              <a:t>L’attribut </a:t>
            </a:r>
            <a:r>
              <a:rPr lang="fr-FR" noProof="0" dirty="0" err="1" smtClean="0">
                <a:latin typeface="Courier New" pitchFamily="49" charset="0"/>
                <a:cs typeface="Courier New" pitchFamily="49" charset="0"/>
              </a:rPr>
              <a:t>align</a:t>
            </a:r>
            <a:r>
              <a:rPr lang="fr-FR" noProof="0" dirty="0" smtClean="0">
                <a:latin typeface="Courier New" pitchFamily="49" charset="0"/>
                <a:cs typeface="Courier New" pitchFamily="49" charset="0"/>
              </a:rPr>
              <a:t>=</a:t>
            </a:r>
            <a:r>
              <a:rPr lang="fr-FR" noProof="0" dirty="0" smtClean="0"/>
              <a:t> est obsolète</a:t>
            </a:r>
          </a:p>
        </p:txBody>
      </p:sp>
      <p:sp>
        <p:nvSpPr>
          <p:cNvPr id="292891" name="Rectangle 27"/>
          <p:cNvSpPr>
            <a:spLocks noGrp="1" noChangeArrowheads="1"/>
          </p:cNvSpPr>
          <p:nvPr>
            <p:ph type="title"/>
          </p:nvPr>
        </p:nvSpPr>
        <p:spPr/>
        <p:txBody>
          <a:bodyPr/>
          <a:lstStyle/>
          <a:p>
            <a:r>
              <a:rPr lang="fr-FR" noProof="0" dirty="0" smtClean="0"/>
              <a:t>Marges automatiques</a:t>
            </a:r>
          </a:p>
        </p:txBody>
      </p:sp>
      <p:sp>
        <p:nvSpPr>
          <p:cNvPr id="19" name="shape2"/>
          <p:cNvSpPr txBox="1"/>
          <p:nvPr/>
        </p:nvSpPr>
        <p:spPr bwMode="blackWhite">
          <a:xfrm>
            <a:off x="601471" y="2550893"/>
            <a:ext cx="3769616" cy="2308324"/>
          </a:xfrm>
          <a:prstGeom prst="rect">
            <a:avLst/>
          </a:prstGeom>
          <a:solidFill>
            <a:schemeClr val="tx2"/>
          </a:solidFill>
          <a:ln w="38100">
            <a:solidFill>
              <a:srgbClr val="9900CC"/>
            </a:solidFill>
          </a:ln>
        </p:spPr>
        <p:txBody>
          <a:bodyPr wrap="square" rtlCol="0">
            <a:spAutoFit/>
          </a:bodyPr>
          <a:lstStyle/>
          <a:p>
            <a:pPr>
              <a:spcBef>
                <a:spcPct val="50000"/>
              </a:spcBef>
              <a:tabLst>
                <a:tab pos="720725" algn="l"/>
              </a:tabLst>
            </a:pPr>
            <a:r>
              <a:rPr lang="en-GB" sz="1800" dirty="0" smtClean="0">
                <a:latin typeface="Courier New" charset="0"/>
              </a:rPr>
              <a:t>div {	   width:100%;</a:t>
            </a:r>
            <a:br>
              <a:rPr lang="en-GB" sz="1800" dirty="0" smtClean="0">
                <a:latin typeface="Courier New" charset="0"/>
              </a:rPr>
            </a:br>
            <a:r>
              <a:rPr lang="en-GB" sz="1800" dirty="0" smtClean="0">
                <a:latin typeface="Courier New" charset="0"/>
              </a:rPr>
              <a:t>	   height:800px;</a:t>
            </a:r>
            <a:br>
              <a:rPr lang="en-GB" sz="1800" dirty="0" smtClean="0">
                <a:latin typeface="Courier New" charset="0"/>
              </a:rPr>
            </a:br>
            <a:r>
              <a:rPr lang="en-GB" sz="1800" dirty="0" smtClean="0">
                <a:latin typeface="Courier New" charset="0"/>
              </a:rPr>
              <a:t>}</a:t>
            </a:r>
            <a:br>
              <a:rPr lang="en-GB" sz="1800" dirty="0" smtClean="0">
                <a:latin typeface="Courier New" charset="0"/>
              </a:rPr>
            </a:br>
            <a:r>
              <a:rPr lang="en-GB" sz="1800" dirty="0" smtClean="0">
                <a:latin typeface="Courier New" charset="0"/>
              </a:rPr>
              <a:t>p {	width:980px;</a:t>
            </a:r>
            <a:br>
              <a:rPr lang="en-GB" sz="1800" dirty="0" smtClean="0">
                <a:latin typeface="Courier New" charset="0"/>
              </a:rPr>
            </a:br>
            <a:r>
              <a:rPr lang="en-GB" sz="1800" dirty="0" smtClean="0">
                <a:latin typeface="Courier New" charset="0"/>
              </a:rPr>
              <a:t>	</a:t>
            </a:r>
            <a:r>
              <a:rPr lang="en-GB" sz="1800" b="1" dirty="0" smtClean="0">
                <a:solidFill>
                  <a:srgbClr val="002060"/>
                </a:solidFill>
                <a:latin typeface="Courier New" charset="0"/>
              </a:rPr>
              <a:t>margin:0 aut</a:t>
            </a:r>
            <a:r>
              <a:rPr lang="en-GB" sz="1800" b="1" dirty="0">
                <a:solidFill>
                  <a:srgbClr val="002060"/>
                </a:solidFill>
                <a:latin typeface="Courier New" charset="0"/>
              </a:rPr>
              <a:t>o;</a:t>
            </a:r>
            <a:r>
              <a:rPr lang="en-GB" sz="1800" dirty="0" smtClean="0">
                <a:latin typeface="Courier New" charset="0"/>
              </a:rPr>
              <a:t/>
            </a:r>
            <a:br>
              <a:rPr lang="en-GB" sz="1800" dirty="0" smtClean="0">
                <a:latin typeface="Courier New" charset="0"/>
              </a:rPr>
            </a:br>
            <a:r>
              <a:rPr lang="en-GB" sz="1800" dirty="0" smtClean="0">
                <a:latin typeface="Courier New" charset="0"/>
              </a:rPr>
              <a:t>	border:1em;</a:t>
            </a:r>
            <a:br>
              <a:rPr lang="en-GB" sz="1800" dirty="0" smtClean="0">
                <a:latin typeface="Courier New" charset="0"/>
              </a:rPr>
            </a:br>
            <a:r>
              <a:rPr lang="en-GB" sz="1800" dirty="0" smtClean="0">
                <a:latin typeface="Courier New" charset="0"/>
              </a:rPr>
              <a:t>	padding:1em;</a:t>
            </a:r>
            <a:br>
              <a:rPr lang="en-GB" sz="1800" dirty="0" smtClean="0">
                <a:latin typeface="Courier New" charset="0"/>
              </a:rPr>
            </a:br>
            <a:r>
              <a:rPr lang="en-GB" sz="1800" dirty="0" smtClean="0">
                <a:latin typeface="Courier New" charset="0"/>
              </a:rPr>
              <a:t>}</a:t>
            </a:r>
            <a:endParaRPr lang="en-GB" sz="1800" dirty="0">
              <a:latin typeface="Courier New" charset="0"/>
            </a:endParaRPr>
          </a:p>
        </p:txBody>
      </p:sp>
      <p:sp>
        <p:nvSpPr>
          <p:cNvPr id="20" name="shape1"/>
          <p:cNvSpPr txBox="1"/>
          <p:nvPr/>
        </p:nvSpPr>
        <p:spPr>
          <a:xfrm>
            <a:off x="3927897" y="2346581"/>
            <a:ext cx="761999" cy="408623"/>
          </a:xfrm>
          <a:prstGeom prst="roundRect">
            <a:avLst/>
          </a:prstGeom>
          <a:solidFill>
            <a:srgbClr val="FFFFFF"/>
          </a:solidFill>
          <a:ln w="12700">
            <a:solidFill>
              <a:srgbClr val="9900CC"/>
            </a:solidFill>
          </a:ln>
        </p:spPr>
        <p:txBody>
          <a:bodyPr wrap="square" rtlCol="0" anchor="ctr">
            <a:spAutoFit/>
          </a:bodyPr>
          <a:lstStyle>
            <a:defPPr>
              <a:defRPr lang="en-US"/>
            </a:defPPr>
            <a:lvl1pPr algn="l"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sz="1400" kern="1200">
                <a:solidFill>
                  <a:schemeClr val="tx1"/>
                </a:solidFill>
                <a:latin typeface="Arial" charset="0"/>
                <a:ea typeface="+mn-ea"/>
                <a:cs typeface="+mn-cs"/>
              </a:defRPr>
            </a:lvl2pPr>
            <a:lvl3pPr marL="914400" algn="l" rtl="0" eaLnBrk="0" fontAlgn="base" hangingPunct="0">
              <a:spcBef>
                <a:spcPct val="0"/>
              </a:spcBef>
              <a:spcAft>
                <a:spcPct val="0"/>
              </a:spcAft>
              <a:defRPr sz="1400" kern="1200">
                <a:solidFill>
                  <a:schemeClr val="tx1"/>
                </a:solidFill>
                <a:latin typeface="Arial" charset="0"/>
                <a:ea typeface="+mn-ea"/>
                <a:cs typeface="+mn-cs"/>
              </a:defRPr>
            </a:lvl3pPr>
            <a:lvl4pPr marL="1371600" algn="l" rtl="0" eaLnBrk="0" fontAlgn="base" hangingPunct="0">
              <a:spcBef>
                <a:spcPct val="0"/>
              </a:spcBef>
              <a:spcAft>
                <a:spcPct val="0"/>
              </a:spcAft>
              <a:defRPr sz="1400" kern="1200">
                <a:solidFill>
                  <a:schemeClr val="tx1"/>
                </a:solidFill>
                <a:latin typeface="Arial" charset="0"/>
                <a:ea typeface="+mn-ea"/>
                <a:cs typeface="+mn-cs"/>
              </a:defRPr>
            </a:lvl4pPr>
            <a:lvl5pPr marL="1828800" algn="l"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smtClean="0">
                <a:ln>
                  <a:noFill/>
                </a:ln>
                <a:solidFill>
                  <a:srgbClr val="000080"/>
                </a:solidFill>
                <a:effectLst/>
                <a:uLnTx/>
                <a:uFillTx/>
                <a:latin typeface="Arial" charset="0"/>
                <a:ea typeface="+mn-ea"/>
                <a:cs typeface="+mn-cs"/>
              </a:rPr>
              <a:t>CSS</a:t>
            </a:r>
            <a:endParaRPr kumimoji="0" lang="en-US" sz="1800" b="1" i="0" u="none" strike="noStrike" kern="1200" cap="none" spc="0" normalizeH="0" baseline="0" noProof="0" dirty="0">
              <a:ln>
                <a:noFill/>
              </a:ln>
              <a:solidFill>
                <a:srgbClr val="000080"/>
              </a:solidFill>
              <a:effectLst/>
              <a:uLnTx/>
              <a:uFillTx/>
              <a:latin typeface="Arial" charset="0"/>
              <a:ea typeface="+mn-ea"/>
              <a:cs typeface="+mn-cs"/>
            </a:endParaRPr>
          </a:p>
        </p:txBody>
      </p:sp>
      <p:pic>
        <p:nvPicPr>
          <p:cNvPr id="21" name="Picture 2"/>
          <p:cNvPicPr>
            <a:picLocks noChangeAspect="1" noChangeArrowheads="1"/>
          </p:cNvPicPr>
          <p:nvPr/>
        </p:nvPicPr>
        <p:blipFill>
          <a:blip r:embed="rId4"/>
          <a:srcRect/>
          <a:stretch>
            <a:fillRect/>
          </a:stretch>
        </p:blipFill>
        <p:spPr bwMode="auto">
          <a:xfrm>
            <a:off x="4540201" y="2790897"/>
            <a:ext cx="4403773" cy="2495478"/>
          </a:xfrm>
          <a:prstGeom prst="rect">
            <a:avLst/>
          </a:prstGeom>
          <a:noFill/>
          <a:ln w="12700">
            <a:solidFill>
              <a:schemeClr val="tx1"/>
            </a:solidFill>
            <a:miter lim="800000"/>
            <a:headEnd/>
            <a:tailEnd/>
          </a:ln>
        </p:spPr>
      </p:pic>
      <p:sp>
        <p:nvSpPr>
          <p:cNvPr id="24" name="Rectangle 23"/>
          <p:cNvSpPr/>
          <p:nvPr/>
        </p:nvSpPr>
        <p:spPr bwMode="black">
          <a:xfrm>
            <a:off x="5194658" y="3232258"/>
            <a:ext cx="3001380" cy="1911096"/>
          </a:xfrm>
          <a:prstGeom prst="rect">
            <a:avLst/>
          </a:prstGeom>
          <a:noFill/>
          <a:ln w="38100" cap="flat" cmpd="sng" algn="ctr">
            <a:solidFill>
              <a:schemeClr val="bg2"/>
            </a:solidFill>
            <a:prstDash val="solid"/>
            <a:round/>
            <a:headEnd type="none" w="med" len="med"/>
            <a:tailEnd type="none" w="med" len="med"/>
          </a:ln>
          <a:effectLst>
            <a:glow rad="139700">
              <a:schemeClr val="accent4">
                <a:satMod val="175000"/>
                <a:alpha val="40000"/>
              </a:schemeClr>
            </a:glow>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25" name="Rectangle 24"/>
          <p:cNvSpPr/>
          <p:nvPr/>
        </p:nvSpPr>
        <p:spPr bwMode="black">
          <a:xfrm>
            <a:off x="5262871" y="3303374"/>
            <a:ext cx="3001380" cy="1911096"/>
          </a:xfrm>
          <a:prstGeom prst="rect">
            <a:avLst/>
          </a:prstGeom>
          <a:noFill/>
          <a:ln w="38100" cap="flat" cmpd="sng" algn="ctr">
            <a:solidFill>
              <a:schemeClr val="bg2"/>
            </a:solidFill>
            <a:prstDash val="solid"/>
            <a:round/>
            <a:headEnd type="none" w="med" len="med"/>
            <a:tailEnd type="none" w="med" len="med"/>
          </a:ln>
          <a:effectLst>
            <a:glow rad="139700">
              <a:schemeClr val="accent4">
                <a:satMod val="175000"/>
                <a:alpha val="40000"/>
              </a:schemeClr>
            </a:glow>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26" name="Rectangle 25"/>
          <p:cNvSpPr/>
          <p:nvPr/>
        </p:nvSpPr>
        <p:spPr bwMode="black">
          <a:xfrm>
            <a:off x="4530581" y="3161583"/>
            <a:ext cx="4302211" cy="2048256"/>
          </a:xfrm>
          <a:prstGeom prst="rect">
            <a:avLst/>
          </a:prstGeom>
          <a:noFill/>
          <a:ln w="38100" cap="flat" cmpd="sng" algn="ctr">
            <a:solidFill>
              <a:schemeClr val="bg2"/>
            </a:solidFill>
            <a:prstDash val="solid"/>
            <a:round/>
            <a:headEnd type="none" w="med" len="med"/>
            <a:tailEnd type="none" w="med" len="med"/>
          </a:ln>
          <a:effectLst>
            <a:glow rad="63500">
              <a:schemeClr val="accent2">
                <a:satMod val="175000"/>
                <a:alpha val="40000"/>
              </a:schemeClr>
            </a:glow>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27" name="Rectangle 26"/>
          <p:cNvSpPr/>
          <p:nvPr/>
        </p:nvSpPr>
        <p:spPr bwMode="black">
          <a:xfrm>
            <a:off x="4604381" y="3240623"/>
            <a:ext cx="4302211" cy="2048256"/>
          </a:xfrm>
          <a:prstGeom prst="rect">
            <a:avLst/>
          </a:prstGeom>
          <a:noFill/>
          <a:ln w="38100" cap="flat" cmpd="sng" algn="ctr">
            <a:solidFill>
              <a:schemeClr val="bg2"/>
            </a:solidFill>
            <a:prstDash val="solid"/>
            <a:round/>
            <a:headEnd type="none" w="med" len="med"/>
            <a:tailEnd type="none" w="med" len="med"/>
          </a:ln>
          <a:effectLst>
            <a:glow rad="63500">
              <a:schemeClr val="accent2">
                <a:satMod val="175000"/>
                <a:alpha val="40000"/>
              </a:schemeClr>
            </a:glow>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28" name="Rectangle 27"/>
          <p:cNvSpPr/>
          <p:nvPr/>
        </p:nvSpPr>
        <p:spPr bwMode="white">
          <a:xfrm>
            <a:off x="4567016" y="3196472"/>
            <a:ext cx="4302211" cy="2048256"/>
          </a:xfrm>
          <a:prstGeom prst="rect">
            <a:avLst/>
          </a:prstGeom>
          <a:noFill/>
          <a:ln w="38100" cap="flat" cmpd="sng" algn="ctr">
            <a:solidFill>
              <a:srgbClr val="C00000"/>
            </a:solidFill>
            <a:prstDash val="solid"/>
            <a:round/>
            <a:headEnd type="none" w="med" len="med"/>
            <a:tailEnd type="none" w="med" len="med"/>
          </a:ln>
          <a:effectLst>
            <a:glow rad="63500">
              <a:schemeClr val="accent2">
                <a:satMod val="175000"/>
                <a:alpha val="40000"/>
              </a:schemeClr>
            </a:glow>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29" name="Rectangle 28"/>
          <p:cNvSpPr/>
          <p:nvPr/>
        </p:nvSpPr>
        <p:spPr bwMode="white">
          <a:xfrm>
            <a:off x="5230516" y="3268116"/>
            <a:ext cx="3001380" cy="1911096"/>
          </a:xfrm>
          <a:prstGeom prst="rect">
            <a:avLst/>
          </a:prstGeom>
          <a:noFill/>
          <a:ln w="38100" cap="flat" cmpd="sng" algn="ctr">
            <a:solidFill>
              <a:srgbClr val="FFCC99"/>
            </a:solidFill>
            <a:prstDash val="solid"/>
            <a:round/>
            <a:headEnd type="none" w="med" len="med"/>
            <a:tailEnd type="none" w="med" len="med"/>
          </a:ln>
          <a:effectLst>
            <a:glow rad="139700">
              <a:schemeClr val="accent4">
                <a:satMod val="175000"/>
                <a:alpha val="40000"/>
              </a:schemeClr>
            </a:glow>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cxnSp>
        <p:nvCxnSpPr>
          <p:cNvPr id="30" name="Straight Arrow Connector 23"/>
          <p:cNvCxnSpPr/>
          <p:nvPr/>
        </p:nvCxnSpPr>
        <p:spPr bwMode="auto">
          <a:xfrm>
            <a:off x="3412789" y="3863856"/>
            <a:ext cx="1817727" cy="110004"/>
          </a:xfrm>
          <a:prstGeom prst="straightConnector1">
            <a:avLst/>
          </a:prstGeom>
          <a:solidFill>
            <a:schemeClr val="accent1"/>
          </a:solidFill>
          <a:ln w="25400" cap="flat" cmpd="sng" algn="ctr">
            <a:solidFill>
              <a:srgbClr val="FFCC99"/>
            </a:solidFill>
            <a:prstDash val="solid"/>
            <a:round/>
            <a:headEnd type="none" w="med" len="med"/>
            <a:tailEnd type="triangle" w="lg" len="lg"/>
          </a:ln>
          <a:effectLst/>
        </p:spPr>
      </p:cxnSp>
      <p:cxnSp>
        <p:nvCxnSpPr>
          <p:cNvPr id="31" name="Straight Arrow Connector 27"/>
          <p:cNvCxnSpPr/>
          <p:nvPr/>
        </p:nvCxnSpPr>
        <p:spPr bwMode="auto">
          <a:xfrm>
            <a:off x="3345065" y="2755204"/>
            <a:ext cx="1195137" cy="422637"/>
          </a:xfrm>
          <a:prstGeom prst="straightConnector1">
            <a:avLst/>
          </a:prstGeom>
          <a:ln w="15875">
            <a:headEnd type="none" w="med" len="med"/>
            <a:tailEnd type="triangle" w="lg" len="lg"/>
          </a:ln>
        </p:spPr>
        <p:style>
          <a:lnRef idx="1">
            <a:schemeClr val="accent6"/>
          </a:lnRef>
          <a:fillRef idx="0">
            <a:schemeClr val="accent6"/>
          </a:fillRef>
          <a:effectRef idx="0">
            <a:schemeClr val="accent6"/>
          </a:effectRef>
          <a:fontRef idx="minor">
            <a:schemeClr val="tx1"/>
          </a:fontRef>
        </p:style>
      </p:cxn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15"/>
          <p:cNvSpPr>
            <a:spLocks noGrp="1" noChangeArrowheads="1"/>
          </p:cNvSpPr>
          <p:nvPr>
            <p:ph idx="1"/>
          </p:nvPr>
        </p:nvSpPr>
        <p:spPr>
          <a:xfrm>
            <a:off x="279400" y="584200"/>
            <a:ext cx="8599488" cy="974626"/>
          </a:xfrm>
        </p:spPr>
        <p:txBody>
          <a:bodyPr/>
          <a:lstStyle/>
          <a:p>
            <a:r>
              <a:rPr lang="fr-FR" dirty="0" smtClean="0"/>
              <a:t>Un élément peut être flottant par rapport à son conteneur</a:t>
            </a:r>
          </a:p>
          <a:p>
            <a:pPr lvl="1"/>
            <a:r>
              <a:rPr lang="fr-FR" dirty="0" smtClean="0"/>
              <a:t>Technique classique utilisée pour la création de documents à imprimer</a:t>
            </a:r>
          </a:p>
          <a:p>
            <a:pPr lvl="1"/>
            <a:r>
              <a:rPr lang="fr-FR" noProof="0" dirty="0" smtClean="0"/>
              <a:t>Le contenu flottant est séparé du reste du document</a:t>
            </a:r>
          </a:p>
        </p:txBody>
      </p:sp>
      <p:sp>
        <p:nvSpPr>
          <p:cNvPr id="282638" name="Rectangle 14"/>
          <p:cNvSpPr>
            <a:spLocks noGrp="1" noChangeArrowheads="1"/>
          </p:cNvSpPr>
          <p:nvPr>
            <p:ph type="title"/>
          </p:nvPr>
        </p:nvSpPr>
        <p:spPr/>
        <p:txBody>
          <a:bodyPr/>
          <a:lstStyle/>
          <a:p>
            <a:r>
              <a:rPr lang="fr-FR" noProof="0" dirty="0" smtClean="0"/>
              <a:t>Flottement</a:t>
            </a:r>
          </a:p>
        </p:txBody>
      </p:sp>
      <p:grpSp>
        <p:nvGrpSpPr>
          <p:cNvPr id="2" name="Group 1"/>
          <p:cNvGrpSpPr/>
          <p:nvPr/>
        </p:nvGrpSpPr>
        <p:grpSpPr bwMode="gray">
          <a:xfrm>
            <a:off x="2067980" y="2533406"/>
            <a:ext cx="5006533" cy="1127642"/>
            <a:chOff x="2067980" y="3264926"/>
            <a:chExt cx="5006533" cy="1127642"/>
          </a:xfrm>
        </p:grpSpPr>
        <p:sp>
          <p:nvSpPr>
            <p:cNvPr id="9" name="shape2"/>
            <p:cNvSpPr txBox="1"/>
            <p:nvPr/>
          </p:nvSpPr>
          <p:spPr bwMode="gray">
            <a:xfrm>
              <a:off x="2067980" y="3469238"/>
              <a:ext cx="4687724" cy="923330"/>
            </a:xfrm>
            <a:prstGeom prst="rect">
              <a:avLst/>
            </a:prstGeom>
            <a:solidFill>
              <a:schemeClr val="tx2"/>
            </a:solidFill>
            <a:ln w="38100">
              <a:solidFill>
                <a:srgbClr val="9900CC"/>
              </a:solidFill>
            </a:ln>
          </p:spPr>
          <p:txBody>
            <a:bodyPr wrap="square" rtlCol="0">
              <a:spAutoFit/>
            </a:bodyPr>
            <a:lstStyle/>
            <a:p>
              <a:r>
                <a:rPr lang="en-US" sz="1800" dirty="0" smtClean="0">
                  <a:latin typeface="Courier New" pitchFamily="49" charset="0"/>
                  <a:cs typeface="Courier New" pitchFamily="49" charset="0"/>
                </a:rPr>
                <a:t>p {</a:t>
              </a:r>
              <a:endParaRPr lang="en-US" sz="1800" dirty="0">
                <a:latin typeface="Courier New" pitchFamily="49" charset="0"/>
                <a:cs typeface="Courier New" pitchFamily="49" charset="0"/>
              </a:endParaRPr>
            </a:p>
            <a:p>
              <a:r>
                <a:rPr lang="en-US" sz="1800" dirty="0" smtClean="0">
                  <a:latin typeface="Courier New" pitchFamily="49" charset="0"/>
                  <a:cs typeface="Courier New" pitchFamily="49" charset="0"/>
                </a:rPr>
                <a:t>  float: left;</a:t>
              </a:r>
            </a:p>
            <a:p>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p:txBody>
        </p:sp>
        <p:sp>
          <p:nvSpPr>
            <p:cNvPr id="10" name="shape1"/>
            <p:cNvSpPr txBox="1"/>
            <p:nvPr/>
          </p:nvSpPr>
          <p:spPr bwMode="gray">
            <a:xfrm>
              <a:off x="6312514" y="3264926"/>
              <a:ext cx="761999" cy="408623"/>
            </a:xfrm>
            <a:prstGeom prst="roundRect">
              <a:avLst/>
            </a:prstGeom>
            <a:solidFill>
              <a:srgbClr val="FFFFFF"/>
            </a:solidFill>
            <a:ln w="12700">
              <a:solidFill>
                <a:srgbClr val="9900CC"/>
              </a:solidFill>
            </a:ln>
          </p:spPr>
          <p:txBody>
            <a:bodyPr wrap="square" rtlCol="0" anchor="ctr">
              <a:spAutoFit/>
            </a:bodyPr>
            <a:lstStyle>
              <a:defPPr>
                <a:defRPr lang="en-US"/>
              </a:defPPr>
              <a:lvl1pPr algn="l"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sz="1400" kern="1200">
                  <a:solidFill>
                    <a:schemeClr val="tx1"/>
                  </a:solidFill>
                  <a:latin typeface="Arial" charset="0"/>
                  <a:ea typeface="+mn-ea"/>
                  <a:cs typeface="+mn-cs"/>
                </a:defRPr>
              </a:lvl2pPr>
              <a:lvl3pPr marL="914400" algn="l" rtl="0" eaLnBrk="0" fontAlgn="base" hangingPunct="0">
                <a:spcBef>
                  <a:spcPct val="0"/>
                </a:spcBef>
                <a:spcAft>
                  <a:spcPct val="0"/>
                </a:spcAft>
                <a:defRPr sz="1400" kern="1200">
                  <a:solidFill>
                    <a:schemeClr val="tx1"/>
                  </a:solidFill>
                  <a:latin typeface="Arial" charset="0"/>
                  <a:ea typeface="+mn-ea"/>
                  <a:cs typeface="+mn-cs"/>
                </a:defRPr>
              </a:lvl3pPr>
              <a:lvl4pPr marL="1371600" algn="l" rtl="0" eaLnBrk="0" fontAlgn="base" hangingPunct="0">
                <a:spcBef>
                  <a:spcPct val="0"/>
                </a:spcBef>
                <a:spcAft>
                  <a:spcPct val="0"/>
                </a:spcAft>
                <a:defRPr sz="1400" kern="1200">
                  <a:solidFill>
                    <a:schemeClr val="tx1"/>
                  </a:solidFill>
                  <a:latin typeface="Arial" charset="0"/>
                  <a:ea typeface="+mn-ea"/>
                  <a:cs typeface="+mn-cs"/>
                </a:defRPr>
              </a:lvl4pPr>
              <a:lvl5pPr marL="1828800" algn="l"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smtClean="0">
                  <a:ln>
                    <a:noFill/>
                  </a:ln>
                  <a:solidFill>
                    <a:srgbClr val="000080"/>
                  </a:solidFill>
                  <a:effectLst/>
                  <a:uLnTx/>
                  <a:uFillTx/>
                  <a:latin typeface="Arial" charset="0"/>
                  <a:ea typeface="+mn-ea"/>
                  <a:cs typeface="+mn-cs"/>
                </a:rPr>
                <a:t>CSS</a:t>
              </a:r>
              <a:endParaRPr kumimoji="0" lang="en-US" sz="1800" b="1" i="0" u="none" strike="noStrike" kern="1200" cap="none" spc="0" normalizeH="0" baseline="0" noProof="0" dirty="0">
                <a:ln>
                  <a:noFill/>
                </a:ln>
                <a:solidFill>
                  <a:srgbClr val="000080"/>
                </a:solidFill>
                <a:effectLst/>
                <a:uLnTx/>
                <a:uFillTx/>
                <a:latin typeface="Arial" charset="0"/>
                <a:ea typeface="+mn-ea"/>
                <a:cs typeface="+mn-cs"/>
              </a:endParaRPr>
            </a:p>
          </p:txBody>
        </p:sp>
      </p:gr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15"/>
          <p:cNvSpPr>
            <a:spLocks noGrp="1" noChangeArrowheads="1"/>
          </p:cNvSpPr>
          <p:nvPr>
            <p:ph idx="1"/>
          </p:nvPr>
        </p:nvSpPr>
        <p:spPr>
          <a:xfrm>
            <a:off x="279400" y="584200"/>
            <a:ext cx="8599488" cy="4585871"/>
          </a:xfrm>
        </p:spPr>
        <p:txBody>
          <a:bodyPr/>
          <a:lstStyle/>
          <a:p>
            <a:r>
              <a:rPr lang="fr-FR" noProof="0" dirty="0" smtClean="0"/>
              <a:t>Valeurs possibles pour </a:t>
            </a:r>
            <a:r>
              <a:rPr lang="fr-FR" noProof="0" dirty="0" err="1" smtClean="0">
                <a:latin typeface="Courier New" pitchFamily="49" charset="0"/>
                <a:cs typeface="Courier New" pitchFamily="49" charset="0"/>
              </a:rPr>
              <a:t>float</a:t>
            </a:r>
            <a:endParaRPr lang="fr-FR" noProof="0" dirty="0" smtClean="0"/>
          </a:p>
          <a:p>
            <a:pPr lvl="1"/>
            <a:r>
              <a:rPr lang="fr-FR" dirty="0" err="1" smtClean="0">
                <a:latin typeface="Courier New" pitchFamily="49" charset="0"/>
                <a:cs typeface="Courier New" pitchFamily="49" charset="0"/>
              </a:rPr>
              <a:t>left</a:t>
            </a:r>
            <a:endParaRPr lang="fr-FR" dirty="0" smtClean="0">
              <a:latin typeface="Courier New" pitchFamily="49" charset="0"/>
              <a:cs typeface="Courier New" pitchFamily="49" charset="0"/>
            </a:endParaRPr>
          </a:p>
          <a:p>
            <a:pPr lvl="1"/>
            <a:r>
              <a:rPr lang="fr-FR" noProof="0" dirty="0" smtClean="0">
                <a:latin typeface="Courier New" pitchFamily="49" charset="0"/>
                <a:cs typeface="Courier New" pitchFamily="49" charset="0"/>
              </a:rPr>
              <a:t>right</a:t>
            </a:r>
          </a:p>
          <a:p>
            <a:pPr lvl="1"/>
            <a:r>
              <a:rPr lang="fr-FR" noProof="0" dirty="0" smtClean="0">
                <a:latin typeface="Courier New" pitchFamily="49" charset="0"/>
                <a:cs typeface="Courier New" pitchFamily="49" charset="0"/>
              </a:rPr>
              <a:t>none</a:t>
            </a:r>
          </a:p>
          <a:p>
            <a:pPr lvl="1"/>
            <a:r>
              <a:rPr lang="fr-FR" dirty="0" err="1" smtClean="0">
                <a:latin typeface="Courier New" pitchFamily="49" charset="0"/>
                <a:cs typeface="Courier New" pitchFamily="49" charset="0"/>
              </a:rPr>
              <a:t>inherit</a:t>
            </a:r>
            <a:endParaRPr lang="fr-FR" dirty="0" smtClean="0">
              <a:latin typeface="Courier New" pitchFamily="49" charset="0"/>
              <a:cs typeface="Courier New" pitchFamily="49" charset="0"/>
            </a:endParaRPr>
          </a:p>
          <a:p>
            <a:pP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dirty="0" smtClean="0"/>
              <a:t>La zone de contenu d’un élément flottant s'ajuste à son contenu</a:t>
            </a:r>
          </a:p>
          <a:p>
            <a:pPr lvl="1">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dirty="0" smtClean="0"/>
              <a:t>Rétrécie autant que possible pour coller au texte</a:t>
            </a:r>
          </a:p>
          <a:p>
            <a:pPr lvl="1">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dirty="0" smtClean="0"/>
              <a:t>Peut être redimensionnée en hauteur et en largeur</a:t>
            </a:r>
          </a:p>
          <a:p>
            <a:pPr>
              <a:defRPr/>
            </a:pPr>
            <a:r>
              <a:rPr lang="fr-FR" dirty="0" smtClean="0"/>
              <a:t>Soyez vigilant lorsque vous faites flotter tous les éléments enfants d’un conteneur</a:t>
            </a:r>
          </a:p>
          <a:p>
            <a:pPr lvl="1">
              <a:defRPr/>
            </a:pPr>
            <a:r>
              <a:rPr lang="fr-FR" dirty="0" smtClean="0"/>
              <a:t>L’élément parent disparaît</a:t>
            </a:r>
          </a:p>
          <a:p>
            <a:pPr lvl="1">
              <a:defRPr/>
            </a:pPr>
            <a:r>
              <a:rPr lang="fr-FR" dirty="0" smtClean="0"/>
              <a:t>En principe, tout le contenu est retiré</a:t>
            </a:r>
          </a:p>
          <a:p>
            <a:pPr lvl="1">
              <a:defRPr/>
            </a:pPr>
            <a:r>
              <a:rPr lang="fr-FR" dirty="0" smtClean="0"/>
              <a:t>Nécessité d’ajouter du contenu d’un pseudo-élément à un élément parent</a:t>
            </a:r>
          </a:p>
          <a:p>
            <a:pPr lvl="2">
              <a:defRPr/>
            </a:pPr>
            <a:r>
              <a:rPr lang="fr-FR" dirty="0" smtClean="0"/>
              <a:t>Nous étudierons bientôt la méthode </a:t>
            </a:r>
            <a:r>
              <a:rPr lang="fr-FR" dirty="0" smtClean="0">
                <a:latin typeface="Courier New" pitchFamily="49" charset="0"/>
                <a:cs typeface="Courier New" pitchFamily="49" charset="0"/>
              </a:rPr>
              <a:t>.</a:t>
            </a:r>
            <a:r>
              <a:rPr lang="fr-FR" dirty="0" err="1" smtClean="0">
                <a:latin typeface="Courier New" pitchFamily="49" charset="0"/>
                <a:cs typeface="Courier New" pitchFamily="49" charset="0"/>
              </a:rPr>
              <a:t>clearfix</a:t>
            </a:r>
            <a:endParaRPr lang="fr-FR" noProof="0" dirty="0" smtClean="0"/>
          </a:p>
        </p:txBody>
      </p:sp>
      <p:sp>
        <p:nvSpPr>
          <p:cNvPr id="282638" name="Rectangle 14"/>
          <p:cNvSpPr>
            <a:spLocks noGrp="1" noChangeArrowheads="1"/>
          </p:cNvSpPr>
          <p:nvPr>
            <p:ph type="title"/>
          </p:nvPr>
        </p:nvSpPr>
        <p:spPr/>
        <p:txBody>
          <a:bodyPr/>
          <a:lstStyle/>
          <a:p>
            <a:r>
              <a:rPr lang="fr-FR" noProof="0" smtClean="0">
                <a:latin typeface="Courier New" pitchFamily="49" charset="0"/>
                <a:cs typeface="Courier New" pitchFamily="49" charset="0"/>
              </a:rPr>
              <a:t>float</a:t>
            </a:r>
            <a:r>
              <a:rPr lang="fr-FR" noProof="0" smtClean="0"/>
              <a:t> </a:t>
            </a:r>
            <a:endParaRPr lang="fr-FR" noProof="0" dirty="0" smtClean="0"/>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EV" val="353232204831"/>
  <p:tag name="TL" val="36302C3534302C343530"/>
  <p:tag name="IPF" val="422C47657474696E672053746172746564205769746820435353"/>
</p:tagLst>
</file>

<file path=ppt/tags/tag10.xml><?xml version="1.0" encoding="utf-8"?>
<p:tagLst xmlns:a="http://schemas.openxmlformats.org/drawingml/2006/main" xmlns:r="http://schemas.openxmlformats.org/officeDocument/2006/relationships" xmlns:p="http://schemas.openxmlformats.org/presentationml/2006/main">
  <p:tag name="TL" val="352C446F206E6F77"/>
  <p:tag name="IPF" val="4C2C43535320436F6D6D656E7473"/>
</p:tagLst>
</file>

<file path=ppt/tags/tag11.xml><?xml version="1.0" encoding="utf-8"?>
<p:tagLst xmlns:a="http://schemas.openxmlformats.org/drawingml/2006/main" xmlns:r="http://schemas.openxmlformats.org/officeDocument/2006/relationships" xmlns:p="http://schemas.openxmlformats.org/presentationml/2006/main">
  <p:tag name="IPF" val="522C466C6F6174696E6720436F6E7461696E65722050726F626C656D"/>
</p:tagLst>
</file>

<file path=ppt/tags/tag12.xml><?xml version="1.0" encoding="utf-8"?>
<p:tagLst xmlns:a="http://schemas.openxmlformats.org/drawingml/2006/main" xmlns:r="http://schemas.openxmlformats.org/officeDocument/2006/relationships" xmlns:p="http://schemas.openxmlformats.org/presentationml/2006/main">
  <p:tag name="IPF" val="522C466C6F6174696E67204578616D706C65"/>
</p:tagLst>
</file>

<file path=ppt/tags/tag13.xml><?xml version="1.0" encoding="utf-8"?>
<p:tagLst xmlns:a="http://schemas.openxmlformats.org/drawingml/2006/main" xmlns:r="http://schemas.openxmlformats.org/officeDocument/2006/relationships" xmlns:p="http://schemas.openxmlformats.org/presentationml/2006/main">
  <p:tag name="IPF" val="522C5768656E204F6E6520466C6F6174204D6565747320416E6F74686572"/>
</p:tagLst>
</file>

<file path=ppt/tags/tag14.xml><?xml version="1.0" encoding="utf-8"?>
<p:tagLst xmlns:a="http://schemas.openxmlformats.org/drawingml/2006/main" xmlns:r="http://schemas.openxmlformats.org/officeDocument/2006/relationships" xmlns:p="http://schemas.openxmlformats.org/presentationml/2006/main">
  <p:tag name="IPF" val="522C5768656E204F6E6520466C6F6174204D6565747320416E6F74686572"/>
</p:tagLst>
</file>

<file path=ppt/tags/tag15.xml><?xml version="1.0" encoding="utf-8"?>
<p:tagLst xmlns:a="http://schemas.openxmlformats.org/drawingml/2006/main" xmlns:r="http://schemas.openxmlformats.org/officeDocument/2006/relationships" xmlns:p="http://schemas.openxmlformats.org/presentationml/2006/main">
  <p:tag name="TL" val="352C446F206E6F77"/>
  <p:tag name="IPF" val="4C2C43535320436F6D6D656E7473"/>
</p:tagLst>
</file>

<file path=ppt/tags/tag16.xml><?xml version="1.0" encoding="utf-8"?>
<p:tagLst xmlns:a="http://schemas.openxmlformats.org/drawingml/2006/main" xmlns:r="http://schemas.openxmlformats.org/officeDocument/2006/relationships" xmlns:p="http://schemas.openxmlformats.org/presentationml/2006/main">
  <p:tag name="IPF" val="4C2C436F6C6C617073696E67204D617267696E733A20436F6C6C617073696E67205468726F75676820416E6F7468657220426F782028636F6E74696E75656429"/>
</p:tagLst>
</file>

<file path=ppt/tags/tag17.xml><?xml version="1.0" encoding="utf-8"?>
<p:tagLst xmlns:a="http://schemas.openxmlformats.org/drawingml/2006/main" xmlns:r="http://schemas.openxmlformats.org/officeDocument/2006/relationships" xmlns:p="http://schemas.openxmlformats.org/presentationml/2006/main">
  <p:tag name="IPF" val="4C2C436F6C6C617073696E67204D617267696E733A20436F6C6C617073696E67205468726F75676820416E6F7468657220426F782028636F6E74696E75656429"/>
</p:tagLst>
</file>

<file path=ppt/tags/tag18.xml><?xml version="1.0" encoding="utf-8"?>
<p:tagLst xmlns:a="http://schemas.openxmlformats.org/drawingml/2006/main" xmlns:r="http://schemas.openxmlformats.org/officeDocument/2006/relationships" xmlns:p="http://schemas.openxmlformats.org/presentationml/2006/main">
  <p:tag name="IPF" val="4C2C436F6C6C617073696E67204D617267696E733A20436F6C6C617073696E67205468726F75676820416E6F7468657220426F782028636F6E74696E75656429"/>
</p:tagLst>
</file>

<file path=ppt/tags/tag19.xml><?xml version="1.0" encoding="utf-8"?>
<p:tagLst xmlns:a="http://schemas.openxmlformats.org/drawingml/2006/main" xmlns:r="http://schemas.openxmlformats.org/officeDocument/2006/relationships" xmlns:p="http://schemas.openxmlformats.org/presentationml/2006/main">
  <p:tag name="IPF" val="4C2C436F6C6C617073696E67204D617267696E733A20436F6C6C617073696E67205468726F75676820416E6F7468657220426F782028636F6E74696E75656429"/>
</p:tagLst>
</file>

<file path=ppt/tags/tag2.xml><?xml version="1.0" encoding="utf-8"?>
<p:tagLst xmlns:a="http://schemas.openxmlformats.org/drawingml/2006/main" xmlns:r="http://schemas.openxmlformats.org/officeDocument/2006/relationships" xmlns:p="http://schemas.openxmlformats.org/presentationml/2006/main">
  <p:tag name="IPF" val="4C2C43686170746572204F626A65637469766573"/>
</p:tagLst>
</file>

<file path=ppt/tags/tag20.xml><?xml version="1.0" encoding="utf-8"?>
<p:tagLst xmlns:a="http://schemas.openxmlformats.org/drawingml/2006/main" xmlns:r="http://schemas.openxmlformats.org/officeDocument/2006/relationships" xmlns:p="http://schemas.openxmlformats.org/presentationml/2006/main">
  <p:tag name="IPF" val="522C47657474696E672053746172746564205769746820435353"/>
</p:tagLst>
</file>

<file path=ppt/tags/tag21.xml><?xml version="1.0" encoding="utf-8"?>
<p:tagLst xmlns:a="http://schemas.openxmlformats.org/drawingml/2006/main" xmlns:r="http://schemas.openxmlformats.org/officeDocument/2006/relationships" xmlns:p="http://schemas.openxmlformats.org/presentationml/2006/main">
  <p:tag name="IPF" val="522C47657474696E672053746172746564205769746820435353"/>
</p:tagLst>
</file>

<file path=ppt/tags/tag22.xml><?xml version="1.0" encoding="utf-8"?>
<p:tagLst xmlns:a="http://schemas.openxmlformats.org/drawingml/2006/main" xmlns:r="http://schemas.openxmlformats.org/officeDocument/2006/relationships" xmlns:p="http://schemas.openxmlformats.org/presentationml/2006/main">
  <p:tag name="IPF" val="4C2C43535320506F736974696F6E696E6720546563686E6971756573"/>
</p:tagLst>
</file>

<file path=ppt/tags/tag23.xml><?xml version="1.0" encoding="utf-8"?>
<p:tagLst xmlns:a="http://schemas.openxmlformats.org/drawingml/2006/main" xmlns:r="http://schemas.openxmlformats.org/officeDocument/2006/relationships" xmlns:p="http://schemas.openxmlformats.org/presentationml/2006/main">
  <p:tag name="IPF" val="522C47657474696E672053746172746564205769746820435353"/>
</p:tagLst>
</file>

<file path=ppt/tags/tag24.xml><?xml version="1.0" encoding="utf-8"?>
<p:tagLst xmlns:a="http://schemas.openxmlformats.org/drawingml/2006/main" xmlns:r="http://schemas.openxmlformats.org/officeDocument/2006/relationships" xmlns:p="http://schemas.openxmlformats.org/presentationml/2006/main">
  <p:tag name="IPF" val="4C2C43535320506F736974696F6E696E6720546563686E6971756573"/>
</p:tagLst>
</file>

<file path=ppt/tags/tag25.xml><?xml version="1.0" encoding="utf-8"?>
<p:tagLst xmlns:a="http://schemas.openxmlformats.org/drawingml/2006/main" xmlns:r="http://schemas.openxmlformats.org/officeDocument/2006/relationships" xmlns:p="http://schemas.openxmlformats.org/presentationml/2006/main">
  <p:tag name="TL" val="352C446F206E6F77"/>
  <p:tag name="IPF" val="4C2C43535320436F6D6D656E7473"/>
</p:tagLst>
</file>

<file path=ppt/tags/tag26.xml><?xml version="1.0" encoding="utf-8"?>
<p:tagLst xmlns:a="http://schemas.openxmlformats.org/drawingml/2006/main" xmlns:r="http://schemas.openxmlformats.org/officeDocument/2006/relationships" xmlns:p="http://schemas.openxmlformats.org/presentationml/2006/main">
  <p:tag name="IPF" val="4C2C43535320506F736974696F6E696E6720546563686E6971756573"/>
</p:tagLst>
</file>

<file path=ppt/tags/tag27.xml><?xml version="1.0" encoding="utf-8"?>
<p:tagLst xmlns:a="http://schemas.openxmlformats.org/drawingml/2006/main" xmlns:r="http://schemas.openxmlformats.org/officeDocument/2006/relationships" xmlns:p="http://schemas.openxmlformats.org/presentationml/2006/main">
  <p:tag name="TL" val="352C446F206E6F77"/>
  <p:tag name="IPF" val="4C2C43535320436F6D6D656E7473"/>
</p:tagLst>
</file>

<file path=ppt/tags/tag28.xml><?xml version="1.0" encoding="utf-8"?>
<p:tagLst xmlns:a="http://schemas.openxmlformats.org/drawingml/2006/main" xmlns:r="http://schemas.openxmlformats.org/officeDocument/2006/relationships" xmlns:p="http://schemas.openxmlformats.org/presentationml/2006/main">
  <p:tag name="IPF" val="4C2C4162736F6C75746520506F736974696F6E696E672052656C617469766520546F3F"/>
</p:tagLst>
</file>

<file path=ppt/tags/tag29.xml><?xml version="1.0" encoding="utf-8"?>
<p:tagLst xmlns:a="http://schemas.openxmlformats.org/drawingml/2006/main" xmlns:r="http://schemas.openxmlformats.org/officeDocument/2006/relationships" xmlns:p="http://schemas.openxmlformats.org/presentationml/2006/main">
  <p:tag name="IPF" val="4C2C43535320506F736974696F6E696E6720546563686E6971756573"/>
</p:tagLst>
</file>

<file path=ppt/tags/tag3.xml><?xml version="1.0" encoding="utf-8"?>
<p:tagLst xmlns:a="http://schemas.openxmlformats.org/drawingml/2006/main" xmlns:r="http://schemas.openxmlformats.org/officeDocument/2006/relationships" xmlns:p="http://schemas.openxmlformats.org/presentationml/2006/main">
  <p:tag name="IPF" val="522C47657474696E672053746172746564205769746820435353"/>
</p:tagLst>
</file>

<file path=ppt/tags/tag30.xml><?xml version="1.0" encoding="utf-8"?>
<p:tagLst xmlns:a="http://schemas.openxmlformats.org/drawingml/2006/main" xmlns:r="http://schemas.openxmlformats.org/officeDocument/2006/relationships" xmlns:p="http://schemas.openxmlformats.org/presentationml/2006/main">
  <p:tag name="IPF" val="522C47657474696E672053746172746564205769746820435353"/>
</p:tagLst>
</file>

<file path=ppt/tags/tag31.xml><?xml version="1.0" encoding="utf-8"?>
<p:tagLst xmlns:a="http://schemas.openxmlformats.org/drawingml/2006/main" xmlns:r="http://schemas.openxmlformats.org/officeDocument/2006/relationships" xmlns:p="http://schemas.openxmlformats.org/presentationml/2006/main">
  <p:tag name="IPF" val="522C5573696E67204162736F6C75746520506F736974696F6E696E672057697468204D656E7573"/>
</p:tagLst>
</file>

<file path=ppt/tags/tag32.xml><?xml version="1.0" encoding="utf-8"?>
<p:tagLst xmlns:a="http://schemas.openxmlformats.org/drawingml/2006/main" xmlns:r="http://schemas.openxmlformats.org/officeDocument/2006/relationships" xmlns:p="http://schemas.openxmlformats.org/presentationml/2006/main">
  <p:tag name="IPF" val="4C2C57334320576562204163636573736962696C6974792047756964656C696E652053756D6D617279"/>
</p:tagLst>
</file>

<file path=ppt/tags/tag33.xml><?xml version="1.0" encoding="utf-8"?>
<p:tagLst xmlns:a="http://schemas.openxmlformats.org/drawingml/2006/main" xmlns:r="http://schemas.openxmlformats.org/officeDocument/2006/relationships" xmlns:p="http://schemas.openxmlformats.org/presentationml/2006/main">
  <p:tag name="IPF" val="522C57334320576562204163636573736962696C6974792047756964656C696E652053756D6D6172792028636F6E74696E75656429"/>
</p:tagLst>
</file>

<file path=ppt/tags/tag4.xml><?xml version="1.0" encoding="utf-8"?>
<p:tagLst xmlns:a="http://schemas.openxmlformats.org/drawingml/2006/main" xmlns:r="http://schemas.openxmlformats.org/officeDocument/2006/relationships" xmlns:p="http://schemas.openxmlformats.org/presentationml/2006/main">
  <p:tag name="IPF" val="4C2C517569636B205175697A3A2043616C63756C6174696E6720426F7820576964746820616E6420486569676874"/>
</p:tagLst>
</file>

<file path=ppt/tags/tag5.xml><?xml version="1.0" encoding="utf-8"?>
<p:tagLst xmlns:a="http://schemas.openxmlformats.org/drawingml/2006/main" xmlns:r="http://schemas.openxmlformats.org/officeDocument/2006/relationships" xmlns:p="http://schemas.openxmlformats.org/presentationml/2006/main">
  <p:tag name="IPF" val="4C2C21444F4354595045"/>
</p:tagLst>
</file>

<file path=ppt/tags/tag6.xml><?xml version="1.0" encoding="utf-8"?>
<p:tagLst xmlns:a="http://schemas.openxmlformats.org/drawingml/2006/main" xmlns:r="http://schemas.openxmlformats.org/officeDocument/2006/relationships" xmlns:p="http://schemas.openxmlformats.org/presentationml/2006/main">
  <p:tag name="IPF" val="522C43535320506F736974696F6E696E6720546563686E6971756573"/>
</p:tagLst>
</file>

<file path=ppt/tags/tag7.xml><?xml version="1.0" encoding="utf-8"?>
<p:tagLst xmlns:a="http://schemas.openxmlformats.org/drawingml/2006/main" xmlns:r="http://schemas.openxmlformats.org/officeDocument/2006/relationships" xmlns:p="http://schemas.openxmlformats.org/presentationml/2006/main">
  <p:tag name="IPF" val="4C2C5468652020456C626F772020506F736974696F6E696E6720546563686E69717565"/>
</p:tagLst>
</file>

<file path=ppt/tags/tag8.xml><?xml version="1.0" encoding="utf-8"?>
<p:tagLst xmlns:a="http://schemas.openxmlformats.org/drawingml/2006/main" xmlns:r="http://schemas.openxmlformats.org/officeDocument/2006/relationships" xmlns:p="http://schemas.openxmlformats.org/presentationml/2006/main">
  <p:tag name="IPF" val="4C2C517569636B205175697A3A2043616C63756C6174696E6720426F7820576964746820616E6420486569676874"/>
</p:tagLst>
</file>

<file path=ppt/tags/tag9.xml><?xml version="1.0" encoding="utf-8"?>
<p:tagLst xmlns:a="http://schemas.openxmlformats.org/drawingml/2006/main" xmlns:r="http://schemas.openxmlformats.org/officeDocument/2006/relationships" xmlns:p="http://schemas.openxmlformats.org/presentationml/2006/main">
  <p:tag name="IPF" val="4C2C517569636B205175697A3A2043616C63756C6174696E6720426F7820576964746820616E6420486569676874"/>
</p:tagLst>
</file>

<file path=ppt/theme/theme1.xml><?xml version="1.0" encoding="utf-8"?>
<a:theme xmlns:a="http://schemas.openxmlformats.org/drawingml/2006/main" name="LTreeMaster">
  <a:themeElements>
    <a:clrScheme name="">
      <a:dk1>
        <a:srgbClr val="000080"/>
      </a:dk1>
      <a:lt1>
        <a:srgbClr val="FFCC99"/>
      </a:lt1>
      <a:dk2>
        <a:srgbClr val="FFFFFF"/>
      </a:dk2>
      <a:lt2>
        <a:srgbClr val="000000"/>
      </a:lt2>
      <a:accent1>
        <a:srgbClr val="FFFFCC"/>
      </a:accent1>
      <a:accent2>
        <a:srgbClr val="B90117"/>
      </a:accent2>
      <a:accent3>
        <a:srgbClr val="FFE2CA"/>
      </a:accent3>
      <a:accent4>
        <a:srgbClr val="00006C"/>
      </a:accent4>
      <a:accent5>
        <a:srgbClr val="FFFFE2"/>
      </a:accent5>
      <a:accent6>
        <a:srgbClr val="A70114"/>
      </a:accent6>
      <a:hlink>
        <a:srgbClr val="FFCCCC"/>
      </a:hlink>
      <a:folHlink>
        <a:srgbClr val="99CCFF"/>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80"/>
        </a:dk1>
        <a:lt1>
          <a:srgbClr val="BCD507"/>
        </a:lt1>
        <a:dk2>
          <a:srgbClr val="FFFFFF"/>
        </a:dk2>
        <a:lt2>
          <a:srgbClr val="000000"/>
        </a:lt2>
        <a:accent1>
          <a:srgbClr val="FFFFCC"/>
        </a:accent1>
        <a:accent2>
          <a:srgbClr val="B90117"/>
        </a:accent2>
        <a:accent3>
          <a:srgbClr val="DAE7AA"/>
        </a:accent3>
        <a:accent4>
          <a:srgbClr val="00006C"/>
        </a:accent4>
        <a:accent5>
          <a:srgbClr val="FFFFE2"/>
        </a:accent5>
        <a:accent6>
          <a:srgbClr val="A70114"/>
        </a:accent6>
        <a:hlink>
          <a:srgbClr val="FFCCCC"/>
        </a:hlink>
        <a:folHlink>
          <a:srgbClr val="99CC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Modèle LtreeMaster</Template>
  <TotalTime>1536</TotalTime>
  <Words>2354</Words>
  <Application>Microsoft Office PowerPoint</Application>
  <PresentationFormat>Affichage à l'écran (4:3)</PresentationFormat>
  <Paragraphs>476</Paragraphs>
  <Slides>34</Slides>
  <Notes>33</Notes>
  <HiddenSlides>0</HiddenSlides>
  <MMClips>0</MMClips>
  <ScaleCrop>false</ScaleCrop>
  <HeadingPairs>
    <vt:vector size="4" baseType="variant">
      <vt:variant>
        <vt:lpstr>Thème</vt:lpstr>
      </vt:variant>
      <vt:variant>
        <vt:i4>1</vt:i4>
      </vt:variant>
      <vt:variant>
        <vt:lpstr>Titres des diapositives</vt:lpstr>
      </vt:variant>
      <vt:variant>
        <vt:i4>34</vt:i4>
      </vt:variant>
    </vt:vector>
  </HeadingPairs>
  <TitlesOfParts>
    <vt:vector size="35" baseType="lpstr">
      <vt:lpstr>LTreeMaster</vt:lpstr>
      <vt:lpstr>Positionner les éléments HTML</vt:lpstr>
      <vt:lpstr>Objectifs du chapitre</vt:lpstr>
      <vt:lpstr>Positionner les éléments HTML</vt:lpstr>
      <vt:lpstr>Déplacer les éléments HTML</vt:lpstr>
      <vt:lpstr>Quiz : Calculer la largeur et la hauteur de la boîte</vt:lpstr>
      <vt:lpstr>Positionner les éléments avec les marges</vt:lpstr>
      <vt:lpstr>Marges automatiques</vt:lpstr>
      <vt:lpstr>Flottement</vt:lpstr>
      <vt:lpstr>float </vt:lpstr>
      <vt:lpstr>Flottement</vt:lpstr>
      <vt:lpstr>Faire disparaître les conteneurs</vt:lpstr>
      <vt:lpstr>Règles de flottement</vt:lpstr>
      <vt:lpstr>Effacement (clear)</vt:lpstr>
      <vt:lpstr>Effacement (clear)</vt:lpstr>
      <vt:lpstr>Clearing </vt:lpstr>
      <vt:lpstr>Listes HTML</vt:lpstr>
      <vt:lpstr>Liste HTML Demo</vt:lpstr>
      <vt:lpstr>HTML5 et l’élément i </vt:lpstr>
      <vt:lpstr>Z-index</vt:lpstr>
      <vt:lpstr>Positionner les éléments HTML</vt:lpstr>
      <vt:lpstr>Positionnement CSS</vt:lpstr>
      <vt:lpstr>Positionnement statique</vt:lpstr>
      <vt:lpstr>Positionner les éléments HTML</vt:lpstr>
      <vt:lpstr>Positionnement relatif</vt:lpstr>
      <vt:lpstr>Positionnement relatif</vt:lpstr>
      <vt:lpstr>Positionnement absolu</vt:lpstr>
      <vt:lpstr>Positionnement absolu</vt:lpstr>
      <vt:lpstr>Le positionnement absolu avec les menus</vt:lpstr>
      <vt:lpstr>Positionnement fixe</vt:lpstr>
      <vt:lpstr>Positionner les éléments HTML</vt:lpstr>
      <vt:lpstr>Exercice 3.1 : Positionner le contenu</vt:lpstr>
      <vt:lpstr>Résumé du chapitre</vt:lpstr>
      <vt:lpstr>Chapitre 3 – Questions de révision</vt:lpstr>
      <vt:lpstr>Notes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En-Lighten Technology;mcb</dc:creator>
  <dc:description>Tagged 6/4/2010 4:01:16 PM</dc:description>
  <cp:lastModifiedBy>amichel</cp:lastModifiedBy>
  <cp:revision>386</cp:revision>
  <cp:lastPrinted>2009-03-17T23:30:33Z</cp:lastPrinted>
  <dcterms:created xsi:type="dcterms:W3CDTF">2009-01-20T18:28:18Z</dcterms:created>
  <dcterms:modified xsi:type="dcterms:W3CDTF">2014-03-17T10:19:27Z</dcterms:modified>
</cp:coreProperties>
</file>