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notesSlides/notesSlide47.xml" ContentType="application/vnd.openxmlformats-officedocument.presentationml.notesSlide+xml"/>
  <Override PartName="/ppt/tags/tag48.xml" ContentType="application/vnd.openxmlformats-officedocument.presentationml.tags+xml"/>
  <Override PartName="/ppt/notesSlides/notesSlide48.xml" ContentType="application/vnd.openxmlformats-officedocument.presentationml.notesSlide+xml"/>
  <Override PartName="/ppt/tags/tag49.xml" ContentType="application/vnd.openxmlformats-officedocument.presentationml.tags+xml"/>
  <Override PartName="/ppt/notesSlides/notesSlide49.xml" ContentType="application/vnd.openxmlformats-officedocument.presentationml.notesSlide+xml"/>
  <Override PartName="/ppt/tags/tag50.xml" ContentType="application/vnd.openxmlformats-officedocument.presentationml.tags+xml"/>
  <Override PartName="/ppt/notesSlides/notesSlide50.xml" ContentType="application/vnd.openxmlformats-officedocument.presentationml.notesSlide+xml"/>
  <Override PartName="/ppt/tags/tag51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5" r:id="rId16"/>
    <p:sldId id="365" r:id="rId17"/>
    <p:sldId id="272" r:id="rId18"/>
    <p:sldId id="273" r:id="rId19"/>
    <p:sldId id="335" r:id="rId20"/>
    <p:sldId id="278" r:id="rId21"/>
    <p:sldId id="277" r:id="rId22"/>
    <p:sldId id="279" r:id="rId23"/>
    <p:sldId id="281" r:id="rId24"/>
    <p:sldId id="274" r:id="rId25"/>
    <p:sldId id="336" r:id="rId26"/>
    <p:sldId id="283" r:id="rId27"/>
    <p:sldId id="330" r:id="rId28"/>
    <p:sldId id="339" r:id="rId29"/>
    <p:sldId id="354" r:id="rId30"/>
    <p:sldId id="356" r:id="rId31"/>
    <p:sldId id="357" r:id="rId32"/>
    <p:sldId id="358" r:id="rId33"/>
    <p:sldId id="359" r:id="rId34"/>
    <p:sldId id="360" r:id="rId35"/>
    <p:sldId id="361" r:id="rId36"/>
    <p:sldId id="366" r:id="rId37"/>
    <p:sldId id="367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8" r:id="rId46"/>
    <p:sldId id="379" r:id="rId47"/>
    <p:sldId id="380" r:id="rId48"/>
    <p:sldId id="364" r:id="rId49"/>
    <p:sldId id="327" r:id="rId50"/>
    <p:sldId id="328" r:id="rId51"/>
    <p:sldId id="329" r:id="rId52"/>
    <p:sldId id="381" r:id="rId5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ECFF"/>
    <a:srgbClr val="99CCFF"/>
    <a:srgbClr val="DDDDDD"/>
    <a:srgbClr val="663300"/>
    <a:srgbClr val="0033CC"/>
    <a:srgbClr val="FFFF66"/>
    <a:srgbClr val="FF5050"/>
    <a:srgbClr val="FFFFFF"/>
    <a:srgbClr val="ECC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0" autoAdjust="0"/>
    <p:restoredTop sz="86527" autoAdjust="0"/>
  </p:normalViewPr>
  <p:slideViewPr>
    <p:cSldViewPr snapToGrid="0">
      <p:cViewPr varScale="1">
        <p:scale>
          <a:sx n="118" d="100"/>
          <a:sy n="118" d="100"/>
        </p:scale>
        <p:origin x="-1008" y="-96"/>
      </p:cViewPr>
      <p:guideLst>
        <p:guide orient="horz" pos="997"/>
        <p:guide orient="horz" pos="2006"/>
        <p:guide pos="257"/>
        <p:guide pos="388"/>
        <p:guide pos="451"/>
        <p:guide pos="673"/>
        <p:guide pos="724"/>
        <p:guide pos="19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8568"/>
    </p:cViewPr>
  </p:sorterViewPr>
  <p:notesViewPr>
    <p:cSldViewPr snapToGrid="0">
      <p:cViewPr varScale="1">
        <p:scale>
          <a:sx n="46" d="100"/>
          <a:sy n="46" d="100"/>
        </p:scale>
        <p:origin x="-2676" y="-114"/>
      </p:cViewPr>
      <p:guideLst>
        <p:guide orient="horz" pos="2920"/>
        <p:guide pos="22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7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7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07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3250" y="228600"/>
            <a:ext cx="4830763" cy="3624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2"/>
            <a:ext cx="6997700" cy="38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994" tIns="39497" rIns="78994" bIns="39497">
            <a:spAutoFit/>
          </a:bodyPr>
          <a:lstStyle/>
          <a:p>
            <a:pPr marL="176057" defTabSz="888214">
              <a:spcBef>
                <a:spcPct val="50000"/>
              </a:spcBef>
              <a:tabLst>
                <a:tab pos="3408523" algn="ctr"/>
                <a:tab pos="6604507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977-2-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057" defTabSz="888214">
                <a:spcBef>
                  <a:spcPct val="50000"/>
                </a:spcBef>
                <a:tabLst>
                  <a:tab pos="3408523" algn="ctr"/>
                  <a:tab pos="6604507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40"/>
            <a:ext cx="517770" cy="21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0420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2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058" tIns="45528" rIns="91058" bIns="4552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972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6982"/>
            <a:ext cx="6459537" cy="1236874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Both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Chapter starts: Day 1 at 10:00am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1236874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Left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Do now 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6781" y="367897"/>
            <a:ext cx="3644635" cy="304240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&lt;*s*o*u*r*c*e*&gt;*5*2*2*h*2*h*2*-*4*-*1*8*&lt;*/*s*o*u*r*c*e*&gt;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smtClean="0"/>
              <a:t>Instructor notes:</a:t>
            </a:r>
            <a:endParaRPr lang="en-US" dirty="0" smtClean="0"/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&lt;*s*o*u*r*c*e*&gt;*5*2*2*h*2*h*2*-*4*-*2*4*&lt;*/*s*o*u*r*c*e*&gt;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smtClean="0"/>
              <a:t>Instructor notes:</a:t>
            </a:r>
            <a:endParaRPr lang="en-US" dirty="0" smtClean="0"/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Left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&lt;*s*o*u*r*c*e*&gt;*5*2*2*h*1*-*4*-*4*7*&lt;*/*s*o*u*r*c*e*&gt;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&lt;*s*o*u*r*c*e*&gt;*5*2*2*h*1*-*4*-*4*8*&lt;*/*s*o*u*r*c*e*&gt;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Left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Left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&lt;*s*o*u*r*c*e*&gt;*5*2*2*h*2*h*2*-*4*-*2*8*&lt;*/*s*o*u*r*c*e*&gt;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6900" y="228600"/>
            <a:ext cx="4830763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smtClean="0"/>
              <a:t>Instructor notes:</a:t>
            </a:r>
            <a:endParaRPr lang="en-US" dirty="0" smtClean="0"/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&lt;*s*o*u*r*c*e*&gt;*5*2*2*h*1*-*4*-*5*2*&lt;*/*s*o*u*r*c*e*&gt;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&lt;*s*o*u*r*c*e*&gt;*5*2*2*h*1*-*4*-*5*3*&lt;*/*s*o*u*r*c*e*&gt;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&lt;*s*o*u*r*c*e*&gt;*5*2*2*h*1*-*4*-*5*4*&lt;*/*s*o*u*r*c*e*&gt;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&lt;*s*o*u*r*c*e*&gt;*5*2*2*h*1*-*4*-*4*9*&lt;*/*s*o*u*r*c*e*&gt;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&lt;*s*o*u*r*c*e*&gt;*5*2*2*h*1*-*4*-*5*0*&lt;*/*s*o*u*r*c*e*&gt;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Getting Started With CSS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&lt;*s*o*u*r*c*e*&gt;*5*2*2*h*1*-*4*-*5*5*&lt;*/*s*o*u*r*c*e*&gt;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&lt;*s*o*u*r*c*e*&gt;*5*2*2*h*1*-*4*-*5*6*&lt;*/*s*o*u*r*c*e*&gt;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Relative Positioning: Examples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&lt;*s*o*u*r*c*e*&gt;*5*2*2*h*1*-*4*-*5*7*&lt;*/*s*o*u*r*c*e*&gt;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&lt;*s*o*u*r*c*e*&gt;*5*2*2*h*1*-*4*-*7*2*&lt;*/*s*o*u*r*c*e*&gt;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5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Jogger text: Quick Quiz: Calculating Box Width and Height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&lt;*s*o*u*r*c*e*&gt;*5*2*2*h*1*-*4*-*7*3*&lt;*/*s*o*u*r*c*e*&gt;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Quick Quiz: Calculating Box Width and Height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&lt;*s*o*u*r*c*e*&gt;*5*2*2*h*1*-*4*-*7*4*&lt;*/*s*o*u*r*c*e*&gt;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4" y="3956982"/>
            <a:ext cx="6488113" cy="996808"/>
          </a:xfrm>
        </p:spPr>
        <p:txBody>
          <a:bodyPr>
            <a:spAutoFit/>
          </a:bodyPr>
          <a:lstStyle/>
          <a:p>
            <a:pPr marL="228594" indent="-228594"/>
            <a:r>
              <a:rPr lang="en-US" dirty="0" smtClean="0">
                <a:latin typeface="Times New Roman" charset="0"/>
              </a:rPr>
              <a:t>Jogger text: Quick Quiz: Calculating Box Width and Height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Direction: Left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Instructor notes:</a:t>
            </a:r>
          </a:p>
          <a:p>
            <a:pPr marL="228594" indent="-228594"/>
            <a:r>
              <a:rPr lang="en-GB" dirty="0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PLEASE STRESS THIS – it's really important and</a:t>
            </a:r>
            <a:r>
              <a:rPr lang="en-US" baseline="0" dirty="0" smtClean="0"/>
              <a:t> "could" be an exam question!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17" name="Rounded Rectangle 16"/>
            <p:cNvSpPr/>
            <p:nvPr userDrawn="1"/>
          </p:nvSpPr>
          <p:spPr bwMode="auto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 bwMode="auto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2831548"/>
            <a:ext cx="2414031" cy="1207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gray"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32" name="Rounded Rectangle 31"/>
            <p:cNvSpPr/>
            <p:nvPr userDrawn="1"/>
          </p:nvSpPr>
          <p:spPr bwMode="gray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 userDrawn="1"/>
          </p:nvSpPr>
          <p:spPr bwMode="gray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gray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 bwMode="gray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6" y="3021901"/>
            <a:ext cx="1972060" cy="7498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6620256" y="3022308"/>
            <a:ext cx="1972060" cy="749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818094" y="62099"/>
            <a:ext cx="1071127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Formateur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7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904736" y="62098"/>
            <a:ext cx="1147189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Référence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2099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Démo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70435" y="575235"/>
            <a:ext cx="8599488" cy="1566862"/>
          </a:xfrm>
        </p:spPr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7048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Quiz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13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Font typeface="+mj-lt"/>
              <a:buAutoNum type="alphaLcParenR"/>
              <a:defRPr/>
            </a:lvl2pPr>
            <a:lvl3pPr marL="798513" indent="-171450">
              <a:buClr>
                <a:srgbClr val="DA2128"/>
              </a:buClr>
              <a:buFont typeface="Arial" pitchFamily="34" charset="0"/>
              <a:buChar char="−"/>
              <a:defRPr/>
            </a:lvl3pPr>
            <a:lvl4pPr marL="341313" indent="-3413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173677" y="62099"/>
            <a:ext cx="878248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À</a:t>
            </a:r>
            <a:r>
              <a:rPr lang="en-GB" b="1" baseline="0" dirty="0" smtClean="0">
                <a:solidFill>
                  <a:schemeClr val="accent2"/>
                </a:solidFill>
              </a:rPr>
              <a:t> </a:t>
            </a:r>
            <a:r>
              <a:rPr lang="en-GB" b="1" baseline="0" dirty="0" err="1" smtClean="0">
                <a:solidFill>
                  <a:schemeClr val="accent2"/>
                </a:solidFill>
              </a:rPr>
              <a:t>vous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1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59152" y="584200"/>
            <a:ext cx="5138928" cy="969496"/>
          </a:xfrm>
        </p:spPr>
        <p:txBody>
          <a:bodyPr/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34950">
              <a:buClr>
                <a:srgbClr val="B40117"/>
              </a:buClr>
              <a:defRPr/>
            </a:lvl3pPr>
            <a:lvl4pPr marL="966788" indent="-222250">
              <a:buClr>
                <a:srgbClr val="B40117"/>
              </a:buClr>
              <a:defRPr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54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black">
          <a:xfrm>
            <a:off x="7178040" y="6501384"/>
            <a:ext cx="1261872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DA2128"/>
                </a:solidFill>
              </a:rPr>
              <a:t>522-4-</a:t>
            </a:r>
            <a:fld id="{3C9BEED5-9115-4DD2-87A6-AE0DF94B186B}" type="slidenum">
              <a:rPr lang="en-US" b="1" smtClean="0">
                <a:solidFill>
                  <a:srgbClr val="DA2128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DA2128"/>
              </a:solidFill>
            </a:endParaRPr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0" y="433225"/>
            <a:ext cx="9144000" cy="0"/>
          </a:xfrm>
          <a:prstGeom prst="line">
            <a:avLst/>
          </a:prstGeom>
          <a:noFill/>
          <a:ln w="508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0" y="656340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solidFill>
                  <a:srgbClr val="005AAB"/>
                </a:solidFill>
                <a:cs typeface="Times New Roman" pitchFamily="18" charset="0"/>
              </a:rPr>
              <a:t>©</a:t>
            </a:r>
            <a:r>
              <a:rPr lang="en-US" sz="800" dirty="0" smtClean="0">
                <a:solidFill>
                  <a:srgbClr val="005AAB"/>
                </a:solidFill>
              </a:rPr>
              <a:t> Learning Tree International, Inc. </a:t>
            </a:r>
            <a:r>
              <a:rPr lang="en-US" sz="800" dirty="0" err="1" smtClean="0">
                <a:solidFill>
                  <a:srgbClr val="005AAB"/>
                </a:solidFill>
              </a:rPr>
              <a:t>Tous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droits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réservés</a:t>
            </a:r>
            <a:r>
              <a:rPr lang="en-US" sz="800" dirty="0" smtClean="0">
                <a:solidFill>
                  <a:srgbClr val="005AAB"/>
                </a:solidFill>
              </a:rPr>
              <a:t>. Ne</a:t>
            </a:r>
            <a:r>
              <a:rPr lang="en-US" sz="800" baseline="0" dirty="0" smtClean="0">
                <a:solidFill>
                  <a:srgbClr val="005AAB"/>
                </a:solidFill>
              </a:rPr>
              <a:t> pas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reproduire</a:t>
            </a:r>
            <a:r>
              <a:rPr lang="en-US" sz="800" baseline="0" dirty="0" smtClean="0">
                <a:solidFill>
                  <a:srgbClr val="005AAB"/>
                </a:solidFill>
              </a:rPr>
              <a:t> sans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autorisation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écrite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préalable</a:t>
            </a:r>
            <a:r>
              <a:rPr lang="en-US" sz="800" dirty="0" smtClean="0">
                <a:solidFill>
                  <a:srgbClr val="005AAB"/>
                </a:solidFill>
              </a:rPr>
              <a:t>.</a:t>
            </a:r>
            <a:endParaRPr lang="en-US" sz="800" dirty="0">
              <a:solidFill>
                <a:srgbClr val="005AA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6309360"/>
            <a:ext cx="606553" cy="457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8439912" y="6309360"/>
            <a:ext cx="606553" cy="457201"/>
          </a:xfrm>
          <a:prstGeom prst="rect">
            <a:avLst/>
          </a:prstGeom>
        </p:spPr>
      </p:pic>
      <p:sp>
        <p:nvSpPr>
          <p:cNvPr id="13" name="Line 1033"/>
          <p:cNvSpPr>
            <a:spLocks noChangeShapeType="1"/>
          </p:cNvSpPr>
          <p:nvPr/>
        </p:nvSpPr>
        <p:spPr bwMode="auto">
          <a:xfrm>
            <a:off x="0" y="5943600"/>
            <a:ext cx="9144000" cy="0"/>
          </a:xfrm>
          <a:prstGeom prst="line">
            <a:avLst/>
          </a:prstGeom>
          <a:noFill/>
          <a:ln w="254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0" r:id="rId13"/>
    <p:sldLayoutId id="2147483661" r:id="rId14"/>
    <p:sldLayoutId id="2147483662" r:id="rId15"/>
    <p:sldLayoutId id="2147483688" r:id="rId16"/>
    <p:sldLayoutId id="2147483689" r:id="rId17"/>
    <p:sldLayoutId id="2147483690" r:id="rId1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9667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12017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8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 sz="quarter"/>
          </p:nvPr>
        </p:nvSpPr>
        <p:spPr bwMode="gray"/>
        <p:txBody>
          <a:bodyPr/>
          <a:lstStyle/>
          <a:p>
            <a:r>
              <a:rPr lang="fr-FR" dirty="0" smtClean="0"/>
              <a:t>Sélecteurs avancés avec CSS3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22262" y="301752"/>
            <a:ext cx="5853069" cy="461665"/>
          </a:xfrm>
        </p:spPr>
        <p:txBody>
          <a:bodyPr/>
          <a:lstStyle/>
          <a:p>
            <a:r>
              <a:rPr lang="fr-FR" dirty="0" smtClean="0"/>
              <a:t>Chapitre 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948978"/>
          </a:xfrm>
        </p:spPr>
        <p:txBody>
          <a:bodyPr/>
          <a:lstStyle/>
          <a:p>
            <a:r>
              <a:rPr lang="fr-FR" dirty="0" smtClean="0"/>
              <a:t>Le sélecteur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=]</a:t>
            </a:r>
            <a:r>
              <a:rPr lang="fr-FR" noProof="0" dirty="0" smtClean="0"/>
              <a:t> sélectionne les éléments du DOM ayant les mêmes valeurs d’attribut</a:t>
            </a:r>
          </a:p>
          <a:p>
            <a:pPr lvl="1"/>
            <a:r>
              <a:rPr lang="fr-FR" dirty="0" smtClean="0"/>
              <a:t>Écrire le contenu entre guillemets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Valeurs des attributs</a:t>
            </a:r>
          </a:p>
        </p:txBody>
      </p:sp>
      <p:grpSp>
        <p:nvGrpSpPr>
          <p:cNvPr id="7" name="Group 1"/>
          <p:cNvGrpSpPr/>
          <p:nvPr/>
        </p:nvGrpSpPr>
        <p:grpSpPr>
          <a:xfrm>
            <a:off x="2068734" y="2864398"/>
            <a:ext cx="5006532" cy="1127642"/>
            <a:chOff x="2053692" y="2729143"/>
            <a:chExt cx="5006532" cy="1127642"/>
          </a:xfrm>
        </p:grpSpPr>
        <p:sp>
          <p:nvSpPr>
            <p:cNvPr id="8" name="shape2"/>
            <p:cNvSpPr txBox="1"/>
            <p:nvPr/>
          </p:nvSpPr>
          <p:spPr bwMode="blackWhite">
            <a:xfrm>
              <a:off x="2053692" y="2933455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a[title="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myTitle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"] 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text-decoration:overline;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shape1"/>
            <p:cNvSpPr txBox="1"/>
            <p:nvPr/>
          </p:nvSpPr>
          <p:spPr>
            <a:xfrm>
              <a:off x="6236493" y="2729143"/>
              <a:ext cx="823731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6"/>
          <p:cNvGrpSpPr/>
          <p:nvPr/>
        </p:nvGrpSpPr>
        <p:grpSpPr>
          <a:xfrm>
            <a:off x="1251803" y="1898951"/>
            <a:ext cx="6640394" cy="596489"/>
            <a:chOff x="928936" y="3180149"/>
            <a:chExt cx="6640394" cy="596489"/>
          </a:xfrm>
        </p:grpSpPr>
        <p:sp>
          <p:nvSpPr>
            <p:cNvPr id="11" name="shape2"/>
            <p:cNvSpPr txBox="1"/>
            <p:nvPr/>
          </p:nvSpPr>
          <p:spPr bwMode="blackWhite">
            <a:xfrm>
              <a:off x="928936" y="3407306"/>
              <a:ext cx="6161888" cy="36933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&lt;a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href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="somelink.html" title="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myTitle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sz="18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shape1"/>
            <p:cNvSpPr txBox="1"/>
            <p:nvPr/>
          </p:nvSpPr>
          <p:spPr>
            <a:xfrm>
              <a:off x="6612316" y="3180149"/>
              <a:ext cx="957014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FF9933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462213"/>
          </a:xfrm>
        </p:spPr>
        <p:txBody>
          <a:bodyPr/>
          <a:lstStyle/>
          <a:p>
            <a:r>
              <a:rPr lang="fr-FR" noProof="0" dirty="0" smtClean="0"/>
              <a:t>Il est possible de compléter les sélecteurs d’attributs pour rechercher le contenu d’un attribut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fr-FR" dirty="0" smtClean="0"/>
              <a:t>= rechercher le contenu qui </a:t>
            </a:r>
            <a:r>
              <a:rPr lang="fr-FR" i="1" dirty="0" smtClean="0">
                <a:latin typeface="Century Schoolbook" pitchFamily="18" charset="0"/>
              </a:rPr>
              <a:t>se trouve</a:t>
            </a:r>
            <a:r>
              <a:rPr lang="fr-FR" dirty="0" smtClean="0"/>
              <a:t> dans la valeur de l’attribut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Valeurs des attributs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53692" y="1967055"/>
            <a:ext cx="5006532" cy="1127642"/>
            <a:chOff x="2053692" y="2443383"/>
            <a:chExt cx="5006532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53692" y="2647695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a[title*="Title"] 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text-decoration:overline;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236493" y="2443383"/>
              <a:ext cx="823731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909036"/>
          </a:xfrm>
        </p:spPr>
        <p:txBody>
          <a:bodyPr/>
          <a:lstStyle/>
          <a:p>
            <a:r>
              <a:rPr lang="fr-FR" noProof="0" dirty="0" smtClean="0"/>
              <a:t>Autres sélecteurs avancés d’attributs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^ </a:t>
            </a:r>
            <a:r>
              <a:rPr lang="fr-FR" dirty="0" smtClean="0"/>
              <a:t>= rechercher le contenu qui </a:t>
            </a:r>
            <a:r>
              <a:rPr lang="fr-FR" i="1" dirty="0" smtClean="0">
                <a:latin typeface="Century Schoolbook" pitchFamily="18" charset="0"/>
              </a:rPr>
              <a:t>commence par</a:t>
            </a:r>
            <a:r>
              <a:rPr lang="fr-FR" dirty="0" smtClean="0"/>
              <a:t> une valeur d’attribut spécifique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fr-FR" dirty="0" smtClean="0"/>
              <a:t>= rechercher le contenu qui </a:t>
            </a:r>
            <a:r>
              <a:rPr lang="fr-FR" i="1" dirty="0" smtClean="0">
                <a:latin typeface="Century Schoolbook" pitchFamily="18" charset="0"/>
              </a:rPr>
              <a:t>se termine par</a:t>
            </a:r>
            <a:r>
              <a:rPr lang="fr-FR" dirty="0" smtClean="0"/>
              <a:t> une valeur d’attribut spécifique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Valeurs des attributs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785944" y="1408990"/>
            <a:ext cx="5469548" cy="3487461"/>
            <a:chOff x="1785944" y="2236207"/>
            <a:chExt cx="5469548" cy="3487461"/>
          </a:xfrm>
        </p:grpSpPr>
        <p:sp>
          <p:nvSpPr>
            <p:cNvPr id="4" name="shape4"/>
            <p:cNvSpPr txBox="1"/>
            <p:nvPr/>
          </p:nvSpPr>
          <p:spPr bwMode="gray">
            <a:xfrm>
              <a:off x="2053692" y="2440519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a[title^="my"] 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text-decoration:overline;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3"/>
            <p:cNvSpPr txBox="1"/>
            <p:nvPr/>
          </p:nvSpPr>
          <p:spPr bwMode="gray">
            <a:xfrm>
              <a:off x="6236493" y="2236207"/>
              <a:ext cx="823731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shape2"/>
            <p:cNvSpPr txBox="1"/>
            <p:nvPr/>
          </p:nvSpPr>
          <p:spPr bwMode="gray">
            <a:xfrm>
              <a:off x="1785944" y="4800338"/>
              <a:ext cx="5150740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a[title$="</a:t>
              </a:r>
              <a:r>
                <a:rPr lang="en-US" sz="18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tle</a:t>
              </a: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"]  {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text-decoration:strike-through;</a:t>
              </a: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shape1"/>
            <p:cNvSpPr txBox="1"/>
            <p:nvPr/>
          </p:nvSpPr>
          <p:spPr bwMode="gray">
            <a:xfrm>
              <a:off x="6431761" y="4596026"/>
              <a:ext cx="823731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303743"/>
          </a:xfrm>
        </p:spPr>
        <p:txBody>
          <a:bodyPr/>
          <a:lstStyle/>
          <a:p>
            <a:r>
              <a:rPr lang="fr-FR" noProof="0" dirty="0" smtClean="0"/>
              <a:t>Sert à affiner les données sélectionnées dans l’attribut HTML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Permet de sélectionner les données d’un groupe de valeurs d’attributs</a:t>
            </a:r>
          </a:p>
          <a:p>
            <a:pPr lvl="1"/>
            <a:r>
              <a:rPr lang="fr-FR" dirty="0" smtClean="0"/>
              <a:t>Une seule valeur a besoin d’être connue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Sélecteur de données contextuel</a:t>
            </a:r>
          </a:p>
        </p:txBody>
      </p:sp>
      <p:grpSp>
        <p:nvGrpSpPr>
          <p:cNvPr id="15" name="Group 1"/>
          <p:cNvGrpSpPr/>
          <p:nvPr/>
        </p:nvGrpSpPr>
        <p:grpSpPr>
          <a:xfrm>
            <a:off x="928935" y="1955554"/>
            <a:ext cx="7636052" cy="2605516"/>
            <a:chOff x="928935" y="3180149"/>
            <a:chExt cx="7636052" cy="2605516"/>
          </a:xfrm>
        </p:grpSpPr>
        <p:sp>
          <p:nvSpPr>
            <p:cNvPr id="16" name="shape4"/>
            <p:cNvSpPr txBox="1"/>
            <p:nvPr/>
          </p:nvSpPr>
          <p:spPr bwMode="blackWhite">
            <a:xfrm>
              <a:off x="2053692" y="4862335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input[class~="hidden"]  {</a:t>
              </a:r>
            </a:p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color:red;</a:t>
              </a:r>
            </a:p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7" name="shape3"/>
            <p:cNvSpPr txBox="1"/>
            <p:nvPr/>
          </p:nvSpPr>
          <p:spPr>
            <a:xfrm>
              <a:off x="6236493" y="4658023"/>
              <a:ext cx="823731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shape2"/>
            <p:cNvSpPr txBox="1"/>
            <p:nvPr/>
          </p:nvSpPr>
          <p:spPr bwMode="blackWhite">
            <a:xfrm>
              <a:off x="928935" y="3407306"/>
              <a:ext cx="7157545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&lt;input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class="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jamaica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antigua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bahama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value="Some input text" /&gt;</a:t>
              </a:r>
            </a:p>
          </p:txBody>
        </p:sp>
        <p:sp>
          <p:nvSpPr>
            <p:cNvPr id="19" name="shape1"/>
            <p:cNvSpPr txBox="1"/>
            <p:nvPr/>
          </p:nvSpPr>
          <p:spPr>
            <a:xfrm>
              <a:off x="7607973" y="3180149"/>
              <a:ext cx="957014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FF9933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283224"/>
          </a:xfrm>
        </p:spPr>
        <p:txBody>
          <a:bodyPr/>
          <a:lstStyle/>
          <a:p>
            <a:r>
              <a:rPr lang="fr-FR" dirty="0" smtClean="0"/>
              <a:t>Servent à sélectionner des éléments en fonction de critères avancés</a:t>
            </a:r>
          </a:p>
          <a:p>
            <a:pPr lvl="1"/>
            <a:r>
              <a:rPr lang="fr-FR" dirty="0" smtClean="0"/>
              <a:t>Recherche d’informations concernant un élément particulier du DOM</a:t>
            </a:r>
          </a:p>
          <a:p>
            <a:pPr lvl="1"/>
            <a:r>
              <a:rPr lang="fr-FR" noProof="0" dirty="0" smtClean="0"/>
              <a:t>Possibilité d’utiliser des attributs pour récupérer ces données</a:t>
            </a:r>
          </a:p>
          <a:p>
            <a:r>
              <a:rPr lang="fr-FR" dirty="0" smtClean="0"/>
              <a:t>Déjà utilisées dans </a:t>
            </a:r>
            <a:r>
              <a:rPr lang="fr-FR" dirty="0" err="1" smtClean="0"/>
              <a:t>CSS2</a:t>
            </a:r>
            <a:r>
              <a:rPr lang="fr-FR" dirty="0" smtClean="0"/>
              <a:t>.1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link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visited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hover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:active</a:t>
            </a:r>
          </a:p>
          <a:p>
            <a:r>
              <a:rPr lang="fr-FR" dirty="0" smtClean="0"/>
              <a:t>Les capacités des pseudo-sélecteurs ont été renforcées dans </a:t>
            </a:r>
            <a:r>
              <a:rPr lang="fr-FR" dirty="0" err="1" smtClean="0"/>
              <a:t>CSS3</a:t>
            </a:r>
            <a:endParaRPr lang="fr-FR" dirty="0" smtClean="0"/>
          </a:p>
          <a:p>
            <a:pPr lvl="1"/>
            <a:r>
              <a:rPr lang="fr-FR" dirty="0" smtClean="0"/>
              <a:t>Davantage de contrôle sur la structure</a:t>
            </a:r>
          </a:p>
          <a:p>
            <a:pPr lvl="1"/>
            <a:r>
              <a:rPr lang="fr-FR" dirty="0" smtClean="0"/>
              <a:t>Nouveaux outils de sélection avancés des données du DOM</a:t>
            </a:r>
          </a:p>
          <a:p>
            <a:pPr lvl="1"/>
            <a:r>
              <a:rPr lang="fr-FR" noProof="0" dirty="0" smtClean="0"/>
              <a:t>Davantage de contrôle sur la validation des formulaires en combinaison avec HTML5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Pseudo-classes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278094"/>
          </a:xfrm>
        </p:spPr>
        <p:txBody>
          <a:bodyPr/>
          <a:lstStyle/>
          <a:p>
            <a:r>
              <a:rPr lang="fr-FR" dirty="0" smtClean="0"/>
              <a:t>Connu officiellement sous le nom de </a:t>
            </a:r>
            <a:r>
              <a:rPr lang="fr-FR" i="1" dirty="0" smtClean="0">
                <a:latin typeface="Century Schoolbook" pitchFamily="18" charset="0"/>
              </a:rPr>
              <a:t>pseudo-classe pour les actions utilisateur</a:t>
            </a:r>
          </a:p>
          <a:p>
            <a:pPr lvl="1"/>
            <a:r>
              <a:rPr lang="fr-FR" dirty="0" smtClean="0"/>
              <a:t>Survol de la souris sans JavaScript</a:t>
            </a:r>
          </a:p>
          <a:p>
            <a:pPr lvl="1"/>
            <a:r>
              <a:rPr lang="fr-FR" dirty="0" smtClean="0"/>
              <a:t>Peut déclencher des animations CSS</a:t>
            </a:r>
          </a:p>
          <a:p>
            <a:pPr lvl="2"/>
            <a:r>
              <a:rPr lang="fr-FR" dirty="0" smtClean="0"/>
              <a:t>Nous étudierons les animations ultérieurement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noProof="0" dirty="0" smtClean="0"/>
          </a:p>
          <a:p>
            <a:pPr lvl="1"/>
            <a:endParaRPr lang="fr-FR" dirty="0" smtClean="0"/>
          </a:p>
          <a:p>
            <a:pPr lvl="1"/>
            <a:endParaRPr lang="fr-FR" noProof="0" dirty="0" smtClean="0"/>
          </a:p>
          <a:p>
            <a:pPr lvl="5">
              <a:buNone/>
            </a:pP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:hover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0837" y="2469146"/>
            <a:ext cx="5006533" cy="1127642"/>
            <a:chOff x="2060837" y="2743447"/>
            <a:chExt cx="5006533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0837" y="2947759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a.trans:hover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animation-name:funky;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05371" y="2743447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683060"/>
          </a:xfrm>
        </p:spPr>
        <p:txBody>
          <a:bodyPr/>
          <a:lstStyle/>
          <a:p>
            <a:pPr marL="342900" indent="-342900">
              <a:buSzTx/>
              <a:buFont typeface="Arial" charset="0"/>
              <a:buAutoNum type="arabicPeriod"/>
            </a:pPr>
            <a:r>
              <a:rPr lang="en-GB" dirty="0" err="1" smtClean="0"/>
              <a:t>Ouvrez</a:t>
            </a:r>
            <a:r>
              <a:rPr lang="en-GB" dirty="0" smtClean="0"/>
              <a:t> </a:t>
            </a:r>
            <a:r>
              <a:rPr lang="en-GB" smtClean="0"/>
              <a:t>et consultez </a:t>
            </a:r>
            <a:r>
              <a:rPr lang="en-GB" dirty="0" smtClean="0">
                <a:latin typeface="Courier New" charset="0"/>
              </a:rPr>
              <a:t>522\DoNow\donow-4.1.html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un </a:t>
            </a:r>
            <a:r>
              <a:rPr lang="en-GB" dirty="0" err="1" smtClean="0"/>
              <a:t>navigateur</a:t>
            </a:r>
            <a:endParaRPr lang="en-GB" dirty="0"/>
          </a:p>
          <a:p>
            <a:pPr marL="685800" lvl="1" indent="-231775"/>
            <a:r>
              <a:rPr lang="en-GB" smtClean="0"/>
              <a:t>Une </a:t>
            </a:r>
            <a:r>
              <a:rPr lang="en-GB" dirty="0" err="1" smtClean="0"/>
              <a:t>liste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stylisée</a:t>
            </a:r>
            <a:r>
              <a:rPr lang="en-GB" dirty="0" smtClean="0"/>
              <a:t> en mode horizontal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Copiez</a:t>
            </a:r>
            <a:r>
              <a:rPr lang="en-GB" dirty="0" smtClean="0"/>
              <a:t> la </a:t>
            </a:r>
            <a:r>
              <a:rPr lang="en-GB" dirty="0" err="1" smtClean="0"/>
              <a:t>règle</a:t>
            </a:r>
            <a:r>
              <a:rPr lang="en-GB" dirty="0" smtClean="0"/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li a</a:t>
            </a:r>
            <a:r>
              <a:rPr lang="en-GB" dirty="0" smtClean="0"/>
              <a:t> et </a:t>
            </a:r>
            <a:r>
              <a:rPr lang="en-GB" err="1" smtClean="0"/>
              <a:t>copiez</a:t>
            </a:r>
            <a:r>
              <a:rPr lang="en-GB" smtClean="0"/>
              <a:t>-la juste </a:t>
            </a:r>
            <a:r>
              <a:rPr lang="en-GB" dirty="0" smtClean="0"/>
              <a:t>derrière </a:t>
            </a:r>
            <a:r>
              <a:rPr lang="en-GB" dirty="0" err="1" smtClean="0"/>
              <a:t>cette</a:t>
            </a:r>
            <a:r>
              <a:rPr lang="en-GB" dirty="0" smtClean="0"/>
              <a:t> </a:t>
            </a:r>
            <a:r>
              <a:rPr lang="en-GB" dirty="0" err="1" smtClean="0"/>
              <a:t>règle</a:t>
            </a:r>
            <a:r>
              <a:rPr lang="en-GB" dirty="0" smtClean="0"/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li a</a:t>
            </a:r>
            <a:endParaRPr lang="en-GB" dirty="0" smtClean="0">
              <a:latin typeface="+mj-lt"/>
              <a:cs typeface="Courier New" pitchFamily="49" charset="0"/>
            </a:endParaRPr>
          </a:p>
          <a:p>
            <a:pPr marL="342900" indent="-342900">
              <a:buSzTx/>
              <a:buFont typeface="Arial" charset="0"/>
              <a:buAutoNum type="arabicPeriod"/>
            </a:pPr>
            <a:r>
              <a:rPr lang="en-GB" dirty="0" err="1" smtClean="0">
                <a:latin typeface="+mj-lt"/>
                <a:cs typeface="Courier New" pitchFamily="49" charset="0"/>
              </a:rPr>
              <a:t>Renommez</a:t>
            </a:r>
            <a:r>
              <a:rPr lang="en-GB" dirty="0" smtClean="0">
                <a:latin typeface="+mj-lt"/>
                <a:cs typeface="Courier New" pitchFamily="49" charset="0"/>
              </a:rPr>
              <a:t> la nouvelle </a:t>
            </a:r>
            <a:r>
              <a:rPr lang="en-GB" dirty="0" err="1" smtClean="0">
                <a:latin typeface="+mj-lt"/>
                <a:cs typeface="Courier New" pitchFamily="49" charset="0"/>
              </a:rPr>
              <a:t>règle</a:t>
            </a:r>
            <a:r>
              <a:rPr lang="en-GB" dirty="0" smtClean="0">
                <a:latin typeface="+mj-lt"/>
                <a:cs typeface="Courier New" pitchFamily="49" charset="0"/>
              </a:rPr>
              <a:t> en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li a:hover</a:t>
            </a:r>
            <a:endParaRPr lang="en-GB" dirty="0" smtClean="0"/>
          </a:p>
          <a:p>
            <a:pPr marL="685800" lvl="1" indent="-231775"/>
            <a:r>
              <a:rPr lang="en-GB" smtClean="0"/>
              <a:t>Cette règle ne s’applique que lorsque la souris passe au-dessus de l’ancre</a:t>
            </a:r>
            <a:endParaRPr lang="en-GB" dirty="0" smtClean="0"/>
          </a:p>
          <a:p>
            <a:pPr marL="342900" indent="-342900">
              <a:buSzTx/>
              <a:buFont typeface="Arial" charset="0"/>
              <a:buAutoNum type="arabicPeriod"/>
            </a:pPr>
            <a:r>
              <a:rPr lang="en-GB" dirty="0" err="1" smtClean="0">
                <a:cs typeface="Courier New" pitchFamily="49" charset="0"/>
              </a:rPr>
              <a:t>Enregistrez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smtClean="0">
                <a:cs typeface="Courier New" pitchFamily="49" charset="0"/>
              </a:rPr>
              <a:t>et testez </a:t>
            </a:r>
            <a:r>
              <a:rPr lang="en-GB" dirty="0" err="1" smtClean="0">
                <a:cs typeface="Courier New" pitchFamily="49" charset="0"/>
              </a:rPr>
              <a:t>dans</a:t>
            </a:r>
            <a:r>
              <a:rPr lang="en-GB" dirty="0" smtClean="0">
                <a:cs typeface="Courier New" pitchFamily="49" charset="0"/>
              </a:rPr>
              <a:t> le </a:t>
            </a:r>
            <a:r>
              <a:rPr lang="en-GB" dirty="0" err="1" smtClean="0">
                <a:cs typeface="Courier New" pitchFamily="49" charset="0"/>
              </a:rPr>
              <a:t>navigatuer</a:t>
            </a:r>
            <a:r>
              <a:rPr lang="en-GB" dirty="0" smtClean="0">
                <a:cs typeface="Courier New" pitchFamily="49" charset="0"/>
              </a:rPr>
              <a:t>. </a:t>
            </a:r>
            <a:r>
              <a:rPr lang="en-GB" dirty="0" err="1" smtClean="0">
                <a:cs typeface="Courier New" pitchFamily="49" charset="0"/>
              </a:rPr>
              <a:t>Aucun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cs typeface="Courier New" pitchFamily="49" charset="0"/>
              </a:rPr>
              <a:t>javascript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cs typeface="Courier New" pitchFamily="49" charset="0"/>
              </a:rPr>
              <a:t>n’est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cs typeface="Courier New" pitchFamily="49" charset="0"/>
              </a:rPr>
              <a:t>nécessaire</a:t>
            </a:r>
            <a:r>
              <a:rPr lang="en-GB" dirty="0" smtClean="0">
                <a:cs typeface="Courier New" pitchFamily="49" charset="0"/>
              </a:rPr>
              <a:t> !</a:t>
            </a:r>
          </a:p>
          <a:p>
            <a:pPr marL="342900" indent="-342900">
              <a:buSzTx/>
              <a:buFont typeface="Arial" charset="0"/>
              <a:buAutoNum type="arabicPeriod"/>
            </a:pPr>
            <a:r>
              <a:rPr lang="en-GB" dirty="0" err="1" smtClean="0">
                <a:cs typeface="Courier New" pitchFamily="49" charset="0"/>
              </a:rPr>
              <a:t>S’il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cs typeface="Courier New" pitchFamily="49" charset="0"/>
              </a:rPr>
              <a:t>vous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cs typeface="Courier New" pitchFamily="49" charset="0"/>
              </a:rPr>
              <a:t>reste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smtClean="0">
                <a:cs typeface="Courier New" pitchFamily="49" charset="0"/>
              </a:rPr>
              <a:t>du temps, </a:t>
            </a:r>
            <a:r>
              <a:rPr lang="en-GB" dirty="0" err="1" smtClean="0">
                <a:cs typeface="Courier New" pitchFamily="49" charset="0"/>
              </a:rPr>
              <a:t>essayez</a:t>
            </a:r>
            <a:r>
              <a:rPr lang="en-GB" dirty="0" smtClean="0">
                <a:cs typeface="Courier New" pitchFamily="49" charset="0"/>
              </a:rPr>
              <a:t> avec les </a:t>
            </a:r>
            <a:r>
              <a:rPr lang="en-GB" dirty="0" err="1" smtClean="0">
                <a:cs typeface="Courier New" pitchFamily="49" charset="0"/>
              </a:rPr>
              <a:t>autres</a:t>
            </a:r>
            <a:r>
              <a:rPr lang="en-GB" dirty="0" smtClean="0">
                <a:cs typeface="Courier New" pitchFamily="49" charset="0"/>
              </a:rPr>
              <a:t> pseudo-class</a:t>
            </a:r>
            <a:endParaRPr lang="en-GB" dirty="0" smtClean="0"/>
          </a:p>
          <a:p>
            <a:pPr marL="685800" lvl="1" indent="-231775"/>
            <a:r>
              <a:rPr lang="en-GB" dirty="0" smtClean="0"/>
              <a:t>Attention </a:t>
            </a:r>
            <a:r>
              <a:rPr lang="en-GB" dirty="0" err="1" smtClean="0"/>
              <a:t>à</a:t>
            </a:r>
            <a:r>
              <a:rPr lang="en-GB" dirty="0" smtClean="0"/>
              <a:t> </a:t>
            </a:r>
            <a:r>
              <a:rPr lang="en-GB" dirty="0" err="1" smtClean="0"/>
              <a:t>l’ordre</a:t>
            </a:r>
            <a:r>
              <a:rPr lang="en-GB" dirty="0" smtClean="0"/>
              <a:t> des </a:t>
            </a:r>
            <a:r>
              <a:rPr lang="en-GB" dirty="0" err="1" smtClean="0"/>
              <a:t>déclaration</a:t>
            </a:r>
            <a:r>
              <a:rPr lang="en-GB" dirty="0" smtClean="0"/>
              <a:t> !</a:t>
            </a:r>
          </a:p>
          <a:p>
            <a:pPr marL="565150" lvl="1" indent="-342900"/>
            <a:endParaRPr lang="en-GB" dirty="0">
              <a:latin typeface="+mj-lt"/>
              <a:cs typeface="Courier New" pitchFamily="49" charset="0"/>
            </a:endParaRPr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Pas de JS pour le </a:t>
            </a:r>
            <a:r>
              <a:rPr lang="en-US" noProof="0" dirty="0" err="1" smtClean="0"/>
              <a:t>mouseover</a:t>
            </a:r>
            <a:endParaRPr lang="en-US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6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399" y="584200"/>
            <a:ext cx="8737009" cy="2287806"/>
          </a:xfrm>
        </p:spPr>
        <p:txBody>
          <a:bodyPr/>
          <a:lstStyle/>
          <a:p>
            <a:r>
              <a:rPr lang="fr-FR" dirty="0" smtClean="0"/>
              <a:t>Tous les pseudo-sélecteurs sont précédés du signe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smtClean="0"/>
              <a:t> lors de leur déclaration</a:t>
            </a:r>
          </a:p>
          <a:p>
            <a:r>
              <a:rPr lang="fr-FR" dirty="0" smtClean="0"/>
              <a:t>Active les différents éléments HTML sélectionnés par les touches du clavier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&lt;a&gt;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&lt;input&gt;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>
                <a:latin typeface="Courier New" pitchFamily="49" charset="0"/>
                <a:cs typeface="Courier New" pitchFamily="49" charset="0"/>
              </a:rPr>
              <a:t>:focus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7980" y="2831130"/>
            <a:ext cx="5006533" cy="1127642"/>
            <a:chOff x="2067980" y="3264926"/>
            <a:chExt cx="5006533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7980" y="3469238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input:focus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border:1px solid red;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12514" y="3264926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524042"/>
          </a:xfrm>
        </p:spPr>
        <p:txBody>
          <a:bodyPr/>
          <a:lstStyle/>
          <a:p>
            <a:r>
              <a:rPr lang="fr-FR" dirty="0" smtClean="0"/>
              <a:t>Sélectionne les boutons radio et les cases à cocher sur lesquels l’utilisateur clique</a:t>
            </a:r>
          </a:p>
          <a:p>
            <a:r>
              <a:rPr lang="fr-FR" dirty="0" smtClean="0"/>
              <a:t>Active les éléments sélectionnés par les touches du clavier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&lt;input type="radio"&gt;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&lt;input type="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checkbox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/>
            <a:endParaRPr lang="fr-FR" dirty="0" smtClean="0"/>
          </a:p>
          <a:p>
            <a:pPr lvl="1"/>
            <a:endParaRPr lang="fr-FR" noProof="0" dirty="0" smtClean="0"/>
          </a:p>
          <a:p>
            <a:pPr lvl="1"/>
            <a:endParaRPr lang="fr-FR" dirty="0" smtClean="0"/>
          </a:p>
          <a:p>
            <a:pPr lvl="1"/>
            <a:endParaRPr lang="fr-FR" noProof="0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checked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7980" y="2533406"/>
            <a:ext cx="5006533" cy="1127642"/>
            <a:chOff x="2067980" y="3264926"/>
            <a:chExt cx="5006533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7980" y="3469238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input[type="radio"]:checked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margin-left:6px;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12514" y="3264926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602130"/>
            <a:ext cx="8599488" cy="2641749"/>
          </a:xfrm>
        </p:spPr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Par </a:t>
            </a:r>
            <a:r>
              <a:rPr lang="en-US" dirty="0" err="1" smtClean="0">
                <a:latin typeface="+mj-lt"/>
                <a:cs typeface="Courier New" pitchFamily="49" charset="0"/>
              </a:rPr>
              <a:t>défaut</a:t>
            </a:r>
            <a:r>
              <a:rPr lang="en-US" dirty="0" smtClean="0">
                <a:latin typeface="+mj-lt"/>
                <a:cs typeface="Courier New" pitchFamily="49" charset="0"/>
              </a:rPr>
              <a:t> les &lt;input&gt; des </a:t>
            </a:r>
            <a:r>
              <a:rPr lang="en-US" dirty="0" err="1" smtClean="0">
                <a:latin typeface="+mj-lt"/>
                <a:cs typeface="Courier New" pitchFamily="49" charset="0"/>
              </a:rPr>
              <a:t>formulaires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sont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tous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actifs</a:t>
            </a:r>
            <a:r>
              <a:rPr lang="en-US" dirty="0" smtClean="0">
                <a:latin typeface="+mj-lt"/>
                <a:cs typeface="Courier New" pitchFamily="49" charset="0"/>
              </a:rPr>
              <a:t> (:enabled)</a:t>
            </a:r>
            <a:endParaRPr lang="en-US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Les </a:t>
            </a:r>
            <a:r>
              <a:rPr lang="en-US" dirty="0" err="1" smtClean="0">
                <a:latin typeface="+mj-lt"/>
                <a:cs typeface="Courier New" pitchFamily="49" charset="0"/>
              </a:rPr>
              <a:t>éléments</a:t>
            </a:r>
            <a:r>
              <a:rPr lang="en-US" dirty="0" smtClean="0">
                <a:latin typeface="+mj-lt"/>
                <a:cs typeface="Courier New" pitchFamily="49" charset="0"/>
              </a:rPr>
              <a:t> de </a:t>
            </a:r>
            <a:r>
              <a:rPr lang="en-US" dirty="0" err="1" smtClean="0">
                <a:latin typeface="+mj-lt"/>
                <a:cs typeface="Courier New" pitchFamily="49" charset="0"/>
              </a:rPr>
              <a:t>formulaires</a:t>
            </a:r>
            <a:r>
              <a:rPr lang="en-US" dirty="0" smtClean="0">
                <a:latin typeface="+mj-lt"/>
                <a:cs typeface="Courier New" pitchFamily="49" charset="0"/>
              </a:rPr>
              <a:t> avec </a:t>
            </a:r>
            <a:r>
              <a:rPr lang="en-US" dirty="0" err="1" smtClean="0">
                <a:latin typeface="+mj-lt"/>
                <a:cs typeface="Courier New" pitchFamily="49" charset="0"/>
              </a:rPr>
              <a:t>l’attribut</a:t>
            </a:r>
            <a:r>
              <a:rPr lang="en-US" dirty="0" smtClean="0">
                <a:latin typeface="+mj-lt"/>
                <a:cs typeface="Courier New" pitchFamily="49" charset="0"/>
              </a:rPr>
              <a:t> 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disabled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sont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inactifs</a:t>
            </a:r>
            <a:endParaRPr lang="en-US" dirty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plupart</a:t>
            </a:r>
            <a:r>
              <a:rPr lang="en-US" dirty="0" smtClean="0"/>
              <a:t> des </a:t>
            </a:r>
            <a:r>
              <a:rPr lang="en-US" dirty="0" err="1" smtClean="0"/>
              <a:t>navigateurs</a:t>
            </a:r>
            <a:r>
              <a:rPr lang="en-US" dirty="0" smtClean="0"/>
              <a:t> </a:t>
            </a:r>
            <a:r>
              <a:rPr lang="en-US" dirty="0" err="1" smtClean="0"/>
              <a:t>affiche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inactif</a:t>
            </a:r>
            <a:r>
              <a:rPr lang="en-US" dirty="0" smtClean="0"/>
              <a:t> avec un fond </a:t>
            </a:r>
            <a:r>
              <a:rPr lang="en-US" dirty="0" err="1" smtClean="0"/>
              <a:t>grisé</a:t>
            </a:r>
            <a:endParaRPr lang="en-US" noProof="0" dirty="0" smtClean="0"/>
          </a:p>
          <a:p>
            <a:pPr lvl="1"/>
            <a:endParaRPr lang="en-US" dirty="0" smtClean="0"/>
          </a:p>
          <a:p>
            <a:pPr lvl="1"/>
            <a:endParaRPr lang="en-US" noProof="0" dirty="0" smtClean="0"/>
          </a:p>
          <a:p>
            <a:pPr lvl="1"/>
            <a:endParaRPr lang="en-US" dirty="0" smtClean="0"/>
          </a:p>
          <a:p>
            <a:pPr lvl="1"/>
            <a:endParaRPr lang="en-US" noProof="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:enabled</a:t>
            </a:r>
            <a:r>
              <a:rPr lang="en-US" noProof="0" dirty="0" smtClean="0"/>
              <a:t> </a:t>
            </a:r>
            <a:r>
              <a:rPr lang="en-US" noProof="0" dirty="0" err="1" smtClean="0"/>
              <a:t>et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:disabled</a:t>
            </a:r>
            <a:endParaRPr lang="en-US" noProof="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067980" y="2198146"/>
            <a:ext cx="5006533" cy="1162017"/>
            <a:chOff x="2067980" y="2907426"/>
            <a:chExt cx="5006533" cy="1162017"/>
          </a:xfrm>
        </p:grpSpPr>
        <p:sp>
          <p:nvSpPr>
            <p:cNvPr id="4" name="shape2"/>
            <p:cNvSpPr txBox="1"/>
            <p:nvPr/>
          </p:nvSpPr>
          <p:spPr bwMode="blackWhite">
            <a:xfrm>
              <a:off x="2067980" y="3146113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input:disabled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border:1px dotted red;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>
            <a:xfrm>
              <a:off x="6312514" y="2907426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19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65200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dirty="0" smtClean="0"/>
              <a:t>Dans ce chapitre, vous apprendrez à </a:t>
            </a:r>
          </a:p>
          <a:p>
            <a:r>
              <a:rPr lang="fr-FR" dirty="0" smtClean="0"/>
              <a:t>Utiliser les pseudo-sélecteurs sémantiques</a:t>
            </a:r>
          </a:p>
          <a:p>
            <a:r>
              <a:rPr lang="fr-FR" dirty="0" smtClean="0"/>
              <a:t>Ajouter des coins arrondis CSS natifs</a:t>
            </a:r>
          </a:p>
          <a:p>
            <a:r>
              <a:rPr lang="fr-FR" dirty="0" smtClean="0"/>
              <a:t>Gérer plusieurs arrière-plans</a:t>
            </a:r>
          </a:p>
          <a:p>
            <a:r>
              <a:rPr lang="fr-FR" dirty="0" smtClean="0"/>
              <a:t>Utiliser des outils de typographie avancée</a:t>
            </a:r>
          </a:p>
          <a:p>
            <a:r>
              <a:rPr lang="fr-FR" dirty="0" smtClean="0"/>
              <a:t>Créer des effets 2D et 3D</a:t>
            </a:r>
            <a:endParaRPr lang="fr-FR" dirty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chapitre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974626"/>
          </a:xfrm>
        </p:spPr>
        <p:txBody>
          <a:bodyPr/>
          <a:lstStyle/>
          <a:p>
            <a:r>
              <a:rPr lang="fr-FR" dirty="0" smtClean="0"/>
              <a:t>Pseudo-sélecteur d’exclusion</a:t>
            </a:r>
            <a:endParaRPr lang="fr-FR" i="1" dirty="0" smtClean="0"/>
          </a:p>
          <a:p>
            <a:pPr lvl="1"/>
            <a:r>
              <a:rPr lang="fr-FR" dirty="0" smtClean="0"/>
              <a:t>Sert à sélectionner tous les éléments autres que la valeur indiquée</a:t>
            </a:r>
          </a:p>
          <a:p>
            <a:pPr lvl="1"/>
            <a:r>
              <a:rPr lang="fr-FR" dirty="0" smtClean="0"/>
              <a:t>Exemple : sélectionner tous les éléments de cette page sauf les ancres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:not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0837" y="2011927"/>
            <a:ext cx="5006533" cy="1127642"/>
            <a:chOff x="2060837" y="2743447"/>
            <a:chExt cx="5006533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0837" y="2947759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*:not(a)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text-decoration:none;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05371" y="2743447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303742"/>
          </a:xfrm>
        </p:spPr>
        <p:txBody>
          <a:bodyPr/>
          <a:lstStyle/>
          <a:p>
            <a:r>
              <a:rPr lang="fr-FR" dirty="0" smtClean="0"/>
              <a:t>Sert à placer du contenu avant ou après l’élément sélectionné</a:t>
            </a:r>
          </a:p>
          <a:p>
            <a:pPr lvl="1"/>
            <a:r>
              <a:rPr lang="fr-FR" dirty="0" smtClean="0"/>
              <a:t>Utilisé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content:</a:t>
            </a:r>
            <a:r>
              <a:rPr lang="fr-FR" dirty="0" smtClean="0"/>
              <a:t>, il permet de créer la méthode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clearfix</a:t>
            </a:r>
            <a:endParaRPr lang="fr-FR" dirty="0" smtClean="0"/>
          </a:p>
          <a:p>
            <a:pPr lvl="1"/>
            <a:r>
              <a:rPr lang="fr-FR" dirty="0" smtClean="0"/>
              <a:t>Les seuls pseudo-sélecteurs capables de manipuler le contenu !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Résultat :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Cool Guy: Andrew M. Andrews III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fr-FR" dirty="0" smtClean="0"/>
              <a:t> 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after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814635" y="2011927"/>
            <a:ext cx="7862475" cy="2061891"/>
            <a:chOff x="814635" y="2743447"/>
            <a:chExt cx="7862475" cy="2061891"/>
          </a:xfrm>
        </p:grpSpPr>
        <p:sp>
          <p:nvSpPr>
            <p:cNvPr id="4" name="shape4"/>
            <p:cNvSpPr txBox="1"/>
            <p:nvPr/>
          </p:nvSpPr>
          <p:spPr bwMode="gray">
            <a:xfrm>
              <a:off x="2060837" y="2947759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.myEmail:before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content:"Cool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Guy: ";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3"/>
            <p:cNvSpPr txBox="1"/>
            <p:nvPr/>
          </p:nvSpPr>
          <p:spPr bwMode="gray">
            <a:xfrm>
              <a:off x="6305371" y="2743447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shape2"/>
            <p:cNvSpPr txBox="1"/>
            <p:nvPr/>
          </p:nvSpPr>
          <p:spPr bwMode="gray">
            <a:xfrm>
              <a:off x="814635" y="4436006"/>
              <a:ext cx="7157545" cy="36933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&lt;span class="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myEmail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"&gt;Andrew M. Andrews III&lt;/span&gt;</a:t>
              </a:r>
            </a:p>
          </p:txBody>
        </p:sp>
        <p:sp>
          <p:nvSpPr>
            <p:cNvPr id="9" name="shape1"/>
            <p:cNvSpPr txBox="1"/>
            <p:nvPr/>
          </p:nvSpPr>
          <p:spPr bwMode="gray">
            <a:xfrm>
              <a:off x="7720096" y="4121764"/>
              <a:ext cx="957014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FF9933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579920"/>
          </a:xfrm>
        </p:spPr>
        <p:txBody>
          <a:bodyPr/>
          <a:lstStyle/>
          <a:p>
            <a:r>
              <a:rPr lang="fr-FR" dirty="0" smtClean="0"/>
              <a:t>Sert à cibler un ou des éléments spécifiques au sein d’un groupe</a:t>
            </a:r>
            <a:endParaRPr lang="fr-FR" i="1" dirty="0" smtClean="0"/>
          </a:p>
          <a:p>
            <a:pPr lvl="1"/>
            <a:r>
              <a:rPr lang="fr-FR" dirty="0" smtClean="0"/>
              <a:t>Le ou les éléments sélectionnés sont définis par des nombres entiers</a:t>
            </a:r>
          </a:p>
          <a:p>
            <a:pPr lvl="1"/>
            <a:r>
              <a:rPr lang="fr-FR" dirty="0" smtClean="0"/>
              <a:t>La valeur zéro est impossible !</a:t>
            </a:r>
          </a:p>
          <a:p>
            <a:pPr lvl="1"/>
            <a:r>
              <a:rPr lang="fr-FR" dirty="0" smtClean="0"/>
              <a:t>Le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dirty="0" smtClean="0"/>
              <a:t> permet de sélectionner le </a:t>
            </a:r>
            <a:r>
              <a:rPr lang="fr-FR" i="1" dirty="0" err="1" smtClean="0">
                <a:latin typeface="Century Schoolbook" pitchFamily="18" charset="0"/>
              </a:rPr>
              <a:t>n</a:t>
            </a:r>
            <a:r>
              <a:rPr lang="fr-FR" baseline="30000" dirty="0" err="1" smtClean="0"/>
              <a:t>ème</a:t>
            </a:r>
            <a:r>
              <a:rPr lang="fr-FR" dirty="0" smtClean="0"/>
              <a:t> enfant d’un élément</a:t>
            </a:r>
          </a:p>
          <a:p>
            <a:pPr lvl="2"/>
            <a:r>
              <a:rPr lang="fr-FR" dirty="0" smtClean="0"/>
              <a:t>Permet d’appliquer facilement un code couleur aux données d’une table !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:nth-child(n)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0837" y="2662031"/>
            <a:ext cx="5006533" cy="1127642"/>
            <a:chOff x="2060837" y="3393551"/>
            <a:chExt cx="5006533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0837" y="3597863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li:nth-child(2n)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background:grey;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05371" y="3393551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133918"/>
          </a:xfrm>
        </p:spPr>
        <p:txBody>
          <a:bodyPr/>
          <a:lstStyle/>
          <a:p>
            <a:r>
              <a:rPr lang="fr-FR" dirty="0" smtClean="0"/>
              <a:t>Similaire à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nth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child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(n)</a:t>
            </a:r>
            <a:r>
              <a:rPr lang="fr-FR" dirty="0" smtClean="0"/>
              <a:t>, à la différence qu’il sélectionne les valeurs par type d’élément</a:t>
            </a:r>
            <a:endParaRPr lang="fr-FR" dirty="0" smtClean="0">
              <a:latin typeface="+mj-lt"/>
              <a:cs typeface="Courier New" pitchFamily="49" charset="0"/>
            </a:endParaRPr>
          </a:p>
          <a:p>
            <a:pPr lvl="1"/>
            <a:r>
              <a:rPr lang="fr-FR" dirty="0" smtClean="0"/>
              <a:t>Le ou les éléments sélectionnés sont définis par des nombres entiers</a:t>
            </a:r>
          </a:p>
          <a:p>
            <a:pPr lvl="2"/>
            <a:r>
              <a:rPr lang="fr-FR" dirty="0" smtClean="0"/>
              <a:t>Exemple : sélectionner la 2</a:t>
            </a:r>
            <a:r>
              <a:rPr lang="fr-FR" baseline="30000" dirty="0" smtClean="0"/>
              <a:t>ème</a:t>
            </a:r>
            <a:r>
              <a:rPr lang="fr-FR" dirty="0" smtClean="0"/>
              <a:t> balise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dirty="0" smtClean="0"/>
              <a:t> dans le résultat d’une liste dynamique</a:t>
            </a:r>
          </a:p>
          <a:p>
            <a:pPr lvl="1"/>
            <a:r>
              <a:rPr lang="fr-FR" dirty="0" smtClean="0"/>
              <a:t>La valeur zéro est impossible !</a:t>
            </a:r>
          </a:p>
          <a:p>
            <a:pPr lvl="1"/>
            <a:r>
              <a:rPr lang="fr-FR" dirty="0" smtClean="0"/>
              <a:t>Le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dirty="0" smtClean="0"/>
              <a:t> permet de sélectionner le </a:t>
            </a:r>
            <a:r>
              <a:rPr lang="fr-FR" i="1" dirty="0" err="1" smtClean="0">
                <a:latin typeface="Century Schoolbook" pitchFamily="18" charset="0"/>
              </a:rPr>
              <a:t>n</a:t>
            </a:r>
            <a:r>
              <a:rPr lang="fr-FR" baseline="30000" dirty="0" err="1" smtClean="0"/>
              <a:t>ème</a:t>
            </a:r>
            <a:r>
              <a:rPr lang="fr-FR" dirty="0" smtClean="0"/>
              <a:t> enfant d’un élément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:nth-of-type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0837" y="2959755"/>
            <a:ext cx="5006533" cy="1127642"/>
            <a:chOff x="2060837" y="3393551"/>
            <a:chExt cx="5006533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0837" y="3597863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ul:nth-of-type(2)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color:red;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05371" y="3393551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718693"/>
          </a:xfrm>
        </p:spPr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first-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child</a:t>
            </a:r>
            <a:r>
              <a:rPr lang="fr-FR" dirty="0" smtClean="0"/>
              <a:t> sert à cibler uniquement le premier enfant d’un élément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last-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child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/>
              <a:t>fonctionne de la même manière sur le dernier élément</a:t>
            </a:r>
          </a:p>
          <a:p>
            <a:r>
              <a:rPr lang="fr-FR" dirty="0" smtClean="0"/>
              <a:t>Souvent utilisés pour appliquer un style au premier et au dernier élément d’une liste lorsqu’ils servent de boutons de navigation</a:t>
            </a:r>
          </a:p>
          <a:p>
            <a:pPr lvl="1"/>
            <a:r>
              <a:rPr lang="fr-FR" dirty="0" smtClean="0"/>
              <a:t>Fusionner la bordure droite du premier bouton avec la bordure gauche du bouton suivant</a:t>
            </a:r>
          </a:p>
          <a:p>
            <a:pPr lvl="1"/>
            <a:r>
              <a:rPr lang="fr-FR" noProof="0" dirty="0" smtClean="0"/>
              <a:t>Fusionner la bordure gauche du dernier bouton avec la bordure droite du bouton précédent</a:t>
            </a:r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:first-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child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:last-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child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7980" y="3497811"/>
            <a:ext cx="5006533" cy="1958638"/>
            <a:chOff x="2067980" y="3264926"/>
            <a:chExt cx="5006533" cy="1958638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7980" y="3469238"/>
              <a:ext cx="4687724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li:first-child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border-right:none;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li:last-child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border-right:1px solid blue;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12514" y="3264926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128514"/>
          </a:xfrm>
        </p:spPr>
        <p:txBody>
          <a:bodyPr/>
          <a:lstStyle/>
          <a:p>
            <a:pPr lvl="0"/>
            <a:r>
              <a:rPr lang="en-US" dirty="0" smtClean="0"/>
              <a:t>Les pseudo-classes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chaînées</a:t>
            </a:r>
            <a:r>
              <a:rPr lang="en-US" dirty="0" smtClean="0"/>
              <a:t> pour </a:t>
            </a:r>
            <a:r>
              <a:rPr lang="en-US" dirty="0" err="1" smtClean="0"/>
              <a:t>améliorer</a:t>
            </a:r>
            <a:r>
              <a:rPr lang="en-US" dirty="0" smtClean="0"/>
              <a:t> la </a:t>
            </a:r>
            <a:r>
              <a:rPr lang="en-US" dirty="0" err="1" smtClean="0"/>
              <a:t>sélection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lettrine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Chaînage</a:t>
            </a:r>
            <a:r>
              <a:rPr lang="en-US" dirty="0" smtClean="0"/>
              <a:t> des Pseudo-Classes</a:t>
            </a:r>
            <a:endParaRPr lang="en-US" noProof="0" dirty="0" smtClean="0"/>
          </a:p>
        </p:txBody>
      </p:sp>
      <p:sp>
        <p:nvSpPr>
          <p:cNvPr id="13" name="shape4"/>
          <p:cNvSpPr txBox="1"/>
          <p:nvPr/>
        </p:nvSpPr>
        <p:spPr bwMode="blackWhite">
          <a:xfrm>
            <a:off x="1614487" y="3942005"/>
            <a:ext cx="5564982" cy="923330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p.pop:nth-of-type(2):first-letter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font-size:2em	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shape3"/>
          <p:cNvSpPr txBox="1"/>
          <p:nvPr/>
        </p:nvSpPr>
        <p:spPr>
          <a:xfrm>
            <a:off x="6733996" y="3739514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shap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8425" y="1314164"/>
            <a:ext cx="36957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7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590453"/>
          </a:xfrm>
        </p:spPr>
        <p:txBody>
          <a:bodyPr/>
          <a:lstStyle/>
          <a:p>
            <a:pPr marL="342900" indent="-342900">
              <a:buSzTx/>
              <a:buFont typeface="Arial" charset="0"/>
              <a:buAutoNum type="arabicPeriod"/>
            </a:pPr>
            <a:r>
              <a:rPr lang="fr-FR" dirty="0" smtClean="0"/>
              <a:t>Ouvrez </a:t>
            </a:r>
            <a:r>
              <a:rPr lang="fr-FR" dirty="0" smtClean="0">
                <a:latin typeface="Courier New" charset="0"/>
              </a:rPr>
              <a:t>C:\Inetpub\wwwroot\DoNow\donow-4.2.html</a:t>
            </a:r>
            <a:r>
              <a:rPr lang="fr-FR" dirty="0" smtClean="0"/>
              <a:t> dans le navigateur Web de votre choix</a:t>
            </a:r>
          </a:p>
          <a:p>
            <a:pPr marL="798512" lvl="1" indent="-342900"/>
            <a:r>
              <a:rPr lang="fr-FR" dirty="0" smtClean="0"/>
              <a:t>Une liste de questions sur les sélections s’affiche</a:t>
            </a:r>
          </a:p>
          <a:p>
            <a:pPr marL="1033462" lvl="2" indent="-342900"/>
            <a:r>
              <a:rPr lang="fr-FR" dirty="0" smtClean="0"/>
              <a:t>Exemple : sélectionner </a:t>
            </a:r>
            <a:r>
              <a:rPr lang="fr-FR" i="1" dirty="0" smtClean="0">
                <a:latin typeface="Century Schoolbook" pitchFamily="18" charset="0"/>
              </a:rPr>
              <a:t>uniquement</a:t>
            </a:r>
            <a:r>
              <a:rPr lang="fr-FR" dirty="0" smtClean="0"/>
              <a:t> les boutons radio sélectionnés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Dans les champs de saisie se trouvant sous chaque question, indiquez la réponse avec la syntaxe correspondante</a:t>
            </a:r>
          </a:p>
          <a:p>
            <a:pPr marL="798512" lvl="1" indent="-342900"/>
            <a:r>
              <a:rPr lang="fr-FR" dirty="0" smtClean="0"/>
              <a:t>Une coche de couleur verte indique une bonne réponse</a:t>
            </a:r>
          </a:p>
          <a:p>
            <a:pPr marL="798512" lvl="1" indent="-342900"/>
            <a:r>
              <a:rPr lang="fr-FR" dirty="0" smtClean="0"/>
              <a:t>Toute autre valeur signifie que l’utilisateur doit renouveler sa saisie !</a:t>
            </a:r>
            <a:endParaRPr lang="fr-FR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Faire des sélections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391632" y="1593802"/>
            <a:ext cx="4360736" cy="1384995"/>
          </a:xfrm>
        </p:spPr>
        <p:txBody>
          <a:bodyPr/>
          <a:lstStyle/>
          <a:p>
            <a:pPr lvl="1">
              <a:buNone/>
            </a:pPr>
            <a:r>
              <a:rPr lang="fr-FR" sz="1800" dirty="0" smtClean="0"/>
              <a:t>Apprendre à utiliser les sélecteurs</a:t>
            </a:r>
          </a:p>
          <a:p>
            <a:pPr>
              <a:buNone/>
            </a:pPr>
            <a:r>
              <a:rPr lang="fr-FR" dirty="0" smtClean="0"/>
              <a:t>Typographie avancée</a:t>
            </a:r>
          </a:p>
          <a:p>
            <a:pPr>
              <a:buNone/>
            </a:pPr>
            <a:r>
              <a:rPr lang="fr-FR" dirty="0" smtClean="0"/>
              <a:t>Exercice 4.1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Sélecteurs avancés avec CSS3</a:t>
            </a:r>
            <a:endParaRPr lang="fr-F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10585" y="2131224"/>
            <a:ext cx="228600" cy="311150"/>
            <a:chOff x="208" y="730"/>
            <a:chExt cx="249" cy="292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1"/>
          <p:cNvSpPr txBox="1">
            <a:spLocks noChangeArrowheads="1"/>
          </p:cNvSpPr>
          <p:nvPr/>
        </p:nvSpPr>
        <p:spPr bwMode="auto">
          <a:xfrm>
            <a:off x="279400" y="584200"/>
            <a:ext cx="8599488" cy="248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2166938" marR="0" lvl="5" indent="-2286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399" y="584200"/>
            <a:ext cx="8683847" cy="5047536"/>
          </a:xfrm>
        </p:spPr>
        <p:txBody>
          <a:bodyPr/>
          <a:lstStyle/>
          <a:p>
            <a:r>
              <a:rPr lang="fr-FR" sz="1700" dirty="0" smtClean="0"/>
              <a:t>Les développeurs Web ont désormais la possibilité de répliquer toute une gamme de </a:t>
            </a:r>
            <a:r>
              <a:rPr lang="fr-FR" sz="1700" smtClean="0"/>
              <a:t>techniques PAO</a:t>
            </a:r>
            <a:endParaRPr lang="fr-FR" sz="1700" dirty="0" smtClean="0"/>
          </a:p>
          <a:p>
            <a:pPr lvl="1"/>
            <a:r>
              <a:rPr lang="fr-FR" sz="1700" noProof="0" dirty="0" err="1" smtClean="0"/>
              <a:t>CSS3</a:t>
            </a:r>
            <a:r>
              <a:rPr lang="fr-FR" sz="1700" noProof="0" dirty="0" smtClean="0"/>
              <a:t> propose de nombreux outils de typographie avancée</a:t>
            </a:r>
          </a:p>
          <a:p>
            <a:pPr lvl="1"/>
            <a:r>
              <a:rPr lang="fr-FR" sz="1700" dirty="0" smtClean="0"/>
              <a:t>À utiliser avec les pseudo-classes des formulaires HTML5</a:t>
            </a:r>
          </a:p>
          <a:p>
            <a:r>
              <a:rPr lang="fr-FR" sz="1700" dirty="0" smtClean="0"/>
              <a:t>Possibilité de maîtriser le responsive design et de contrôler plusieurs colonnes</a:t>
            </a:r>
          </a:p>
          <a:p>
            <a:pPr lvl="1"/>
            <a:r>
              <a:rPr lang="fr-FR" sz="1700" noProof="0" dirty="0" smtClean="0"/>
              <a:t>En indiquant au navigateur le nombre de colonnes que vous souhaitez</a:t>
            </a:r>
          </a:p>
          <a:p>
            <a:pPr lvl="1"/>
            <a:r>
              <a:rPr lang="fr-FR" sz="1700" dirty="0" smtClean="0"/>
              <a:t>Le navigateur se charge de tout</a:t>
            </a:r>
          </a:p>
          <a:p>
            <a:r>
              <a:rPr lang="fr-FR" sz="1700" noProof="0" dirty="0" smtClean="0"/>
              <a:t>Les utilisateurs peuvent télécharger des polices personnalisées sur leur ordinateur</a:t>
            </a:r>
          </a:p>
          <a:p>
            <a:pPr lvl="1"/>
            <a:r>
              <a:rPr lang="fr-FR" sz="1700" dirty="0" smtClean="0"/>
              <a:t>Possibilité de télécharger des polices Web et de les appliquer à vos textes</a:t>
            </a:r>
          </a:p>
          <a:p>
            <a:pPr lvl="1"/>
            <a:r>
              <a:rPr lang="fr-FR" sz="1700" noProof="0" dirty="0" smtClean="0"/>
              <a:t>Pas besoin de demander l’autorisation à l’utilisateur</a:t>
            </a:r>
          </a:p>
          <a:p>
            <a:r>
              <a:rPr lang="fr-FR" sz="1700" dirty="0" smtClean="0"/>
              <a:t>Il est conseillé d’utiliser la police Sans </a:t>
            </a:r>
            <a:r>
              <a:rPr lang="fr-FR" sz="1700" dirty="0" err="1" smtClean="0"/>
              <a:t>serif</a:t>
            </a:r>
            <a:r>
              <a:rPr lang="fr-FR" sz="1700" dirty="0" smtClean="0"/>
              <a:t> pour les pages Web</a:t>
            </a:r>
          </a:p>
          <a:p>
            <a:pPr lvl="1"/>
            <a:r>
              <a:rPr lang="fr-FR" sz="1700" noProof="0" dirty="0" smtClean="0"/>
              <a:t>Les « </a:t>
            </a:r>
            <a:r>
              <a:rPr lang="fr-FR" sz="1700" noProof="0" dirty="0" err="1" smtClean="0"/>
              <a:t>serifs</a:t>
            </a:r>
            <a:r>
              <a:rPr lang="fr-FR" sz="1700" noProof="0" dirty="0" smtClean="0"/>
              <a:t> » correspondent aux éléments décoratifs ajoutés à une police</a:t>
            </a:r>
            <a:endParaRPr lang="fr-FR" sz="1700" dirty="0" smtClean="0"/>
          </a:p>
          <a:p>
            <a:pPr lvl="1"/>
            <a:r>
              <a:rPr lang="fr-FR" sz="1700" noProof="0" dirty="0" smtClean="0"/>
              <a:t>Les polices </a:t>
            </a:r>
            <a:r>
              <a:rPr lang="fr-FR" sz="1700" noProof="0" dirty="0" err="1" smtClean="0"/>
              <a:t>Serif</a:t>
            </a:r>
            <a:r>
              <a:rPr lang="fr-FR" sz="1700" noProof="0" dirty="0" smtClean="0"/>
              <a:t> peuvent être gênantes</a:t>
            </a:r>
          </a:p>
          <a:p>
            <a:pPr lvl="1"/>
            <a:r>
              <a:rPr lang="fr-FR" sz="1700" dirty="0" smtClean="0"/>
              <a:t>Les contours des caractères en </a:t>
            </a:r>
            <a:r>
              <a:rPr lang="fr-FR" sz="1700" dirty="0" err="1" smtClean="0"/>
              <a:t>Serif</a:t>
            </a:r>
            <a:r>
              <a:rPr lang="fr-FR" sz="1700" dirty="0" smtClean="0"/>
              <a:t> ne sont pas bien définis sur les appareils dont la résolution PPP est basse</a:t>
            </a:r>
            <a:endParaRPr lang="fr-FR" sz="1700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Typographie avancée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4355" y="5635390"/>
            <a:ext cx="411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/>
                </a:solidFill>
              </a:rPr>
              <a:t>PAO = </a:t>
            </a:r>
            <a:r>
              <a:rPr lang="fr-FR" dirty="0" smtClean="0">
                <a:solidFill>
                  <a:schemeClr val="bg2"/>
                </a:solidFill>
              </a:rPr>
              <a:t>publication assistée par ordinateur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3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349635"/>
          </a:xfrm>
        </p:spPr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font</a:t>
            </a:r>
            <a:r>
              <a:rPr lang="fr-FR" dirty="0" smtClean="0"/>
              <a:t> définit une famille de polices, ainsi que la taille, le style et l’épaisseur</a:t>
            </a:r>
          </a:p>
          <a:p>
            <a:pPr lvl="1"/>
            <a:r>
              <a:rPr lang="fr-FR" noProof="0" dirty="0" smtClean="0"/>
              <a:t>Peut être utilisé sous forme longue ou courte</a:t>
            </a:r>
          </a:p>
          <a:p>
            <a:pPr lvl="1"/>
            <a:r>
              <a:rPr lang="fr-FR" noProof="0" dirty="0" smtClean="0"/>
              <a:t>Ignore les règles facultatives pour remplacer le style par défaut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family</a:t>
            </a:r>
            <a:r>
              <a:rPr lang="fr-FR" dirty="0" smtClean="0"/>
              <a:t> permet d’utiliser des polices de secours lorsque la police principale n’est pas disponible</a:t>
            </a:r>
          </a:p>
          <a:p>
            <a:pPr lvl="1"/>
            <a:r>
              <a:rPr lang="fr-FR" noProof="0" dirty="0" smtClean="0"/>
              <a:t>Obligatoire pour les anciens navigateurs incompatibles avec les polices Web</a:t>
            </a:r>
          </a:p>
          <a:p>
            <a:pPr lvl="1"/>
            <a:r>
              <a:rPr lang="fr-FR" dirty="0" smtClean="0"/>
              <a:t>Obligatoire pour les navigateurs plus récents dont la ressource de police Web est défaillante</a:t>
            </a:r>
          </a:p>
          <a:p>
            <a:r>
              <a:rPr lang="fr-FR" dirty="0" smtClean="0"/>
              <a:t>Les noms de police composés doivent être mis entre guillemets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"Times New Roman"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Polices Web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814389" y="4164538"/>
            <a:ext cx="7495993" cy="1134786"/>
            <a:chOff x="814389" y="4350918"/>
            <a:chExt cx="7495993" cy="1134786"/>
          </a:xfrm>
        </p:grpSpPr>
        <p:sp>
          <p:nvSpPr>
            <p:cNvPr id="5" name="shape2"/>
            <p:cNvSpPr txBox="1"/>
            <p:nvPr/>
          </p:nvSpPr>
          <p:spPr bwMode="gray">
            <a:xfrm>
              <a:off x="814389" y="4562374"/>
              <a:ext cx="7179468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p.cool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font-family:"My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Cool Font", Verdana, sans-serif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1"/>
            <p:cNvSpPr txBox="1"/>
            <p:nvPr/>
          </p:nvSpPr>
          <p:spPr bwMode="gray">
            <a:xfrm>
              <a:off x="7548383" y="4350918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88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391632" y="1593802"/>
            <a:ext cx="4360736" cy="1384995"/>
          </a:xfrm>
        </p:spPr>
        <p:txBody>
          <a:bodyPr/>
          <a:lstStyle/>
          <a:p>
            <a:pPr lvl="1">
              <a:buNone/>
            </a:pPr>
            <a:r>
              <a:rPr lang="fr-FR" sz="1800" dirty="0" smtClean="0"/>
              <a:t>Apprendre à utiliser les sélecteurs</a:t>
            </a:r>
          </a:p>
          <a:p>
            <a:pPr>
              <a:buNone/>
            </a:pPr>
            <a:r>
              <a:rPr lang="fr-FR" dirty="0" smtClean="0"/>
              <a:t>Typographie avancée</a:t>
            </a:r>
          </a:p>
          <a:p>
            <a:pPr>
              <a:buNone/>
            </a:pPr>
            <a:r>
              <a:rPr lang="fr-FR" dirty="0" smtClean="0"/>
              <a:t>Exercice 4.1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Sélecteurs avancés avec CSS3</a:t>
            </a:r>
            <a:endParaRPr lang="fr-FR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110585" y="1617658"/>
            <a:ext cx="228600" cy="311150"/>
            <a:chOff x="208" y="730"/>
            <a:chExt cx="249" cy="292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1"/>
          <p:cNvSpPr txBox="1">
            <a:spLocks noChangeArrowheads="1"/>
          </p:cNvSpPr>
          <p:nvPr/>
        </p:nvSpPr>
        <p:spPr bwMode="auto">
          <a:xfrm>
            <a:off x="279400" y="584200"/>
            <a:ext cx="8599488" cy="248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2166938" marR="0" lvl="5" indent="-2286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139869"/>
          </a:xfrm>
        </p:spPr>
        <p:txBody>
          <a:bodyPr/>
          <a:lstStyle/>
          <a:p>
            <a:r>
              <a:rPr lang="fr-FR" dirty="0" smtClean="0"/>
              <a:t>Les polices Web peuvent être personnalisées pour tous les navigateurs</a:t>
            </a:r>
          </a:p>
          <a:p>
            <a:pPr lvl="1"/>
            <a:r>
              <a:rPr lang="fr-FR" dirty="0" smtClean="0"/>
              <a:t>Via la règle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@font-face</a:t>
            </a:r>
            <a:endParaRPr lang="fr-FR" dirty="0" smtClean="0"/>
          </a:p>
          <a:p>
            <a:pPr lvl="1"/>
            <a:r>
              <a:rPr lang="fr-FR" dirty="0" smtClean="0"/>
              <a:t>Utilise les propriétés des polices standards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family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weight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font-style</a:t>
            </a:r>
          </a:p>
          <a:p>
            <a:r>
              <a:rPr lang="fr-FR" dirty="0" smtClean="0"/>
              <a:t>Ajoute de nouvelles propriétés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/>
              <a:t>URL (</a:t>
            </a:r>
            <a:r>
              <a:rPr lang="fr-FR" smtClean="0"/>
              <a:t>absolue ou </a:t>
            </a:r>
            <a:r>
              <a:rPr lang="fr-FR" dirty="0" smtClean="0"/>
              <a:t>relative) du fichier des différents types de polices</a:t>
            </a:r>
          </a:p>
          <a:p>
            <a:pPr lvl="2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src:local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('font')</a:t>
            </a:r>
            <a:r>
              <a:rPr lang="fr-FR" dirty="0" smtClean="0"/>
              <a:t> utilise d’abord les polices système disponibles</a:t>
            </a:r>
          </a:p>
          <a:p>
            <a:r>
              <a:rPr lang="fr-FR" dirty="0" smtClean="0"/>
              <a:t>Différents navigateurs sont compatibles avec différents formats de fichiers de polices</a:t>
            </a:r>
          </a:p>
          <a:p>
            <a:pPr lvl="1"/>
            <a:r>
              <a:rPr lang="fr-FR" dirty="0" smtClean="0"/>
              <a:t>Comme pour les préfixes des fabricants, il est conseillé d’utiliser des polices de secours</a:t>
            </a:r>
          </a:p>
          <a:p>
            <a:pPr lvl="1"/>
            <a:r>
              <a:rPr lang="fr-FR" dirty="0" smtClean="0"/>
              <a:t>Commencer par les polices de secours </a:t>
            </a:r>
            <a:r>
              <a:rPr lang="fr-FR" dirty="0" err="1" smtClean="0"/>
              <a:t>EOT</a:t>
            </a:r>
            <a:r>
              <a:rPr lang="fr-FR" dirty="0" smtClean="0"/>
              <a:t> (Embedded </a:t>
            </a:r>
            <a:r>
              <a:rPr lang="fr-FR" dirty="0" err="1" smtClean="0"/>
              <a:t>OpenType</a:t>
            </a:r>
            <a:r>
              <a:rPr lang="fr-FR" dirty="0" smtClean="0"/>
              <a:t>) compatibles avec IE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Polices Web personnalisées</a:t>
            </a:r>
            <a:endParaRPr lang="fr-FR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2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856919"/>
          </a:xfrm>
        </p:spPr>
        <p:txBody>
          <a:bodyPr/>
          <a:lstStyle/>
          <a:p>
            <a:r>
              <a:rPr lang="fr-FR" dirty="0" smtClean="0"/>
              <a:t>Déclarer une police personnalisée en trois étapes :</a:t>
            </a:r>
          </a:p>
          <a:p>
            <a:pPr marL="687387" lvl="1" indent="-342900">
              <a:buSzPct val="100000"/>
              <a:buFont typeface="+mj-lt"/>
              <a:buAutoNum type="arabicPeriod"/>
            </a:pPr>
            <a:r>
              <a:rPr lang="fr-FR" dirty="0" smtClean="0"/>
              <a:t>Donner un nom à la police personnalisée</a:t>
            </a:r>
          </a:p>
          <a:p>
            <a:pPr marL="687387" lvl="1" indent="-342900">
              <a:buSzPct val="100000"/>
              <a:buFont typeface="+mj-lt"/>
              <a:buAutoNum type="arabicPeriod"/>
            </a:pPr>
            <a:r>
              <a:rPr lang="fr-FR" dirty="0" smtClean="0"/>
              <a:t>Indiquer au navigateur où se trouvent les fichiers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fr-FR" dirty="0" smtClean="0"/>
          </a:p>
          <a:p>
            <a:pPr marL="1019175" lvl="2" indent="-342900"/>
            <a:r>
              <a:rPr lang="fr-FR" dirty="0" smtClean="0"/>
              <a:t>Compatibles avec plusieurs navigateurs gérant les types de fichiers les plus courants</a:t>
            </a:r>
          </a:p>
          <a:p>
            <a:pPr marL="687387" lvl="1" indent="-342900">
              <a:buSzPct val="100000"/>
              <a:buFont typeface="+mj-lt"/>
              <a:buAutoNum type="arabicPeriod"/>
            </a:pPr>
            <a:r>
              <a:rPr lang="fr-FR" dirty="0" smtClean="0"/>
              <a:t>Définir les nouvelles propriétés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weight</a:t>
            </a:r>
            <a:r>
              <a:rPr lang="fr-FR" dirty="0" smtClean="0"/>
              <a:t> 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font-style</a:t>
            </a:r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@font-face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hape2"/>
          <p:cNvSpPr txBox="1"/>
          <p:nvPr/>
        </p:nvSpPr>
        <p:spPr bwMode="gray">
          <a:xfrm>
            <a:off x="814389" y="2610095"/>
            <a:ext cx="7179468" cy="3139321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@font-face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font-family:"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Sofachrome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src:url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("fonts/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sofachrome.eot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("fonts/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sofachrome.eot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?#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iefix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format('embedded-opentype') /* IE5-8 */,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("fonts/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sofachrome.woff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 format("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("fonts/sofachrome.ttf") format("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("fonts/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sofachrome.svg#svgid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        	format("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svg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font-weight:normal;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hape1"/>
          <p:cNvSpPr txBox="1"/>
          <p:nvPr/>
        </p:nvSpPr>
        <p:spPr bwMode="gray">
          <a:xfrm>
            <a:off x="7548383" y="2398639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82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067506"/>
          </a:xfrm>
        </p:spPr>
        <p:txBody>
          <a:bodyPr/>
          <a:lstStyle/>
          <a:p>
            <a:r>
              <a:rPr lang="fr-FR" dirty="0" smtClean="0"/>
              <a:t>Une fois déclaré,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@font-face</a:t>
            </a:r>
            <a:r>
              <a:rPr lang="fr-FR" dirty="0" smtClean="0"/>
              <a:t> peut être utilisé via une référence à la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family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Nom de la famille de polices personnalisées déclarée dans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@font-face</a:t>
            </a:r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@font-face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 bwMode="gray">
          <a:xfrm>
            <a:off x="842963" y="2812298"/>
            <a:ext cx="7495993" cy="1688784"/>
            <a:chOff x="842963" y="3200705"/>
            <a:chExt cx="7495993" cy="1688784"/>
          </a:xfrm>
        </p:grpSpPr>
        <p:sp>
          <p:nvSpPr>
            <p:cNvPr id="5" name="shape3"/>
            <p:cNvSpPr txBox="1"/>
            <p:nvPr/>
          </p:nvSpPr>
          <p:spPr bwMode="gray">
            <a:xfrm>
              <a:off x="842963" y="3412161"/>
              <a:ext cx="7179468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font-family:"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sofachrome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font-size:2em;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color:blue;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2"/>
            <p:cNvSpPr txBox="1"/>
            <p:nvPr/>
          </p:nvSpPr>
          <p:spPr bwMode="gray">
            <a:xfrm>
              <a:off x="7576957" y="3200705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10" name="shap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607468" y="2247637"/>
            <a:ext cx="3771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01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1"/>
          <p:cNvSpPr txBox="1">
            <a:spLocks noChangeArrowheads="1"/>
          </p:cNvSpPr>
          <p:nvPr/>
        </p:nvSpPr>
        <p:spPr bwMode="auto">
          <a:xfrm>
            <a:off x="279400" y="584200"/>
            <a:ext cx="8599488" cy="248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2166938" marR="0" lvl="5" indent="-2286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010807"/>
          </a:xfrm>
        </p:spPr>
        <p:txBody>
          <a:bodyPr/>
          <a:lstStyle/>
          <a:p>
            <a:r>
              <a:rPr lang="fr-FR" dirty="0" smtClean="0"/>
              <a:t>Internet Explorer est capable de gérer les polices </a:t>
            </a:r>
            <a:r>
              <a:rPr lang="fr-FR" dirty="0" err="1" smtClean="0"/>
              <a:t>EOT</a:t>
            </a:r>
            <a:r>
              <a:rPr lang="fr-FR" dirty="0" smtClean="0"/>
              <a:t> depuis IE 5 !</a:t>
            </a:r>
          </a:p>
          <a:p>
            <a:pPr lvl="1"/>
            <a:r>
              <a:rPr lang="fr-FR" dirty="0" smtClean="0"/>
              <a:t>Toutes les URL doivent être en minuscules</a:t>
            </a:r>
          </a:p>
          <a:p>
            <a:pPr lvl="1"/>
            <a:r>
              <a:rPr lang="fr-FR" dirty="0" smtClean="0"/>
              <a:t>La syntaxe est légèrement différente dans IE 9 et les versions ultérieures</a:t>
            </a:r>
          </a:p>
          <a:p>
            <a:pPr lvl="2"/>
            <a:r>
              <a:rPr lang="fr-FR" dirty="0" smtClean="0"/>
              <a:t>D’où les deux URL </a:t>
            </a:r>
            <a:r>
              <a:rPr lang="fr-FR" dirty="0" err="1" smtClean="0"/>
              <a:t>EOT</a:t>
            </a:r>
            <a:endParaRPr lang="fr-FR" dirty="0" smtClean="0"/>
          </a:p>
          <a:p>
            <a:r>
              <a:rPr lang="fr-FR" dirty="0" smtClean="0"/>
              <a:t>Le tableau ci-dessous illustre la compatibilité entre les navigateurs et les différents types de fichiers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Compatibilité avec les navigateurs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20735"/>
              </p:ext>
            </p:extLst>
          </p:nvPr>
        </p:nvGraphicFramePr>
        <p:xfrm>
          <a:off x="467832" y="2657595"/>
          <a:ext cx="8051698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5396"/>
                <a:gridCol w="1078780"/>
                <a:gridCol w="1672163"/>
                <a:gridCol w="1181459"/>
                <a:gridCol w="1341950"/>
                <a:gridCol w="1341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>
                          <a:solidFill>
                            <a:schemeClr val="tx1"/>
                          </a:solidFill>
                        </a:rPr>
                        <a:t>Navigateur</a:t>
                      </a:r>
                      <a:endParaRPr lang="fr-FR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eot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eot#iefix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woff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ttf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svg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IE 5-8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IE9+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4136" y="5403182"/>
            <a:ext cx="624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EOT = Embedded </a:t>
            </a:r>
            <a:r>
              <a:rPr lang="en-US" dirty="0" err="1" smtClean="0">
                <a:solidFill>
                  <a:schemeClr val="bg2"/>
                </a:solidFill>
              </a:rPr>
              <a:t>OpenType</a:t>
            </a:r>
            <a:r>
              <a:rPr lang="en-US" dirty="0" smtClean="0">
                <a:solidFill>
                  <a:schemeClr val="bg2"/>
                </a:solidFill>
              </a:rPr>
              <a:t>	WOFF = Web Open Font Format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TTF = TrueType Font		SVG = Scalable Vector Graphics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0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Tx/>
              <a:buFont typeface="Arial" charset="0"/>
              <a:buAutoNum type="arabicPeriod"/>
            </a:pPr>
            <a:r>
              <a:rPr lang="fr-FR" dirty="0" smtClean="0"/>
              <a:t>Ouvrez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fontsquirrel.com</a:t>
            </a:r>
            <a:r>
              <a:rPr lang="fr-FR" dirty="0" smtClean="0"/>
              <a:t> dans le navigateur de votre choix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marL="798512" lvl="1" indent="-342900"/>
            <a:r>
              <a:rPr lang="fr-FR" dirty="0" smtClean="0"/>
              <a:t>Mine d’or pour les concepteurs et les développeurs</a:t>
            </a:r>
          </a:p>
          <a:p>
            <a:pPr marL="798512" lvl="1" indent="-342900"/>
            <a:r>
              <a:rPr lang="fr-FR" dirty="0" smtClean="0"/>
              <a:t>Possibilité de télécharger vos formats de polices propriétaires et de les convertir en polices Web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Vous allez convertir </a:t>
            </a:r>
            <a:r>
              <a:rPr lang="fr-FR" dirty="0" err="1" smtClean="0"/>
              <a:t>Sofachrome</a:t>
            </a:r>
            <a:r>
              <a:rPr lang="fr-FR" dirty="0" smtClean="0"/>
              <a:t> en police Web</a:t>
            </a:r>
          </a:p>
          <a:p>
            <a:pPr marL="798512" lvl="1" indent="-342900"/>
            <a:r>
              <a:rPr lang="fr-FR" dirty="0" smtClean="0">
                <a:latin typeface="Courier New" pitchFamily="49" charset="0"/>
                <a:cs typeface="Courier New" pitchFamily="49" charset="0"/>
              </a:rPr>
              <a:t>sofachrome.ttf</a:t>
            </a:r>
            <a:r>
              <a:rPr lang="fr-FR" dirty="0" smtClean="0"/>
              <a:t> se trouve dans </a:t>
            </a:r>
            <a:r>
              <a:rPr lang="fr-FR" dirty="0" smtClean="0">
                <a:latin typeface="Courier New" charset="0"/>
              </a:rPr>
              <a:t>C:\Inetpub\wwwroot\DoNow\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Sur le site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fontsquirrel.com</a:t>
            </a:r>
            <a:r>
              <a:rPr lang="fr-FR" dirty="0" smtClean="0"/>
              <a:t>, cliquez sur l’onglet </a:t>
            </a:r>
            <a:r>
              <a:rPr lang="fr-FR" dirty="0" err="1" smtClean="0"/>
              <a:t>WEBFONT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r>
              <a:rPr lang="fr-FR" dirty="0" smtClean="0"/>
              <a:t>, puis sur le bouton </a:t>
            </a:r>
            <a:r>
              <a:rPr lang="fr-FR" dirty="0" err="1" smtClean="0"/>
              <a:t>Add</a:t>
            </a:r>
            <a:r>
              <a:rPr lang="fr-FR" dirty="0" smtClean="0"/>
              <a:t> Fonts</a:t>
            </a:r>
          </a:p>
          <a:p>
            <a:pPr marL="798512" lvl="1" indent="-342900"/>
            <a:r>
              <a:rPr lang="fr-FR" dirty="0" smtClean="0"/>
              <a:t>Transférez votre police personnalisée vers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fontsquirrel.com</a:t>
            </a:r>
          </a:p>
          <a:p>
            <a:pPr marL="798512" lvl="1" indent="-342900"/>
            <a:r>
              <a:rPr lang="fr-FR" dirty="0" smtClean="0"/>
              <a:t>Acceptez les conditions d’utilisation</a:t>
            </a:r>
          </a:p>
          <a:p>
            <a:pPr marL="798512" lvl="1" indent="-342900"/>
            <a:r>
              <a:rPr lang="fr-FR" dirty="0" smtClean="0"/>
              <a:t>Cliquez sur </a:t>
            </a:r>
            <a:r>
              <a:rPr lang="fr-FR" b="1" dirty="0" err="1" smtClean="0"/>
              <a:t>Download</a:t>
            </a:r>
            <a:r>
              <a:rPr lang="fr-FR" b="1" dirty="0" smtClean="0"/>
              <a:t> </a:t>
            </a:r>
            <a:r>
              <a:rPr lang="fr-FR" b="1" dirty="0" err="1" smtClean="0"/>
              <a:t>your</a:t>
            </a:r>
            <a:r>
              <a:rPr lang="fr-FR" b="1" dirty="0" smtClean="0"/>
              <a:t> kit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Un fichier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.zip</a:t>
            </a:r>
            <a:r>
              <a:rPr lang="fr-FR" dirty="0" smtClean="0"/>
              <a:t> contenant vos polices Web s’affiche</a:t>
            </a:r>
          </a:p>
          <a:p>
            <a:pPr marL="798512" lvl="1" indent="-342900"/>
            <a:r>
              <a:rPr lang="fr-FR" dirty="0" smtClean="0"/>
              <a:t>Il renferme également un fichier CSS pour la mise en œuvre des polices</a:t>
            </a:r>
          </a:p>
          <a:p>
            <a:pPr marL="798512" lvl="1" indent="-342900"/>
            <a:r>
              <a:rPr lang="fr-FR" dirty="0" smtClean="0"/>
              <a:t>Ainsi qu’un fichier HTML pour vous aider à lancer l’assistant d’installation de vos nouvelles polices !</a:t>
            </a:r>
            <a:endParaRPr lang="fr-FR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Polices Web</a:t>
            </a:r>
            <a:endParaRPr lang="fr-FR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8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083169"/>
          </a:xfrm>
        </p:spPr>
        <p:txBody>
          <a:bodyPr/>
          <a:lstStyle/>
          <a:p>
            <a:pPr marL="342900" indent="-342900">
              <a:buSzTx/>
              <a:buFont typeface="+mj-lt"/>
              <a:buAutoNum type="arabicPeriod" startAt="5"/>
            </a:pPr>
            <a:r>
              <a:rPr lang="fr-FR" dirty="0" smtClean="0"/>
              <a:t>Ouvrez </a:t>
            </a:r>
            <a:r>
              <a:rPr lang="fr-FR" dirty="0" smtClean="0">
                <a:latin typeface="Courier New" charset="0"/>
              </a:rPr>
              <a:t>C:\Inetpub\wwwroot\DoNow\donow-4.3.html </a:t>
            </a:r>
            <a:br>
              <a:rPr lang="fr-FR" dirty="0" smtClean="0">
                <a:latin typeface="Courier New" charset="0"/>
              </a:rPr>
            </a:br>
            <a:r>
              <a:rPr lang="fr-FR" dirty="0" smtClean="0"/>
              <a:t>dans </a:t>
            </a:r>
            <a:r>
              <a:rPr lang="fr-FR" dirty="0" err="1" smtClean="0"/>
              <a:t>TextPad</a:t>
            </a:r>
            <a:endParaRPr lang="fr-FR" dirty="0" smtClean="0"/>
          </a:p>
          <a:p>
            <a:pPr marL="798512" lvl="1" indent="-342900"/>
            <a:r>
              <a:rPr lang="fr-FR" dirty="0" smtClean="0"/>
              <a:t>Il s’agit d’un modèle en attente d’une police Web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fr-FR" dirty="0" smtClean="0"/>
              <a:t>Utilisez un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@import</a:t>
            </a:r>
            <a:r>
              <a:rPr lang="fr-FR" dirty="0" smtClean="0"/>
              <a:t> ou un style global pour</a:t>
            </a:r>
          </a:p>
          <a:p>
            <a:pPr marL="798512" lvl="1" indent="-342900"/>
            <a:r>
              <a:rPr lang="fr-FR" smtClean="0"/>
              <a:t>Créez </a:t>
            </a:r>
            <a:r>
              <a:rPr lang="fr-FR" dirty="0" smtClean="0"/>
              <a:t>la syntaxe servant à appliquer la nouvelle police Web à tous les éléments des différents paragraphes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fr-FR" dirty="0" smtClean="0"/>
              <a:t>Enregistrez le fichier et affichez un aperçu de la page dans un navigateur</a:t>
            </a:r>
          </a:p>
          <a:p>
            <a:pPr marL="798512" lvl="1" indent="-342900"/>
            <a:r>
              <a:rPr lang="fr-FR" dirty="0" smtClean="0"/>
              <a:t>Si besoin, redémarrez Firefox pour éviter la mise en cache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fr-FR" dirty="0" smtClean="0"/>
              <a:t>Dans </a:t>
            </a:r>
            <a:r>
              <a:rPr lang="fr-FR" dirty="0" err="1" smtClean="0"/>
              <a:t>TextPad</a:t>
            </a:r>
            <a:r>
              <a:rPr lang="fr-FR" dirty="0" smtClean="0"/>
              <a:t>, remplacez la couleur du texte de tous les paragraphes impairs par du bleu</a:t>
            </a:r>
          </a:p>
          <a:p>
            <a:pPr marL="798512" lvl="1" indent="-342900"/>
            <a:r>
              <a:rPr lang="fr-FR" dirty="0" smtClean="0"/>
              <a:t>Utilisez les nouveaux pseudo-sélecteurs </a:t>
            </a:r>
            <a:r>
              <a:rPr lang="fr-FR" dirty="0" err="1" smtClean="0"/>
              <a:t>CSS3</a:t>
            </a:r>
            <a:endParaRPr lang="fr-FR" dirty="0" smtClean="0"/>
          </a:p>
          <a:p>
            <a:pPr marL="798512" lvl="1" indent="-342900"/>
            <a:r>
              <a:rPr lang="fr-FR" dirty="0" smtClean="0"/>
              <a:t>Si vous avez oublié comment faire, reportez-vous à votre support de cours</a:t>
            </a:r>
            <a:endParaRPr lang="fr-FR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Polices Web (suite)</a:t>
            </a:r>
            <a:endParaRPr lang="fr-FR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6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277273"/>
          </a:xfrm>
        </p:spPr>
        <p:txBody>
          <a:bodyPr/>
          <a:lstStyle/>
          <a:p>
            <a:pPr lvl="0"/>
            <a:r>
              <a:rPr lang="en-US" dirty="0" smtClean="0"/>
              <a:t>Les designers </a:t>
            </a:r>
            <a:r>
              <a:rPr lang="en-US" dirty="0" err="1" smtClean="0"/>
              <a:t>cherche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reproduire</a:t>
            </a:r>
            <a:r>
              <a:rPr lang="en-US" dirty="0" smtClean="0"/>
              <a:t> la </a:t>
            </a:r>
            <a:r>
              <a:rPr lang="en-US" dirty="0" err="1" smtClean="0"/>
              <a:t>mise</a:t>
            </a:r>
            <a:r>
              <a:rPr lang="en-US" dirty="0" smtClean="0"/>
              <a:t> en page PAO</a:t>
            </a:r>
          </a:p>
          <a:p>
            <a:pPr lvl="1"/>
            <a:r>
              <a:rPr lang="en-US" dirty="0" smtClean="0"/>
              <a:t>Changer la </a:t>
            </a:r>
            <a:r>
              <a:rPr lang="en-US" dirty="0" err="1" smtClean="0"/>
              <a:t>taille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partie</a:t>
            </a:r>
            <a:r>
              <a:rPr lang="en-US" dirty="0" smtClean="0"/>
              <a:t> de </a:t>
            </a:r>
            <a:r>
              <a:rPr lang="en-US" dirty="0" err="1" smtClean="0"/>
              <a:t>texte</a:t>
            </a:r>
            <a:r>
              <a:rPr lang="en-US" dirty="0" smtClean="0"/>
              <a:t> </a:t>
            </a:r>
            <a:r>
              <a:rPr lang="en-US" dirty="0" err="1" smtClean="0"/>
              <a:t>nécessitait</a:t>
            </a:r>
            <a:r>
              <a:rPr lang="en-US" dirty="0" smtClean="0"/>
              <a:t> </a:t>
            </a:r>
            <a:r>
              <a:rPr lang="en-US" dirty="0" err="1" smtClean="0"/>
              <a:t>d’utiliser</a:t>
            </a:r>
            <a:r>
              <a:rPr lang="en-US" dirty="0" smtClean="0"/>
              <a:t> des </a:t>
            </a:r>
            <a:r>
              <a:rPr lang="en-US" dirty="0" err="1" smtClean="0"/>
              <a:t>balises</a:t>
            </a:r>
            <a:r>
              <a:rPr lang="en-US" dirty="0" smtClean="0"/>
              <a:t> span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:first-letter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un nouveau </a:t>
            </a:r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err="1" smtClean="0"/>
              <a:t>Etendre</a:t>
            </a:r>
            <a:r>
              <a:rPr lang="en-US" dirty="0" smtClean="0"/>
              <a:t> la </a:t>
            </a:r>
            <a:r>
              <a:rPr lang="en-US" dirty="0" err="1" smtClean="0"/>
              <a:t>sélection</a:t>
            </a:r>
            <a:r>
              <a:rPr lang="en-US" dirty="0" smtClean="0"/>
              <a:t> par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:first-line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:first-letter</a:t>
            </a:r>
            <a:r>
              <a:rPr lang="en-US" dirty="0" smtClean="0"/>
              <a:t> </a:t>
            </a:r>
            <a:r>
              <a:rPr lang="en-US" dirty="0" err="1" smtClean="0"/>
              <a:t>et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:first-line</a:t>
            </a:r>
            <a:endParaRPr lang="en-US" noProof="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shape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160" y="2095505"/>
            <a:ext cx="36099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hape6"/>
          <p:cNvSpPr txBox="1"/>
          <p:nvPr/>
        </p:nvSpPr>
        <p:spPr bwMode="blackWhite">
          <a:xfrm>
            <a:off x="378620" y="4040903"/>
            <a:ext cx="3836194" cy="923330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p.pop:first-letter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font-size:2em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hape5"/>
          <p:cNvSpPr txBox="1"/>
          <p:nvPr/>
        </p:nvSpPr>
        <p:spPr>
          <a:xfrm>
            <a:off x="3769341" y="3829447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shape3"/>
          <p:cNvSpPr txBox="1"/>
          <p:nvPr/>
        </p:nvSpPr>
        <p:spPr bwMode="blackWhite">
          <a:xfrm>
            <a:off x="4774407" y="4043280"/>
            <a:ext cx="3836194" cy="923330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p.pop:first-line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font-size:1.5em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shape2"/>
          <p:cNvSpPr txBox="1"/>
          <p:nvPr/>
        </p:nvSpPr>
        <p:spPr>
          <a:xfrm>
            <a:off x="8165128" y="3831824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2" name="shape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1" y="2176463"/>
            <a:ext cx="3409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95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247043"/>
          </a:xfrm>
        </p:spPr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first-of-type</a:t>
            </a:r>
            <a:r>
              <a:rPr lang="fr-FR" dirty="0" smtClean="0"/>
              <a:t> sélectionne la première instance d’un élément</a:t>
            </a:r>
          </a:p>
          <a:p>
            <a:pPr lvl="1"/>
            <a:r>
              <a:rPr lang="fr-FR" dirty="0" smtClean="0"/>
              <a:t>Exemple : chercher la première liste non triée sur la page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last-of-type</a:t>
            </a:r>
            <a:r>
              <a:rPr lang="fr-FR" dirty="0" smtClean="0"/>
              <a:t> sélectionne la dernière instance d’un élément sélectionné</a:t>
            </a:r>
          </a:p>
          <a:p>
            <a:pPr lvl="1"/>
            <a:r>
              <a:rPr lang="fr-FR" dirty="0" smtClean="0"/>
              <a:t>Exemple : chercher la dernière instance de liste non triée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:first-of-type</a:t>
            </a:r>
            <a:r>
              <a:rPr lang="fr-FR" noProof="0" dirty="0" smtClean="0"/>
              <a:t> 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:last-of-type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56074" y="1505367"/>
            <a:ext cx="5011296" cy="3608904"/>
            <a:chOff x="2056074" y="2321951"/>
            <a:chExt cx="5011296" cy="3608904"/>
          </a:xfrm>
        </p:grpSpPr>
        <p:sp>
          <p:nvSpPr>
            <p:cNvPr id="4" name="shape4"/>
            <p:cNvSpPr txBox="1"/>
            <p:nvPr/>
          </p:nvSpPr>
          <p:spPr bwMode="gray">
            <a:xfrm>
              <a:off x="2060837" y="2526263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ul:first-of-type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font-style:italic;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3"/>
            <p:cNvSpPr txBox="1"/>
            <p:nvPr/>
          </p:nvSpPr>
          <p:spPr bwMode="gray">
            <a:xfrm>
              <a:off x="6305371" y="2321951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shape2"/>
            <p:cNvSpPr txBox="1"/>
            <p:nvPr/>
          </p:nvSpPr>
          <p:spPr bwMode="gray">
            <a:xfrm>
              <a:off x="2056074" y="5007525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ol:last-of-type {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font-weight:bold;</a:t>
              </a: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shape1"/>
            <p:cNvSpPr txBox="1"/>
            <p:nvPr/>
          </p:nvSpPr>
          <p:spPr bwMode="gray">
            <a:xfrm>
              <a:off x="6300608" y="480321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93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452775"/>
          </a:xfrm>
        </p:spPr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font-size</a:t>
            </a:r>
            <a:r>
              <a:rPr lang="fr-FR" dirty="0" smtClean="0"/>
              <a:t> fait partie des règles les plus mal utilisées sur Internet</a:t>
            </a:r>
          </a:p>
          <a:p>
            <a:pPr lvl="1"/>
            <a:r>
              <a:rPr lang="fr-FR" dirty="0" smtClean="0"/>
              <a:t>Si son rôle est clair, sa mise en œuvre l’est beaucoup moins</a:t>
            </a:r>
          </a:p>
          <a:p>
            <a:pPr lvl="1"/>
            <a:r>
              <a:rPr lang="fr-FR" dirty="0" smtClean="0"/>
              <a:t>La plus grande confusion règle quand à la valeur d’un </a:t>
            </a:r>
            <a:r>
              <a:rPr lang="fr-FR" dirty="0" err="1" smtClean="0"/>
              <a:t>em</a:t>
            </a:r>
            <a:endParaRPr lang="fr-FR" dirty="0" smtClean="0"/>
          </a:p>
          <a:p>
            <a:pPr lvl="2"/>
            <a:r>
              <a:rPr lang="fr-FR" dirty="0" smtClean="0"/>
              <a:t>Dans la plupart des cas, les développeurs cèdent à la facilité et utilisent les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fr-FR" dirty="0" smtClean="0">
                <a:cs typeface="Courier New" pitchFamily="49" charset="0"/>
              </a:rPr>
              <a:t> pour ajuster </a:t>
            </a:r>
            <a:r>
              <a:rPr lang="fr-FR" dirty="0" smtClean="0"/>
              <a:t>la taille du texte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/>
              <a:t>Pas accessible !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em</a:t>
            </a:r>
            <a:r>
              <a:rPr lang="fr-FR" dirty="0" smtClean="0"/>
              <a:t> = largeur de la lettre « M » en majuscules appliquée par les règles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</a:t>
            </a:r>
            <a:r>
              <a:rPr lang="fr-FR" dirty="0" smtClean="0"/>
              <a:t> 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font-size</a:t>
            </a:r>
            <a:r>
              <a:rPr lang="fr-FR" dirty="0" smtClean="0"/>
              <a:t> par défaut du navigateur</a:t>
            </a:r>
          </a:p>
          <a:p>
            <a:pPr lvl="1"/>
            <a:r>
              <a:rPr lang="fr-FR" dirty="0" smtClean="0"/>
              <a:t>Style par défaut du navigateur = feuille de style du navigateur</a:t>
            </a:r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L’écart de hauteur entre les lignes est proportionnel à la valeur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font-size </a:t>
            </a:r>
            <a:r>
              <a:rPr lang="fr-FR" dirty="0" smtClean="0"/>
              <a:t>relative !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font-size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44" name="shap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3132" y="3562992"/>
            <a:ext cx="44291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75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1"/>
          <p:cNvSpPr txBox="1">
            <a:spLocks noChangeArrowheads="1"/>
          </p:cNvSpPr>
          <p:nvPr/>
        </p:nvSpPr>
        <p:spPr bwMode="auto">
          <a:xfrm>
            <a:off x="279400" y="584200"/>
            <a:ext cx="8599488" cy="248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2166938" marR="0" lvl="5" indent="-2286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948978"/>
          </a:xfrm>
        </p:spPr>
        <p:txBody>
          <a:bodyPr/>
          <a:lstStyle/>
          <a:p>
            <a:r>
              <a:rPr lang="fr-FR" dirty="0" smtClean="0"/>
              <a:t>Le tableau ci-dessous illustre les relations existant entre les différentes unités de mesure</a:t>
            </a:r>
          </a:p>
          <a:p>
            <a:pPr lvl="1"/>
            <a:r>
              <a:rPr lang="fr-FR" dirty="0" smtClean="0"/>
              <a:t>Ces chiffres peuvent varier légèrement en fonction du navigateur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 </a:t>
            </a:r>
            <a:r>
              <a:rPr lang="fr-FR" dirty="0" err="1" smtClean="0"/>
              <a:t>em</a:t>
            </a:r>
            <a:r>
              <a:rPr lang="fr-FR" dirty="0" smtClean="0"/>
              <a:t> ?</a:t>
            </a:r>
            <a:endParaRPr lang="fr-FR" noProof="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05250"/>
              </p:ext>
            </p:extLst>
          </p:nvPr>
        </p:nvGraphicFramePr>
        <p:xfrm>
          <a:off x="1063693" y="2008855"/>
          <a:ext cx="7016615" cy="30112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3323"/>
                <a:gridCol w="1403323"/>
                <a:gridCol w="1403323"/>
                <a:gridCol w="1403323"/>
                <a:gridCol w="1403323"/>
              </a:tblGrid>
              <a:tr h="369315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pt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px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em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>
                          <a:solidFill>
                            <a:schemeClr val="tx1"/>
                          </a:solidFill>
                        </a:rPr>
                        <a:t>Mot clé</a:t>
                      </a:r>
                      <a:endParaRPr lang="fr-FR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0.500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55.0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xx-small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9315"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7.5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0.625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62.5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x-small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9315"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0.800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small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9315"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1.000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medium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9315"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1.200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large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9315"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24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1.500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x-large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05972"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32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42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2.550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255</a:t>
                      </a:r>
                      <a:endParaRPr lang="fr-FR" noProof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xx-large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78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754874"/>
          </a:xfrm>
        </p:spPr>
        <p:txBody>
          <a:bodyPr/>
          <a:lstStyle/>
          <a:p>
            <a:r>
              <a:rPr lang="fr-FR" dirty="0" smtClean="0"/>
              <a:t>De nombreux sélecteurs apparus avec la spécification </a:t>
            </a:r>
            <a:r>
              <a:rPr lang="fr-FR" dirty="0" err="1" smtClean="0"/>
              <a:t>CSS2</a:t>
            </a:r>
            <a:r>
              <a:rPr lang="fr-FR" dirty="0" smtClean="0"/>
              <a:t>.1 ont été améliorés pour </a:t>
            </a:r>
            <a:r>
              <a:rPr lang="fr-FR" dirty="0" err="1" smtClean="0"/>
              <a:t>CSS3</a:t>
            </a:r>
            <a:endParaRPr lang="fr-FR" dirty="0" smtClean="0"/>
          </a:p>
          <a:p>
            <a:pPr lvl="1"/>
            <a:r>
              <a:rPr lang="fr-FR" dirty="0" smtClean="0"/>
              <a:t>Permettent aux concepteurs de sélectionner plusieurs éléments au moyen d’une syntaxe simple</a:t>
            </a:r>
          </a:p>
          <a:p>
            <a:r>
              <a:rPr lang="fr-FR" noProof="0" dirty="0" smtClean="0"/>
              <a:t>Questions à se poser avant d’associer un ID ou une classe à un élément HTML :</a:t>
            </a:r>
          </a:p>
          <a:p>
            <a:pPr lvl="1"/>
            <a:r>
              <a:rPr lang="fr-FR" dirty="0" smtClean="0"/>
              <a:t>Est-ce que j’ai vraiment besoin d’utiliser des balises HTML pour sélectionner cet élément ?</a:t>
            </a:r>
          </a:p>
          <a:p>
            <a:pPr lvl="1"/>
            <a:r>
              <a:rPr lang="fr-FR" noProof="0" dirty="0" smtClean="0"/>
              <a:t>Les bons développeurs savent choisir les bons sélecteurs</a:t>
            </a:r>
          </a:p>
          <a:p>
            <a:r>
              <a:rPr lang="fr-FR" dirty="0" smtClean="0"/>
              <a:t>Nous allons passer en revue les principaux sélecteurs </a:t>
            </a:r>
            <a:r>
              <a:rPr lang="fr-FR" dirty="0" err="1" smtClean="0"/>
              <a:t>CSS2</a:t>
            </a:r>
            <a:r>
              <a:rPr lang="fr-FR" dirty="0" smtClean="0"/>
              <a:t>.1</a:t>
            </a:r>
          </a:p>
          <a:p>
            <a:r>
              <a:rPr lang="fr-FR" noProof="0" dirty="0" smtClean="0"/>
              <a:t>Vous découvrirez également quelques sélecteurs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très utiles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Sélecteurs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154984"/>
          </a:xfrm>
        </p:spPr>
        <p:txBody>
          <a:bodyPr/>
          <a:lstStyle/>
          <a:p>
            <a:r>
              <a:rPr lang="fr-FR" dirty="0" smtClean="0"/>
              <a:t>Paramétrer la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font-size</a:t>
            </a:r>
            <a:r>
              <a:rPr lang="fr-FR" dirty="0" smtClean="0"/>
              <a:t> des éléments du corps à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62.5%</a:t>
            </a:r>
          </a:p>
          <a:p>
            <a:pPr lvl="1"/>
            <a:r>
              <a:rPr lang="fr-FR" dirty="0" smtClean="0"/>
              <a:t>Équivaut à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10px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fr-FR" dirty="0" smtClean="0"/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10px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1.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6em</a:t>
            </a:r>
            <a:r>
              <a:rPr lang="fr-FR" dirty="0" smtClean="0"/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16px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2em</a:t>
            </a:r>
            <a:r>
              <a:rPr lang="fr-FR" dirty="0" smtClean="0"/>
              <a:t> 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20px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Nous développerons cette méthode ultérieurement</a:t>
            </a:r>
          </a:p>
          <a:p>
            <a:pPr lvl="1"/>
            <a:r>
              <a:rPr lang="fr-FR" dirty="0" smtClean="0"/>
              <a:t>Avec les unités de mesure des fenêtres d’affichage </a:t>
            </a:r>
            <a:r>
              <a:rPr lang="fr-FR" dirty="0" err="1" smtClean="0"/>
              <a:t>CSS3</a:t>
            </a:r>
            <a:r>
              <a:rPr lang="fr-FR" dirty="0" smtClean="0"/>
              <a:t> !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Éviter les écarts de valeur d’un </a:t>
            </a:r>
            <a:r>
              <a:rPr lang="fr-FR" dirty="0" err="1" smtClean="0"/>
              <a:t>em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92958" y="1252537"/>
            <a:ext cx="7495993" cy="2278760"/>
            <a:chOff x="792958" y="1981200"/>
            <a:chExt cx="7495993" cy="2278760"/>
          </a:xfrm>
        </p:grpSpPr>
        <p:sp>
          <p:nvSpPr>
            <p:cNvPr id="8" name="shape3"/>
            <p:cNvSpPr txBox="1"/>
            <p:nvPr/>
          </p:nvSpPr>
          <p:spPr bwMode="gray">
            <a:xfrm>
              <a:off x="792958" y="3336630"/>
              <a:ext cx="7179468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body.easy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-ems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font-size:62.5%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shape2"/>
            <p:cNvSpPr txBox="1"/>
            <p:nvPr/>
          </p:nvSpPr>
          <p:spPr bwMode="gray">
            <a:xfrm>
              <a:off x="7526952" y="312517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62466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750469" y="1981200"/>
              <a:ext cx="3228975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468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487861"/>
          </a:xfrm>
        </p:spPr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weight</a:t>
            </a:r>
            <a:r>
              <a:rPr lang="fr-FR" dirty="0" smtClean="0"/>
              <a:t> détermine l’épaisseur de la police</a:t>
            </a:r>
          </a:p>
          <a:p>
            <a:pPr lvl="1"/>
            <a:r>
              <a:rPr lang="fr-FR" dirty="0" smtClean="0"/>
              <a:t>Remplace la balise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&lt;b&gt;</a:t>
            </a:r>
            <a:r>
              <a:rPr lang="fr-FR" dirty="0" smtClean="0"/>
              <a:t> devenue obsolète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normal</a:t>
            </a:r>
            <a:r>
              <a:rPr lang="fr-FR" dirty="0" smtClean="0"/>
              <a:t>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bold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bolder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lighter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inherit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fr-FR" dirty="0" smtClean="0">
                <a:latin typeface="+mj-lt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fr-FR" dirty="0" smtClean="0">
                <a:latin typeface="+mj-lt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300</a:t>
            </a:r>
            <a:r>
              <a:rPr lang="fr-FR" dirty="0" smtClean="0">
                <a:latin typeface="+mj-lt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400</a:t>
            </a:r>
            <a:r>
              <a:rPr lang="fr-FR" dirty="0" smtClean="0">
                <a:latin typeface="+mj-lt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500</a:t>
            </a:r>
            <a:r>
              <a:rPr lang="fr-FR" dirty="0" smtClean="0">
                <a:latin typeface="+mj-lt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600</a:t>
            </a:r>
            <a:r>
              <a:rPr lang="fr-FR" dirty="0" smtClean="0">
                <a:latin typeface="+mj-lt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700</a:t>
            </a:r>
            <a:r>
              <a:rPr lang="fr-FR" dirty="0" smtClean="0">
                <a:latin typeface="+mj-lt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800</a:t>
            </a:r>
            <a:r>
              <a:rPr lang="fr-FR" dirty="0" smtClean="0">
                <a:latin typeface="+mj-lt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900 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fr-FR" dirty="0" smtClean="0"/>
              <a:t> = peu épais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400</a:t>
            </a:r>
            <a:r>
              <a:rPr lang="fr-FR" dirty="0" smtClean="0"/>
              <a:t> = normal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700</a:t>
            </a:r>
            <a:r>
              <a:rPr lang="fr-FR" dirty="0" smtClean="0"/>
              <a:t> = épais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900</a:t>
            </a:r>
            <a:r>
              <a:rPr lang="fr-FR" dirty="0" smtClean="0"/>
              <a:t> = très épais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font-weight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 bwMode="gray">
          <a:xfrm>
            <a:off x="814389" y="3622255"/>
            <a:ext cx="7495993" cy="1134786"/>
            <a:chOff x="814389" y="4350918"/>
            <a:chExt cx="7495993" cy="1134786"/>
          </a:xfrm>
        </p:grpSpPr>
        <p:sp>
          <p:nvSpPr>
            <p:cNvPr id="5" name="shape2"/>
            <p:cNvSpPr txBox="1"/>
            <p:nvPr/>
          </p:nvSpPr>
          <p:spPr bwMode="gray">
            <a:xfrm>
              <a:off x="814389" y="4562374"/>
              <a:ext cx="7179468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p.cool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font:bold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"My Cool Font", Verdana, sans-serif;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1"/>
            <p:cNvSpPr txBox="1"/>
            <p:nvPr/>
          </p:nvSpPr>
          <p:spPr bwMode="gray">
            <a:xfrm>
              <a:off x="7548383" y="4350918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57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579920"/>
          </a:xfrm>
        </p:spPr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font-style</a:t>
            </a:r>
            <a:r>
              <a:rPr lang="fr-FR" dirty="0" smtClean="0"/>
              <a:t> sert à la mise en forme à la police</a:t>
            </a:r>
          </a:p>
          <a:p>
            <a:pPr lvl="1"/>
            <a:r>
              <a:rPr lang="fr-FR" dirty="0" smtClean="0"/>
              <a:t>Trois valeurs possibles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normal</a:t>
            </a:r>
          </a:p>
          <a:p>
            <a:pPr lvl="2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italic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oblique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font-style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 bwMode="gray">
          <a:xfrm>
            <a:off x="814389" y="2941743"/>
            <a:ext cx="7495993" cy="1411785"/>
            <a:chOff x="814389" y="4350918"/>
            <a:chExt cx="7495993" cy="1411785"/>
          </a:xfrm>
        </p:grpSpPr>
        <p:sp>
          <p:nvSpPr>
            <p:cNvPr id="5" name="shape2"/>
            <p:cNvSpPr txBox="1"/>
            <p:nvPr/>
          </p:nvSpPr>
          <p:spPr bwMode="gray">
            <a:xfrm>
              <a:off x="814389" y="4562374"/>
              <a:ext cx="7179468" cy="120032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p.cool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font:italic bold "My Cool Font", Verdana, sans-serif;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1"/>
            <p:cNvSpPr txBox="1"/>
            <p:nvPr/>
          </p:nvSpPr>
          <p:spPr bwMode="gray">
            <a:xfrm>
              <a:off x="7548383" y="4350918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79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399" y="584200"/>
            <a:ext cx="8864601" cy="2539157"/>
          </a:xfrm>
        </p:spPr>
        <p:txBody>
          <a:bodyPr/>
          <a:lstStyle/>
          <a:p>
            <a:pPr lvl="0"/>
            <a:r>
              <a:rPr lang="fr-FR" dirty="0" smtClean="0"/>
              <a:t>Les concepteurs passent le plus clair de leur temps à essayer de faire rentrer du texte dans des cases</a:t>
            </a:r>
          </a:p>
          <a:p>
            <a:pPr lvl="1"/>
            <a:r>
              <a:rPr lang="fr-FR" dirty="0" smtClean="0"/>
              <a:t>Les éléments dont la largeur est fixe se déforment lorsqu’on les étire par inadvertance</a:t>
            </a:r>
          </a:p>
          <a:p>
            <a:pPr lvl="1"/>
            <a:r>
              <a:rPr lang="fr-FR" dirty="0" smtClean="0"/>
              <a:t>D’un autre côté, un texte dépassant de son conteneur est tout aussi peu esthétique</a:t>
            </a:r>
          </a:p>
          <a:p>
            <a:pPr lvl="0"/>
            <a:r>
              <a:rPr lang="fr-FR" dirty="0" smtClean="0"/>
              <a:t>Utilisez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word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wrap</a:t>
            </a:r>
            <a:r>
              <a:rPr lang="fr-FR" dirty="0" smtClean="0"/>
              <a:t> lorsqu’il est possible d’agrandir le conteneur dans le sens de la hauteur</a:t>
            </a:r>
            <a:endParaRPr lang="fr-FR" dirty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word-wrap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501253" y="4588514"/>
            <a:ext cx="3564731" cy="1200329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text.clip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word-wrap: break-word;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width:160px;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3577649" y="4384201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5166122" y="3136038"/>
            <a:ext cx="30289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1058466" y="3147944"/>
            <a:ext cx="20288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 bwMode="gray">
          <a:xfrm>
            <a:off x="4882753" y="4590894"/>
            <a:ext cx="3564731" cy="1200329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text.clip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word-wrap: normal;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width:160px;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7959149" y="4386581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8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313454"/>
          </a:xfrm>
        </p:spPr>
        <p:txBody>
          <a:bodyPr/>
          <a:lstStyle/>
          <a:p>
            <a:pPr lvl="0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word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wrap</a:t>
            </a:r>
            <a:r>
              <a:rPr lang="fr-FR" dirty="0" smtClean="0"/>
              <a:t> offre d’autres solutions pour résoudre les problèmes de dépassement du texte</a:t>
            </a:r>
          </a:p>
          <a:p>
            <a:pPr lvl="1"/>
            <a:r>
              <a:rPr lang="fr-FR" dirty="0" smtClean="0"/>
              <a:t>Faire des découpes</a:t>
            </a:r>
          </a:p>
          <a:p>
            <a:pPr lvl="1"/>
            <a:r>
              <a:rPr lang="fr-FR" dirty="0" smtClean="0"/>
              <a:t>Ajouter des ellipses (…) dans les navigateurs</a:t>
            </a:r>
          </a:p>
          <a:p>
            <a:pPr lvl="0"/>
            <a:r>
              <a:rPr lang="fr-FR" dirty="0" smtClean="0"/>
              <a:t>Combiné avec les propriétés suivantes :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white-space:no-wrap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overflow:hidden</a:t>
            </a:r>
            <a:endParaRPr lang="fr-FR" dirty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text-overflow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shape7"/>
          <p:cNvSpPr txBox="1"/>
          <p:nvPr/>
        </p:nvSpPr>
        <p:spPr bwMode="gray">
          <a:xfrm>
            <a:off x="378620" y="4003689"/>
            <a:ext cx="3836194" cy="1477328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text.clip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text-overflow:ellipsis;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white-space:nowrap;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overflow:hidden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hape6"/>
          <p:cNvSpPr txBox="1"/>
          <p:nvPr/>
        </p:nvSpPr>
        <p:spPr bwMode="gray">
          <a:xfrm>
            <a:off x="3769341" y="3792233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" name="shape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316830" y="3141762"/>
            <a:ext cx="1809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shape3"/>
          <p:cNvSpPr txBox="1"/>
          <p:nvPr/>
        </p:nvSpPr>
        <p:spPr bwMode="gray">
          <a:xfrm>
            <a:off x="4774407" y="4013210"/>
            <a:ext cx="3836194" cy="1477328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text.clip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text-overflow:clip;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white-space:nowrap;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overflow:hidden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shape2"/>
          <p:cNvSpPr txBox="1"/>
          <p:nvPr/>
        </p:nvSpPr>
        <p:spPr bwMode="gray">
          <a:xfrm>
            <a:off x="8165128" y="3801754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3" name="shape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753100" y="3017937"/>
            <a:ext cx="1866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10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1"/>
          <p:cNvSpPr txBox="1">
            <a:spLocks noChangeArrowheads="1"/>
          </p:cNvSpPr>
          <p:nvPr/>
        </p:nvSpPr>
        <p:spPr bwMode="auto">
          <a:xfrm>
            <a:off x="279400" y="584200"/>
            <a:ext cx="8599488" cy="248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685800" marR="0" lvl="1" indent="-34131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—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  <a:p>
            <a:pPr marL="2166938" marR="0" lvl="5" indent="-2286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980577"/>
          </a:xfrm>
        </p:spPr>
        <p:txBody>
          <a:bodyPr/>
          <a:lstStyle/>
          <a:p>
            <a:r>
              <a:rPr lang="fr-FR" dirty="0" smtClean="0"/>
              <a:t>Nouvelle fonctionnalité de la version </a:t>
            </a:r>
            <a:r>
              <a:rPr lang="fr-FR" dirty="0" err="1" smtClean="0"/>
              <a:t>CSS2</a:t>
            </a:r>
            <a:r>
              <a:rPr lang="fr-FR" dirty="0" smtClean="0"/>
              <a:t>.1 à compatibilité limitée</a:t>
            </a:r>
          </a:p>
          <a:p>
            <a:pPr lvl="1"/>
            <a:r>
              <a:rPr lang="fr-FR" dirty="0" smtClean="0"/>
              <a:t>Safari était le seul navigateur capable d’afficher les ombres</a:t>
            </a:r>
          </a:p>
          <a:p>
            <a:r>
              <a:rPr lang="fr-FR" dirty="0" smtClean="0"/>
              <a:t>Revue et corrigée pour </a:t>
            </a:r>
            <a:r>
              <a:rPr lang="fr-FR" dirty="0" err="1" smtClean="0"/>
              <a:t>CSS3</a:t>
            </a:r>
            <a:r>
              <a:rPr lang="fr-FR" dirty="0" smtClean="0"/>
              <a:t>, elle est désormais compatible avec la plupart des navigateurs</a:t>
            </a:r>
          </a:p>
          <a:p>
            <a:pPr lvl="1"/>
            <a:r>
              <a:rPr lang="fr-FR" dirty="0" smtClean="0"/>
              <a:t>Plus besoin des préfixes des fabricants pour les navigateurs modernes</a:t>
            </a:r>
          </a:p>
          <a:p>
            <a:r>
              <a:rPr lang="fr-FR" dirty="0" smtClean="0"/>
              <a:t>Reproduit la technique des ombres portées des éditeurs d’images</a:t>
            </a:r>
          </a:p>
          <a:p>
            <a:pPr lvl="1"/>
            <a:r>
              <a:rPr lang="fr-FR" dirty="0" smtClean="0"/>
              <a:t>Plusieurs ombres possibles</a:t>
            </a:r>
          </a:p>
          <a:p>
            <a:pPr lvl="1"/>
            <a:r>
              <a:rPr lang="fr-FR" dirty="0" smtClean="0"/>
              <a:t>Valeurs possibles dans l’ordre de déclaration :</a:t>
            </a:r>
          </a:p>
          <a:p>
            <a:pPr lvl="2"/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dirty="0" smtClean="0"/>
              <a:t>-</a:t>
            </a:r>
            <a:r>
              <a:rPr lang="fr-FR" dirty="0" err="1" smtClean="0"/>
              <a:t>coordinate</a:t>
            </a:r>
            <a:endParaRPr lang="fr-FR" dirty="0" smtClean="0"/>
          </a:p>
          <a:p>
            <a:pPr lvl="2"/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fr-FR" dirty="0" smtClean="0"/>
              <a:t>-</a:t>
            </a:r>
            <a:r>
              <a:rPr lang="fr-FR" dirty="0" err="1" smtClean="0"/>
              <a:t>coordinate</a:t>
            </a:r>
            <a:endParaRPr lang="fr-FR" dirty="0" smtClean="0"/>
          </a:p>
          <a:p>
            <a:pPr lvl="2"/>
            <a:r>
              <a:rPr lang="fr-FR" dirty="0" err="1" smtClean="0"/>
              <a:t>Blur</a:t>
            </a:r>
            <a:r>
              <a:rPr lang="fr-FR" dirty="0" smtClean="0"/>
              <a:t> radius</a:t>
            </a:r>
          </a:p>
          <a:p>
            <a:pPr lvl="2"/>
            <a:r>
              <a:rPr lang="fr-FR" dirty="0" err="1" smtClean="0"/>
              <a:t>Color</a:t>
            </a:r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shadow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82402"/>
          </a:xfrm>
        </p:spPr>
        <p:txBody>
          <a:bodyPr/>
          <a:lstStyle/>
          <a:p>
            <a:r>
              <a:rPr lang="fr-FR" dirty="0" smtClean="0"/>
              <a:t>Le décalage horizontal et vertical détermine la longueur de l’ombre</a:t>
            </a:r>
          </a:p>
          <a:p>
            <a:r>
              <a:rPr lang="fr-FR" dirty="0" smtClean="0"/>
              <a:t>La propriété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blur</a:t>
            </a:r>
            <a:r>
              <a:rPr lang="fr-FR" dirty="0" smtClean="0"/>
              <a:t> détermine le taux de flou appliqué sur le fond</a:t>
            </a:r>
          </a:p>
          <a:p>
            <a:r>
              <a:rPr lang="fr-FR" dirty="0" smtClean="0"/>
              <a:t>Possibilité d’utiliser les couleurs </a:t>
            </a:r>
            <a:r>
              <a:rPr lang="fr-FR" dirty="0" err="1" smtClean="0"/>
              <a:t>RGBA</a:t>
            </a:r>
            <a:r>
              <a:rPr lang="fr-FR" dirty="0" smtClean="0"/>
              <a:t> pour créer un effet 3D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shadow</a:t>
            </a:r>
            <a:r>
              <a:rPr lang="fr-FR" noProof="0" dirty="0" smtClean="0">
                <a:cs typeface="Courier New" pitchFamily="49" charset="0"/>
              </a:rPr>
              <a:t> (suite)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 bwMode="gray">
          <a:xfrm>
            <a:off x="814389" y="2249222"/>
            <a:ext cx="7495993" cy="2484481"/>
            <a:chOff x="814389" y="3148013"/>
            <a:chExt cx="7495993" cy="2484481"/>
          </a:xfrm>
        </p:grpSpPr>
        <p:sp>
          <p:nvSpPr>
            <p:cNvPr id="5" name="shape3"/>
            <p:cNvSpPr txBox="1"/>
            <p:nvPr/>
          </p:nvSpPr>
          <p:spPr bwMode="gray">
            <a:xfrm>
              <a:off x="814389" y="4155166"/>
              <a:ext cx="7179468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font-family:"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Sofachrome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color:#B3D9FF;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text-shadow:1px 2px 4px #000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2"/>
            <p:cNvSpPr txBox="1"/>
            <p:nvPr/>
          </p:nvSpPr>
          <p:spPr bwMode="gray">
            <a:xfrm>
              <a:off x="7548383" y="3943710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64514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12193" y="3148013"/>
              <a:ext cx="38481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282182" y="5566245"/>
            <a:ext cx="490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RGBA = Red, Blue, Green, Alpha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1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584200"/>
            <a:ext cx="8683847" cy="948978"/>
          </a:xfrm>
        </p:spPr>
        <p:txBody>
          <a:bodyPr/>
          <a:lstStyle/>
          <a:p>
            <a:pPr lvl="0"/>
            <a:r>
              <a:rPr lang="fr-FR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selection</a:t>
            </a:r>
            <a:r>
              <a:rPr lang="fr-FR" dirty="0" smtClean="0"/>
              <a:t> permet aux concepteurs de modifier la couleur d’arrière-plan d’un texte sélectionné</a:t>
            </a:r>
          </a:p>
          <a:p>
            <a:pPr lvl="1"/>
            <a:r>
              <a:rPr lang="fr-FR" dirty="0" smtClean="0"/>
              <a:t>Exemple : surligner ce texte en jaune lorsqu’il est sélectionné</a:t>
            </a:r>
            <a:endParaRPr lang="fr-FR" dirty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Sélectionner du texte</a:t>
            </a:r>
            <a:endParaRPr lang="fr-FR" noProof="0" dirty="0" smtClean="0"/>
          </a:p>
        </p:txBody>
      </p:sp>
      <p:sp>
        <p:nvSpPr>
          <p:cNvPr id="13" name="shape4"/>
          <p:cNvSpPr txBox="1"/>
          <p:nvPr/>
        </p:nvSpPr>
        <p:spPr bwMode="gray">
          <a:xfrm>
            <a:off x="1614487" y="4000830"/>
            <a:ext cx="5564982" cy="923330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p.yellow::selection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background:yellow	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shape3"/>
          <p:cNvSpPr txBox="1"/>
          <p:nvPr/>
        </p:nvSpPr>
        <p:spPr bwMode="gray">
          <a:xfrm>
            <a:off x="6733996" y="3789374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shap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5088" y="1581150"/>
            <a:ext cx="35909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89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391632" y="1593802"/>
            <a:ext cx="4360736" cy="1384995"/>
          </a:xfrm>
        </p:spPr>
        <p:txBody>
          <a:bodyPr/>
          <a:lstStyle/>
          <a:p>
            <a:pPr lvl="1">
              <a:buNone/>
            </a:pPr>
            <a:r>
              <a:rPr lang="fr-FR" sz="1800" dirty="0" smtClean="0"/>
              <a:t>Apprendre à utiliser les sélecteurs</a:t>
            </a:r>
          </a:p>
          <a:p>
            <a:pPr>
              <a:buNone/>
            </a:pPr>
            <a:r>
              <a:rPr lang="fr-FR" dirty="0" smtClean="0"/>
              <a:t>Typographie avancée</a:t>
            </a:r>
          </a:p>
          <a:p>
            <a:pPr>
              <a:buNone/>
            </a:pPr>
            <a:r>
              <a:rPr lang="fr-FR" dirty="0" smtClean="0"/>
              <a:t>Exercice 4.1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Sélecteurs avancés avec CSS3</a:t>
            </a:r>
            <a:endParaRPr lang="fr-F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28027" y="2672564"/>
            <a:ext cx="228600" cy="311150"/>
            <a:chOff x="208" y="730"/>
            <a:chExt cx="249" cy="292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146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Exercice 4.1 : Appliquer des styles au contenu</a:t>
            </a:r>
          </a:p>
        </p:txBody>
      </p:sp>
      <p:sp>
        <p:nvSpPr>
          <p:cNvPr id="97284" name="shape1"/>
          <p:cNvSpPr>
            <a:spLocks noChangeArrowheads="1"/>
          </p:cNvSpPr>
          <p:nvPr/>
        </p:nvSpPr>
        <p:spPr bwMode="auto">
          <a:xfrm>
            <a:off x="164303" y="2658587"/>
            <a:ext cx="8599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800" b="1" i="1" dirty="0" smtClean="0">
                <a:solidFill>
                  <a:srgbClr val="000080"/>
                </a:solidFill>
                <a:latin typeface="Century Schoolbook" charset="0"/>
              </a:rPr>
              <a:t>Veuillez vous reporter au manuel d’exercices</a:t>
            </a:r>
            <a:endParaRPr lang="fr-FR" sz="1800" b="1" i="1" dirty="0">
              <a:solidFill>
                <a:srgbClr val="000080"/>
              </a:solidFill>
              <a:latin typeface="Century Schoolbook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5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452228"/>
          </a:xfrm>
        </p:spPr>
        <p:txBody>
          <a:bodyPr/>
          <a:lstStyle/>
          <a:p>
            <a:r>
              <a:rPr lang="fr-FR" dirty="0" smtClean="0"/>
              <a:t>Nous allons passer en revue les sélecteurs et pseudo-sélecteurs </a:t>
            </a:r>
            <a:r>
              <a:rPr lang="fr-FR" dirty="0" err="1" smtClean="0"/>
              <a:t>CSS2</a:t>
            </a:r>
            <a:r>
              <a:rPr lang="fr-FR" dirty="0" smtClean="0"/>
              <a:t>.1 et </a:t>
            </a:r>
            <a:r>
              <a:rPr lang="fr-FR" dirty="0" err="1" smtClean="0"/>
              <a:t>CSS3</a:t>
            </a:r>
            <a:endParaRPr lang="fr-FR" dirty="0" smtClean="0"/>
          </a:p>
          <a:p>
            <a:pPr lvl="1"/>
            <a:r>
              <a:rPr lang="fr-FR" noProof="0" dirty="0" smtClean="0"/>
              <a:t>Uniquement ceux dont les développeurs d’applications frontales se servent le plus souvent</a:t>
            </a:r>
            <a:endParaRPr lang="fr-FR" dirty="0" smtClean="0"/>
          </a:p>
          <a:p>
            <a:r>
              <a:rPr lang="fr-FR" noProof="0" dirty="0" smtClean="0"/>
              <a:t>N’essayez pas de vous souvenir de tout</a:t>
            </a:r>
          </a:p>
          <a:p>
            <a:pPr lvl="1"/>
            <a:r>
              <a:rPr lang="fr-FR" dirty="0" smtClean="0"/>
              <a:t>« Ne jamais mémoriser quelque chose que vous pouvez rechercher » —Albert Einstein*</a:t>
            </a:r>
          </a:p>
          <a:p>
            <a:r>
              <a:rPr lang="fr-FR" dirty="0" smtClean="0"/>
              <a:t>Si vous êtes concepteur Web, reportez-vous à votre support de cours en cas d’oubli</a:t>
            </a:r>
          </a:p>
          <a:p>
            <a:r>
              <a:rPr lang="fr-FR" noProof="0" dirty="0" smtClean="0"/>
              <a:t>Si vous êtes développeur Web, essayez de les mémoriser au fil du temps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Faut-il tout retenir ?</a:t>
            </a:r>
          </a:p>
        </p:txBody>
      </p:sp>
      <p:sp>
        <p:nvSpPr>
          <p:cNvPr id="4" name="shape1"/>
          <p:cNvSpPr txBox="1"/>
          <p:nvPr/>
        </p:nvSpPr>
        <p:spPr>
          <a:xfrm>
            <a:off x="287338" y="5576975"/>
            <a:ext cx="7168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*Source : “Recording the Experience.” United States Library of Congress, June 10, 2004.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65200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dirty="0" smtClean="0"/>
              <a:t>Dans ce chapitre, vous avez appris à </a:t>
            </a:r>
          </a:p>
          <a:p>
            <a:r>
              <a:rPr lang="fr-FR" dirty="0" smtClean="0"/>
              <a:t>Utiliser les pseudo-sélecteurs sémantiques</a:t>
            </a:r>
          </a:p>
          <a:p>
            <a:r>
              <a:rPr lang="fr-FR" dirty="0" smtClean="0"/>
              <a:t>Ajouter des coins arrondis CSS natifs</a:t>
            </a:r>
          </a:p>
          <a:p>
            <a:r>
              <a:rPr lang="fr-FR" dirty="0" smtClean="0"/>
              <a:t>Gérer plusieurs arrière-plans</a:t>
            </a:r>
          </a:p>
          <a:p>
            <a:r>
              <a:rPr lang="fr-FR" dirty="0" smtClean="0"/>
              <a:t>Utiliser des outils de typographie avancée</a:t>
            </a:r>
          </a:p>
          <a:p>
            <a:r>
              <a:rPr lang="fr-FR" dirty="0" smtClean="0"/>
              <a:t>Créer des effets 2D et 3D</a:t>
            </a:r>
            <a:endParaRPr lang="fr-FR" dirty="0"/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du chapitre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864600" cy="5119350"/>
          </a:xfrm>
        </p:spPr>
        <p:txBody>
          <a:bodyPr/>
          <a:lstStyle/>
          <a:p>
            <a:pPr indent="0">
              <a:lnSpc>
                <a:spcPts val="2100"/>
              </a:lnSpc>
              <a:buNone/>
            </a:pPr>
            <a:r>
              <a:rPr lang="fr-FR" dirty="0" smtClean="0"/>
              <a:t>Quel sélecteur ne sélectionne que l’élément le plus proche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u="sng" dirty="0" smtClean="0"/>
              <a:t>									</a:t>
            </a:r>
            <a:endParaRPr lang="fr-FR" b="0" dirty="0" smtClean="0"/>
          </a:p>
          <a:p>
            <a:pPr indent="0">
              <a:lnSpc>
                <a:spcPts val="2100"/>
              </a:lnSpc>
              <a:buNone/>
            </a:pPr>
            <a:r>
              <a:rPr lang="fr-FR" dirty="0" smtClean="0"/>
              <a:t>Comment sélectionner un élément en testant la présence d’un attribut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u="sng" dirty="0" smtClean="0"/>
              <a:t>									</a:t>
            </a:r>
            <a:endParaRPr lang="fr-FR" b="0" dirty="0" smtClean="0"/>
          </a:p>
          <a:p>
            <a:pPr indent="0">
              <a:lnSpc>
                <a:spcPts val="2100"/>
              </a:lnSpc>
              <a:buNone/>
            </a:pPr>
            <a:r>
              <a:rPr lang="fr-FR" dirty="0" smtClean="0"/>
              <a:t>Quel sélecteur utilise un nombre pour rechercher des éléments spécifiques au sein d’un ensemble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u="sng" dirty="0" smtClean="0"/>
              <a:t>									</a:t>
            </a:r>
            <a:endParaRPr lang="fr-FR" b="0" dirty="0" smtClean="0"/>
          </a:p>
          <a:p>
            <a:pPr indent="0">
              <a:lnSpc>
                <a:spcPts val="2100"/>
              </a:lnSpc>
              <a:buNone/>
            </a:pPr>
            <a:r>
              <a:rPr lang="fr-FR" dirty="0" smtClean="0"/>
              <a:t>Quelle règle permet d’écrire du code </a:t>
            </a:r>
            <a:r>
              <a:rPr lang="fr-FR" dirty="0" err="1" smtClean="0"/>
              <a:t>CSS3</a:t>
            </a:r>
            <a:r>
              <a:rPr lang="fr-FR" dirty="0" smtClean="0"/>
              <a:t> compatible avec tous les navigateurs modernes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u="sng" dirty="0" smtClean="0"/>
              <a:t>									</a:t>
            </a:r>
            <a:endParaRPr lang="fr-FR" b="0" dirty="0" smtClean="0"/>
          </a:p>
          <a:p>
            <a:pPr>
              <a:lnSpc>
                <a:spcPts val="2100"/>
              </a:lnSpc>
              <a:buNone/>
            </a:pPr>
            <a:r>
              <a:rPr lang="fr-FR" dirty="0" smtClean="0"/>
              <a:t>    Quelle règle permet aux concepteurs de contrôler leurs polices personnalisées ? </a:t>
            </a:r>
            <a:r>
              <a:rPr lang="fr-FR" b="0" u="sng" dirty="0" smtClean="0"/>
              <a:t>							</a:t>
            </a:r>
            <a:endParaRPr lang="fr-FR" b="0" dirty="0" smtClean="0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4 – Questions de révision</a:t>
            </a:r>
          </a:p>
        </p:txBody>
      </p:sp>
      <p:grpSp>
        <p:nvGrpSpPr>
          <p:cNvPr id="3" name="shape5"/>
          <p:cNvGrpSpPr>
            <a:grpSpLocks/>
          </p:cNvGrpSpPr>
          <p:nvPr/>
        </p:nvGrpSpPr>
        <p:grpSpPr bwMode="gray">
          <a:xfrm>
            <a:off x="112712" y="584200"/>
            <a:ext cx="374650" cy="269875"/>
            <a:chOff x="590" y="209"/>
            <a:chExt cx="236" cy="17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shape4"/>
          <p:cNvGrpSpPr>
            <a:grpSpLocks/>
          </p:cNvGrpSpPr>
          <p:nvPr/>
        </p:nvGrpSpPr>
        <p:grpSpPr bwMode="gray">
          <a:xfrm>
            <a:off x="111125" y="1587613"/>
            <a:ext cx="374650" cy="269875"/>
            <a:chOff x="590" y="209"/>
            <a:chExt cx="236" cy="170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shape3"/>
          <p:cNvGrpSpPr>
            <a:grpSpLocks/>
          </p:cNvGrpSpPr>
          <p:nvPr/>
        </p:nvGrpSpPr>
        <p:grpSpPr bwMode="gray">
          <a:xfrm>
            <a:off x="111125" y="2552515"/>
            <a:ext cx="374650" cy="269875"/>
            <a:chOff x="590" y="209"/>
            <a:chExt cx="236" cy="170"/>
          </a:xfrm>
        </p:grpSpPr>
        <p:sp>
          <p:nvSpPr>
            <p:cNvPr id="1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" name="shape2"/>
          <p:cNvGrpSpPr>
            <a:grpSpLocks/>
          </p:cNvGrpSpPr>
          <p:nvPr/>
        </p:nvGrpSpPr>
        <p:grpSpPr bwMode="gray">
          <a:xfrm>
            <a:off x="111125" y="3815553"/>
            <a:ext cx="374650" cy="269875"/>
            <a:chOff x="590" y="209"/>
            <a:chExt cx="236" cy="170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" name="shape1"/>
          <p:cNvGrpSpPr>
            <a:grpSpLocks/>
          </p:cNvGrpSpPr>
          <p:nvPr/>
        </p:nvGrpSpPr>
        <p:grpSpPr bwMode="gray">
          <a:xfrm>
            <a:off x="114788" y="5052552"/>
            <a:ext cx="374650" cy="269875"/>
            <a:chOff x="590" y="209"/>
            <a:chExt cx="236" cy="170"/>
          </a:xfrm>
        </p:grpSpPr>
        <p:sp>
          <p:nvSpPr>
            <p:cNvPr id="2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77273"/>
          </a:xfrm>
        </p:spPr>
        <p:txBody>
          <a:bodyPr/>
          <a:lstStyle/>
          <a:p>
            <a:r>
              <a:rPr lang="fr-FR" dirty="0" smtClean="0">
                <a:cs typeface="Courier New" pitchFamily="49" charset="0"/>
              </a:rPr>
              <a:t>Le sélecteur universel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smtClean="0">
                <a:cs typeface="Courier New" pitchFamily="49" charset="0"/>
              </a:rPr>
              <a:t>)</a:t>
            </a:r>
            <a:endParaRPr lang="fr-FR" dirty="0" smtClean="0"/>
          </a:p>
          <a:p>
            <a:pPr lvl="1"/>
            <a:r>
              <a:rPr lang="fr-FR" noProof="0" dirty="0" smtClean="0"/>
              <a:t>Ne doit jamais être utilisé sans </a:t>
            </a:r>
            <a:r>
              <a:rPr lang="fr-FR" dirty="0" smtClean="0"/>
              <a:t>contexte</a:t>
            </a:r>
            <a:endParaRPr lang="fr-FR" noProof="0" dirty="0" smtClean="0"/>
          </a:p>
          <a:p>
            <a:pPr lvl="1"/>
            <a:r>
              <a:rPr lang="fr-FR" dirty="0" smtClean="0"/>
              <a:t>Augmente considérablement le temps de réponse du navigateur</a:t>
            </a:r>
          </a:p>
          <a:p>
            <a:pPr lvl="2"/>
            <a:r>
              <a:rPr lang="fr-FR" noProof="0" dirty="0" smtClean="0"/>
              <a:t>Préférer un sélecteur plus spécifique pour accélérer le traitement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Sélecteur universel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53692" y="2416297"/>
            <a:ext cx="5431629" cy="2508767"/>
            <a:chOff x="2053692" y="2786295"/>
            <a:chExt cx="5431629" cy="2508767"/>
          </a:xfrm>
        </p:grpSpPr>
        <p:sp>
          <p:nvSpPr>
            <p:cNvPr id="4" name="shape4"/>
            <p:cNvSpPr txBox="1"/>
            <p:nvPr/>
          </p:nvSpPr>
          <p:spPr bwMode="gray">
            <a:xfrm>
              <a:off x="2053692" y="2990607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*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font-size:1em;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3"/>
            <p:cNvSpPr txBox="1"/>
            <p:nvPr/>
          </p:nvSpPr>
          <p:spPr bwMode="gray">
            <a:xfrm>
              <a:off x="5493544" y="2786295"/>
              <a:ext cx="1991777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 : incorrect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shape2"/>
            <p:cNvSpPr txBox="1"/>
            <p:nvPr/>
          </p:nvSpPr>
          <p:spPr bwMode="gray">
            <a:xfrm>
              <a:off x="2056073" y="4371732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#container *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font-size:1em;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shape1"/>
            <p:cNvSpPr txBox="1"/>
            <p:nvPr/>
          </p:nvSpPr>
          <p:spPr bwMode="gray">
            <a:xfrm>
              <a:off x="5495925" y="4167420"/>
              <a:ext cx="1883070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 : correct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25977"/>
          </a:xfrm>
        </p:spPr>
        <p:txBody>
          <a:bodyPr/>
          <a:lstStyle/>
          <a:p>
            <a:r>
              <a:rPr lang="fr-FR" noProof="0" dirty="0" smtClean="0"/>
              <a:t>Le sélecteur « Élément suivant » (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fr-FR" noProof="0" dirty="0" smtClean="0"/>
              <a:t>) </a:t>
            </a:r>
            <a:r>
              <a:rPr lang="fr-FR" dirty="0" smtClean="0"/>
              <a:t>sélectionne uniquement l’élément suivant</a:t>
            </a:r>
            <a:endParaRPr lang="fr-FR" noProof="0" dirty="0" smtClean="0"/>
          </a:p>
          <a:p>
            <a:pPr lvl="1"/>
            <a:r>
              <a:rPr lang="fr-FR" dirty="0" smtClean="0"/>
              <a:t>Ne sélectionne que la première occurrence de l’élément (suivant) situé le plus à droite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Élément suivant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53692" y="2209453"/>
            <a:ext cx="5006532" cy="1127642"/>
            <a:chOff x="2053692" y="2621983"/>
            <a:chExt cx="5006532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53692" y="2826295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div + p 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font-size:1.2em;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236493" y="2621983"/>
              <a:ext cx="823731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51625"/>
          </a:xfrm>
        </p:spPr>
        <p:txBody>
          <a:bodyPr/>
          <a:lstStyle/>
          <a:p>
            <a:r>
              <a:rPr lang="fr-FR" noProof="0" dirty="0" smtClean="0"/>
              <a:t>Le sélecteur « descendant » (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noProof="0" dirty="0" smtClean="0"/>
              <a:t>) sélectionne uniquement les premiers descendants contextuels</a:t>
            </a:r>
          </a:p>
          <a:p>
            <a:pPr lvl="1"/>
            <a:r>
              <a:rPr lang="fr-FR" dirty="0" smtClean="0"/>
              <a:t>Sélectionne les « enfants » mais pas les « petits-enfants »</a:t>
            </a:r>
          </a:p>
          <a:p>
            <a:pPr lvl="1"/>
            <a:r>
              <a:rPr lang="fr-FR" noProof="0" dirty="0" smtClean="0"/>
              <a:t>Particulièrement utile pour les listes imbriquées utilisées pour la navigation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Descendant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53692" y="2198820"/>
            <a:ext cx="5006532" cy="1127642"/>
            <a:chOff x="2053692" y="2621983"/>
            <a:chExt cx="5006532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53692" y="2826295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ul &gt; li 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padding-left:10px;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236493" y="2621983"/>
              <a:ext cx="823731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1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646331"/>
          </a:xfrm>
        </p:spPr>
        <p:txBody>
          <a:bodyPr/>
          <a:lstStyle/>
          <a:p>
            <a:r>
              <a:rPr lang="fr-FR" noProof="0" dirty="0" smtClean="0"/>
              <a:t>Le sélecteur « attributs » sélectionne les </a:t>
            </a:r>
            <a:r>
              <a:rPr lang="fr-FR" dirty="0" smtClean="0"/>
              <a:t>éléments du DOM ayant </a:t>
            </a:r>
            <a:r>
              <a:rPr lang="fr-FR" noProof="0" dirty="0" smtClean="0"/>
              <a:t>les mêmes attributs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Attributs</a:t>
            </a:r>
          </a:p>
        </p:txBody>
      </p:sp>
      <p:grpSp>
        <p:nvGrpSpPr>
          <p:cNvPr id="7" name="Group 1"/>
          <p:cNvGrpSpPr/>
          <p:nvPr/>
        </p:nvGrpSpPr>
        <p:grpSpPr>
          <a:xfrm>
            <a:off x="2053692" y="2483400"/>
            <a:ext cx="5006532" cy="1127642"/>
            <a:chOff x="2053692" y="2786295"/>
            <a:chExt cx="5006532" cy="1127642"/>
          </a:xfrm>
        </p:grpSpPr>
        <p:sp>
          <p:nvSpPr>
            <p:cNvPr id="8" name="shape2"/>
            <p:cNvSpPr txBox="1"/>
            <p:nvPr/>
          </p:nvSpPr>
          <p:spPr bwMode="blackWhite">
            <a:xfrm>
              <a:off x="2053692" y="2990607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a[title] 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text-decoration:underline;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shape1"/>
            <p:cNvSpPr txBox="1"/>
            <p:nvPr/>
          </p:nvSpPr>
          <p:spPr>
            <a:xfrm>
              <a:off x="6236493" y="2786295"/>
              <a:ext cx="823731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6"/>
          <p:cNvGrpSpPr/>
          <p:nvPr/>
        </p:nvGrpSpPr>
        <p:grpSpPr>
          <a:xfrm>
            <a:off x="1251803" y="1575101"/>
            <a:ext cx="6640394" cy="596489"/>
            <a:chOff x="928936" y="3180149"/>
            <a:chExt cx="6640394" cy="596489"/>
          </a:xfrm>
        </p:grpSpPr>
        <p:sp>
          <p:nvSpPr>
            <p:cNvPr id="11" name="shape2"/>
            <p:cNvSpPr txBox="1"/>
            <p:nvPr/>
          </p:nvSpPr>
          <p:spPr bwMode="blackWhite">
            <a:xfrm>
              <a:off x="928936" y="3407306"/>
              <a:ext cx="6161888" cy="36933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&lt;a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href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="somelink.html" title="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myTitle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sz="18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shape1"/>
            <p:cNvSpPr txBox="1"/>
            <p:nvPr/>
          </p:nvSpPr>
          <p:spPr>
            <a:xfrm>
              <a:off x="6612316" y="3180149"/>
              <a:ext cx="957014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FF9933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232204831"/>
  <p:tag name="TL" val="36302C3534302C343530"/>
  <p:tag name="IPF" val="422C47657474696E6720537461727465642057697468204353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446F206E6F77"/>
  <p:tag name="IPF" val="4C2C517569636B205175697A3A2043616C63756C6174696E6720426F7820576964746820616E64204865696768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766520506F736974696F6E696E673A204578616D706C657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heme/theme1.xml><?xml version="1.0" encoding="utf-8"?>
<a:theme xmlns:a="http://schemas.openxmlformats.org/drawingml/2006/main" name="LTreeMaster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LtreeMaster</Template>
  <TotalTime>2034</TotalTime>
  <Words>4074</Words>
  <Application>Microsoft Office PowerPoint</Application>
  <PresentationFormat>Affichage à l'écran (4:3)</PresentationFormat>
  <Paragraphs>876</Paragraphs>
  <Slides>52</Slides>
  <Notes>51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3" baseType="lpstr">
      <vt:lpstr>LTreeMaster</vt:lpstr>
      <vt:lpstr>Sélecteurs avancés avec CSS3</vt:lpstr>
      <vt:lpstr>Objectifs du chapitre</vt:lpstr>
      <vt:lpstr>Sélecteurs avancés avec CSS3</vt:lpstr>
      <vt:lpstr>Sélecteurs</vt:lpstr>
      <vt:lpstr>Faut-il tout retenir ?</vt:lpstr>
      <vt:lpstr>Sélecteur universel</vt:lpstr>
      <vt:lpstr>Élément suivant</vt:lpstr>
      <vt:lpstr>Descendant</vt:lpstr>
      <vt:lpstr>Attributs</vt:lpstr>
      <vt:lpstr>Valeurs des attributs</vt:lpstr>
      <vt:lpstr>Valeurs des attributs (suite)</vt:lpstr>
      <vt:lpstr>Valeurs des attributs (suite)</vt:lpstr>
      <vt:lpstr>Sélecteur de données contextuel</vt:lpstr>
      <vt:lpstr>Pseudo-classes</vt:lpstr>
      <vt:lpstr>:hover</vt:lpstr>
      <vt:lpstr>Pas de JS pour le mouseover</vt:lpstr>
      <vt:lpstr>:focus</vt:lpstr>
      <vt:lpstr>:checked</vt:lpstr>
      <vt:lpstr>:enabled et:disabled</vt:lpstr>
      <vt:lpstr>:not</vt:lpstr>
      <vt:lpstr>:before et :after</vt:lpstr>
      <vt:lpstr>:nth-child(n)</vt:lpstr>
      <vt:lpstr>:nth-of-type</vt:lpstr>
      <vt:lpstr>:first-child et :last-child</vt:lpstr>
      <vt:lpstr>Chaînage des Pseudo-Classes</vt:lpstr>
      <vt:lpstr>Faire des sélections</vt:lpstr>
      <vt:lpstr>Sélecteurs avancés avec CSS3</vt:lpstr>
      <vt:lpstr>Typographie avancée</vt:lpstr>
      <vt:lpstr>Polices Web</vt:lpstr>
      <vt:lpstr>Polices Web personnalisées</vt:lpstr>
      <vt:lpstr>@font-face</vt:lpstr>
      <vt:lpstr>Utiliser @font-face</vt:lpstr>
      <vt:lpstr>Compatibilité avec les navigateurs</vt:lpstr>
      <vt:lpstr>Polices Web</vt:lpstr>
      <vt:lpstr>Polices Web (suite)</vt:lpstr>
      <vt:lpstr>:first-letter et:first-line</vt:lpstr>
      <vt:lpstr>:first-of-type et :last-of-type</vt:lpstr>
      <vt:lpstr>font-size</vt:lpstr>
      <vt:lpstr>Qu’est-ce qu’un em ?</vt:lpstr>
      <vt:lpstr>Éviter les écarts de valeur d’un em</vt:lpstr>
      <vt:lpstr>font-weight</vt:lpstr>
      <vt:lpstr>font-style</vt:lpstr>
      <vt:lpstr>word-wrap</vt:lpstr>
      <vt:lpstr>text-overflow</vt:lpstr>
      <vt:lpstr>text-shadow</vt:lpstr>
      <vt:lpstr>text-shadow (suite)</vt:lpstr>
      <vt:lpstr>Sélectionner du texte</vt:lpstr>
      <vt:lpstr>Sélecteurs avancés avec CSS3</vt:lpstr>
      <vt:lpstr>Exercice 4.1 : Appliquer des styles au contenu</vt:lpstr>
      <vt:lpstr>Résumé du chapitre</vt:lpstr>
      <vt:lpstr>Chapitre 4 – Questions de révision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Technology;mcb</dc:creator>
  <dc:description>Tagged 6/4/2010 4:01:16 PM</dc:description>
  <cp:lastModifiedBy>amichel</cp:lastModifiedBy>
  <cp:revision>577</cp:revision>
  <cp:lastPrinted>2009-03-17T23:30:33Z</cp:lastPrinted>
  <dcterms:created xsi:type="dcterms:W3CDTF">2009-01-20T18:28:18Z</dcterms:created>
  <dcterms:modified xsi:type="dcterms:W3CDTF">2014-03-17T16:20:36Z</dcterms:modified>
</cp:coreProperties>
</file>