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tags/tag26.xml" ContentType="application/vnd.openxmlformats-officedocument.presentationml.tags+xml"/>
  <Override PartName="/ppt/notesSlides/notesSlide26.xml" ContentType="application/vnd.openxmlformats-officedocument.presentationml.notesSlide+xml"/>
  <Override PartName="/ppt/tags/tag27.xml" ContentType="application/vnd.openxmlformats-officedocument.presentationml.tags+xml"/>
  <Override PartName="/ppt/notesSlides/notesSlide27.xml" ContentType="application/vnd.openxmlformats-officedocument.presentationml.notesSlide+xml"/>
  <Override PartName="/ppt/tags/tag28.xml" ContentType="application/vnd.openxmlformats-officedocument.presentationml.tags+xml"/>
  <Override PartName="/ppt/notesSlides/notesSlide28.xml" ContentType="application/vnd.openxmlformats-officedocument.presentationml.notesSlide+xml"/>
  <Override PartName="/ppt/tags/tag29.xml" ContentType="application/vnd.openxmlformats-officedocument.presentationml.tags+xml"/>
  <Override PartName="/ppt/notesSlides/notesSlide29.xml" ContentType="application/vnd.openxmlformats-officedocument.presentationml.notesSlide+xml"/>
  <Override PartName="/ppt/tags/tag30.xml" ContentType="application/vnd.openxmlformats-officedocument.presentationml.tags+xml"/>
  <Override PartName="/ppt/notesSlides/notesSlide30.xml" ContentType="application/vnd.openxmlformats-officedocument.presentationml.notesSlide+xml"/>
  <Override PartName="/ppt/tags/tag31.xml" ContentType="application/vnd.openxmlformats-officedocument.presentationml.tags+xml"/>
  <Override PartName="/ppt/notesSlides/notesSlide31.xml" ContentType="application/vnd.openxmlformats-officedocument.presentationml.notesSlide+xml"/>
  <Override PartName="/ppt/tags/tag32.xml" ContentType="application/vnd.openxmlformats-officedocument.presentationml.tags+xml"/>
  <Override PartName="/ppt/notesSlides/notesSlide32.xml" ContentType="application/vnd.openxmlformats-officedocument.presentationml.notesSlide+xml"/>
  <Override PartName="/ppt/tags/tag33.xml" ContentType="application/vnd.openxmlformats-officedocument.presentationml.tags+xml"/>
  <Override PartName="/ppt/notesSlides/notesSlide33.xml" ContentType="application/vnd.openxmlformats-officedocument.presentationml.notesSlide+xml"/>
  <Override PartName="/ppt/tags/tag34.xml" ContentType="application/vnd.openxmlformats-officedocument.presentationml.tags+xml"/>
  <Override PartName="/ppt/notesSlides/notesSlide34.xml" ContentType="application/vnd.openxmlformats-officedocument.presentationml.notesSlide+xml"/>
  <Override PartName="/ppt/tags/tag35.xml" ContentType="application/vnd.openxmlformats-officedocument.presentationml.tags+xml"/>
  <Override PartName="/ppt/notesSlides/notesSlide35.xml" ContentType="application/vnd.openxmlformats-officedocument.presentationml.notesSlide+xml"/>
  <Override PartName="/ppt/tags/tag36.xml" ContentType="application/vnd.openxmlformats-officedocument.presentationml.tags+xml"/>
  <Override PartName="/ppt/notesSlides/notesSlide36.xml" ContentType="application/vnd.openxmlformats-officedocument.presentationml.notesSlide+xml"/>
  <Override PartName="/ppt/tags/tag37.xml" ContentType="application/vnd.openxmlformats-officedocument.presentationml.tags+xml"/>
  <Override PartName="/ppt/notesSlides/notesSlide37.xml" ContentType="application/vnd.openxmlformats-officedocument.presentationml.notesSlide+xml"/>
  <Override PartName="/ppt/tags/tag38.xml" ContentType="application/vnd.openxmlformats-officedocument.presentationml.tags+xml"/>
  <Override PartName="/ppt/notesSlides/notesSlide38.xml" ContentType="application/vnd.openxmlformats-officedocument.presentationml.notesSlide+xml"/>
  <Override PartName="/ppt/tags/tag39.xml" ContentType="application/vnd.openxmlformats-officedocument.presentationml.tags+xml"/>
  <Override PartName="/ppt/notesSlides/notesSlide39.xml" ContentType="application/vnd.openxmlformats-officedocument.presentationml.notesSlide+xml"/>
  <Override PartName="/ppt/tags/tag40.xml" ContentType="application/vnd.openxmlformats-officedocument.presentationml.tags+xml"/>
  <Override PartName="/ppt/notesSlides/notesSlide40.xml" ContentType="application/vnd.openxmlformats-officedocument.presentationml.notesSlide+xml"/>
  <Override PartName="/ppt/tags/tag41.xml" ContentType="application/vnd.openxmlformats-officedocument.presentationml.tags+xml"/>
  <Override PartName="/ppt/notesSlides/notesSlide41.xml" ContentType="application/vnd.openxmlformats-officedocument.presentationml.notesSlide+xml"/>
  <Override PartName="/ppt/tags/tag42.xml" ContentType="application/vnd.openxmlformats-officedocument.presentationml.tags+xml"/>
  <Override PartName="/ppt/notesSlides/notesSlide42.xml" ContentType="application/vnd.openxmlformats-officedocument.presentationml.notesSlide+xml"/>
  <Override PartName="/ppt/tags/tag43.xml" ContentType="application/vnd.openxmlformats-officedocument.presentationml.tags+xml"/>
  <Override PartName="/ppt/notesSlides/notesSlide43.xml" ContentType="application/vnd.openxmlformats-officedocument.presentationml.notesSlide+xml"/>
  <Override PartName="/ppt/tags/tag44.xml" ContentType="application/vnd.openxmlformats-officedocument.presentationml.tags+xml"/>
  <Override PartName="/ppt/notesSlides/notesSlide44.xml" ContentType="application/vnd.openxmlformats-officedocument.presentationml.notesSlide+xml"/>
  <Override PartName="/ppt/tags/tag45.xml" ContentType="application/vnd.openxmlformats-officedocument.presentationml.tags+xml"/>
  <Override PartName="/ppt/notesSlides/notesSlide45.xml" ContentType="application/vnd.openxmlformats-officedocument.presentationml.notesSlide+xml"/>
  <Override PartName="/ppt/tags/tag46.xml" ContentType="application/vnd.openxmlformats-officedocument.presentationml.tags+xml"/>
  <Override PartName="/ppt/notesSlides/notesSlide46.xml" ContentType="application/vnd.openxmlformats-officedocument.presentationml.notesSlide+xml"/>
  <Override PartName="/ppt/tags/tag47.xml" ContentType="application/vnd.openxmlformats-officedocument.presentationml.tags+xml"/>
  <Override PartName="/ppt/notesSlides/notesSlide47.xml" ContentType="application/vnd.openxmlformats-officedocument.presentationml.notesSlide+xml"/>
  <Override PartName="/ppt/tags/tag48.xml" ContentType="application/vnd.openxmlformats-officedocument.presentationml.tags+xml"/>
  <Override PartName="/ppt/notesSlides/notesSlide48.xml" ContentType="application/vnd.openxmlformats-officedocument.presentationml.notesSlide+xml"/>
  <Override PartName="/ppt/tags/tag49.xml" ContentType="application/vnd.openxmlformats-officedocument.presentationml.tags+xml"/>
  <Override PartName="/ppt/notesSlides/notesSlide49.xml" ContentType="application/vnd.openxmlformats-officedocument.presentationml.notesSlide+xml"/>
  <Override PartName="/ppt/tags/tag50.xml" ContentType="application/vnd.openxmlformats-officedocument.presentationml.tags+xml"/>
  <Override PartName="/ppt/notesSlides/notesSlide50.xml" ContentType="application/vnd.openxmlformats-officedocument.presentationml.notesSlide+xml"/>
  <Override PartName="/ppt/tags/tag51.xml" ContentType="application/vnd.openxmlformats-officedocument.presentationml.tags+xml"/>
  <Override PartName="/ppt/notesSlides/notesSlide51.xml" ContentType="application/vnd.openxmlformats-officedocument.presentationml.notesSlide+xml"/>
  <Override PartName="/ppt/tags/tag52.xml" ContentType="application/vnd.openxmlformats-officedocument.presentationml.tags+xml"/>
  <Override PartName="/ppt/notesSlides/notesSlide52.xml" ContentType="application/vnd.openxmlformats-officedocument.presentationml.notesSlide+xml"/>
  <Override PartName="/ppt/tags/tag53.xml" ContentType="application/vnd.openxmlformats-officedocument.presentationml.tags+xml"/>
  <Override PartName="/ppt/notesSlides/notesSlide53.xml" ContentType="application/vnd.openxmlformats-officedocument.presentationml.notesSlide+xml"/>
  <Override PartName="/ppt/tags/tag54.xml" ContentType="application/vnd.openxmlformats-officedocument.presentationml.tags+xml"/>
  <Override PartName="/ppt/notesSlides/notesSlide54.xml" ContentType="application/vnd.openxmlformats-officedocument.presentationml.notesSlide+xml"/>
  <Override PartName="/ppt/tags/tag55.xml" ContentType="application/vnd.openxmlformats-officedocument.presentationml.tags+xml"/>
  <Override PartName="/ppt/notesSlides/notesSlide55.xml" ContentType="application/vnd.openxmlformats-officedocument.presentationml.notesSlide+xml"/>
  <Override PartName="/ppt/tags/tag56.xml" ContentType="application/vnd.openxmlformats-officedocument.presentationml.tags+xml"/>
  <Override PartName="/ppt/notesSlides/notesSlide56.xml" ContentType="application/vnd.openxmlformats-officedocument.presentationml.notesSlide+xml"/>
  <Override PartName="/ppt/tags/tag57.xml" ContentType="application/vnd.openxmlformats-officedocument.presentationml.tags+xml"/>
  <Override PartName="/ppt/notesSlides/notesSlide57.xml" ContentType="application/vnd.openxmlformats-officedocument.presentationml.notesSlide+xml"/>
  <Override PartName="/ppt/tags/tag58.xml" ContentType="application/vnd.openxmlformats-officedocument.presentationml.tags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0"/>
  </p:notesMasterIdLst>
  <p:handoutMasterIdLst>
    <p:handoutMasterId r:id="rId61"/>
  </p:handoutMasterIdLst>
  <p:sldIdLst>
    <p:sldId id="256" r:id="rId2"/>
    <p:sldId id="257" r:id="rId3"/>
    <p:sldId id="318" r:id="rId4"/>
    <p:sldId id="259" r:id="rId5"/>
    <p:sldId id="306" r:id="rId6"/>
    <p:sldId id="307" r:id="rId7"/>
    <p:sldId id="308" r:id="rId8"/>
    <p:sldId id="312" r:id="rId9"/>
    <p:sldId id="309" r:id="rId10"/>
    <p:sldId id="310" r:id="rId11"/>
    <p:sldId id="311" r:id="rId12"/>
    <p:sldId id="313" r:id="rId13"/>
    <p:sldId id="330" r:id="rId14"/>
    <p:sldId id="331" r:id="rId15"/>
    <p:sldId id="314" r:id="rId16"/>
    <p:sldId id="315" r:id="rId17"/>
    <p:sldId id="316" r:id="rId18"/>
    <p:sldId id="317" r:id="rId19"/>
    <p:sldId id="321" r:id="rId20"/>
    <p:sldId id="332" r:id="rId21"/>
    <p:sldId id="333" r:id="rId22"/>
    <p:sldId id="260" r:id="rId23"/>
    <p:sldId id="261" r:id="rId24"/>
    <p:sldId id="262" r:id="rId25"/>
    <p:sldId id="263" r:id="rId26"/>
    <p:sldId id="264" r:id="rId27"/>
    <p:sldId id="339" r:id="rId28"/>
    <p:sldId id="340" r:id="rId29"/>
    <p:sldId id="265" r:id="rId30"/>
    <p:sldId id="326" r:id="rId31"/>
    <p:sldId id="269" r:id="rId32"/>
    <p:sldId id="270" r:id="rId33"/>
    <p:sldId id="271" r:id="rId34"/>
    <p:sldId id="327" r:id="rId35"/>
    <p:sldId id="274" r:id="rId36"/>
    <p:sldId id="275" r:id="rId37"/>
    <p:sldId id="276" r:id="rId38"/>
    <p:sldId id="277" r:id="rId39"/>
    <p:sldId id="278" r:id="rId40"/>
    <p:sldId id="279" r:id="rId41"/>
    <p:sldId id="280" r:id="rId42"/>
    <p:sldId id="328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3" r:id="rId52"/>
    <p:sldId id="294" r:id="rId53"/>
    <p:sldId id="295" r:id="rId54"/>
    <p:sldId id="296" r:id="rId55"/>
    <p:sldId id="329" r:id="rId56"/>
    <p:sldId id="299" r:id="rId57"/>
    <p:sldId id="300" r:id="rId58"/>
    <p:sldId id="301" r:id="rId59"/>
  </p:sldIdLst>
  <p:sldSz cx="9144000" cy="6858000" type="screen4x3"/>
  <p:notesSz cx="69977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CCECFF"/>
    <a:srgbClr val="99CCFF"/>
    <a:srgbClr val="DDDDDD"/>
    <a:srgbClr val="663300"/>
    <a:srgbClr val="0033CC"/>
    <a:srgbClr val="FFFF66"/>
    <a:srgbClr val="FF5050"/>
    <a:srgbClr val="FFFFFF"/>
    <a:srgbClr val="ECC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 autoAdjust="0"/>
    <p:restoredTop sz="86527" autoAdjust="0"/>
  </p:normalViewPr>
  <p:slideViewPr>
    <p:cSldViewPr snapToGrid="0">
      <p:cViewPr varScale="1">
        <p:scale>
          <a:sx n="101" d="100"/>
          <a:sy n="101" d="100"/>
        </p:scale>
        <p:origin x="-264" y="-96"/>
      </p:cViewPr>
      <p:guideLst>
        <p:guide orient="horz" pos="997"/>
        <p:guide orient="horz" pos="2006"/>
        <p:guide pos="257"/>
        <p:guide pos="388"/>
        <p:guide pos="451"/>
        <p:guide pos="673"/>
        <p:guide pos="724"/>
        <p:guide pos="19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46" d="100"/>
          <a:sy n="46" d="100"/>
        </p:scale>
        <p:origin x="-2676" y="-114"/>
      </p:cViewPr>
      <p:guideLst>
        <p:guide orient="horz" pos="2920"/>
        <p:guide pos="2204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61" tIns="46280" rIns="92561" bIns="46280" numCol="1" anchor="t" anchorCtr="0" compatLnSpc="1">
            <a:prstTxWarp prst="textNoShape">
              <a:avLst/>
            </a:prstTxWarp>
          </a:bodyPr>
          <a:lstStyle>
            <a:lvl1pPr defTabSz="926281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7" y="1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61" tIns="46280" rIns="92561" bIns="46280" numCol="1" anchor="t" anchorCtr="0" compatLnSpc="1">
            <a:prstTxWarp prst="textNoShape">
              <a:avLst/>
            </a:prstTxWarp>
          </a:bodyPr>
          <a:lstStyle>
            <a:lvl1pPr algn="r" defTabSz="926281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8807451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61" tIns="46280" rIns="92561" bIns="46280" numCol="1" anchor="b" anchorCtr="0" compatLnSpc="1">
            <a:prstTxWarp prst="textNoShape">
              <a:avLst/>
            </a:prstTxWarp>
          </a:bodyPr>
          <a:lstStyle>
            <a:lvl1pPr defTabSz="926281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7" y="8807451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61" tIns="46280" rIns="92561" bIns="46280" numCol="1" anchor="b" anchorCtr="0" compatLnSpc="1">
            <a:prstTxWarp prst="textNoShape">
              <a:avLst/>
            </a:prstTxWarp>
          </a:bodyPr>
          <a:lstStyle>
            <a:lvl1pPr algn="r" defTabSz="926281">
              <a:defRPr sz="1200" b="1">
                <a:latin typeface="Times New Roman" pitchFamily="18" charset="0"/>
              </a:defRPr>
            </a:lvl1pPr>
          </a:lstStyle>
          <a:p>
            <a:fld id="{A0E48461-0E6F-4F87-B983-48529DFCA251}" type="slidenum">
              <a:rPr lang="en-US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507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873250" y="228600"/>
            <a:ext cx="4830763" cy="36242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181256" name="Text Box 8"/>
          <p:cNvSpPr txBox="1">
            <a:spLocks noChangeArrowheads="1"/>
          </p:cNvSpPr>
          <p:nvPr/>
        </p:nvSpPr>
        <p:spPr bwMode="auto">
          <a:xfrm>
            <a:off x="0" y="8890002"/>
            <a:ext cx="6997700" cy="384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8994" tIns="39497" rIns="78994" bIns="39497">
            <a:spAutoFit/>
          </a:bodyPr>
          <a:lstStyle/>
          <a:p>
            <a:pPr marL="176057" defTabSz="888214">
              <a:spcBef>
                <a:spcPct val="50000"/>
              </a:spcBef>
              <a:tabLst>
                <a:tab pos="3408523" algn="ctr"/>
                <a:tab pos="6604507" algn="r"/>
              </a:tabLst>
            </a:pPr>
            <a:r>
              <a:rPr lang="en-US" sz="700" dirty="0">
                <a:solidFill>
                  <a:schemeClr val="tx2"/>
                </a:solidFill>
              </a:rPr>
              <a:t>	</a:t>
            </a:r>
            <a:r>
              <a:rPr lang="en-US" sz="900" dirty="0" smtClean="0">
                <a:cs typeface="Times New Roman" pitchFamily="18" charset="0"/>
              </a:rPr>
              <a:t> © </a:t>
            </a:r>
            <a:r>
              <a:rPr lang="en-US" sz="700" dirty="0" smtClean="0">
                <a:solidFill>
                  <a:schemeClr val="tx2"/>
                </a:solidFill>
              </a:rPr>
              <a:t>2010 Learning</a:t>
            </a:r>
            <a:r>
              <a:rPr lang="en-US" sz="700" baseline="0" dirty="0" smtClean="0">
                <a:solidFill>
                  <a:schemeClr val="tx2"/>
                </a:solidFill>
              </a:rPr>
              <a:t> Tree International.</a:t>
            </a:r>
            <a:r>
              <a:rPr lang="en-US" sz="700" dirty="0" smtClean="0">
                <a:solidFill>
                  <a:schemeClr val="tx2"/>
                </a:solidFill>
              </a:rPr>
              <a:t> All rights reserved. Not to be reproduced by any means without prior consent. </a:t>
            </a:r>
            <a:r>
              <a:rPr lang="en-US" sz="700" dirty="0">
                <a:solidFill>
                  <a:schemeClr val="tx2"/>
                </a:solidFill>
              </a:rPr>
              <a:t>	</a:t>
            </a:r>
            <a:r>
              <a:rPr lang="en-US" sz="1300" dirty="0" smtClean="0">
                <a:solidFill>
                  <a:schemeClr val="tx2"/>
                </a:solidFill>
              </a:rPr>
              <a:t>977-2-</a:t>
            </a:r>
            <a:fld id="{CBCBECC8-6765-4BC4-914A-D66EC9AEDE7D}" type="slidenum">
              <a:rPr lang="en-US" sz="1300" smtClean="0">
                <a:solidFill>
                  <a:schemeClr val="tx2"/>
                </a:solidFill>
              </a:rPr>
              <a:pPr marL="176057" defTabSz="888214">
                <a:spcBef>
                  <a:spcPct val="50000"/>
                </a:spcBef>
                <a:tabLst>
                  <a:tab pos="3408523" algn="ctr"/>
                  <a:tab pos="6604507" algn="r"/>
                </a:tabLst>
              </a:pPr>
              <a:t>‹N°›</a:t>
            </a:fld>
            <a:r>
              <a:rPr lang="en-US" sz="700" dirty="0">
                <a:solidFill>
                  <a:schemeClr val="tx2"/>
                </a:solidFill>
              </a:rPr>
              <a:t>		</a:t>
            </a:r>
          </a:p>
        </p:txBody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306388" y="3729040"/>
            <a:ext cx="517770" cy="215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10420">
              <a:spcBef>
                <a:spcPct val="50000"/>
              </a:spcBef>
            </a:pPr>
            <a:r>
              <a:rPr lang="en-US" i="1" dirty="0"/>
              <a:t>Notes:</a:t>
            </a:r>
          </a:p>
        </p:txBody>
      </p:sp>
      <p:sp>
        <p:nvSpPr>
          <p:cNvPr id="181270" name="Rectangle 22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228602" y="3957638"/>
            <a:ext cx="6488113" cy="1225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058" tIns="45528" rIns="91058" bIns="4552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3972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&lt;*s*o*u*r*c*e*&gt;*5*2*2*h*1*-*5*-*1*&lt;*/*s*o*u*r*c*e*&gt;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92" y="3956982"/>
            <a:ext cx="6459537" cy="1236874"/>
          </a:xfrm>
          <a:ln/>
        </p:spPr>
        <p:txBody>
          <a:bodyPr/>
          <a:lstStyle/>
          <a:p>
            <a:pPr eaLnBrk="1" hangingPunct="1"/>
            <a:r>
              <a:rPr lang="en-US" smtClean="0">
                <a:latin typeface="Times New Roman" charset="0"/>
              </a:rPr>
              <a:t>Jogger text: Getting Started With CSS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Both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Chapter starts: Day 1 at 10:00am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</a:p>
          <a:p>
            <a:pPr eaLnBrk="1" hangingPunct="1"/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&lt;*s*o*u*r*c*e*&gt;*5*2*2*h*1*-*4*-*3*7*&lt;*/*s*o*u*r*c*e*&gt;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Quick Quiz: Calculating Box Width and Height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Left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&lt;*s*o*u*r*c*e*&gt;*5*2*2*h*1*-*4*-*3*8*&lt;*/*s*o*u*r*c*e*&gt;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Relative Positioning: Examples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Right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GB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&lt;*s*o*u*r*c*e*&gt;*5*2*2*h*1*-*4*-*3*9*&lt;*/*s*o*u*r*c*e*&gt;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Getting Started With CSS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Right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&lt;*s*o*u*r*c*e*&gt;*5*2*2*h*3*-*5*-*1*3*&lt;*/*s*o*u*r*c*e*&gt;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6"/>
            <a:ext cx="6438900" cy="1236874"/>
          </a:xfrm>
        </p:spPr>
        <p:txBody>
          <a:bodyPr>
            <a:spAutoFit/>
          </a:bodyPr>
          <a:lstStyle/>
          <a:p>
            <a:pPr>
              <a:tabLst>
                <a:tab pos="338130" algn="l"/>
              </a:tabLst>
            </a:pPr>
            <a:r>
              <a:rPr lang="en-US" dirty="0" smtClean="0"/>
              <a:t>Jogger text: Relative Positioning: Examples</a:t>
            </a:r>
          </a:p>
          <a:p>
            <a:pPr>
              <a:tabLst>
                <a:tab pos="338130" algn="l"/>
              </a:tabLst>
            </a:pPr>
            <a:r>
              <a:rPr lang="en-US" dirty="0" smtClean="0"/>
              <a:t>Direction: Right</a:t>
            </a:r>
          </a:p>
          <a:p>
            <a:pPr>
              <a:tabLst>
                <a:tab pos="338130" algn="l"/>
              </a:tabLst>
            </a:pPr>
            <a:r>
              <a:rPr lang="en-US" dirty="0" smtClean="0"/>
              <a:t>Do now  (10 </a:t>
            </a:r>
            <a:r>
              <a:rPr lang="en-US" dirty="0" err="1" smtClean="0"/>
              <a:t>mins</a:t>
            </a:r>
            <a:r>
              <a:rPr lang="en-US" dirty="0" smtClean="0"/>
              <a:t>)</a:t>
            </a:r>
          </a:p>
          <a:p>
            <a:pPr>
              <a:tabLst>
                <a:tab pos="338130" algn="l"/>
              </a:tabLst>
            </a:pPr>
            <a:r>
              <a:rPr lang="en-US" dirty="0" smtClean="0"/>
              <a:t>Instructor notes:</a:t>
            </a:r>
          </a:p>
          <a:p>
            <a:pPr>
              <a:tabLst>
                <a:tab pos="338130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&lt;*s*o*u*r*c*e*&gt;*5*2*2*h*3*-*5*-*1*4*&lt;*/*s*o*u*r*c*e*&gt;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6"/>
            <a:ext cx="6438900" cy="996808"/>
          </a:xfrm>
        </p:spPr>
        <p:txBody>
          <a:bodyPr>
            <a:spAutoFit/>
          </a:bodyPr>
          <a:lstStyle/>
          <a:p>
            <a:pPr>
              <a:tabLst>
                <a:tab pos="338130" algn="l"/>
              </a:tabLst>
            </a:pPr>
            <a:r>
              <a:rPr lang="en-US" dirty="0" smtClean="0"/>
              <a:t>Jogger text: Relative Positioning: Examples</a:t>
            </a:r>
          </a:p>
          <a:p>
            <a:pPr>
              <a:tabLst>
                <a:tab pos="338130" algn="l"/>
              </a:tabLst>
            </a:pPr>
            <a:r>
              <a:rPr lang="en-US" dirty="0" smtClean="0"/>
              <a:t>Direction: Right</a:t>
            </a:r>
          </a:p>
          <a:p>
            <a:pPr>
              <a:tabLst>
                <a:tab pos="338130" algn="l"/>
              </a:tabLst>
            </a:pPr>
            <a:r>
              <a:rPr lang="en-US" dirty="0" smtClean="0"/>
              <a:t>Instructor notes:</a:t>
            </a:r>
          </a:p>
          <a:p>
            <a:pPr>
              <a:tabLst>
                <a:tab pos="338130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&lt;*s*o*u*r*c*e*&gt;*5*2*2*h*1*-*4*-*4*0*&lt;*/*s*o*u*r*c*e*&gt;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64156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Quick Quiz: Calculating Box Width and Height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Left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GB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&lt;*s*o*u*r*c*e*&gt;*5*2*2*h*1*-*4*-*4*1*&lt;*/*s*o*u*r*c*e*&gt;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Quick Quiz: Calculating Box Width and Height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Left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&lt;*s*o*u*r*c*e*&gt;*5*2*2*h*1*-*4*-*4*3*&lt;*/*s*o*u*r*c*e*&gt;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Quick Quiz: Calculating Box Width and Height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Left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&lt;*s*o*u*r*c*e*&gt;*5*2*2*h*1*-*4*-*4*4*&lt;*/*s*o*u*r*c*e*&gt;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Quick Quiz: Calculating Box Width and Height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Left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&lt;*s*o*u*r*c*e*&gt;*5*2*2*h*1*-*5*-*3*&lt;*/*s*o*u*r*c*e*&gt;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71663" y="223838"/>
            <a:ext cx="4833937" cy="362585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92" y="3952226"/>
            <a:ext cx="6486525" cy="996808"/>
          </a:xfrm>
          <a:ln/>
        </p:spPr>
        <p:txBody>
          <a:bodyPr/>
          <a:lstStyle/>
          <a:p>
            <a:pPr eaLnBrk="1" hangingPunct="1"/>
            <a:r>
              <a:rPr lang="en-US" smtClean="0">
                <a:latin typeface="Times New Roman" charset="0"/>
              </a:rPr>
              <a:t>Jogger text: Getting Started With CSS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Right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</a:p>
          <a:p>
            <a:pPr eaLnBrk="1" hangingPunct="1"/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&lt;*s*o*u*r*c*e*&gt;*5*2*2*h*1*-*5*-*2*&lt;*/*s*o*u*r*c*e*&gt;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6"/>
            <a:ext cx="6438900" cy="996808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>
                <a:latin typeface="Times New Roman" charset="0"/>
              </a:rPr>
              <a:t>Jogger text: Chapter Objectives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Left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  <a:endParaRPr lang="en-US" dirty="0" smtClean="0">
              <a:latin typeface="Times New Roman" charset="0"/>
            </a:endParaRPr>
          </a:p>
          <a:p>
            <a:pPr eaLnBrk="1" hangingPunct="1"/>
            <a:r>
              <a:rPr lang="en-US" dirty="0" smtClean="0">
                <a:latin typeface="Times New Roman" charset="0"/>
              </a:rPr>
              <a:t>	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&lt;*s*o*u*r*c*e*&gt;*5*2*2*h*1*-*4*-*6*9*&lt;*/*s*o*u*r*c*e*&gt;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Relative Positioning: Examples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Right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&lt;*s*o*u*r*c*e*&gt;*5*2*2*h*1*-*4*-*7*0*&lt;*/*s*o*u*r*c*e*&gt;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Getting Started With CSS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Right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GB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&lt;*s*o*u*r*c*e*&gt;*5*2*2*h*1*-*5*-*5*&lt;*/*s*o*u*r*c*e*&gt;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Quick Quiz: Calculating Box Width and Height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Left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&lt;*s*o*u*r*c*e*&gt;*5*2*2*h*1*-*5*-*6*&lt;*/*s*o*u*r*c*e*&gt;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Quick Quiz: Calculating Box Width and Height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Left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&lt;*s*o*u*r*c*e*&gt;*5*2*2*h*1*-*5*-*7*&lt;*/*s*o*u*r*c*e*&gt;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Quick Quiz: Calculating Box Width and Height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Left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&lt;*s*o*u*r*c*e*&gt;*5*2*2*h*1*-*5*-*8*&lt;*/*s*o*u*r*c*e*&gt;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Quick Quiz: Calculating Box Width and Height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Left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&lt;*s*o*u*r*c*e*&gt;*5*2*2*h*1*-*5*-*9*&lt;*/*s*o*u*r*c*e*&gt;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Quick Quiz: Calculating Box Width and Height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Left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&lt;*s*o*u*r*c*e*&gt;*5*2*2*h*1*-*5*-*1*1*&lt;*/*s*o*u*r*c*e*&gt;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6"/>
            <a:ext cx="6438900" cy="996808"/>
          </a:xfrm>
        </p:spPr>
        <p:txBody>
          <a:bodyPr>
            <a:spAutoFit/>
          </a:bodyPr>
          <a:lstStyle/>
          <a:p>
            <a:pPr>
              <a:tabLst>
                <a:tab pos="338130" algn="l"/>
              </a:tabLst>
            </a:pPr>
            <a:r>
              <a:rPr lang="en-US" dirty="0" smtClean="0"/>
              <a:t>Jogger text: Relative Positioning: Examples</a:t>
            </a:r>
          </a:p>
          <a:p>
            <a:pPr>
              <a:tabLst>
                <a:tab pos="338130" algn="l"/>
              </a:tabLst>
            </a:pPr>
            <a:r>
              <a:rPr lang="en-US" dirty="0" smtClean="0"/>
              <a:t>Direction: Right</a:t>
            </a:r>
          </a:p>
          <a:p>
            <a:pPr>
              <a:tabLst>
                <a:tab pos="338130" algn="l"/>
              </a:tabLst>
            </a:pPr>
            <a:r>
              <a:rPr lang="en-US" dirty="0" smtClean="0"/>
              <a:t>Instructor notes:</a:t>
            </a:r>
          </a:p>
          <a:p>
            <a:pPr>
              <a:tabLst>
                <a:tab pos="338130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&lt;*s*o*u*r*c*e*&gt;*5*2*2*h*1*-*5*-*1*2*&lt;*/*s*o*u*r*c*e*&gt;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6"/>
            <a:ext cx="6438900" cy="996808"/>
          </a:xfrm>
        </p:spPr>
        <p:txBody>
          <a:bodyPr>
            <a:spAutoFit/>
          </a:bodyPr>
          <a:lstStyle/>
          <a:p>
            <a:pPr>
              <a:tabLst>
                <a:tab pos="338130" algn="l"/>
              </a:tabLst>
            </a:pPr>
            <a:r>
              <a:rPr lang="en-US" dirty="0" smtClean="0"/>
              <a:t>Jogger text: Relative Positioning: Examples</a:t>
            </a:r>
          </a:p>
          <a:p>
            <a:pPr>
              <a:tabLst>
                <a:tab pos="338130" algn="l"/>
              </a:tabLst>
            </a:pPr>
            <a:r>
              <a:rPr lang="en-US" dirty="0" smtClean="0"/>
              <a:t>Direction: Right</a:t>
            </a:r>
          </a:p>
          <a:p>
            <a:pPr>
              <a:tabLst>
                <a:tab pos="338130" algn="l"/>
              </a:tabLst>
            </a:pPr>
            <a:r>
              <a:rPr lang="en-US" dirty="0" smtClean="0"/>
              <a:t>Instructor notes:</a:t>
            </a:r>
          </a:p>
          <a:p>
            <a:pPr>
              <a:tabLst>
                <a:tab pos="338130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&lt;*s*o*u*r*c*e*&gt;*5*2*2*h*1*-*5*-*1*0*&lt;*/*s*o*u*r*c*e*&gt;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Quick Quiz: Calculating Box Width and Height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Left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&lt;*s*o*u*r*c*e*&gt;*5*2*2*h*1*-*5*-*3*&lt;*/*s*o*u*r*c*e*&gt;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71663" y="223838"/>
            <a:ext cx="4833937" cy="362585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92" y="3952226"/>
            <a:ext cx="6486525" cy="996808"/>
          </a:xfrm>
          <a:ln/>
        </p:spPr>
        <p:txBody>
          <a:bodyPr/>
          <a:lstStyle/>
          <a:p>
            <a:pPr eaLnBrk="1" hangingPunct="1"/>
            <a:r>
              <a:rPr lang="en-US" smtClean="0">
                <a:latin typeface="Times New Roman" charset="0"/>
              </a:rPr>
              <a:t>Jogger text: Getting Started With CSS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Right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</a:p>
          <a:p>
            <a:pPr eaLnBrk="1" hangingPunct="1"/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&lt;*s*o*u*r*c*e*&gt;*5*2*2*h*1*-*5*-*3*&lt;*/*s*o*u*r*c*e*&gt;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71663" y="223838"/>
            <a:ext cx="4833937" cy="362585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92" y="3952226"/>
            <a:ext cx="6486525" cy="996808"/>
          </a:xfrm>
          <a:ln/>
        </p:spPr>
        <p:txBody>
          <a:bodyPr/>
          <a:lstStyle/>
          <a:p>
            <a:pPr eaLnBrk="1" hangingPunct="1"/>
            <a:r>
              <a:rPr lang="en-US" smtClean="0">
                <a:latin typeface="Times New Roman" charset="0"/>
              </a:rPr>
              <a:t>Jogger text: Getting Started With CSS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Right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</a:p>
          <a:p>
            <a:pPr eaLnBrk="1" hangingPunct="1"/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&lt;*s*o*u*r*c*e*&gt;*5*2*2*h*1*-*5*-*1*4*&lt;*/*s*o*u*r*c*e*&gt;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Quick Quiz: Calculating Box Width and Height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Left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&lt;*s*o*u*r*c*e*&gt;*5*2*2*h*1*-*5*-*1*5*&lt;*/*s*o*u*r*c*e*&gt;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Quick Quiz: Calculating Box Width and Height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Left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&lt;*s*o*u*r*c*e*&gt;*5*2*2*h*1*-*5*-*1*6*&lt;*/*s*o*u*r*c*e*&gt;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Quick Quiz: Calculating Box Width and Height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Left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&lt;*s*o*u*r*c*e*&gt;*5*2*2*h*1*-*5*-*3*&lt;*/*s*o*u*r*c*e*&gt;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71663" y="223838"/>
            <a:ext cx="4833937" cy="362585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92" y="3952226"/>
            <a:ext cx="6486525" cy="996808"/>
          </a:xfrm>
          <a:ln/>
        </p:spPr>
        <p:txBody>
          <a:bodyPr/>
          <a:lstStyle/>
          <a:p>
            <a:pPr eaLnBrk="1" hangingPunct="1"/>
            <a:r>
              <a:rPr lang="en-US" smtClean="0">
                <a:latin typeface="Times New Roman" charset="0"/>
              </a:rPr>
              <a:t>Jogger text: Getting Started With CSS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Right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</a:p>
          <a:p>
            <a:pPr eaLnBrk="1" hangingPunct="1"/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&lt;*s*o*u*r*c*e*&gt;*5*2*2*h*1*-*5*-*1*9*&lt;*/*s*o*u*r*c*e*&gt;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Getting Started With CSS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Right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&lt;*s*o*u*r*c*e*&gt;*5*2*2*h*1*-*5*-*2*0*&lt;*/*s*o*u*r*c*e*&gt;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Quick Quiz: Calculating Box Width and Height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Left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&lt;*s*o*u*r*c*e*&gt;*5*2*2*h*1*-*5*-*2*1*&lt;*/*s*o*u*r*c*e*&gt;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Quick Quiz: Calculating Box Width and Height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Left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&lt;*s*o*u*r*c*e*&gt;*5*2*2*h*1*-*5*-*2*2*&lt;*/*s*o*u*r*c*e*&gt;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4061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Quick Quiz: Calculating Box Width and Height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Left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&lt;*s*o*u*r*c*e*&gt;*5*2*2*h*1*-*5*-*2*3*&lt;*/*s*o*u*r*c*e*&gt;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Quick Quiz: Calculating Box Width and Height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Left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&lt;*s*o*u*r*c*e*&gt;*5*2*2*h*1*-*5*-*4*&lt;*/*s*o*u*r*c*e*&gt;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Quick Quiz: Calculating Box Width and Height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Left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&lt;*s*o*u*r*c*e*&gt;*5*2*2*h*1*-*5*-*2*4*&lt;*/*s*o*u*r*c*e*&gt;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Quick Quiz: Calculating Box Width and Height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Left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&lt;*s*o*u*r*c*e*&gt;*5*2*2*h*1*-*5*-*2*5*&lt;*/*s*o*u*r*c*e*&gt;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Quick Quiz: Calculating Box Width and Height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Left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GB" dirty="0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&lt;*s*o*u*r*c*e*&gt;*5*2*2*h*1*-*5*-*3*&lt;*/*s*o*u*r*c*e*&gt;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71663" y="223838"/>
            <a:ext cx="4833937" cy="362585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92" y="3952226"/>
            <a:ext cx="6486525" cy="996808"/>
          </a:xfrm>
          <a:ln/>
        </p:spPr>
        <p:txBody>
          <a:bodyPr/>
          <a:lstStyle/>
          <a:p>
            <a:pPr eaLnBrk="1" hangingPunct="1"/>
            <a:r>
              <a:rPr lang="en-US" smtClean="0">
                <a:latin typeface="Times New Roman" charset="0"/>
              </a:rPr>
              <a:t>Jogger text: Getting Started With CSS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Right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</a:p>
          <a:p>
            <a:pPr eaLnBrk="1" hangingPunct="1"/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&lt;*s*o*u*r*c*e*&gt;*5*2*2*h*1*-*5*-*3*0*&lt;*/*s*o*u*r*c*e*&gt;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Quick Quiz: Calculating Box Width and Height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Left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&lt;*s*o*u*r*c*e*&gt;*5*2*2*h*1*-*5*-*3*1*&lt;*/*s*o*u*r*c*e*&gt;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Quick Quiz: Calculating Box Width and Height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Left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&lt;*s*o*u*r*c*e*&gt;*5*2*2*h*1*-*5*-*3*2*&lt;*/*s*o*u*r*c*e*&gt;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Quick Quiz: Calculating Box Width and Height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Left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&lt;*s*o*u*r*c*e*&gt;*5*2*2*h*1*-*5*-*3*3*&lt;*/*s*o*u*r*c*e*&gt;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Quick Quiz: Calculating Box Width and Height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Left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&lt;*s*o*u*r*c*e*&gt;*5*2*2*h*1*-*5*-*3*4*&lt;*/*s*o*u*r*c*e*&gt;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6"/>
            <a:ext cx="6438900" cy="996808"/>
          </a:xfrm>
        </p:spPr>
        <p:txBody>
          <a:bodyPr>
            <a:spAutoFit/>
          </a:bodyPr>
          <a:lstStyle/>
          <a:p>
            <a:pPr>
              <a:tabLst>
                <a:tab pos="338130" algn="l"/>
              </a:tabLst>
            </a:pPr>
            <a:r>
              <a:rPr lang="en-US" dirty="0" smtClean="0"/>
              <a:t>Jogger text: Quick Quiz: Calculating Box Width and Height</a:t>
            </a:r>
          </a:p>
          <a:p>
            <a:pPr>
              <a:tabLst>
                <a:tab pos="338130" algn="l"/>
              </a:tabLst>
            </a:pPr>
            <a:r>
              <a:rPr lang="en-US" dirty="0" smtClean="0"/>
              <a:t>Direction: Left</a:t>
            </a:r>
          </a:p>
          <a:p>
            <a:pPr>
              <a:tabLst>
                <a:tab pos="338130" algn="l"/>
              </a:tabLst>
            </a:pPr>
            <a:r>
              <a:rPr lang="en-US" dirty="0" smtClean="0"/>
              <a:t>Instructor notes:</a:t>
            </a:r>
          </a:p>
          <a:p>
            <a:pPr>
              <a:tabLst>
                <a:tab pos="338130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&lt;*s*o*u*r*c*e*&gt;*5*2*2*h*1*-*5*-*3*5*&lt;*/*s*o*u*r*c*e*&gt;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Relative Positioning: Examples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Right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&lt;*s*o*u*r*c*e*&gt;*5*2*2*h*1*-*5*-*3*6*&lt;*/*s*o*u*r*c*e*&gt;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Quick Quiz: Calculating Box Width and Height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Left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&lt;*s*o*u*r*c*e*&gt;*5*2*2*h*1*-*4*-*3*1*&lt;*/*s*o*u*r*c*e*&gt;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Quick Quiz: Calculating Box Width and Height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Left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&lt;*s*o*u*r*c*e*&gt;*5*2*2*h*1*-*5*-*3*7*&lt;*/*s*o*u*r*c*e*&gt;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Quick Quiz: Calculating Box Width and Height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Left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&lt;*s*o*u*r*c*e*&gt;*5*2*2*h*1*-*5*-*3*8*&lt;*/*s*o*u*r*c*e*&gt;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6"/>
            <a:ext cx="6438900" cy="996808"/>
          </a:xfrm>
        </p:spPr>
        <p:txBody>
          <a:bodyPr>
            <a:spAutoFit/>
          </a:bodyPr>
          <a:lstStyle/>
          <a:p>
            <a:pPr>
              <a:tabLst>
                <a:tab pos="338130" algn="l"/>
              </a:tabLst>
            </a:pPr>
            <a:r>
              <a:rPr lang="en-US" dirty="0" smtClean="0"/>
              <a:t>Jogger text: Quick Quiz: Calculating Box Width and Height</a:t>
            </a:r>
          </a:p>
          <a:p>
            <a:pPr>
              <a:tabLst>
                <a:tab pos="338130" algn="l"/>
              </a:tabLst>
            </a:pPr>
            <a:r>
              <a:rPr lang="en-US" dirty="0" smtClean="0"/>
              <a:t>Direction: Left</a:t>
            </a:r>
          </a:p>
          <a:p>
            <a:pPr>
              <a:tabLst>
                <a:tab pos="338130" algn="l"/>
              </a:tabLst>
            </a:pPr>
            <a:r>
              <a:rPr lang="en-US" dirty="0" smtClean="0"/>
              <a:t>Instructor notes:</a:t>
            </a:r>
          </a:p>
          <a:p>
            <a:pPr>
              <a:tabLst>
                <a:tab pos="338130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&lt;*s*o*u*r*c*e*&gt;*5*2*2*h*1*-*5*-*3*9*&lt;*/*s*o*u*r*c*e*&gt;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Relative Positioning: Examples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Right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&lt;*s*o*u*r*c*e*&gt;*5*2*2*h*1*-*5*-*4*0*&lt;*/*s*o*u*r*c*e*&gt;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Quick Quiz: Calculating Box Width and Height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Left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&lt;*s*o*u*r*c*e*&gt;*5*2*2*h*1*-*5*-*4*1*&lt;*/*s*o*u*r*c*e*&gt;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6"/>
            <a:ext cx="6438900" cy="996808"/>
          </a:xfrm>
        </p:spPr>
        <p:txBody>
          <a:bodyPr>
            <a:spAutoFit/>
          </a:bodyPr>
          <a:lstStyle/>
          <a:p>
            <a:pPr>
              <a:tabLst>
                <a:tab pos="338130" algn="l"/>
              </a:tabLst>
            </a:pPr>
            <a:r>
              <a:rPr lang="en-US" dirty="0" smtClean="0"/>
              <a:t>Jogger text: Quick Quiz: Calculating Box Width and Height</a:t>
            </a:r>
          </a:p>
          <a:p>
            <a:pPr>
              <a:tabLst>
                <a:tab pos="338130" algn="l"/>
              </a:tabLst>
            </a:pPr>
            <a:r>
              <a:rPr lang="en-US" dirty="0" smtClean="0"/>
              <a:t>Direction: Left</a:t>
            </a:r>
          </a:p>
          <a:p>
            <a:pPr>
              <a:tabLst>
                <a:tab pos="338130" algn="l"/>
              </a:tabLst>
            </a:pPr>
            <a:r>
              <a:rPr lang="en-US" dirty="0" smtClean="0"/>
              <a:t>Instructor notes:</a:t>
            </a:r>
          </a:p>
          <a:p>
            <a:pPr>
              <a:tabLst>
                <a:tab pos="338130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&lt;*s*o*u*r*c*e*&gt;*5*2*2*h*1*-*5*-*3*&lt;*/*s*o*u*r*c*e*&gt;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71663" y="223838"/>
            <a:ext cx="4833937" cy="362585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92" y="3952226"/>
            <a:ext cx="6486525" cy="996808"/>
          </a:xfrm>
          <a:ln/>
        </p:spPr>
        <p:txBody>
          <a:bodyPr/>
          <a:lstStyle/>
          <a:p>
            <a:pPr eaLnBrk="1" hangingPunct="1"/>
            <a:r>
              <a:rPr lang="en-US" smtClean="0">
                <a:latin typeface="Times New Roman" charset="0"/>
              </a:rPr>
              <a:t>Jogger text: Getting Started With CSS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Right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</a:p>
          <a:p>
            <a:pPr eaLnBrk="1" hangingPunct="1"/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&lt;*s*o*u*r*c*e*&gt;*5*2*2*h*1*-*5*-*4*4*&lt;*/*s*o*u*r*c*e*&gt;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5"/>
            <a:ext cx="6438900" cy="996808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/>
              <a:t>Jogger text: W3C Web Accessibility Guideline Summary</a:t>
            </a:r>
          </a:p>
          <a:p>
            <a:pPr eaLnBrk="1" hangingPunct="1"/>
            <a:r>
              <a:rPr lang="en-US" smtClean="0"/>
              <a:t>Direction: Left</a:t>
            </a:r>
          </a:p>
          <a:p>
            <a:pPr eaLnBrk="1" hangingPunct="1"/>
            <a:r>
              <a:rPr lang="en-US" smtClean="0"/>
              <a:t>Instructor notes: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&lt;*s*o*u*r*c*e*&gt;*5*2*2*h*1*-*5*-*4*5*&lt;*/*s*o*u*r*c*e*&gt;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6"/>
            <a:ext cx="6438900" cy="996808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>
                <a:latin typeface="Times New Roman" charset="0"/>
              </a:rPr>
              <a:t>Jogger text: W3C Web Accessibility Guideline Summary (continued)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Direction: Right</a:t>
            </a:r>
          </a:p>
          <a:p>
            <a:pPr eaLnBrk="1" hangingPunct="1"/>
            <a:r>
              <a:rPr lang="en-US" smtClean="0">
                <a:latin typeface="Times New Roman" charset="0"/>
              </a:rPr>
              <a:t>Instructor notes:</a:t>
            </a:r>
            <a:endParaRPr lang="en-US" dirty="0" smtClean="0">
              <a:latin typeface="Times New Roman" charset="0"/>
            </a:endParaRPr>
          </a:p>
          <a:p>
            <a:pPr eaLnBrk="1" hangingPunct="1"/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&lt;*s*o*u*r*c*e*&gt;*5*2*2*h*1*-*5*-*4*6*&lt;*/*s*o*u*r*c*e*&gt;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4" y="3956982"/>
            <a:ext cx="6488113" cy="996808"/>
          </a:xfrm>
        </p:spPr>
        <p:txBody>
          <a:bodyPr>
            <a:spAutoFit/>
          </a:bodyPr>
          <a:lstStyle/>
          <a:p>
            <a:pPr marL="228594" indent="-228594"/>
            <a:r>
              <a:rPr lang="en-US" dirty="0" smtClean="0">
                <a:latin typeface="Times New Roman" charset="0"/>
              </a:rPr>
              <a:t>Jogger text: </a:t>
            </a:r>
          </a:p>
          <a:p>
            <a:pPr marL="228594" indent="-228594"/>
            <a:r>
              <a:rPr lang="en-US" dirty="0" smtClean="0">
                <a:latin typeface="Times New Roman" charset="0"/>
              </a:rPr>
              <a:t>Direction: Right</a:t>
            </a:r>
          </a:p>
          <a:p>
            <a:pPr marL="228594" indent="-228594"/>
            <a:r>
              <a:rPr lang="en-US" dirty="0" smtClean="0">
                <a:latin typeface="Times New Roman" charset="0"/>
              </a:rPr>
              <a:t>Instructor notes:</a:t>
            </a:r>
          </a:p>
          <a:p>
            <a:pPr marL="228594" indent="-228594"/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&lt;*s*o*u*r*c*e*&gt;*5*2*2*h*1*-*4*-*3*2*&lt;*/*s*o*u*r*c*e*&gt;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Relative Positioning: Examples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Right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&lt;*s*o*u*r*c*e*&gt;*5*2*2*h*1*-*4*-*3*3*&lt;*/*s*o*u*r*c*e*&gt;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Getting Started With CSS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Right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&lt;*s*o*u*r*c*e*&gt;*5*2*2*h*1*-*4*-*3*0*&lt;*/*s*o*u*r*c*e*&gt;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Quick Quiz: Calculating Box Width and Height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Left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86781" y="367897"/>
            <a:ext cx="3644635" cy="211907"/>
          </a:xfrm>
          <a:prstGeom prst="rect">
            <a:avLst/>
          </a:prstGeom>
          <a:noFill/>
        </p:spPr>
        <p:txBody>
          <a:bodyPr vert="horz" lIns="87938" tIns="43969" rIns="87938" bIns="43969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&lt;*s*o*u*r*c*e*&gt;*5*2*2*h*1*-*4*-*3*6*&lt;*/*s*o*u*r*c*e*&gt;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43088" y="228600"/>
            <a:ext cx="4830762" cy="36242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2224"/>
            <a:ext cx="6438900" cy="830609"/>
          </a:xfrm>
        </p:spPr>
        <p:txBody>
          <a:bodyPr>
            <a:spAutoFit/>
          </a:bodyPr>
          <a:lstStyle/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Jogger text: Quick Quiz: Calculating Box Width and Height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Direction: Left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r>
              <a:rPr lang="en-US" dirty="0" smtClean="0"/>
              <a:t>Instructor notes:</a:t>
            </a:r>
          </a:p>
          <a:p>
            <a:pPr marL="173034" indent="-173034">
              <a:spcBef>
                <a:spcPct val="0"/>
              </a:spcBef>
              <a:tabLst>
                <a:tab pos="234944" algn="l"/>
                <a:tab pos="457189" algn="l"/>
              </a:tabLst>
            </a:pPr>
            <a:endParaRPr lang="en-GB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8600" y="221666"/>
            <a:ext cx="8686800" cy="4116196"/>
            <a:chOff x="228600" y="221666"/>
            <a:chExt cx="8686800" cy="4116196"/>
          </a:xfrm>
        </p:grpSpPr>
        <p:sp>
          <p:nvSpPr>
            <p:cNvPr id="17" name="Rounded Rectangle 16"/>
            <p:cNvSpPr/>
            <p:nvPr userDrawn="1"/>
          </p:nvSpPr>
          <p:spPr bwMode="auto">
            <a:xfrm>
              <a:off x="228600" y="221666"/>
              <a:ext cx="8686800" cy="4114800"/>
            </a:xfrm>
            <a:prstGeom prst="roundRect">
              <a:avLst>
                <a:gd name="adj" fmla="val 4627"/>
              </a:avLst>
            </a:prstGeom>
            <a:solidFill>
              <a:srgbClr val="005AAB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ounded Rectangle 17"/>
            <p:cNvSpPr/>
            <p:nvPr userDrawn="1"/>
          </p:nvSpPr>
          <p:spPr bwMode="auto">
            <a:xfrm>
              <a:off x="228600" y="2874822"/>
              <a:ext cx="8686800" cy="1463040"/>
            </a:xfrm>
            <a:prstGeom prst="roundRect">
              <a:avLst>
                <a:gd name="adj" fmla="val 12161"/>
              </a:avLst>
            </a:prstGeom>
            <a:solidFill>
              <a:srgbClr val="DA2128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 userDrawn="1"/>
          </p:nvSpPr>
          <p:spPr bwMode="auto">
            <a:xfrm>
              <a:off x="228600" y="2493816"/>
              <a:ext cx="8686800" cy="1554480"/>
            </a:xfrm>
            <a:prstGeom prst="rect">
              <a:avLst/>
            </a:prstGeom>
            <a:solidFill>
              <a:srgbClr val="005BAB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Rectangle 19"/>
            <p:cNvSpPr/>
            <p:nvPr userDrawn="1"/>
          </p:nvSpPr>
          <p:spPr bwMode="auto">
            <a:xfrm>
              <a:off x="260604" y="848737"/>
              <a:ext cx="8622792" cy="32004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37576" name="Rectangle 2056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309563" y="1179576"/>
            <a:ext cx="8521286" cy="1638300"/>
          </a:xfrm>
          <a:effectLst/>
        </p:spPr>
        <p:txBody>
          <a:bodyPr anchor="ctr" anchorCtr="1"/>
          <a:lstStyle>
            <a:lvl1pPr>
              <a:defRPr sz="3600">
                <a:solidFill>
                  <a:srgbClr val="005AAB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7577" name="Rectangle 2057"/>
          <p:cNvSpPr>
            <a:spLocks noGrp="1" noChangeArrowheads="1"/>
          </p:cNvSpPr>
          <p:nvPr>
            <p:ph type="subTitle" sz="quarter" idx="1"/>
          </p:nvPr>
        </p:nvSpPr>
        <p:spPr bwMode="invGray">
          <a:xfrm>
            <a:off x="322262" y="301752"/>
            <a:ext cx="5853069" cy="381000"/>
          </a:xfrm>
          <a:effectLst/>
        </p:spPr>
        <p:txBody>
          <a:bodyPr/>
          <a:lstStyle>
            <a:lvl1pPr marL="0" indent="0">
              <a:spcBef>
                <a:spcPct val="0"/>
              </a:spcBef>
              <a:buFont typeface="Arial" charset="0"/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884" y="2831548"/>
            <a:ext cx="2414031" cy="12070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/>
          <p:cNvGrpSpPr/>
          <p:nvPr/>
        </p:nvGrpSpPr>
        <p:grpSpPr bwMode="gray">
          <a:xfrm>
            <a:off x="228600" y="221666"/>
            <a:ext cx="8686800" cy="4116196"/>
            <a:chOff x="228600" y="221666"/>
            <a:chExt cx="8686800" cy="4116196"/>
          </a:xfrm>
        </p:grpSpPr>
        <p:sp>
          <p:nvSpPr>
            <p:cNvPr id="32" name="Rounded Rectangle 31"/>
            <p:cNvSpPr/>
            <p:nvPr userDrawn="1"/>
          </p:nvSpPr>
          <p:spPr bwMode="gray">
            <a:xfrm>
              <a:off x="228600" y="221666"/>
              <a:ext cx="8686800" cy="4114800"/>
            </a:xfrm>
            <a:prstGeom prst="roundRect">
              <a:avLst>
                <a:gd name="adj" fmla="val 4627"/>
              </a:avLst>
            </a:prstGeom>
            <a:solidFill>
              <a:srgbClr val="005AAB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Rounded Rectangle 32"/>
            <p:cNvSpPr/>
            <p:nvPr userDrawn="1"/>
          </p:nvSpPr>
          <p:spPr bwMode="gray">
            <a:xfrm>
              <a:off x="228600" y="2874822"/>
              <a:ext cx="8686800" cy="1463040"/>
            </a:xfrm>
            <a:prstGeom prst="roundRect">
              <a:avLst>
                <a:gd name="adj" fmla="val 12161"/>
              </a:avLst>
            </a:prstGeom>
            <a:solidFill>
              <a:srgbClr val="DA2128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Rectangle 33"/>
            <p:cNvSpPr/>
            <p:nvPr userDrawn="1"/>
          </p:nvSpPr>
          <p:spPr bwMode="gray">
            <a:xfrm>
              <a:off x="228600" y="2493816"/>
              <a:ext cx="8686800" cy="1554480"/>
            </a:xfrm>
            <a:prstGeom prst="rect">
              <a:avLst/>
            </a:prstGeom>
            <a:solidFill>
              <a:srgbClr val="005BAB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tangle 34"/>
            <p:cNvSpPr/>
            <p:nvPr userDrawn="1"/>
          </p:nvSpPr>
          <p:spPr bwMode="gray">
            <a:xfrm>
              <a:off x="260604" y="848737"/>
              <a:ext cx="8622792" cy="32004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6" name="Rectangle 2056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309563" y="1179576"/>
            <a:ext cx="8521286" cy="1638300"/>
          </a:xfrm>
          <a:effectLst/>
        </p:spPr>
        <p:txBody>
          <a:bodyPr anchor="ctr" anchorCtr="1"/>
          <a:lstStyle>
            <a:lvl1pPr>
              <a:defRPr sz="3600">
                <a:solidFill>
                  <a:srgbClr val="005AA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" name="Rectangle 2057"/>
          <p:cNvSpPr>
            <a:spLocks noGrp="1" noChangeArrowheads="1"/>
          </p:cNvSpPr>
          <p:nvPr>
            <p:ph type="subTitle" sz="quarter" idx="1"/>
          </p:nvPr>
        </p:nvSpPr>
        <p:spPr bwMode="white">
          <a:xfrm>
            <a:off x="322262" y="301752"/>
            <a:ext cx="5853069" cy="381000"/>
          </a:xfrm>
          <a:effectLst/>
        </p:spPr>
        <p:txBody>
          <a:bodyPr/>
          <a:lstStyle>
            <a:lvl1pPr marL="0" indent="0">
              <a:spcBef>
                <a:spcPct val="0"/>
              </a:spcBef>
              <a:buFont typeface="Arial" charset="0"/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256" y="3021901"/>
            <a:ext cx="1972060" cy="74981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6620256" y="3022308"/>
            <a:ext cx="1972060" cy="7498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7338" indent="-287338">
              <a:buClr>
                <a:srgbClr val="DA2128"/>
              </a:buClr>
              <a:buFont typeface="Wingdings 3" pitchFamily="18" charset="2"/>
              <a:buChar char=""/>
              <a:defRPr/>
            </a:lvl1pPr>
            <a:lvl2pPr marL="509588" indent="-222250">
              <a:buClr>
                <a:srgbClr val="DA2128"/>
              </a:buClr>
              <a:buFont typeface="Arial" pitchFamily="34" charset="0"/>
              <a:buChar char="•"/>
              <a:defRPr/>
            </a:lvl2pPr>
            <a:lvl3pPr marL="744538" indent="-234950">
              <a:buClr>
                <a:srgbClr val="DA2128"/>
              </a:buClr>
              <a:defRPr/>
            </a:lvl3pPr>
            <a:lvl4pPr marL="287338" indent="-277813">
              <a:buClr>
                <a:srgbClr val="DA2128"/>
              </a:buClr>
              <a:buFont typeface="Webdings" pitchFamily="18" charset="2"/>
              <a:buChar char="s"/>
              <a:defRPr/>
            </a:lvl4pPr>
            <a:lvl5pPr marL="287338" indent="-287338">
              <a:buClr>
                <a:srgbClr val="DA2128"/>
              </a:buClr>
              <a:buFont typeface="Webdings" pitchFamily="18" charset="2"/>
              <a:buChar char="i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8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7338" indent="-287338">
              <a:buClr>
                <a:srgbClr val="DA2128"/>
              </a:buClr>
              <a:buFont typeface="Wingdings 3" pitchFamily="18" charset="2"/>
              <a:buChar char=""/>
              <a:defRPr/>
            </a:lvl1pPr>
            <a:lvl2pPr marL="509588" indent="-222250">
              <a:buClr>
                <a:srgbClr val="DA2128"/>
              </a:buClr>
              <a:buFont typeface="Arial" pitchFamily="34" charset="0"/>
              <a:buChar char="•"/>
              <a:defRPr/>
            </a:lvl2pPr>
            <a:lvl3pPr marL="744538" indent="-234950">
              <a:buClr>
                <a:srgbClr val="DA2128"/>
              </a:buClr>
              <a:defRPr/>
            </a:lvl3pPr>
            <a:lvl4pPr marL="287338" indent="-277813">
              <a:buClr>
                <a:srgbClr val="DA2128"/>
              </a:buClr>
              <a:buFont typeface="Webdings" pitchFamily="18" charset="2"/>
              <a:buChar char="s"/>
              <a:defRPr/>
            </a:lvl4pPr>
            <a:lvl5pPr marL="1201738" indent="-234950">
              <a:buClr>
                <a:srgbClr val="DA2128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ructor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7338" indent="-287338">
              <a:buClr>
                <a:srgbClr val="DA2128"/>
              </a:buClr>
              <a:buFont typeface="Wingdings 3" pitchFamily="18" charset="2"/>
              <a:buChar char=""/>
              <a:defRPr/>
            </a:lvl1pPr>
            <a:lvl2pPr marL="509588" indent="-222250">
              <a:buClr>
                <a:srgbClr val="DA2128"/>
              </a:buClr>
              <a:buFont typeface="Arial" pitchFamily="34" charset="0"/>
              <a:buChar char="•"/>
              <a:defRPr/>
            </a:lvl2pPr>
            <a:lvl3pPr marL="744538" indent="-234950">
              <a:buClr>
                <a:srgbClr val="DA2128"/>
              </a:buClr>
              <a:defRPr/>
            </a:lvl3pPr>
            <a:lvl4pPr marL="287338" indent="-287338">
              <a:buClr>
                <a:srgbClr val="DA2128"/>
              </a:buClr>
              <a:buFont typeface="Webdings" pitchFamily="18" charset="2"/>
              <a:buChar char="s"/>
              <a:defRPr/>
            </a:lvl4pPr>
            <a:lvl5pPr marL="1201738" indent="-234950">
              <a:buClr>
                <a:srgbClr val="DA2128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5" name="Text Box 29"/>
          <p:cNvSpPr txBox="1">
            <a:spLocks noChangeArrowheads="1"/>
          </p:cNvSpPr>
          <p:nvPr/>
        </p:nvSpPr>
        <p:spPr bwMode="blackWhite">
          <a:xfrm>
            <a:off x="7818094" y="62099"/>
            <a:ext cx="1071127" cy="307777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5BAB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b="1" dirty="0" err="1" smtClean="0">
                <a:solidFill>
                  <a:schemeClr val="accent2"/>
                </a:solidFill>
              </a:rPr>
              <a:t>Formateur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175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7338" indent="-287338">
              <a:buClr>
                <a:srgbClr val="DA2128"/>
              </a:buClr>
              <a:buFont typeface="Wingdings 3" pitchFamily="18" charset="2"/>
              <a:buChar char=""/>
              <a:defRPr/>
            </a:lvl1pPr>
            <a:lvl2pPr marL="509588" indent="-222250">
              <a:buClr>
                <a:srgbClr val="DA2128"/>
              </a:buClr>
              <a:buFont typeface="Arial" pitchFamily="34" charset="0"/>
              <a:buChar char="•"/>
              <a:defRPr/>
            </a:lvl2pPr>
            <a:lvl3pPr marL="744538" indent="-234950">
              <a:buClr>
                <a:srgbClr val="DA2128"/>
              </a:buClr>
              <a:defRPr/>
            </a:lvl3pPr>
            <a:lvl4pPr marL="966788" indent="-222250">
              <a:buClr>
                <a:srgbClr val="DA2128"/>
              </a:buClr>
              <a:defRPr/>
            </a:lvl4pPr>
            <a:lvl5pPr marL="1201738" indent="-234950">
              <a:buClr>
                <a:srgbClr val="DA2128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5" name="Text Box 29"/>
          <p:cNvSpPr txBox="1">
            <a:spLocks noChangeArrowheads="1"/>
          </p:cNvSpPr>
          <p:nvPr/>
        </p:nvSpPr>
        <p:spPr bwMode="blackWhite">
          <a:xfrm>
            <a:off x="7904736" y="62098"/>
            <a:ext cx="1147189" cy="307777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5BAB"/>
            </a:solidFill>
            <a:miter lim="800000"/>
            <a:headEnd/>
            <a:tailEnd/>
          </a:ln>
          <a:effectLst/>
        </p:spPr>
        <p:txBody>
          <a:bodyPr wrap="square" anchor="ctr" anchorCtr="1">
            <a:spAutoFit/>
          </a:bodyPr>
          <a:lstStyle/>
          <a:p>
            <a:pPr algn="ctr"/>
            <a:r>
              <a:rPr lang="en-GB" b="1" dirty="0" err="1" smtClean="0">
                <a:solidFill>
                  <a:schemeClr val="accent2"/>
                </a:solidFill>
              </a:rPr>
              <a:t>Référence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248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5" name="Text Box 29"/>
          <p:cNvSpPr txBox="1">
            <a:spLocks noChangeArrowheads="1"/>
          </p:cNvSpPr>
          <p:nvPr/>
        </p:nvSpPr>
        <p:spPr bwMode="blackWhite">
          <a:xfrm>
            <a:off x="8254360" y="62099"/>
            <a:ext cx="797565" cy="307777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5BAB"/>
            </a:solidFill>
            <a:miter lim="800000"/>
            <a:headEnd/>
            <a:tailEnd/>
          </a:ln>
          <a:effectLst/>
        </p:spPr>
        <p:txBody>
          <a:bodyPr wrap="square" anchor="ctr" anchorCtr="1">
            <a:spAutoFit/>
          </a:bodyPr>
          <a:lstStyle/>
          <a:p>
            <a:pPr algn="ctr"/>
            <a:r>
              <a:rPr lang="en-GB" b="1" dirty="0" err="1" smtClean="0">
                <a:solidFill>
                  <a:schemeClr val="accent2"/>
                </a:solidFill>
              </a:rPr>
              <a:t>Démo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270435" y="575235"/>
            <a:ext cx="8599488" cy="1566862"/>
          </a:xfrm>
        </p:spPr>
        <p:txBody>
          <a:bodyPr/>
          <a:lstStyle>
            <a:lvl1pPr marL="287338" indent="-287338">
              <a:buClr>
                <a:srgbClr val="DA2128"/>
              </a:buClr>
              <a:buFont typeface="Wingdings 3" pitchFamily="18" charset="2"/>
              <a:buChar char=""/>
              <a:defRPr/>
            </a:lvl1pPr>
            <a:lvl2pPr marL="509588" indent="-222250">
              <a:buClr>
                <a:srgbClr val="DA2128"/>
              </a:buClr>
              <a:buFont typeface="Arial" pitchFamily="34" charset="0"/>
              <a:buChar char="•"/>
              <a:defRPr/>
            </a:lvl2pPr>
            <a:lvl3pPr marL="744538" indent="-234950">
              <a:buClr>
                <a:srgbClr val="DA2128"/>
              </a:buClr>
              <a:defRPr/>
            </a:lvl3pPr>
            <a:lvl4pPr marL="287338" indent="-287338">
              <a:buClr>
                <a:srgbClr val="DA2128"/>
              </a:buClr>
              <a:buFont typeface="Webdings" pitchFamily="18" charset="2"/>
              <a:buChar char="s"/>
              <a:defRPr/>
            </a:lvl4pPr>
            <a:lvl5pPr marL="1201738" indent="-234950">
              <a:buClr>
                <a:srgbClr val="DA2128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61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7338" indent="-287338">
              <a:buClr>
                <a:srgbClr val="DA2128"/>
              </a:buClr>
              <a:buFont typeface="Wingdings 3" pitchFamily="18" charset="2"/>
              <a:buChar char=""/>
              <a:defRPr/>
            </a:lvl1pPr>
            <a:lvl2pPr marL="509588" indent="-222250">
              <a:buClr>
                <a:srgbClr val="DA2128"/>
              </a:buClr>
              <a:buFont typeface="Arial" pitchFamily="34" charset="0"/>
              <a:buChar char="•"/>
              <a:defRPr/>
            </a:lvl2pPr>
            <a:lvl3pPr marL="744538" indent="-234950">
              <a:buClr>
                <a:srgbClr val="DA2128"/>
              </a:buClr>
              <a:defRPr/>
            </a:lvl3pPr>
            <a:lvl4pPr marL="966788" indent="-222250">
              <a:buClr>
                <a:srgbClr val="DA2128"/>
              </a:buClr>
              <a:defRPr/>
            </a:lvl4pPr>
            <a:lvl5pPr marL="1201738" indent="-234950">
              <a:buClr>
                <a:srgbClr val="DA2128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5" name="Text Box 29"/>
          <p:cNvSpPr txBox="1">
            <a:spLocks noChangeArrowheads="1"/>
          </p:cNvSpPr>
          <p:nvPr/>
        </p:nvSpPr>
        <p:spPr bwMode="blackWhite">
          <a:xfrm>
            <a:off x="8254360" y="67048"/>
            <a:ext cx="797565" cy="307777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5BAB"/>
            </a:solidFill>
            <a:miter lim="800000"/>
            <a:headEnd/>
            <a:tailEnd/>
          </a:ln>
          <a:effectLst/>
        </p:spPr>
        <p:txBody>
          <a:bodyPr wrap="square" anchor="ctr" anchorCtr="1">
            <a:spAutoFit/>
          </a:bodyPr>
          <a:lstStyle/>
          <a:p>
            <a:pPr algn="ctr"/>
            <a:r>
              <a:rPr lang="en-GB" b="1" dirty="0" smtClean="0">
                <a:solidFill>
                  <a:schemeClr val="accent2"/>
                </a:solidFill>
              </a:rPr>
              <a:t>Quiz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13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N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DA2128"/>
              </a:buClr>
              <a:buSzPct val="100000"/>
              <a:buFont typeface="+mj-lt"/>
              <a:buAutoNum type="arabicPeriod"/>
              <a:defRPr/>
            </a:lvl1pPr>
            <a:lvl2pPr marL="630238" indent="-288925">
              <a:buClr>
                <a:srgbClr val="DA2128"/>
              </a:buClr>
              <a:buFont typeface="+mj-lt"/>
              <a:buAutoNum type="alphaLcParenR"/>
              <a:defRPr/>
            </a:lvl2pPr>
            <a:lvl3pPr marL="798513" indent="-171450">
              <a:buClr>
                <a:srgbClr val="DA2128"/>
              </a:buClr>
              <a:buFont typeface="Arial" pitchFamily="34" charset="0"/>
              <a:buChar char="−"/>
              <a:defRPr/>
            </a:lvl3pPr>
            <a:lvl4pPr marL="341313" indent="-341313">
              <a:buClr>
                <a:srgbClr val="DA2128"/>
              </a:buClr>
              <a:buFont typeface="Webdings" pitchFamily="18" charset="2"/>
              <a:buChar char="s"/>
              <a:defRPr/>
            </a:lvl4pPr>
            <a:lvl5pPr marL="1201738" indent="-234950">
              <a:buClr>
                <a:srgbClr val="DA2128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5" name="Text Box 29"/>
          <p:cNvSpPr txBox="1">
            <a:spLocks noChangeArrowheads="1"/>
          </p:cNvSpPr>
          <p:nvPr/>
        </p:nvSpPr>
        <p:spPr bwMode="blackWhite">
          <a:xfrm>
            <a:off x="8173677" y="62099"/>
            <a:ext cx="878248" cy="307777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5BAB"/>
            </a:solidFill>
            <a:miter lim="800000"/>
            <a:headEnd/>
            <a:tailEnd/>
          </a:ln>
          <a:effectLst/>
        </p:spPr>
        <p:txBody>
          <a:bodyPr wrap="square" anchor="ctr" anchorCtr="1">
            <a:spAutoFit/>
          </a:bodyPr>
          <a:lstStyle/>
          <a:p>
            <a:pPr algn="ctr"/>
            <a:r>
              <a:rPr lang="en-GB" b="1" dirty="0" smtClean="0">
                <a:solidFill>
                  <a:schemeClr val="accent2"/>
                </a:solidFill>
              </a:rPr>
              <a:t>À</a:t>
            </a:r>
            <a:r>
              <a:rPr lang="en-GB" b="1" baseline="0" dirty="0" smtClean="0">
                <a:solidFill>
                  <a:schemeClr val="accent2"/>
                </a:solidFill>
              </a:rPr>
              <a:t> </a:t>
            </a:r>
            <a:r>
              <a:rPr lang="en-GB" b="1" baseline="0" dirty="0" err="1" smtClean="0">
                <a:solidFill>
                  <a:schemeClr val="accent2"/>
                </a:solidFill>
              </a:rPr>
              <a:t>vous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851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ru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359152" y="584200"/>
            <a:ext cx="5138928" cy="969496"/>
          </a:xfrm>
        </p:spPr>
        <p:txBody>
          <a:bodyPr/>
          <a:lstStyle>
            <a:lvl1pPr marL="457200" indent="-404813">
              <a:spcBef>
                <a:spcPts val="1800"/>
              </a:spcBef>
              <a:buClr>
                <a:srgbClr val="DA2128"/>
              </a:buClr>
              <a:buFont typeface="Wingdings 3" pitchFamily="18" charset="2"/>
              <a:buChar char=""/>
              <a:def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457200">
              <a:spcBef>
                <a:spcPts val="1800"/>
              </a:spcBef>
              <a:buClr>
                <a:srgbClr val="DA2128"/>
              </a:buClr>
              <a:buSzPct val="115000"/>
              <a:buFont typeface="Wingdings 3" pitchFamily="18" charset="2"/>
              <a:buChar char="Æ"/>
              <a:def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234950">
              <a:buClr>
                <a:srgbClr val="B40117"/>
              </a:buClr>
              <a:defRPr/>
            </a:lvl3pPr>
            <a:lvl4pPr marL="966788" indent="-222250">
              <a:buClr>
                <a:srgbClr val="B40117"/>
              </a:buClr>
              <a:defRPr/>
            </a:lvl4pPr>
            <a:lvl5pPr marL="1201738" indent="-234950">
              <a:buClr>
                <a:srgbClr val="B40117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19546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8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9" name="Rectangle 1029"/>
          <p:cNvSpPr>
            <a:spLocks noGrp="1" noChangeArrowheads="1"/>
          </p:cNvSpPr>
          <p:nvPr>
            <p:ph type="title"/>
          </p:nvPr>
        </p:nvSpPr>
        <p:spPr bwMode="black">
          <a:xfrm>
            <a:off x="0" y="0"/>
            <a:ext cx="9144000" cy="402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288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  <a:endParaRPr lang="en-US" dirty="0" smtClean="0"/>
          </a:p>
        </p:txBody>
      </p:sp>
      <p:sp>
        <p:nvSpPr>
          <p:cNvPr id="236550" name="Text Box 1030"/>
          <p:cNvSpPr txBox="1">
            <a:spLocks noChangeArrowheads="1"/>
          </p:cNvSpPr>
          <p:nvPr/>
        </p:nvSpPr>
        <p:spPr bwMode="black">
          <a:xfrm>
            <a:off x="7178040" y="6501384"/>
            <a:ext cx="1261872" cy="310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anchor="ctr" anchorCtr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dirty="0" smtClean="0">
                <a:solidFill>
                  <a:srgbClr val="DA2128"/>
                </a:solidFill>
              </a:rPr>
              <a:t>522-5-</a:t>
            </a:r>
            <a:fld id="{3C9BEED5-9115-4DD2-87A6-AE0DF94B186B}" type="slidenum">
              <a:rPr lang="en-US" b="1" smtClean="0">
                <a:solidFill>
                  <a:srgbClr val="DA2128"/>
                </a:solidFill>
              </a:rPr>
              <a:pPr algn="r">
                <a:spcBef>
                  <a:spcPct val="50000"/>
                </a:spcBef>
              </a:pPr>
              <a:t>‹N°›</a:t>
            </a:fld>
            <a:endParaRPr lang="en-US" b="1" dirty="0">
              <a:solidFill>
                <a:srgbClr val="DA2128"/>
              </a:solidFill>
            </a:endParaRPr>
          </a:p>
        </p:txBody>
      </p:sp>
      <p:sp>
        <p:nvSpPr>
          <p:cNvPr id="236554" name="Rectangle 1034"/>
          <p:cNvSpPr>
            <a:spLocks noGrp="1" noChangeArrowheads="1"/>
          </p:cNvSpPr>
          <p:nvPr>
            <p:ph type="body" idx="1"/>
          </p:nvPr>
        </p:nvSpPr>
        <p:spPr bwMode="black">
          <a:xfrm>
            <a:off x="279400" y="584200"/>
            <a:ext cx="8599488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236584" name="Text Box 1064"/>
          <p:cNvSpPr txBox="1">
            <a:spLocks noChangeArrowheads="1"/>
          </p:cNvSpPr>
          <p:nvPr/>
        </p:nvSpPr>
        <p:spPr bwMode="auto">
          <a:xfrm>
            <a:off x="304800" y="6553200"/>
            <a:ext cx="106680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800" dirty="0"/>
          </a:p>
        </p:txBody>
      </p:sp>
      <p:sp>
        <p:nvSpPr>
          <p:cNvPr id="21" name="Line 1033"/>
          <p:cNvSpPr>
            <a:spLocks noChangeShapeType="1"/>
          </p:cNvSpPr>
          <p:nvPr/>
        </p:nvSpPr>
        <p:spPr bwMode="auto">
          <a:xfrm>
            <a:off x="0" y="433225"/>
            <a:ext cx="9144000" cy="0"/>
          </a:xfrm>
          <a:prstGeom prst="line">
            <a:avLst/>
          </a:prstGeom>
          <a:noFill/>
          <a:ln w="50800">
            <a:solidFill>
              <a:srgbClr val="DA2128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0" name="Text Box 1027"/>
          <p:cNvSpPr txBox="1">
            <a:spLocks noChangeArrowheads="1"/>
          </p:cNvSpPr>
          <p:nvPr/>
        </p:nvSpPr>
        <p:spPr bwMode="auto">
          <a:xfrm>
            <a:off x="0" y="6563408"/>
            <a:ext cx="91440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" dirty="0" smtClean="0">
                <a:solidFill>
                  <a:srgbClr val="005AAB"/>
                </a:solidFill>
                <a:cs typeface="Times New Roman" pitchFamily="18" charset="0"/>
              </a:rPr>
              <a:t>©</a:t>
            </a:r>
            <a:r>
              <a:rPr lang="en-US" sz="800" dirty="0" smtClean="0">
                <a:solidFill>
                  <a:srgbClr val="005AAB"/>
                </a:solidFill>
              </a:rPr>
              <a:t> Learning Tree International, Inc. </a:t>
            </a:r>
            <a:r>
              <a:rPr lang="en-US" sz="800" dirty="0" err="1" smtClean="0">
                <a:solidFill>
                  <a:srgbClr val="005AAB"/>
                </a:solidFill>
              </a:rPr>
              <a:t>Tous</a:t>
            </a:r>
            <a:r>
              <a:rPr lang="en-US" sz="800" dirty="0" smtClean="0">
                <a:solidFill>
                  <a:srgbClr val="005AAB"/>
                </a:solidFill>
              </a:rPr>
              <a:t> </a:t>
            </a:r>
            <a:r>
              <a:rPr lang="en-US" sz="800" dirty="0" err="1" smtClean="0">
                <a:solidFill>
                  <a:srgbClr val="005AAB"/>
                </a:solidFill>
              </a:rPr>
              <a:t>droits</a:t>
            </a:r>
            <a:r>
              <a:rPr lang="en-US" sz="800" dirty="0" smtClean="0">
                <a:solidFill>
                  <a:srgbClr val="005AAB"/>
                </a:solidFill>
              </a:rPr>
              <a:t> </a:t>
            </a:r>
            <a:r>
              <a:rPr lang="en-US" sz="800" dirty="0" err="1" smtClean="0">
                <a:solidFill>
                  <a:srgbClr val="005AAB"/>
                </a:solidFill>
              </a:rPr>
              <a:t>réservés</a:t>
            </a:r>
            <a:r>
              <a:rPr lang="en-US" sz="800" dirty="0" smtClean="0">
                <a:solidFill>
                  <a:srgbClr val="005AAB"/>
                </a:solidFill>
              </a:rPr>
              <a:t>. Ne</a:t>
            </a:r>
            <a:r>
              <a:rPr lang="en-US" sz="800" baseline="0" dirty="0" smtClean="0">
                <a:solidFill>
                  <a:srgbClr val="005AAB"/>
                </a:solidFill>
              </a:rPr>
              <a:t> pas </a:t>
            </a:r>
            <a:r>
              <a:rPr lang="en-US" sz="800" baseline="0" dirty="0" err="1" smtClean="0">
                <a:solidFill>
                  <a:srgbClr val="005AAB"/>
                </a:solidFill>
              </a:rPr>
              <a:t>reproduire</a:t>
            </a:r>
            <a:r>
              <a:rPr lang="en-US" sz="800" baseline="0" dirty="0" smtClean="0">
                <a:solidFill>
                  <a:srgbClr val="005AAB"/>
                </a:solidFill>
              </a:rPr>
              <a:t> sans </a:t>
            </a:r>
            <a:r>
              <a:rPr lang="en-US" sz="800" baseline="0" dirty="0" err="1" smtClean="0">
                <a:solidFill>
                  <a:srgbClr val="005AAB"/>
                </a:solidFill>
              </a:rPr>
              <a:t>autorisation</a:t>
            </a:r>
            <a:r>
              <a:rPr lang="en-US" sz="800" baseline="0" dirty="0" smtClean="0">
                <a:solidFill>
                  <a:srgbClr val="005AAB"/>
                </a:solidFill>
              </a:rPr>
              <a:t> </a:t>
            </a:r>
            <a:r>
              <a:rPr lang="en-US" sz="800" baseline="0" dirty="0" err="1" smtClean="0">
                <a:solidFill>
                  <a:srgbClr val="005AAB"/>
                </a:solidFill>
              </a:rPr>
              <a:t>écrite</a:t>
            </a:r>
            <a:r>
              <a:rPr lang="en-US" sz="800" baseline="0" dirty="0" smtClean="0">
                <a:solidFill>
                  <a:srgbClr val="005AAB"/>
                </a:solidFill>
              </a:rPr>
              <a:t> </a:t>
            </a:r>
            <a:r>
              <a:rPr lang="en-US" sz="800" baseline="0" dirty="0" err="1" smtClean="0">
                <a:solidFill>
                  <a:srgbClr val="005AAB"/>
                </a:solidFill>
              </a:rPr>
              <a:t>préalable</a:t>
            </a:r>
            <a:r>
              <a:rPr lang="en-US" sz="800" dirty="0" smtClean="0">
                <a:solidFill>
                  <a:srgbClr val="005AAB"/>
                </a:solidFill>
              </a:rPr>
              <a:t>.</a:t>
            </a:r>
            <a:endParaRPr lang="en-US" sz="800" dirty="0">
              <a:solidFill>
                <a:srgbClr val="005AAB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912" y="6309360"/>
            <a:ext cx="606553" cy="4572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8439912" y="6309360"/>
            <a:ext cx="606553" cy="457201"/>
          </a:xfrm>
          <a:prstGeom prst="rect">
            <a:avLst/>
          </a:prstGeom>
        </p:spPr>
      </p:pic>
      <p:sp>
        <p:nvSpPr>
          <p:cNvPr id="13" name="Line 1033"/>
          <p:cNvSpPr>
            <a:spLocks noChangeShapeType="1"/>
          </p:cNvSpPr>
          <p:nvPr/>
        </p:nvSpPr>
        <p:spPr bwMode="auto">
          <a:xfrm>
            <a:off x="0" y="5943600"/>
            <a:ext cx="9144000" cy="0"/>
          </a:xfrm>
          <a:prstGeom prst="line">
            <a:avLst/>
          </a:prstGeom>
          <a:noFill/>
          <a:ln w="25400">
            <a:solidFill>
              <a:srgbClr val="DA2128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60" r:id="rId13"/>
    <p:sldLayoutId id="2147483661" r:id="rId14"/>
    <p:sldLayoutId id="2147483662" r:id="rId15"/>
    <p:sldLayoutId id="2147483688" r:id="rId16"/>
    <p:sldLayoutId id="2147483689" r:id="rId17"/>
    <p:sldLayoutId id="2147483690" r:id="rId18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287338" indent="-287338" algn="l" rtl="0" eaLnBrk="1" fontAlgn="base" hangingPunct="1">
        <a:spcBef>
          <a:spcPts val="1400"/>
        </a:spcBef>
        <a:spcAft>
          <a:spcPct val="0"/>
        </a:spcAft>
        <a:buClr>
          <a:srgbClr val="DA2128"/>
        </a:buClr>
        <a:buSzPct val="115000"/>
        <a:buFont typeface="Wingdings 3" pitchFamily="18" charset="2"/>
        <a:buChar char="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09588" indent="-222250" algn="l" rtl="0" eaLnBrk="1" fontAlgn="base" hangingPunct="1">
        <a:spcBef>
          <a:spcPts val="200"/>
        </a:spcBef>
        <a:spcAft>
          <a:spcPct val="0"/>
        </a:spcAft>
        <a:buClr>
          <a:srgbClr val="DA2128"/>
        </a:buClr>
        <a:buFont typeface="Arial" pitchFamily="34" charset="0"/>
        <a:buChar char="•"/>
        <a:tabLst/>
        <a:defRPr>
          <a:solidFill>
            <a:srgbClr val="000000"/>
          </a:solidFill>
          <a:latin typeface="+mn-lt"/>
        </a:defRPr>
      </a:lvl2pPr>
      <a:lvl3pPr marL="744538" indent="-234950" algn="l" rtl="0" eaLnBrk="1" fontAlgn="base" hangingPunct="1">
        <a:spcBef>
          <a:spcPts val="200"/>
        </a:spcBef>
        <a:spcAft>
          <a:spcPct val="0"/>
        </a:spcAft>
        <a:buClr>
          <a:srgbClr val="DA2128"/>
        </a:buClr>
        <a:buFont typeface="Arial" charset="0"/>
        <a:buChar char="–"/>
        <a:defRPr>
          <a:solidFill>
            <a:srgbClr val="000000"/>
          </a:solidFill>
          <a:latin typeface="+mn-lt"/>
        </a:defRPr>
      </a:lvl3pPr>
      <a:lvl4pPr marL="966788" indent="-222250" algn="l" rtl="0" eaLnBrk="1" fontAlgn="base" hangingPunct="1">
        <a:spcBef>
          <a:spcPts val="200"/>
        </a:spcBef>
        <a:spcAft>
          <a:spcPct val="0"/>
        </a:spcAft>
        <a:buClr>
          <a:srgbClr val="DA2128"/>
        </a:buClr>
        <a:buFont typeface="Arial" charset="0"/>
        <a:buChar char="–"/>
        <a:defRPr>
          <a:solidFill>
            <a:srgbClr val="000000"/>
          </a:solidFill>
          <a:latin typeface="+mn-lt"/>
        </a:defRPr>
      </a:lvl4pPr>
      <a:lvl5pPr marL="1201738" indent="-234950" algn="l" rtl="0" eaLnBrk="1" fontAlgn="base" hangingPunct="1">
        <a:spcBef>
          <a:spcPts val="200"/>
        </a:spcBef>
        <a:spcAft>
          <a:spcPct val="0"/>
        </a:spcAft>
        <a:buClr>
          <a:srgbClr val="DA2128"/>
        </a:buClr>
        <a:buChar char="–"/>
        <a:defRPr>
          <a:solidFill>
            <a:srgbClr val="000000"/>
          </a:solidFill>
          <a:latin typeface="+mn-lt"/>
        </a:defRPr>
      </a:lvl5pPr>
      <a:lvl6pPr marL="21669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6pPr>
      <a:lvl7pPr marL="26241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7pPr>
      <a:lvl8pPr marL="30813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8pPr>
      <a:lvl9pPr marL="35385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7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8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0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1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3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4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5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6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9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1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2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3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1.xml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5.xml"/><Relationship Id="rId4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9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ctrTitle" sz="quarter"/>
          </p:nvPr>
        </p:nvSpPr>
        <p:spPr bwMode="gray"/>
        <p:txBody>
          <a:bodyPr/>
          <a:lstStyle/>
          <a:p>
            <a:r>
              <a:rPr lang="fr-FR" dirty="0" smtClean="0"/>
              <a:t>Ajouter des effets avancés à </a:t>
            </a:r>
            <a:r>
              <a:rPr lang="fr-FR" dirty="0" err="1" smtClean="0"/>
              <a:t>CSS3</a:t>
            </a:r>
            <a:endParaRPr lang="fr-FR" dirty="0" smtClean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322262" y="301752"/>
            <a:ext cx="5853069" cy="461665"/>
          </a:xfrm>
        </p:spPr>
        <p:txBody>
          <a:bodyPr/>
          <a:lstStyle/>
          <a:p>
            <a:r>
              <a:rPr lang="fr-FR" dirty="0" smtClean="0"/>
              <a:t>Chapitre 5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3801041"/>
          </a:xfrm>
        </p:spPr>
        <p:txBody>
          <a:bodyPr/>
          <a:lstStyle/>
          <a:p>
            <a:r>
              <a:rPr lang="fr-FR" dirty="0" smtClean="0"/>
              <a:t>Possibilité de redimensionner et de positionner chaque arrière-plan indépendamment des autres</a:t>
            </a: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background-size: </a:t>
            </a:r>
            <a:r>
              <a:rPr lang="fr-FR" b="1" i="1" dirty="0" smtClean="0">
                <a:latin typeface="Courier New" pitchFamily="49" charset="0"/>
                <a:cs typeface="Courier New" pitchFamily="49" charset="0"/>
              </a:rPr>
              <a:t>largeur hauteur</a:t>
            </a:r>
          </a:p>
          <a:p>
            <a:pPr lvl="2"/>
            <a:r>
              <a:rPr lang="fr-FR" dirty="0" smtClean="0"/>
              <a:t>La hauteur est facultative</a:t>
            </a: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background-position: </a:t>
            </a:r>
            <a:r>
              <a:rPr lang="fr-FR" b="1" i="1" dirty="0" smtClean="0">
                <a:latin typeface="Courier New" pitchFamily="49" charset="0"/>
                <a:cs typeface="Courier New" pitchFamily="49" charset="0"/>
              </a:rPr>
              <a:t>X Y</a:t>
            </a: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background-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repeat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repeat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-x</a:t>
            </a:r>
            <a:r>
              <a:rPr lang="fr-FR" dirty="0" smtClean="0"/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repeat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-y</a:t>
            </a:r>
            <a:r>
              <a:rPr lang="fr-FR" dirty="0" smtClean="0"/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repeat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both</a:t>
            </a:r>
            <a:r>
              <a:rPr lang="fr-FR" dirty="0" smtClean="0"/>
              <a:t>,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no-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repeat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dirty="0" smtClean="0"/>
              <a:t>Deux autres valeurs possibles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cover</a:t>
            </a:r>
            <a:r>
              <a:rPr lang="fr-FR" dirty="0" smtClean="0"/>
              <a:t> </a:t>
            </a:r>
          </a:p>
          <a:p>
            <a:pPr lvl="2"/>
            <a:r>
              <a:rPr lang="fr-FR" dirty="0" smtClean="0"/>
              <a:t>Arrière-plan le plus large possible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dirty="0" smtClean="0"/>
              <a:t> </a:t>
            </a:r>
          </a:p>
          <a:p>
            <a:pPr lvl="2"/>
            <a:r>
              <a:rPr lang="fr-FR" dirty="0" smtClean="0"/>
              <a:t>Ajuster la largeur et la hauteur de l’arrière-plan en fonction des dimensions de la fenêtre d’affichage</a:t>
            </a:r>
            <a:endParaRPr lang="fr-FR" noProof="0" dirty="0" smtClean="0"/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Redimensionner l’arrière-plan</a:t>
            </a:r>
            <a:endParaRPr lang="fr-FR" noProof="0" dirty="0" smtClean="0"/>
          </a:p>
        </p:txBody>
      </p:sp>
      <p:grpSp>
        <p:nvGrpSpPr>
          <p:cNvPr id="2" name="Group 1"/>
          <p:cNvGrpSpPr/>
          <p:nvPr/>
        </p:nvGrpSpPr>
        <p:grpSpPr bwMode="gray">
          <a:xfrm>
            <a:off x="1443037" y="4180910"/>
            <a:ext cx="5852932" cy="1681640"/>
            <a:chOff x="1443037" y="4550908"/>
            <a:chExt cx="5852932" cy="1681640"/>
          </a:xfrm>
        </p:grpSpPr>
        <p:sp>
          <p:nvSpPr>
            <p:cNvPr id="5" name="shape2"/>
            <p:cNvSpPr txBox="1"/>
            <p:nvPr/>
          </p:nvSpPr>
          <p:spPr bwMode="gray">
            <a:xfrm>
              <a:off x="1443037" y="4755220"/>
              <a:ext cx="5534123" cy="1477328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.bgs {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background: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	url1 50% 50% no-repeat,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	url2 100% auto no-repeat #FFF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shape1"/>
            <p:cNvSpPr txBox="1"/>
            <p:nvPr/>
          </p:nvSpPr>
          <p:spPr bwMode="gray">
            <a:xfrm>
              <a:off x="6533970" y="4550908"/>
              <a:ext cx="761999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706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endParaRPr lang="fr-FR" smtClean="0"/>
          </a:p>
          <a:p>
            <a:pPr lvl="1"/>
            <a:endParaRPr lang="fr-FR" smtClean="0"/>
          </a:p>
          <a:p>
            <a:pPr lvl="1"/>
            <a:endParaRPr lang="fr-FR" smtClean="0"/>
          </a:p>
          <a:p>
            <a:pPr lvl="1"/>
            <a:endParaRPr lang="fr-FR" smtClean="0"/>
          </a:p>
          <a:p>
            <a:pPr lvl="1"/>
            <a:endParaRPr lang="fr-FR" noProof="0" smtClean="0"/>
          </a:p>
          <a:p>
            <a:pPr lvl="1"/>
            <a:endParaRPr lang="fr-FR" smtClean="0"/>
          </a:p>
          <a:p>
            <a:pPr lvl="1"/>
            <a:endParaRPr lang="fr-FR" noProof="0" smtClean="0"/>
          </a:p>
          <a:p>
            <a:pPr lvl="5">
              <a:buNone/>
            </a:pPr>
            <a:endParaRPr lang="fr-FR" noProof="0" dirty="0" smtClean="0"/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Redimensionner l’arrière-plan (suite)</a:t>
            </a:r>
            <a:endParaRPr lang="fr-FR" noProof="0" dirty="0" smtClean="0"/>
          </a:p>
        </p:txBody>
      </p:sp>
      <p:grpSp>
        <p:nvGrpSpPr>
          <p:cNvPr id="2" name="Group 1"/>
          <p:cNvGrpSpPr/>
          <p:nvPr/>
        </p:nvGrpSpPr>
        <p:grpSpPr bwMode="gray">
          <a:xfrm>
            <a:off x="1007271" y="1016318"/>
            <a:ext cx="7495993" cy="4204497"/>
            <a:chOff x="1007271" y="1747838"/>
            <a:chExt cx="7495993" cy="4204497"/>
          </a:xfrm>
        </p:grpSpPr>
        <p:sp>
          <p:nvSpPr>
            <p:cNvPr id="5" name="shape3"/>
            <p:cNvSpPr txBox="1"/>
            <p:nvPr/>
          </p:nvSpPr>
          <p:spPr bwMode="gray">
            <a:xfrm>
              <a:off x="1007271" y="4198009"/>
              <a:ext cx="7179468" cy="1754326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background-image: 	url(../img/hand_holding_tab.png),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	url(../img/airport_postblur.jpg);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	background-position: 30% 95px,top center;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	background-repeat: no-repeat;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	background-size:auto, 100% auto;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shape2"/>
            <p:cNvSpPr txBox="1"/>
            <p:nvPr/>
          </p:nvSpPr>
          <p:spPr bwMode="gray">
            <a:xfrm>
              <a:off x="7741265" y="3986553"/>
              <a:ext cx="761999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pic>
          <p:nvPicPr>
            <p:cNvPr id="55298" name="shape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1736224" y="1747838"/>
              <a:ext cx="5800317" cy="18009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83965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endParaRPr lang="fr-FR" smtClean="0"/>
          </a:p>
          <a:p>
            <a:pPr lvl="1"/>
            <a:endParaRPr lang="fr-FR" smtClean="0"/>
          </a:p>
          <a:p>
            <a:pPr lvl="1"/>
            <a:endParaRPr lang="fr-FR" smtClean="0"/>
          </a:p>
          <a:p>
            <a:pPr lvl="1"/>
            <a:endParaRPr lang="fr-FR" smtClean="0"/>
          </a:p>
          <a:p>
            <a:pPr lvl="1"/>
            <a:endParaRPr lang="fr-FR" noProof="0" smtClean="0"/>
          </a:p>
          <a:p>
            <a:pPr lvl="1"/>
            <a:endParaRPr lang="fr-FR" smtClean="0"/>
          </a:p>
          <a:p>
            <a:pPr lvl="1"/>
            <a:endParaRPr lang="fr-FR" noProof="0" smtClean="0"/>
          </a:p>
          <a:p>
            <a:pPr lvl="5">
              <a:buNone/>
            </a:pPr>
            <a:endParaRPr lang="fr-FR" noProof="0" dirty="0" smtClean="0"/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Redimensionner l’arrière-plan (suite)</a:t>
            </a:r>
            <a:endParaRPr lang="fr-FR" noProof="0" dirty="0" smtClean="0"/>
          </a:p>
        </p:txBody>
      </p:sp>
      <p:grpSp>
        <p:nvGrpSpPr>
          <p:cNvPr id="2" name="Group 1"/>
          <p:cNvGrpSpPr/>
          <p:nvPr/>
        </p:nvGrpSpPr>
        <p:grpSpPr bwMode="gray">
          <a:xfrm>
            <a:off x="1007271" y="1016318"/>
            <a:ext cx="7495993" cy="4204497"/>
            <a:chOff x="1007271" y="1747838"/>
            <a:chExt cx="7495993" cy="4204497"/>
          </a:xfrm>
        </p:grpSpPr>
        <p:sp>
          <p:nvSpPr>
            <p:cNvPr id="5" name="shape4"/>
            <p:cNvSpPr txBox="1"/>
            <p:nvPr/>
          </p:nvSpPr>
          <p:spPr bwMode="gray">
            <a:xfrm>
              <a:off x="1007271" y="4198009"/>
              <a:ext cx="7179468" cy="1754326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background-image: 	url(../img/hand_holding_tab.png),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	url(../img/airport_postblur.jpg);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	background-position: 50% 95px,top center;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	background-repeat: no-repeat;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	background-size:50%, 150%;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shape3"/>
            <p:cNvSpPr txBox="1"/>
            <p:nvPr/>
          </p:nvSpPr>
          <p:spPr bwMode="gray">
            <a:xfrm>
              <a:off x="7741265" y="3986553"/>
              <a:ext cx="761999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pic>
          <p:nvPicPr>
            <p:cNvPr id="55298" name="shape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1736224" y="1747838"/>
              <a:ext cx="5800317" cy="1800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6322" name="shape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1736336" y="1756227"/>
              <a:ext cx="5800319" cy="18647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82864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7"/>
          <p:cNvSpPr>
            <a:spLocks noGrp="1" noChangeArrowheads="1"/>
          </p:cNvSpPr>
          <p:nvPr>
            <p:ph idx="1"/>
          </p:nvPr>
        </p:nvSpPr>
        <p:spPr>
          <a:xfrm>
            <a:off x="279400" y="461649"/>
            <a:ext cx="8599488" cy="5463034"/>
          </a:xfrm>
        </p:spPr>
        <p:txBody>
          <a:bodyPr/>
          <a:lstStyle/>
          <a:p>
            <a:pPr marL="342900" indent="-342900">
              <a:buSzTx/>
              <a:buFont typeface="Arial" charset="0"/>
              <a:buAutoNum type="arabicPeriod"/>
            </a:pPr>
            <a:r>
              <a:rPr lang="en-US" dirty="0" err="1" smtClean="0"/>
              <a:t>Ouvrez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522\donow\do-now-5.1.html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un </a:t>
            </a:r>
            <a:r>
              <a:rPr lang="en-US" dirty="0" err="1" smtClean="0"/>
              <a:t>navigateur</a:t>
            </a:r>
            <a:r>
              <a:rPr lang="en-US" dirty="0" smtClean="0"/>
              <a:t> et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votre</a:t>
            </a:r>
            <a:r>
              <a:rPr lang="en-US" dirty="0" smtClean="0"/>
              <a:t> </a:t>
            </a:r>
            <a:r>
              <a:rPr lang="en-US" dirty="0" err="1" smtClean="0"/>
              <a:t>éditeur</a:t>
            </a:r>
            <a:endParaRPr lang="en-US" dirty="0"/>
          </a:p>
          <a:p>
            <a:pPr marL="798512" lvl="1" indent="-342900"/>
            <a:r>
              <a:rPr lang="fr-FR" dirty="0" smtClean="0"/>
              <a:t>Le fond est </a:t>
            </a:r>
            <a:r>
              <a:rPr lang="fr-FR" smtClean="0"/>
              <a:t>pour </a:t>
            </a:r>
            <a:r>
              <a:rPr lang="fr-FR" smtClean="0"/>
              <a:t>l’instant statique</a:t>
            </a:r>
            <a:endParaRPr lang="en-GB" dirty="0">
              <a:latin typeface="Courier New" charset="0"/>
            </a:endParaRP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n-GB" smtClean="0"/>
              <a:t>Ajoutez </a:t>
            </a:r>
            <a:r>
              <a:rPr lang="en-GB" dirty="0" smtClean="0"/>
              <a:t>un background pour </a:t>
            </a:r>
            <a:r>
              <a:rPr lang="en-GB" dirty="0" err="1" smtClean="0"/>
              <a:t>afficher</a:t>
            </a:r>
            <a:r>
              <a:rPr lang="en-GB" dirty="0" smtClean="0"/>
              <a:t> </a:t>
            </a:r>
            <a:r>
              <a:rPr lang="en-GB" dirty="0" err="1" smtClean="0"/>
              <a:t>l’image</a:t>
            </a:r>
            <a:r>
              <a:rPr lang="en-GB" dirty="0" smtClean="0"/>
              <a:t> de la main avec </a:t>
            </a:r>
            <a:r>
              <a:rPr lang="en-GB" smtClean="0"/>
              <a:t>la </a:t>
            </a:r>
            <a:r>
              <a:rPr lang="en-GB" smtClean="0"/>
              <a:t>tablette</a:t>
            </a:r>
          </a:p>
          <a:p>
            <a:pPr marL="342900" indent="-342900">
              <a:buSzPct val="100000"/>
              <a:buFont typeface="+mj-lt"/>
              <a:buAutoNum type="arabicPeriod"/>
            </a:pPr>
            <a:endParaRPr lang="en-GB" dirty="0" smtClean="0"/>
          </a:p>
          <a:p>
            <a:pPr marL="342900" indent="-342900">
              <a:buSzPct val="100000"/>
              <a:buFont typeface="+mj-lt"/>
              <a:buAutoNum type="arabicPeriod"/>
            </a:pPr>
            <a:endParaRPr lang="en-GB" dirty="0" smtClean="0"/>
          </a:p>
          <a:p>
            <a:pPr marL="342900" indent="-342900">
              <a:spcBef>
                <a:spcPts val="2400"/>
              </a:spcBef>
              <a:buSzPct val="100000"/>
              <a:buFont typeface="+mj-lt"/>
              <a:buAutoNum type="arabicPeriod"/>
            </a:pPr>
            <a:r>
              <a:rPr lang="en-GB" dirty="0" err="1" smtClean="0"/>
              <a:t>Que</a:t>
            </a:r>
            <a:r>
              <a:rPr lang="en-GB" dirty="0" smtClean="0"/>
              <a:t> se </a:t>
            </a:r>
            <a:r>
              <a:rPr lang="en-GB" dirty="0" err="1" smtClean="0"/>
              <a:t>passe</a:t>
            </a:r>
            <a:r>
              <a:rPr lang="en-GB" dirty="0" smtClean="0"/>
              <a:t>-t-</a:t>
            </a:r>
            <a:r>
              <a:rPr lang="en-GB" dirty="0" err="1" smtClean="0"/>
              <a:t>il</a:t>
            </a:r>
            <a:r>
              <a:rPr lang="en-GB" dirty="0" smtClean="0"/>
              <a:t>?</a:t>
            </a:r>
          </a:p>
          <a:p>
            <a:pPr marL="342900" indent="-342900">
              <a:buSzPct val="100000"/>
              <a:buNone/>
            </a:pPr>
            <a:r>
              <a:rPr lang="en-GB" dirty="0" smtClean="0"/>
              <a:t>	___________________________________________________</a:t>
            </a:r>
          </a:p>
          <a:p>
            <a:pPr marL="342900" indent="-342900">
              <a:buSzPct val="100000"/>
              <a:buFont typeface="+mj-lt"/>
              <a:buAutoNum type="arabicPeriod" startAt="3"/>
            </a:pPr>
            <a:r>
              <a:rPr lang="en-GB" dirty="0" err="1" smtClean="0"/>
              <a:t>Ajoutez</a:t>
            </a:r>
            <a:r>
              <a:rPr lang="en-GB" dirty="0" smtClean="0"/>
              <a:t> la </a:t>
            </a:r>
            <a:r>
              <a:rPr lang="en-GB" dirty="0" err="1" smtClean="0"/>
              <a:t>règle</a:t>
            </a:r>
            <a:r>
              <a:rPr lang="en-GB" dirty="0" smtClean="0"/>
              <a:t> pour ne pas </a:t>
            </a:r>
            <a:r>
              <a:rPr lang="en-GB" dirty="0" err="1" smtClean="0"/>
              <a:t>répéter</a:t>
            </a:r>
            <a:r>
              <a:rPr lang="en-GB" dirty="0" smtClean="0"/>
              <a:t> </a:t>
            </a:r>
            <a:r>
              <a:rPr lang="en-GB" dirty="0" err="1" smtClean="0"/>
              <a:t>ces</a:t>
            </a:r>
            <a:r>
              <a:rPr lang="en-GB" dirty="0" smtClean="0"/>
              <a:t> </a:t>
            </a:r>
            <a:r>
              <a:rPr lang="en-GB" dirty="0" err="1" smtClean="0"/>
              <a:t>fonds</a:t>
            </a:r>
            <a:endParaRPr lang="en-GB" dirty="0" smtClean="0"/>
          </a:p>
          <a:p>
            <a:pPr marL="0" indent="0">
              <a:buSzPct val="100000"/>
              <a:buNone/>
            </a:pPr>
            <a:endParaRPr lang="en-GB" dirty="0"/>
          </a:p>
          <a:p>
            <a:pPr marL="0" indent="0">
              <a:buSzPct val="100000"/>
              <a:buNone/>
            </a:pPr>
            <a:endParaRPr lang="en-GB" dirty="0" smtClean="0"/>
          </a:p>
          <a:p>
            <a:pPr>
              <a:spcBef>
                <a:spcPts val="0"/>
              </a:spcBef>
              <a:buSzPct val="100000"/>
              <a:buFont typeface="+mj-lt"/>
              <a:buAutoNum type="arabicPeriod" startAt="4"/>
            </a:pPr>
            <a:r>
              <a:rPr lang="en-GB" dirty="0" err="1" smtClean="0"/>
              <a:t>Enregistrez</a:t>
            </a:r>
            <a:r>
              <a:rPr lang="en-GB" dirty="0" smtClean="0"/>
              <a:t> et </a:t>
            </a:r>
            <a:r>
              <a:rPr lang="en-GB" dirty="0" err="1" smtClean="0"/>
              <a:t>contôlez</a:t>
            </a:r>
            <a:endParaRPr lang="en-GB" dirty="0" smtClean="0"/>
          </a:p>
          <a:p>
            <a:pPr marL="342900" indent="-342900">
              <a:buSzPct val="100000"/>
              <a:buFont typeface="+mj-lt"/>
              <a:buAutoNum type="arabicPeriod" startAt="4"/>
            </a:pPr>
            <a:r>
              <a:rPr lang="en-GB" dirty="0" smtClean="0"/>
              <a:t>Les </a:t>
            </a:r>
            <a:r>
              <a:rPr lang="en-GB" dirty="0" err="1" smtClean="0"/>
              <a:t>fonds</a:t>
            </a:r>
            <a:r>
              <a:rPr lang="en-GB" dirty="0" smtClean="0"/>
              <a:t> se </a:t>
            </a:r>
            <a:r>
              <a:rPr lang="en-GB" dirty="0" err="1" smtClean="0"/>
              <a:t>redimentionnent-ils</a:t>
            </a:r>
            <a:r>
              <a:rPr lang="en-GB" dirty="0" smtClean="0"/>
              <a:t> ?   ______________</a:t>
            </a:r>
          </a:p>
        </p:txBody>
      </p:sp>
      <p:sp>
        <p:nvSpPr>
          <p:cNvPr id="3338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Arrière-plans multiples</a:t>
            </a:r>
            <a:endParaRPr lang="en-US" noProof="0" dirty="0" smtClean="0"/>
          </a:p>
        </p:txBody>
      </p:sp>
      <p:sp>
        <p:nvSpPr>
          <p:cNvPr id="8" name="shape3"/>
          <p:cNvSpPr txBox="1"/>
          <p:nvPr/>
        </p:nvSpPr>
        <p:spPr bwMode="blackWhite">
          <a:xfrm>
            <a:off x="863687" y="2002773"/>
            <a:ext cx="7179468" cy="923330"/>
          </a:xfrm>
          <a:prstGeom prst="rect">
            <a:avLst/>
          </a:prstGeom>
          <a:solidFill>
            <a:schemeClr val="tx2"/>
          </a:solidFill>
          <a:ln w="38100">
            <a:solidFill>
              <a:srgbClr val="9900CC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background-image: 	url(../img/hand_holding_tab.png),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url(../img/airport_postblur.jpg);</a:t>
            </a:r>
          </a:p>
        </p:txBody>
      </p:sp>
      <p:sp>
        <p:nvSpPr>
          <p:cNvPr id="9" name="shape2"/>
          <p:cNvSpPr txBox="1"/>
          <p:nvPr/>
        </p:nvSpPr>
        <p:spPr>
          <a:xfrm>
            <a:off x="7544025" y="1798462"/>
            <a:ext cx="761999" cy="408623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9900CC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CSS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226167" y="2999061"/>
            <a:ext cx="374650" cy="269875"/>
            <a:chOff x="196" y="1152"/>
            <a:chExt cx="236" cy="170"/>
          </a:xfrm>
        </p:grpSpPr>
        <p:sp>
          <p:nvSpPr>
            <p:cNvPr id="11" name="Oval 9"/>
            <p:cNvSpPr>
              <a:spLocks noChangeArrowheads="1"/>
            </p:cNvSpPr>
            <p:nvPr/>
          </p:nvSpPr>
          <p:spPr bwMode="blackWhite">
            <a:xfrm>
              <a:off x="196" y="1177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black">
            <a:xfrm>
              <a:off x="294" y="1278"/>
              <a:ext cx="38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0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6" y="10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26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white">
            <a:xfrm>
              <a:off x="283" y="1159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black">
            <a:xfrm>
              <a:off x="272" y="1152"/>
              <a:ext cx="86" cy="118"/>
            </a:xfrm>
            <a:custGeom>
              <a:avLst/>
              <a:gdLst/>
              <a:ahLst/>
              <a:cxnLst>
                <a:cxn ang="0">
                  <a:pos x="35" y="118"/>
                </a:cxn>
                <a:cxn ang="0">
                  <a:pos x="35" y="112"/>
                </a:cxn>
                <a:cxn ang="0">
                  <a:pos x="37" y="100"/>
                </a:cxn>
                <a:cxn ang="0">
                  <a:pos x="37" y="92"/>
                </a:cxn>
                <a:cxn ang="0">
                  <a:pos x="45" y="72"/>
                </a:cxn>
                <a:cxn ang="0">
                  <a:pos x="51" y="60"/>
                </a:cxn>
                <a:cxn ang="0">
                  <a:pos x="53" y="52"/>
                </a:cxn>
                <a:cxn ang="0">
                  <a:pos x="57" y="36"/>
                </a:cxn>
                <a:cxn ang="0">
                  <a:pos x="55" y="24"/>
                </a:cxn>
                <a:cxn ang="0">
                  <a:pos x="51" y="16"/>
                </a:cxn>
                <a:cxn ang="0">
                  <a:pos x="37" y="10"/>
                </a:cxn>
                <a:cxn ang="0">
                  <a:pos x="29" y="10"/>
                </a:cxn>
                <a:cxn ang="0">
                  <a:pos x="25" y="12"/>
                </a:cxn>
                <a:cxn ang="0">
                  <a:pos x="21" y="20"/>
                </a:cxn>
                <a:cxn ang="0">
                  <a:pos x="21" y="22"/>
                </a:cxn>
                <a:cxn ang="0">
                  <a:pos x="23" y="26"/>
                </a:cxn>
                <a:cxn ang="0">
                  <a:pos x="31" y="30"/>
                </a:cxn>
                <a:cxn ang="0">
                  <a:pos x="33" y="36"/>
                </a:cxn>
                <a:cxn ang="0">
                  <a:pos x="35" y="40"/>
                </a:cxn>
                <a:cxn ang="0">
                  <a:pos x="29" y="52"/>
                </a:cxn>
                <a:cxn ang="0">
                  <a:pos x="23" y="56"/>
                </a:cxn>
                <a:cxn ang="0">
                  <a:pos x="17" y="56"/>
                </a:cxn>
                <a:cxn ang="0">
                  <a:pos x="6" y="50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12" y="10"/>
                </a:cxn>
                <a:cxn ang="0">
                  <a:pos x="25" y="2"/>
                </a:cxn>
                <a:cxn ang="0">
                  <a:pos x="43" y="0"/>
                </a:cxn>
                <a:cxn ang="0">
                  <a:pos x="75" y="12"/>
                </a:cxn>
                <a:cxn ang="0">
                  <a:pos x="84" y="24"/>
                </a:cxn>
                <a:cxn ang="0">
                  <a:pos x="86" y="40"/>
                </a:cxn>
                <a:cxn ang="0">
                  <a:pos x="84" y="52"/>
                </a:cxn>
                <a:cxn ang="0">
                  <a:pos x="82" y="60"/>
                </a:cxn>
                <a:cxn ang="0">
                  <a:pos x="79" y="64"/>
                </a:cxn>
                <a:cxn ang="0">
                  <a:pos x="65" y="78"/>
                </a:cxn>
                <a:cxn ang="0">
                  <a:pos x="57" y="86"/>
                </a:cxn>
                <a:cxn ang="0">
                  <a:pos x="51" y="92"/>
                </a:cxn>
                <a:cxn ang="0">
                  <a:pos x="45" y="104"/>
                </a:cxn>
                <a:cxn ang="0">
                  <a:pos x="45" y="110"/>
                </a:cxn>
                <a:cxn ang="0">
                  <a:pos x="43" y="118"/>
                </a:cxn>
              </a:cxnLst>
              <a:rect l="0" t="0" r="r" b="b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8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5" name="shape3"/>
          <p:cNvSpPr txBox="1"/>
          <p:nvPr/>
        </p:nvSpPr>
        <p:spPr bwMode="blackWhite">
          <a:xfrm>
            <a:off x="835066" y="4268496"/>
            <a:ext cx="7179468" cy="369332"/>
          </a:xfrm>
          <a:prstGeom prst="rect">
            <a:avLst/>
          </a:prstGeom>
          <a:solidFill>
            <a:schemeClr val="tx2"/>
          </a:solidFill>
          <a:ln w="38100">
            <a:solidFill>
              <a:srgbClr val="9900CC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background-repeat: no-repeat;</a:t>
            </a:r>
          </a:p>
        </p:txBody>
      </p:sp>
      <p:sp>
        <p:nvSpPr>
          <p:cNvPr id="16" name="shape2"/>
          <p:cNvSpPr txBox="1"/>
          <p:nvPr/>
        </p:nvSpPr>
        <p:spPr>
          <a:xfrm>
            <a:off x="7583827" y="3983199"/>
            <a:ext cx="761999" cy="408623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9900CC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CSS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7" name="Group 8"/>
          <p:cNvGrpSpPr>
            <a:grpSpLocks/>
          </p:cNvGrpSpPr>
          <p:nvPr/>
        </p:nvGrpSpPr>
        <p:grpSpPr bwMode="auto">
          <a:xfrm>
            <a:off x="253155" y="5538794"/>
            <a:ext cx="374650" cy="269875"/>
            <a:chOff x="196" y="1152"/>
            <a:chExt cx="236" cy="170"/>
          </a:xfrm>
        </p:grpSpPr>
        <p:sp>
          <p:nvSpPr>
            <p:cNvPr id="18" name="Oval 9"/>
            <p:cNvSpPr>
              <a:spLocks noChangeArrowheads="1"/>
            </p:cNvSpPr>
            <p:nvPr/>
          </p:nvSpPr>
          <p:spPr bwMode="blackWhite">
            <a:xfrm>
              <a:off x="196" y="1177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black">
            <a:xfrm>
              <a:off x="294" y="1278"/>
              <a:ext cx="38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0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6" y="10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26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Oval 11"/>
            <p:cNvSpPr>
              <a:spLocks noChangeArrowheads="1"/>
            </p:cNvSpPr>
            <p:nvPr/>
          </p:nvSpPr>
          <p:spPr bwMode="white">
            <a:xfrm>
              <a:off x="283" y="1159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black">
            <a:xfrm>
              <a:off x="272" y="1152"/>
              <a:ext cx="86" cy="118"/>
            </a:xfrm>
            <a:custGeom>
              <a:avLst/>
              <a:gdLst/>
              <a:ahLst/>
              <a:cxnLst>
                <a:cxn ang="0">
                  <a:pos x="35" y="118"/>
                </a:cxn>
                <a:cxn ang="0">
                  <a:pos x="35" y="112"/>
                </a:cxn>
                <a:cxn ang="0">
                  <a:pos x="37" y="100"/>
                </a:cxn>
                <a:cxn ang="0">
                  <a:pos x="37" y="92"/>
                </a:cxn>
                <a:cxn ang="0">
                  <a:pos x="45" y="72"/>
                </a:cxn>
                <a:cxn ang="0">
                  <a:pos x="51" y="60"/>
                </a:cxn>
                <a:cxn ang="0">
                  <a:pos x="53" y="52"/>
                </a:cxn>
                <a:cxn ang="0">
                  <a:pos x="57" y="36"/>
                </a:cxn>
                <a:cxn ang="0">
                  <a:pos x="55" y="24"/>
                </a:cxn>
                <a:cxn ang="0">
                  <a:pos x="51" y="16"/>
                </a:cxn>
                <a:cxn ang="0">
                  <a:pos x="37" y="10"/>
                </a:cxn>
                <a:cxn ang="0">
                  <a:pos x="29" y="10"/>
                </a:cxn>
                <a:cxn ang="0">
                  <a:pos x="25" y="12"/>
                </a:cxn>
                <a:cxn ang="0">
                  <a:pos x="21" y="20"/>
                </a:cxn>
                <a:cxn ang="0">
                  <a:pos x="21" y="22"/>
                </a:cxn>
                <a:cxn ang="0">
                  <a:pos x="23" y="26"/>
                </a:cxn>
                <a:cxn ang="0">
                  <a:pos x="31" y="30"/>
                </a:cxn>
                <a:cxn ang="0">
                  <a:pos x="33" y="36"/>
                </a:cxn>
                <a:cxn ang="0">
                  <a:pos x="35" y="40"/>
                </a:cxn>
                <a:cxn ang="0">
                  <a:pos x="29" y="52"/>
                </a:cxn>
                <a:cxn ang="0">
                  <a:pos x="23" y="56"/>
                </a:cxn>
                <a:cxn ang="0">
                  <a:pos x="17" y="56"/>
                </a:cxn>
                <a:cxn ang="0">
                  <a:pos x="6" y="50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12" y="10"/>
                </a:cxn>
                <a:cxn ang="0">
                  <a:pos x="25" y="2"/>
                </a:cxn>
                <a:cxn ang="0">
                  <a:pos x="43" y="0"/>
                </a:cxn>
                <a:cxn ang="0">
                  <a:pos x="75" y="12"/>
                </a:cxn>
                <a:cxn ang="0">
                  <a:pos x="84" y="24"/>
                </a:cxn>
                <a:cxn ang="0">
                  <a:pos x="86" y="40"/>
                </a:cxn>
                <a:cxn ang="0">
                  <a:pos x="84" y="52"/>
                </a:cxn>
                <a:cxn ang="0">
                  <a:pos x="82" y="60"/>
                </a:cxn>
                <a:cxn ang="0">
                  <a:pos x="79" y="64"/>
                </a:cxn>
                <a:cxn ang="0">
                  <a:pos x="65" y="78"/>
                </a:cxn>
                <a:cxn ang="0">
                  <a:pos x="57" y="86"/>
                </a:cxn>
                <a:cxn ang="0">
                  <a:pos x="51" y="92"/>
                </a:cxn>
                <a:cxn ang="0">
                  <a:pos x="45" y="104"/>
                </a:cxn>
                <a:cxn ang="0">
                  <a:pos x="45" y="110"/>
                </a:cxn>
                <a:cxn ang="0">
                  <a:pos x="43" y="118"/>
                </a:cxn>
              </a:cxnLst>
              <a:rect l="0" t="0" r="r" b="b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8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387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7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4750018"/>
          </a:xfrm>
        </p:spPr>
        <p:txBody>
          <a:bodyPr/>
          <a:lstStyle/>
          <a:p>
            <a:pPr>
              <a:buSzTx/>
              <a:buFont typeface="+mj-lt"/>
              <a:buAutoNum type="arabicPeriod" startAt="5"/>
            </a:pPr>
            <a:r>
              <a:rPr lang="en-US" dirty="0" err="1" smtClean="0"/>
              <a:t>Ajoutez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propriété</a:t>
            </a:r>
            <a:r>
              <a:rPr lang="en-US" dirty="0" smtClean="0"/>
              <a:t> de </a:t>
            </a:r>
            <a:r>
              <a:rPr lang="en-US" dirty="0" err="1" smtClean="0"/>
              <a:t>taille</a:t>
            </a:r>
            <a:r>
              <a:rPr lang="en-US" dirty="0" smtClean="0"/>
              <a:t> pour </a:t>
            </a:r>
            <a:r>
              <a:rPr lang="en-US" dirty="0" err="1" smtClean="0"/>
              <a:t>ces</a:t>
            </a:r>
            <a:r>
              <a:rPr lang="en-US" dirty="0" smtClean="0"/>
              <a:t> </a:t>
            </a:r>
            <a:r>
              <a:rPr lang="en-US" dirty="0" err="1" smtClean="0"/>
              <a:t>fonds</a:t>
            </a:r>
            <a:endParaRPr lang="en-US" dirty="0" smtClean="0"/>
          </a:p>
          <a:p>
            <a:pPr marL="342900" indent="-342900">
              <a:buSzTx/>
              <a:buFont typeface="+mj-lt"/>
              <a:buAutoNum type="arabicPeriod" startAt="5"/>
            </a:pPr>
            <a:endParaRPr lang="en-US" dirty="0" smtClean="0"/>
          </a:p>
          <a:p>
            <a:pPr marL="342900" indent="-342900">
              <a:buSzTx/>
              <a:buFont typeface="+mj-lt"/>
              <a:buAutoNum type="arabicPeriod" startAt="5"/>
            </a:pPr>
            <a:endParaRPr lang="en-US" dirty="0" smtClean="0"/>
          </a:p>
          <a:p>
            <a:pPr marL="342900" indent="-342900">
              <a:buSzTx/>
              <a:buFont typeface="+mj-lt"/>
              <a:buAutoNum type="arabicPeriod" startAt="5"/>
            </a:pPr>
            <a:r>
              <a:rPr lang="en-US" dirty="0" err="1" smtClean="0"/>
              <a:t>Enregistrez</a:t>
            </a:r>
            <a:r>
              <a:rPr lang="en-US" dirty="0" smtClean="0"/>
              <a:t> et </a:t>
            </a:r>
            <a:r>
              <a:rPr lang="en-US" err="1" smtClean="0"/>
              <a:t>testez</a:t>
            </a:r>
            <a:r>
              <a:rPr lang="en-US" smtClean="0"/>
              <a:t> </a:t>
            </a:r>
            <a:r>
              <a:rPr lang="en-US" smtClean="0"/>
              <a:t>— On </a:t>
            </a:r>
            <a:r>
              <a:rPr lang="en-US" dirty="0" smtClean="0"/>
              <a:t>y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presque</a:t>
            </a:r>
            <a:r>
              <a:rPr lang="en-US" dirty="0" smtClean="0"/>
              <a:t>… </a:t>
            </a:r>
            <a:r>
              <a:rPr lang="en-US" dirty="0" err="1" smtClean="0"/>
              <a:t>Ajustez</a:t>
            </a:r>
            <a:r>
              <a:rPr lang="en-US" dirty="0" smtClean="0"/>
              <a:t> la position</a:t>
            </a:r>
          </a:p>
          <a:p>
            <a:pPr marL="342900" indent="-342900">
              <a:buSzTx/>
              <a:buFont typeface="+mj-lt"/>
              <a:buAutoNum type="arabicPeriod" startAt="5"/>
            </a:pPr>
            <a:endParaRPr lang="en-US" dirty="0" smtClean="0"/>
          </a:p>
          <a:p>
            <a:pPr marL="342900" indent="-342900">
              <a:buSzTx/>
              <a:buFont typeface="+mj-lt"/>
              <a:buAutoNum type="arabicPeriod" startAt="5"/>
            </a:pPr>
            <a:endParaRPr lang="en-US" dirty="0" smtClean="0"/>
          </a:p>
          <a:p>
            <a:pPr marL="342900" indent="-342900">
              <a:buSzTx/>
              <a:buFont typeface="+mj-lt"/>
              <a:buAutoNum type="arabicPeriod" startAt="5"/>
            </a:pPr>
            <a:r>
              <a:rPr lang="en-US" dirty="0" err="1" smtClean="0"/>
              <a:t>Enregistrez</a:t>
            </a:r>
            <a:r>
              <a:rPr lang="en-US" dirty="0" smtClean="0"/>
              <a:t> et </a:t>
            </a:r>
            <a:r>
              <a:rPr lang="en-US" dirty="0" err="1" smtClean="0"/>
              <a:t>testez</a:t>
            </a:r>
            <a:r>
              <a:rPr lang="en-US" dirty="0" smtClean="0"/>
              <a:t> ; </a:t>
            </a:r>
            <a:br>
              <a:rPr lang="en-US" dirty="0" smtClean="0"/>
            </a:br>
            <a:r>
              <a:rPr lang="en-US" dirty="0" err="1" smtClean="0"/>
              <a:t>Redimetionnez</a:t>
            </a:r>
            <a:r>
              <a:rPr lang="en-US" dirty="0" smtClean="0"/>
              <a:t> </a:t>
            </a:r>
            <a:r>
              <a:rPr lang="en-US" dirty="0" err="1" smtClean="0"/>
              <a:t>votre</a:t>
            </a:r>
            <a:r>
              <a:rPr lang="en-US" dirty="0" smtClean="0"/>
              <a:t> </a:t>
            </a:r>
            <a:r>
              <a:rPr lang="en-US" dirty="0" err="1" smtClean="0"/>
              <a:t>navigateur</a:t>
            </a:r>
            <a:endParaRPr lang="en-US" dirty="0" smtClean="0"/>
          </a:p>
          <a:p>
            <a:pPr marL="685800" lvl="2" indent="-342900"/>
            <a:r>
              <a:rPr lang="en-US" dirty="0" smtClean="0"/>
              <a:t>La main </a:t>
            </a:r>
            <a:r>
              <a:rPr lang="en-US" dirty="0" err="1" smtClean="0"/>
              <a:t>reste</a:t>
            </a:r>
            <a:r>
              <a:rPr lang="en-US" dirty="0" smtClean="0"/>
              <a:t> au </a:t>
            </a:r>
            <a:r>
              <a:rPr lang="en-US" dirty="0" err="1" smtClean="0"/>
              <a:t>centre</a:t>
            </a:r>
            <a:endParaRPr lang="en-US" dirty="0" smtClean="0"/>
          </a:p>
          <a:p>
            <a:pPr marL="685800" lvl="2" indent="-342900"/>
            <a:r>
              <a:rPr lang="en-US" dirty="0" smtClean="0"/>
              <a:t>La main se </a:t>
            </a:r>
            <a:r>
              <a:rPr lang="en-US" dirty="0" err="1" smtClean="0"/>
              <a:t>redimentionne</a:t>
            </a:r>
            <a:r>
              <a:rPr lang="en-US" dirty="0" smtClean="0"/>
              <a:t> </a:t>
            </a:r>
          </a:p>
          <a:p>
            <a:pPr marL="685800" lvl="2" indent="-342900"/>
            <a:r>
              <a:rPr lang="en-US" dirty="0" smtClean="0"/>
              <a:t>La </a:t>
            </a:r>
            <a:r>
              <a:rPr lang="en-US" dirty="0" err="1" smtClean="0"/>
              <a:t>plage</a:t>
            </a:r>
            <a:r>
              <a:rPr lang="en-US" dirty="0" smtClean="0"/>
              <a:t> </a:t>
            </a:r>
            <a:r>
              <a:rPr lang="en-US" dirty="0" err="1" smtClean="0"/>
              <a:t>remplit</a:t>
            </a:r>
            <a:r>
              <a:rPr lang="en-US" dirty="0" smtClean="0"/>
              <a:t> </a:t>
            </a:r>
            <a:r>
              <a:rPr lang="en-US" dirty="0" err="1" smtClean="0"/>
              <a:t>toujours</a:t>
            </a:r>
            <a:r>
              <a:rPr lang="en-US" dirty="0" smtClean="0"/>
              <a:t> </a:t>
            </a:r>
            <a:r>
              <a:rPr lang="en-US" dirty="0" err="1" smtClean="0"/>
              <a:t>l’écran</a:t>
            </a:r>
            <a:endParaRPr lang="en-US" dirty="0" smtClean="0"/>
          </a:p>
          <a:p>
            <a:pPr marL="342900" indent="-342900">
              <a:buSzPct val="100000"/>
              <a:buFont typeface="+mj-lt"/>
              <a:buAutoNum type="arabicPeriod" startAt="3"/>
            </a:pPr>
            <a:endParaRPr lang="en-GB" dirty="0"/>
          </a:p>
        </p:txBody>
      </p:sp>
      <p:sp>
        <p:nvSpPr>
          <p:cNvPr id="3338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Arrière-plans multiples</a:t>
            </a:r>
            <a:endParaRPr lang="en-US" noProof="0" dirty="0" smtClean="0"/>
          </a:p>
        </p:txBody>
      </p:sp>
      <p:sp>
        <p:nvSpPr>
          <p:cNvPr id="8" name="shape3"/>
          <p:cNvSpPr txBox="1"/>
          <p:nvPr/>
        </p:nvSpPr>
        <p:spPr bwMode="blackWhite">
          <a:xfrm>
            <a:off x="878803" y="1226697"/>
            <a:ext cx="7179468" cy="369332"/>
          </a:xfrm>
          <a:prstGeom prst="rect">
            <a:avLst/>
          </a:prstGeom>
          <a:solidFill>
            <a:schemeClr val="tx2"/>
          </a:solidFill>
          <a:ln w="38100">
            <a:solidFill>
              <a:srgbClr val="9900CC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background-size:25%, 125%;</a:t>
            </a:r>
          </a:p>
        </p:txBody>
      </p:sp>
      <p:sp>
        <p:nvSpPr>
          <p:cNvPr id="9" name="shape2"/>
          <p:cNvSpPr txBox="1"/>
          <p:nvPr/>
        </p:nvSpPr>
        <p:spPr>
          <a:xfrm>
            <a:off x="7612797" y="1015241"/>
            <a:ext cx="761999" cy="408623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9900CC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CSS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" name="shape3"/>
          <p:cNvSpPr txBox="1"/>
          <p:nvPr/>
        </p:nvSpPr>
        <p:spPr bwMode="blackWhite">
          <a:xfrm>
            <a:off x="887618" y="2616797"/>
            <a:ext cx="7179468" cy="369332"/>
          </a:xfrm>
          <a:prstGeom prst="rect">
            <a:avLst/>
          </a:prstGeom>
          <a:solidFill>
            <a:schemeClr val="tx2"/>
          </a:solidFill>
          <a:ln w="38100">
            <a:solidFill>
              <a:srgbClr val="9900CC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background-position: 50% 95px,top center;</a:t>
            </a:r>
          </a:p>
        </p:txBody>
      </p:sp>
      <p:sp>
        <p:nvSpPr>
          <p:cNvPr id="16" name="shape2"/>
          <p:cNvSpPr txBox="1"/>
          <p:nvPr/>
        </p:nvSpPr>
        <p:spPr>
          <a:xfrm>
            <a:off x="7621612" y="2405341"/>
            <a:ext cx="761999" cy="408623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9900CC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CSS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91019" y="3355319"/>
            <a:ext cx="3668571" cy="2419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644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79400" y="584200"/>
            <a:ext cx="8864600" cy="3677930"/>
          </a:xfrm>
        </p:spPr>
        <p:txBody>
          <a:bodyPr/>
          <a:lstStyle/>
          <a:p>
            <a:pPr lvl="0"/>
            <a:r>
              <a:rPr lang="fr-FR" dirty="0" smtClean="0"/>
              <a:t>Avant </a:t>
            </a:r>
            <a:r>
              <a:rPr lang="fr-FR" dirty="0" err="1" smtClean="0"/>
              <a:t>CSS3</a:t>
            </a:r>
            <a:r>
              <a:rPr lang="fr-FR" dirty="0" smtClean="0"/>
              <a:t>, les dégradés étaient des images complexes</a:t>
            </a:r>
          </a:p>
          <a:p>
            <a:pPr lvl="1"/>
            <a:r>
              <a:rPr lang="fr-FR" dirty="0" smtClean="0"/>
              <a:t>Créées dans un éditeur et chargées comme images arrière-plan</a:t>
            </a:r>
          </a:p>
          <a:p>
            <a:pPr lvl="0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linear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-gradient</a:t>
            </a:r>
            <a:r>
              <a:rPr lang="fr-FR" dirty="0" smtClean="0"/>
              <a:t> permet d’appliquer un dégradé de couleurs natif en arrière-plan</a:t>
            </a:r>
          </a:p>
          <a:p>
            <a:pPr lvl="1"/>
            <a:r>
              <a:rPr lang="fr-FR" dirty="0" smtClean="0"/>
              <a:t>Doit être appliqué à la propriété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background</a:t>
            </a:r>
            <a:r>
              <a:rPr lang="fr-FR" dirty="0" smtClean="0"/>
              <a:t> dans l’ordre suivant :</a:t>
            </a:r>
          </a:p>
          <a:p>
            <a:pPr marL="852488" lvl="2" indent="-342900">
              <a:buFont typeface="+mj-lt"/>
              <a:buAutoNum type="arabicPeriod"/>
            </a:pPr>
            <a:r>
              <a:rPr lang="fr-FR" dirty="0" smtClean="0"/>
              <a:t>Point de départ 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left</a:t>
            </a:r>
            <a:r>
              <a:rPr lang="fr-FR" dirty="0" smtClean="0"/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deg</a:t>
            </a:r>
            <a:r>
              <a:rPr lang="fr-FR" dirty="0" smtClean="0"/>
              <a:t>)</a:t>
            </a:r>
          </a:p>
          <a:p>
            <a:pPr marL="852488" lvl="2" indent="-342900">
              <a:buFont typeface="+mj-lt"/>
              <a:buAutoNum type="arabicPeriod"/>
            </a:pPr>
            <a:r>
              <a:rPr lang="fr-FR" dirty="0" smtClean="0"/>
              <a:t>Couleur de départ 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red</a:t>
            </a:r>
            <a:r>
              <a:rPr lang="fr-FR" dirty="0" smtClean="0"/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rgb</a:t>
            </a:r>
            <a:r>
              <a:rPr lang="fr-FR" dirty="0" smtClean="0"/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rgba</a:t>
            </a:r>
            <a:r>
              <a:rPr lang="fr-FR" dirty="0" smtClean="0"/>
              <a:t>)</a:t>
            </a:r>
          </a:p>
          <a:p>
            <a:pPr marL="852488" lvl="2" indent="-342900">
              <a:buFont typeface="+mj-lt"/>
              <a:buAutoNum type="arabicPeriod"/>
            </a:pPr>
            <a:r>
              <a:rPr lang="fr-FR" dirty="0" smtClean="0"/>
              <a:t>Arrêts spécifiant la couleur (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green 10%</a:t>
            </a:r>
            <a:r>
              <a:rPr lang="fr-FR" dirty="0" smtClean="0"/>
              <a:t>, valeurs séparées par des virgules)</a:t>
            </a:r>
          </a:p>
          <a:p>
            <a:pPr marL="852488" lvl="2" indent="-342900">
              <a:buFont typeface="+mj-lt"/>
              <a:buAutoNum type="arabicPeriod"/>
            </a:pPr>
            <a:r>
              <a:rPr lang="fr-FR" dirty="0" smtClean="0"/>
              <a:t>Position des arrêts (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right</a:t>
            </a:r>
            <a:r>
              <a:rPr lang="fr-FR" dirty="0" smtClean="0"/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deg</a:t>
            </a:r>
            <a:r>
              <a:rPr lang="fr-FR" dirty="0" smtClean="0"/>
              <a:t>)</a:t>
            </a:r>
          </a:p>
          <a:p>
            <a:pPr marL="852488" lvl="2" indent="-342900">
              <a:buFont typeface="+mj-lt"/>
              <a:buAutoNum type="arabicPeriod"/>
            </a:pPr>
            <a:r>
              <a:rPr lang="fr-FR" dirty="0" smtClean="0"/>
              <a:t>Couleur de fin 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blue</a:t>
            </a:r>
            <a:r>
              <a:rPr lang="fr-FR" dirty="0" smtClean="0"/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rgb</a:t>
            </a:r>
            <a:r>
              <a:rPr lang="fr-FR" dirty="0" smtClean="0"/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rgba</a:t>
            </a:r>
            <a:r>
              <a:rPr lang="fr-FR" dirty="0" smtClean="0"/>
              <a:t>)</a:t>
            </a:r>
          </a:p>
          <a:p>
            <a:endParaRPr lang="fr-FR" dirty="0"/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Dégradés d’arrière-plan</a:t>
            </a:r>
            <a:endParaRPr lang="fr-FR" noProof="0" dirty="0" smtClean="0"/>
          </a:p>
        </p:txBody>
      </p:sp>
      <p:sp>
        <p:nvSpPr>
          <p:cNvPr id="12" name="TextBox 11"/>
          <p:cNvSpPr txBox="1"/>
          <p:nvPr/>
        </p:nvSpPr>
        <p:spPr bwMode="gray">
          <a:xfrm>
            <a:off x="1007271" y="4255158"/>
            <a:ext cx="7179468" cy="923330"/>
          </a:xfrm>
          <a:prstGeom prst="rect">
            <a:avLst/>
          </a:prstGeom>
          <a:solidFill>
            <a:schemeClr val="tx2"/>
          </a:solidFill>
          <a:ln w="38100">
            <a:solidFill>
              <a:srgbClr val="9900CC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.gradient {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linear-gradient(left, blue, silver, right)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7741265" y="4043702"/>
            <a:ext cx="761999" cy="408623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9900CC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CSS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423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Exemples de dégradés d’arrière-plan</a:t>
            </a:r>
            <a:endParaRPr lang="fr-FR" noProof="0" dirty="0" smtClean="0"/>
          </a:p>
        </p:txBody>
      </p:sp>
      <p:grpSp>
        <p:nvGrpSpPr>
          <p:cNvPr id="2" name="Group 1"/>
          <p:cNvGrpSpPr/>
          <p:nvPr/>
        </p:nvGrpSpPr>
        <p:grpSpPr bwMode="gray">
          <a:xfrm>
            <a:off x="279400" y="584200"/>
            <a:ext cx="8599488" cy="4142627"/>
            <a:chOff x="279400" y="1312863"/>
            <a:chExt cx="8599488" cy="4142627"/>
          </a:xfrm>
        </p:grpSpPr>
        <p:sp>
          <p:nvSpPr>
            <p:cNvPr id="9" name="shape9"/>
            <p:cNvSpPr txBox="1">
              <a:spLocks noChangeArrowheads="1"/>
            </p:cNvSpPr>
            <p:nvPr/>
          </p:nvSpPr>
          <p:spPr bwMode="gray">
            <a:xfrm>
              <a:off x="279400" y="1312863"/>
              <a:ext cx="8599488" cy="24878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685800" marR="0" lvl="1" indent="-341313" algn="l" defTabSz="914400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Arial" charset="0"/>
                <a:buChar char="—"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</a:endParaRPr>
            </a:p>
            <a:p>
              <a:pPr marL="685800" marR="0" lvl="1" indent="-341313" algn="l" defTabSz="914400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Arial" charset="0"/>
                <a:buChar char="—"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</a:endParaRPr>
            </a:p>
            <a:p>
              <a:pPr marL="685800" marR="0" lvl="1" indent="-341313" algn="l" defTabSz="914400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Arial" charset="0"/>
                <a:buChar char="—"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</a:endParaRPr>
            </a:p>
            <a:p>
              <a:pPr marL="685800" marR="0" lvl="1" indent="-341313" algn="l" defTabSz="914400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Arial" charset="0"/>
                <a:buChar char="—"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</a:endParaRPr>
            </a:p>
            <a:p>
              <a:pPr marL="685800" marR="0" lvl="1" indent="-341313" algn="l" defTabSz="914400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Arial" charset="0"/>
                <a:buChar char="—"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</a:endParaRPr>
            </a:p>
            <a:p>
              <a:pPr marL="685800" marR="0" lvl="1" indent="-341313" algn="l" defTabSz="914400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Arial" charset="0"/>
                <a:buChar char="—"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</a:endParaRPr>
            </a:p>
            <a:p>
              <a:pPr marL="685800" marR="0" lvl="1" indent="-341313" algn="l" defTabSz="914400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Arial" charset="0"/>
                <a:buChar char="—"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+mn-lt"/>
              </a:endParaRPr>
            </a:p>
            <a:p>
              <a:pPr marL="2166938" marR="0" lvl="5" indent="-228600" algn="l" defTabSz="914400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5" name="shape8"/>
            <p:cNvSpPr txBox="1"/>
            <p:nvPr/>
          </p:nvSpPr>
          <p:spPr bwMode="gray">
            <a:xfrm>
              <a:off x="900111" y="4255161"/>
              <a:ext cx="7179468" cy="1200329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.grad {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background:linear-gradent(0%, rgb(128,128,128), #FFFFFF </a:t>
              </a:r>
              <a:r>
                <a:rPr lang="en-US" sz="1800" b="1" i="1" dirty="0" smtClean="0">
                  <a:solidFill>
                    <a:srgbClr val="0033CC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%)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shape7"/>
            <p:cNvSpPr txBox="1"/>
            <p:nvPr/>
          </p:nvSpPr>
          <p:spPr bwMode="gray">
            <a:xfrm>
              <a:off x="7634105" y="4043705"/>
              <a:ext cx="761999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pic>
          <p:nvPicPr>
            <p:cNvPr id="57346" name="shape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542917" y="1900239"/>
              <a:ext cx="2572563" cy="1314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shape5"/>
            <p:cNvSpPr txBox="1"/>
            <p:nvPr/>
          </p:nvSpPr>
          <p:spPr bwMode="gray">
            <a:xfrm>
              <a:off x="1421599" y="3371850"/>
              <a:ext cx="8755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Courier New" pitchFamily="49" charset="0"/>
                  <a:cs typeface="Courier New" pitchFamily="49" charset="0"/>
                </a:rPr>
                <a:t>X </a:t>
              </a:r>
              <a:r>
                <a:rPr lang="en-US" dirty="0" smtClean="0"/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50%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pic>
          <p:nvPicPr>
            <p:cNvPr id="58370" name="shape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3227451" y="1909763"/>
              <a:ext cx="2544639" cy="1319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shape3"/>
            <p:cNvSpPr txBox="1"/>
            <p:nvPr/>
          </p:nvSpPr>
          <p:spPr bwMode="gray">
            <a:xfrm>
              <a:off x="4217185" y="337185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Courier New" pitchFamily="49" charset="0"/>
                  <a:cs typeface="Courier New" pitchFamily="49" charset="0"/>
                </a:rPr>
                <a:t>X </a:t>
              </a:r>
              <a:r>
                <a:rPr lang="en-US" dirty="0" smtClean="0">
                  <a:latin typeface="+mj-lt"/>
                  <a:cs typeface="Courier New" pitchFamily="49" charset="0"/>
                </a:rPr>
                <a:t>=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75%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pic>
          <p:nvPicPr>
            <p:cNvPr id="58371" name="shape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gray">
            <a:xfrm>
              <a:off x="5884061" y="1905002"/>
              <a:ext cx="2536529" cy="13025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shape1"/>
            <p:cNvSpPr txBox="1"/>
            <p:nvPr/>
          </p:nvSpPr>
          <p:spPr bwMode="gray">
            <a:xfrm>
              <a:off x="6869897" y="337185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Courier New" pitchFamily="49" charset="0"/>
                  <a:cs typeface="Courier New" pitchFamily="49" charset="0"/>
                </a:rPr>
                <a:t>X </a:t>
              </a:r>
              <a:r>
                <a:rPr lang="en-US" dirty="0" smtClean="0">
                  <a:latin typeface="+mj-lt"/>
                  <a:cs typeface="Courier New" pitchFamily="49" charset="0"/>
                </a:rPr>
                <a:t>=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25%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7536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671979"/>
          </a:xfrm>
        </p:spPr>
        <p:txBody>
          <a:bodyPr/>
          <a:lstStyle/>
          <a:p>
            <a:r>
              <a:rPr lang="fr-FR" dirty="0" smtClean="0"/>
              <a:t>Examinez ce conteneur à éléments imbriqués</a:t>
            </a:r>
          </a:p>
          <a:p>
            <a:pPr lvl="1"/>
            <a:r>
              <a:rPr lang="fr-FR" dirty="0" smtClean="0"/>
              <a:t>Au positionnement absolu à l’intérieur de l’élément parent</a:t>
            </a:r>
            <a:endParaRPr lang="fr-FR" noProof="0" dirty="0" smtClean="0"/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Effets d’arrière-plan (suite)</a:t>
            </a:r>
            <a:endParaRPr lang="fr-FR" noProof="0" dirty="0" smtClean="0"/>
          </a:p>
        </p:txBody>
      </p:sp>
      <p:grpSp>
        <p:nvGrpSpPr>
          <p:cNvPr id="2" name="Group 1"/>
          <p:cNvGrpSpPr/>
          <p:nvPr/>
        </p:nvGrpSpPr>
        <p:grpSpPr bwMode="gray">
          <a:xfrm>
            <a:off x="807246" y="1604833"/>
            <a:ext cx="7495993" cy="3450085"/>
            <a:chOff x="807246" y="2336353"/>
            <a:chExt cx="7495993" cy="3450085"/>
          </a:xfrm>
        </p:grpSpPr>
        <p:sp>
          <p:nvSpPr>
            <p:cNvPr id="4" name="shape3"/>
            <p:cNvSpPr txBox="1"/>
            <p:nvPr/>
          </p:nvSpPr>
          <p:spPr bwMode="gray">
            <a:xfrm>
              <a:off x="807246" y="2547809"/>
              <a:ext cx="7179468" cy="1200329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.pop {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background:white;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border:10px solid rgba(0,0,0,.5)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shape2"/>
            <p:cNvSpPr txBox="1"/>
            <p:nvPr/>
          </p:nvSpPr>
          <p:spPr bwMode="gray">
            <a:xfrm>
              <a:off x="7541240" y="2336353"/>
              <a:ext cx="761999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pic>
          <p:nvPicPr>
            <p:cNvPr id="59394" name="shape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2690813" y="4129088"/>
              <a:ext cx="3419475" cy="16573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31627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671979"/>
          </a:xfrm>
        </p:spPr>
        <p:txBody>
          <a:bodyPr/>
          <a:lstStyle/>
          <a:p>
            <a:r>
              <a:rPr lang="fr-FR" dirty="0" smtClean="0"/>
              <a:t>La règle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background-clip</a:t>
            </a:r>
            <a:r>
              <a:rPr lang="fr-FR" dirty="0" smtClean="0"/>
              <a:t> rend les bordures transparentes</a:t>
            </a:r>
          </a:p>
          <a:p>
            <a:pPr lvl="1"/>
            <a:r>
              <a:rPr lang="fr-FR" dirty="0" smtClean="0"/>
              <a:t>Selon le bord de la boîte que vous choisissez</a:t>
            </a:r>
            <a:endParaRPr lang="fr-FR" noProof="0" dirty="0" smtClean="0"/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Effets d’arrière-plan (suite)</a:t>
            </a:r>
            <a:endParaRPr lang="fr-FR" noProof="0" dirty="0" smtClean="0"/>
          </a:p>
        </p:txBody>
      </p:sp>
      <p:grpSp>
        <p:nvGrpSpPr>
          <p:cNvPr id="2" name="Group 1"/>
          <p:cNvGrpSpPr/>
          <p:nvPr/>
        </p:nvGrpSpPr>
        <p:grpSpPr bwMode="gray">
          <a:xfrm>
            <a:off x="807246" y="1604833"/>
            <a:ext cx="7495993" cy="3528666"/>
            <a:chOff x="807246" y="2336353"/>
            <a:chExt cx="7495993" cy="3528666"/>
          </a:xfrm>
        </p:grpSpPr>
        <p:sp>
          <p:nvSpPr>
            <p:cNvPr id="4" name="shape3"/>
            <p:cNvSpPr txBox="1"/>
            <p:nvPr/>
          </p:nvSpPr>
          <p:spPr bwMode="gray">
            <a:xfrm>
              <a:off x="807246" y="2547809"/>
              <a:ext cx="7179468" cy="1477328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.pop {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background:white;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border:10px solid rgba(0,0,0,.5);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background-clip: content-box;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shape2"/>
            <p:cNvSpPr txBox="1"/>
            <p:nvPr/>
          </p:nvSpPr>
          <p:spPr bwMode="gray">
            <a:xfrm>
              <a:off x="7541240" y="2336353"/>
              <a:ext cx="761999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pic>
          <p:nvPicPr>
            <p:cNvPr id="60418" name="shape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2669381" y="4236244"/>
              <a:ext cx="3390900" cy="1628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74261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des effets avancés à </a:t>
            </a:r>
            <a:r>
              <a:rPr lang="fr-FR" dirty="0" err="1" smtClean="0"/>
              <a:t>CSS3</a:t>
            </a:r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2343786" y="1593244"/>
            <a:ext cx="5152569" cy="3185487"/>
          </a:xfrm>
        </p:spPr>
        <p:txBody>
          <a:bodyPr/>
          <a:lstStyle/>
          <a:p>
            <a:pPr lvl="1">
              <a:buNone/>
            </a:pPr>
            <a:r>
              <a:rPr lang="fr-FR" sz="1800" dirty="0"/>
              <a:t>Arrière-plans multiples et coins arrondis</a:t>
            </a:r>
          </a:p>
          <a:p>
            <a:pPr lvl="1">
              <a:buNone/>
            </a:pPr>
            <a:r>
              <a:rPr lang="fr-FR" sz="1800" dirty="0" smtClean="0"/>
              <a:t>Créer des légendes et des infobulles</a:t>
            </a:r>
          </a:p>
          <a:p>
            <a:pPr>
              <a:buNone/>
            </a:pPr>
            <a:r>
              <a:rPr lang="fr-FR" dirty="0" smtClean="0"/>
              <a:t>Utiliser des rubans pour les actualités</a:t>
            </a:r>
          </a:p>
          <a:p>
            <a:pPr>
              <a:buNone/>
            </a:pPr>
            <a:r>
              <a:rPr lang="fr-FR" dirty="0" smtClean="0"/>
              <a:t>Découpes et masques</a:t>
            </a:r>
          </a:p>
          <a:p>
            <a:pPr>
              <a:buNone/>
            </a:pPr>
            <a:r>
              <a:rPr lang="fr-FR" dirty="0" smtClean="0"/>
              <a:t>Animations</a:t>
            </a:r>
          </a:p>
          <a:p>
            <a:pPr>
              <a:buNone/>
            </a:pPr>
            <a:r>
              <a:rPr lang="fr-FR" dirty="0" smtClean="0"/>
              <a:t>Exercice 5.1</a:t>
            </a:r>
            <a:endParaRPr lang="fr-FR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107831" y="2117991"/>
            <a:ext cx="228600" cy="311150"/>
            <a:chOff x="208" y="730"/>
            <a:chExt cx="249" cy="292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black">
            <a:xfrm rot="5400000">
              <a:off x="189" y="754"/>
              <a:ext cx="285" cy="248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CC0000"/>
                </a:gs>
                <a:gs pos="100000">
                  <a:srgbClr val="3C0000"/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209" y="730"/>
              <a:ext cx="245" cy="158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929"/>
            </a:solidFill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209" y="866"/>
              <a:ext cx="248" cy="156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solidFill>
              <a:srgbClr val="360000"/>
            </a:solidFill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6904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219547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fr-FR" dirty="0" smtClean="0"/>
              <a:t>Dans ce chapitre, vous apprendrez à</a:t>
            </a:r>
          </a:p>
          <a:p>
            <a:r>
              <a:rPr lang="fr-FR" dirty="0" smtClean="0"/>
              <a:t>Créer des légendes et des </a:t>
            </a:r>
            <a:r>
              <a:rPr lang="fr-FR" smtClean="0"/>
              <a:t>infobulles en Pure </a:t>
            </a:r>
            <a:r>
              <a:rPr lang="fr-FR" dirty="0" smtClean="0"/>
              <a:t>CSS</a:t>
            </a:r>
          </a:p>
          <a:p>
            <a:r>
              <a:rPr lang="fr-FR" dirty="0" smtClean="0"/>
              <a:t>Ajouter des rubans aux conteneurs</a:t>
            </a:r>
          </a:p>
          <a:p>
            <a:r>
              <a:rPr lang="fr-FR" dirty="0" smtClean="0"/>
              <a:t>Gérer les découpes et les masques des images</a:t>
            </a:r>
          </a:p>
          <a:p>
            <a:r>
              <a:rPr lang="fr-FR" dirty="0" smtClean="0"/>
              <a:t>Créer des animations avec les transformations et les transitions</a:t>
            </a:r>
          </a:p>
        </p:txBody>
      </p:sp>
      <p:sp>
        <p:nvSpPr>
          <p:cNvPr id="262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du chapitre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1251625"/>
          </a:xfrm>
        </p:spPr>
        <p:txBody>
          <a:bodyPr/>
          <a:lstStyle/>
          <a:p>
            <a:r>
              <a:rPr lang="fr-FR" dirty="0" smtClean="0"/>
              <a:t>Possibilité d’appliquer plusieurs ombres au texte en les séparant par des virgules</a:t>
            </a:r>
          </a:p>
          <a:p>
            <a:pPr lvl="1"/>
            <a:r>
              <a:rPr lang="fr-FR" dirty="0" smtClean="0"/>
              <a:t>Il faut souvent s’y reprendre à plusieurs fois pour obtenir l’effet désiré</a:t>
            </a:r>
          </a:p>
          <a:p>
            <a:pPr lvl="1"/>
            <a:r>
              <a:rPr lang="fr-FR" dirty="0" smtClean="0"/>
              <a:t>À combiner avec le canal alpha pour fusionner les ombres entre elles</a:t>
            </a:r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Appliquer plusieurs ombres au texte</a:t>
            </a:r>
          </a:p>
        </p:txBody>
      </p:sp>
      <p:grpSp>
        <p:nvGrpSpPr>
          <p:cNvPr id="2" name="Group 1"/>
          <p:cNvGrpSpPr/>
          <p:nvPr/>
        </p:nvGrpSpPr>
        <p:grpSpPr bwMode="gray">
          <a:xfrm>
            <a:off x="900114" y="2194589"/>
            <a:ext cx="7495993" cy="3251183"/>
            <a:chOff x="900114" y="2497932"/>
            <a:chExt cx="7495993" cy="3251183"/>
          </a:xfrm>
        </p:grpSpPr>
        <p:sp>
          <p:nvSpPr>
            <p:cNvPr id="5" name="shape3"/>
            <p:cNvSpPr txBox="1"/>
            <p:nvPr/>
          </p:nvSpPr>
          <p:spPr bwMode="gray">
            <a:xfrm>
              <a:off x="900114" y="3440791"/>
              <a:ext cx="7179468" cy="2308324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p {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font-family:"</a:t>
              </a:r>
              <a:r>
                <a:rPr lang="en-US" sz="1800" dirty="0" err="1" smtClean="0">
                  <a:latin typeface="Courier New" pitchFamily="49" charset="0"/>
                  <a:cs typeface="Courier New" pitchFamily="49" charset="0"/>
                </a:rPr>
                <a:t>Sofachrome</a:t>
              </a:r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";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color:rgba(0,0,255,.2);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text-shadow: 0 0 4px white,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             0 -5px 4px orange,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             2px -10px 6px brown,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             -2px -15px 11px red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shape2"/>
            <p:cNvSpPr txBox="1"/>
            <p:nvPr/>
          </p:nvSpPr>
          <p:spPr bwMode="gray">
            <a:xfrm>
              <a:off x="7634108" y="3229335"/>
              <a:ext cx="761999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pic>
          <p:nvPicPr>
            <p:cNvPr id="64519" name="shape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2397919" y="2497932"/>
              <a:ext cx="3962400" cy="676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57591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1554272"/>
          </a:xfrm>
        </p:spPr>
        <p:txBody>
          <a:bodyPr/>
          <a:lstStyle/>
          <a:p>
            <a:r>
              <a:rPr lang="fr-FR" dirty="0" smtClean="0"/>
              <a:t>Possibilité d’ajouter un effet 3D à du texte en utilisant les ombres et l’opacité</a:t>
            </a:r>
          </a:p>
          <a:p>
            <a:pPr lvl="1"/>
            <a:r>
              <a:rPr lang="fr-FR" dirty="0" smtClean="0"/>
              <a:t>Principe créé par Mark </a:t>
            </a:r>
            <a:r>
              <a:rPr lang="fr-FR" dirty="0" err="1" smtClean="0"/>
              <a:t>Dotto</a:t>
            </a:r>
            <a:r>
              <a:rPr lang="fr-FR" dirty="0" smtClean="0"/>
              <a:t> sous le nom </a:t>
            </a:r>
            <a:r>
              <a:rPr lang="fr-FR" dirty="0" err="1" smtClean="0"/>
              <a:t>Dotto3D</a:t>
            </a:r>
            <a:endParaRPr lang="fr-FR" dirty="0" smtClean="0"/>
          </a:p>
          <a:p>
            <a:pPr lvl="1"/>
            <a:r>
              <a:rPr lang="fr-FR" dirty="0" smtClean="0"/>
              <a:t>Utilise cinq ombres opaques normales</a:t>
            </a:r>
          </a:p>
          <a:p>
            <a:pPr lvl="1"/>
            <a:r>
              <a:rPr lang="fr-FR" dirty="0" smtClean="0"/>
              <a:t>Et sept canaux alpha supplémentaires</a:t>
            </a:r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Texte en 3D</a:t>
            </a:r>
          </a:p>
        </p:txBody>
      </p:sp>
      <p:grpSp>
        <p:nvGrpSpPr>
          <p:cNvPr id="2" name="Group 1"/>
          <p:cNvGrpSpPr/>
          <p:nvPr/>
        </p:nvGrpSpPr>
        <p:grpSpPr bwMode="gray">
          <a:xfrm>
            <a:off x="864395" y="2625876"/>
            <a:ext cx="7495993" cy="2818630"/>
            <a:chOff x="864395" y="2812256"/>
            <a:chExt cx="7495993" cy="2818630"/>
          </a:xfrm>
        </p:grpSpPr>
        <p:sp>
          <p:nvSpPr>
            <p:cNvPr id="5" name="shape3"/>
            <p:cNvSpPr txBox="1"/>
            <p:nvPr/>
          </p:nvSpPr>
          <p:spPr bwMode="gray">
            <a:xfrm>
              <a:off x="864395" y="3876560"/>
              <a:ext cx="7179468" cy="1754326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p {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font-family:"</a:t>
              </a:r>
              <a:r>
                <a:rPr lang="en-US" sz="1800" dirty="0" err="1" smtClean="0">
                  <a:latin typeface="Courier New" pitchFamily="49" charset="0"/>
                  <a:cs typeface="Courier New" pitchFamily="49" charset="0"/>
                </a:rPr>
                <a:t>Sofachrome</a:t>
              </a:r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";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color:rgba(0,0,255,.5);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text-shadow: 0 1px 0 #ccc…  // 11 more shadows!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		  0 20px 20px rgba(0,0,0,.15);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shape2"/>
            <p:cNvSpPr txBox="1"/>
            <p:nvPr/>
          </p:nvSpPr>
          <p:spPr bwMode="gray">
            <a:xfrm>
              <a:off x="7598389" y="3665104"/>
              <a:ext cx="761999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pic>
          <p:nvPicPr>
            <p:cNvPr id="67587" name="shape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2235995" y="2812256"/>
              <a:ext cx="4143375" cy="933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52028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3626634"/>
          </a:xfrm>
        </p:spPr>
        <p:txBody>
          <a:bodyPr/>
          <a:lstStyle/>
          <a:p>
            <a:r>
              <a:rPr lang="fr-FR" dirty="0" smtClean="0"/>
              <a:t>Également appelées « bulles de dialogue », les légendes servent à attirer l’attention du lecteur</a:t>
            </a:r>
          </a:p>
          <a:p>
            <a:pPr lvl="1"/>
            <a:r>
              <a:rPr lang="fr-FR" dirty="0" smtClean="0"/>
              <a:t>Guident l’utilisateur lorsqu’il parcourt une page Web</a:t>
            </a:r>
          </a:p>
          <a:p>
            <a:pPr lvl="1"/>
            <a:r>
              <a:rPr lang="fr-FR" dirty="0" smtClean="0"/>
              <a:t>Possibilité de les combiner avec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hover</a:t>
            </a:r>
            <a:r>
              <a:rPr lang="fr-FR" dirty="0" smtClean="0"/>
              <a:t> pour mettre l’accent sur un thème particulier</a:t>
            </a:r>
          </a:p>
          <a:p>
            <a:r>
              <a:rPr lang="fr-FR" noProof="0" dirty="0" smtClean="0"/>
              <a:t>En règle générale, les légendes accompagnent du texte</a:t>
            </a:r>
          </a:p>
          <a:p>
            <a:r>
              <a:rPr lang="fr-FR" noProof="0" dirty="0" smtClean="0"/>
              <a:t>Pour créer cet effet, il faut combiner une boîte (la bulle) avec un </a:t>
            </a:r>
            <a:r>
              <a:rPr lang="fr-FR" noProof="0" smtClean="0"/>
              <a:t>triangle (pour la </a:t>
            </a:r>
            <a:r>
              <a:rPr lang="fr-FR" noProof="0" dirty="0" smtClean="0"/>
              <a:t>pointe)</a:t>
            </a:r>
          </a:p>
          <a:p>
            <a:pPr lvl="1"/>
            <a:r>
              <a:rPr lang="fr-FR" dirty="0" smtClean="0"/>
              <a:t>La boîte est le conteneur HTML du texte</a:t>
            </a:r>
          </a:p>
          <a:p>
            <a:pPr lvl="1"/>
            <a:r>
              <a:rPr lang="fr-FR" noProof="0" dirty="0" smtClean="0"/>
              <a:t>Le triangle est un effet CSS spécial</a:t>
            </a:r>
          </a:p>
          <a:p>
            <a:pPr lvl="2"/>
            <a:r>
              <a:rPr lang="fr-FR" dirty="0" smtClean="0"/>
              <a:t>Réalisé à l’aide des pseudo-éléments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before</a:t>
            </a:r>
            <a:r>
              <a:rPr lang="fr-FR" dirty="0" smtClean="0"/>
              <a:t> et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after</a:t>
            </a:r>
            <a:endParaRPr lang="fr-FR" noProof="0" dirty="0" smtClean="0"/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Légendes</a:t>
            </a:r>
            <a:endParaRPr lang="fr-FR" noProof="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1251625"/>
          </a:xfrm>
        </p:spPr>
        <p:txBody>
          <a:bodyPr/>
          <a:lstStyle/>
          <a:p>
            <a:r>
              <a:rPr lang="fr-FR" noProof="0" dirty="0" smtClean="0"/>
              <a:t>Dans un premier temps, il faut créer le conteneur du texte</a:t>
            </a:r>
          </a:p>
          <a:p>
            <a:pPr lvl="1"/>
            <a:r>
              <a:rPr lang="fr-FR" dirty="0" smtClean="0"/>
              <a:t>Appliquer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border-radius</a:t>
            </a:r>
            <a:r>
              <a:rPr lang="fr-FR" dirty="0" smtClean="0"/>
              <a:t> pour arrondir les coins comme sur les supports d’impression</a:t>
            </a:r>
          </a:p>
          <a:p>
            <a:pPr lvl="1"/>
            <a:r>
              <a:rPr lang="fr-FR" noProof="0" dirty="0" smtClean="0"/>
              <a:t>Ajouter un dégradé discret qui sera repris dans le triangle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after</a:t>
            </a:r>
            <a:endParaRPr lang="fr-FR" noProof="0" dirty="0" smtClean="0"/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Légendes (suite)</a:t>
            </a:r>
            <a:endParaRPr lang="fr-FR" noProof="0" dirty="0" smtClean="0"/>
          </a:p>
        </p:txBody>
      </p:sp>
      <p:sp>
        <p:nvSpPr>
          <p:cNvPr id="4" name="shape3"/>
          <p:cNvSpPr txBox="1"/>
          <p:nvPr/>
        </p:nvSpPr>
        <p:spPr bwMode="gray">
          <a:xfrm>
            <a:off x="871539" y="3122287"/>
            <a:ext cx="7179468" cy="2585323"/>
          </a:xfrm>
          <a:prstGeom prst="rect">
            <a:avLst/>
          </a:prstGeom>
          <a:solidFill>
            <a:schemeClr val="tx2"/>
          </a:solidFill>
          <a:ln w="38100">
            <a:solidFill>
              <a:srgbClr val="9900CC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span.bubble {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position:relative;   padding:15px;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margin:1em 0 3em;    color:#000;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background: #95C3FF; font-size:2em;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-moz-border-radius:16px;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-webkit-border-radius:16px; border-radius:16px;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background:-moz-linear-gradient(left, #95C3FF, #90CB79);   background:linear-gradient(left, #95C3FF, #90CB79);}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hape2"/>
          <p:cNvSpPr txBox="1"/>
          <p:nvPr/>
        </p:nvSpPr>
        <p:spPr bwMode="gray">
          <a:xfrm>
            <a:off x="7605533" y="2910831"/>
            <a:ext cx="761999" cy="408623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9900CC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CSS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73730" name="shape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3331369" y="2086557"/>
            <a:ext cx="21526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1528624"/>
          </a:xfrm>
        </p:spPr>
        <p:txBody>
          <a:bodyPr/>
          <a:lstStyle/>
          <a:p>
            <a:r>
              <a:rPr lang="fr-FR" noProof="0" dirty="0" smtClean="0"/>
              <a:t>Pour créer le triangle, vous devez manipuler le contenu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after</a:t>
            </a:r>
            <a:endParaRPr lang="fr-FR" noProof="0" dirty="0" smtClean="0"/>
          </a:p>
          <a:p>
            <a:pPr lvl="1"/>
            <a:r>
              <a:rPr lang="fr-FR" dirty="0" smtClean="0"/>
              <a:t>Pour créer une pyramide avec une pointe centrale, il faut ajouter des bordures larges à des éléments de petite taille</a:t>
            </a:r>
          </a:p>
          <a:p>
            <a:pPr lvl="1"/>
            <a:r>
              <a:rPr lang="fr-FR" noProof="0" dirty="0" smtClean="0"/>
              <a:t>Pour créer un triangle parfait, vous pouvez masquer certaines parties de la pyramide</a:t>
            </a:r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Légendes (suite)</a:t>
            </a:r>
            <a:endParaRPr lang="fr-FR" noProof="0" dirty="0" smtClean="0"/>
          </a:p>
        </p:txBody>
      </p:sp>
      <p:grpSp>
        <p:nvGrpSpPr>
          <p:cNvPr id="2" name="Group 1"/>
          <p:cNvGrpSpPr/>
          <p:nvPr/>
        </p:nvGrpSpPr>
        <p:grpSpPr bwMode="gray">
          <a:xfrm>
            <a:off x="824004" y="1946064"/>
            <a:ext cx="7495993" cy="3809945"/>
            <a:chOff x="914401" y="2507456"/>
            <a:chExt cx="7495993" cy="3809945"/>
          </a:xfrm>
        </p:grpSpPr>
        <p:sp>
          <p:nvSpPr>
            <p:cNvPr id="4" name="shape3"/>
            <p:cNvSpPr txBox="1"/>
            <p:nvPr/>
          </p:nvSpPr>
          <p:spPr bwMode="gray">
            <a:xfrm>
              <a:off x="914401" y="3455079"/>
              <a:ext cx="7179468" cy="2862322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span.bubble:after {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 content:"";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 position:absolute;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 bottom:-15px;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 left:30px;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 width:0;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 border-width:16px 16px 0;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 border-style:solid;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 border-color:#95C3FF transparent;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shape2"/>
            <p:cNvSpPr txBox="1"/>
            <p:nvPr/>
          </p:nvSpPr>
          <p:spPr bwMode="gray">
            <a:xfrm>
              <a:off x="7648395" y="3243623"/>
              <a:ext cx="761999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pic>
          <p:nvPicPr>
            <p:cNvPr id="74755" name="shape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3502819" y="2507456"/>
              <a:ext cx="2124075" cy="714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369332"/>
          </a:xfrm>
        </p:spPr>
        <p:txBody>
          <a:bodyPr/>
          <a:lstStyle/>
          <a:p>
            <a:r>
              <a:rPr lang="fr-FR" noProof="0" dirty="0" smtClean="0"/>
              <a:t>Pour modifier le style de la pointe, il suffit d’ajuster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border-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width</a:t>
            </a:r>
            <a:endParaRPr lang="fr-FR" noProof="0" dirty="0" smtClean="0"/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Exemples de légendes</a:t>
            </a:r>
            <a:endParaRPr lang="fr-FR" noProof="0" dirty="0" smtClean="0"/>
          </a:p>
        </p:txBody>
      </p:sp>
      <p:grpSp>
        <p:nvGrpSpPr>
          <p:cNvPr id="2" name="Group 1"/>
          <p:cNvGrpSpPr/>
          <p:nvPr/>
        </p:nvGrpSpPr>
        <p:grpSpPr bwMode="gray">
          <a:xfrm>
            <a:off x="2400299" y="1840231"/>
            <a:ext cx="4588488" cy="2120983"/>
            <a:chOff x="2400299" y="2571751"/>
            <a:chExt cx="4588488" cy="2120983"/>
          </a:xfrm>
        </p:grpSpPr>
        <p:sp>
          <p:nvSpPr>
            <p:cNvPr id="4" name="shape3"/>
            <p:cNvSpPr txBox="1"/>
            <p:nvPr/>
          </p:nvSpPr>
          <p:spPr bwMode="gray">
            <a:xfrm>
              <a:off x="2400299" y="3769404"/>
              <a:ext cx="4271963" cy="92333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span.bubble:after {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border-width:20px 0 0 20px;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shape2"/>
            <p:cNvSpPr txBox="1"/>
            <p:nvPr/>
          </p:nvSpPr>
          <p:spPr bwMode="gray">
            <a:xfrm>
              <a:off x="6226788" y="3557948"/>
              <a:ext cx="761999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pic>
          <p:nvPicPr>
            <p:cNvPr id="75778" name="shape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3486149" y="2571751"/>
              <a:ext cx="2085975" cy="800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2410916"/>
          </a:xfrm>
        </p:spPr>
        <p:txBody>
          <a:bodyPr/>
          <a:lstStyle/>
          <a:p>
            <a:r>
              <a:rPr lang="fr-FR" noProof="0" dirty="0" smtClean="0"/>
              <a:t>Ajouter du contenu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before</a:t>
            </a:r>
            <a:r>
              <a:rPr lang="fr-FR" noProof="0" dirty="0" smtClean="0"/>
              <a:t> permet de masquer l’angle obtus de la pyramide</a:t>
            </a:r>
          </a:p>
          <a:p>
            <a:pPr lvl="1"/>
            <a:r>
              <a:rPr lang="fr-FR" dirty="0" smtClean="0"/>
              <a:t>L’effet créé ressemble à un triangle obtus</a:t>
            </a:r>
          </a:p>
          <a:p>
            <a:pPr lvl="1"/>
            <a:r>
              <a:rPr lang="fr-FR" dirty="0" smtClean="0"/>
              <a:t>Pour créer un angle, il faut fusionner le contenu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before</a:t>
            </a:r>
            <a:r>
              <a:rPr lang="fr-FR" dirty="0" smtClean="0"/>
              <a:t> avec du contenu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after</a:t>
            </a:r>
            <a:r>
              <a:rPr lang="fr-FR" dirty="0" smtClean="0"/>
              <a:t> de couleur </a:t>
            </a:r>
            <a:r>
              <a:rPr lang="fr-FR" dirty="0" err="1" smtClean="0"/>
              <a:t>bg</a:t>
            </a:r>
            <a:endParaRPr lang="fr-FR" dirty="0" smtClean="0"/>
          </a:p>
          <a:p>
            <a:pPr lvl="2"/>
            <a:r>
              <a:rPr lang="fr-FR" dirty="0" smtClean="0">
                <a:latin typeface="Courier New" pitchFamily="49" charset="0"/>
                <a:cs typeface="Courier New" pitchFamily="49" charset="0"/>
              </a:rPr>
              <a:t>border-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bottom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-style</a:t>
            </a:r>
            <a:r>
              <a:rPr lang="fr-FR" dirty="0" smtClean="0"/>
              <a:t> sert à modifier l’angle de la pointe</a:t>
            </a:r>
          </a:p>
          <a:p>
            <a:pPr lvl="2"/>
            <a:r>
              <a:rPr lang="fr-FR" dirty="0" smtClean="0">
                <a:latin typeface="Courier New" pitchFamily="49" charset="0"/>
                <a:cs typeface="Courier New" pitchFamily="49" charset="0"/>
              </a:rPr>
              <a:t>border-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bottom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width</a:t>
            </a:r>
            <a:r>
              <a:rPr lang="fr-FR" dirty="0" smtClean="0"/>
              <a:t> doit correspondre à la largeur définie dans l’instruction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after</a:t>
            </a:r>
            <a:endParaRPr lang="fr-FR" dirty="0" smtClean="0"/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Exemples de légendes (suite)</a:t>
            </a:r>
            <a:endParaRPr lang="fr-FR" noProof="0" dirty="0" smtClean="0"/>
          </a:p>
        </p:txBody>
      </p:sp>
      <p:grpSp>
        <p:nvGrpSpPr>
          <p:cNvPr id="2" name="Group 1"/>
          <p:cNvGrpSpPr/>
          <p:nvPr/>
        </p:nvGrpSpPr>
        <p:grpSpPr bwMode="gray">
          <a:xfrm>
            <a:off x="2209891" y="2860629"/>
            <a:ext cx="4724218" cy="2897327"/>
            <a:chOff x="2386013" y="3214687"/>
            <a:chExt cx="4724218" cy="2897327"/>
          </a:xfrm>
        </p:grpSpPr>
        <p:pic>
          <p:nvPicPr>
            <p:cNvPr id="75779" name="shape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3476625" y="3214687"/>
              <a:ext cx="2105025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shape2"/>
            <p:cNvSpPr txBox="1"/>
            <p:nvPr/>
          </p:nvSpPr>
          <p:spPr bwMode="gray">
            <a:xfrm>
              <a:off x="2386013" y="4357688"/>
              <a:ext cx="4329112" cy="1754326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.bubble:before {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content:"";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position:absolute;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border-right-width:30px;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border-bottom-width:20px; 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shape1"/>
            <p:cNvSpPr txBox="1"/>
            <p:nvPr/>
          </p:nvSpPr>
          <p:spPr bwMode="gray">
            <a:xfrm>
              <a:off x="6348232" y="4215173"/>
              <a:ext cx="761999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SzTx/>
              <a:buFont typeface="Arial" charset="0"/>
              <a:buAutoNum type="arabicPeriod"/>
            </a:pPr>
            <a:r>
              <a:rPr lang="fr-FR" dirty="0" smtClean="0"/>
              <a:t>Vous allez examiner la pyramide de la bordure du pseudo-élément</a:t>
            </a:r>
          </a:p>
          <a:p>
            <a:pPr marL="798512" lvl="1" indent="-342900"/>
            <a:r>
              <a:rPr lang="fr-FR" dirty="0" smtClean="0"/>
              <a:t>Ouvrez </a:t>
            </a:r>
            <a:r>
              <a:rPr lang="fr-FR" dirty="0" smtClean="0">
                <a:latin typeface="Courier New" charset="0"/>
              </a:rPr>
              <a:t>C:\Inetpub\wwwroot\DoNow\donow-5.1.html</a:t>
            </a:r>
            <a:r>
              <a:rPr lang="fr-FR" dirty="0" smtClean="0"/>
              <a:t> dans </a:t>
            </a:r>
            <a:r>
              <a:rPr lang="fr-FR" dirty="0" err="1" smtClean="0"/>
              <a:t>TextPad</a:t>
            </a:r>
            <a:endParaRPr lang="fr-FR" dirty="0" smtClean="0">
              <a:latin typeface="Courier New" charset="0"/>
            </a:endParaRP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fr-FR" dirty="0" smtClean="0"/>
              <a:t>La légende a déjà été créée</a:t>
            </a:r>
          </a:p>
          <a:p>
            <a:pPr marL="798512" lvl="1" indent="-342900"/>
            <a:r>
              <a:rPr lang="fr-FR" dirty="0" smtClean="0"/>
              <a:t>Vous devez créer le pseudo-élément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after</a:t>
            </a:r>
            <a:endParaRPr lang="fr-FR" dirty="0" smtClean="0"/>
          </a:p>
          <a:p>
            <a:pPr marL="798512" lvl="1" indent="-342900"/>
            <a:r>
              <a:rPr lang="fr-FR" dirty="0" smtClean="0"/>
              <a:t>Placez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after</a:t>
            </a:r>
            <a:r>
              <a:rPr lang="fr-FR" dirty="0" smtClean="0"/>
              <a:t> juste après les règles CSS appliquées à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callout</a:t>
            </a:r>
            <a:r>
              <a:rPr lang="fr-FR" dirty="0" smtClean="0"/>
              <a:t> en vous aidant du code ci-dessous</a:t>
            </a:r>
            <a:endParaRPr lang="fr-FR" dirty="0"/>
          </a:p>
        </p:txBody>
      </p:sp>
      <p:sp>
        <p:nvSpPr>
          <p:cNvPr id="3338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Légendes et infobulles</a:t>
            </a:r>
          </a:p>
        </p:txBody>
      </p:sp>
      <p:sp>
        <p:nvSpPr>
          <p:cNvPr id="5" name="TextBox 4"/>
          <p:cNvSpPr txBox="1"/>
          <p:nvPr/>
        </p:nvSpPr>
        <p:spPr bwMode="gray">
          <a:xfrm>
            <a:off x="914401" y="3231786"/>
            <a:ext cx="7179468" cy="2031325"/>
          </a:xfrm>
          <a:prstGeom prst="rect">
            <a:avLst/>
          </a:prstGeom>
          <a:solidFill>
            <a:schemeClr val="tx2"/>
          </a:solidFill>
          <a:ln w="38100">
            <a:solidFill>
              <a:srgbClr val="9900CC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callout:after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content:"";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position:absolute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bottom:-15px;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left:30px;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width:0;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 bwMode="gray">
          <a:xfrm>
            <a:off x="7648395" y="3020330"/>
            <a:ext cx="761999" cy="408623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9900CC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CSS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225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7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5196295"/>
          </a:xfrm>
        </p:spPr>
        <p:txBody>
          <a:bodyPr/>
          <a:lstStyle/>
          <a:p>
            <a:pPr marL="342900" indent="-342900">
              <a:buSzTx/>
              <a:buFont typeface="+mj-lt"/>
              <a:buAutoNum type="arabicPeriod" startAt="3"/>
            </a:pPr>
            <a:r>
              <a:rPr lang="fr-FR" dirty="0" smtClean="0"/>
              <a:t>Ajoutez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border-style:solid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marL="798512" lvl="1" indent="-342900"/>
            <a:r>
              <a:rPr lang="fr-FR" dirty="0" smtClean="0"/>
              <a:t>Enregistrez et affichez l’aperçu : pour le moment, il n’y a rien à voir</a:t>
            </a:r>
          </a:p>
          <a:p>
            <a:pPr marL="342900" indent="-342900">
              <a:buSzTx/>
              <a:buFont typeface="+mj-lt"/>
              <a:buAutoNum type="arabicPeriod" startAt="3"/>
            </a:pPr>
            <a:r>
              <a:rPr lang="fr-FR" dirty="0" smtClean="0"/>
              <a:t>Ajoutez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border-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width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1px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1px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0</a:t>
            </a:r>
          </a:p>
          <a:p>
            <a:pPr marL="798512" lvl="1" indent="-342900"/>
            <a:r>
              <a:rPr lang="fr-FR" dirty="0" smtClean="0"/>
              <a:t>Enregistrez et affichez l’aperçu : ça commence à prendre forme</a:t>
            </a:r>
          </a:p>
          <a:p>
            <a:pPr marL="342900" indent="-342900">
              <a:buSzTx/>
              <a:buFont typeface="+mj-lt"/>
              <a:buAutoNum type="arabicPeriod" startAt="3"/>
            </a:pPr>
            <a:r>
              <a:rPr lang="fr-FR" dirty="0" smtClean="0"/>
              <a:t>Ajoutez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border-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color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:#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95C3FF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marL="798512" lvl="1" indent="-342900"/>
            <a:r>
              <a:rPr lang="fr-FR" dirty="0" smtClean="0"/>
              <a:t>Enregistrez et affichez l’aperçu : voilà qui est mieux, mais il reste à élargir les bords</a:t>
            </a:r>
          </a:p>
          <a:p>
            <a:pPr marL="798512" lvl="1" indent="-342900"/>
            <a:r>
              <a:rPr lang="fr-FR" dirty="0" smtClean="0"/>
              <a:t>Des bords plus larges créent des angles biseautés imitant une pyramide</a:t>
            </a:r>
          </a:p>
          <a:p>
            <a:pPr marL="798512" lvl="1" indent="-342900"/>
            <a:r>
              <a:rPr lang="fr-FR" dirty="0" smtClean="0"/>
              <a:t>Des bords transparents permettent de ne voir que la pointe</a:t>
            </a:r>
          </a:p>
          <a:p>
            <a:pPr marL="342900" indent="-342900">
              <a:buSzTx/>
              <a:buFont typeface="+mj-lt"/>
              <a:buAutoNum type="arabicPeriod" startAt="3"/>
            </a:pPr>
            <a:r>
              <a:rPr lang="fr-FR" dirty="0" smtClean="0"/>
              <a:t>Modifiez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border-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color</a:t>
            </a:r>
            <a:r>
              <a:rPr lang="fr-FR" dirty="0" smtClean="0"/>
              <a:t> en ajoutant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transparent</a:t>
            </a:r>
            <a:r>
              <a:rPr lang="fr-FR" dirty="0" smtClean="0"/>
              <a:t> après #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95C3FF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marL="798512" lvl="1" indent="-342900"/>
            <a:r>
              <a:rPr lang="fr-FR" dirty="0" smtClean="0"/>
              <a:t>Enregistrez et affichez la légende que vous venez de créer</a:t>
            </a:r>
          </a:p>
          <a:p>
            <a:pPr>
              <a:buSzTx/>
              <a:buFont typeface="+mj-lt"/>
              <a:buAutoNum type="arabicPeriod" startAt="3"/>
            </a:pPr>
            <a:r>
              <a:rPr lang="en-US" dirty="0" err="1" smtClean="0"/>
              <a:t>Ajustez</a:t>
            </a:r>
            <a:r>
              <a:rPr lang="en-US" dirty="0" smtClean="0"/>
              <a:t> La </a:t>
            </a:r>
            <a:r>
              <a:rPr lang="en-US" dirty="0" err="1" smtClean="0"/>
              <a:t>propriété</a:t>
            </a:r>
            <a:r>
              <a:rPr lang="en-US" dirty="0" smtClean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bottom </a:t>
            </a:r>
            <a:r>
              <a:rPr lang="en-US" dirty="0" smtClean="0">
                <a:cs typeface="Courier New" pitchFamily="49" charset="0"/>
              </a:rPr>
              <a:t>de </a:t>
            </a:r>
            <a:r>
              <a:rPr lang="en-US" dirty="0" err="1" smtClean="0">
                <a:cs typeface="Courier New" pitchFamily="49" charset="0"/>
              </a:rPr>
              <a:t>l’étape</a:t>
            </a:r>
            <a:r>
              <a:rPr lang="en-US" dirty="0" smtClean="0">
                <a:cs typeface="Courier New" pitchFamily="49" charset="0"/>
              </a:rPr>
              <a:t> 2 pour </a:t>
            </a:r>
            <a:r>
              <a:rPr lang="en-US" dirty="0" err="1" smtClean="0">
                <a:cs typeface="Courier New" pitchFamily="49" charset="0"/>
              </a:rPr>
              <a:t>affiner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err="1" smtClean="0">
                <a:cs typeface="Courier New" pitchFamily="49" charset="0"/>
              </a:rPr>
              <a:t>votre</a:t>
            </a:r>
            <a:r>
              <a:rPr lang="en-US" dirty="0" smtClean="0">
                <a:cs typeface="Courier New" pitchFamily="49" charset="0"/>
              </a:rPr>
              <a:t> pointe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685800" lvl="1" indent="-342900"/>
            <a:r>
              <a:rPr lang="en-US" dirty="0" err="1" smtClean="0"/>
              <a:t>Essayez</a:t>
            </a:r>
            <a:r>
              <a:rPr lang="en-US" dirty="0" smtClean="0"/>
              <a:t> -</a:t>
            </a:r>
            <a:r>
              <a:rPr lang="en-US" dirty="0"/>
              <a:t>10px </a:t>
            </a:r>
            <a:r>
              <a:rPr lang="en-US" dirty="0" smtClean="0"/>
              <a:t>pour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résultat</a:t>
            </a:r>
            <a:r>
              <a:rPr lang="en-US" dirty="0" smtClean="0"/>
              <a:t> </a:t>
            </a:r>
            <a:endParaRPr lang="en-US" dirty="0"/>
          </a:p>
          <a:p>
            <a:pPr marL="565150" lvl="1" indent="-342900">
              <a:buSzTx/>
            </a:pPr>
            <a:endParaRPr lang="en-US" dirty="0">
              <a:cs typeface="Courier New" pitchFamily="49" charset="0"/>
            </a:endParaRPr>
          </a:p>
          <a:p>
            <a:pPr marL="798512" lvl="1" indent="-342900"/>
            <a:endParaRPr lang="fr-FR" dirty="0"/>
          </a:p>
        </p:txBody>
      </p:sp>
      <p:sp>
        <p:nvSpPr>
          <p:cNvPr id="3338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Légendes et infobulles (suite)</a:t>
            </a:r>
            <a:endParaRPr lang="fr-FR" noProof="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245" y="4908260"/>
            <a:ext cx="16192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6255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1554272"/>
          </a:xfrm>
        </p:spPr>
        <p:txBody>
          <a:bodyPr/>
          <a:lstStyle/>
          <a:p>
            <a:r>
              <a:rPr lang="fr-FR" noProof="0" dirty="0" smtClean="0"/>
              <a:t>Les infobulles sont des légendes invisibles</a:t>
            </a:r>
          </a:p>
          <a:p>
            <a:pPr lvl="1"/>
            <a:r>
              <a:rPr lang="fr-FR" dirty="0" smtClean="0"/>
              <a:t>Qui apparaissent au passage de la souris 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bubble:hover</a:t>
            </a:r>
            <a:r>
              <a:rPr lang="fr-FR" dirty="0" smtClean="0"/>
              <a:t>)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smtClean="0"/>
              <a:t>Leur positionnement doit être absolu pour qu’elles restent liées au contenu activé</a:t>
            </a:r>
          </a:p>
          <a:p>
            <a:pPr lvl="2"/>
            <a:r>
              <a:rPr lang="fr-FR" dirty="0" smtClean="0"/>
              <a:t>Le bloc de contenu d’origine ne doit pas occuper l’espace</a:t>
            </a:r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Infobulles</a:t>
            </a:r>
            <a:endParaRPr lang="fr-FR" noProof="0" dirty="0" smtClean="0"/>
          </a:p>
        </p:txBody>
      </p:sp>
      <p:grpSp>
        <p:nvGrpSpPr>
          <p:cNvPr id="2" name="Group 1"/>
          <p:cNvGrpSpPr/>
          <p:nvPr/>
        </p:nvGrpSpPr>
        <p:grpSpPr bwMode="gray">
          <a:xfrm>
            <a:off x="2209891" y="2483167"/>
            <a:ext cx="4724218" cy="2066331"/>
            <a:chOff x="2386013" y="3214687"/>
            <a:chExt cx="4724218" cy="2066331"/>
          </a:xfrm>
        </p:grpSpPr>
        <p:pic>
          <p:nvPicPr>
            <p:cNvPr id="75779" name="shape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3476625" y="3214687"/>
              <a:ext cx="2105025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shape2"/>
            <p:cNvSpPr txBox="1"/>
            <p:nvPr/>
          </p:nvSpPr>
          <p:spPr bwMode="gray">
            <a:xfrm>
              <a:off x="2386013" y="4357688"/>
              <a:ext cx="4329112" cy="92333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.bubble:hover {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visibility:visible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shape1"/>
            <p:cNvSpPr txBox="1"/>
            <p:nvPr/>
          </p:nvSpPr>
          <p:spPr bwMode="gray">
            <a:xfrm>
              <a:off x="6348232" y="4215173"/>
              <a:ext cx="761999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des effets avancés à </a:t>
            </a:r>
            <a:r>
              <a:rPr lang="fr-FR" dirty="0" err="1" smtClean="0"/>
              <a:t>CSS3</a:t>
            </a:r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2343786" y="1593244"/>
            <a:ext cx="5445867" cy="3185487"/>
          </a:xfrm>
        </p:spPr>
        <p:txBody>
          <a:bodyPr/>
          <a:lstStyle/>
          <a:p>
            <a:pPr lvl="1">
              <a:buNone/>
            </a:pPr>
            <a:r>
              <a:rPr lang="fr-FR" sz="1800" dirty="0" smtClean="0"/>
              <a:t>Arrière-plans multiples et coins </a:t>
            </a:r>
            <a:r>
              <a:rPr lang="fr-FR" sz="1800" dirty="0"/>
              <a:t>arrondis</a:t>
            </a:r>
          </a:p>
          <a:p>
            <a:pPr lvl="1">
              <a:buNone/>
            </a:pPr>
            <a:r>
              <a:rPr lang="fr-FR" sz="1800" dirty="0" smtClean="0"/>
              <a:t>Créer des légendes et des infobulles</a:t>
            </a:r>
          </a:p>
          <a:p>
            <a:pPr>
              <a:buNone/>
            </a:pPr>
            <a:r>
              <a:rPr lang="fr-FR" dirty="0" smtClean="0"/>
              <a:t>Utiliser des rubans pour les actualités</a:t>
            </a:r>
          </a:p>
          <a:p>
            <a:pPr>
              <a:buNone/>
            </a:pPr>
            <a:r>
              <a:rPr lang="fr-FR" dirty="0" smtClean="0"/>
              <a:t>Découpes et masques</a:t>
            </a:r>
          </a:p>
          <a:p>
            <a:pPr>
              <a:buNone/>
            </a:pPr>
            <a:r>
              <a:rPr lang="fr-FR" dirty="0" smtClean="0"/>
              <a:t>Animations</a:t>
            </a:r>
          </a:p>
          <a:p>
            <a:pPr>
              <a:buNone/>
            </a:pPr>
            <a:r>
              <a:rPr lang="fr-FR" dirty="0" smtClean="0"/>
              <a:t>Exercice 5.1</a:t>
            </a:r>
            <a:endParaRPr lang="fr-FR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110585" y="1617658"/>
            <a:ext cx="228600" cy="311150"/>
            <a:chOff x="208" y="730"/>
            <a:chExt cx="249" cy="292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black">
            <a:xfrm rot="5400000">
              <a:off x="189" y="754"/>
              <a:ext cx="285" cy="248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CC0000"/>
                </a:gs>
                <a:gs pos="100000">
                  <a:srgbClr val="3C0000"/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209" y="730"/>
              <a:ext cx="245" cy="158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929"/>
            </a:solidFill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209" y="866"/>
              <a:ext cx="248" cy="156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solidFill>
              <a:srgbClr val="360000"/>
            </a:solidFill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7485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des effets avancés à </a:t>
            </a:r>
            <a:r>
              <a:rPr lang="fr-FR" dirty="0" err="1" smtClean="0"/>
              <a:t>CSS3</a:t>
            </a:r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2343786" y="1593244"/>
            <a:ext cx="5152569" cy="3185487"/>
          </a:xfrm>
        </p:spPr>
        <p:txBody>
          <a:bodyPr/>
          <a:lstStyle/>
          <a:p>
            <a:pPr lvl="1">
              <a:buNone/>
            </a:pPr>
            <a:r>
              <a:rPr lang="fr-FR" sz="1800" dirty="0"/>
              <a:t>Arrière-plans multiples et coins arrondis</a:t>
            </a:r>
          </a:p>
          <a:p>
            <a:pPr lvl="1">
              <a:buNone/>
            </a:pPr>
            <a:r>
              <a:rPr lang="fr-FR" sz="1800" dirty="0" smtClean="0"/>
              <a:t>Créer des légendes et des infobulles</a:t>
            </a:r>
          </a:p>
          <a:p>
            <a:pPr>
              <a:buNone/>
            </a:pPr>
            <a:r>
              <a:rPr lang="fr-FR" dirty="0" smtClean="0"/>
              <a:t>Utiliser des rubans pour les actualités</a:t>
            </a:r>
          </a:p>
          <a:p>
            <a:pPr>
              <a:buNone/>
            </a:pPr>
            <a:r>
              <a:rPr lang="fr-FR" dirty="0" smtClean="0"/>
              <a:t>Découpes et masques</a:t>
            </a:r>
          </a:p>
          <a:p>
            <a:pPr>
              <a:buNone/>
            </a:pPr>
            <a:r>
              <a:rPr lang="fr-FR" dirty="0" smtClean="0"/>
              <a:t>Animations</a:t>
            </a:r>
          </a:p>
          <a:p>
            <a:pPr>
              <a:buNone/>
            </a:pPr>
            <a:r>
              <a:rPr lang="fr-FR" dirty="0" smtClean="0"/>
              <a:t>Exercice 5.1</a:t>
            </a:r>
            <a:endParaRPr lang="fr-FR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130225" y="2626950"/>
            <a:ext cx="228600" cy="311150"/>
            <a:chOff x="208" y="730"/>
            <a:chExt cx="249" cy="292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black">
            <a:xfrm rot="5400000">
              <a:off x="189" y="754"/>
              <a:ext cx="285" cy="248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CC0000"/>
                </a:gs>
                <a:gs pos="100000">
                  <a:srgbClr val="3C0000"/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209" y="730"/>
              <a:ext cx="245" cy="158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929"/>
            </a:solidFill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209" y="866"/>
              <a:ext cx="248" cy="156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solidFill>
              <a:srgbClr val="360000"/>
            </a:solidFill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3603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1985159"/>
          </a:xfrm>
        </p:spPr>
        <p:txBody>
          <a:bodyPr/>
          <a:lstStyle/>
          <a:p>
            <a:r>
              <a:rPr lang="fr-FR" noProof="0" dirty="0" smtClean="0"/>
              <a:t>Pour générer facilement un ruban, vous pouvez créer un chevauchement avec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before</a:t>
            </a:r>
            <a:r>
              <a:rPr lang="fr-FR" noProof="0" dirty="0" smtClean="0"/>
              <a:t> et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after</a:t>
            </a:r>
            <a:endParaRPr lang="fr-FR" noProof="0" dirty="0" smtClean="0"/>
          </a:p>
          <a:p>
            <a:pPr lvl="1"/>
            <a:r>
              <a:rPr lang="fr-FR" dirty="0" smtClean="0"/>
              <a:t>Crée un effet 3D secondaire discret</a:t>
            </a:r>
          </a:p>
          <a:p>
            <a:pPr lvl="1"/>
            <a:r>
              <a:rPr lang="fr-FR" dirty="0" smtClean="0"/>
              <a:t>Possibilité de le transformer pour l’enrouler autour d’un coin du conteneur</a:t>
            </a:r>
          </a:p>
          <a:p>
            <a:r>
              <a:rPr lang="fr-FR" dirty="0" smtClean="0"/>
              <a:t>Dans cet exemple, une balise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div</a:t>
            </a:r>
            <a:r>
              <a:rPr lang="fr-FR" dirty="0" smtClean="0"/>
              <a:t> vide est utilisée pour créer un effet de bordure</a:t>
            </a:r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Rubans</a:t>
            </a:r>
            <a:endParaRPr lang="fr-FR" noProof="0" dirty="0" smtClean="0"/>
          </a:p>
        </p:txBody>
      </p:sp>
      <p:grpSp>
        <p:nvGrpSpPr>
          <p:cNvPr id="2" name="Group 1"/>
          <p:cNvGrpSpPr/>
          <p:nvPr/>
        </p:nvGrpSpPr>
        <p:grpSpPr bwMode="gray">
          <a:xfrm>
            <a:off x="1327638" y="2508487"/>
            <a:ext cx="6488725" cy="3243381"/>
            <a:chOff x="1364456" y="2974182"/>
            <a:chExt cx="6488725" cy="3243381"/>
          </a:xfrm>
        </p:grpSpPr>
        <p:sp>
          <p:nvSpPr>
            <p:cNvPr id="8" name="shape3"/>
            <p:cNvSpPr txBox="1"/>
            <p:nvPr/>
          </p:nvSpPr>
          <p:spPr bwMode="gray">
            <a:xfrm>
              <a:off x="1364456" y="4186238"/>
              <a:ext cx="6093619" cy="2031325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.ribbon {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position: relative;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padding: 6px 20px 6px 70px;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margin: 30px 10px 10px -70px;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background-color: #B3D9FF;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box-shadow: 0px 2px 4px #999;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shape2"/>
            <p:cNvSpPr txBox="1"/>
            <p:nvPr/>
          </p:nvSpPr>
          <p:spPr bwMode="gray">
            <a:xfrm>
              <a:off x="7091182" y="4043723"/>
              <a:ext cx="761999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pic>
          <p:nvPicPr>
            <p:cNvPr id="76802" name="shape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3083719" y="2974182"/>
              <a:ext cx="2762250" cy="981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948978"/>
          </a:xfrm>
        </p:spPr>
        <p:txBody>
          <a:bodyPr/>
          <a:lstStyle/>
          <a:p>
            <a:r>
              <a:rPr lang="fr-FR" noProof="0" dirty="0" smtClean="0"/>
              <a:t>Pour un effet plié, vous devez ajouter la pointe d’une légende</a:t>
            </a:r>
          </a:p>
          <a:p>
            <a:pPr lvl="1"/>
            <a:r>
              <a:rPr lang="fr-FR" dirty="0" smtClean="0"/>
              <a:t>Créer une pyramide sur le bord avec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after</a:t>
            </a:r>
            <a:r>
              <a:rPr lang="fr-FR" dirty="0" smtClean="0"/>
              <a:t> et masquer certaines parties pour obtenir l’effet désiré</a:t>
            </a:r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Rubans (suite)</a:t>
            </a:r>
            <a:endParaRPr lang="fr-FR" noProof="0" dirty="0" smtClean="0"/>
          </a:p>
        </p:txBody>
      </p:sp>
      <p:grpSp>
        <p:nvGrpSpPr>
          <p:cNvPr id="2" name="Group 1"/>
          <p:cNvGrpSpPr/>
          <p:nvPr/>
        </p:nvGrpSpPr>
        <p:grpSpPr bwMode="gray">
          <a:xfrm>
            <a:off x="1327638" y="1725104"/>
            <a:ext cx="6488725" cy="3928348"/>
            <a:chOff x="1400175" y="2350294"/>
            <a:chExt cx="6488725" cy="3928348"/>
          </a:xfrm>
        </p:grpSpPr>
        <p:sp>
          <p:nvSpPr>
            <p:cNvPr id="8" name="shape3"/>
            <p:cNvSpPr txBox="1"/>
            <p:nvPr/>
          </p:nvSpPr>
          <p:spPr bwMode="gray">
            <a:xfrm>
              <a:off x="1400175" y="3693319"/>
              <a:ext cx="6093619" cy="2585323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.ribbon:after {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content: 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"";</a:t>
              </a:r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	position: absolute;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width: 0;         height: 0;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left: 0px;        top: 100%;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border-width: 5px 10px;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border-style: solid;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border-color: #999 #999 transparent transparent;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shape2"/>
            <p:cNvSpPr txBox="1"/>
            <p:nvPr/>
          </p:nvSpPr>
          <p:spPr bwMode="gray">
            <a:xfrm>
              <a:off x="7126901" y="3550804"/>
              <a:ext cx="761999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pic>
          <p:nvPicPr>
            <p:cNvPr id="77827" name="shape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2971800" y="2350294"/>
              <a:ext cx="2828925" cy="857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1251625"/>
          </a:xfrm>
        </p:spPr>
        <p:txBody>
          <a:bodyPr/>
          <a:lstStyle/>
          <a:p>
            <a:r>
              <a:rPr lang="fr-FR" noProof="0" dirty="0" smtClean="0"/>
              <a:t>Vous pouvez ensuite finaliser l’effet ruban en ajoutant des bordures au contenu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before</a:t>
            </a:r>
            <a:endParaRPr lang="fr-FR" noProof="0" dirty="0" smtClean="0"/>
          </a:p>
          <a:p>
            <a:pPr lvl="1"/>
            <a:r>
              <a:rPr lang="fr-FR" dirty="0" smtClean="0"/>
              <a:t>Le ruban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before</a:t>
            </a:r>
            <a:r>
              <a:rPr lang="fr-FR" dirty="0" smtClean="0"/>
              <a:t> doit être plus petit pour créer un effet 3D discret</a:t>
            </a:r>
          </a:p>
          <a:p>
            <a:pPr lvl="1"/>
            <a:r>
              <a:rPr lang="fr-FR" dirty="0" smtClean="0"/>
              <a:t>Vous devez utiliser la même couleur pour la bordure et le ruban !</a:t>
            </a:r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Rubans (suite)</a:t>
            </a:r>
            <a:endParaRPr lang="fr-FR" noProof="0" dirty="0" smtClean="0"/>
          </a:p>
        </p:txBody>
      </p:sp>
      <p:grpSp>
        <p:nvGrpSpPr>
          <p:cNvPr id="2" name="Group 1"/>
          <p:cNvGrpSpPr/>
          <p:nvPr/>
        </p:nvGrpSpPr>
        <p:grpSpPr bwMode="gray">
          <a:xfrm>
            <a:off x="1400175" y="1866376"/>
            <a:ext cx="6488725" cy="3840241"/>
            <a:chOff x="1400175" y="2438401"/>
            <a:chExt cx="6488725" cy="3840241"/>
          </a:xfrm>
        </p:grpSpPr>
        <p:sp>
          <p:nvSpPr>
            <p:cNvPr id="8" name="shape3"/>
            <p:cNvSpPr txBox="1"/>
            <p:nvPr/>
          </p:nvSpPr>
          <p:spPr bwMode="gray">
            <a:xfrm>
              <a:off x="1400175" y="3693319"/>
              <a:ext cx="6093619" cy="2585323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.ribbon:before {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content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;	  position: absolute;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width: 16px;	  height: 0;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left: -16px;	  top: 24px;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border-width: 10px 10px;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border-style: solid;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border-color: #B3D9FF #B3D9FF #B3D9FF transparent;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shape2"/>
            <p:cNvSpPr txBox="1"/>
            <p:nvPr/>
          </p:nvSpPr>
          <p:spPr bwMode="gray">
            <a:xfrm>
              <a:off x="7126901" y="3550804"/>
              <a:ext cx="761999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pic>
          <p:nvPicPr>
            <p:cNvPr id="77828" name="shape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2752725" y="2438401"/>
              <a:ext cx="2952750" cy="981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des effets avancés à </a:t>
            </a:r>
            <a:r>
              <a:rPr lang="fr-FR" dirty="0" err="1" smtClean="0"/>
              <a:t>CSS3</a:t>
            </a:r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2343786" y="1593244"/>
            <a:ext cx="5152569" cy="3185487"/>
          </a:xfrm>
        </p:spPr>
        <p:txBody>
          <a:bodyPr/>
          <a:lstStyle/>
          <a:p>
            <a:pPr lvl="1">
              <a:buNone/>
            </a:pPr>
            <a:r>
              <a:rPr lang="fr-FR" sz="1800" dirty="0"/>
              <a:t>Arrière-plans multiples et coins arrondis</a:t>
            </a:r>
          </a:p>
          <a:p>
            <a:pPr lvl="1">
              <a:buNone/>
            </a:pPr>
            <a:r>
              <a:rPr lang="fr-FR" sz="1800" dirty="0" smtClean="0"/>
              <a:t>Créer des légendes et des infobulles</a:t>
            </a:r>
          </a:p>
          <a:p>
            <a:pPr>
              <a:buNone/>
            </a:pPr>
            <a:r>
              <a:rPr lang="fr-FR" dirty="0" smtClean="0"/>
              <a:t>Utiliser des rubans pour les actualités</a:t>
            </a:r>
          </a:p>
          <a:p>
            <a:pPr>
              <a:buNone/>
            </a:pPr>
            <a:r>
              <a:rPr lang="fr-FR" dirty="0" smtClean="0"/>
              <a:t>Découpes et masques</a:t>
            </a:r>
          </a:p>
          <a:p>
            <a:pPr>
              <a:buNone/>
            </a:pPr>
            <a:r>
              <a:rPr lang="fr-FR" dirty="0" smtClean="0"/>
              <a:t>Animations</a:t>
            </a:r>
          </a:p>
          <a:p>
            <a:pPr>
              <a:buNone/>
            </a:pPr>
            <a:r>
              <a:rPr lang="fr-FR" dirty="0" smtClean="0"/>
              <a:t>Exercice 5.1</a:t>
            </a:r>
            <a:endParaRPr lang="fr-FR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156104" y="3127282"/>
            <a:ext cx="228600" cy="311150"/>
            <a:chOff x="208" y="730"/>
            <a:chExt cx="249" cy="292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black">
            <a:xfrm rot="5400000">
              <a:off x="189" y="754"/>
              <a:ext cx="285" cy="248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CC0000"/>
                </a:gs>
                <a:gs pos="100000">
                  <a:srgbClr val="3C0000"/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209" y="730"/>
              <a:ext cx="245" cy="158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929"/>
            </a:solidFill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209" y="866"/>
              <a:ext cx="248" cy="156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solidFill>
              <a:srgbClr val="360000"/>
            </a:solidFill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3603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3072636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fr-FR" noProof="0" dirty="0" smtClean="0"/>
              <a:t>Définit la partie de la sélection à masquer</a:t>
            </a:r>
          </a:p>
          <a:p>
            <a:pPr lvl="1"/>
            <a:r>
              <a:rPr lang="fr-FR" dirty="0" smtClean="0"/>
              <a:t>Souvent utilisé avec les masques pour faire des trous dans le contenu</a:t>
            </a:r>
          </a:p>
          <a:p>
            <a:r>
              <a:rPr lang="fr-FR" dirty="0" smtClean="0"/>
              <a:t>Il existe trois propriétés CSS pour le découpage</a:t>
            </a: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auto</a:t>
            </a:r>
            <a:r>
              <a:rPr lang="fr-FR" dirty="0" smtClean="0"/>
              <a:t> (équivaut à une déclaration sans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clip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inherit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shape</a:t>
            </a:r>
            <a:r>
              <a:rPr lang="fr-FR" dirty="0" smtClean="0"/>
              <a:t> (valeurs séparées par des virgules)</a:t>
            </a:r>
          </a:p>
          <a:p>
            <a:r>
              <a:rPr lang="fr-FR" dirty="0" smtClean="0"/>
              <a:t>À l’heure actuelle, les masques des découpes de formes ne sont possibles qu’avec des rectangles</a:t>
            </a:r>
          </a:p>
          <a:p>
            <a:pPr lvl="1"/>
            <a:r>
              <a:rPr lang="fr-FR" dirty="0" err="1" smtClean="0"/>
              <a:t>CSS3</a:t>
            </a:r>
            <a:r>
              <a:rPr lang="fr-FR" dirty="0" smtClean="0"/>
              <a:t> propose d’autres formes que vous pourrez utiliser d’ici peu</a:t>
            </a:r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latin typeface="Courier New" pitchFamily="49" charset="0"/>
                <a:cs typeface="Courier New" pitchFamily="49" charset="0"/>
              </a:rPr>
              <a:t>clip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 bwMode="gray">
          <a:xfrm>
            <a:off x="1771650" y="4184916"/>
            <a:ext cx="5881506" cy="1065845"/>
            <a:chOff x="1771650" y="4608079"/>
            <a:chExt cx="5881506" cy="1065845"/>
          </a:xfrm>
        </p:grpSpPr>
        <p:sp>
          <p:nvSpPr>
            <p:cNvPr id="4" name="shape2"/>
            <p:cNvSpPr txBox="1"/>
            <p:nvPr/>
          </p:nvSpPr>
          <p:spPr bwMode="gray">
            <a:xfrm>
              <a:off x="1771650" y="4750594"/>
              <a:ext cx="5486400" cy="92333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.clipped {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clip:rect(10px, 10px, 10px, 10px);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shape1"/>
            <p:cNvSpPr txBox="1"/>
            <p:nvPr/>
          </p:nvSpPr>
          <p:spPr bwMode="gray">
            <a:xfrm>
              <a:off x="6891157" y="4608079"/>
              <a:ext cx="761999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2487861"/>
          </a:xfrm>
        </p:spPr>
        <p:txBody>
          <a:bodyPr/>
          <a:lstStyle/>
          <a:p>
            <a:r>
              <a:rPr lang="fr-FR" noProof="0" dirty="0" smtClean="0"/>
              <a:t>Le calcul des valeurs des formes est différent du calcul CSS habituel</a:t>
            </a:r>
          </a:p>
          <a:p>
            <a:pPr lvl="1"/>
            <a:r>
              <a:rPr lang="fr-FR" dirty="0" smtClean="0"/>
              <a:t>Quatre valeurs signifient généralement en haut, à droite, en bas, à gauche</a:t>
            </a:r>
          </a:p>
          <a:p>
            <a:pPr lvl="1"/>
            <a:r>
              <a:rPr lang="fr-FR" dirty="0" smtClean="0"/>
              <a:t>Les valeurs de découpage doivent être interprétées comme ceci :</a:t>
            </a:r>
          </a:p>
          <a:p>
            <a:pPr lvl="2"/>
            <a:r>
              <a:rPr lang="fr-FR" dirty="0" smtClean="0"/>
              <a:t>En partant du haut</a:t>
            </a:r>
          </a:p>
          <a:p>
            <a:pPr lvl="2"/>
            <a:r>
              <a:rPr lang="fr-FR" dirty="0" smtClean="0"/>
              <a:t>De gauche à droite</a:t>
            </a:r>
          </a:p>
          <a:p>
            <a:pPr lvl="2"/>
            <a:r>
              <a:rPr lang="fr-FR" dirty="0" smtClean="0"/>
              <a:t>De haut en bas</a:t>
            </a:r>
          </a:p>
          <a:p>
            <a:pPr lvl="2"/>
            <a:r>
              <a:rPr lang="fr-FR" dirty="0" smtClean="0"/>
              <a:t>En partant de la gauche</a:t>
            </a:r>
          </a:p>
          <a:p>
            <a:pPr lvl="1"/>
            <a:r>
              <a:rPr lang="fr-FR" dirty="0" smtClean="0"/>
              <a:t>Autre lecture possible : en haut, à gauche, en haut, à gauche</a:t>
            </a:r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Sens des découpes</a:t>
            </a:r>
            <a:endParaRPr lang="fr-FR" noProof="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Sens des découpes (suite)</a:t>
            </a:r>
            <a:endParaRPr lang="fr-FR" noProof="0" dirty="0" smtClean="0"/>
          </a:p>
        </p:txBody>
      </p:sp>
      <p:grpSp>
        <p:nvGrpSpPr>
          <p:cNvPr id="2" name="Group 1"/>
          <p:cNvGrpSpPr/>
          <p:nvPr/>
        </p:nvGrpSpPr>
        <p:grpSpPr bwMode="gray">
          <a:xfrm>
            <a:off x="1435894" y="940117"/>
            <a:ext cx="6357937" cy="4072118"/>
            <a:chOff x="1435894" y="1671637"/>
            <a:chExt cx="6357937" cy="4072118"/>
          </a:xfrm>
        </p:grpSpPr>
        <p:sp>
          <p:nvSpPr>
            <p:cNvPr id="6" name="shape4"/>
            <p:cNvSpPr txBox="1"/>
            <p:nvPr/>
          </p:nvSpPr>
          <p:spPr bwMode="gray">
            <a:xfrm>
              <a:off x="1435894" y="4543426"/>
              <a:ext cx="5893594" cy="1200329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img.clip {  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position: absolute;  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clip: rect(100px, 250px, 250px, 100px);  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shape3"/>
            <p:cNvSpPr txBox="1"/>
            <p:nvPr/>
          </p:nvSpPr>
          <p:spPr bwMode="gray">
            <a:xfrm>
              <a:off x="6962594" y="4400911"/>
              <a:ext cx="761999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pic>
          <p:nvPicPr>
            <p:cNvPr id="78851" name="shape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5450681" y="1685925"/>
              <a:ext cx="2343150" cy="2143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8853" name="shape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1483521" y="1671637"/>
              <a:ext cx="2954316" cy="2250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974626"/>
          </a:xfrm>
        </p:spPr>
        <p:txBody>
          <a:bodyPr/>
          <a:lstStyle/>
          <a:p>
            <a:r>
              <a:rPr lang="fr-FR" noProof="0" dirty="0" smtClean="0"/>
              <a:t>En tant que règle </a:t>
            </a:r>
            <a:r>
              <a:rPr lang="fr-FR" noProof="0" dirty="0" err="1" smtClean="0"/>
              <a:t>CSS2</a:t>
            </a:r>
            <a:r>
              <a:rPr lang="fr-FR" noProof="0" dirty="0" smtClean="0"/>
              <a:t>,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clip</a:t>
            </a:r>
            <a:r>
              <a:rPr lang="fr-FR" noProof="0" dirty="0" smtClean="0"/>
              <a:t> n’a pas besoin de préfixe de fabricant</a:t>
            </a:r>
          </a:p>
          <a:p>
            <a:pPr lvl="1"/>
            <a:r>
              <a:rPr lang="fr-FR" dirty="0" smtClean="0"/>
              <a:t>Une légère modification de la syntaxe permet de l’utiliser avec IE 6 et IE 7</a:t>
            </a:r>
          </a:p>
          <a:p>
            <a:pPr lvl="1"/>
            <a:r>
              <a:rPr lang="fr-FR" dirty="0" smtClean="0"/>
              <a:t>Supprimer les virgules entre les valeurs de découpage</a:t>
            </a:r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Utiliser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clip</a:t>
            </a:r>
            <a:r>
              <a:rPr lang="fr-FR" dirty="0" smtClean="0"/>
              <a:t> avec IE 6 et IE 7</a:t>
            </a:r>
            <a:endParaRPr lang="fr-FR" noProof="0" dirty="0" smtClean="0"/>
          </a:p>
        </p:txBody>
      </p:sp>
      <p:grpSp>
        <p:nvGrpSpPr>
          <p:cNvPr id="2" name="Group 1"/>
          <p:cNvGrpSpPr/>
          <p:nvPr/>
        </p:nvGrpSpPr>
        <p:grpSpPr bwMode="gray">
          <a:xfrm>
            <a:off x="1085850" y="2331261"/>
            <a:ext cx="6952185" cy="1395098"/>
            <a:chOff x="1085850" y="3062781"/>
            <a:chExt cx="6952185" cy="1395098"/>
          </a:xfrm>
        </p:grpSpPr>
        <p:sp>
          <p:nvSpPr>
            <p:cNvPr id="4" name="shape2"/>
            <p:cNvSpPr txBox="1"/>
            <p:nvPr/>
          </p:nvSpPr>
          <p:spPr bwMode="gray">
            <a:xfrm>
              <a:off x="1085850" y="3257550"/>
              <a:ext cx="6830241" cy="1200329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.clipped {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clip:rect(10px 10px 10px 10px);  /* IE 6-7 /*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clip:rect(10px, 10px, 10px, 10px);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shape1"/>
            <p:cNvSpPr txBox="1"/>
            <p:nvPr/>
          </p:nvSpPr>
          <p:spPr bwMode="gray">
            <a:xfrm>
              <a:off x="7276036" y="3062781"/>
              <a:ext cx="761999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3498394"/>
          </a:xfrm>
        </p:spPr>
        <p:txBody>
          <a:bodyPr/>
          <a:lstStyle/>
          <a:p>
            <a:r>
              <a:rPr lang="fr-FR" noProof="0" dirty="0" smtClean="0"/>
              <a:t>Avec les images </a:t>
            </a:r>
            <a:r>
              <a:rPr lang="fr-FR" noProof="0" dirty="0" err="1" smtClean="0"/>
              <a:t>SVG</a:t>
            </a:r>
            <a:r>
              <a:rPr lang="fr-FR" noProof="0" dirty="0" smtClean="0"/>
              <a:t>, il est possible d’utiliser les découpes sur un chemin</a:t>
            </a:r>
          </a:p>
          <a:p>
            <a:pPr lvl="1"/>
            <a:r>
              <a:rPr lang="fr-FR" dirty="0" smtClean="0"/>
              <a:t>Des bordures simples utilisent des formes standards</a:t>
            </a:r>
            <a:endParaRPr lang="fr-FR" noProof="0" dirty="0" smtClean="0"/>
          </a:p>
          <a:p>
            <a:pPr lvl="1"/>
            <a:r>
              <a:rPr lang="fr-FR" dirty="0" smtClean="0"/>
              <a:t>Des formules de calcul d’un polygone </a:t>
            </a:r>
            <a:r>
              <a:rPr lang="fr-FR" dirty="0" err="1" smtClean="0"/>
              <a:t>SVG</a:t>
            </a:r>
            <a:r>
              <a:rPr lang="fr-FR" dirty="0" smtClean="0"/>
              <a:t> permettent de créer des bords spectaculaires</a:t>
            </a:r>
          </a:p>
          <a:p>
            <a:r>
              <a:rPr lang="fr-FR" dirty="0" smtClean="0"/>
              <a:t>À l’heure actuelle, rares sont les navigateurs modernes capables de gérer les chemins de découpes de formes simples</a:t>
            </a:r>
          </a:p>
          <a:p>
            <a:pPr lvl="1"/>
            <a:r>
              <a:rPr lang="fr-FR" dirty="0" smtClean="0"/>
              <a:t>Mais cela ne saurait tarder</a:t>
            </a:r>
          </a:p>
          <a:p>
            <a:pPr lvl="2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Circle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fr-FR" dirty="0" smtClean="0">
                <a:latin typeface="Courier New" pitchFamily="49" charset="0"/>
                <a:cs typeface="Courier New" pitchFamily="49" charset="0"/>
              </a:rPr>
              <a:t>Ellipse</a:t>
            </a:r>
          </a:p>
          <a:p>
            <a:pPr lvl="2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Polygon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endParaRPr lang="fr-FR" dirty="0" smtClean="0"/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Utiliser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clip</a:t>
            </a:r>
            <a:r>
              <a:rPr lang="fr-FR" dirty="0" smtClean="0">
                <a:latin typeface="+mn-lt"/>
                <a:cs typeface="Courier New" pitchFamily="49" charset="0"/>
              </a:rPr>
              <a:t> sur un chemin</a:t>
            </a:r>
            <a:endParaRPr lang="fr-FR" noProof="0" dirty="0" smtClean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9127" y="5574813"/>
            <a:ext cx="5363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SVG = Scalable Vector Graphics</a:t>
            </a:r>
            <a:endParaRPr lang="en-US" dirty="0">
              <a:solidFill>
                <a:schemeClr val="bg2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3144451"/>
          </a:xfrm>
        </p:spPr>
        <p:txBody>
          <a:bodyPr/>
          <a:lstStyle/>
          <a:p>
            <a:r>
              <a:rPr lang="fr-FR" dirty="0" smtClean="0"/>
              <a:t>Les outils et les techniques décrits dans ce chapitre nécessitent des préfixes de fabricants</a:t>
            </a:r>
          </a:p>
          <a:p>
            <a:pPr lvl="1"/>
            <a:r>
              <a:rPr lang="fr-FR" dirty="0" smtClean="0"/>
              <a:t>Vous n’allez plus vous contenter de sélectionner des éléments</a:t>
            </a:r>
          </a:p>
          <a:p>
            <a:pPr lvl="1"/>
            <a:r>
              <a:rPr lang="fr-FR" dirty="0" smtClean="0"/>
              <a:t>Il est temps désormais de passer à la mise en œuvre des éléments de conception avec </a:t>
            </a:r>
            <a:r>
              <a:rPr lang="fr-FR" dirty="0" err="1" smtClean="0"/>
              <a:t>CSS3</a:t>
            </a:r>
            <a:endParaRPr lang="fr-FR" dirty="0" smtClean="0"/>
          </a:p>
          <a:p>
            <a:r>
              <a:rPr lang="fr-FR" noProof="0" dirty="0" smtClean="0"/>
              <a:t>Vous n’aurez pas besoin de JavaScript pour créer ces éléments de conception</a:t>
            </a:r>
          </a:p>
          <a:p>
            <a:pPr lvl="1"/>
            <a:r>
              <a:rPr lang="fr-FR" dirty="0" smtClean="0"/>
              <a:t>Mais vous pourrez vous en servir pour </a:t>
            </a:r>
            <a:r>
              <a:rPr lang="fr-FR" smtClean="0"/>
              <a:t>créer nos propres préfixes </a:t>
            </a:r>
            <a:r>
              <a:rPr lang="fr-FR" dirty="0" smtClean="0"/>
              <a:t>de fabricants</a:t>
            </a:r>
          </a:p>
          <a:p>
            <a:pPr lvl="1"/>
            <a:r>
              <a:rPr lang="fr-FR" noProof="0" dirty="0" smtClean="0"/>
              <a:t>Nous étudierons cette question dans un autre chapitre</a:t>
            </a:r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Techniques de conception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1251625"/>
          </a:xfrm>
        </p:spPr>
        <p:txBody>
          <a:bodyPr/>
          <a:lstStyle/>
          <a:p>
            <a:r>
              <a:rPr lang="fr-FR" noProof="0" dirty="0" smtClean="0"/>
              <a:t>Vous pouvez en </a:t>
            </a:r>
            <a:r>
              <a:rPr lang="fr-FR" dirty="0" smtClean="0"/>
              <a:t>toute confiance utiliser des </a:t>
            </a:r>
            <a:r>
              <a:rPr lang="fr-FR" noProof="0" dirty="0" smtClean="0"/>
              <a:t>images </a:t>
            </a:r>
            <a:r>
              <a:rPr lang="fr-FR" noProof="0" dirty="0" err="1" smtClean="0"/>
              <a:t>SVG</a:t>
            </a:r>
            <a:r>
              <a:rPr lang="fr-FR" noProof="0" dirty="0" smtClean="0"/>
              <a:t> avec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clip-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fr-FR" noProof="0" dirty="0" smtClean="0"/>
              <a:t> dans tous les navigateurs modernes</a:t>
            </a:r>
          </a:p>
          <a:p>
            <a:pPr lvl="1"/>
            <a:r>
              <a:rPr lang="fr-FR" dirty="0" smtClean="0"/>
              <a:t>Il faut au préalable définir un chemin </a:t>
            </a:r>
            <a:r>
              <a:rPr lang="fr-FR" dirty="0" err="1" smtClean="0"/>
              <a:t>SVG</a:t>
            </a:r>
            <a:endParaRPr lang="fr-FR" dirty="0" smtClean="0"/>
          </a:p>
          <a:p>
            <a:pPr lvl="1"/>
            <a:r>
              <a:rPr lang="fr-FR" dirty="0" smtClean="0"/>
              <a:t>Et l’indiquer dans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clip-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 URL</a:t>
            </a:r>
            <a:endParaRPr lang="fr-FR" dirty="0" smtClean="0"/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Utiliser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clip</a:t>
            </a:r>
            <a:r>
              <a:rPr lang="fr-FR" dirty="0" smtClean="0">
                <a:cs typeface="Courier New" pitchFamily="49" charset="0"/>
              </a:rPr>
              <a:t> sur une image </a:t>
            </a:r>
            <a:r>
              <a:rPr lang="fr-FR" dirty="0" err="1" smtClean="0"/>
              <a:t>SVG</a:t>
            </a:r>
            <a:endParaRPr lang="fr-FR" noProof="0" dirty="0" smtClean="0"/>
          </a:p>
        </p:txBody>
      </p:sp>
      <p:grpSp>
        <p:nvGrpSpPr>
          <p:cNvPr id="2" name="Group 1"/>
          <p:cNvGrpSpPr/>
          <p:nvPr/>
        </p:nvGrpSpPr>
        <p:grpSpPr bwMode="gray">
          <a:xfrm>
            <a:off x="957509" y="2162883"/>
            <a:ext cx="7636052" cy="2158466"/>
            <a:chOff x="957509" y="2894403"/>
            <a:chExt cx="7636052" cy="2158466"/>
          </a:xfrm>
        </p:grpSpPr>
        <p:sp>
          <p:nvSpPr>
            <p:cNvPr id="6" name="shape2"/>
            <p:cNvSpPr txBox="1"/>
            <p:nvPr/>
          </p:nvSpPr>
          <p:spPr bwMode="gray">
            <a:xfrm>
              <a:off x="957509" y="3021544"/>
              <a:ext cx="7157545" cy="2031325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FF993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&lt;svg&gt;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&lt;defs&gt;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  &lt;clipPath id="jamesBond"&gt;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    &lt;circle cx="225" cy="155" r="100" /&gt;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  &lt;/clipPath&gt;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&lt;/defs&gt;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&lt;/svg&gt;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shape1"/>
            <p:cNvSpPr txBox="1"/>
            <p:nvPr/>
          </p:nvSpPr>
          <p:spPr bwMode="gray">
            <a:xfrm>
              <a:off x="7636547" y="2894403"/>
              <a:ext cx="957014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FF9933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HTML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Utiliser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clip</a:t>
            </a:r>
            <a:r>
              <a:rPr lang="fr-FR" dirty="0" smtClean="0">
                <a:cs typeface="Courier New" pitchFamily="49" charset="0"/>
              </a:rPr>
              <a:t> sur une image </a:t>
            </a:r>
            <a:r>
              <a:rPr lang="fr-FR" dirty="0" err="1" smtClean="0"/>
              <a:t>SVG</a:t>
            </a:r>
            <a:r>
              <a:rPr lang="fr-FR" dirty="0" smtClean="0"/>
              <a:t> (suite)</a:t>
            </a:r>
            <a:endParaRPr lang="fr-FR" noProof="0" dirty="0" smtClean="0"/>
          </a:p>
        </p:txBody>
      </p:sp>
      <p:grpSp>
        <p:nvGrpSpPr>
          <p:cNvPr id="2" name="Group 1"/>
          <p:cNvGrpSpPr/>
          <p:nvPr/>
        </p:nvGrpSpPr>
        <p:grpSpPr bwMode="gray">
          <a:xfrm>
            <a:off x="1457324" y="878204"/>
            <a:ext cx="6488725" cy="3826850"/>
            <a:chOff x="1457324" y="1609724"/>
            <a:chExt cx="6488725" cy="3826850"/>
          </a:xfrm>
        </p:grpSpPr>
        <p:sp>
          <p:nvSpPr>
            <p:cNvPr id="8" name="shape3"/>
            <p:cNvSpPr txBox="1"/>
            <p:nvPr/>
          </p:nvSpPr>
          <p:spPr bwMode="gray">
            <a:xfrm>
              <a:off x="1457324" y="4236245"/>
              <a:ext cx="6093619" cy="1200329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800" smtClean="0">
                  <a:latin typeface="Courier New" pitchFamily="49" charset="0"/>
                  <a:cs typeface="Courier New" pitchFamily="49" charset="0"/>
                </a:rPr>
                <a:t>.clip {  </a:t>
              </a:r>
            </a:p>
            <a:p>
              <a:r>
                <a:rPr lang="fr-FR" sz="1800" smtClean="0">
                  <a:latin typeface="Courier New" pitchFamily="49" charset="0"/>
                  <a:cs typeface="Courier New" pitchFamily="49" charset="0"/>
                </a:rPr>
                <a:t>position: absolute;  </a:t>
              </a:r>
            </a:p>
            <a:p>
              <a:r>
                <a:rPr lang="fr-FR" sz="1800" smtClean="0">
                  <a:latin typeface="Courier New" pitchFamily="49" charset="0"/>
                  <a:cs typeface="Courier New" pitchFamily="49" charset="0"/>
                </a:rPr>
                <a:t>clip-path: url(#jamesBond);  </a:t>
              </a:r>
            </a:p>
            <a:p>
              <a:r>
                <a:rPr lang="fr-FR" sz="180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shape2"/>
            <p:cNvSpPr txBox="1"/>
            <p:nvPr/>
          </p:nvSpPr>
          <p:spPr bwMode="gray">
            <a:xfrm>
              <a:off x="7184050" y="4093730"/>
              <a:ext cx="761999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0" u="none" strike="noStrike" kern="1200" cap="none" spc="0" normalizeH="0" baseline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</a:t>
              </a:r>
              <a:endParaRPr kumimoji="0" lang="fr-FR" sz="1800" b="1" i="0" u="none" strike="noStrike" kern="1200" cap="none" spc="0" normalizeH="0" baseline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pic>
          <p:nvPicPr>
            <p:cNvPr id="79874" name="shape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3317082" y="1609724"/>
              <a:ext cx="2238375" cy="2352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des effets avancés à </a:t>
            </a:r>
            <a:r>
              <a:rPr lang="fr-FR" dirty="0" err="1" smtClean="0"/>
              <a:t>CSS3</a:t>
            </a:r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2343786" y="1593244"/>
            <a:ext cx="5152569" cy="3185487"/>
          </a:xfrm>
        </p:spPr>
        <p:txBody>
          <a:bodyPr/>
          <a:lstStyle/>
          <a:p>
            <a:pPr lvl="1">
              <a:buNone/>
            </a:pPr>
            <a:r>
              <a:rPr lang="fr-FR" sz="1800" dirty="0"/>
              <a:t>Arrière-plans multiples et coins arrondis</a:t>
            </a:r>
          </a:p>
          <a:p>
            <a:pPr lvl="1">
              <a:buNone/>
            </a:pPr>
            <a:r>
              <a:rPr lang="fr-FR" sz="1800" dirty="0" smtClean="0"/>
              <a:t>Créer des légendes et des infobulles</a:t>
            </a:r>
          </a:p>
          <a:p>
            <a:pPr>
              <a:buNone/>
            </a:pPr>
            <a:r>
              <a:rPr lang="fr-FR" dirty="0" smtClean="0"/>
              <a:t>Utiliser des rubans pour les actualités</a:t>
            </a:r>
          </a:p>
          <a:p>
            <a:pPr>
              <a:buNone/>
            </a:pPr>
            <a:r>
              <a:rPr lang="fr-FR" dirty="0" smtClean="0"/>
              <a:t>Découpes et masques</a:t>
            </a:r>
          </a:p>
          <a:p>
            <a:pPr>
              <a:buNone/>
            </a:pPr>
            <a:r>
              <a:rPr lang="fr-FR" dirty="0" smtClean="0"/>
              <a:t>Animations</a:t>
            </a:r>
          </a:p>
          <a:p>
            <a:pPr>
              <a:buNone/>
            </a:pPr>
            <a:r>
              <a:rPr lang="fr-FR" dirty="0" smtClean="0"/>
              <a:t>Exercice 5.1</a:t>
            </a:r>
            <a:endParaRPr lang="fr-FR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143806" y="3644866"/>
            <a:ext cx="228600" cy="311150"/>
            <a:chOff x="208" y="730"/>
            <a:chExt cx="249" cy="292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black">
            <a:xfrm rot="5400000">
              <a:off x="189" y="754"/>
              <a:ext cx="285" cy="248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CC0000"/>
                </a:gs>
                <a:gs pos="100000">
                  <a:srgbClr val="3C0000"/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209" y="730"/>
              <a:ext cx="245" cy="158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929"/>
            </a:solidFill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209" y="866"/>
              <a:ext cx="248" cy="156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solidFill>
              <a:srgbClr val="360000"/>
            </a:solidFill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3603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3626634"/>
          </a:xfrm>
        </p:spPr>
        <p:txBody>
          <a:bodyPr/>
          <a:lstStyle/>
          <a:p>
            <a:r>
              <a:rPr lang="fr-FR" dirty="0" smtClean="0"/>
              <a:t>Pour créer des animations, il est possible de combiner des transitions et des transformations</a:t>
            </a:r>
          </a:p>
          <a:p>
            <a:pPr lvl="1"/>
            <a:r>
              <a:rPr lang="fr-FR" dirty="0" smtClean="0"/>
              <a:t>Des images clés déterminent la fréquence des changements d’images</a:t>
            </a:r>
          </a:p>
          <a:p>
            <a:pPr lvl="1"/>
            <a:r>
              <a:rPr lang="fr-FR" dirty="0" smtClean="0"/>
              <a:t>Les animations se déclenchent souvent à la suite d’un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hover</a:t>
            </a:r>
            <a:endParaRPr lang="fr-FR" dirty="0" smtClean="0"/>
          </a:p>
          <a:p>
            <a:r>
              <a:rPr lang="fr-FR" noProof="0" dirty="0" smtClean="0"/>
              <a:t>Avant de vous lancer dans la création d’animations, il est </a:t>
            </a:r>
            <a:r>
              <a:rPr lang="fr-FR" dirty="0" smtClean="0"/>
              <a:t>important de comprendre les principaux ressorts de la manipulation visuelle</a:t>
            </a:r>
            <a:endParaRPr lang="fr-FR" noProof="0" dirty="0" smtClean="0"/>
          </a:p>
          <a:p>
            <a:r>
              <a:rPr lang="fr-FR" noProof="0" dirty="0" smtClean="0"/>
              <a:t>Nous allons commencer par étudier les transformations</a:t>
            </a:r>
          </a:p>
          <a:p>
            <a:pPr lvl="1"/>
            <a:r>
              <a:rPr lang="fr-FR" dirty="0" smtClean="0"/>
              <a:t>Puis nous passerons aux transitions</a:t>
            </a:r>
          </a:p>
          <a:p>
            <a:pPr lvl="1"/>
            <a:r>
              <a:rPr lang="fr-FR" dirty="0" smtClean="0"/>
              <a:t>Pour finir, vous apprendrez à combiner toutes ces techniques pour créer une animation</a:t>
            </a:r>
          </a:p>
          <a:p>
            <a:pPr lvl="2"/>
            <a:r>
              <a:rPr lang="fr-FR" noProof="0" dirty="0" smtClean="0"/>
              <a:t>Animation ne signifie pas obligatoirement transitions ou transformations</a:t>
            </a:r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Animations</a:t>
            </a:r>
            <a:endParaRPr lang="fr-FR" noProof="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4231928"/>
          </a:xfrm>
        </p:spPr>
        <p:txBody>
          <a:bodyPr/>
          <a:lstStyle/>
          <a:p>
            <a:r>
              <a:rPr lang="fr-FR" dirty="0" smtClean="0"/>
              <a:t>Les concepteurs utilisent la propriété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transform</a:t>
            </a:r>
            <a:r>
              <a:rPr lang="fr-FR" dirty="0" smtClean="0"/>
              <a:t> pour manipuler une sélection</a:t>
            </a:r>
          </a:p>
          <a:p>
            <a:pPr lvl="1"/>
            <a:r>
              <a:rPr lang="fr-FR" dirty="0" smtClean="0"/>
              <a:t>Fonctionnalité assez récente nécessitant l’ajout de préfixes complets sur le navigateur</a:t>
            </a:r>
          </a:p>
          <a:p>
            <a:r>
              <a:rPr lang="fr-FR" noProof="0" dirty="0" smtClean="0"/>
              <a:t>Les éléments transformés gardent leur place au sein du flux du document</a:t>
            </a:r>
          </a:p>
          <a:p>
            <a:pPr lvl="1"/>
            <a:r>
              <a:rPr lang="fr-FR" dirty="0" smtClean="0"/>
              <a:t>Même après la transformation</a:t>
            </a:r>
          </a:p>
          <a:p>
            <a:pPr lvl="1"/>
            <a:r>
              <a:rPr lang="fr-FR" noProof="0" dirty="0" smtClean="0"/>
              <a:t>Sorte de positionnement relatif</a:t>
            </a:r>
          </a:p>
          <a:p>
            <a:r>
              <a:rPr lang="fr-FR" dirty="0" smtClean="0"/>
              <a:t>Les navigateurs sont capables de gérer entièrement certaines règles de transformation</a:t>
            </a:r>
          </a:p>
          <a:p>
            <a:pPr lvl="1"/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rotate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scale</a:t>
            </a:r>
            <a:r>
              <a:rPr lang="fr-FR" dirty="0" smtClean="0"/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scaleX</a:t>
            </a:r>
            <a:r>
              <a:rPr lang="fr-FR" dirty="0" smtClean="0"/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scaleY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skew</a:t>
            </a:r>
            <a:r>
              <a:rPr lang="fr-FR" noProof="0" dirty="0" smtClean="0"/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skewX</a:t>
            </a:r>
            <a:r>
              <a:rPr lang="fr-FR" noProof="0" dirty="0" smtClean="0"/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skewY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translate</a:t>
            </a:r>
            <a:endParaRPr lang="fr-FR" noProof="0" dirty="0" smtClean="0"/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latin typeface="Courier New" pitchFamily="49" charset="0"/>
                <a:cs typeface="Courier New" pitchFamily="49" charset="0"/>
              </a:rPr>
              <a:t>transform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671979"/>
          </a:xfrm>
        </p:spPr>
        <p:txBody>
          <a:bodyPr/>
          <a:lstStyle/>
          <a:p>
            <a:r>
              <a:rPr lang="fr-FR" dirty="0" smtClean="0"/>
              <a:t>L’unité de mesure des transformations est le degré</a:t>
            </a:r>
          </a:p>
          <a:p>
            <a:pPr lvl="1"/>
            <a:r>
              <a:rPr lang="fr-FR" dirty="0" smtClean="0"/>
              <a:t>Ou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deg</a:t>
            </a:r>
            <a:endParaRPr lang="fr-FR" noProof="0" dirty="0" smtClean="0"/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d’utilisation de la propriété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transform</a:t>
            </a:r>
            <a:endParaRPr lang="fr-FR" noProof="0" dirty="0" smtClean="0"/>
          </a:p>
        </p:txBody>
      </p:sp>
      <p:grpSp>
        <p:nvGrpSpPr>
          <p:cNvPr id="2" name="Group 1"/>
          <p:cNvGrpSpPr/>
          <p:nvPr/>
        </p:nvGrpSpPr>
        <p:grpSpPr bwMode="gray">
          <a:xfrm>
            <a:off x="2243138" y="1416367"/>
            <a:ext cx="4617061" cy="3568899"/>
            <a:chOff x="2243138" y="2147887"/>
            <a:chExt cx="4617061" cy="3568899"/>
          </a:xfrm>
        </p:grpSpPr>
        <p:sp>
          <p:nvSpPr>
            <p:cNvPr id="4" name="shape3"/>
            <p:cNvSpPr txBox="1"/>
            <p:nvPr/>
          </p:nvSpPr>
          <p:spPr bwMode="gray">
            <a:xfrm>
              <a:off x="2243138" y="4793456"/>
              <a:ext cx="4221955" cy="92333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img.transformMe {</a:t>
              </a:r>
            </a:p>
            <a:p>
              <a:r>
                <a:rPr lang="en-US" sz="1800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transform:rotate(45deg);</a:t>
              </a:r>
            </a:p>
            <a:p>
              <a:r>
                <a:rPr lang="en-US" sz="1800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 </a:t>
              </a:r>
            </a:p>
          </p:txBody>
        </p:sp>
        <p:sp>
          <p:nvSpPr>
            <p:cNvPr id="5" name="shape2"/>
            <p:cNvSpPr txBox="1"/>
            <p:nvPr/>
          </p:nvSpPr>
          <p:spPr bwMode="gray">
            <a:xfrm>
              <a:off x="6098200" y="4650941"/>
              <a:ext cx="761999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pic>
          <p:nvPicPr>
            <p:cNvPr id="82946" name="shape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3207545" y="2147887"/>
              <a:ext cx="2348722" cy="23026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974626"/>
          </a:xfrm>
        </p:spPr>
        <p:txBody>
          <a:bodyPr/>
          <a:lstStyle/>
          <a:p>
            <a:r>
              <a:rPr lang="fr-FR" dirty="0" smtClean="0"/>
              <a:t>Par défaut,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transform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fr-FR" dirty="0" smtClean="0"/>
              <a:t> est égal à 0,0</a:t>
            </a:r>
          </a:p>
          <a:p>
            <a:pPr lvl="1"/>
            <a:r>
              <a:rPr lang="fr-FR" dirty="0" smtClean="0"/>
              <a:t>Basé sur les coordonnées du conteneur</a:t>
            </a:r>
          </a:p>
          <a:p>
            <a:pPr lvl="1"/>
            <a:r>
              <a:rPr lang="fr-FR" dirty="0" smtClean="0"/>
              <a:t>Possibilité de modifier cette valeur avec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transform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b="1" i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fr-FR" b="1" i="1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%</a:t>
            </a:r>
            <a:endParaRPr lang="fr-FR" noProof="0" dirty="0" smtClean="0"/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rotate</a:t>
            </a:r>
            <a:r>
              <a:rPr lang="fr-FR" dirty="0" smtClean="0"/>
              <a:t> et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skew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 bwMode="gray">
          <a:xfrm>
            <a:off x="285751" y="1644976"/>
            <a:ext cx="8634230" cy="3392681"/>
            <a:chOff x="285751" y="2376496"/>
            <a:chExt cx="8634230" cy="3392681"/>
          </a:xfrm>
        </p:grpSpPr>
        <p:sp>
          <p:nvSpPr>
            <p:cNvPr id="4" name="shape6"/>
            <p:cNvSpPr txBox="1"/>
            <p:nvPr/>
          </p:nvSpPr>
          <p:spPr bwMode="gray">
            <a:xfrm>
              <a:off x="285751" y="4843471"/>
              <a:ext cx="3779043" cy="92333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img.transformMe {</a:t>
              </a:r>
            </a:p>
            <a:p>
              <a:r>
                <a:rPr lang="en-US" sz="1800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transform:rotate(45deg);</a:t>
              </a:r>
            </a:p>
            <a:p>
              <a:r>
                <a:rPr lang="en-US" sz="1800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 </a:t>
              </a:r>
            </a:p>
          </p:txBody>
        </p:sp>
        <p:sp>
          <p:nvSpPr>
            <p:cNvPr id="5" name="shape5"/>
            <p:cNvSpPr txBox="1"/>
            <p:nvPr/>
          </p:nvSpPr>
          <p:spPr bwMode="gray">
            <a:xfrm>
              <a:off x="3719332" y="4700956"/>
              <a:ext cx="761999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pic>
          <p:nvPicPr>
            <p:cNvPr id="82946" name="shape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1178720" y="2376496"/>
              <a:ext cx="2348722" cy="23026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shape3"/>
            <p:cNvSpPr txBox="1"/>
            <p:nvPr/>
          </p:nvSpPr>
          <p:spPr bwMode="gray">
            <a:xfrm>
              <a:off x="4724401" y="4845847"/>
              <a:ext cx="3779043" cy="92333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img.transformMe {</a:t>
              </a:r>
            </a:p>
            <a:p>
              <a:r>
                <a:rPr lang="en-US" sz="1800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transform:skewY(45deg);</a:t>
              </a:r>
            </a:p>
            <a:p>
              <a:r>
                <a:rPr lang="en-US" sz="1800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 </a:t>
              </a:r>
            </a:p>
          </p:txBody>
        </p:sp>
        <p:sp>
          <p:nvSpPr>
            <p:cNvPr id="9" name="shape2"/>
            <p:cNvSpPr txBox="1"/>
            <p:nvPr/>
          </p:nvSpPr>
          <p:spPr bwMode="gray">
            <a:xfrm>
              <a:off x="8157982" y="4703332"/>
              <a:ext cx="761999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pic>
          <p:nvPicPr>
            <p:cNvPr id="83970" name="shape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5998370" y="2405071"/>
              <a:ext cx="1412808" cy="2195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spcBef>
                <a:spcPts val="1400"/>
              </a:spcBef>
              <a:buSzPct val="100000"/>
              <a:buFont typeface="Arial" charset="0"/>
              <a:buAutoNum type="arabicPeriod"/>
            </a:pPr>
            <a:r>
              <a:rPr lang="fr-FR" b="1" dirty="0" smtClean="0">
                <a:solidFill>
                  <a:schemeClr val="tx1"/>
                </a:solidFill>
                <a:ea typeface="+mn-ea"/>
                <a:cs typeface="+mn-cs"/>
              </a:rPr>
              <a:t>Ouvrez </a:t>
            </a:r>
            <a:r>
              <a:rPr lang="fr-FR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C:\Inetpub\wwwroot\DoNow\donow-5.2.html</a:t>
            </a:r>
            <a:r>
              <a:rPr lang="fr-FR" b="1" dirty="0" smtClean="0">
                <a:solidFill>
                  <a:schemeClr val="tx1"/>
                </a:solidFill>
              </a:rPr>
              <a:t> dans </a:t>
            </a:r>
            <a:r>
              <a:rPr lang="fr-FR" b="1" dirty="0" err="1" smtClean="0">
                <a:solidFill>
                  <a:schemeClr val="tx1"/>
                </a:solidFill>
              </a:rPr>
              <a:t>TextPad</a:t>
            </a:r>
            <a:endParaRPr lang="fr-FR" b="1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1" indent="-342900">
              <a:spcBef>
                <a:spcPts val="1400"/>
              </a:spcBef>
              <a:buSzPct val="100000"/>
              <a:buFont typeface="Arial" charset="0"/>
              <a:buAutoNum type="arabicPeriod"/>
            </a:pPr>
            <a:r>
              <a:rPr lang="fr-FR" b="1" dirty="0" smtClean="0">
                <a:solidFill>
                  <a:schemeClr val="tx1"/>
                </a:solidFill>
                <a:ea typeface="+mn-ea"/>
                <a:cs typeface="+mn-cs"/>
              </a:rPr>
              <a:t>Ce fichier modèle contient plusieurs transformations</a:t>
            </a:r>
          </a:p>
          <a:p>
            <a:pPr marL="571500" lvl="1" indent="-228600">
              <a:buSzPct val="115000"/>
              <a:buFont typeface="Arial" pitchFamily="34" charset="0"/>
              <a:buChar char="•"/>
            </a:pPr>
            <a:r>
              <a:rPr lang="fr-FR" dirty="0" smtClean="0"/>
              <a:t>Il manque un élément clé pour chacune d’entre elles</a:t>
            </a:r>
          </a:p>
          <a:p>
            <a:pPr marL="342900" lvl="1" indent="-342900">
              <a:spcBef>
                <a:spcPts val="1400"/>
              </a:spcBef>
              <a:buSzPct val="100000"/>
              <a:buFont typeface="+mj-lt"/>
              <a:buAutoNum type="arabicPeriod" startAt="3"/>
            </a:pPr>
            <a:r>
              <a:rPr lang="fr-FR" b="1" dirty="0" smtClean="0">
                <a:solidFill>
                  <a:schemeClr val="tx1"/>
                </a:solidFill>
                <a:ea typeface="+mn-ea"/>
                <a:cs typeface="+mn-cs"/>
              </a:rPr>
              <a:t>Reportez-vous à votre support de cours pour trouver la règle CSS à ajouter et corrigez les différentes transformations</a:t>
            </a:r>
          </a:p>
          <a:p>
            <a:pPr marL="571500" lvl="1" indent="-228600">
              <a:buSzPct val="115000"/>
              <a:buFont typeface="Arial" pitchFamily="34" charset="0"/>
              <a:buChar char="•"/>
            </a:pPr>
            <a:r>
              <a:rPr lang="fr-FR" dirty="0" smtClean="0"/>
              <a:t>Attention aux préfixes des fabricants !</a:t>
            </a:r>
          </a:p>
          <a:p>
            <a:pPr marL="571500" lvl="1" indent="-228600">
              <a:buSzPct val="115000"/>
              <a:buFont typeface="Arial" pitchFamily="34" charset="0"/>
              <a:buChar char="•"/>
            </a:pPr>
            <a:r>
              <a:rPr lang="fr-FR" dirty="0" smtClean="0"/>
              <a:t>Nous examinerons plus tard une solution JavaScript pour résoudre le problème des préfixes</a:t>
            </a:r>
            <a:endParaRPr lang="fr-FR" dirty="0"/>
          </a:p>
        </p:txBody>
      </p:sp>
      <p:sp>
        <p:nvSpPr>
          <p:cNvPr id="3338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/>
              <a:t>Transformations</a:t>
            </a:r>
            <a:endParaRPr lang="fr-FR" noProof="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4108817"/>
          </a:xfrm>
        </p:spPr>
        <p:txBody>
          <a:bodyPr/>
          <a:lstStyle/>
          <a:p>
            <a:r>
              <a:rPr lang="fr-FR" dirty="0" smtClean="0"/>
              <a:t>Définit un effet qui se déclenche entre deux états</a:t>
            </a:r>
          </a:p>
          <a:p>
            <a:pPr lvl="1"/>
            <a:r>
              <a:rPr lang="fr-FR" dirty="0" smtClean="0"/>
              <a:t>Fonctionnalité assez récente nécessitant l’ajout de préfixes complets sur le navigateur</a:t>
            </a:r>
          </a:p>
          <a:p>
            <a:pPr lvl="1"/>
            <a:r>
              <a:rPr lang="fr-FR" dirty="0" smtClean="0"/>
              <a:t>Remplace facilement les actions JavaScript par du code CSS natif</a:t>
            </a:r>
          </a:p>
          <a:p>
            <a:pPr lvl="2"/>
            <a:r>
              <a:rPr lang="fr-FR" dirty="0" smtClean="0"/>
              <a:t>Image clé basique disponible en combinaison avec une animation</a:t>
            </a:r>
          </a:p>
          <a:p>
            <a:r>
              <a:rPr lang="fr-FR" noProof="0" dirty="0" smtClean="0"/>
              <a:t>Souvent accompagnée de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hover</a:t>
            </a:r>
            <a:r>
              <a:rPr lang="fr-FR" noProof="0" dirty="0" smtClean="0"/>
              <a:t>, elle se déclenche au passage de la souris</a:t>
            </a:r>
          </a:p>
          <a:p>
            <a:pPr lvl="1"/>
            <a:r>
              <a:rPr lang="fr-FR" dirty="0" smtClean="0"/>
              <a:t>Géré en natif par le navigateur et non par un interpréteur de code</a:t>
            </a:r>
          </a:p>
          <a:p>
            <a:pPr lvl="1"/>
            <a:r>
              <a:rPr lang="fr-FR" noProof="0" dirty="0" smtClean="0"/>
              <a:t>Moins lourd que les animations JavaScript</a:t>
            </a:r>
          </a:p>
          <a:p>
            <a:r>
              <a:rPr lang="fr-FR" dirty="0" smtClean="0"/>
              <a:t>Nécessité de définir un début et une fin</a:t>
            </a:r>
          </a:p>
          <a:p>
            <a:r>
              <a:rPr lang="fr-FR" dirty="0" smtClean="0"/>
              <a:t>Les transitions doivent être associées à un déclencheur</a:t>
            </a:r>
          </a:p>
          <a:p>
            <a:pPr lvl="1"/>
            <a:r>
              <a:rPr lang="fr-FR" dirty="0" smtClean="0"/>
              <a:t>Généralement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hover</a:t>
            </a:r>
            <a:r>
              <a:rPr lang="fr-FR" dirty="0" smtClean="0"/>
              <a:t> ou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:focus</a:t>
            </a:r>
            <a:endParaRPr lang="fr-FR" noProof="0" dirty="0" smtClean="0"/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latin typeface="Courier New" pitchFamily="49" charset="0"/>
                <a:cs typeface="Courier New" pitchFamily="49" charset="0"/>
              </a:rPr>
              <a:t>transition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2769989"/>
          </a:xfrm>
        </p:spPr>
        <p:txBody>
          <a:bodyPr/>
          <a:lstStyle/>
          <a:p>
            <a:r>
              <a:rPr lang="fr-FR" dirty="0" smtClean="0"/>
              <a:t>Les transitions gèrent le </a:t>
            </a:r>
            <a:r>
              <a:rPr lang="fr-FR" dirty="0" err="1" smtClean="0"/>
              <a:t>tweening</a:t>
            </a:r>
            <a:r>
              <a:rPr lang="fr-FR" dirty="0" smtClean="0"/>
              <a:t> (interpolation) automatiquement</a:t>
            </a:r>
          </a:p>
          <a:p>
            <a:r>
              <a:rPr lang="fr-FR" noProof="0" dirty="0" smtClean="0"/>
              <a:t>Des règles de transition sont appliquées aux éléments avant chaque changement d’état</a:t>
            </a:r>
          </a:p>
          <a:p>
            <a:r>
              <a:rPr lang="fr-FR" noProof="0" dirty="0" smtClean="0"/>
              <a:t>La forme abrégée renferme les quatre propriétés</a:t>
            </a: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transition-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property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transition-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duration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transition-timing-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transition-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delay</a:t>
            </a:r>
            <a:endParaRPr lang="fr-FR" noProof="0" dirty="0" smtClean="0"/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Transition</a:t>
            </a:r>
            <a:r>
              <a:rPr lang="fr-FR" dirty="0" smtClean="0"/>
              <a:t> (suite)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 bwMode="gray">
          <a:xfrm>
            <a:off x="858642" y="3349594"/>
            <a:ext cx="7982961" cy="2450839"/>
            <a:chOff x="1626303" y="4036580"/>
            <a:chExt cx="6141841" cy="2450839"/>
          </a:xfrm>
        </p:grpSpPr>
        <p:sp>
          <p:nvSpPr>
            <p:cNvPr id="13" name="shape2"/>
            <p:cNvSpPr txBox="1"/>
            <p:nvPr/>
          </p:nvSpPr>
          <p:spPr bwMode="gray">
            <a:xfrm>
              <a:off x="1626303" y="4179095"/>
              <a:ext cx="5893594" cy="2308324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 </a:t>
              </a:r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p {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  position: absolute;	    left: 50px;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  top: 0;			    width: 100px;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  height: 80px;		    background-color: blue;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  transition: all 2s ease-in-out;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} 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shape1"/>
            <p:cNvSpPr txBox="1"/>
            <p:nvPr/>
          </p:nvSpPr>
          <p:spPr bwMode="gray">
            <a:xfrm>
              <a:off x="7006145" y="4036580"/>
              <a:ext cx="761999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3195747"/>
          </a:xfrm>
        </p:spPr>
        <p:txBody>
          <a:bodyPr/>
          <a:lstStyle/>
          <a:p>
            <a:r>
              <a:rPr lang="fr-FR" dirty="0" smtClean="0"/>
              <a:t>Malheureusement, certains fabricants décident de faire bande à part</a:t>
            </a:r>
          </a:p>
          <a:p>
            <a:pPr lvl="1"/>
            <a:r>
              <a:rPr lang="fr-FR" dirty="0" smtClean="0"/>
              <a:t>Chaque navigateur a implanté sa propre version de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border-radius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Principe : être opérationnel à court terme</a:t>
            </a:r>
          </a:p>
          <a:p>
            <a:r>
              <a:rPr lang="fr-FR" dirty="0" smtClean="0"/>
              <a:t>Les préfixes des fabricants permettent d’appliquer une règle particulière à un navigateur</a:t>
            </a:r>
          </a:p>
          <a:p>
            <a:pPr lvl="1"/>
            <a:r>
              <a:rPr lang="fr-FR" dirty="0" smtClean="0"/>
              <a:t>De nombreuses fonctionnalités </a:t>
            </a:r>
            <a:r>
              <a:rPr lang="fr-FR" dirty="0" err="1" smtClean="0"/>
              <a:t>CSS3</a:t>
            </a:r>
            <a:r>
              <a:rPr lang="fr-FR" dirty="0" smtClean="0"/>
              <a:t> ont besoin de préfixes pour navigateurs</a:t>
            </a:r>
          </a:p>
          <a:p>
            <a:pPr lvl="1"/>
            <a:r>
              <a:rPr lang="fr-FR" dirty="0" smtClean="0"/>
              <a:t>Tant que </a:t>
            </a:r>
            <a:r>
              <a:rPr lang="fr-FR" dirty="0" err="1" smtClean="0"/>
              <a:t>CSS3</a:t>
            </a:r>
            <a:r>
              <a:rPr lang="fr-FR" dirty="0" smtClean="0"/>
              <a:t> ne sera pas devenue une norme officielle</a:t>
            </a:r>
          </a:p>
          <a:p>
            <a:pPr lvl="1"/>
            <a:r>
              <a:rPr lang="fr-FR" dirty="0" smtClean="0"/>
              <a:t>Il vaut mieux prendre l’habitude d’ajouter des préfixes si vous ne connaissez pas les spécifications requises</a:t>
            </a:r>
          </a:p>
          <a:p>
            <a:pPr lvl="2"/>
            <a:r>
              <a:rPr lang="fr-FR" dirty="0" smtClean="0"/>
              <a:t>Principe : parer à toutes les éventualités</a:t>
            </a:r>
            <a:endParaRPr lang="fr-FR" noProof="0" dirty="0" smtClean="0"/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Préfixes des fabricants</a:t>
            </a:r>
            <a:endParaRPr lang="fr-FR" noProof="0" dirty="0" smtClean="0"/>
          </a:p>
        </p:txBody>
      </p:sp>
      <p:grpSp>
        <p:nvGrpSpPr>
          <p:cNvPr id="2" name="Group 1"/>
          <p:cNvGrpSpPr/>
          <p:nvPr/>
        </p:nvGrpSpPr>
        <p:grpSpPr bwMode="gray">
          <a:xfrm>
            <a:off x="2060837" y="4011605"/>
            <a:ext cx="5006533" cy="1681640"/>
            <a:chOff x="2060837" y="4200842"/>
            <a:chExt cx="5006533" cy="1681640"/>
          </a:xfrm>
        </p:grpSpPr>
        <p:sp>
          <p:nvSpPr>
            <p:cNvPr id="4" name="shape2"/>
            <p:cNvSpPr txBox="1"/>
            <p:nvPr/>
          </p:nvSpPr>
          <p:spPr bwMode="gray">
            <a:xfrm>
              <a:off x="2060837" y="4405154"/>
              <a:ext cx="4687724" cy="1477328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.rounded {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-webkit-border-radius: 10px;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-moz-border-radius: 10px;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border-radius: 10px;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shape1"/>
            <p:cNvSpPr txBox="1"/>
            <p:nvPr/>
          </p:nvSpPr>
          <p:spPr bwMode="gray">
            <a:xfrm>
              <a:off x="6305371" y="4200842"/>
              <a:ext cx="761999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2901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4129336"/>
          </a:xfrm>
        </p:spPr>
        <p:txBody>
          <a:bodyPr/>
          <a:lstStyle/>
          <a:p>
            <a:r>
              <a:rPr lang="fr-FR" dirty="0" smtClean="0"/>
              <a:t>Certaines propriétés du modèle de boîte ne peuvent pas faire l’objet de transitions</a:t>
            </a:r>
          </a:p>
          <a:p>
            <a:pPr lvl="1"/>
            <a:r>
              <a:rPr lang="fr-FR" dirty="0" smtClean="0"/>
              <a:t>Mais la plupart le peuvent</a:t>
            </a:r>
          </a:p>
          <a:p>
            <a:pPr lvl="2"/>
            <a:r>
              <a:rPr lang="fr-FR" dirty="0" smtClean="0">
                <a:latin typeface="Courier New" pitchFamily="49" charset="0"/>
                <a:cs typeface="Courier New" pitchFamily="49" charset="0"/>
              </a:rPr>
              <a:t>font</a:t>
            </a:r>
          </a:p>
          <a:p>
            <a:pPr lvl="2"/>
            <a:r>
              <a:rPr lang="fr-FR" dirty="0" smtClean="0">
                <a:latin typeface="Courier New" pitchFamily="49" charset="0"/>
                <a:cs typeface="Courier New" pitchFamily="49" charset="0"/>
              </a:rPr>
              <a:t>background</a:t>
            </a:r>
          </a:p>
          <a:p>
            <a:pPr lvl="2"/>
            <a:r>
              <a:rPr lang="fr-FR" dirty="0" smtClean="0">
                <a:latin typeface="Courier New" pitchFamily="49" charset="0"/>
                <a:cs typeface="Courier New" pitchFamily="49" charset="0"/>
              </a:rPr>
              <a:t>border</a:t>
            </a:r>
            <a:r>
              <a:rPr lang="fr-FR" dirty="0" smtClean="0"/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margin</a:t>
            </a:r>
            <a:r>
              <a:rPr lang="fr-FR" dirty="0" smtClean="0"/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padding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fr-FR" dirty="0" smtClean="0">
                <a:latin typeface="Courier New" pitchFamily="49" charset="0"/>
                <a:cs typeface="Courier New" pitchFamily="49" charset="0"/>
              </a:rPr>
              <a:t>position</a:t>
            </a:r>
          </a:p>
          <a:p>
            <a:pPr lvl="2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transform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dirty="0" smtClean="0"/>
              <a:t>Les transitions sont généralement déclenchées par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hover</a:t>
            </a:r>
            <a:endParaRPr lang="fr-FR" dirty="0" smtClean="0"/>
          </a:p>
          <a:p>
            <a:pPr lvl="1"/>
            <a:r>
              <a:rPr lang="fr-FR" dirty="0" smtClean="0"/>
              <a:t>Et éventuellement accompagnées de transformations</a:t>
            </a:r>
          </a:p>
          <a:p>
            <a:pPr lvl="1"/>
            <a:r>
              <a:rPr lang="fr-FR" dirty="0" smtClean="0"/>
              <a:t>Plus besoin de programmer d’événements JavaScript dans la plupart des cas</a:t>
            </a:r>
          </a:p>
          <a:p>
            <a:pPr lvl="1">
              <a:buNone/>
            </a:pPr>
            <a:endParaRPr lang="fr-FR" dirty="0" smtClean="0"/>
          </a:p>
          <a:p>
            <a:pPr lvl="1"/>
            <a:endParaRPr lang="fr-FR" noProof="0" dirty="0" smtClean="0"/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Propriétés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transition</a:t>
            </a:r>
            <a:endParaRPr lang="fr-FR" noProof="0" dirty="0" smtClean="0"/>
          </a:p>
        </p:txBody>
      </p:sp>
      <p:grpSp>
        <p:nvGrpSpPr>
          <p:cNvPr id="2" name="Group 1"/>
          <p:cNvGrpSpPr/>
          <p:nvPr/>
        </p:nvGrpSpPr>
        <p:grpSpPr bwMode="gray">
          <a:xfrm>
            <a:off x="758460" y="4266492"/>
            <a:ext cx="7991350" cy="1342844"/>
            <a:chOff x="2111992" y="4615224"/>
            <a:chExt cx="6481956" cy="1342844"/>
          </a:xfrm>
        </p:grpSpPr>
        <p:sp>
          <p:nvSpPr>
            <p:cNvPr id="13" name="shape2"/>
            <p:cNvSpPr txBox="1"/>
            <p:nvPr/>
          </p:nvSpPr>
          <p:spPr bwMode="gray">
            <a:xfrm>
              <a:off x="2111992" y="4757739"/>
              <a:ext cx="6186489" cy="1200329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p:hover {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  top: 370px;		background-color: #c00;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  border-radius: 100px;  transform: rotate(-720deg);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shape1"/>
            <p:cNvSpPr txBox="1"/>
            <p:nvPr/>
          </p:nvSpPr>
          <p:spPr bwMode="gray">
            <a:xfrm>
              <a:off x="7831949" y="4615224"/>
              <a:ext cx="761999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SzTx/>
              <a:buFont typeface="Arial" charset="0"/>
              <a:buAutoNum type="arabicPeriod"/>
            </a:pPr>
            <a:r>
              <a:rPr lang="fr-FR" dirty="0" smtClean="0"/>
              <a:t>Ouvrez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C:\Inetpub\wwwroot\DoNow\donow-5.3.html</a:t>
            </a:r>
            <a:r>
              <a:rPr lang="fr-FR" dirty="0" smtClean="0"/>
              <a:t> dans </a:t>
            </a:r>
            <a:r>
              <a:rPr lang="fr-FR" dirty="0" err="1" smtClean="0"/>
              <a:t>TextPad</a:t>
            </a:r>
            <a:endParaRPr lang="fr-FR" dirty="0" smtClean="0"/>
          </a:p>
          <a:p>
            <a:pPr marL="342900" indent="-342900">
              <a:buSzTx/>
              <a:buFont typeface="Arial" charset="0"/>
              <a:buAutoNum type="arabicPeriod"/>
            </a:pPr>
            <a:r>
              <a:rPr lang="fr-FR" dirty="0" smtClean="0"/>
              <a:t>Ce fichier modèle contient cette fois-ci des transitions </a:t>
            </a:r>
            <a:r>
              <a:rPr lang="fr-FR" dirty="0" err="1" smtClean="0"/>
              <a:t>CSS3</a:t>
            </a:r>
            <a:endParaRPr lang="fr-FR" dirty="0" smtClean="0"/>
          </a:p>
          <a:p>
            <a:pPr marL="571500" lvl="1" indent="-228600"/>
            <a:r>
              <a:rPr lang="fr-FR" dirty="0" smtClean="0"/>
              <a:t>Reportez-vous à votre support de cours pour compléter la syntaxe des transitions</a:t>
            </a:r>
          </a:p>
          <a:p>
            <a:pPr marL="571500" lvl="1" indent="-228600"/>
            <a:r>
              <a:rPr lang="fr-FR" dirty="0" smtClean="0"/>
              <a:t>Attention aux préfixes des fabricants !</a:t>
            </a:r>
            <a:endParaRPr lang="fr-FR" dirty="0"/>
          </a:p>
        </p:txBody>
      </p:sp>
      <p:sp>
        <p:nvSpPr>
          <p:cNvPr id="3338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/>
              <a:t>Transitions</a:t>
            </a:r>
            <a:endParaRPr lang="fr-FR" noProof="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4534575"/>
          </a:xfrm>
        </p:spPr>
        <p:txBody>
          <a:bodyPr/>
          <a:lstStyle/>
          <a:p>
            <a:r>
              <a:rPr lang="fr-FR" dirty="0" smtClean="0"/>
              <a:t>En règle générale, une animation est composée de transitions et de transformations</a:t>
            </a:r>
          </a:p>
          <a:p>
            <a:r>
              <a:rPr lang="fr-FR" dirty="0" smtClean="0"/>
              <a:t>Elle se déclenche suite à un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hover</a:t>
            </a:r>
            <a:r>
              <a:rPr lang="fr-FR" dirty="0" smtClean="0"/>
              <a:t> ou un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:focus</a:t>
            </a:r>
          </a:p>
          <a:p>
            <a:pPr lvl="1"/>
            <a:r>
              <a:rPr lang="fr-FR" dirty="0" smtClean="0"/>
              <a:t>Une animation peut se répéter à l’infini !</a:t>
            </a:r>
          </a:p>
          <a:p>
            <a:pPr lvl="1"/>
            <a:r>
              <a:rPr lang="fr-FR" dirty="0" smtClean="0"/>
              <a:t>D’après les règles </a:t>
            </a:r>
            <a:r>
              <a:rPr lang="fr-FR" dirty="0" err="1" smtClean="0"/>
              <a:t>WCAG</a:t>
            </a:r>
            <a:r>
              <a:rPr lang="fr-FR" dirty="0" smtClean="0"/>
              <a:t>, il est conseillé de limiter le nombre de boucles à trois par seconde</a:t>
            </a:r>
          </a:p>
          <a:p>
            <a:pPr lvl="2"/>
            <a:r>
              <a:rPr lang="fr-FR" dirty="0" smtClean="0"/>
              <a:t>Vous risqueriez de provoquer des convulsions chez les </a:t>
            </a:r>
            <a:r>
              <a:rPr lang="fr-FR" smtClean="0"/>
              <a:t>personnes sensibles</a:t>
            </a:r>
            <a:endParaRPr lang="fr-FR" dirty="0" smtClean="0"/>
          </a:p>
          <a:p>
            <a:r>
              <a:rPr lang="fr-FR" dirty="0" smtClean="0"/>
              <a:t>Les animations sont instanciées avec cinq propriétés</a:t>
            </a: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animation-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name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animation-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duration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animation-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iteration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-count</a:t>
            </a: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animation-direction</a:t>
            </a: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animation-timing-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endParaRPr lang="fr-FR" noProof="0" dirty="0" smtClean="0"/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Animations</a:t>
            </a:r>
            <a:endParaRPr lang="fr-FR" noProof="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4257576"/>
          </a:xfrm>
        </p:spPr>
        <p:txBody>
          <a:bodyPr/>
          <a:lstStyle/>
          <a:p>
            <a:r>
              <a:rPr lang="fr-FR" dirty="0" smtClean="0"/>
              <a:t>Il est nécessaire de créer au moins deux images clés définies par l’utilisateur pour chaque animation</a:t>
            </a:r>
          </a:p>
          <a:p>
            <a:pPr lvl="1"/>
            <a:r>
              <a:rPr lang="fr-FR" dirty="0" smtClean="0"/>
              <a:t>Généralement les images de début et de fin</a:t>
            </a:r>
          </a:p>
          <a:p>
            <a:pPr lvl="1"/>
            <a:r>
              <a:rPr lang="fr-FR" dirty="0" smtClean="0"/>
              <a:t>Définies par la propriété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keyframes</a:t>
            </a:r>
            <a:endParaRPr lang="fr-FR" dirty="0" smtClean="0"/>
          </a:p>
          <a:p>
            <a:pPr lvl="2"/>
            <a:r>
              <a:rPr lang="fr-FR" dirty="0" smtClean="0"/>
              <a:t>Début à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0%</a:t>
            </a:r>
          </a:p>
          <a:p>
            <a:pPr lvl="2"/>
            <a:r>
              <a:rPr lang="fr-FR" dirty="0" smtClean="0"/>
              <a:t>Fin à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100%</a:t>
            </a:r>
          </a:p>
          <a:p>
            <a:r>
              <a:rPr lang="fr-FR" dirty="0" smtClean="0"/>
              <a:t>Les valeurs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keyframe</a:t>
            </a:r>
            <a:r>
              <a:rPr lang="fr-FR" dirty="0" smtClean="0"/>
              <a:t> comprises entre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0%</a:t>
            </a:r>
            <a:r>
              <a:rPr lang="fr-FR" dirty="0" smtClean="0"/>
              <a:t> et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100%</a:t>
            </a:r>
            <a:r>
              <a:rPr lang="fr-FR" dirty="0" smtClean="0"/>
              <a:t> correspondent à des images clés personnalisées</a:t>
            </a:r>
          </a:p>
          <a:p>
            <a:pPr lvl="1"/>
            <a:r>
              <a:rPr lang="fr-FR" dirty="0" smtClean="0"/>
              <a:t>Peuvent contenir une propriété d’animation</a:t>
            </a:r>
          </a:p>
          <a:p>
            <a:r>
              <a:rPr lang="fr-FR" dirty="0" smtClean="0"/>
              <a:t>L’animation s’exécute une seule fois de 0 à 100</a:t>
            </a:r>
          </a:p>
          <a:p>
            <a:pPr lvl="1"/>
            <a:r>
              <a:rPr lang="fr-FR" dirty="0" smtClean="0"/>
              <a:t>Sauf si vous ajoutez la règle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animation-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iteration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-count</a:t>
            </a:r>
            <a:endParaRPr lang="fr-FR" dirty="0" smtClean="0"/>
          </a:p>
          <a:p>
            <a:pPr lvl="1"/>
            <a:r>
              <a:rPr lang="fr-FR" dirty="0" smtClean="0"/>
              <a:t>Valeur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fr-FR" dirty="0" smtClean="0">
                <a:cs typeface="Courier New" pitchFamily="49" charset="0"/>
              </a:rPr>
              <a:t> : </a:t>
            </a:r>
            <a:r>
              <a:rPr lang="fr-FR" dirty="0" smtClean="0"/>
              <a:t>l’animation s’exécute une fois, puis repart en sens inverse</a:t>
            </a:r>
          </a:p>
          <a:p>
            <a:pPr lvl="1"/>
            <a:r>
              <a:rPr lang="fr-FR" dirty="0" smtClean="0"/>
              <a:t>Valeur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4</a:t>
            </a:r>
            <a:r>
              <a:rPr lang="fr-FR" dirty="0" smtClean="0">
                <a:cs typeface="Courier New" pitchFamily="49" charset="0"/>
              </a:rPr>
              <a:t> : l’</a:t>
            </a:r>
            <a:r>
              <a:rPr lang="fr-FR" dirty="0" smtClean="0"/>
              <a:t>animation s’exécute deux fois</a:t>
            </a:r>
            <a:endParaRPr lang="fr-FR" noProof="0" dirty="0" smtClean="0"/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Animations (suite)  </a:t>
            </a:r>
            <a:endParaRPr lang="fr-FR" noProof="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7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2923878"/>
          </a:xfrm>
        </p:spPr>
        <p:txBody>
          <a:bodyPr/>
          <a:lstStyle/>
          <a:p>
            <a:pPr marL="342900" indent="-342900">
              <a:buSzTx/>
              <a:buFont typeface="Arial" charset="0"/>
              <a:buAutoNum type="arabicPeriod"/>
            </a:pPr>
            <a:r>
              <a:rPr lang="fr-FR" dirty="0" smtClean="0"/>
              <a:t>Ouvrez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C:\Inetpub\wwwroot\DoNow\donow-5.5.html</a:t>
            </a:r>
            <a:r>
              <a:rPr lang="fr-FR" dirty="0" smtClean="0"/>
              <a:t> dans </a:t>
            </a:r>
            <a:r>
              <a:rPr lang="fr-FR" dirty="0" err="1" smtClean="0"/>
              <a:t>TextPad</a:t>
            </a:r>
            <a:endParaRPr lang="fr-FR" dirty="0" smtClean="0"/>
          </a:p>
          <a:p>
            <a:pPr marL="342900" indent="-342900">
              <a:buSzTx/>
              <a:buFont typeface="Arial" charset="0"/>
              <a:buAutoNum type="arabicPeriod"/>
            </a:pPr>
            <a:r>
              <a:rPr lang="fr-FR" dirty="0" smtClean="0"/>
              <a:t>Vous allez animer l’image du logo </a:t>
            </a:r>
            <a:r>
              <a:rPr lang="fr-FR" dirty="0" err="1" smtClean="0"/>
              <a:t>CSS3</a:t>
            </a:r>
            <a:endParaRPr lang="fr-FR" dirty="0" smtClean="0"/>
          </a:p>
          <a:p>
            <a:pPr marL="571500" lvl="1" indent="-228600"/>
            <a:r>
              <a:rPr lang="fr-FR" dirty="0" smtClean="0"/>
              <a:t>Les ingénieurs ont essayé de créer une animation </a:t>
            </a:r>
            <a:r>
              <a:rPr lang="fr-FR" dirty="0" err="1" smtClean="0"/>
              <a:t>CSS3</a:t>
            </a:r>
            <a:endParaRPr lang="fr-FR" dirty="0" smtClean="0"/>
          </a:p>
          <a:p>
            <a:pPr marL="571500" lvl="1" indent="-228600"/>
            <a:r>
              <a:rPr lang="fr-FR" dirty="0" smtClean="0"/>
              <a:t>Il manque certains éléments essentiels dans le code</a:t>
            </a:r>
          </a:p>
          <a:p>
            <a:pPr marL="571500" lvl="1" indent="-228600"/>
            <a:r>
              <a:rPr lang="fr-FR" dirty="0" smtClean="0"/>
              <a:t>Le code contient également deux erreurs !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fr-FR" dirty="0" smtClean="0"/>
              <a:t>Corrigez et complétez le code de l’animation </a:t>
            </a:r>
            <a:r>
              <a:rPr lang="fr-FR" dirty="0" err="1" smtClean="0"/>
              <a:t>CSS3</a:t>
            </a:r>
            <a:endParaRPr lang="fr-FR" dirty="0" smtClean="0"/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fr-FR" dirty="0" smtClean="0"/>
              <a:t>Testez le code dans tous les navigateurs modernes pour vérifier que vos préfixes fonctionnent</a:t>
            </a:r>
            <a:endParaRPr lang="fr-FR" dirty="0"/>
          </a:p>
        </p:txBody>
      </p:sp>
      <p:sp>
        <p:nvSpPr>
          <p:cNvPr id="3338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Animations (suite) </a:t>
            </a:r>
            <a:endParaRPr lang="fr-FR" noProof="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des effets avancés à </a:t>
            </a:r>
            <a:r>
              <a:rPr lang="fr-FR" dirty="0" err="1" smtClean="0"/>
              <a:t>CSS3</a:t>
            </a:r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2343786" y="1593244"/>
            <a:ext cx="5152569" cy="3185487"/>
          </a:xfrm>
        </p:spPr>
        <p:txBody>
          <a:bodyPr/>
          <a:lstStyle/>
          <a:p>
            <a:pPr lvl="1">
              <a:buNone/>
            </a:pPr>
            <a:r>
              <a:rPr lang="fr-FR" sz="1800" dirty="0"/>
              <a:t>Arrière-plans multiples et coins arrondis</a:t>
            </a:r>
          </a:p>
          <a:p>
            <a:pPr lvl="1">
              <a:buNone/>
            </a:pPr>
            <a:r>
              <a:rPr lang="fr-FR" sz="1800" dirty="0" smtClean="0"/>
              <a:t>Créer des légendes et des infobulles</a:t>
            </a:r>
          </a:p>
          <a:p>
            <a:pPr>
              <a:buNone/>
            </a:pPr>
            <a:r>
              <a:rPr lang="fr-FR" dirty="0" smtClean="0"/>
              <a:t>Utiliser des rubans pour les actualités</a:t>
            </a:r>
          </a:p>
          <a:p>
            <a:pPr>
              <a:buNone/>
            </a:pPr>
            <a:r>
              <a:rPr lang="fr-FR" dirty="0" smtClean="0"/>
              <a:t>Découpes et masques</a:t>
            </a:r>
          </a:p>
          <a:p>
            <a:pPr>
              <a:buNone/>
            </a:pPr>
            <a:r>
              <a:rPr lang="fr-FR" dirty="0" smtClean="0"/>
              <a:t>Animations</a:t>
            </a:r>
          </a:p>
          <a:p>
            <a:pPr>
              <a:buNone/>
            </a:pPr>
            <a:r>
              <a:rPr lang="fr-FR" dirty="0" smtClean="0"/>
              <a:t>Exercice 5.1</a:t>
            </a:r>
            <a:endParaRPr lang="fr-FR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207863" y="4127945"/>
            <a:ext cx="228600" cy="311150"/>
            <a:chOff x="208" y="730"/>
            <a:chExt cx="249" cy="292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black">
            <a:xfrm rot="5400000">
              <a:off x="189" y="754"/>
              <a:ext cx="285" cy="248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CC0000"/>
                </a:gs>
                <a:gs pos="100000">
                  <a:srgbClr val="3C0000"/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FR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209" y="730"/>
              <a:ext cx="245" cy="158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929"/>
            </a:solidFill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209" y="866"/>
              <a:ext cx="248" cy="156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solidFill>
              <a:srgbClr val="360000"/>
            </a:solidFill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3603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Exercice 5.1 : Ajouter des légendes</a:t>
            </a:r>
          </a:p>
        </p:txBody>
      </p:sp>
      <p:sp>
        <p:nvSpPr>
          <p:cNvPr id="97284" name="shape1"/>
          <p:cNvSpPr>
            <a:spLocks noChangeArrowheads="1"/>
          </p:cNvSpPr>
          <p:nvPr/>
        </p:nvSpPr>
        <p:spPr bwMode="auto">
          <a:xfrm>
            <a:off x="218134" y="2935587"/>
            <a:ext cx="85994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14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fr-FR" sz="1800" b="1" i="1" dirty="0" smtClean="0">
                <a:solidFill>
                  <a:srgbClr val="000080"/>
                </a:solidFill>
                <a:latin typeface="Century Schoolbook" charset="0"/>
              </a:rPr>
              <a:t>Veuillez vous reporter au manuel d’exercices</a:t>
            </a:r>
            <a:endParaRPr lang="fr-FR" sz="1800" b="1" i="1" dirty="0">
              <a:solidFill>
                <a:srgbClr val="000080"/>
              </a:solidFill>
              <a:latin typeface="Century Schoolbook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219547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fr-FR" dirty="0" smtClean="0"/>
              <a:t>Dans ce chapitre, vous avez appris à</a:t>
            </a:r>
          </a:p>
          <a:p>
            <a:r>
              <a:rPr lang="fr-FR" dirty="0" smtClean="0"/>
              <a:t>Créer des légendes et des </a:t>
            </a:r>
            <a:r>
              <a:rPr lang="fr-FR" smtClean="0"/>
              <a:t>infobulles en Pure </a:t>
            </a:r>
            <a:r>
              <a:rPr lang="fr-FR" dirty="0" smtClean="0"/>
              <a:t>CSS</a:t>
            </a:r>
          </a:p>
          <a:p>
            <a:r>
              <a:rPr lang="fr-FR" dirty="0" smtClean="0"/>
              <a:t>Ajouter des rubans aux conteneurs</a:t>
            </a:r>
          </a:p>
          <a:p>
            <a:r>
              <a:rPr lang="fr-FR" dirty="0" smtClean="0"/>
              <a:t>Gérer les découpes et les masques des images</a:t>
            </a:r>
          </a:p>
          <a:p>
            <a:r>
              <a:rPr lang="fr-FR" dirty="0" smtClean="0"/>
              <a:t>Créer des animations avec les transformations et les transitions</a:t>
            </a:r>
          </a:p>
        </p:txBody>
      </p:sp>
      <p:sp>
        <p:nvSpPr>
          <p:cNvPr id="3461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Résumé du chapitre</a:t>
            </a:r>
          </a:p>
        </p:txBody>
      </p:sp>
    </p:spTree>
    <p:custDataLst>
      <p:tags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5242461"/>
          </a:xfrm>
        </p:spPr>
        <p:txBody>
          <a:bodyPr/>
          <a:lstStyle/>
          <a:p>
            <a:r>
              <a:rPr lang="fr-FR" dirty="0" smtClean="0"/>
              <a:t>Comment ajouter une pointe à une légende ?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b="0" dirty="0" smtClean="0"/>
              <a:t>_______________________________________________________________</a:t>
            </a:r>
          </a:p>
          <a:p>
            <a:r>
              <a:rPr lang="fr-FR" dirty="0" smtClean="0"/>
              <a:t>Quelle est la différence entre une légende et une infobulle ?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b="0" dirty="0" smtClean="0"/>
              <a:t>_______________________________________________________________</a:t>
            </a:r>
          </a:p>
          <a:p>
            <a:r>
              <a:rPr lang="fr-FR" dirty="0" smtClean="0"/>
              <a:t>À l’heure actuelle, quelle forme peut être découpée ?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b="0" dirty="0" smtClean="0"/>
              <a:t>_______________________________________________________________</a:t>
            </a:r>
          </a:p>
          <a:p>
            <a:r>
              <a:rPr lang="fr-FR" dirty="0" smtClean="0"/>
              <a:t>Quel format de fichier est compatible avec les découpes sur un chemin et les masques ?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b="0" dirty="0" smtClean="0"/>
              <a:t>_______________________________________________________________</a:t>
            </a:r>
          </a:p>
          <a:p>
            <a:pPr>
              <a:buNone/>
            </a:pPr>
            <a:r>
              <a:rPr lang="fr-FR" dirty="0" smtClean="0"/>
              <a:t>    Quelle est la différence entre une transformation et une transition ?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b="0" dirty="0" smtClean="0"/>
              <a:t>_______________________________________________________________</a:t>
            </a:r>
          </a:p>
        </p:txBody>
      </p:sp>
      <p:sp>
        <p:nvSpPr>
          <p:cNvPr id="3481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Chapitre 5 – Questions de révision</a:t>
            </a:r>
          </a:p>
        </p:txBody>
      </p:sp>
      <p:grpSp>
        <p:nvGrpSpPr>
          <p:cNvPr id="2" name="shape5"/>
          <p:cNvGrpSpPr>
            <a:grpSpLocks/>
          </p:cNvGrpSpPr>
          <p:nvPr/>
        </p:nvGrpSpPr>
        <p:grpSpPr bwMode="gray">
          <a:xfrm>
            <a:off x="206193" y="621192"/>
            <a:ext cx="374650" cy="269875"/>
            <a:chOff x="590" y="209"/>
            <a:chExt cx="236" cy="170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>
                <a:gd name="T0" fmla="*/ 20 w 38"/>
                <a:gd name="T1" fmla="*/ 0 h 36"/>
                <a:gd name="T2" fmla="*/ 26 w 38"/>
                <a:gd name="T3" fmla="*/ 0 h 36"/>
                <a:gd name="T4" fmla="*/ 32 w 38"/>
                <a:gd name="T5" fmla="*/ 4 h 36"/>
                <a:gd name="T6" fmla="*/ 32 w 38"/>
                <a:gd name="T7" fmla="*/ 4 h 36"/>
                <a:gd name="T8" fmla="*/ 36 w 38"/>
                <a:gd name="T9" fmla="*/ 10 h 36"/>
                <a:gd name="T10" fmla="*/ 38 w 38"/>
                <a:gd name="T11" fmla="*/ 18 h 36"/>
                <a:gd name="T12" fmla="*/ 38 w 38"/>
                <a:gd name="T13" fmla="*/ 18 h 36"/>
                <a:gd name="T14" fmla="*/ 36 w 38"/>
                <a:gd name="T15" fmla="*/ 26 h 36"/>
                <a:gd name="T16" fmla="*/ 32 w 38"/>
                <a:gd name="T17" fmla="*/ 32 h 36"/>
                <a:gd name="T18" fmla="*/ 32 w 38"/>
                <a:gd name="T19" fmla="*/ 32 h 36"/>
                <a:gd name="T20" fmla="*/ 26 w 38"/>
                <a:gd name="T21" fmla="*/ 36 h 36"/>
                <a:gd name="T22" fmla="*/ 20 w 38"/>
                <a:gd name="T23" fmla="*/ 36 h 36"/>
                <a:gd name="T24" fmla="*/ 20 w 38"/>
                <a:gd name="T25" fmla="*/ 36 h 36"/>
                <a:gd name="T26" fmla="*/ 12 w 38"/>
                <a:gd name="T27" fmla="*/ 36 h 36"/>
                <a:gd name="T28" fmla="*/ 6 w 38"/>
                <a:gd name="T29" fmla="*/ 32 h 36"/>
                <a:gd name="T30" fmla="*/ 6 w 38"/>
                <a:gd name="T31" fmla="*/ 32 h 36"/>
                <a:gd name="T32" fmla="*/ 2 w 38"/>
                <a:gd name="T33" fmla="*/ 26 h 36"/>
                <a:gd name="T34" fmla="*/ 0 w 38"/>
                <a:gd name="T35" fmla="*/ 18 h 36"/>
                <a:gd name="T36" fmla="*/ 0 w 38"/>
                <a:gd name="T37" fmla="*/ 18 h 36"/>
                <a:gd name="T38" fmla="*/ 2 w 38"/>
                <a:gd name="T39" fmla="*/ 10 h 36"/>
                <a:gd name="T40" fmla="*/ 6 w 38"/>
                <a:gd name="T41" fmla="*/ 4 h 36"/>
                <a:gd name="T42" fmla="*/ 6 w 38"/>
                <a:gd name="T43" fmla="*/ 4 h 36"/>
                <a:gd name="T44" fmla="*/ 12 w 38"/>
                <a:gd name="T45" fmla="*/ 0 h 36"/>
                <a:gd name="T46" fmla="*/ 20 w 38"/>
                <a:gd name="T47" fmla="*/ 0 h 36"/>
                <a:gd name="T48" fmla="*/ 20 w 38"/>
                <a:gd name="T49" fmla="*/ 0 h 36"/>
                <a:gd name="T50" fmla="*/ 20 w 38"/>
                <a:gd name="T51" fmla="*/ 0 h 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8"/>
                <a:gd name="T79" fmla="*/ 0 h 36"/>
                <a:gd name="T80" fmla="*/ 38 w 38"/>
                <a:gd name="T81" fmla="*/ 36 h 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>
                <a:gd name="T0" fmla="*/ 35 w 86"/>
                <a:gd name="T1" fmla="*/ 118 h 118"/>
                <a:gd name="T2" fmla="*/ 35 w 86"/>
                <a:gd name="T3" fmla="*/ 112 h 118"/>
                <a:gd name="T4" fmla="*/ 37 w 86"/>
                <a:gd name="T5" fmla="*/ 100 h 118"/>
                <a:gd name="T6" fmla="*/ 37 w 86"/>
                <a:gd name="T7" fmla="*/ 92 h 118"/>
                <a:gd name="T8" fmla="*/ 45 w 86"/>
                <a:gd name="T9" fmla="*/ 72 h 118"/>
                <a:gd name="T10" fmla="*/ 51 w 86"/>
                <a:gd name="T11" fmla="*/ 60 h 118"/>
                <a:gd name="T12" fmla="*/ 53 w 86"/>
                <a:gd name="T13" fmla="*/ 52 h 118"/>
                <a:gd name="T14" fmla="*/ 57 w 86"/>
                <a:gd name="T15" fmla="*/ 36 h 118"/>
                <a:gd name="T16" fmla="*/ 55 w 86"/>
                <a:gd name="T17" fmla="*/ 24 h 118"/>
                <a:gd name="T18" fmla="*/ 51 w 86"/>
                <a:gd name="T19" fmla="*/ 16 h 118"/>
                <a:gd name="T20" fmla="*/ 37 w 86"/>
                <a:gd name="T21" fmla="*/ 10 h 118"/>
                <a:gd name="T22" fmla="*/ 29 w 86"/>
                <a:gd name="T23" fmla="*/ 10 h 118"/>
                <a:gd name="T24" fmla="*/ 25 w 86"/>
                <a:gd name="T25" fmla="*/ 12 h 118"/>
                <a:gd name="T26" fmla="*/ 21 w 86"/>
                <a:gd name="T27" fmla="*/ 20 h 118"/>
                <a:gd name="T28" fmla="*/ 21 w 86"/>
                <a:gd name="T29" fmla="*/ 22 h 118"/>
                <a:gd name="T30" fmla="*/ 23 w 86"/>
                <a:gd name="T31" fmla="*/ 26 h 118"/>
                <a:gd name="T32" fmla="*/ 31 w 86"/>
                <a:gd name="T33" fmla="*/ 30 h 118"/>
                <a:gd name="T34" fmla="*/ 33 w 86"/>
                <a:gd name="T35" fmla="*/ 36 h 118"/>
                <a:gd name="T36" fmla="*/ 35 w 86"/>
                <a:gd name="T37" fmla="*/ 40 h 118"/>
                <a:gd name="T38" fmla="*/ 29 w 86"/>
                <a:gd name="T39" fmla="*/ 52 h 118"/>
                <a:gd name="T40" fmla="*/ 23 w 86"/>
                <a:gd name="T41" fmla="*/ 56 h 118"/>
                <a:gd name="T42" fmla="*/ 17 w 86"/>
                <a:gd name="T43" fmla="*/ 56 h 118"/>
                <a:gd name="T44" fmla="*/ 6 w 86"/>
                <a:gd name="T45" fmla="*/ 50 h 118"/>
                <a:gd name="T46" fmla="*/ 2 w 86"/>
                <a:gd name="T47" fmla="*/ 44 h 118"/>
                <a:gd name="T48" fmla="*/ 0 w 86"/>
                <a:gd name="T49" fmla="*/ 36 h 118"/>
                <a:gd name="T50" fmla="*/ 12 w 86"/>
                <a:gd name="T51" fmla="*/ 10 h 118"/>
                <a:gd name="T52" fmla="*/ 25 w 86"/>
                <a:gd name="T53" fmla="*/ 2 h 118"/>
                <a:gd name="T54" fmla="*/ 43 w 86"/>
                <a:gd name="T55" fmla="*/ 0 h 118"/>
                <a:gd name="T56" fmla="*/ 75 w 86"/>
                <a:gd name="T57" fmla="*/ 12 h 118"/>
                <a:gd name="T58" fmla="*/ 84 w 86"/>
                <a:gd name="T59" fmla="*/ 24 h 118"/>
                <a:gd name="T60" fmla="*/ 86 w 86"/>
                <a:gd name="T61" fmla="*/ 40 h 118"/>
                <a:gd name="T62" fmla="*/ 84 w 86"/>
                <a:gd name="T63" fmla="*/ 52 h 118"/>
                <a:gd name="T64" fmla="*/ 82 w 86"/>
                <a:gd name="T65" fmla="*/ 60 h 118"/>
                <a:gd name="T66" fmla="*/ 79 w 86"/>
                <a:gd name="T67" fmla="*/ 64 h 118"/>
                <a:gd name="T68" fmla="*/ 65 w 86"/>
                <a:gd name="T69" fmla="*/ 78 h 118"/>
                <a:gd name="T70" fmla="*/ 57 w 86"/>
                <a:gd name="T71" fmla="*/ 86 h 118"/>
                <a:gd name="T72" fmla="*/ 51 w 86"/>
                <a:gd name="T73" fmla="*/ 92 h 118"/>
                <a:gd name="T74" fmla="*/ 45 w 86"/>
                <a:gd name="T75" fmla="*/ 104 h 118"/>
                <a:gd name="T76" fmla="*/ 45 w 86"/>
                <a:gd name="T77" fmla="*/ 110 h 118"/>
                <a:gd name="T78" fmla="*/ 43 w 86"/>
                <a:gd name="T79" fmla="*/ 118 h 11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6"/>
                <a:gd name="T121" fmla="*/ 0 h 118"/>
                <a:gd name="T122" fmla="*/ 86 w 86"/>
                <a:gd name="T123" fmla="*/ 118 h 118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3" name="shape4"/>
          <p:cNvGrpSpPr>
            <a:grpSpLocks/>
          </p:cNvGrpSpPr>
          <p:nvPr/>
        </p:nvGrpSpPr>
        <p:grpSpPr bwMode="gray">
          <a:xfrm>
            <a:off x="204606" y="1606663"/>
            <a:ext cx="374650" cy="269875"/>
            <a:chOff x="590" y="209"/>
            <a:chExt cx="236" cy="170"/>
          </a:xfrm>
        </p:grpSpPr>
        <p:sp>
          <p:nvSpPr>
            <p:cNvPr id="10" name="Oval 7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>
                <a:gd name="T0" fmla="*/ 20 w 38"/>
                <a:gd name="T1" fmla="*/ 0 h 36"/>
                <a:gd name="T2" fmla="*/ 26 w 38"/>
                <a:gd name="T3" fmla="*/ 0 h 36"/>
                <a:gd name="T4" fmla="*/ 32 w 38"/>
                <a:gd name="T5" fmla="*/ 4 h 36"/>
                <a:gd name="T6" fmla="*/ 32 w 38"/>
                <a:gd name="T7" fmla="*/ 4 h 36"/>
                <a:gd name="T8" fmla="*/ 36 w 38"/>
                <a:gd name="T9" fmla="*/ 10 h 36"/>
                <a:gd name="T10" fmla="*/ 38 w 38"/>
                <a:gd name="T11" fmla="*/ 18 h 36"/>
                <a:gd name="T12" fmla="*/ 38 w 38"/>
                <a:gd name="T13" fmla="*/ 18 h 36"/>
                <a:gd name="T14" fmla="*/ 36 w 38"/>
                <a:gd name="T15" fmla="*/ 26 h 36"/>
                <a:gd name="T16" fmla="*/ 32 w 38"/>
                <a:gd name="T17" fmla="*/ 32 h 36"/>
                <a:gd name="T18" fmla="*/ 32 w 38"/>
                <a:gd name="T19" fmla="*/ 32 h 36"/>
                <a:gd name="T20" fmla="*/ 26 w 38"/>
                <a:gd name="T21" fmla="*/ 36 h 36"/>
                <a:gd name="T22" fmla="*/ 20 w 38"/>
                <a:gd name="T23" fmla="*/ 36 h 36"/>
                <a:gd name="T24" fmla="*/ 20 w 38"/>
                <a:gd name="T25" fmla="*/ 36 h 36"/>
                <a:gd name="T26" fmla="*/ 12 w 38"/>
                <a:gd name="T27" fmla="*/ 36 h 36"/>
                <a:gd name="T28" fmla="*/ 6 w 38"/>
                <a:gd name="T29" fmla="*/ 32 h 36"/>
                <a:gd name="T30" fmla="*/ 6 w 38"/>
                <a:gd name="T31" fmla="*/ 32 h 36"/>
                <a:gd name="T32" fmla="*/ 2 w 38"/>
                <a:gd name="T33" fmla="*/ 26 h 36"/>
                <a:gd name="T34" fmla="*/ 0 w 38"/>
                <a:gd name="T35" fmla="*/ 18 h 36"/>
                <a:gd name="T36" fmla="*/ 0 w 38"/>
                <a:gd name="T37" fmla="*/ 18 h 36"/>
                <a:gd name="T38" fmla="*/ 2 w 38"/>
                <a:gd name="T39" fmla="*/ 10 h 36"/>
                <a:gd name="T40" fmla="*/ 6 w 38"/>
                <a:gd name="T41" fmla="*/ 4 h 36"/>
                <a:gd name="T42" fmla="*/ 6 w 38"/>
                <a:gd name="T43" fmla="*/ 4 h 36"/>
                <a:gd name="T44" fmla="*/ 12 w 38"/>
                <a:gd name="T45" fmla="*/ 0 h 36"/>
                <a:gd name="T46" fmla="*/ 20 w 38"/>
                <a:gd name="T47" fmla="*/ 0 h 36"/>
                <a:gd name="T48" fmla="*/ 20 w 38"/>
                <a:gd name="T49" fmla="*/ 0 h 36"/>
                <a:gd name="T50" fmla="*/ 20 w 38"/>
                <a:gd name="T51" fmla="*/ 0 h 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8"/>
                <a:gd name="T79" fmla="*/ 0 h 36"/>
                <a:gd name="T80" fmla="*/ 38 w 38"/>
                <a:gd name="T81" fmla="*/ 36 h 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>
                <a:gd name="T0" fmla="*/ 35 w 86"/>
                <a:gd name="T1" fmla="*/ 118 h 118"/>
                <a:gd name="T2" fmla="*/ 35 w 86"/>
                <a:gd name="T3" fmla="*/ 112 h 118"/>
                <a:gd name="T4" fmla="*/ 37 w 86"/>
                <a:gd name="T5" fmla="*/ 100 h 118"/>
                <a:gd name="T6" fmla="*/ 37 w 86"/>
                <a:gd name="T7" fmla="*/ 92 h 118"/>
                <a:gd name="T8" fmla="*/ 45 w 86"/>
                <a:gd name="T9" fmla="*/ 72 h 118"/>
                <a:gd name="T10" fmla="*/ 51 w 86"/>
                <a:gd name="T11" fmla="*/ 60 h 118"/>
                <a:gd name="T12" fmla="*/ 53 w 86"/>
                <a:gd name="T13" fmla="*/ 52 h 118"/>
                <a:gd name="T14" fmla="*/ 57 w 86"/>
                <a:gd name="T15" fmla="*/ 36 h 118"/>
                <a:gd name="T16" fmla="*/ 55 w 86"/>
                <a:gd name="T17" fmla="*/ 24 h 118"/>
                <a:gd name="T18" fmla="*/ 51 w 86"/>
                <a:gd name="T19" fmla="*/ 16 h 118"/>
                <a:gd name="T20" fmla="*/ 37 w 86"/>
                <a:gd name="T21" fmla="*/ 10 h 118"/>
                <a:gd name="T22" fmla="*/ 29 w 86"/>
                <a:gd name="T23" fmla="*/ 10 h 118"/>
                <a:gd name="T24" fmla="*/ 25 w 86"/>
                <a:gd name="T25" fmla="*/ 12 h 118"/>
                <a:gd name="T26" fmla="*/ 21 w 86"/>
                <a:gd name="T27" fmla="*/ 20 h 118"/>
                <a:gd name="T28" fmla="*/ 21 w 86"/>
                <a:gd name="T29" fmla="*/ 22 h 118"/>
                <a:gd name="T30" fmla="*/ 23 w 86"/>
                <a:gd name="T31" fmla="*/ 26 h 118"/>
                <a:gd name="T32" fmla="*/ 31 w 86"/>
                <a:gd name="T33" fmla="*/ 30 h 118"/>
                <a:gd name="T34" fmla="*/ 33 w 86"/>
                <a:gd name="T35" fmla="*/ 36 h 118"/>
                <a:gd name="T36" fmla="*/ 35 w 86"/>
                <a:gd name="T37" fmla="*/ 40 h 118"/>
                <a:gd name="T38" fmla="*/ 29 w 86"/>
                <a:gd name="T39" fmla="*/ 52 h 118"/>
                <a:gd name="T40" fmla="*/ 23 w 86"/>
                <a:gd name="T41" fmla="*/ 56 h 118"/>
                <a:gd name="T42" fmla="*/ 17 w 86"/>
                <a:gd name="T43" fmla="*/ 56 h 118"/>
                <a:gd name="T44" fmla="*/ 6 w 86"/>
                <a:gd name="T45" fmla="*/ 50 h 118"/>
                <a:gd name="T46" fmla="*/ 2 w 86"/>
                <a:gd name="T47" fmla="*/ 44 h 118"/>
                <a:gd name="T48" fmla="*/ 0 w 86"/>
                <a:gd name="T49" fmla="*/ 36 h 118"/>
                <a:gd name="T50" fmla="*/ 12 w 86"/>
                <a:gd name="T51" fmla="*/ 10 h 118"/>
                <a:gd name="T52" fmla="*/ 25 w 86"/>
                <a:gd name="T53" fmla="*/ 2 h 118"/>
                <a:gd name="T54" fmla="*/ 43 w 86"/>
                <a:gd name="T55" fmla="*/ 0 h 118"/>
                <a:gd name="T56" fmla="*/ 75 w 86"/>
                <a:gd name="T57" fmla="*/ 12 h 118"/>
                <a:gd name="T58" fmla="*/ 84 w 86"/>
                <a:gd name="T59" fmla="*/ 24 h 118"/>
                <a:gd name="T60" fmla="*/ 86 w 86"/>
                <a:gd name="T61" fmla="*/ 40 h 118"/>
                <a:gd name="T62" fmla="*/ 84 w 86"/>
                <a:gd name="T63" fmla="*/ 52 h 118"/>
                <a:gd name="T64" fmla="*/ 82 w 86"/>
                <a:gd name="T65" fmla="*/ 60 h 118"/>
                <a:gd name="T66" fmla="*/ 79 w 86"/>
                <a:gd name="T67" fmla="*/ 64 h 118"/>
                <a:gd name="T68" fmla="*/ 65 w 86"/>
                <a:gd name="T69" fmla="*/ 78 h 118"/>
                <a:gd name="T70" fmla="*/ 57 w 86"/>
                <a:gd name="T71" fmla="*/ 86 h 118"/>
                <a:gd name="T72" fmla="*/ 51 w 86"/>
                <a:gd name="T73" fmla="*/ 92 h 118"/>
                <a:gd name="T74" fmla="*/ 45 w 86"/>
                <a:gd name="T75" fmla="*/ 104 h 118"/>
                <a:gd name="T76" fmla="*/ 45 w 86"/>
                <a:gd name="T77" fmla="*/ 110 h 118"/>
                <a:gd name="T78" fmla="*/ 43 w 86"/>
                <a:gd name="T79" fmla="*/ 118 h 11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6"/>
                <a:gd name="T121" fmla="*/ 0 h 118"/>
                <a:gd name="T122" fmla="*/ 86 w 86"/>
                <a:gd name="T123" fmla="*/ 118 h 118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" name="shape3"/>
          <p:cNvGrpSpPr>
            <a:grpSpLocks/>
          </p:cNvGrpSpPr>
          <p:nvPr/>
        </p:nvGrpSpPr>
        <p:grpSpPr bwMode="gray">
          <a:xfrm>
            <a:off x="204606" y="2606788"/>
            <a:ext cx="374650" cy="269875"/>
            <a:chOff x="590" y="209"/>
            <a:chExt cx="236" cy="170"/>
          </a:xfrm>
        </p:grpSpPr>
        <p:sp>
          <p:nvSpPr>
            <p:cNvPr id="15" name="Oval 7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>
                <a:gd name="T0" fmla="*/ 20 w 38"/>
                <a:gd name="T1" fmla="*/ 0 h 36"/>
                <a:gd name="T2" fmla="*/ 26 w 38"/>
                <a:gd name="T3" fmla="*/ 0 h 36"/>
                <a:gd name="T4" fmla="*/ 32 w 38"/>
                <a:gd name="T5" fmla="*/ 4 h 36"/>
                <a:gd name="T6" fmla="*/ 32 w 38"/>
                <a:gd name="T7" fmla="*/ 4 h 36"/>
                <a:gd name="T8" fmla="*/ 36 w 38"/>
                <a:gd name="T9" fmla="*/ 10 h 36"/>
                <a:gd name="T10" fmla="*/ 38 w 38"/>
                <a:gd name="T11" fmla="*/ 18 h 36"/>
                <a:gd name="T12" fmla="*/ 38 w 38"/>
                <a:gd name="T13" fmla="*/ 18 h 36"/>
                <a:gd name="T14" fmla="*/ 36 w 38"/>
                <a:gd name="T15" fmla="*/ 26 h 36"/>
                <a:gd name="T16" fmla="*/ 32 w 38"/>
                <a:gd name="T17" fmla="*/ 32 h 36"/>
                <a:gd name="T18" fmla="*/ 32 w 38"/>
                <a:gd name="T19" fmla="*/ 32 h 36"/>
                <a:gd name="T20" fmla="*/ 26 w 38"/>
                <a:gd name="T21" fmla="*/ 36 h 36"/>
                <a:gd name="T22" fmla="*/ 20 w 38"/>
                <a:gd name="T23" fmla="*/ 36 h 36"/>
                <a:gd name="T24" fmla="*/ 20 w 38"/>
                <a:gd name="T25" fmla="*/ 36 h 36"/>
                <a:gd name="T26" fmla="*/ 12 w 38"/>
                <a:gd name="T27" fmla="*/ 36 h 36"/>
                <a:gd name="T28" fmla="*/ 6 w 38"/>
                <a:gd name="T29" fmla="*/ 32 h 36"/>
                <a:gd name="T30" fmla="*/ 6 w 38"/>
                <a:gd name="T31" fmla="*/ 32 h 36"/>
                <a:gd name="T32" fmla="*/ 2 w 38"/>
                <a:gd name="T33" fmla="*/ 26 h 36"/>
                <a:gd name="T34" fmla="*/ 0 w 38"/>
                <a:gd name="T35" fmla="*/ 18 h 36"/>
                <a:gd name="T36" fmla="*/ 0 w 38"/>
                <a:gd name="T37" fmla="*/ 18 h 36"/>
                <a:gd name="T38" fmla="*/ 2 w 38"/>
                <a:gd name="T39" fmla="*/ 10 h 36"/>
                <a:gd name="T40" fmla="*/ 6 w 38"/>
                <a:gd name="T41" fmla="*/ 4 h 36"/>
                <a:gd name="T42" fmla="*/ 6 w 38"/>
                <a:gd name="T43" fmla="*/ 4 h 36"/>
                <a:gd name="T44" fmla="*/ 12 w 38"/>
                <a:gd name="T45" fmla="*/ 0 h 36"/>
                <a:gd name="T46" fmla="*/ 20 w 38"/>
                <a:gd name="T47" fmla="*/ 0 h 36"/>
                <a:gd name="T48" fmla="*/ 20 w 38"/>
                <a:gd name="T49" fmla="*/ 0 h 36"/>
                <a:gd name="T50" fmla="*/ 20 w 38"/>
                <a:gd name="T51" fmla="*/ 0 h 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8"/>
                <a:gd name="T79" fmla="*/ 0 h 36"/>
                <a:gd name="T80" fmla="*/ 38 w 38"/>
                <a:gd name="T81" fmla="*/ 36 h 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Oval 9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>
                <a:gd name="T0" fmla="*/ 35 w 86"/>
                <a:gd name="T1" fmla="*/ 118 h 118"/>
                <a:gd name="T2" fmla="*/ 35 w 86"/>
                <a:gd name="T3" fmla="*/ 112 h 118"/>
                <a:gd name="T4" fmla="*/ 37 w 86"/>
                <a:gd name="T5" fmla="*/ 100 h 118"/>
                <a:gd name="T6" fmla="*/ 37 w 86"/>
                <a:gd name="T7" fmla="*/ 92 h 118"/>
                <a:gd name="T8" fmla="*/ 45 w 86"/>
                <a:gd name="T9" fmla="*/ 72 h 118"/>
                <a:gd name="T10" fmla="*/ 51 w 86"/>
                <a:gd name="T11" fmla="*/ 60 h 118"/>
                <a:gd name="T12" fmla="*/ 53 w 86"/>
                <a:gd name="T13" fmla="*/ 52 h 118"/>
                <a:gd name="T14" fmla="*/ 57 w 86"/>
                <a:gd name="T15" fmla="*/ 36 h 118"/>
                <a:gd name="T16" fmla="*/ 55 w 86"/>
                <a:gd name="T17" fmla="*/ 24 h 118"/>
                <a:gd name="T18" fmla="*/ 51 w 86"/>
                <a:gd name="T19" fmla="*/ 16 h 118"/>
                <a:gd name="T20" fmla="*/ 37 w 86"/>
                <a:gd name="T21" fmla="*/ 10 h 118"/>
                <a:gd name="T22" fmla="*/ 29 w 86"/>
                <a:gd name="T23" fmla="*/ 10 h 118"/>
                <a:gd name="T24" fmla="*/ 25 w 86"/>
                <a:gd name="T25" fmla="*/ 12 h 118"/>
                <a:gd name="T26" fmla="*/ 21 w 86"/>
                <a:gd name="T27" fmla="*/ 20 h 118"/>
                <a:gd name="T28" fmla="*/ 21 w 86"/>
                <a:gd name="T29" fmla="*/ 22 h 118"/>
                <a:gd name="T30" fmla="*/ 23 w 86"/>
                <a:gd name="T31" fmla="*/ 26 h 118"/>
                <a:gd name="T32" fmla="*/ 31 w 86"/>
                <a:gd name="T33" fmla="*/ 30 h 118"/>
                <a:gd name="T34" fmla="*/ 33 w 86"/>
                <a:gd name="T35" fmla="*/ 36 h 118"/>
                <a:gd name="T36" fmla="*/ 35 w 86"/>
                <a:gd name="T37" fmla="*/ 40 h 118"/>
                <a:gd name="T38" fmla="*/ 29 w 86"/>
                <a:gd name="T39" fmla="*/ 52 h 118"/>
                <a:gd name="T40" fmla="*/ 23 w 86"/>
                <a:gd name="T41" fmla="*/ 56 h 118"/>
                <a:gd name="T42" fmla="*/ 17 w 86"/>
                <a:gd name="T43" fmla="*/ 56 h 118"/>
                <a:gd name="T44" fmla="*/ 6 w 86"/>
                <a:gd name="T45" fmla="*/ 50 h 118"/>
                <a:gd name="T46" fmla="*/ 2 w 86"/>
                <a:gd name="T47" fmla="*/ 44 h 118"/>
                <a:gd name="T48" fmla="*/ 0 w 86"/>
                <a:gd name="T49" fmla="*/ 36 h 118"/>
                <a:gd name="T50" fmla="*/ 12 w 86"/>
                <a:gd name="T51" fmla="*/ 10 h 118"/>
                <a:gd name="T52" fmla="*/ 25 w 86"/>
                <a:gd name="T53" fmla="*/ 2 h 118"/>
                <a:gd name="T54" fmla="*/ 43 w 86"/>
                <a:gd name="T55" fmla="*/ 0 h 118"/>
                <a:gd name="T56" fmla="*/ 75 w 86"/>
                <a:gd name="T57" fmla="*/ 12 h 118"/>
                <a:gd name="T58" fmla="*/ 84 w 86"/>
                <a:gd name="T59" fmla="*/ 24 h 118"/>
                <a:gd name="T60" fmla="*/ 86 w 86"/>
                <a:gd name="T61" fmla="*/ 40 h 118"/>
                <a:gd name="T62" fmla="*/ 84 w 86"/>
                <a:gd name="T63" fmla="*/ 52 h 118"/>
                <a:gd name="T64" fmla="*/ 82 w 86"/>
                <a:gd name="T65" fmla="*/ 60 h 118"/>
                <a:gd name="T66" fmla="*/ 79 w 86"/>
                <a:gd name="T67" fmla="*/ 64 h 118"/>
                <a:gd name="T68" fmla="*/ 65 w 86"/>
                <a:gd name="T69" fmla="*/ 78 h 118"/>
                <a:gd name="T70" fmla="*/ 57 w 86"/>
                <a:gd name="T71" fmla="*/ 86 h 118"/>
                <a:gd name="T72" fmla="*/ 51 w 86"/>
                <a:gd name="T73" fmla="*/ 92 h 118"/>
                <a:gd name="T74" fmla="*/ 45 w 86"/>
                <a:gd name="T75" fmla="*/ 104 h 118"/>
                <a:gd name="T76" fmla="*/ 45 w 86"/>
                <a:gd name="T77" fmla="*/ 110 h 118"/>
                <a:gd name="T78" fmla="*/ 43 w 86"/>
                <a:gd name="T79" fmla="*/ 118 h 11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6"/>
                <a:gd name="T121" fmla="*/ 0 h 118"/>
                <a:gd name="T122" fmla="*/ 86 w 86"/>
                <a:gd name="T123" fmla="*/ 118 h 118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9" name="shape2"/>
          <p:cNvGrpSpPr>
            <a:grpSpLocks/>
          </p:cNvGrpSpPr>
          <p:nvPr/>
        </p:nvGrpSpPr>
        <p:grpSpPr bwMode="gray">
          <a:xfrm>
            <a:off x="204606" y="3639885"/>
            <a:ext cx="374650" cy="269875"/>
            <a:chOff x="590" y="209"/>
            <a:chExt cx="236" cy="170"/>
          </a:xfrm>
        </p:grpSpPr>
        <p:sp>
          <p:nvSpPr>
            <p:cNvPr id="20" name="Oval 7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>
                <a:gd name="T0" fmla="*/ 20 w 38"/>
                <a:gd name="T1" fmla="*/ 0 h 36"/>
                <a:gd name="T2" fmla="*/ 26 w 38"/>
                <a:gd name="T3" fmla="*/ 0 h 36"/>
                <a:gd name="T4" fmla="*/ 32 w 38"/>
                <a:gd name="T5" fmla="*/ 4 h 36"/>
                <a:gd name="T6" fmla="*/ 32 w 38"/>
                <a:gd name="T7" fmla="*/ 4 h 36"/>
                <a:gd name="T8" fmla="*/ 36 w 38"/>
                <a:gd name="T9" fmla="*/ 10 h 36"/>
                <a:gd name="T10" fmla="*/ 38 w 38"/>
                <a:gd name="T11" fmla="*/ 18 h 36"/>
                <a:gd name="T12" fmla="*/ 38 w 38"/>
                <a:gd name="T13" fmla="*/ 18 h 36"/>
                <a:gd name="T14" fmla="*/ 36 w 38"/>
                <a:gd name="T15" fmla="*/ 26 h 36"/>
                <a:gd name="T16" fmla="*/ 32 w 38"/>
                <a:gd name="T17" fmla="*/ 32 h 36"/>
                <a:gd name="T18" fmla="*/ 32 w 38"/>
                <a:gd name="T19" fmla="*/ 32 h 36"/>
                <a:gd name="T20" fmla="*/ 26 w 38"/>
                <a:gd name="T21" fmla="*/ 36 h 36"/>
                <a:gd name="T22" fmla="*/ 20 w 38"/>
                <a:gd name="T23" fmla="*/ 36 h 36"/>
                <a:gd name="T24" fmla="*/ 20 w 38"/>
                <a:gd name="T25" fmla="*/ 36 h 36"/>
                <a:gd name="T26" fmla="*/ 12 w 38"/>
                <a:gd name="T27" fmla="*/ 36 h 36"/>
                <a:gd name="T28" fmla="*/ 6 w 38"/>
                <a:gd name="T29" fmla="*/ 32 h 36"/>
                <a:gd name="T30" fmla="*/ 6 w 38"/>
                <a:gd name="T31" fmla="*/ 32 h 36"/>
                <a:gd name="T32" fmla="*/ 2 w 38"/>
                <a:gd name="T33" fmla="*/ 26 h 36"/>
                <a:gd name="T34" fmla="*/ 0 w 38"/>
                <a:gd name="T35" fmla="*/ 18 h 36"/>
                <a:gd name="T36" fmla="*/ 0 w 38"/>
                <a:gd name="T37" fmla="*/ 18 h 36"/>
                <a:gd name="T38" fmla="*/ 2 w 38"/>
                <a:gd name="T39" fmla="*/ 10 h 36"/>
                <a:gd name="T40" fmla="*/ 6 w 38"/>
                <a:gd name="T41" fmla="*/ 4 h 36"/>
                <a:gd name="T42" fmla="*/ 6 w 38"/>
                <a:gd name="T43" fmla="*/ 4 h 36"/>
                <a:gd name="T44" fmla="*/ 12 w 38"/>
                <a:gd name="T45" fmla="*/ 0 h 36"/>
                <a:gd name="T46" fmla="*/ 20 w 38"/>
                <a:gd name="T47" fmla="*/ 0 h 36"/>
                <a:gd name="T48" fmla="*/ 20 w 38"/>
                <a:gd name="T49" fmla="*/ 0 h 36"/>
                <a:gd name="T50" fmla="*/ 20 w 38"/>
                <a:gd name="T51" fmla="*/ 0 h 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8"/>
                <a:gd name="T79" fmla="*/ 0 h 36"/>
                <a:gd name="T80" fmla="*/ 38 w 38"/>
                <a:gd name="T81" fmla="*/ 36 h 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Oval 9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>
                <a:gd name="T0" fmla="*/ 35 w 86"/>
                <a:gd name="T1" fmla="*/ 118 h 118"/>
                <a:gd name="T2" fmla="*/ 35 w 86"/>
                <a:gd name="T3" fmla="*/ 112 h 118"/>
                <a:gd name="T4" fmla="*/ 37 w 86"/>
                <a:gd name="T5" fmla="*/ 100 h 118"/>
                <a:gd name="T6" fmla="*/ 37 w 86"/>
                <a:gd name="T7" fmla="*/ 92 h 118"/>
                <a:gd name="T8" fmla="*/ 45 w 86"/>
                <a:gd name="T9" fmla="*/ 72 h 118"/>
                <a:gd name="T10" fmla="*/ 51 w 86"/>
                <a:gd name="T11" fmla="*/ 60 h 118"/>
                <a:gd name="T12" fmla="*/ 53 w 86"/>
                <a:gd name="T13" fmla="*/ 52 h 118"/>
                <a:gd name="T14" fmla="*/ 57 w 86"/>
                <a:gd name="T15" fmla="*/ 36 h 118"/>
                <a:gd name="T16" fmla="*/ 55 w 86"/>
                <a:gd name="T17" fmla="*/ 24 h 118"/>
                <a:gd name="T18" fmla="*/ 51 w 86"/>
                <a:gd name="T19" fmla="*/ 16 h 118"/>
                <a:gd name="T20" fmla="*/ 37 w 86"/>
                <a:gd name="T21" fmla="*/ 10 h 118"/>
                <a:gd name="T22" fmla="*/ 29 w 86"/>
                <a:gd name="T23" fmla="*/ 10 h 118"/>
                <a:gd name="T24" fmla="*/ 25 w 86"/>
                <a:gd name="T25" fmla="*/ 12 h 118"/>
                <a:gd name="T26" fmla="*/ 21 w 86"/>
                <a:gd name="T27" fmla="*/ 20 h 118"/>
                <a:gd name="T28" fmla="*/ 21 w 86"/>
                <a:gd name="T29" fmla="*/ 22 h 118"/>
                <a:gd name="T30" fmla="*/ 23 w 86"/>
                <a:gd name="T31" fmla="*/ 26 h 118"/>
                <a:gd name="T32" fmla="*/ 31 w 86"/>
                <a:gd name="T33" fmla="*/ 30 h 118"/>
                <a:gd name="T34" fmla="*/ 33 w 86"/>
                <a:gd name="T35" fmla="*/ 36 h 118"/>
                <a:gd name="T36" fmla="*/ 35 w 86"/>
                <a:gd name="T37" fmla="*/ 40 h 118"/>
                <a:gd name="T38" fmla="*/ 29 w 86"/>
                <a:gd name="T39" fmla="*/ 52 h 118"/>
                <a:gd name="T40" fmla="*/ 23 w 86"/>
                <a:gd name="T41" fmla="*/ 56 h 118"/>
                <a:gd name="T42" fmla="*/ 17 w 86"/>
                <a:gd name="T43" fmla="*/ 56 h 118"/>
                <a:gd name="T44" fmla="*/ 6 w 86"/>
                <a:gd name="T45" fmla="*/ 50 h 118"/>
                <a:gd name="T46" fmla="*/ 2 w 86"/>
                <a:gd name="T47" fmla="*/ 44 h 118"/>
                <a:gd name="T48" fmla="*/ 0 w 86"/>
                <a:gd name="T49" fmla="*/ 36 h 118"/>
                <a:gd name="T50" fmla="*/ 12 w 86"/>
                <a:gd name="T51" fmla="*/ 10 h 118"/>
                <a:gd name="T52" fmla="*/ 25 w 86"/>
                <a:gd name="T53" fmla="*/ 2 h 118"/>
                <a:gd name="T54" fmla="*/ 43 w 86"/>
                <a:gd name="T55" fmla="*/ 0 h 118"/>
                <a:gd name="T56" fmla="*/ 75 w 86"/>
                <a:gd name="T57" fmla="*/ 12 h 118"/>
                <a:gd name="T58" fmla="*/ 84 w 86"/>
                <a:gd name="T59" fmla="*/ 24 h 118"/>
                <a:gd name="T60" fmla="*/ 86 w 86"/>
                <a:gd name="T61" fmla="*/ 40 h 118"/>
                <a:gd name="T62" fmla="*/ 84 w 86"/>
                <a:gd name="T63" fmla="*/ 52 h 118"/>
                <a:gd name="T64" fmla="*/ 82 w 86"/>
                <a:gd name="T65" fmla="*/ 60 h 118"/>
                <a:gd name="T66" fmla="*/ 79 w 86"/>
                <a:gd name="T67" fmla="*/ 64 h 118"/>
                <a:gd name="T68" fmla="*/ 65 w 86"/>
                <a:gd name="T69" fmla="*/ 78 h 118"/>
                <a:gd name="T70" fmla="*/ 57 w 86"/>
                <a:gd name="T71" fmla="*/ 86 h 118"/>
                <a:gd name="T72" fmla="*/ 51 w 86"/>
                <a:gd name="T73" fmla="*/ 92 h 118"/>
                <a:gd name="T74" fmla="*/ 45 w 86"/>
                <a:gd name="T75" fmla="*/ 104 h 118"/>
                <a:gd name="T76" fmla="*/ 45 w 86"/>
                <a:gd name="T77" fmla="*/ 110 h 118"/>
                <a:gd name="T78" fmla="*/ 43 w 86"/>
                <a:gd name="T79" fmla="*/ 118 h 11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6"/>
                <a:gd name="T121" fmla="*/ 0 h 118"/>
                <a:gd name="T122" fmla="*/ 86 w 86"/>
                <a:gd name="T123" fmla="*/ 118 h 118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4" name="shape1"/>
          <p:cNvGrpSpPr>
            <a:grpSpLocks/>
          </p:cNvGrpSpPr>
          <p:nvPr/>
        </p:nvGrpSpPr>
        <p:grpSpPr bwMode="gray">
          <a:xfrm>
            <a:off x="198744" y="4898150"/>
            <a:ext cx="374650" cy="269875"/>
            <a:chOff x="590" y="209"/>
            <a:chExt cx="236" cy="170"/>
          </a:xfrm>
        </p:grpSpPr>
        <p:sp>
          <p:nvSpPr>
            <p:cNvPr id="25" name="Oval 7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>
                <a:gd name="T0" fmla="*/ 20 w 38"/>
                <a:gd name="T1" fmla="*/ 0 h 36"/>
                <a:gd name="T2" fmla="*/ 26 w 38"/>
                <a:gd name="T3" fmla="*/ 0 h 36"/>
                <a:gd name="T4" fmla="*/ 32 w 38"/>
                <a:gd name="T5" fmla="*/ 4 h 36"/>
                <a:gd name="T6" fmla="*/ 32 w 38"/>
                <a:gd name="T7" fmla="*/ 4 h 36"/>
                <a:gd name="T8" fmla="*/ 36 w 38"/>
                <a:gd name="T9" fmla="*/ 10 h 36"/>
                <a:gd name="T10" fmla="*/ 38 w 38"/>
                <a:gd name="T11" fmla="*/ 18 h 36"/>
                <a:gd name="T12" fmla="*/ 38 w 38"/>
                <a:gd name="T13" fmla="*/ 18 h 36"/>
                <a:gd name="T14" fmla="*/ 36 w 38"/>
                <a:gd name="T15" fmla="*/ 26 h 36"/>
                <a:gd name="T16" fmla="*/ 32 w 38"/>
                <a:gd name="T17" fmla="*/ 32 h 36"/>
                <a:gd name="T18" fmla="*/ 32 w 38"/>
                <a:gd name="T19" fmla="*/ 32 h 36"/>
                <a:gd name="T20" fmla="*/ 26 w 38"/>
                <a:gd name="T21" fmla="*/ 36 h 36"/>
                <a:gd name="T22" fmla="*/ 20 w 38"/>
                <a:gd name="T23" fmla="*/ 36 h 36"/>
                <a:gd name="T24" fmla="*/ 20 w 38"/>
                <a:gd name="T25" fmla="*/ 36 h 36"/>
                <a:gd name="T26" fmla="*/ 12 w 38"/>
                <a:gd name="T27" fmla="*/ 36 h 36"/>
                <a:gd name="T28" fmla="*/ 6 w 38"/>
                <a:gd name="T29" fmla="*/ 32 h 36"/>
                <a:gd name="T30" fmla="*/ 6 w 38"/>
                <a:gd name="T31" fmla="*/ 32 h 36"/>
                <a:gd name="T32" fmla="*/ 2 w 38"/>
                <a:gd name="T33" fmla="*/ 26 h 36"/>
                <a:gd name="T34" fmla="*/ 0 w 38"/>
                <a:gd name="T35" fmla="*/ 18 h 36"/>
                <a:gd name="T36" fmla="*/ 0 w 38"/>
                <a:gd name="T37" fmla="*/ 18 h 36"/>
                <a:gd name="T38" fmla="*/ 2 w 38"/>
                <a:gd name="T39" fmla="*/ 10 h 36"/>
                <a:gd name="T40" fmla="*/ 6 w 38"/>
                <a:gd name="T41" fmla="*/ 4 h 36"/>
                <a:gd name="T42" fmla="*/ 6 w 38"/>
                <a:gd name="T43" fmla="*/ 4 h 36"/>
                <a:gd name="T44" fmla="*/ 12 w 38"/>
                <a:gd name="T45" fmla="*/ 0 h 36"/>
                <a:gd name="T46" fmla="*/ 20 w 38"/>
                <a:gd name="T47" fmla="*/ 0 h 36"/>
                <a:gd name="T48" fmla="*/ 20 w 38"/>
                <a:gd name="T49" fmla="*/ 0 h 36"/>
                <a:gd name="T50" fmla="*/ 20 w 38"/>
                <a:gd name="T51" fmla="*/ 0 h 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8"/>
                <a:gd name="T79" fmla="*/ 0 h 36"/>
                <a:gd name="T80" fmla="*/ 38 w 38"/>
                <a:gd name="T81" fmla="*/ 36 h 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Oval 9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8" name="Freeform 10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>
                <a:gd name="T0" fmla="*/ 35 w 86"/>
                <a:gd name="T1" fmla="*/ 118 h 118"/>
                <a:gd name="T2" fmla="*/ 35 w 86"/>
                <a:gd name="T3" fmla="*/ 112 h 118"/>
                <a:gd name="T4" fmla="*/ 37 w 86"/>
                <a:gd name="T5" fmla="*/ 100 h 118"/>
                <a:gd name="T6" fmla="*/ 37 w 86"/>
                <a:gd name="T7" fmla="*/ 92 h 118"/>
                <a:gd name="T8" fmla="*/ 45 w 86"/>
                <a:gd name="T9" fmla="*/ 72 h 118"/>
                <a:gd name="T10" fmla="*/ 51 w 86"/>
                <a:gd name="T11" fmla="*/ 60 h 118"/>
                <a:gd name="T12" fmla="*/ 53 w 86"/>
                <a:gd name="T13" fmla="*/ 52 h 118"/>
                <a:gd name="T14" fmla="*/ 57 w 86"/>
                <a:gd name="T15" fmla="*/ 36 h 118"/>
                <a:gd name="T16" fmla="*/ 55 w 86"/>
                <a:gd name="T17" fmla="*/ 24 h 118"/>
                <a:gd name="T18" fmla="*/ 51 w 86"/>
                <a:gd name="T19" fmla="*/ 16 h 118"/>
                <a:gd name="T20" fmla="*/ 37 w 86"/>
                <a:gd name="T21" fmla="*/ 10 h 118"/>
                <a:gd name="T22" fmla="*/ 29 w 86"/>
                <a:gd name="T23" fmla="*/ 10 h 118"/>
                <a:gd name="T24" fmla="*/ 25 w 86"/>
                <a:gd name="T25" fmla="*/ 12 h 118"/>
                <a:gd name="T26" fmla="*/ 21 w 86"/>
                <a:gd name="T27" fmla="*/ 20 h 118"/>
                <a:gd name="T28" fmla="*/ 21 w 86"/>
                <a:gd name="T29" fmla="*/ 22 h 118"/>
                <a:gd name="T30" fmla="*/ 23 w 86"/>
                <a:gd name="T31" fmla="*/ 26 h 118"/>
                <a:gd name="T32" fmla="*/ 31 w 86"/>
                <a:gd name="T33" fmla="*/ 30 h 118"/>
                <a:gd name="T34" fmla="*/ 33 w 86"/>
                <a:gd name="T35" fmla="*/ 36 h 118"/>
                <a:gd name="T36" fmla="*/ 35 w 86"/>
                <a:gd name="T37" fmla="*/ 40 h 118"/>
                <a:gd name="T38" fmla="*/ 29 w 86"/>
                <a:gd name="T39" fmla="*/ 52 h 118"/>
                <a:gd name="T40" fmla="*/ 23 w 86"/>
                <a:gd name="T41" fmla="*/ 56 h 118"/>
                <a:gd name="T42" fmla="*/ 17 w 86"/>
                <a:gd name="T43" fmla="*/ 56 h 118"/>
                <a:gd name="T44" fmla="*/ 6 w 86"/>
                <a:gd name="T45" fmla="*/ 50 h 118"/>
                <a:gd name="T46" fmla="*/ 2 w 86"/>
                <a:gd name="T47" fmla="*/ 44 h 118"/>
                <a:gd name="T48" fmla="*/ 0 w 86"/>
                <a:gd name="T49" fmla="*/ 36 h 118"/>
                <a:gd name="T50" fmla="*/ 12 w 86"/>
                <a:gd name="T51" fmla="*/ 10 h 118"/>
                <a:gd name="T52" fmla="*/ 25 w 86"/>
                <a:gd name="T53" fmla="*/ 2 h 118"/>
                <a:gd name="T54" fmla="*/ 43 w 86"/>
                <a:gd name="T55" fmla="*/ 0 h 118"/>
                <a:gd name="T56" fmla="*/ 75 w 86"/>
                <a:gd name="T57" fmla="*/ 12 h 118"/>
                <a:gd name="T58" fmla="*/ 84 w 86"/>
                <a:gd name="T59" fmla="*/ 24 h 118"/>
                <a:gd name="T60" fmla="*/ 86 w 86"/>
                <a:gd name="T61" fmla="*/ 40 h 118"/>
                <a:gd name="T62" fmla="*/ 84 w 86"/>
                <a:gd name="T63" fmla="*/ 52 h 118"/>
                <a:gd name="T64" fmla="*/ 82 w 86"/>
                <a:gd name="T65" fmla="*/ 60 h 118"/>
                <a:gd name="T66" fmla="*/ 79 w 86"/>
                <a:gd name="T67" fmla="*/ 64 h 118"/>
                <a:gd name="T68" fmla="*/ 65 w 86"/>
                <a:gd name="T69" fmla="*/ 78 h 118"/>
                <a:gd name="T70" fmla="*/ 57 w 86"/>
                <a:gd name="T71" fmla="*/ 86 h 118"/>
                <a:gd name="T72" fmla="*/ 51 w 86"/>
                <a:gd name="T73" fmla="*/ 92 h 118"/>
                <a:gd name="T74" fmla="*/ 45 w 86"/>
                <a:gd name="T75" fmla="*/ 104 h 118"/>
                <a:gd name="T76" fmla="*/ 45 w 86"/>
                <a:gd name="T77" fmla="*/ 110 h 118"/>
                <a:gd name="T78" fmla="*/ 43 w 86"/>
                <a:gd name="T79" fmla="*/ 118 h 11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6"/>
                <a:gd name="T121" fmla="*/ 0 h 118"/>
                <a:gd name="T122" fmla="*/ 86 w 86"/>
                <a:gd name="T123" fmla="*/ 118 h 118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2616101"/>
          </a:xfrm>
        </p:spPr>
        <p:txBody>
          <a:bodyPr/>
          <a:lstStyle/>
          <a:p>
            <a:r>
              <a:rPr lang="fr-FR" dirty="0" smtClean="0"/>
              <a:t>Il est d’usage de classer les préfixes des fabricants dans l’ordre suivant :</a:t>
            </a: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webkit</a:t>
            </a:r>
            <a:r>
              <a:rPr lang="fr-FR" dirty="0" smtClean="0"/>
              <a:t> (pour </a:t>
            </a:r>
            <a:r>
              <a:rPr lang="fr-FR" dirty="0" err="1" smtClean="0"/>
              <a:t>Android</a:t>
            </a:r>
            <a:r>
              <a:rPr lang="fr-FR" dirty="0" smtClean="0"/>
              <a:t>, Chrome, </a:t>
            </a:r>
            <a:r>
              <a:rPr lang="fr-FR" dirty="0" err="1" smtClean="0"/>
              <a:t>iOS</a:t>
            </a:r>
            <a:r>
              <a:rPr lang="fr-FR" dirty="0" smtClean="0"/>
              <a:t>, Safari)</a:t>
            </a: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moz</a:t>
            </a:r>
            <a:r>
              <a:rPr lang="fr-FR" dirty="0" smtClean="0"/>
              <a:t> (pour Firefox)</a:t>
            </a: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-ms</a:t>
            </a:r>
            <a:r>
              <a:rPr lang="fr-FR" dirty="0" smtClean="0"/>
              <a:t> (pour Internet Explorer)</a:t>
            </a: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-o</a:t>
            </a:r>
            <a:r>
              <a:rPr lang="fr-FR" dirty="0" smtClean="0"/>
              <a:t> (pour </a:t>
            </a:r>
            <a:r>
              <a:rPr lang="fr-FR" dirty="0" err="1" smtClean="0"/>
              <a:t>Opera</a:t>
            </a:r>
            <a:r>
              <a:rPr lang="fr-FR" dirty="0" smtClean="0"/>
              <a:t>)</a:t>
            </a:r>
          </a:p>
          <a:p>
            <a:r>
              <a:rPr lang="fr-FR" dirty="0" smtClean="0"/>
              <a:t>Si vous ajoutez un préfixe qui s’avère inutile, vous risquez seulement d’amoindrir les performances de votre navigateur</a:t>
            </a:r>
          </a:p>
          <a:p>
            <a:pPr lvl="1"/>
            <a:r>
              <a:rPr lang="fr-FR" dirty="0" smtClean="0"/>
              <a:t>La règle sera appliquée si le navigateur la comprend</a:t>
            </a:r>
            <a:endParaRPr lang="fr-FR" noProof="0" dirty="0" smtClean="0"/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Préfixes des fabricants (suite)</a:t>
            </a:r>
            <a:endParaRPr lang="fr-FR" noProof="0" dirty="0" smtClean="0"/>
          </a:p>
        </p:txBody>
      </p:sp>
      <p:grpSp>
        <p:nvGrpSpPr>
          <p:cNvPr id="2" name="Group 1"/>
          <p:cNvGrpSpPr/>
          <p:nvPr/>
        </p:nvGrpSpPr>
        <p:grpSpPr bwMode="gray">
          <a:xfrm>
            <a:off x="2060837" y="3470819"/>
            <a:ext cx="5006533" cy="1958638"/>
            <a:chOff x="2060837" y="3936514"/>
            <a:chExt cx="5006533" cy="1958638"/>
          </a:xfrm>
        </p:grpSpPr>
        <p:sp>
          <p:nvSpPr>
            <p:cNvPr id="4" name="shape2"/>
            <p:cNvSpPr txBox="1"/>
            <p:nvPr/>
          </p:nvSpPr>
          <p:spPr bwMode="gray">
            <a:xfrm>
              <a:off x="2060837" y="4140826"/>
              <a:ext cx="4687724" cy="1754326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.rounded {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-webkit-border-radius: 10px;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-moz-border-radius: 10px;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800" b="1" dirty="0" smtClean="0">
                  <a:solidFill>
                    <a:srgbClr val="92D050"/>
                  </a:solidFill>
                  <a:latin typeface="Courier New" pitchFamily="49" charset="0"/>
                  <a:cs typeface="Courier New" pitchFamily="49" charset="0"/>
                </a:rPr>
                <a:t>-ie-border-radius: 10px;</a:t>
              </a:r>
              <a:endParaRPr lang="en-US" sz="18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border-radius: 10px;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shape1"/>
            <p:cNvSpPr txBox="1"/>
            <p:nvPr/>
          </p:nvSpPr>
          <p:spPr bwMode="gray">
            <a:xfrm>
              <a:off x="6305371" y="3936514"/>
              <a:ext cx="761999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7140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1251625"/>
          </a:xfrm>
        </p:spPr>
        <p:txBody>
          <a:bodyPr/>
          <a:lstStyle/>
          <a:p>
            <a:r>
              <a:rPr lang="fr-FR" dirty="0" smtClean="0"/>
              <a:t>De nombreux sites Web offrent une présentation détaillée des spécifications </a:t>
            </a:r>
            <a:r>
              <a:rPr lang="fr-FR" dirty="0" err="1" smtClean="0"/>
              <a:t>CSS3</a:t>
            </a:r>
            <a:endParaRPr lang="fr-FR" dirty="0" smtClean="0"/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http://caniuse.com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http://css3maker.com</a:t>
            </a:r>
            <a:endParaRPr lang="fr-FR" noProof="0" dirty="0" smtClean="0"/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Références externes</a:t>
            </a:r>
            <a:endParaRPr lang="fr-FR" noProof="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244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3349635"/>
          </a:xfrm>
        </p:spPr>
        <p:txBody>
          <a:bodyPr/>
          <a:lstStyle/>
          <a:p>
            <a:r>
              <a:rPr lang="fr-FR" dirty="0" err="1" smtClean="0"/>
              <a:t>CSS2</a:t>
            </a:r>
            <a:r>
              <a:rPr lang="fr-FR" dirty="0" smtClean="0"/>
              <a:t>.1 n’a pas su offrir à ses utilisateurs un élément crucial apparu au milieu des années 2000 :</a:t>
            </a:r>
          </a:p>
          <a:p>
            <a:pPr lvl="1"/>
            <a:r>
              <a:rPr lang="fr-FR" dirty="0" smtClean="0"/>
              <a:t>Les coins arrondis</a:t>
            </a:r>
          </a:p>
          <a:p>
            <a:r>
              <a:rPr lang="fr-FR" dirty="0" smtClean="0"/>
              <a:t>Pour palier ce manque, des pirates ont utilisé de nombreux subterfuges</a:t>
            </a:r>
          </a:p>
          <a:p>
            <a:pPr lvl="1"/>
            <a:r>
              <a:rPr lang="fr-FR" dirty="0" smtClean="0"/>
              <a:t>Soit avec du code JavaScript pour créer des découpes</a:t>
            </a:r>
          </a:p>
          <a:p>
            <a:pPr lvl="1"/>
            <a:r>
              <a:rPr lang="fr-FR" dirty="0" smtClean="0"/>
              <a:t>Soit avec des images et leur positionnement</a:t>
            </a:r>
          </a:p>
          <a:p>
            <a:r>
              <a:rPr lang="fr-FR" dirty="0" err="1" smtClean="0"/>
              <a:t>CSS3</a:t>
            </a:r>
            <a:r>
              <a:rPr lang="fr-FR" dirty="0" smtClean="0"/>
              <a:t> propose la fonctionnalité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border-radius</a:t>
            </a:r>
          </a:p>
          <a:p>
            <a:pPr lvl="1"/>
            <a:r>
              <a:rPr lang="fr-FR" dirty="0" smtClean="0"/>
              <a:t>Possibilité d’appliquer la propriété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border-radius</a:t>
            </a:r>
            <a:r>
              <a:rPr lang="fr-FR" dirty="0" smtClean="0"/>
              <a:t> à tout type d’élément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smtClean="0"/>
              <a:t>Possibilité d’utiliser une forme longue pour affecter des valeurs aux bords droit, gauche, en haut et en bas</a:t>
            </a:r>
            <a:endParaRPr lang="fr-FR" noProof="0" dirty="0" smtClean="0"/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Coins arrondis</a:t>
            </a:r>
            <a:endParaRPr lang="fr-FR" noProof="0" dirty="0" smtClean="0"/>
          </a:p>
        </p:txBody>
      </p:sp>
      <p:grpSp>
        <p:nvGrpSpPr>
          <p:cNvPr id="2" name="Group 1"/>
          <p:cNvGrpSpPr/>
          <p:nvPr/>
        </p:nvGrpSpPr>
        <p:grpSpPr bwMode="gray">
          <a:xfrm>
            <a:off x="2060837" y="4063420"/>
            <a:ext cx="5006533" cy="1127642"/>
            <a:chOff x="2060837" y="4486583"/>
            <a:chExt cx="5006533" cy="1127642"/>
          </a:xfrm>
        </p:grpSpPr>
        <p:sp>
          <p:nvSpPr>
            <p:cNvPr id="4" name="shape2"/>
            <p:cNvSpPr txBox="1"/>
            <p:nvPr/>
          </p:nvSpPr>
          <p:spPr bwMode="gray">
            <a:xfrm>
              <a:off x="2060837" y="4690895"/>
              <a:ext cx="4687724" cy="92333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rgbClr val="99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#box {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  border-radius: 10px;</a:t>
              </a:r>
            </a:p>
            <a:p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shape1"/>
            <p:cNvSpPr txBox="1"/>
            <p:nvPr/>
          </p:nvSpPr>
          <p:spPr bwMode="gray">
            <a:xfrm>
              <a:off x="6305371" y="4486583"/>
              <a:ext cx="761999" cy="40862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9900CC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CSS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2603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3703578"/>
          </a:xfrm>
        </p:spPr>
        <p:txBody>
          <a:bodyPr/>
          <a:lstStyle/>
          <a:p>
            <a:r>
              <a:rPr lang="fr-FR" dirty="0" smtClean="0"/>
              <a:t>Possibilité de créer des arrière-plans dynamiques et composés</a:t>
            </a:r>
          </a:p>
          <a:p>
            <a:pPr lvl="1"/>
            <a:r>
              <a:rPr lang="fr-FR" dirty="0" smtClean="0"/>
              <a:t>Redimensionner / Repositionner l’arrière-plan pour créer un effet parallaxe</a:t>
            </a:r>
          </a:p>
          <a:p>
            <a:pPr lvl="1"/>
            <a:r>
              <a:rPr lang="fr-FR" dirty="0" smtClean="0"/>
              <a:t>Arrière-plan composé de plusieurs images empilées</a:t>
            </a:r>
          </a:p>
          <a:p>
            <a:pPr lvl="1"/>
            <a:r>
              <a:rPr lang="fr-FR" dirty="0" smtClean="0"/>
              <a:t>Dégradés développés en natif</a:t>
            </a:r>
          </a:p>
          <a:p>
            <a:r>
              <a:rPr lang="fr-FR" dirty="0" smtClean="0"/>
              <a:t>Notre étude de cas fait appel à ces trois techniques</a:t>
            </a:r>
          </a:p>
          <a:p>
            <a:endParaRPr lang="fr-FR" dirty="0" smtClean="0"/>
          </a:p>
          <a:p>
            <a:pPr lvl="8"/>
            <a:r>
              <a:rPr lang="fr-FR" dirty="0" smtClean="0"/>
              <a:t>          Voyez-vous plusieurs arrière-plans ?</a:t>
            </a:r>
          </a:p>
          <a:p>
            <a:pPr lvl="8"/>
            <a:r>
              <a:rPr lang="fr-FR" dirty="0" smtClean="0"/>
              <a:t>          </a:t>
            </a:r>
          </a:p>
          <a:p>
            <a:pPr lvl="8"/>
            <a:r>
              <a:rPr lang="fr-FR" dirty="0" smtClean="0"/>
              <a:t>          Voyez-vous le dégradé ?</a:t>
            </a:r>
          </a:p>
          <a:p>
            <a:pPr lvl="8"/>
            <a:r>
              <a:rPr lang="fr-FR" dirty="0" smtClean="0"/>
              <a:t>          </a:t>
            </a:r>
          </a:p>
          <a:p>
            <a:pPr lvl="8"/>
            <a:r>
              <a:rPr lang="fr-FR" dirty="0" smtClean="0"/>
              <a:t>          Voyez-vous l’effet parallaxe ?</a:t>
            </a:r>
            <a:endParaRPr lang="fr-FR" noProof="0" dirty="0" smtClean="0"/>
          </a:p>
        </p:txBody>
      </p:sp>
      <p:sp>
        <p:nvSpPr>
          <p:cNvPr id="28263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Arrière-plans</a:t>
            </a:r>
            <a:endParaRPr lang="fr-FR" noProof="0" dirty="0" smtClean="0"/>
          </a:p>
        </p:txBody>
      </p:sp>
      <p:pic>
        <p:nvPicPr>
          <p:cNvPr id="54276" name="shape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78974" y="2704624"/>
            <a:ext cx="3201392" cy="2467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4848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V" val="353232204831"/>
  <p:tag name="TL" val="36302C3534302C343530"/>
  <p:tag name="IPF" val="422C47657474696E67205374617274656420576974682043535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2656C617469766520506F736974696F6E696E673A204578616D706C657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7657474696E67205374617274656420576974682043535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L" val="31302C446F206E6F77"/>
  <p:tag name="IPF" val="522C52656C617469766520506F736974696F6E696E673A204578616D706C657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2656C617469766520506F736974696F6E696E673A204578616D706C657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7657474696E6720537461727465642057697468204353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86170746572204F626A6563746976657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2656C617469766520506F736974696F6E696E673A204578616D706C657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7657474696E67205374617274656420576974682043535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2656C617469766520506F736974696F6E696E673A204578616D706C657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2656C617469766520506F736974696F6E696E673A204578616D706C657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7657474696E67205374617274656420576974682043535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7657474696E67205374617274656420576974682043535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7657474696E67205374617274656420576974682043535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7657474696E67205374617274656420576974682043535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7657474696E67205374617274656420576974682043535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2656C617469766520506F736974696F6E696E673A204578616D706C657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2656C617469766520506F736974696F6E696E673A204578616D706C657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7657474696E67205374617274656420576974682043535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7334320576562204163636573736962696C6974792047756964656C696E652053756D6D617279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7334320576562204163636573736962696C6974792047756964656C696E652053756D6D6172792028636F6E74696E7565642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2656C617469766520506F736974696F6E696E673A204578616D706C657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7657474696E67205374617274656420576974682043535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17569636B205175697A3A2043616C63756C6174696E6720426F7820576964746820616E6420486569676874"/>
</p:tagLst>
</file>

<file path=ppt/theme/theme1.xml><?xml version="1.0" encoding="utf-8"?>
<a:theme xmlns:a="http://schemas.openxmlformats.org/drawingml/2006/main" name="LTreeMaster">
  <a:themeElements>
    <a:clrScheme name="">
      <a:dk1>
        <a:srgbClr val="000080"/>
      </a:dk1>
      <a:lt1>
        <a:srgbClr val="FFCC99"/>
      </a:lt1>
      <a:dk2>
        <a:srgbClr val="FFFFFF"/>
      </a:dk2>
      <a:lt2>
        <a:srgbClr val="000000"/>
      </a:lt2>
      <a:accent1>
        <a:srgbClr val="FFFFCC"/>
      </a:accent1>
      <a:accent2>
        <a:srgbClr val="B90117"/>
      </a:accent2>
      <a:accent3>
        <a:srgbClr val="FFE2CA"/>
      </a:accent3>
      <a:accent4>
        <a:srgbClr val="00006C"/>
      </a:accent4>
      <a:accent5>
        <a:srgbClr val="FFFFE2"/>
      </a:accent5>
      <a:accent6>
        <a:srgbClr val="A70114"/>
      </a:accent6>
      <a:hlink>
        <a:srgbClr val="FFCCCC"/>
      </a:hlink>
      <a:folHlink>
        <a:srgbClr val="99CCF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CC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E2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Modèle LtreeMaster</Template>
  <TotalTime>1649</TotalTime>
  <Words>4686</Words>
  <Application>Microsoft Office PowerPoint</Application>
  <PresentationFormat>Affichage à l'écran (4:3)</PresentationFormat>
  <Paragraphs>830</Paragraphs>
  <Slides>58</Slides>
  <Notes>58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58</vt:i4>
      </vt:variant>
    </vt:vector>
  </HeadingPairs>
  <TitlesOfParts>
    <vt:vector size="59" baseType="lpstr">
      <vt:lpstr>LTreeMaster</vt:lpstr>
      <vt:lpstr>Ajouter des effets avancés à CSS3</vt:lpstr>
      <vt:lpstr>Objectifs du chapitre</vt:lpstr>
      <vt:lpstr>Ajouter des effets avancés à CSS3</vt:lpstr>
      <vt:lpstr>Techniques de conception</vt:lpstr>
      <vt:lpstr>Préfixes des fabricants</vt:lpstr>
      <vt:lpstr>Préfixes des fabricants (suite)</vt:lpstr>
      <vt:lpstr>Références externes</vt:lpstr>
      <vt:lpstr>Coins arrondis</vt:lpstr>
      <vt:lpstr>Arrière-plans</vt:lpstr>
      <vt:lpstr>Redimensionner l’arrière-plan</vt:lpstr>
      <vt:lpstr>Redimensionner l’arrière-plan (suite)</vt:lpstr>
      <vt:lpstr>Redimensionner l’arrière-plan (suite)</vt:lpstr>
      <vt:lpstr>Arrière-plans multiples</vt:lpstr>
      <vt:lpstr>Arrière-plans multiples</vt:lpstr>
      <vt:lpstr>Dégradés d’arrière-plan</vt:lpstr>
      <vt:lpstr>Exemples de dégradés d’arrière-plan</vt:lpstr>
      <vt:lpstr>Effets d’arrière-plan (suite)</vt:lpstr>
      <vt:lpstr>Effets d’arrière-plan (suite)</vt:lpstr>
      <vt:lpstr>Ajouter des effets avancés à CSS3</vt:lpstr>
      <vt:lpstr>Appliquer plusieurs ombres au texte</vt:lpstr>
      <vt:lpstr>Texte en 3D</vt:lpstr>
      <vt:lpstr>Légendes</vt:lpstr>
      <vt:lpstr>Légendes (suite)</vt:lpstr>
      <vt:lpstr>Légendes (suite)</vt:lpstr>
      <vt:lpstr>Exemples de légendes</vt:lpstr>
      <vt:lpstr>Exemples de légendes (suite)</vt:lpstr>
      <vt:lpstr>Légendes et infobulles</vt:lpstr>
      <vt:lpstr>Légendes et infobulles (suite)</vt:lpstr>
      <vt:lpstr>Infobulles</vt:lpstr>
      <vt:lpstr>Ajouter des effets avancés à CSS3</vt:lpstr>
      <vt:lpstr>Rubans</vt:lpstr>
      <vt:lpstr>Rubans (suite)</vt:lpstr>
      <vt:lpstr>Rubans (suite)</vt:lpstr>
      <vt:lpstr>Ajouter des effets avancés à CSS3</vt:lpstr>
      <vt:lpstr>clip</vt:lpstr>
      <vt:lpstr>Sens des découpes</vt:lpstr>
      <vt:lpstr>Sens des découpes (suite)</vt:lpstr>
      <vt:lpstr>Utiliser clip avec IE 6 et IE 7</vt:lpstr>
      <vt:lpstr>Utiliser clip sur un chemin</vt:lpstr>
      <vt:lpstr>Utiliser clip sur une image SVG</vt:lpstr>
      <vt:lpstr>Utiliser clip sur une image SVG (suite)</vt:lpstr>
      <vt:lpstr>Ajouter des effets avancés à CSS3</vt:lpstr>
      <vt:lpstr>Animations</vt:lpstr>
      <vt:lpstr>transform</vt:lpstr>
      <vt:lpstr>Exemple d’utilisation de la propriété transform</vt:lpstr>
      <vt:lpstr>rotate et skew</vt:lpstr>
      <vt:lpstr>Transformations</vt:lpstr>
      <vt:lpstr>transition</vt:lpstr>
      <vt:lpstr>Transition (suite)</vt:lpstr>
      <vt:lpstr>Propriétés transition</vt:lpstr>
      <vt:lpstr>Transitions</vt:lpstr>
      <vt:lpstr>Animations</vt:lpstr>
      <vt:lpstr>Animations (suite)  </vt:lpstr>
      <vt:lpstr>Animations (suite) </vt:lpstr>
      <vt:lpstr>Ajouter des effets avancés à CSS3</vt:lpstr>
      <vt:lpstr>Exercice 5.1 : Ajouter des légendes</vt:lpstr>
      <vt:lpstr>Résumé du chapitre</vt:lpstr>
      <vt:lpstr>Chapitre 5 – Questions de révision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En-Lighten Technology;mcb</dc:creator>
  <dc:description>Tagged 6/4/2010 4:01:16 PM</dc:description>
  <cp:lastModifiedBy>amichel</cp:lastModifiedBy>
  <cp:revision>435</cp:revision>
  <cp:lastPrinted>2009-03-17T23:30:33Z</cp:lastPrinted>
  <dcterms:created xsi:type="dcterms:W3CDTF">2009-01-20T18:28:18Z</dcterms:created>
  <dcterms:modified xsi:type="dcterms:W3CDTF">2014-03-17T10:32:10Z</dcterms:modified>
</cp:coreProperties>
</file>