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94" r:id="rId10"/>
    <p:sldId id="267" r:id="rId11"/>
    <p:sldId id="268" r:id="rId12"/>
    <p:sldId id="269" r:id="rId13"/>
    <p:sldId id="295" r:id="rId14"/>
    <p:sldId id="271" r:id="rId15"/>
    <p:sldId id="296" r:id="rId16"/>
    <p:sldId id="273" r:id="rId17"/>
    <p:sldId id="274" r:id="rId18"/>
    <p:sldId id="275" r:id="rId19"/>
    <p:sldId id="276" r:id="rId20"/>
    <p:sldId id="277" r:id="rId21"/>
    <p:sldId id="297" r:id="rId22"/>
    <p:sldId id="279" r:id="rId23"/>
    <p:sldId id="280" r:id="rId24"/>
    <p:sldId id="281" r:id="rId25"/>
    <p:sldId id="282" r:id="rId26"/>
    <p:sldId id="287" r:id="rId27"/>
    <p:sldId id="288" r:id="rId28"/>
    <p:sldId id="289" r:id="rId29"/>
    <p:sldId id="298" r:id="rId30"/>
    <p:sldId id="291" r:id="rId31"/>
    <p:sldId id="292" r:id="rId32"/>
    <p:sldId id="293" r:id="rId3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ECFF"/>
    <a:srgbClr val="99CCFF"/>
    <a:srgbClr val="DDDDDD"/>
    <a:srgbClr val="663300"/>
    <a:srgbClr val="0033CC"/>
    <a:srgbClr val="FFFF66"/>
    <a:srgbClr val="FF5050"/>
    <a:srgbClr val="FFFFFF"/>
    <a:srgbClr val="ECC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34530" autoAdjust="0"/>
    <p:restoredTop sz="86403" autoAdjust="0"/>
  </p:normalViewPr>
  <p:slideViewPr>
    <p:cSldViewPr snapToGrid="0">
      <p:cViewPr>
        <p:scale>
          <a:sx n="18" d="100"/>
          <a:sy n="18" d="100"/>
        </p:scale>
        <p:origin x="-120" y="-2568"/>
      </p:cViewPr>
      <p:guideLst>
        <p:guide orient="horz" pos="997"/>
        <p:guide orient="horz" pos="2006"/>
        <p:guide pos="257"/>
        <p:guide pos="388"/>
        <p:guide pos="451"/>
        <p:guide pos="673"/>
        <p:guide pos="724"/>
        <p:guide pos="199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768"/>
    </p:cViewPr>
  </p:sorterViewPr>
  <p:notesViewPr>
    <p:cSldViewPr snapToGrid="0">
      <p:cViewPr varScale="1">
        <p:scale>
          <a:sx n="46" d="100"/>
          <a:sy n="46" d="100"/>
        </p:scale>
        <p:origin x="-2676" y="-114"/>
      </p:cViewPr>
      <p:guideLst>
        <p:guide orient="horz" pos="2920"/>
        <p:guide pos="22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7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7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07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3250" y="228600"/>
            <a:ext cx="4830763" cy="3624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2"/>
            <a:ext cx="6997700" cy="38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994" tIns="39497" rIns="78994" bIns="39497">
            <a:spAutoFit/>
          </a:bodyPr>
          <a:lstStyle/>
          <a:p>
            <a:pPr marL="176057" defTabSz="888214">
              <a:spcBef>
                <a:spcPct val="50000"/>
              </a:spcBef>
              <a:tabLst>
                <a:tab pos="3408523" algn="ctr"/>
                <a:tab pos="6604507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977-2-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057" defTabSz="888214">
                <a:spcBef>
                  <a:spcPct val="50000"/>
                </a:spcBef>
                <a:tabLst>
                  <a:tab pos="3408523" algn="ctr"/>
                  <a:tab pos="6604507" algn="r"/>
                </a:tabLst>
              </a:pPr>
              <a:t>‹#›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40"/>
            <a:ext cx="517770" cy="21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0420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2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058" tIns="45528" rIns="91058" bIns="4552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972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6982"/>
            <a:ext cx="6459537" cy="1236874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Both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Chapter starts: Day 1 at 10:00am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4" y="3956982"/>
            <a:ext cx="6488113" cy="996808"/>
          </a:xfrm>
        </p:spPr>
        <p:txBody>
          <a:bodyPr>
            <a:spAutoFit/>
          </a:bodyPr>
          <a:lstStyle/>
          <a:p>
            <a:r>
              <a:rPr lang="en-US" smtClean="0"/>
              <a:t>Jogger text: Firefox Web Developer Toolbar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endParaRPr lang="en-US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Instructor notes: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4" y="3956982"/>
            <a:ext cx="6488113" cy="996808"/>
          </a:xfrm>
        </p:spPr>
        <p:txBody>
          <a:bodyPr>
            <a:spAutoFit/>
          </a:bodyPr>
          <a:lstStyle/>
          <a:p>
            <a:r>
              <a:rPr lang="en-US" smtClean="0"/>
              <a:t>Jogger text: Getting Started With CSS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endParaRPr lang="en-US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Firefox Web Developer Toolbar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4" y="3956982"/>
            <a:ext cx="6488113" cy="996808"/>
          </a:xfrm>
        </p:spPr>
        <p:txBody>
          <a:bodyPr>
            <a:spAutoFit/>
          </a:bodyPr>
          <a:lstStyle/>
          <a:p>
            <a:pPr marL="228594" indent="-228594"/>
            <a:r>
              <a:rPr lang="en-US" dirty="0" smtClean="0">
                <a:latin typeface="Times New Roman" charset="0"/>
              </a:rPr>
              <a:t>Jogger text: </a:t>
            </a:r>
            <a:r>
              <a:rPr lang="en-US" dirty="0" err="1" smtClean="0">
                <a:latin typeface="Times New Roman" charset="0"/>
              </a:rPr>
              <a:t>W3C</a:t>
            </a:r>
            <a:r>
              <a:rPr lang="en-US" dirty="0" smtClean="0">
                <a:latin typeface="Times New Roman" charset="0"/>
              </a:rPr>
              <a:t> Web Accessibility Guideline Summary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Direction: Left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Instructor notes:</a:t>
            </a:r>
          </a:p>
          <a:p>
            <a:pPr marL="228594" indent="-228594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&lt;*s*o*u*r*c*e*&gt;*5*2*2*h*1*-*7*-*3*&lt;*/*s*o*u*r*c*e*&gt;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17" name="Rounded Rectangle 16"/>
            <p:cNvSpPr/>
            <p:nvPr userDrawn="1"/>
          </p:nvSpPr>
          <p:spPr bwMode="auto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 bwMode="auto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2831548"/>
            <a:ext cx="2414031" cy="1207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gray"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32" name="Rounded Rectangle 31"/>
            <p:cNvSpPr/>
            <p:nvPr userDrawn="1"/>
          </p:nvSpPr>
          <p:spPr bwMode="gray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 userDrawn="1"/>
          </p:nvSpPr>
          <p:spPr bwMode="gray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gray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 bwMode="gray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6" y="3021901"/>
            <a:ext cx="1972060" cy="7498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6620256" y="3022308"/>
            <a:ext cx="1972060" cy="749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818094" y="62099"/>
            <a:ext cx="1071127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Formateur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7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904736" y="62098"/>
            <a:ext cx="1147189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Référence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2099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Démo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70435" y="575235"/>
            <a:ext cx="8599488" cy="1566862"/>
          </a:xfrm>
        </p:spPr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7048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Quiz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13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Font typeface="+mj-lt"/>
              <a:buAutoNum type="alphaLcParenR"/>
              <a:defRPr/>
            </a:lvl2pPr>
            <a:lvl3pPr marL="798513" indent="-171450">
              <a:buClr>
                <a:srgbClr val="DA2128"/>
              </a:buClr>
              <a:buFont typeface="Arial" pitchFamily="34" charset="0"/>
              <a:buChar char="−"/>
              <a:defRPr/>
            </a:lvl3pPr>
            <a:lvl4pPr marL="341313" indent="-3413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173677" y="62099"/>
            <a:ext cx="878248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À</a:t>
            </a:r>
            <a:r>
              <a:rPr lang="en-GB" b="1" baseline="0" dirty="0" smtClean="0">
                <a:solidFill>
                  <a:schemeClr val="accent2"/>
                </a:solidFill>
              </a:rPr>
              <a:t> </a:t>
            </a:r>
            <a:r>
              <a:rPr lang="en-GB" b="1" baseline="0" dirty="0" err="1" smtClean="0">
                <a:solidFill>
                  <a:schemeClr val="accent2"/>
                </a:solidFill>
              </a:rPr>
              <a:t>vous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1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59152" y="584200"/>
            <a:ext cx="5138928" cy="969496"/>
          </a:xfrm>
        </p:spPr>
        <p:txBody>
          <a:bodyPr/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34950">
              <a:buClr>
                <a:srgbClr val="B40117"/>
              </a:buClr>
              <a:defRPr/>
            </a:lvl3pPr>
            <a:lvl4pPr marL="966788" indent="-222250">
              <a:buClr>
                <a:srgbClr val="B40117"/>
              </a:buClr>
              <a:defRPr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54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black">
          <a:xfrm>
            <a:off x="7178040" y="6501384"/>
            <a:ext cx="1261872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DA2128"/>
                </a:solidFill>
              </a:rPr>
              <a:t>522-6-</a:t>
            </a:r>
            <a:fld id="{3C9BEED5-9115-4DD2-87A6-AE0DF94B186B}" type="slidenum">
              <a:rPr lang="en-US" b="1" smtClean="0">
                <a:solidFill>
                  <a:srgbClr val="DA2128"/>
                </a:solidFill>
              </a:rPr>
              <a:pPr algn="r">
                <a:spcBef>
                  <a:spcPct val="50000"/>
                </a:spcBef>
              </a:pPr>
              <a:t>‹#›</a:t>
            </a:fld>
            <a:endParaRPr lang="en-US" b="1" dirty="0">
              <a:solidFill>
                <a:srgbClr val="DA2128"/>
              </a:solidFill>
            </a:endParaRPr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0" y="433225"/>
            <a:ext cx="9144000" cy="0"/>
          </a:xfrm>
          <a:prstGeom prst="line">
            <a:avLst/>
          </a:prstGeom>
          <a:noFill/>
          <a:ln w="508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0" y="656340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solidFill>
                  <a:srgbClr val="005AAB"/>
                </a:solidFill>
                <a:cs typeface="Times New Roman" pitchFamily="18" charset="0"/>
              </a:rPr>
              <a:t>©</a:t>
            </a:r>
            <a:r>
              <a:rPr lang="en-US" sz="800" dirty="0" smtClean="0">
                <a:solidFill>
                  <a:srgbClr val="005AAB"/>
                </a:solidFill>
              </a:rPr>
              <a:t> Learning Tree International, Inc. </a:t>
            </a:r>
            <a:r>
              <a:rPr lang="en-US" sz="800" dirty="0" err="1" smtClean="0">
                <a:solidFill>
                  <a:srgbClr val="005AAB"/>
                </a:solidFill>
              </a:rPr>
              <a:t>Tous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droits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réservés</a:t>
            </a:r>
            <a:r>
              <a:rPr lang="en-US" sz="800" dirty="0" smtClean="0">
                <a:solidFill>
                  <a:srgbClr val="005AAB"/>
                </a:solidFill>
              </a:rPr>
              <a:t>. Ne</a:t>
            </a:r>
            <a:r>
              <a:rPr lang="en-US" sz="800" baseline="0" dirty="0" smtClean="0">
                <a:solidFill>
                  <a:srgbClr val="005AAB"/>
                </a:solidFill>
              </a:rPr>
              <a:t> pas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reproduire</a:t>
            </a:r>
            <a:r>
              <a:rPr lang="en-US" sz="800" baseline="0" dirty="0" smtClean="0">
                <a:solidFill>
                  <a:srgbClr val="005AAB"/>
                </a:solidFill>
              </a:rPr>
              <a:t> sans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autorisation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écrite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préalable</a:t>
            </a:r>
            <a:r>
              <a:rPr lang="en-US" sz="800" dirty="0" smtClean="0">
                <a:solidFill>
                  <a:srgbClr val="005AAB"/>
                </a:solidFill>
              </a:rPr>
              <a:t>.</a:t>
            </a:r>
            <a:endParaRPr lang="en-US" sz="800" dirty="0">
              <a:solidFill>
                <a:srgbClr val="005AA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6309360"/>
            <a:ext cx="606553" cy="457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8439912" y="6309360"/>
            <a:ext cx="606553" cy="457201"/>
          </a:xfrm>
          <a:prstGeom prst="rect">
            <a:avLst/>
          </a:prstGeom>
        </p:spPr>
      </p:pic>
      <p:sp>
        <p:nvSpPr>
          <p:cNvPr id="13" name="Line 1033"/>
          <p:cNvSpPr>
            <a:spLocks noChangeShapeType="1"/>
          </p:cNvSpPr>
          <p:nvPr/>
        </p:nvSpPr>
        <p:spPr bwMode="auto">
          <a:xfrm>
            <a:off x="0" y="5943600"/>
            <a:ext cx="9144000" cy="0"/>
          </a:xfrm>
          <a:prstGeom prst="line">
            <a:avLst/>
          </a:prstGeom>
          <a:noFill/>
          <a:ln w="254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0" r:id="rId13"/>
    <p:sldLayoutId id="2147483661" r:id="rId14"/>
    <p:sldLayoutId id="2147483662" r:id="rId15"/>
    <p:sldLayoutId id="2147483688" r:id="rId16"/>
    <p:sldLayoutId id="2147483689" r:id="rId17"/>
    <p:sldLayoutId id="2147483690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9667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12017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 sz="quarter"/>
          </p:nvPr>
        </p:nvSpPr>
        <p:spPr bwMode="gray"/>
        <p:txBody>
          <a:bodyPr/>
          <a:lstStyle/>
          <a:p>
            <a:r>
              <a:rPr lang="fr-FR" noProof="0" dirty="0" smtClean="0"/>
              <a:t>Créer du contenu Responsive Web Design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22262" y="301752"/>
            <a:ext cx="5853069" cy="461665"/>
          </a:xfrm>
        </p:spPr>
        <p:txBody>
          <a:bodyPr/>
          <a:lstStyle/>
          <a:p>
            <a:r>
              <a:rPr lang="fr-FR" noProof="0" dirty="0" smtClean="0"/>
              <a:t>Chapitre 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991110"/>
          </a:xfrm>
        </p:spPr>
        <p:txBody>
          <a:bodyPr/>
          <a:lstStyle/>
          <a:p>
            <a:r>
              <a:rPr lang="fr-FR" noProof="0" dirty="0" err="1" smtClean="0"/>
              <a:t>CSS3</a:t>
            </a:r>
            <a:r>
              <a:rPr lang="fr-FR" noProof="0" dirty="0" smtClean="0"/>
              <a:t> définit des règles pour la syntaxe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flexbox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/>
              <a:t>Affichage médiocre, voire inexistant, dans les navigateurs modernes</a:t>
            </a:r>
          </a:p>
          <a:p>
            <a:pPr lvl="1"/>
            <a:r>
              <a:rPr lang="fr-FR" noProof="0" dirty="0" smtClean="0"/>
              <a:t>Si l’on se fie à </a:t>
            </a:r>
            <a:r>
              <a:rPr lang="fr-FR" dirty="0" smtClean="0"/>
              <a:t>sa date de lancement prévue en 2017, cette spécification ne pourra pas entrer en vigueur avant plusieurs années</a:t>
            </a:r>
            <a:endParaRPr lang="fr-FR" noProof="0" dirty="0" smtClean="0"/>
          </a:p>
          <a:p>
            <a:r>
              <a:rPr lang="fr-FR" noProof="0" dirty="0" err="1" smtClean="0"/>
              <a:t>CSS3</a:t>
            </a:r>
            <a:r>
              <a:rPr lang="fr-FR" noProof="0" dirty="0" smtClean="0"/>
              <a:t> définit également des règles pour les colonnes qui peuvent fonctionner sans syntaxe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flexbox</a:t>
            </a:r>
            <a:endParaRPr lang="fr-FR" noProof="0" dirty="0" smtClean="0"/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-count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-gap</a:t>
            </a:r>
          </a:p>
          <a:p>
            <a:r>
              <a:rPr lang="fr-FR" noProof="0" dirty="0" smtClean="0"/>
              <a:t>Créer une classe avec des règles pour les colonnes et l’associer à un bloc de texte</a:t>
            </a:r>
          </a:p>
          <a:p>
            <a:pPr lvl="1"/>
            <a:r>
              <a:rPr lang="fr-FR" noProof="0" dirty="0" smtClean="0"/>
              <a:t>Possibilité d’appliquer un style à l’espace séparant les colonnes</a:t>
            </a:r>
          </a:p>
          <a:p>
            <a:pPr lvl="2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color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-style</a:t>
            </a:r>
          </a:p>
          <a:p>
            <a:pPr lvl="2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width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Nécessité d’ajouter un préfixe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Boîtes flexibles et </a:t>
            </a:r>
            <a:r>
              <a:rPr lang="fr-FR" dirty="0" err="1" smtClean="0"/>
              <a:t>multi-colonnage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948978"/>
          </a:xfrm>
        </p:spPr>
        <p:txBody>
          <a:bodyPr/>
          <a:lstStyle/>
          <a:p>
            <a:r>
              <a:rPr lang="fr-FR" noProof="0" dirty="0" smtClean="0"/>
              <a:t>Une partie de la structure du site de notre étude de cas utilise une mise en page sur trois colonnes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-count:3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Boîtes flexibles et </a:t>
            </a:r>
            <a:r>
              <a:rPr lang="fr-FR" dirty="0" err="1" smtClean="0"/>
              <a:t>multi-colonnage</a:t>
            </a:r>
            <a:r>
              <a:rPr lang="fr-FR" dirty="0" smtClean="0"/>
              <a:t> – </a:t>
            </a:r>
            <a:r>
              <a:rPr lang="fr-FR" noProof="0" dirty="0" smtClean="0"/>
              <a:t>Exemple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1444304" y="1918810"/>
            <a:ext cx="6232846" cy="3434717"/>
            <a:chOff x="1444304" y="2650330"/>
            <a:chExt cx="6232846" cy="3434717"/>
          </a:xfrm>
        </p:grpSpPr>
        <p:sp>
          <p:nvSpPr>
            <p:cNvPr id="4" name="shape3"/>
            <p:cNvSpPr txBox="1"/>
            <p:nvPr/>
          </p:nvSpPr>
          <p:spPr bwMode="gray">
            <a:xfrm>
              <a:off x="1785938" y="4607719"/>
              <a:ext cx="5486400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.3cols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column-count: 3;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column-gap: 20px;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column-rule: 1px solid #000;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shape2"/>
            <p:cNvSpPr txBox="1"/>
            <p:nvPr/>
          </p:nvSpPr>
          <p:spPr bwMode="gray">
            <a:xfrm>
              <a:off x="6905445" y="446520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86019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444304" y="2650330"/>
              <a:ext cx="6232846" cy="12358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102866"/>
          </a:xfrm>
        </p:spPr>
        <p:txBody>
          <a:bodyPr/>
          <a:lstStyle/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-count</a:t>
            </a:r>
            <a:r>
              <a:rPr lang="fr-FR" noProof="0" dirty="0" smtClean="0"/>
              <a:t> est une valeur fixe</a:t>
            </a:r>
          </a:p>
          <a:p>
            <a:r>
              <a:rPr lang="fr-FR" dirty="0" smtClean="0"/>
              <a:t>Les requêtes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@media</a:t>
            </a:r>
            <a:r>
              <a:rPr lang="fr-FR" dirty="0" smtClean="0"/>
              <a:t> combinées à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-count</a:t>
            </a:r>
            <a:r>
              <a:rPr lang="fr-FR" noProof="0" dirty="0" smtClean="0"/>
              <a:t> permettent d’améliorer la réactivité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Colonnes Responsive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1437160" y="2183313"/>
            <a:ext cx="6232846" cy="2764633"/>
            <a:chOff x="1437160" y="3050380"/>
            <a:chExt cx="6232846" cy="2764633"/>
          </a:xfrm>
        </p:grpSpPr>
        <p:pic>
          <p:nvPicPr>
            <p:cNvPr id="86019" name="shap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437160" y="3050380"/>
              <a:ext cx="6232846" cy="12358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87042" name="shape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1985444" y="4493419"/>
              <a:ext cx="5130005" cy="13215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du contenu Responsive Web Design</a:t>
            </a:r>
            <a:endParaRPr lang="fr-FR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002536" y="1460205"/>
            <a:ext cx="6074664" cy="3462486"/>
          </a:xfrm>
        </p:spPr>
        <p:txBody>
          <a:bodyPr/>
          <a:lstStyle/>
          <a:p>
            <a:pPr marL="0" lvl="1" indent="0">
              <a:buNone/>
            </a:pPr>
            <a:r>
              <a:rPr lang="fr-FR" sz="1800" dirty="0"/>
              <a:t>Créer des pages Web modernes avec le</a:t>
            </a:r>
            <a:br>
              <a:rPr lang="fr-FR" sz="1800" dirty="0"/>
            </a:br>
            <a:r>
              <a:rPr lang="fr-FR" sz="1800" dirty="0"/>
              <a:t>Responsive Web Design</a:t>
            </a:r>
          </a:p>
          <a:p>
            <a:pPr marL="0" indent="0">
              <a:buNone/>
            </a:pPr>
            <a:r>
              <a:rPr lang="fr-FR" dirty="0"/>
              <a:t>Utiliser les boîtes flexibles et le </a:t>
            </a:r>
            <a:r>
              <a:rPr lang="fr-FR" dirty="0" err="1"/>
              <a:t>multi-colonnage</a:t>
            </a:r>
            <a:r>
              <a:rPr lang="fr-FR" dirty="0"/>
              <a:t> pour la mise en forme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6.1</a:t>
            </a:r>
            <a:endParaRPr lang="fr-FR" dirty="0"/>
          </a:p>
          <a:p>
            <a:pPr>
              <a:buNone/>
            </a:pPr>
            <a:r>
              <a:rPr lang="fr-FR" dirty="0"/>
              <a:t>Créer des pages Web pour appareils mobiles</a:t>
            </a:r>
          </a:p>
          <a:p>
            <a:pPr>
              <a:buNone/>
            </a:pPr>
            <a:r>
              <a:rPr lang="fr-FR" dirty="0"/>
              <a:t>Tester le support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6.2</a:t>
            </a:r>
            <a:endParaRPr lang="fr-FR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95492" y="3062350"/>
            <a:ext cx="228600" cy="311150"/>
            <a:chOff x="208" y="730"/>
            <a:chExt cx="249" cy="292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Exercice 6.1 : </a:t>
            </a:r>
            <a:r>
              <a:rPr lang="fr-FR" dirty="0" smtClean="0"/>
              <a:t>Boîtes flexibles et </a:t>
            </a:r>
            <a:r>
              <a:rPr lang="fr-FR" dirty="0" err="1" smtClean="0"/>
              <a:t>multi-colonnage</a:t>
            </a:r>
            <a:endParaRPr lang="fr-FR" noProof="0" dirty="0" smtClean="0"/>
          </a:p>
        </p:txBody>
      </p:sp>
      <p:sp>
        <p:nvSpPr>
          <p:cNvPr id="59396" name="shape1"/>
          <p:cNvSpPr>
            <a:spLocks noChangeArrowheads="1"/>
          </p:cNvSpPr>
          <p:nvPr/>
        </p:nvSpPr>
        <p:spPr bwMode="auto">
          <a:xfrm>
            <a:off x="264319" y="2787159"/>
            <a:ext cx="8599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800" b="1" i="1" dirty="0" smtClean="0">
                <a:solidFill>
                  <a:srgbClr val="000080"/>
                </a:solidFill>
                <a:latin typeface="Century Schoolbook" charset="0"/>
              </a:rPr>
              <a:t>Veuillez vous reporter au manuel d’exercices</a:t>
            </a:r>
            <a:endParaRPr lang="fr-FR" sz="1800" b="1" i="1" dirty="0">
              <a:solidFill>
                <a:srgbClr val="000080"/>
              </a:solidFill>
              <a:latin typeface="Century Schoolbook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du contenu Responsive Web Design</a:t>
            </a:r>
            <a:endParaRPr lang="fr-FR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002535" y="1460205"/>
            <a:ext cx="6210131" cy="3462486"/>
          </a:xfrm>
        </p:spPr>
        <p:txBody>
          <a:bodyPr/>
          <a:lstStyle/>
          <a:p>
            <a:pPr marL="0" lvl="1" indent="0">
              <a:buNone/>
            </a:pPr>
            <a:r>
              <a:rPr lang="fr-FR" sz="1800" dirty="0"/>
              <a:t>Créer des pages Web modernes avec le</a:t>
            </a:r>
            <a:br>
              <a:rPr lang="fr-FR" sz="1800" dirty="0"/>
            </a:br>
            <a:r>
              <a:rPr lang="fr-FR" sz="1800" dirty="0"/>
              <a:t>Responsive Web Design</a:t>
            </a:r>
          </a:p>
          <a:p>
            <a:pPr marL="0" indent="0">
              <a:buNone/>
            </a:pPr>
            <a:r>
              <a:rPr lang="fr-FR" dirty="0"/>
              <a:t>Utiliser les boîtes flexibles et le </a:t>
            </a:r>
            <a:r>
              <a:rPr lang="fr-FR" dirty="0" err="1"/>
              <a:t>multi-colonnage</a:t>
            </a:r>
            <a:r>
              <a:rPr lang="fr-FR" dirty="0"/>
              <a:t> pour la mise en forme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6.1</a:t>
            </a:r>
            <a:endParaRPr lang="fr-FR" dirty="0"/>
          </a:p>
          <a:p>
            <a:pPr>
              <a:buNone/>
            </a:pPr>
            <a:r>
              <a:rPr lang="fr-FR" dirty="0"/>
              <a:t>Créer des pages Web pour appareils mobiles</a:t>
            </a:r>
          </a:p>
          <a:p>
            <a:pPr>
              <a:buNone/>
            </a:pPr>
            <a:r>
              <a:rPr lang="fr-FR" dirty="0"/>
              <a:t>Tester le support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6.2</a:t>
            </a:r>
            <a:endParaRPr lang="fr-FR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95492" y="3570340"/>
            <a:ext cx="228600" cy="311150"/>
            <a:chOff x="208" y="730"/>
            <a:chExt cx="249" cy="292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391219"/>
          </a:xfrm>
        </p:spPr>
        <p:txBody>
          <a:bodyPr/>
          <a:lstStyle/>
          <a:p>
            <a:r>
              <a:rPr lang="fr-FR" noProof="0" dirty="0" smtClean="0"/>
              <a:t>Les sites Web ont toujours été conçus et optimisés pour les écrans d’ordinateur</a:t>
            </a:r>
          </a:p>
          <a:p>
            <a:pPr lvl="1"/>
            <a:r>
              <a:rPr lang="fr-FR" noProof="0" dirty="0" smtClean="0"/>
              <a:t>« Est-ce que ce site peut s’afficher sur un écran LCD de 17 pouces ? »</a:t>
            </a:r>
          </a:p>
          <a:p>
            <a:pPr lvl="1"/>
            <a:r>
              <a:rPr lang="fr-FR" noProof="0" dirty="0" smtClean="0"/>
              <a:t>« Et sur les grands écrans ? »</a:t>
            </a:r>
          </a:p>
          <a:p>
            <a:r>
              <a:rPr lang="fr-FR" noProof="0" dirty="0" smtClean="0"/>
              <a:t>De leur côté, les feuilles de styles contiennent des règles d’aide à l’affichage mobile</a:t>
            </a:r>
          </a:p>
          <a:p>
            <a:pPr lvl="1"/>
            <a:r>
              <a:rPr lang="fr-FR" noProof="0" dirty="0" smtClean="0"/>
              <a:t>Généralement ajoutées en bas de la feuille de style</a:t>
            </a:r>
          </a:p>
          <a:p>
            <a:pPr lvl="1"/>
            <a:r>
              <a:rPr lang="fr-FR" noProof="0" dirty="0" smtClean="0"/>
              <a:t>Forcent les utilisateurs de mobiles à utiliser en priorité l’affichage pour ordinateurs de bureau</a:t>
            </a:r>
          </a:p>
          <a:p>
            <a:pPr lvl="2"/>
            <a:r>
              <a:rPr lang="fr-FR" noProof="0" dirty="0" smtClean="0"/>
              <a:t>Le site Web passe ensuite en affichage mobile</a:t>
            </a:r>
          </a:p>
          <a:p>
            <a:r>
              <a:rPr lang="fr-FR" noProof="0" dirty="0" smtClean="0"/>
              <a:t>La conception de sites Web pour ordinateurs de bureau ne prend pas en compte les spécificités des mobiles</a:t>
            </a:r>
          </a:p>
          <a:p>
            <a:pPr lvl="1"/>
            <a:r>
              <a:rPr lang="fr-FR" noProof="0" dirty="0" smtClean="0"/>
              <a:t>Les images de grande taille ne sont pas adaptées</a:t>
            </a:r>
          </a:p>
          <a:p>
            <a:pPr lvl="1"/>
            <a:r>
              <a:rPr lang="fr-FR" noProof="0" dirty="0" smtClean="0"/>
              <a:t>Certaines images en haute résolution ne peuvent pas s’afficher</a:t>
            </a:r>
          </a:p>
          <a:p>
            <a:pPr lvl="1"/>
            <a:r>
              <a:rPr lang="fr-FR" noProof="0" dirty="0" smtClean="0"/>
              <a:t>Les menus JavaScript sophistiqués ne fonctionnent pas</a:t>
            </a:r>
          </a:p>
          <a:p>
            <a:pPr lvl="1"/>
            <a:r>
              <a:rPr lang="fr-FR" noProof="0" dirty="0" smtClean="0"/>
              <a:t>Il faut faire défiler les pages de grande taille, ce qui peut s’avérer assez agaçant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Créer des sites Web pour appareils mobiles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673214" cy="3170099"/>
          </a:xfrm>
        </p:spPr>
        <p:txBody>
          <a:bodyPr/>
          <a:lstStyle/>
          <a:p>
            <a:r>
              <a:rPr lang="fr-FR" noProof="0" dirty="0" smtClean="0"/>
              <a:t>La conception de sites Web pour mobiles optimise les règles CSS pour tout type d’appareils</a:t>
            </a:r>
          </a:p>
          <a:p>
            <a:pPr lvl="1"/>
            <a:r>
              <a:rPr lang="fr-FR" noProof="0" dirty="0" smtClean="0"/>
              <a:t>Commencer par des règles ciblant spécifiquement les mobiles</a:t>
            </a:r>
          </a:p>
          <a:p>
            <a:pPr lvl="1"/>
            <a:r>
              <a:rPr lang="fr-FR" noProof="0" dirty="0" smtClean="0"/>
              <a:t>Selon les besoins, ajouter des règles pour des écrans plus larges</a:t>
            </a:r>
          </a:p>
          <a:p>
            <a:r>
              <a:rPr lang="fr-FR" noProof="0" dirty="0" smtClean="0"/>
              <a:t>Il ne faut surtout pas laisser de côté les utilisateurs d’appareils mobiles</a:t>
            </a:r>
          </a:p>
          <a:p>
            <a:pPr lvl="1"/>
            <a:r>
              <a:rPr lang="fr-FR" noProof="0" dirty="0" smtClean="0"/>
              <a:t>1,2 milliards de personnes possèdent un smartphone, et ce chiffre ne cesse d’augmenter</a:t>
            </a:r>
          </a:p>
          <a:p>
            <a:pPr lvl="1"/>
            <a:r>
              <a:rPr lang="fr-FR" noProof="0" dirty="0" smtClean="0"/>
              <a:t>D’après Eric Schmidt, PDG de Google :</a:t>
            </a:r>
          </a:p>
          <a:p>
            <a:pPr lvl="2"/>
            <a:r>
              <a:rPr lang="fr-FR" noProof="0" dirty="0" smtClean="0"/>
              <a:t>« Il est temps pour toutes les entreprises de faire en sorte que la réponse à toutes les questions se trouve dans </a:t>
            </a:r>
            <a:r>
              <a:rPr lang="fr-FR" dirty="0" smtClean="0"/>
              <a:t>le monde du mobile »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Démarrer en douceur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206280"/>
          </a:xfrm>
        </p:spPr>
        <p:txBody>
          <a:bodyPr/>
          <a:lstStyle/>
          <a:p>
            <a:r>
              <a:rPr lang="fr-FR" noProof="0" dirty="0" smtClean="0"/>
              <a:t>De nouvelles expressions sont apparues en marge de l’optimisation des sites pour différents types de </a:t>
            </a:r>
            <a:r>
              <a:rPr lang="fr-FR" dirty="0" smtClean="0"/>
              <a:t>navigateurs et d’appareils</a:t>
            </a:r>
            <a:endParaRPr lang="fr-FR" noProof="0" dirty="0" smtClean="0"/>
          </a:p>
          <a:p>
            <a:pPr lvl="1"/>
            <a:r>
              <a:rPr lang="fr-FR" i="1" noProof="0" dirty="0" smtClean="0">
                <a:latin typeface="Century Schoolbook" pitchFamily="18" charset="0"/>
              </a:rPr>
              <a:t>Dégradation progressive</a:t>
            </a:r>
          </a:p>
          <a:p>
            <a:pPr lvl="1"/>
            <a:r>
              <a:rPr lang="fr-FR" i="1" dirty="0" smtClean="0">
                <a:latin typeface="Century Schoolbook" pitchFamily="18" charset="0"/>
              </a:rPr>
              <a:t>Amélioration progressive</a:t>
            </a:r>
            <a:endParaRPr lang="fr-FR" i="1" noProof="0" dirty="0" smtClean="0">
              <a:latin typeface="Century Schoolbook" pitchFamily="18" charset="0"/>
            </a:endParaRPr>
          </a:p>
          <a:p>
            <a:r>
              <a:rPr lang="fr-FR" noProof="0" dirty="0" smtClean="0"/>
              <a:t>Avant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, les concepteurs voulaient à tout prix proposer des sites aussi interactifs que possible</a:t>
            </a:r>
          </a:p>
          <a:p>
            <a:pPr lvl="1"/>
            <a:r>
              <a:rPr lang="fr-FR" noProof="0" dirty="0" smtClean="0"/>
              <a:t>Pour le côté clinquant</a:t>
            </a:r>
          </a:p>
          <a:p>
            <a:pPr lvl="1"/>
            <a:r>
              <a:rPr lang="fr-FR" noProof="0" dirty="0" smtClean="0"/>
              <a:t>JavaScript </a:t>
            </a:r>
            <a:r>
              <a:rPr lang="fr-FR" dirty="0" smtClean="0"/>
              <a:t>était pratiquement devenu un élément </a:t>
            </a:r>
            <a:r>
              <a:rPr lang="fr-FR" noProof="0" dirty="0" smtClean="0"/>
              <a:t>constitutif de tous les sites Web</a:t>
            </a:r>
          </a:p>
          <a:p>
            <a:r>
              <a:rPr lang="fr-FR" noProof="0" dirty="0" smtClean="0"/>
              <a:t>Avec cette approche, il fallait prévoir des solutions de secours pour les terminaux basiques</a:t>
            </a:r>
          </a:p>
          <a:p>
            <a:pPr lvl="1"/>
            <a:r>
              <a:rPr lang="fr-FR" noProof="0" dirty="0" smtClean="0"/>
              <a:t>Dégradation progressive vers une version basique</a:t>
            </a:r>
          </a:p>
          <a:p>
            <a:pPr lvl="1">
              <a:tabLst>
                <a:tab pos="3763963" algn="l"/>
              </a:tabLst>
            </a:pPr>
            <a:r>
              <a:rPr lang="fr-FR" noProof="0" dirty="0" smtClean="0"/>
              <a:t>Compatibilité avec les anciens navigateurs et téléphones portables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Dégradation ou amélioration 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170099"/>
          </a:xfrm>
        </p:spPr>
        <p:txBody>
          <a:bodyPr/>
          <a:lstStyle/>
          <a:p>
            <a:r>
              <a:rPr lang="fr-FR" noProof="0" dirty="0" smtClean="0"/>
              <a:t>Seule l’amélioration peut permettre à l’ère du mobile de s’installer durablement</a:t>
            </a:r>
          </a:p>
          <a:p>
            <a:pPr lvl="1"/>
            <a:r>
              <a:rPr lang="fr-FR" noProof="0" dirty="0" smtClean="0"/>
              <a:t>Commencer par concevoir une structure de base axée sur le contenu</a:t>
            </a:r>
          </a:p>
          <a:p>
            <a:pPr lvl="1"/>
            <a:r>
              <a:rPr lang="fr-FR" noProof="0" dirty="0" smtClean="0"/>
              <a:t>Ajouter ensuite des fonctionnalités conçues </a:t>
            </a:r>
            <a:r>
              <a:rPr lang="fr-FR" dirty="0" smtClean="0"/>
              <a:t>pour les utilisateurs d’appareils mobiles</a:t>
            </a:r>
            <a:endParaRPr lang="fr-FR" noProof="0" dirty="0" smtClean="0"/>
          </a:p>
          <a:p>
            <a:pPr lvl="1"/>
            <a:r>
              <a:rPr lang="fr-FR" dirty="0" smtClean="0"/>
              <a:t>Ajouter des éléments clinquants en tout dernier ressort</a:t>
            </a:r>
            <a:endParaRPr lang="fr-FR" noProof="0" dirty="0" smtClean="0"/>
          </a:p>
          <a:p>
            <a:pPr lvl="2"/>
            <a:r>
              <a:rPr lang="fr-FR" noProof="0" dirty="0" smtClean="0"/>
              <a:t>Uniquement en cas de nécessité absolue !</a:t>
            </a:r>
          </a:p>
          <a:p>
            <a:r>
              <a:rPr lang="fr-FR" noProof="0" dirty="0" smtClean="0"/>
              <a:t>Le Responsive Web Design repose sur le principe de l’amélioration progressive</a:t>
            </a:r>
          </a:p>
          <a:p>
            <a:pPr lvl="1"/>
            <a:r>
              <a:rPr lang="fr-FR" noProof="0" dirty="0" smtClean="0"/>
              <a:t>Commencer en douceur jusqu’au bouquet final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Amélioration progressive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84207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noProof="0" dirty="0" smtClean="0"/>
              <a:t>Dans ce chapitre, vous apprendrez à</a:t>
            </a:r>
          </a:p>
          <a:p>
            <a:r>
              <a:rPr lang="fr-FR" noProof="0" dirty="0" smtClean="0"/>
              <a:t>Créer des pages à l’aspect uniforme</a:t>
            </a:r>
          </a:p>
          <a:p>
            <a:r>
              <a:rPr lang="fr-FR" noProof="0" dirty="0" smtClean="0"/>
              <a:t>Utiliser les nouvelles unités de mesure des fenêtres d’affichage</a:t>
            </a:r>
          </a:p>
          <a:p>
            <a:r>
              <a:rPr lang="fr-FR" dirty="0" smtClean="0"/>
              <a:t>Utiliser les boîtes flexibles et le </a:t>
            </a:r>
            <a:r>
              <a:rPr lang="fr-FR" dirty="0" err="1" smtClean="0"/>
              <a:t>multi-colonnage</a:t>
            </a:r>
            <a:r>
              <a:rPr lang="fr-FR" dirty="0" smtClean="0"/>
              <a:t> pour la mise en page du texte</a:t>
            </a:r>
          </a:p>
          <a:p>
            <a:r>
              <a:rPr lang="fr-FR" noProof="0" dirty="0" smtClean="0"/>
              <a:t>Forcer les images et les éléments multimédia intégrés à s’adapter</a:t>
            </a:r>
          </a:p>
          <a:p>
            <a:r>
              <a:rPr lang="fr-FR" noProof="0" dirty="0" smtClean="0"/>
              <a:t>Créer des règles CSS pour les appareils mobiles</a:t>
            </a:r>
          </a:p>
          <a:p>
            <a:r>
              <a:rPr lang="fr-FR" dirty="0" smtClean="0"/>
              <a:t>Développer la mise en page linéaire avec l’amélioration progressive</a:t>
            </a:r>
          </a:p>
          <a:p>
            <a:r>
              <a:rPr lang="fr-FR" noProof="0" dirty="0" smtClean="0"/>
              <a:t>Optimiser les requêtes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@media</a:t>
            </a:r>
            <a:r>
              <a:rPr lang="fr-FR" noProof="0" dirty="0" smtClean="0"/>
              <a:t> pour le Responsive Design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864600" cy="3780522"/>
          </a:xfrm>
        </p:spPr>
        <p:txBody>
          <a:bodyPr/>
          <a:lstStyle/>
          <a:p>
            <a:r>
              <a:rPr lang="fr-FR" dirty="0" smtClean="0"/>
              <a:t>La majorité des appareils </a:t>
            </a:r>
            <a:r>
              <a:rPr lang="fr-FR" dirty="0" err="1" smtClean="0"/>
              <a:t>iOS</a:t>
            </a:r>
            <a:r>
              <a:rPr lang="fr-FR" dirty="0" smtClean="0"/>
              <a:t> ne savent pas gérer la fonction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orientation</a:t>
            </a:r>
            <a:endParaRPr lang="fr-FR" noProof="0" dirty="0" smtClean="0"/>
          </a:p>
          <a:p>
            <a:pPr lvl="1"/>
            <a:r>
              <a:rPr lang="fr-FR" dirty="0" smtClean="0"/>
              <a:t>Elle est remplacée par la balise META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viewport</a:t>
            </a:r>
            <a:endParaRPr lang="fr-FR" noProof="0" dirty="0" smtClean="0"/>
          </a:p>
          <a:p>
            <a:r>
              <a:rPr lang="fr-FR" noProof="0" dirty="0" smtClean="0"/>
              <a:t>Possibilité de définir la largeur optimale des fenêtres d’affichage en mode Responsive Web Design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noProof="0" dirty="0" smtClean="0"/>
              <a:t> (remplissage automatique de la fenêtre d’affichage)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fr-FR" noProof="0" dirty="0" smtClean="0"/>
              <a:t> permet de prédéfinir des niveaux de zoom et de les appliquer sous forme de contraintes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initial-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=1</a:t>
            </a:r>
            <a:r>
              <a:rPr lang="fr-FR" noProof="0" dirty="0" smtClean="0"/>
              <a:t> pour le Responsive Web Design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maximum-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=1</a:t>
            </a:r>
            <a:r>
              <a:rPr lang="fr-FR" noProof="0" dirty="0" smtClean="0"/>
              <a:t> </a:t>
            </a:r>
            <a:r>
              <a:rPr lang="fr-FR" dirty="0" smtClean="0"/>
              <a:t>pour le Responsive Web Design</a:t>
            </a:r>
            <a:endParaRPr lang="fr-FR" noProof="0" dirty="0" smtClean="0"/>
          </a:p>
          <a:p>
            <a:r>
              <a:rPr lang="fr-FR" noProof="0" dirty="0" smtClean="0"/>
              <a:t>Combiner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orientation</a:t>
            </a:r>
            <a:r>
              <a:rPr lang="fr-FR" noProof="0" dirty="0" smtClean="0"/>
              <a:t> et la balise META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viewport</a:t>
            </a:r>
            <a:r>
              <a:rPr lang="fr-FR" noProof="0" dirty="0" smtClean="0"/>
              <a:t> pour optimiser la compatibilité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Orientation </a:t>
            </a:r>
            <a:r>
              <a:rPr lang="fr-FR" dirty="0" smtClean="0"/>
              <a:t>des appareils </a:t>
            </a:r>
            <a:r>
              <a:rPr lang="fr-FR" dirty="0" err="1" smtClean="0"/>
              <a:t>iOS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775832" y="4351551"/>
            <a:ext cx="5592336" cy="1398907"/>
            <a:chOff x="1775832" y="4508889"/>
            <a:chExt cx="5592336" cy="1398907"/>
          </a:xfrm>
        </p:grpSpPr>
        <p:sp>
          <p:nvSpPr>
            <p:cNvPr id="6" name="shape2"/>
            <p:cNvSpPr txBox="1"/>
            <p:nvPr/>
          </p:nvSpPr>
          <p:spPr bwMode="gray">
            <a:xfrm>
              <a:off x="1775832" y="4707467"/>
              <a:ext cx="5592336" cy="120032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800" smtClean="0">
                  <a:latin typeface="Courier New" pitchFamily="49" charset="0"/>
                  <a:cs typeface="Courier New" pitchFamily="49" charset="0"/>
                </a:rPr>
                <a:t>&lt;meta name="viewport"</a:t>
              </a:r>
            </a:p>
            <a:p>
              <a:r>
                <a:rPr lang="fr-FR" sz="1800" smtClean="0">
                  <a:latin typeface="Courier New" pitchFamily="49" charset="0"/>
                  <a:cs typeface="Courier New" pitchFamily="49" charset="0"/>
                </a:rPr>
                <a:t>           content="width=device-width,</a:t>
              </a:r>
            </a:p>
            <a:p>
              <a:r>
                <a:rPr lang="fr-FR" sz="1800" smtClean="0">
                  <a:latin typeface="Courier New" pitchFamily="49" charset="0"/>
                  <a:cs typeface="Courier New" pitchFamily="49" charset="0"/>
                </a:rPr>
                <a:t>	            initial-scale=1,</a:t>
              </a:r>
            </a:p>
            <a:p>
              <a:r>
                <a:rPr lang="fr-FR" sz="1800" smtClean="0">
                  <a:latin typeface="Courier New" pitchFamily="49" charset="0"/>
                  <a:cs typeface="Courier New" pitchFamily="49" charset="0"/>
                </a:rPr>
                <a:t>	            maximum-scale=1"&gt;</a:t>
              </a:r>
              <a:endParaRPr lang="fr-FR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shape1"/>
            <p:cNvSpPr txBox="1"/>
            <p:nvPr/>
          </p:nvSpPr>
          <p:spPr bwMode="gray">
            <a:xfrm>
              <a:off x="5872042" y="4508889"/>
              <a:ext cx="957014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FF9933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</a:t>
              </a:r>
              <a:endParaRPr kumimoji="0" lang="fr-FR" sz="1800" b="1" i="0" u="none" strike="noStrike" kern="1200" cap="none" spc="0" normalizeH="0" baseline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du contenu Responsive Web Design</a:t>
            </a:r>
            <a:endParaRPr lang="fr-FR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002536" y="1460205"/>
            <a:ext cx="6124427" cy="3462486"/>
          </a:xfrm>
        </p:spPr>
        <p:txBody>
          <a:bodyPr/>
          <a:lstStyle/>
          <a:p>
            <a:pPr marL="0" lvl="1" indent="0">
              <a:buNone/>
            </a:pPr>
            <a:r>
              <a:rPr lang="fr-FR" sz="1800" dirty="0"/>
              <a:t>Créer des pages Web modernes avec le</a:t>
            </a:r>
            <a:br>
              <a:rPr lang="fr-FR" sz="1800" dirty="0"/>
            </a:br>
            <a:r>
              <a:rPr lang="fr-FR" sz="1800" dirty="0"/>
              <a:t>Responsive Web Design</a:t>
            </a:r>
          </a:p>
          <a:p>
            <a:pPr marL="0" indent="0">
              <a:buNone/>
            </a:pPr>
            <a:r>
              <a:rPr lang="fr-FR" dirty="0"/>
              <a:t>Utiliser les boîtes flexibles et le </a:t>
            </a:r>
            <a:r>
              <a:rPr lang="fr-FR" dirty="0" err="1"/>
              <a:t>multi-colonnage</a:t>
            </a:r>
            <a:r>
              <a:rPr lang="fr-FR" dirty="0"/>
              <a:t> pour la mise en forme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6.1</a:t>
            </a:r>
            <a:endParaRPr lang="fr-FR" dirty="0"/>
          </a:p>
          <a:p>
            <a:pPr>
              <a:buNone/>
            </a:pPr>
            <a:r>
              <a:rPr lang="fr-FR" dirty="0"/>
              <a:t>Créer des pages Web pour appareils mobiles</a:t>
            </a:r>
          </a:p>
          <a:p>
            <a:pPr>
              <a:buNone/>
            </a:pPr>
            <a:r>
              <a:rPr lang="fr-FR" dirty="0"/>
              <a:t>Tester le support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6.2</a:t>
            </a:r>
            <a:endParaRPr lang="fr-FR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95492" y="4044464"/>
            <a:ext cx="228600" cy="311150"/>
            <a:chOff x="208" y="730"/>
            <a:chExt cx="249" cy="292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399" y="584200"/>
            <a:ext cx="8694479" cy="2944396"/>
          </a:xfrm>
        </p:spPr>
        <p:txBody>
          <a:bodyPr/>
          <a:lstStyle/>
          <a:p>
            <a:r>
              <a:rPr lang="fr-FR" noProof="0" dirty="0" smtClean="0">
                <a:latin typeface="+mj-lt"/>
                <a:cs typeface="Courier New" pitchFamily="49" charset="0"/>
              </a:rPr>
              <a:t>Les tests du support ont fait leur apparition avec </a:t>
            </a:r>
            <a:r>
              <a:rPr lang="fr-FR" noProof="0" dirty="0" err="1" smtClean="0"/>
              <a:t>CSS2</a:t>
            </a:r>
            <a:r>
              <a:rPr lang="fr-FR" noProof="0" dirty="0" smtClean="0"/>
              <a:t>.1</a:t>
            </a:r>
          </a:p>
          <a:p>
            <a:pPr lvl="1"/>
            <a:r>
              <a:rPr lang="fr-FR" noProof="0" dirty="0" smtClean="0"/>
              <a:t>Référencés par l’attribut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media</a:t>
            </a:r>
            <a:r>
              <a:rPr lang="fr-FR" noProof="0" dirty="0" smtClean="0"/>
              <a:t> des éléments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fr-FR" noProof="0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link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media="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media="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fr-FR" noProof="0" dirty="0" smtClean="0">
                <a:latin typeface="+mj-lt"/>
                <a:cs typeface="Courier New" pitchFamily="49" charset="0"/>
              </a:rPr>
              <a:t>Ils servent à modifier le format du </a:t>
            </a:r>
            <a:r>
              <a:rPr lang="fr-FR" noProof="0" dirty="0" smtClean="0"/>
              <a:t>DOM en fonction des conditions définies</a:t>
            </a:r>
          </a:p>
          <a:p>
            <a:pPr lvl="1"/>
            <a:r>
              <a:rPr lang="fr-FR" noProof="0" dirty="0" smtClean="0"/>
              <a:t>Taille de l’écran et tailles maximum </a:t>
            </a:r>
            <a:r>
              <a:rPr lang="fr-FR" dirty="0" smtClean="0"/>
              <a:t>ou  minimum</a:t>
            </a:r>
            <a:endParaRPr lang="fr-FR" noProof="0" dirty="0" smtClean="0"/>
          </a:p>
          <a:p>
            <a:pPr lvl="1"/>
            <a:r>
              <a:rPr lang="fr-FR" noProof="0" dirty="0" smtClean="0"/>
              <a:t>Dimensions de la fenêtre </a:t>
            </a:r>
            <a:r>
              <a:rPr lang="fr-FR" dirty="0" smtClean="0"/>
              <a:t>d’affichage</a:t>
            </a:r>
            <a:endParaRPr lang="fr-FR" noProof="0" dirty="0" smtClean="0"/>
          </a:p>
          <a:p>
            <a:pPr lvl="1"/>
            <a:r>
              <a:rPr lang="fr-FR" noProof="0" dirty="0" smtClean="0"/>
              <a:t>Orientation de l’appareil</a:t>
            </a:r>
          </a:p>
          <a:p>
            <a:pPr lvl="1"/>
            <a:r>
              <a:rPr lang="fr-FR" noProof="0" dirty="0" smtClean="0"/>
              <a:t>Type d’appareil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>
                <a:cs typeface="Courier New" pitchFamily="49" charset="0"/>
              </a:rPr>
              <a:t>Test du support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735931" y="3790835"/>
            <a:ext cx="5881506" cy="1619843"/>
            <a:chOff x="1735931" y="4522355"/>
            <a:chExt cx="5881506" cy="1619843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1735931" y="4664870"/>
              <a:ext cx="5486400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@media print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font-family:"Times New Roman"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855438" y="4522355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298339"/>
          </a:xfrm>
        </p:spPr>
        <p:txBody>
          <a:bodyPr/>
          <a:lstStyle/>
          <a:p>
            <a:r>
              <a:rPr lang="fr-FR" noProof="0" dirty="0" smtClean="0"/>
              <a:t>Les tests du support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peuvent rechercher la taille de la fenêtre d’affichage</a:t>
            </a:r>
          </a:p>
          <a:p>
            <a:pPr lvl="1"/>
            <a:r>
              <a:rPr lang="fr-FR" noProof="0" dirty="0" smtClean="0"/>
              <a:t>Possibilité de modifier le style du DOM lorsque certaines conditions sont réunies</a:t>
            </a:r>
          </a:p>
          <a:p>
            <a:r>
              <a:rPr lang="fr-FR" noProof="0" dirty="0" smtClean="0"/>
              <a:t>Les concepteurs peuvent réaliser autant de tests du support qu’ils le souhaitent</a:t>
            </a:r>
          </a:p>
          <a:p>
            <a:pPr lvl="1"/>
            <a:r>
              <a:rPr lang="fr-FR" noProof="0" dirty="0" smtClean="0"/>
              <a:t>En commençant par tester les appareils mobiles</a:t>
            </a:r>
          </a:p>
          <a:p>
            <a:pPr lvl="1"/>
            <a:r>
              <a:rPr lang="fr-FR" noProof="0" dirty="0" smtClean="0"/>
              <a:t>Puis en passant à des écrans plus larges</a:t>
            </a:r>
          </a:p>
          <a:p>
            <a:r>
              <a:rPr lang="fr-FR" dirty="0" smtClean="0"/>
              <a:t>La valeur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noProof="0" dirty="0" smtClean="0"/>
              <a:t> cache les tests du support aux navigateurs qui ne sont pas compatibles avec </a:t>
            </a:r>
            <a:r>
              <a:rPr lang="fr-FR" noProof="0" dirty="0" err="1" smtClean="0"/>
              <a:t>CSS3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cs typeface="Courier New" pitchFamily="49" charset="0"/>
              </a:rPr>
              <a:t>Test du support </a:t>
            </a:r>
            <a:r>
              <a:rPr lang="fr-FR" noProof="0" dirty="0" smtClean="0"/>
              <a:t>Responsive (Media </a:t>
            </a:r>
            <a:r>
              <a:rPr lang="fr-FR" noProof="0" dirty="0" err="1" smtClean="0"/>
              <a:t>Queries</a:t>
            </a:r>
            <a:r>
              <a:rPr lang="fr-FR" noProof="0" dirty="0" smtClean="0"/>
              <a:t>)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1364456" y="4034401"/>
            <a:ext cx="6252981" cy="1619843"/>
            <a:chOff x="1364456" y="3936547"/>
            <a:chExt cx="6252981" cy="1619843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1364456" y="4079062"/>
              <a:ext cx="5857875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@media only all and (max-width:100em)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section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width: 33em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855438" y="3936547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072636"/>
          </a:xfrm>
        </p:spPr>
        <p:txBody>
          <a:bodyPr/>
          <a:lstStyle/>
          <a:p>
            <a:r>
              <a:rPr lang="fr-FR" noProof="0" dirty="0" smtClean="0"/>
              <a:t>Les opérateurs logiques permettent de définir plusieurs conditions pour chaque test du support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not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or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fr-FR" noProof="0" dirty="0" smtClean="0"/>
              <a:t> sont les unités de mesure généralement utilisées pour les tests</a:t>
            </a:r>
          </a:p>
          <a:p>
            <a:r>
              <a:rPr lang="fr-FR" noProof="0" dirty="0" smtClean="0"/>
              <a:t>Comment détecter l’orientation de l’appareil ?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orientation:portait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orientation:landscape</a:t>
            </a:r>
            <a:endParaRPr lang="fr-FR" noProof="0" dirty="0" smtClean="0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le support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1420507" y="3966268"/>
            <a:ext cx="6302987" cy="1619843"/>
            <a:chOff x="1428750" y="4293734"/>
            <a:chExt cx="6302987" cy="1619843"/>
          </a:xfrm>
        </p:grpSpPr>
        <p:sp>
          <p:nvSpPr>
            <p:cNvPr id="7" name="shape2"/>
            <p:cNvSpPr txBox="1"/>
            <p:nvPr/>
          </p:nvSpPr>
          <p:spPr bwMode="gray">
            <a:xfrm>
              <a:off x="1428750" y="4436249"/>
              <a:ext cx="5907881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@media all and (orientation:portait)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section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width: 33em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shape1"/>
            <p:cNvSpPr txBox="1"/>
            <p:nvPr/>
          </p:nvSpPr>
          <p:spPr bwMode="gray">
            <a:xfrm>
              <a:off x="6969738" y="429373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590453"/>
          </a:xfrm>
        </p:spPr>
        <p:txBody>
          <a:bodyPr/>
          <a:lstStyle/>
          <a:p>
            <a:r>
              <a:rPr lang="fr-FR" noProof="0" dirty="0" smtClean="0"/>
              <a:t>Vous avez la possibilité de réaliser plusieurs tests des dimensions au sein d’une même requête</a:t>
            </a:r>
          </a:p>
          <a:p>
            <a:pPr lvl="1"/>
            <a:r>
              <a:rPr lang="fr-FR" noProof="0" dirty="0" smtClean="0"/>
              <a:t>Idéal pour la mise à niveau des tailles d’écran intermédiaires dans le DOM</a:t>
            </a:r>
          </a:p>
          <a:p>
            <a:pPr lvl="1"/>
            <a:r>
              <a:rPr lang="fr-FR" noProof="0" dirty="0" smtClean="0"/>
              <a:t>Utiliser le mot clé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r>
              <a:rPr lang="fr-FR" noProof="0" dirty="0" smtClean="0"/>
              <a:t>Attention de ne pas tomber dans le piège qui consiste à dresser la liste des différentes tailles d’écran</a:t>
            </a:r>
          </a:p>
          <a:p>
            <a:pPr lvl="1"/>
            <a:r>
              <a:rPr lang="fr-FR" noProof="0" dirty="0" smtClean="0"/>
              <a:t>Sauf si vous n’utilisez qu’un nombre limité d’appareils</a:t>
            </a:r>
          </a:p>
          <a:p>
            <a:pPr lvl="1"/>
            <a:r>
              <a:rPr lang="fr-FR" noProof="0" dirty="0" smtClean="0"/>
              <a:t>Laissez la structure s’adapter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Mise à niveau Responsive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1695541" y="3390957"/>
            <a:ext cx="5752919" cy="2032572"/>
            <a:chOff x="1928812" y="3686524"/>
            <a:chExt cx="5752919" cy="203257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1928812" y="3964770"/>
              <a:ext cx="5322093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@media all and (max-width:100em) and (min-width:10em)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section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width: 33em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919732" y="368652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262158"/>
          </a:xfrm>
        </p:spPr>
        <p:txBody>
          <a:bodyPr/>
          <a:lstStyle/>
          <a:p>
            <a:r>
              <a:rPr lang="fr-FR" noProof="0" dirty="0" smtClean="0"/>
              <a:t>Il arrive fréquemment que les concepteurs oublient d’adapter leurs </a:t>
            </a:r>
            <a:r>
              <a:rPr lang="fr-FR" dirty="0" smtClean="0"/>
              <a:t>images pour le Responsive Web Design</a:t>
            </a:r>
            <a:endParaRPr lang="fr-FR" noProof="0" dirty="0" smtClean="0"/>
          </a:p>
          <a:p>
            <a:pPr lvl="1"/>
            <a:r>
              <a:rPr lang="fr-FR" noProof="0" dirty="0" smtClean="0"/>
              <a:t>Les images doivent se redimensionner automatiquement pour s’ajuster à l’échelle de la fenêtre d’affichage</a:t>
            </a:r>
          </a:p>
          <a:p>
            <a:r>
              <a:rPr lang="fr-FR" noProof="0" dirty="0" smtClean="0"/>
              <a:t>Ajouter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max-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noProof="0" dirty="0" smtClean="0"/>
              <a:t> aux images pour modifier l’échelle automatiquement</a:t>
            </a:r>
          </a:p>
          <a:p>
            <a:pPr lvl="1"/>
            <a:r>
              <a:rPr lang="fr-FR" noProof="0" dirty="0" smtClean="0"/>
              <a:t>Vérifier que les valeurs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:100%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height:auto</a:t>
            </a:r>
            <a:r>
              <a:rPr lang="fr-FR" noProof="0" dirty="0" smtClean="0"/>
              <a:t> sont définies pour respecter les proportions lors de la mise à l’échelle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Images Responsive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Images Responsive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497682" y="828199"/>
            <a:ext cx="7105719" cy="4745165"/>
            <a:chOff x="497682" y="1559719"/>
            <a:chExt cx="7105719" cy="4745165"/>
          </a:xfrm>
        </p:grpSpPr>
        <p:pic>
          <p:nvPicPr>
            <p:cNvPr id="91138" name="shape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497682" y="1574006"/>
              <a:ext cx="2527020" cy="2776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1139" name="shape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019552" y="1562100"/>
              <a:ext cx="1558819" cy="218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1140" name="shape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415089" y="1559719"/>
              <a:ext cx="1188312" cy="2147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" name="shape2"/>
            <p:cNvSpPr txBox="1"/>
            <p:nvPr/>
          </p:nvSpPr>
          <p:spPr bwMode="gray">
            <a:xfrm>
              <a:off x="2071688" y="4550558"/>
              <a:ext cx="5000623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@media all and (max-width:600px){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img{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max-width: 100%;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width:100%;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height:100%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shape1"/>
            <p:cNvSpPr txBox="1"/>
            <p:nvPr/>
          </p:nvSpPr>
          <p:spPr bwMode="gray">
            <a:xfrm>
              <a:off x="6691131" y="431517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399" y="584200"/>
            <a:ext cx="8726377" cy="2339102"/>
          </a:xfrm>
        </p:spPr>
        <p:txBody>
          <a:bodyPr/>
          <a:lstStyle/>
          <a:p>
            <a:r>
              <a:rPr lang="fr-FR" noProof="0" dirty="0" smtClean="0"/>
              <a:t>Les pages Web peuvent contenir d’autres types de supports que les images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video</a:t>
            </a:r>
            <a:r>
              <a:rPr lang="fr-FR" noProof="0" dirty="0" smtClean="0"/>
              <a:t> pour les vidéos HTML5 natives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noProof="0" dirty="0" smtClean="0"/>
              <a:t> pour intégrer des vidéos Flash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mbed</a:t>
            </a:r>
            <a:r>
              <a:rPr lang="fr-FR" noProof="0" dirty="0" smtClean="0"/>
              <a:t> pour intégrer des vidéos Flash compatibles avec d’anciens navigateurs</a:t>
            </a:r>
          </a:p>
          <a:p>
            <a:r>
              <a:rPr lang="fr-FR" dirty="0" smtClean="0"/>
              <a:t>Appliquer le principe des images proportionnelles aux autres balises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media</a:t>
            </a:r>
            <a:endParaRPr lang="fr-FR" noProof="0" dirty="0" smtClean="0"/>
          </a:p>
          <a:p>
            <a:pPr lvl="1"/>
            <a:r>
              <a:rPr lang="fr-FR" noProof="0" dirty="0" smtClean="0"/>
              <a:t>Tous les navigateurs gèrent le redimensionnement dynamique du support</a:t>
            </a:r>
          </a:p>
          <a:p>
            <a:pPr lvl="1"/>
            <a:r>
              <a:rPr lang="fr-FR" noProof="0" dirty="0" smtClean="0"/>
              <a:t>Pas une fonctionnalité propre au support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Supports Responsive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1881279" y="3498279"/>
            <a:ext cx="5381442" cy="1989710"/>
            <a:chOff x="1985963" y="3815112"/>
            <a:chExt cx="5381442" cy="1989710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1985963" y="4050496"/>
              <a:ext cx="5000623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@media all and (max-width:600px){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img, video, object, embed{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max-width: 100%;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width:100%;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height:100%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605406" y="3815112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du contenu Responsive Web Design</a:t>
            </a:r>
            <a:endParaRPr lang="fr-FR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002535" y="1460205"/>
            <a:ext cx="6142397" cy="3462486"/>
          </a:xfrm>
        </p:spPr>
        <p:txBody>
          <a:bodyPr/>
          <a:lstStyle/>
          <a:p>
            <a:pPr marL="0" lvl="1" indent="0">
              <a:buNone/>
            </a:pPr>
            <a:r>
              <a:rPr lang="fr-FR" sz="1800" dirty="0"/>
              <a:t>Créer des pages Web modernes avec le</a:t>
            </a:r>
            <a:br>
              <a:rPr lang="fr-FR" sz="1800" dirty="0"/>
            </a:br>
            <a:r>
              <a:rPr lang="fr-FR" sz="1800" dirty="0"/>
              <a:t>Responsive Web Design</a:t>
            </a:r>
          </a:p>
          <a:p>
            <a:pPr marL="0" indent="0">
              <a:buNone/>
            </a:pPr>
            <a:r>
              <a:rPr lang="fr-FR" dirty="0"/>
              <a:t>Utiliser les boîtes flexibles et le </a:t>
            </a:r>
            <a:r>
              <a:rPr lang="fr-FR" dirty="0" err="1"/>
              <a:t>multi-colonnage</a:t>
            </a:r>
            <a:r>
              <a:rPr lang="fr-FR" dirty="0"/>
              <a:t> pour la mise en forme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6.1</a:t>
            </a:r>
            <a:endParaRPr lang="fr-FR" dirty="0"/>
          </a:p>
          <a:p>
            <a:pPr>
              <a:buNone/>
            </a:pPr>
            <a:r>
              <a:rPr lang="fr-FR" dirty="0"/>
              <a:t>Créer des pages Web pour appareils mobiles</a:t>
            </a:r>
          </a:p>
          <a:p>
            <a:pPr>
              <a:buNone/>
            </a:pPr>
            <a:r>
              <a:rPr lang="fr-FR" dirty="0"/>
              <a:t>Tester le support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6.2</a:t>
            </a:r>
            <a:endParaRPr lang="fr-FR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95492" y="4569387"/>
            <a:ext cx="228600" cy="311150"/>
            <a:chOff x="208" y="730"/>
            <a:chExt cx="249" cy="292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du contenu Responsive Web Design</a:t>
            </a:r>
            <a:endParaRPr lang="fr-FR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002535" y="1460205"/>
            <a:ext cx="6110107" cy="3462486"/>
          </a:xfrm>
        </p:spPr>
        <p:txBody>
          <a:bodyPr/>
          <a:lstStyle/>
          <a:p>
            <a:pPr marL="0" lvl="1" indent="0">
              <a:buNone/>
            </a:pPr>
            <a:r>
              <a:rPr lang="fr-FR" sz="1800" noProof="0" dirty="0" smtClean="0"/>
              <a:t>Créer des pages Web modernes avec le</a:t>
            </a:r>
            <a:br>
              <a:rPr lang="fr-FR" sz="1800" noProof="0" dirty="0" smtClean="0"/>
            </a:br>
            <a:r>
              <a:rPr lang="fr-FR" sz="1800" dirty="0" smtClean="0"/>
              <a:t>Responsive </a:t>
            </a:r>
            <a:r>
              <a:rPr lang="fr-FR" sz="1800" dirty="0"/>
              <a:t>Web Design</a:t>
            </a:r>
            <a:endParaRPr lang="fr-FR" sz="1800" noProof="0" dirty="0" smtClean="0"/>
          </a:p>
          <a:p>
            <a:pPr marL="0" indent="0">
              <a:buNone/>
            </a:pPr>
            <a:r>
              <a:rPr lang="fr-FR" dirty="0" smtClean="0"/>
              <a:t>Utiliser les boîtes </a:t>
            </a:r>
            <a:r>
              <a:rPr lang="fr-FR" dirty="0"/>
              <a:t>flexibles et le </a:t>
            </a:r>
            <a:r>
              <a:rPr lang="fr-FR" dirty="0" err="1" smtClean="0"/>
              <a:t>multi-colonnage</a:t>
            </a:r>
            <a:r>
              <a:rPr lang="fr-FR" dirty="0" smtClean="0"/>
              <a:t> </a:t>
            </a:r>
            <a:r>
              <a:rPr lang="fr-FR" dirty="0"/>
              <a:t>pour la mise en forme</a:t>
            </a:r>
          </a:p>
          <a:p>
            <a:pPr>
              <a:buNone/>
            </a:pPr>
            <a:r>
              <a:rPr lang="fr-FR" noProof="0" dirty="0" smtClean="0"/>
              <a:t>Exercice 6.1</a:t>
            </a:r>
          </a:p>
          <a:p>
            <a:pPr>
              <a:buNone/>
            </a:pPr>
            <a:r>
              <a:rPr lang="fr-FR" noProof="0" dirty="0" smtClean="0"/>
              <a:t>Créer des pages Web pour appareils mobiles</a:t>
            </a:r>
          </a:p>
          <a:p>
            <a:pPr>
              <a:buNone/>
            </a:pPr>
            <a:r>
              <a:rPr lang="fr-FR" noProof="0" dirty="0" smtClean="0"/>
              <a:t>Tester le support</a:t>
            </a:r>
          </a:p>
          <a:p>
            <a:pPr>
              <a:buNone/>
            </a:pPr>
            <a:r>
              <a:rPr lang="fr-FR" noProof="0" dirty="0" smtClean="0"/>
              <a:t>Exercice 6.2</a:t>
            </a:r>
            <a:endParaRPr lang="fr-FR" noProof="0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695492" y="1521447"/>
            <a:ext cx="228600" cy="311150"/>
            <a:chOff x="208" y="730"/>
            <a:chExt cx="249" cy="292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Exercice 6.2 : Créer une structure Responsive</a:t>
            </a:r>
          </a:p>
        </p:txBody>
      </p:sp>
      <p:sp>
        <p:nvSpPr>
          <p:cNvPr id="59396" name="shape1"/>
          <p:cNvSpPr>
            <a:spLocks noChangeArrowheads="1"/>
          </p:cNvSpPr>
          <p:nvPr/>
        </p:nvSpPr>
        <p:spPr bwMode="auto">
          <a:xfrm>
            <a:off x="264319" y="2787159"/>
            <a:ext cx="8599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800" b="1" i="1" dirty="0" smtClean="0">
                <a:solidFill>
                  <a:srgbClr val="000080"/>
                </a:solidFill>
                <a:latin typeface="Century Schoolbook" charset="0"/>
              </a:rPr>
              <a:t>Veuillez vous reporter au manuel d’exercices</a:t>
            </a:r>
            <a:endParaRPr lang="fr-FR" sz="1800" b="1" i="1" dirty="0">
              <a:solidFill>
                <a:srgbClr val="000080"/>
              </a:solidFill>
              <a:latin typeface="Century Schoolbook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84207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dirty="0" smtClean="0"/>
              <a:t>Dans ce chapitre, vous avez appris à</a:t>
            </a:r>
          </a:p>
          <a:p>
            <a:r>
              <a:rPr lang="fr-FR" dirty="0" smtClean="0"/>
              <a:t>Créer des pages à l’aspect uniforme</a:t>
            </a:r>
          </a:p>
          <a:p>
            <a:r>
              <a:rPr lang="fr-FR" dirty="0" smtClean="0"/>
              <a:t>Utiliser les nouvelles unités de mesure des fenêtres d’affichage</a:t>
            </a:r>
          </a:p>
          <a:p>
            <a:r>
              <a:rPr lang="fr-FR" dirty="0" smtClean="0"/>
              <a:t>Utiliser les boîtes flexibles et le </a:t>
            </a:r>
            <a:r>
              <a:rPr lang="fr-FR" dirty="0" err="1" smtClean="0"/>
              <a:t>multi-colonnage</a:t>
            </a:r>
            <a:r>
              <a:rPr lang="fr-FR" dirty="0" smtClean="0"/>
              <a:t> pour la mise en page du texte</a:t>
            </a:r>
          </a:p>
          <a:p>
            <a:r>
              <a:rPr lang="fr-FR" dirty="0" smtClean="0"/>
              <a:t>Forcer les images et les éléments multimédia intégrés à s’adapter</a:t>
            </a:r>
          </a:p>
          <a:p>
            <a:r>
              <a:rPr lang="fr-FR" dirty="0" smtClean="0"/>
              <a:t>Créer des règles CSS pour les appareils mobiles</a:t>
            </a:r>
          </a:p>
          <a:p>
            <a:r>
              <a:rPr lang="fr-FR" dirty="0" smtClean="0"/>
              <a:t>Développer la mise en page linéaire avec l’amélioration progressive</a:t>
            </a:r>
          </a:p>
          <a:p>
            <a:r>
              <a:rPr lang="fr-FR" dirty="0" smtClean="0"/>
              <a:t>Optimiser les requêtes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@media</a:t>
            </a:r>
            <a:r>
              <a:rPr lang="fr-FR" dirty="0" smtClean="0"/>
              <a:t> pour le Responsive Design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5"/>
          <p:cNvSpPr>
            <a:spLocks noGrp="1" noChangeArrowheads="1"/>
          </p:cNvSpPr>
          <p:nvPr>
            <p:ph idx="1"/>
          </p:nvPr>
        </p:nvSpPr>
        <p:spPr>
          <a:xfrm>
            <a:off x="279399" y="584200"/>
            <a:ext cx="8864601" cy="4996240"/>
          </a:xfrm>
        </p:spPr>
        <p:txBody>
          <a:bodyPr/>
          <a:lstStyle/>
          <a:p>
            <a:pPr indent="0">
              <a:buNone/>
            </a:pPr>
            <a:r>
              <a:rPr lang="fr-FR" sz="1700" noProof="0" dirty="0" smtClean="0"/>
              <a:t>Citez cinq nouvelles unités de mesure </a:t>
            </a:r>
            <a:r>
              <a:rPr lang="fr-FR" sz="1700" noProof="0" dirty="0" err="1" smtClean="0"/>
              <a:t>CSS3</a:t>
            </a:r>
            <a:r>
              <a:rPr lang="fr-FR" sz="1700" noProof="0" dirty="0" smtClean="0"/>
              <a:t/>
            </a:r>
            <a:br>
              <a:rPr lang="fr-FR" sz="1700" noProof="0" dirty="0" smtClean="0"/>
            </a:br>
            <a:r>
              <a:rPr lang="fr-FR" sz="1700" noProof="0" dirty="0" smtClean="0"/>
              <a:t/>
            </a:r>
            <a:br>
              <a:rPr lang="fr-FR" sz="1700" noProof="0" dirty="0" smtClean="0"/>
            </a:br>
            <a:r>
              <a:rPr lang="fr-FR" sz="1700" b="0" noProof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sz="1700" noProof="0" dirty="0" smtClean="0"/>
              <a:t>Quelle approche est privilégiée en matière de création de sites Web modernes ?</a:t>
            </a:r>
            <a:br>
              <a:rPr lang="fr-FR" sz="1700" noProof="0" dirty="0" smtClean="0"/>
            </a:br>
            <a:r>
              <a:rPr lang="fr-FR" sz="1700" noProof="0" dirty="0" smtClean="0"/>
              <a:t/>
            </a:r>
            <a:br>
              <a:rPr lang="fr-FR" sz="1700" noProof="0" dirty="0" smtClean="0"/>
            </a:br>
            <a:r>
              <a:rPr lang="fr-FR" sz="1700" b="0" noProof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sz="1700" noProof="0" dirty="0" smtClean="0"/>
              <a:t>Quelle est la différence entre la fenêtre d’affichage et la résolution ?</a:t>
            </a:r>
            <a:br>
              <a:rPr lang="fr-FR" sz="1700" noProof="0" dirty="0" smtClean="0"/>
            </a:br>
            <a:r>
              <a:rPr lang="fr-FR" sz="1700" noProof="0" dirty="0" smtClean="0"/>
              <a:t/>
            </a:r>
            <a:br>
              <a:rPr lang="fr-FR" sz="1700" noProof="0" dirty="0" smtClean="0"/>
            </a:br>
            <a:r>
              <a:rPr lang="fr-FR" sz="1700" b="0" noProof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sz="1700" noProof="0" dirty="0" smtClean="0"/>
              <a:t>Qu’est-ce qu’un tableau CSS ?</a:t>
            </a:r>
            <a:br>
              <a:rPr lang="fr-FR" sz="1700" noProof="0" dirty="0" smtClean="0"/>
            </a:br>
            <a:r>
              <a:rPr lang="fr-FR" sz="1700" noProof="0" dirty="0" smtClean="0"/>
              <a:t/>
            </a:r>
            <a:br>
              <a:rPr lang="fr-FR" sz="1700" noProof="0" dirty="0" smtClean="0"/>
            </a:br>
            <a:r>
              <a:rPr lang="fr-FR" sz="1700" b="0" noProof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sz="1700" noProof="0" dirty="0" smtClean="0"/>
              <a:t>Écrivez une requête </a:t>
            </a:r>
            <a:r>
              <a:rPr lang="fr-FR" sz="1700" noProof="0" dirty="0" smtClean="0">
                <a:latin typeface="Courier New" pitchFamily="49" charset="0"/>
                <a:cs typeface="Courier New" pitchFamily="49" charset="0"/>
              </a:rPr>
              <a:t>@media</a:t>
            </a:r>
            <a:r>
              <a:rPr lang="fr-FR" sz="1700" noProof="0" dirty="0" smtClean="0"/>
              <a:t> pour cibler toutes les fenêtres d’affichage dont la largeur est inférieure ou égale à 960 pixels</a:t>
            </a:r>
            <a:br>
              <a:rPr lang="fr-FR" sz="1700" noProof="0" dirty="0" smtClean="0"/>
            </a:br>
            <a:r>
              <a:rPr lang="fr-FR" sz="1700" noProof="0" dirty="0" smtClean="0"/>
              <a:t/>
            </a:r>
            <a:br>
              <a:rPr lang="fr-FR" sz="1700" noProof="0" dirty="0" smtClean="0"/>
            </a:br>
            <a:r>
              <a:rPr lang="fr-FR" sz="1700" b="0" noProof="0" dirty="0" smtClean="0"/>
              <a:t>_______________________________________________________________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Chapitre </a:t>
            </a:r>
            <a:r>
              <a:rPr lang="fr-FR" dirty="0"/>
              <a:t>6</a:t>
            </a:r>
            <a:r>
              <a:rPr lang="fr-FR" noProof="0" dirty="0" smtClean="0"/>
              <a:t> – Questions de révision</a:t>
            </a:r>
          </a:p>
        </p:txBody>
      </p:sp>
      <p:grpSp>
        <p:nvGrpSpPr>
          <p:cNvPr id="3" name="shape5"/>
          <p:cNvGrpSpPr>
            <a:grpSpLocks/>
          </p:cNvGrpSpPr>
          <p:nvPr/>
        </p:nvGrpSpPr>
        <p:grpSpPr bwMode="gray">
          <a:xfrm>
            <a:off x="112712" y="584200"/>
            <a:ext cx="374650" cy="269875"/>
            <a:chOff x="590" y="209"/>
            <a:chExt cx="236" cy="17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shape4"/>
          <p:cNvGrpSpPr>
            <a:grpSpLocks/>
          </p:cNvGrpSpPr>
          <p:nvPr/>
        </p:nvGrpSpPr>
        <p:grpSpPr bwMode="gray">
          <a:xfrm>
            <a:off x="111125" y="1545081"/>
            <a:ext cx="374650" cy="269875"/>
            <a:chOff x="590" y="209"/>
            <a:chExt cx="236" cy="170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shape3"/>
          <p:cNvGrpSpPr>
            <a:grpSpLocks/>
          </p:cNvGrpSpPr>
          <p:nvPr/>
        </p:nvGrpSpPr>
        <p:grpSpPr bwMode="gray">
          <a:xfrm>
            <a:off x="111125" y="2520616"/>
            <a:ext cx="374650" cy="269875"/>
            <a:chOff x="590" y="209"/>
            <a:chExt cx="236" cy="170"/>
          </a:xfrm>
        </p:grpSpPr>
        <p:sp>
          <p:nvSpPr>
            <p:cNvPr id="1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" name="shape2"/>
          <p:cNvGrpSpPr>
            <a:grpSpLocks/>
          </p:cNvGrpSpPr>
          <p:nvPr/>
        </p:nvGrpSpPr>
        <p:grpSpPr bwMode="gray">
          <a:xfrm>
            <a:off x="111125" y="3496563"/>
            <a:ext cx="374650" cy="269875"/>
            <a:chOff x="590" y="209"/>
            <a:chExt cx="236" cy="170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" name="shape1"/>
          <p:cNvGrpSpPr>
            <a:grpSpLocks/>
          </p:cNvGrpSpPr>
          <p:nvPr/>
        </p:nvGrpSpPr>
        <p:grpSpPr bwMode="gray">
          <a:xfrm>
            <a:off x="114788" y="4435838"/>
            <a:ext cx="374650" cy="269875"/>
            <a:chOff x="590" y="209"/>
            <a:chExt cx="236" cy="170"/>
          </a:xfrm>
        </p:grpSpPr>
        <p:sp>
          <p:nvSpPr>
            <p:cNvPr id="2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283498"/>
          </a:xfrm>
        </p:spPr>
        <p:txBody>
          <a:bodyPr/>
          <a:lstStyle/>
          <a:p>
            <a:r>
              <a:rPr lang="fr-FR" sz="1700" noProof="0" dirty="0" smtClean="0"/>
              <a:t>Les concepteurs ont vite compris que le fond était plus important que la forme</a:t>
            </a:r>
          </a:p>
          <a:p>
            <a:pPr lvl="1"/>
            <a:r>
              <a:rPr lang="fr-FR" sz="1700" noProof="0" dirty="0" smtClean="0">
                <a:latin typeface="+mj-lt"/>
                <a:cs typeface="Courier New" pitchFamily="49" charset="0"/>
              </a:rPr>
              <a:t>D’où la nécessité de rendre le contenu aussi accessible que possible</a:t>
            </a:r>
            <a:endParaRPr lang="fr-FR" sz="1700" noProof="0" dirty="0" smtClean="0"/>
          </a:p>
          <a:p>
            <a:r>
              <a:rPr lang="fr-FR" sz="1700" noProof="0" dirty="0" smtClean="0"/>
              <a:t>Avec les mises en page Responsive Design, le contenu s’ajuste à la taille de l’écran ou de l’appareil</a:t>
            </a:r>
          </a:p>
          <a:p>
            <a:pPr lvl="1"/>
            <a:r>
              <a:rPr lang="fr-FR" sz="1700" noProof="0" dirty="0" smtClean="0"/>
              <a:t>Une même structure fluide compatible avec tout type d’hôtes</a:t>
            </a:r>
          </a:p>
          <a:p>
            <a:pPr lvl="1"/>
            <a:r>
              <a:rPr lang="fr-FR" sz="1700" dirty="0" smtClean="0"/>
              <a:t>Pour le magazine </a:t>
            </a:r>
            <a:r>
              <a:rPr lang="fr-FR" sz="1700" i="1" noProof="0" dirty="0" err="1" smtClean="0"/>
              <a:t>Mashable</a:t>
            </a:r>
            <a:r>
              <a:rPr lang="fr-FR" sz="1700" noProof="0" dirty="0" smtClean="0"/>
              <a:t>, 2013 est « l’année du Responsive Web Design »</a:t>
            </a:r>
          </a:p>
          <a:p>
            <a:pPr lvl="1"/>
            <a:r>
              <a:rPr lang="fr-FR" sz="1700" i="1" noProof="0" dirty="0" smtClean="0"/>
              <a:t>Forbes</a:t>
            </a:r>
            <a:r>
              <a:rPr lang="fr-FR" sz="1700" noProof="0" dirty="0" smtClean="0"/>
              <a:t> a publié un article intitulé « Pourquoi vous devez privilégier le Responsive Design à partir de maintenant »</a:t>
            </a:r>
          </a:p>
          <a:p>
            <a:r>
              <a:rPr lang="fr-FR" sz="1700" noProof="0" dirty="0" smtClean="0"/>
              <a:t>Les pages d’accueil sont minimalistes</a:t>
            </a:r>
          </a:p>
          <a:p>
            <a:pPr lvl="1"/>
            <a:r>
              <a:rPr lang="fr-FR" sz="1700" noProof="0" dirty="0" smtClean="0"/>
              <a:t>Elles sont moins chargées et se contentent de quelques éléments destinés à attirer l’attention des utilisateurs</a:t>
            </a:r>
          </a:p>
          <a:p>
            <a:r>
              <a:rPr lang="fr-FR" sz="1700" noProof="0" dirty="0" smtClean="0"/>
              <a:t>L’ajout de quelques éléments JavaScript permet de faire défiler la page à l’infini</a:t>
            </a:r>
          </a:p>
          <a:p>
            <a:pPr lvl="1"/>
            <a:r>
              <a:rPr lang="fr-FR" sz="1700" noProof="0" dirty="0" smtClean="0"/>
              <a:t>Lorsque du contenu est ajouté de manière dynamique, la barre de défilement est redimensionnée</a:t>
            </a:r>
          </a:p>
          <a:p>
            <a:pPr lvl="1"/>
            <a:r>
              <a:rPr lang="fr-FR" sz="1700" noProof="0" dirty="0" smtClean="0"/>
              <a:t>Plus </a:t>
            </a:r>
            <a:r>
              <a:rPr lang="fr-FR" sz="1700" dirty="0" smtClean="0"/>
              <a:t>besoin de pagination</a:t>
            </a:r>
            <a:endParaRPr lang="fr-FR" sz="1700" noProof="0" dirty="0" smtClean="0"/>
          </a:p>
          <a:p>
            <a:pPr lvl="2"/>
            <a:r>
              <a:rPr lang="fr-FR" sz="1700" noProof="0" dirty="0" smtClean="0"/>
              <a:t>Il est toujours possible d’accéder au contenu via des liens traditionnels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Design Web moderne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046988"/>
          </a:xfrm>
        </p:spPr>
        <p:txBody>
          <a:bodyPr/>
          <a:lstStyle/>
          <a:p>
            <a:r>
              <a:rPr lang="fr-FR" noProof="0" dirty="0" smtClean="0"/>
              <a:t>Boutons de navigation mobile pour les écrans de petite taille</a:t>
            </a:r>
          </a:p>
          <a:p>
            <a:pPr lvl="1"/>
            <a:r>
              <a:rPr lang="fr-FR" noProof="0" dirty="0" smtClean="0"/>
              <a:t>Quelques blocs de code JavaScript permettent d’activer ou de désactiver la navigation</a:t>
            </a:r>
          </a:p>
          <a:p>
            <a:r>
              <a:rPr lang="fr-FR" noProof="0" dirty="0" smtClean="0"/>
              <a:t>Les animations </a:t>
            </a:r>
            <a:r>
              <a:rPr lang="fr-FR" noProof="0" dirty="0" err="1" smtClean="0"/>
              <a:t>CSS3</a:t>
            </a:r>
            <a:r>
              <a:rPr lang="fr-FR" noProof="0" dirty="0" smtClean="0"/>
              <a:t> utilisent un </a:t>
            </a:r>
            <a:r>
              <a:rPr lang="fr-FR" noProof="0" dirty="0" err="1" smtClean="0"/>
              <a:t>GPU</a:t>
            </a:r>
            <a:endParaRPr lang="fr-FR" noProof="0" dirty="0" smtClean="0"/>
          </a:p>
          <a:p>
            <a:pPr lvl="1"/>
            <a:r>
              <a:rPr lang="fr-FR" noProof="0" dirty="0" smtClean="0"/>
              <a:t>Les mouvements sont </a:t>
            </a:r>
            <a:r>
              <a:rPr lang="fr-FR" dirty="0" smtClean="0"/>
              <a:t>plus nets </a:t>
            </a:r>
            <a:r>
              <a:rPr lang="fr-FR" noProof="0" dirty="0" smtClean="0"/>
              <a:t>et plus </a:t>
            </a:r>
            <a:r>
              <a:rPr lang="fr-FR" dirty="0" smtClean="0"/>
              <a:t>fluides</a:t>
            </a:r>
            <a:endParaRPr lang="fr-FR" noProof="0" dirty="0" smtClean="0"/>
          </a:p>
          <a:p>
            <a:pPr lvl="1"/>
            <a:r>
              <a:rPr lang="fr-FR" noProof="0" dirty="0" smtClean="0"/>
              <a:t>JavaScript est toujours un langage interprété </a:t>
            </a:r>
            <a:r>
              <a:rPr lang="fr-FR" dirty="0" smtClean="0"/>
              <a:t>et donc très lent par définition</a:t>
            </a:r>
            <a:endParaRPr lang="fr-FR" noProof="0" dirty="0" smtClean="0"/>
          </a:p>
          <a:p>
            <a:r>
              <a:rPr lang="fr-FR" noProof="0" dirty="0" smtClean="0"/>
              <a:t>Possibilité d’afficher les images en haute résolution</a:t>
            </a:r>
          </a:p>
          <a:p>
            <a:pPr lvl="1"/>
            <a:r>
              <a:rPr lang="fr-FR" dirty="0" smtClean="0"/>
              <a:t>Les requêtes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@media</a:t>
            </a:r>
            <a:r>
              <a:rPr lang="fr-FR" noProof="0" dirty="0" smtClean="0"/>
              <a:t> sont capables de détecter les appareils dotés du système </a:t>
            </a:r>
            <a:r>
              <a:rPr lang="fr-FR" noProof="0" dirty="0" err="1" smtClean="0"/>
              <a:t>Retina</a:t>
            </a:r>
            <a:r>
              <a:rPr lang="fr-FR" noProof="0" dirty="0" smtClean="0"/>
              <a:t> Displays ou d’une résolution encore plus élevée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Design Web moderne </a:t>
            </a:r>
            <a:r>
              <a:rPr lang="fr-FR" dirty="0" smtClean="0"/>
              <a:t>(suite)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257576"/>
          </a:xfrm>
        </p:spPr>
        <p:txBody>
          <a:bodyPr/>
          <a:lstStyle/>
          <a:p>
            <a:r>
              <a:rPr lang="fr-FR" noProof="0" dirty="0" smtClean="0"/>
              <a:t>La partie visible de l’écran s’appelle la fenêtre d’affichage (</a:t>
            </a:r>
            <a:r>
              <a:rPr lang="fr-FR" i="1" noProof="0" dirty="0" err="1" smtClean="0">
                <a:latin typeface="Century Schoolbook" pitchFamily="18" charset="0"/>
              </a:rPr>
              <a:t>viewport</a:t>
            </a:r>
            <a:r>
              <a:rPr lang="fr-FR" dirty="0" smtClean="0"/>
              <a:t>)</a:t>
            </a:r>
            <a:endParaRPr lang="fr-FR" i="1" noProof="0" dirty="0" smtClean="0">
              <a:latin typeface="Century Schoolbook" pitchFamily="18" charset="0"/>
            </a:endParaRPr>
          </a:p>
          <a:p>
            <a:r>
              <a:rPr lang="fr-FR" noProof="0" dirty="0" err="1" smtClean="0"/>
              <a:t>CSS3</a:t>
            </a:r>
            <a:r>
              <a:rPr lang="fr-FR" noProof="0" dirty="0" smtClean="0"/>
              <a:t> définit des unités de mesure optimisées </a:t>
            </a:r>
            <a:r>
              <a:rPr lang="fr-FR" dirty="0" smtClean="0"/>
              <a:t>pour les fenêtres d’affichage</a:t>
            </a:r>
            <a:endParaRPr lang="fr-FR" noProof="0" dirty="0" smtClean="0"/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vw</a:t>
            </a:r>
            <a:r>
              <a:rPr lang="fr-FR" noProof="0" dirty="0" smtClean="0"/>
              <a:t> : 1 % de la largeur du bloc conteneur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vh</a:t>
            </a:r>
            <a:r>
              <a:rPr lang="fr-FR" noProof="0" dirty="0" smtClean="0"/>
              <a:t> : 1 % de </a:t>
            </a:r>
            <a:r>
              <a:rPr lang="fr-FR" dirty="0" smtClean="0"/>
              <a:t>la hauteur du bloc conteneur</a:t>
            </a:r>
            <a:endParaRPr lang="fr-FR" noProof="0" dirty="0" smtClean="0"/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vmin</a:t>
            </a:r>
            <a:r>
              <a:rPr lang="fr-FR" noProof="0" dirty="0" smtClean="0"/>
              <a:t> : valeur minimum 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vw</a:t>
            </a:r>
            <a:r>
              <a:rPr lang="fr-FR" noProof="0" dirty="0" smtClean="0"/>
              <a:t> ou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vh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vmax</a:t>
            </a:r>
            <a:r>
              <a:rPr lang="fr-FR" noProof="0" dirty="0" smtClean="0"/>
              <a:t> : valeur maximum 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vw</a:t>
            </a:r>
            <a:r>
              <a:rPr lang="fr-FR" noProof="0" dirty="0" smtClean="0"/>
              <a:t> ou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vh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rem</a:t>
            </a:r>
            <a:r>
              <a:rPr lang="fr-FR" noProof="0" dirty="0" smtClean="0"/>
              <a:t> :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em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Ces unités de mesure servent à redimensionner l’affichage en fonction de la taille de la fenêtre</a:t>
            </a:r>
          </a:p>
          <a:p>
            <a:pPr lvl="1"/>
            <a:r>
              <a:rPr lang="fr-FR" noProof="0" dirty="0" smtClean="0"/>
              <a:t>Unités de mesure Responsive</a:t>
            </a:r>
          </a:p>
          <a:p>
            <a:pPr lvl="2"/>
            <a:r>
              <a:rPr lang="fr-FR" noProof="0" dirty="0" smtClean="0"/>
              <a:t>Nécessité d’ajouter un préfixe de fabricant</a:t>
            </a:r>
          </a:p>
          <a:p>
            <a:pPr lvl="1"/>
            <a:r>
              <a:rPr lang="fr-FR" noProof="0" dirty="0" smtClean="0"/>
              <a:t>À ne pas confondre avec les unités de mesure relatives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Fenêtre d’affichage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rem</a:t>
            </a:r>
            <a:r>
              <a:rPr lang="fr-FR" noProof="0" dirty="0" smtClean="0">
                <a:latin typeface="+mn-lt"/>
                <a:cs typeface="Courier New" pitchFamily="49" charset="0"/>
              </a:rPr>
              <a:t> et les fenêtres d’affichage redimensionnées</a:t>
            </a:r>
            <a:endParaRPr lang="fr-FR" noProof="0" dirty="0" smtClean="0"/>
          </a:p>
        </p:txBody>
      </p:sp>
      <p:sp>
        <p:nvSpPr>
          <p:cNvPr id="5" name="shape5"/>
          <p:cNvSpPr txBox="1"/>
          <p:nvPr/>
        </p:nvSpPr>
        <p:spPr bwMode="gray">
          <a:xfrm>
            <a:off x="1846621" y="3416506"/>
            <a:ext cx="5486400" cy="2031325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article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column-width: 20rem;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article p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break-inside: avoid-column;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font-size:2vw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hape4"/>
          <p:cNvSpPr txBox="1"/>
          <p:nvPr/>
        </p:nvSpPr>
        <p:spPr bwMode="gray">
          <a:xfrm>
            <a:off x="6966128" y="3273991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4994" name="shape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86713" y="1168719"/>
            <a:ext cx="2604946" cy="1661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4995" name="shape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3617805" y="1170648"/>
            <a:ext cx="2274957" cy="1664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4996" name="shape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6699243" y="1166072"/>
            <a:ext cx="1535531" cy="1651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708160"/>
          </a:xfrm>
        </p:spPr>
        <p:txBody>
          <a:bodyPr/>
          <a:lstStyle/>
          <a:p>
            <a:r>
              <a:rPr lang="fr-FR" noProof="0" dirty="0" err="1" smtClean="0"/>
              <a:t>IE10</a:t>
            </a:r>
            <a:r>
              <a:rPr lang="fr-FR" noProof="0" dirty="0" smtClean="0"/>
              <a:t> est parfaitement capable de gérer les unités de mesure </a:t>
            </a:r>
            <a:r>
              <a:rPr lang="fr-FR" noProof="0" dirty="0" err="1" smtClean="0"/>
              <a:t>CSS3</a:t>
            </a:r>
            <a:endParaRPr lang="fr-FR" noProof="0" dirty="0" smtClean="0"/>
          </a:p>
          <a:p>
            <a:pPr lvl="1"/>
            <a:r>
              <a:rPr lang="fr-FR" noProof="0" dirty="0" smtClean="0"/>
              <a:t>Les versions précédentes sont plus hasardeuses</a:t>
            </a:r>
          </a:p>
          <a:p>
            <a:r>
              <a:rPr lang="fr-FR" noProof="0" dirty="0" smtClean="0"/>
              <a:t>La duplication de la règle permet aux anciens navigateurs de disposer de solutions de secours</a:t>
            </a:r>
          </a:p>
          <a:p>
            <a:pPr lvl="1"/>
            <a:r>
              <a:rPr lang="fr-FR" noProof="0" dirty="0" smtClean="0"/>
              <a:t>L’aspect peut varier en fonction de la taille de la fenêtre d’affichage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Compatibilité avec IE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1800225" y="2702671"/>
            <a:ext cx="5881506" cy="2727838"/>
            <a:chOff x="1800225" y="3136467"/>
            <a:chExt cx="5881506" cy="2727838"/>
          </a:xfrm>
        </p:grpSpPr>
        <p:sp>
          <p:nvSpPr>
            <p:cNvPr id="5" name="shape2"/>
            <p:cNvSpPr txBox="1"/>
            <p:nvPr/>
          </p:nvSpPr>
          <p:spPr bwMode="gray">
            <a:xfrm>
              <a:off x="1800225" y="3278982"/>
              <a:ext cx="5486400" cy="2585323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article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column-width: 20em;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column-width: 20rem;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article 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break-inside: avoid-column;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font-size: 2em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font-size:2vw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shape1"/>
            <p:cNvSpPr txBox="1"/>
            <p:nvPr/>
          </p:nvSpPr>
          <p:spPr bwMode="gray">
            <a:xfrm>
              <a:off x="6919732" y="3136467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du contenu Responsive Web Design</a:t>
            </a:r>
            <a:endParaRPr lang="fr-FR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002536" y="1460205"/>
            <a:ext cx="6023864" cy="3462486"/>
          </a:xfrm>
        </p:spPr>
        <p:txBody>
          <a:bodyPr/>
          <a:lstStyle/>
          <a:p>
            <a:pPr marL="0" lvl="1" indent="0">
              <a:buNone/>
            </a:pPr>
            <a:r>
              <a:rPr lang="fr-FR" sz="1800" dirty="0"/>
              <a:t>Créer des pages Web modernes avec le</a:t>
            </a:r>
            <a:br>
              <a:rPr lang="fr-FR" sz="1800" dirty="0"/>
            </a:br>
            <a:r>
              <a:rPr lang="fr-FR" sz="1800" dirty="0"/>
              <a:t>Responsive Web Design</a:t>
            </a:r>
          </a:p>
          <a:p>
            <a:pPr marL="0" indent="0">
              <a:buNone/>
            </a:pPr>
            <a:r>
              <a:rPr lang="fr-FR" dirty="0"/>
              <a:t>Utiliser les boîtes flexibles et le </a:t>
            </a:r>
            <a:r>
              <a:rPr lang="fr-FR" dirty="0" err="1"/>
              <a:t>multi-colonnage</a:t>
            </a:r>
            <a:r>
              <a:rPr lang="fr-FR" dirty="0"/>
              <a:t> pour la mise en forme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6.1</a:t>
            </a:r>
            <a:endParaRPr lang="fr-FR" dirty="0"/>
          </a:p>
          <a:p>
            <a:pPr>
              <a:buNone/>
            </a:pPr>
            <a:r>
              <a:rPr lang="fr-FR" dirty="0"/>
              <a:t>Créer des pages Web pour appareils mobiles</a:t>
            </a:r>
          </a:p>
          <a:p>
            <a:pPr>
              <a:buNone/>
            </a:pPr>
            <a:r>
              <a:rPr lang="fr-FR" dirty="0"/>
              <a:t>Tester le support</a:t>
            </a:r>
          </a:p>
          <a:p>
            <a:pPr>
              <a:buNone/>
            </a:pPr>
            <a:r>
              <a:rPr lang="fr-FR" dirty="0"/>
              <a:t>Exercice </a:t>
            </a:r>
            <a:r>
              <a:rPr lang="fr-FR" dirty="0" smtClean="0"/>
              <a:t>6.2</a:t>
            </a:r>
            <a:endParaRPr lang="fr-FR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95492" y="2283432"/>
            <a:ext cx="228600" cy="311150"/>
            <a:chOff x="208" y="730"/>
            <a:chExt cx="249" cy="292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232204831"/>
  <p:tag name="TL" val="36302C3534302C343530"/>
  <p:tag name="IPF" val="422C47657474696E6720537461727465642057697468204353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697265666F782057656220446576656C6F70657220546F6F6C6261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697265666F782057656220446576656C6F70657220546F6F6C6261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334320576562204163636573736962696C6974792047756964656C696E652053756D6D6172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heme/theme1.xml><?xml version="1.0" encoding="utf-8"?>
<a:theme xmlns:a="http://schemas.openxmlformats.org/drawingml/2006/main" name="LTreeMaster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LtreeMaster</Template>
  <TotalTime>1649</TotalTime>
  <Words>3781</Words>
  <Application>Microsoft Macintosh PowerPoint</Application>
  <PresentationFormat>Présentation à l'écran (4:3)</PresentationFormat>
  <Paragraphs>442</Paragraphs>
  <Slides>32</Slides>
  <Notes>32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LTreeMaster</vt:lpstr>
      <vt:lpstr>Créer du contenu Responsive Web Design</vt:lpstr>
      <vt:lpstr>Objectifs du chapitre</vt:lpstr>
      <vt:lpstr>Créer du contenu Responsive Web Design</vt:lpstr>
      <vt:lpstr>Design Web moderne</vt:lpstr>
      <vt:lpstr>Design Web moderne (suite)</vt:lpstr>
      <vt:lpstr>Fenêtre d’affichage</vt:lpstr>
      <vt:lpstr>rem et les fenêtres d’affichage redimensionnées</vt:lpstr>
      <vt:lpstr>Compatibilité avec IE</vt:lpstr>
      <vt:lpstr>Créer du contenu Responsive Web Design</vt:lpstr>
      <vt:lpstr>Boîtes flexibles et multi-colonnage</vt:lpstr>
      <vt:lpstr>Boîtes flexibles et multi-colonnage – Exemple</vt:lpstr>
      <vt:lpstr>Colonnes Responsive</vt:lpstr>
      <vt:lpstr>Créer du contenu Responsive Web Design</vt:lpstr>
      <vt:lpstr>Exercice 6.1 : Boîtes flexibles et multi-colonnage</vt:lpstr>
      <vt:lpstr>Créer du contenu Responsive Web Design</vt:lpstr>
      <vt:lpstr>Créer des sites Web pour appareils mobiles</vt:lpstr>
      <vt:lpstr>Démarrer en douceur</vt:lpstr>
      <vt:lpstr>Dégradation ou amélioration ?</vt:lpstr>
      <vt:lpstr>Amélioration progressive</vt:lpstr>
      <vt:lpstr>Orientation des appareils iOS</vt:lpstr>
      <vt:lpstr>Créer du contenu Responsive Web Design</vt:lpstr>
      <vt:lpstr>Test du support</vt:lpstr>
      <vt:lpstr>Test du support Responsive (Media Queries)</vt:lpstr>
      <vt:lpstr>Tester le support</vt:lpstr>
      <vt:lpstr>Mise à niveau Responsive</vt:lpstr>
      <vt:lpstr>Images Responsive</vt:lpstr>
      <vt:lpstr>Images Responsive (suite)</vt:lpstr>
      <vt:lpstr>Supports Responsive</vt:lpstr>
      <vt:lpstr>Créer du contenu Responsive Web Design</vt:lpstr>
      <vt:lpstr>Exercice 6.2 : Créer une structure Responsive</vt:lpstr>
      <vt:lpstr>Résumé du chapitre</vt:lpstr>
      <vt:lpstr>Chapitre 6 – Questions de révision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Technology;mcb</dc:creator>
  <dc:description>Tagged 6/4/2010 4:01:16 PM</dc:description>
  <cp:lastModifiedBy>Umazuma</cp:lastModifiedBy>
  <cp:revision>437</cp:revision>
  <cp:lastPrinted>2009-03-17T23:30:33Z</cp:lastPrinted>
  <dcterms:created xsi:type="dcterms:W3CDTF">2009-01-20T18:28:18Z</dcterms:created>
  <dcterms:modified xsi:type="dcterms:W3CDTF">2014-03-11T19:41:41Z</dcterms:modified>
</cp:coreProperties>
</file>