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83" r:id="rId7"/>
    <p:sldId id="262" r:id="rId8"/>
    <p:sldId id="263" r:id="rId9"/>
    <p:sldId id="264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5" r:id="rId21"/>
    <p:sldId id="286" r:id="rId22"/>
    <p:sldId id="277" r:id="rId23"/>
    <p:sldId id="278" r:id="rId24"/>
    <p:sldId id="288" r:id="rId25"/>
    <p:sldId id="289" r:id="rId26"/>
    <p:sldId id="279" r:id="rId27"/>
    <p:sldId id="280" r:id="rId28"/>
    <p:sldId id="281" r:id="rId29"/>
    <p:sldId id="282" r:id="rId30"/>
    <p:sldId id="287" r:id="rId3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ECFF"/>
    <a:srgbClr val="99CC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5" autoAdjust="0"/>
    <p:restoredTop sz="86403" autoAdjust="0"/>
  </p:normalViewPr>
  <p:slideViewPr>
    <p:cSldViewPr snapToGrid="0">
      <p:cViewPr>
        <p:scale>
          <a:sx n="100" d="100"/>
          <a:sy n="100" d="100"/>
        </p:scale>
        <p:origin x="-246" y="-120"/>
      </p:cViewPr>
      <p:guideLst>
        <p:guide orient="horz" pos="997"/>
        <p:guide orient="horz" pos="2006"/>
        <p:guide pos="257"/>
        <p:guide pos="388"/>
        <p:guide pos="451"/>
        <p:guide pos="673"/>
        <p:guide pos="724"/>
        <p:guide pos="199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0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7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7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0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3250" y="228600"/>
            <a:ext cx="4830763" cy="3624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2"/>
            <a:ext cx="6997700" cy="38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994" tIns="39497" rIns="78994" bIns="39497">
            <a:spAutoFit/>
          </a:bodyPr>
          <a:lstStyle/>
          <a:p>
            <a:pPr marL="176057" defTabSz="888214">
              <a:spcBef>
                <a:spcPct val="50000"/>
              </a:spcBef>
              <a:tabLst>
                <a:tab pos="3408523" algn="ctr"/>
                <a:tab pos="6604507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057" defTabSz="888214">
                <a:spcBef>
                  <a:spcPct val="50000"/>
                </a:spcBef>
                <a:tabLst>
                  <a:tab pos="3408523" algn="ctr"/>
                  <a:tab pos="6604507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40"/>
            <a:ext cx="517770" cy="2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042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2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058" tIns="45528" rIns="91058" bIns="455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972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6982"/>
            <a:ext cx="6459537" cy="1236874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Both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Chapter starts: Day 1 at 10:00am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4" y="3956982"/>
            <a:ext cx="6488113" cy="756743"/>
          </a:xfrm>
        </p:spPr>
        <p:txBody>
          <a:bodyPr/>
          <a:lstStyle/>
          <a:p>
            <a:r>
              <a:rPr lang="en-US" smtClean="0"/>
              <a:t>Jogger text: Chapter Objectives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&lt;*s*o*u*r*c*e*&gt;*5*2*2*h*3*-*7*-*2*4*&lt;*/*s*o*u*r*c*e*&gt;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&lt;*s*o*u*r*c*e*&gt;*5*2*2*h*3*-*7*-*2*5*&lt;*/*s*o*u*r*c*e*&gt;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W3C Web Accessibility Guideline Summary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4" y="3956982"/>
            <a:ext cx="6488113" cy="756743"/>
          </a:xfrm>
        </p:spPr>
        <p:txBody>
          <a:bodyPr/>
          <a:lstStyle/>
          <a:p>
            <a:r>
              <a:rPr lang="en-US" smtClean="0"/>
              <a:t>Jogger text: 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9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&lt;*s*o*u*r*c*e*&gt;*5*2*2*h*1*-*8*-*9*&lt;*/*s*o*u*r*c*e*&gt;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7" name="Rounded Rectangle 16"/>
            <p:cNvSpPr/>
            <p:nvPr userDrawn="1"/>
          </p:nvSpPr>
          <p:spPr bwMode="auto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 bwMode="auto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gray"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32" name="Rounded Rectangle 31"/>
            <p:cNvSpPr/>
            <p:nvPr userDrawn="1"/>
          </p:nvSpPr>
          <p:spPr bwMode="gray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 userDrawn="1"/>
          </p:nvSpPr>
          <p:spPr bwMode="gray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gray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gray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3021901"/>
            <a:ext cx="1972060" cy="749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6620256" y="3022308"/>
            <a:ext cx="1972060" cy="749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818094" y="62099"/>
            <a:ext cx="1071127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Formateur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736" y="62098"/>
            <a:ext cx="114718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Référence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2099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Démo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7048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+mj-lt"/>
              <a:buAutoNum type="alphaLcParenR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3677" y="62099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</a:t>
            </a:r>
            <a:r>
              <a:rPr lang="en-GB" b="1" baseline="0" dirty="0" smtClean="0">
                <a:solidFill>
                  <a:schemeClr val="accent2"/>
                </a:solidFill>
              </a:rPr>
              <a:t> </a:t>
            </a:r>
            <a:r>
              <a:rPr lang="en-GB" b="1" baseline="0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54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178040" y="6501384"/>
            <a:ext cx="1261872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522-7-</a:t>
            </a:r>
            <a:fld id="{3C9BEED5-9115-4DD2-87A6-AE0DF94B186B}" type="slidenum">
              <a:rPr lang="en-US" b="1" smtClean="0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DA2128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0" y="656340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5AAB"/>
                </a:solidFill>
                <a:cs typeface="Times New Roman" pitchFamily="18" charset="0"/>
              </a:rPr>
              <a:t>©</a:t>
            </a:r>
            <a:r>
              <a:rPr lang="en-US" sz="800" dirty="0" smtClean="0">
                <a:solidFill>
                  <a:srgbClr val="005AAB"/>
                </a:solidFill>
              </a:rPr>
              <a:t> Learning Tree International, Inc. </a:t>
            </a:r>
            <a:r>
              <a:rPr lang="en-US" sz="800" dirty="0" err="1" smtClean="0">
                <a:solidFill>
                  <a:srgbClr val="005AAB"/>
                </a:solidFill>
              </a:rPr>
              <a:t>Tous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droits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réservés</a:t>
            </a:r>
            <a:r>
              <a:rPr lang="en-US" sz="800" dirty="0" smtClean="0">
                <a:solidFill>
                  <a:srgbClr val="005AAB"/>
                </a:solidFill>
              </a:rPr>
              <a:t>. Ne</a:t>
            </a:r>
            <a:r>
              <a:rPr lang="en-US" sz="800" baseline="0" dirty="0" smtClean="0">
                <a:solidFill>
                  <a:srgbClr val="005AAB"/>
                </a:solidFill>
              </a:rPr>
              <a:t> pas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reproduire</a:t>
            </a:r>
            <a:r>
              <a:rPr lang="en-US" sz="800" baseline="0" dirty="0" smtClean="0">
                <a:solidFill>
                  <a:srgbClr val="005AAB"/>
                </a:solidFill>
              </a:rPr>
              <a:t> sans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autorisation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écrite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préalable</a:t>
            </a:r>
            <a:r>
              <a:rPr lang="en-US" sz="800" dirty="0" smtClean="0">
                <a:solidFill>
                  <a:srgbClr val="005AAB"/>
                </a:solidFill>
              </a:rPr>
              <a:t>.</a:t>
            </a:r>
            <a:endParaRPr lang="en-US" sz="800" dirty="0">
              <a:solidFill>
                <a:srgbClr val="005A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6309360"/>
            <a:ext cx="606553" cy="4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439912" y="6309360"/>
            <a:ext cx="606553" cy="457201"/>
          </a:xfrm>
          <a:prstGeom prst="rect">
            <a:avLst/>
          </a:prstGeom>
        </p:spPr>
      </p:pic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54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0" r:id="rId13"/>
    <p:sldLayoutId id="2147483661" r:id="rId14"/>
    <p:sldLayoutId id="2147483662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/>
          <a:lstStyle/>
          <a:p>
            <a:r>
              <a:rPr lang="fr-FR" dirty="0" smtClean="0"/>
              <a:t>Manipuler du contenu dynamique</a:t>
            </a:r>
            <a:endParaRPr lang="fr-FR" noProof="0" dirty="0" smtClean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noProof="0" dirty="0" smtClean="0"/>
              <a:t>Chapitre 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Manipuler du contenu dynamique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94660" y="1745305"/>
            <a:ext cx="3174512" cy="2492990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HTML5</a:t>
            </a:r>
          </a:p>
          <a:p>
            <a:pPr>
              <a:buNone/>
            </a:pPr>
            <a:r>
              <a:rPr lang="fr-FR" noProof="0" dirty="0" smtClean="0"/>
              <a:t>JavaScript</a:t>
            </a:r>
          </a:p>
          <a:p>
            <a:pPr>
              <a:buNone/>
            </a:pPr>
            <a:r>
              <a:rPr lang="fr-FR" noProof="0" dirty="0" smtClean="0"/>
              <a:t>Bibliothèques </a:t>
            </a:r>
            <a:r>
              <a:rPr lang="fr-FR" noProof="0" dirty="0" err="1" smtClean="0"/>
              <a:t>JS</a:t>
            </a:r>
            <a:endParaRPr lang="fr-FR" noProof="0" dirty="0" smtClean="0"/>
          </a:p>
          <a:p>
            <a:pPr>
              <a:buNone/>
            </a:pPr>
            <a:r>
              <a:rPr lang="fr-FR" dirty="0" smtClean="0"/>
              <a:t>Exercice 7.1</a:t>
            </a:r>
            <a:endParaRPr lang="fr-FR" noProof="0" dirty="0" smtClean="0"/>
          </a:p>
          <a:p>
            <a:pPr>
              <a:buNone/>
            </a:pPr>
            <a:r>
              <a:rPr lang="fr-FR" noProof="0" dirty="0" smtClean="0"/>
              <a:t>Prétraitement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47216" y="2799433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057521"/>
          </a:xfrm>
        </p:spPr>
        <p:txBody>
          <a:bodyPr/>
          <a:lstStyle/>
          <a:p>
            <a:r>
              <a:rPr lang="fr-FR" noProof="0" dirty="0" smtClean="0"/>
              <a:t>Adobe Flash a ouvert la voie aux animations sur Internet</a:t>
            </a:r>
          </a:p>
          <a:p>
            <a:pPr lvl="1"/>
            <a:r>
              <a:rPr lang="fr-FR" noProof="0" dirty="0" smtClean="0"/>
              <a:t>Les applets Java sont apparues en premier sans toutefois provoquer le même engouement</a:t>
            </a:r>
          </a:p>
          <a:p>
            <a:r>
              <a:rPr lang="fr-FR" noProof="0" dirty="0" smtClean="0"/>
              <a:t>Inconvénients de Flash : problèmes de sécurité et fichiers sources très volumineux</a:t>
            </a:r>
          </a:p>
          <a:p>
            <a:r>
              <a:rPr lang="fr-FR" noProof="0" dirty="0" smtClean="0"/>
              <a:t>Il était nécessaire de </a:t>
            </a:r>
            <a:r>
              <a:rPr lang="fr-FR" dirty="0" smtClean="0"/>
              <a:t>développer une </a:t>
            </a:r>
            <a:r>
              <a:rPr lang="fr-FR" noProof="0" dirty="0" smtClean="0"/>
              <a:t>solution qui s’exécuterait en natif dans le navigateur</a:t>
            </a:r>
          </a:p>
          <a:p>
            <a:pPr lvl="1"/>
            <a:r>
              <a:rPr lang="fr-FR" noProof="0" dirty="0" smtClean="0"/>
              <a:t>Déjà connu et utilisé, JavaScript s’est imposé comme le choix par excellence</a:t>
            </a:r>
          </a:p>
          <a:p>
            <a:r>
              <a:rPr lang="fr-FR" noProof="0" dirty="0" smtClean="0"/>
              <a:t>Nécessité de proposer des solutions JavaScript compatibles avec tous les navigateurs et offrant des possibilités de saisie quasi illimitées</a:t>
            </a:r>
          </a:p>
          <a:p>
            <a:pPr lvl="1"/>
            <a:r>
              <a:rPr lang="fr-FR" noProof="0" dirty="0" smtClean="0"/>
              <a:t>Bibliothèques composées de JavaScript prédéfini et bien formé</a:t>
            </a:r>
          </a:p>
          <a:p>
            <a:pPr lvl="1"/>
            <a:r>
              <a:rPr lang="fr-FR" noProof="0" dirty="0" smtClean="0"/>
              <a:t>Nombreuses possibilités avec peu de connaissances requises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Bibliothèques JavaScript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00986"/>
          </a:xfrm>
        </p:spPr>
        <p:txBody>
          <a:bodyPr/>
          <a:lstStyle/>
          <a:p>
            <a:r>
              <a:rPr lang="fr-FR" dirty="0" err="1" smtClean="0"/>
              <a:t>jQuery</a:t>
            </a:r>
            <a:r>
              <a:rPr lang="fr-FR" dirty="0" smtClean="0"/>
              <a:t> correspond à la </a:t>
            </a:r>
            <a:r>
              <a:rPr lang="fr-FR" noProof="0" dirty="0" smtClean="0"/>
              <a:t>norme du marché en matière de bibliothèques JavaScript</a:t>
            </a:r>
          </a:p>
          <a:p>
            <a:pPr lvl="1"/>
            <a:r>
              <a:rPr lang="fr-FR" noProof="0" dirty="0" smtClean="0"/>
              <a:t>Très rapide, peu volumineux</a:t>
            </a:r>
          </a:p>
          <a:p>
            <a:pPr lvl="1"/>
            <a:r>
              <a:rPr lang="fr-FR" noProof="0" dirty="0" smtClean="0"/>
              <a:t>Compatible avec tous les navigateurs</a:t>
            </a:r>
          </a:p>
          <a:p>
            <a:pPr lvl="1"/>
            <a:r>
              <a:rPr lang="fr-FR" noProof="0" dirty="0" smtClean="0"/>
              <a:t>Des milliers de plugins disponibles pour développer les différentes fonctionnalités</a:t>
            </a:r>
          </a:p>
          <a:p>
            <a:r>
              <a:rPr lang="fr-FR" noProof="0" dirty="0" err="1" smtClean="0"/>
              <a:t>jQuery</a:t>
            </a:r>
            <a:r>
              <a:rPr lang="fr-FR" noProof="0" dirty="0" smtClean="0"/>
              <a:t> utilise la syntaxe des sélecteurs </a:t>
            </a:r>
            <a:r>
              <a:rPr lang="fr-FR" noProof="0" dirty="0" err="1" smtClean="0"/>
              <a:t>CSS3</a:t>
            </a:r>
            <a:endParaRPr lang="fr-FR" noProof="0" dirty="0" smtClean="0"/>
          </a:p>
          <a:p>
            <a:pPr lvl="1"/>
            <a:r>
              <a:rPr lang="fr-FR" noProof="0" dirty="0" smtClean="0"/>
              <a:t>La plupart des raccourcis de sélection de </a:t>
            </a:r>
            <a:r>
              <a:rPr lang="fr-FR" noProof="0" dirty="0" err="1" smtClean="0"/>
              <a:t>jQuery</a:t>
            </a:r>
            <a:r>
              <a:rPr lang="fr-FR" noProof="0" dirty="0" smtClean="0"/>
              <a:t> utilisent la syntaxe des sélecteurs CSS native</a:t>
            </a:r>
          </a:p>
          <a:p>
            <a:r>
              <a:rPr lang="fr-FR" noProof="0" dirty="0" err="1" smtClean="0"/>
              <a:t>jQueryUI</a:t>
            </a:r>
            <a:r>
              <a:rPr lang="fr-FR" noProof="0" dirty="0" smtClean="0"/>
              <a:t> est une extension de </a:t>
            </a:r>
            <a:r>
              <a:rPr lang="fr-FR" noProof="0" dirty="0" err="1" smtClean="0"/>
              <a:t>widget</a:t>
            </a:r>
            <a:r>
              <a:rPr lang="fr-FR" noProof="0" dirty="0" smtClean="0"/>
              <a:t> très performante reposant en grande partie sur </a:t>
            </a:r>
            <a:r>
              <a:rPr lang="fr-FR" noProof="0" dirty="0" err="1" smtClean="0"/>
              <a:t>CSS3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jQuery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923877"/>
          </a:xfrm>
        </p:spPr>
        <p:txBody>
          <a:bodyPr/>
          <a:lstStyle/>
          <a:p>
            <a:r>
              <a:rPr lang="fr-FR" noProof="0" dirty="0" err="1" smtClean="0"/>
              <a:t>jQuery</a:t>
            </a:r>
            <a:r>
              <a:rPr lang="fr-FR" noProof="0" dirty="0" smtClean="0"/>
              <a:t> peut réaliser un grand nombre d’animations prédéfinies</a:t>
            </a:r>
          </a:p>
          <a:p>
            <a:pPr lvl="1"/>
            <a:r>
              <a:rPr lang="fr-FR" noProof="0" dirty="0" smtClean="0"/>
              <a:t>Lequel est le plus rapide, </a:t>
            </a:r>
            <a:r>
              <a:rPr lang="fr-FR" noProof="0" dirty="0" err="1" smtClean="0"/>
              <a:t>jQuery</a:t>
            </a:r>
            <a:r>
              <a:rPr lang="fr-FR" noProof="0" dirty="0" smtClean="0"/>
              <a:t> ou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?</a:t>
            </a:r>
          </a:p>
          <a:p>
            <a:r>
              <a:rPr lang="fr-FR" noProof="0" dirty="0" smtClean="0"/>
              <a:t>Les développeurs d’</a:t>
            </a:r>
            <a:r>
              <a:rPr lang="fr-FR" noProof="0" dirty="0" err="1" smtClean="0"/>
              <a:t>Opera</a:t>
            </a:r>
            <a:r>
              <a:rPr lang="fr-FR" noProof="0" dirty="0" smtClean="0"/>
              <a:t> ont décidé de répondre à cette question en réalisant un expérience</a:t>
            </a:r>
          </a:p>
          <a:p>
            <a:r>
              <a:rPr lang="fr-FR" noProof="0" dirty="0" smtClean="0"/>
              <a:t>Les résultats sont sans appel :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est 1,9 fois plus rapide que </a:t>
            </a:r>
            <a:r>
              <a:rPr lang="fr-FR" noProof="0" dirty="0" err="1" smtClean="0"/>
              <a:t>jQuery</a:t>
            </a:r>
            <a:endParaRPr lang="fr-FR" noProof="0" dirty="0" smtClean="0"/>
          </a:p>
          <a:p>
            <a:pPr lvl="1"/>
            <a:r>
              <a:rPr lang="fr-FR" dirty="0" smtClean="0"/>
              <a:t>Consomme environ 3 fois moins de mémoire</a:t>
            </a:r>
            <a:endParaRPr lang="fr-FR" noProof="0" dirty="0" smtClean="0"/>
          </a:p>
          <a:p>
            <a:pPr lvl="1"/>
            <a:r>
              <a:rPr lang="fr-FR" dirty="0" smtClean="0"/>
              <a:t>Et exécute 20 fois moins d'étapes</a:t>
            </a:r>
            <a:endParaRPr lang="fr-FR" noProof="0" dirty="0" smtClean="0"/>
          </a:p>
          <a:p>
            <a:pPr>
              <a:buNone/>
            </a:pP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 smtClean="0"/>
              <a:t>jQuery</a:t>
            </a:r>
            <a:r>
              <a:rPr lang="fr-FR" noProof="0" dirty="0" smtClean="0"/>
              <a:t> (suite)  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977106" y="3448589"/>
            <a:ext cx="7195337" cy="1743070"/>
            <a:chOff x="977106" y="3850486"/>
            <a:chExt cx="7195337" cy="1743070"/>
          </a:xfrm>
        </p:grpSpPr>
        <p:pic>
          <p:nvPicPr>
            <p:cNvPr id="3075" name="shape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750707" y="3850486"/>
              <a:ext cx="6392820" cy="6188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shape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1771643" y="4888721"/>
              <a:ext cx="6400800" cy="667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8" name="shape2" descr="http://www.marcus-povey.co.uk/wp-content/jquery_log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977106" y="4917281"/>
              <a:ext cx="676275" cy="676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8" name="shape1" descr="css3logo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gray">
            <a:xfrm>
              <a:off x="1038223" y="3910014"/>
              <a:ext cx="548913" cy="611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noProof="0" smtClean="0"/>
          </a:p>
          <a:p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>
                <a:latin typeface="Courier New" pitchFamily="49" charset="0"/>
                <a:cs typeface="Courier New" pitchFamily="49" charset="0"/>
              </a:rPr>
              <a:t>respond.js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hape1"/>
          <p:cNvSpPr txBox="1">
            <a:spLocks noChangeArrowheads="1"/>
          </p:cNvSpPr>
          <p:nvPr/>
        </p:nvSpPr>
        <p:spPr bwMode="auto">
          <a:xfrm>
            <a:off x="279400" y="584200"/>
            <a:ext cx="8599488" cy="380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DA2128"/>
              </a:buClr>
              <a:buSzPct val="115000"/>
              <a:buFont typeface="Wingdings 3" pitchFamily="18" charset="2"/>
              <a:buChar char="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Plusieurs bibliothèques JavaScript ne sont utilisées que par </a:t>
            </a:r>
            <a:r>
              <a:rPr lang="fr-FR" sz="1800" b="1" kern="0" dirty="0" smtClean="0">
                <a:solidFill>
                  <a:srgbClr val="000080"/>
                </a:solidFill>
                <a:latin typeface="+mn-lt"/>
              </a:rPr>
              <a:t>les anciens navigateurs</a:t>
            </a:r>
            <a:endParaRPr kumimoji="0" lang="fr-FR" sz="1800" b="1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2064" lvl="1" indent="-219456" eaLnBrk="1" hangingPunct="1">
              <a:spcBef>
                <a:spcPts val="200"/>
              </a:spcBef>
              <a:buClr>
                <a:srgbClr val="DA2128"/>
              </a:buClr>
              <a:buSzPct val="115000"/>
              <a:buFont typeface="Arial" pitchFamily="34" charset="0"/>
              <a:buChar char="•"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</a:rPr>
              <a:t>Autrement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</a:rPr>
              <a:t> dit, par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</a:rPr>
              <a:t>les versions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</a:rPr>
              <a:t>6 à 8 </a:t>
            </a:r>
            <a:r>
              <a:rPr lang="fr-FR" sz="1800" kern="0" dirty="0" smtClean="0">
                <a:solidFill>
                  <a:schemeClr val="bg2"/>
                </a:solidFill>
              </a:rPr>
              <a:t>d’IE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DA2128"/>
              </a:buClr>
              <a:buSzPct val="115000"/>
              <a:buFont typeface="Wingdings 3" pitchFamily="18" charset="2"/>
              <a:buChar char=""/>
              <a:tabLst/>
              <a:defRPr/>
            </a:pPr>
            <a:r>
              <a:rPr lang="fr-FR" sz="1800" b="1" kern="0" noProof="0" dirty="0" smtClean="0">
                <a:solidFill>
                  <a:srgbClr val="000080"/>
                </a:solidFill>
                <a:latin typeface="+mn-lt"/>
                <a:ea typeface="+mn-ea"/>
              </a:rPr>
              <a:t>Avec </a:t>
            </a:r>
            <a:r>
              <a:rPr lang="fr-FR" sz="1800" b="1" kern="0" noProof="0" dirty="0" err="1" smtClean="0">
                <a:solidFill>
                  <a:srgbClr val="000080"/>
                </a:solidFill>
                <a:latin typeface="+mn-lt"/>
                <a:ea typeface="+mn-ea"/>
              </a:rPr>
              <a:t>CSS3</a:t>
            </a:r>
            <a:r>
              <a:rPr lang="fr-FR" sz="1800" b="1" kern="0" noProof="0" dirty="0" smtClean="0">
                <a:solidFill>
                  <a:srgbClr val="000080"/>
                </a:solidFill>
                <a:latin typeface="+mn-lt"/>
                <a:ea typeface="+mn-ea"/>
              </a:rPr>
              <a:t> sont apparus les tests du support </a:t>
            </a:r>
            <a:r>
              <a:rPr lang="fr-FR" sz="1800" b="1" kern="0" noProof="0" dirty="0" err="1" smtClean="0">
                <a:solidFill>
                  <a:srgbClr val="000080"/>
                </a:solidFill>
                <a:latin typeface="+mn-lt"/>
                <a:ea typeface="+mn-ea"/>
              </a:rPr>
              <a:t>RWD</a:t>
            </a:r>
            <a:endParaRPr kumimoji="0" lang="fr-FR" sz="1800" b="1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2064" marR="0" lvl="1" indent="-219456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A2128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fr-FR" sz="1800" kern="0" dirty="0" smtClean="0">
                <a:solidFill>
                  <a:schemeClr val="bg2"/>
                </a:solidFill>
                <a:latin typeface="+mn-lt"/>
              </a:rPr>
              <a:t>Incompatibles avec les anciens navigateurs</a:t>
            </a:r>
          </a:p>
          <a:p>
            <a:pPr marL="512064" marR="0" lvl="1" indent="-219456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A2128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fr-FR" sz="18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respond.js</a:t>
            </a:r>
            <a:r>
              <a:rPr lang="fr-FR" sz="1800" kern="0" dirty="0" smtClean="0">
                <a:solidFill>
                  <a:schemeClr val="bg2"/>
                </a:solidFill>
                <a:latin typeface="+mn-lt"/>
              </a:rPr>
              <a:t> arrive à la rescousse !</a:t>
            </a:r>
          </a:p>
          <a:p>
            <a:pPr marL="285750" lvl="0" indent="-285750" eaLnBrk="1" hangingPunct="1">
              <a:spcBef>
                <a:spcPts val="1400"/>
              </a:spcBef>
              <a:buClr>
                <a:srgbClr val="DA2128"/>
              </a:buClr>
              <a:buSzPct val="115000"/>
              <a:buFont typeface="Wingdings 3" pitchFamily="18" charset="2"/>
              <a:buChar char=""/>
              <a:defRPr/>
            </a:pPr>
            <a:r>
              <a:rPr lang="fr-FR" sz="1800" b="1" kern="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respond.js</a:t>
            </a:r>
            <a:r>
              <a:rPr lang="fr-FR" sz="1800" b="1" kern="0" dirty="0" smtClean="0">
                <a:solidFill>
                  <a:srgbClr val="000080"/>
                </a:solidFill>
              </a:rPr>
              <a:t> offre des solutions de secours pour les tests du support dans les anciens navigateurs </a:t>
            </a:r>
            <a:endParaRPr lang="fr-FR" sz="1800" kern="0" dirty="0" smtClean="0">
              <a:solidFill>
                <a:srgbClr val="000080"/>
              </a:solidFill>
            </a:endParaRPr>
          </a:p>
          <a:p>
            <a:pPr marL="512064" lvl="1" indent="-219456" eaLnBrk="1" hangingPunct="1">
              <a:spcBef>
                <a:spcPts val="200"/>
              </a:spcBef>
              <a:buClr>
                <a:srgbClr val="DA2128"/>
              </a:buClr>
              <a:buSzPct val="115000"/>
              <a:buFont typeface="Arial" pitchFamily="34" charset="0"/>
              <a:buChar char="•"/>
              <a:defRPr/>
            </a:pPr>
            <a:r>
              <a:rPr lang="fr-FR" sz="1800" kern="0" dirty="0" smtClean="0">
                <a:solidFill>
                  <a:schemeClr val="bg2"/>
                </a:solidFill>
              </a:rPr>
              <a:t>Ajoutées après la référence aux tests du support</a:t>
            </a:r>
          </a:p>
          <a:p>
            <a:pPr marL="285750" lvl="0" indent="-285750" eaLnBrk="1" hangingPunct="1">
              <a:spcBef>
                <a:spcPts val="1400"/>
              </a:spcBef>
              <a:buClr>
                <a:srgbClr val="DA2128"/>
              </a:buClr>
              <a:buSzPct val="115000"/>
              <a:buFont typeface="Wingdings 3" pitchFamily="18" charset="2"/>
              <a:buChar char=""/>
              <a:defRPr/>
            </a:pPr>
            <a:r>
              <a:rPr lang="fr-FR" sz="1800" b="1" kern="0" dirty="0" smtClean="0">
                <a:solidFill>
                  <a:srgbClr val="000080"/>
                </a:solidFill>
              </a:rPr>
              <a:t>En téléchargement ici : </a:t>
            </a:r>
            <a:r>
              <a:rPr lang="fr-FR" sz="1800" b="1" kern="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https://github.com/scottjehl/Respond</a:t>
            </a:r>
          </a:p>
          <a:p>
            <a:pPr marL="512064" lvl="1" indent="-219456" eaLnBrk="1" hangingPunct="1">
              <a:spcBef>
                <a:spcPts val="200"/>
              </a:spcBef>
              <a:buClr>
                <a:srgbClr val="DA2128"/>
              </a:buClr>
              <a:buSzPct val="115000"/>
              <a:buFont typeface="Arial" pitchFamily="34" charset="0"/>
              <a:buChar char="•"/>
              <a:defRPr/>
            </a:pPr>
            <a:r>
              <a:rPr lang="fr-FR" sz="1800" kern="0" dirty="0" smtClean="0">
                <a:solidFill>
                  <a:schemeClr val="bg2"/>
                </a:solidFill>
              </a:rPr>
              <a:t>Open-source (MIT ou </a:t>
            </a:r>
            <a:r>
              <a:rPr lang="fr-FR" sz="1800" kern="0" dirty="0" err="1" smtClean="0">
                <a:solidFill>
                  <a:schemeClr val="bg2"/>
                </a:solidFill>
              </a:rPr>
              <a:t>GPLv2</a:t>
            </a:r>
            <a:r>
              <a:rPr lang="fr-FR" sz="1800" kern="0" dirty="0" smtClean="0">
                <a:solidFill>
                  <a:schemeClr val="bg2"/>
                </a:solidFill>
              </a:rPr>
              <a:t>)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806170"/>
          </a:xfrm>
        </p:spPr>
        <p:txBody>
          <a:bodyPr/>
          <a:lstStyle/>
          <a:p>
            <a:r>
              <a:rPr lang="fr-FR" noProof="0" dirty="0" smtClean="0"/>
              <a:t>Maintenant qu’il existe des solutions de secours pour les tests du support, qu’arrive-t-il aux pseudo-classes ?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selectivizr.js</a:t>
            </a:r>
            <a:r>
              <a:rPr lang="fr-FR" noProof="0" dirty="0" smtClean="0"/>
              <a:t> arrive à la rescousse !</a:t>
            </a:r>
          </a:p>
          <a:p>
            <a:pPr lvl="1"/>
            <a:r>
              <a:rPr lang="fr-FR" noProof="0" dirty="0" smtClean="0"/>
              <a:t>Émulation des pseudo-classes dans les versions 6 à 8 d’IE</a:t>
            </a:r>
          </a:p>
          <a:p>
            <a:r>
              <a:rPr lang="fr-FR" noProof="0" dirty="0" smtClean="0"/>
              <a:t>Ne fonctionne qu’avec une bibliothèque basique comme </a:t>
            </a:r>
            <a:r>
              <a:rPr lang="fr-FR" noProof="0" dirty="0" err="1" smtClean="0"/>
              <a:t>jQuery</a:t>
            </a:r>
            <a:endParaRPr lang="fr-FR" noProof="0" dirty="0" smtClean="0"/>
          </a:p>
          <a:p>
            <a:pPr lvl="1"/>
            <a:r>
              <a:rPr lang="fr-FR" noProof="0" dirty="0" smtClean="0"/>
              <a:t>1</a:t>
            </a:r>
            <a:r>
              <a:rPr lang="fr-FR" baseline="30000" noProof="0" dirty="0" smtClean="0"/>
              <a:t>ère</a:t>
            </a:r>
            <a:r>
              <a:rPr lang="fr-FR" noProof="0" dirty="0" smtClean="0"/>
              <a:t> étape : charger </a:t>
            </a:r>
            <a:r>
              <a:rPr lang="fr-FR" noProof="0" dirty="0" err="1" smtClean="0"/>
              <a:t>jQuery</a:t>
            </a:r>
            <a:endParaRPr lang="fr-FR" noProof="0" dirty="0" smtClean="0"/>
          </a:p>
          <a:p>
            <a:pPr lvl="1"/>
            <a:r>
              <a:rPr lang="fr-FR" noProof="0" dirty="0" smtClean="0"/>
              <a:t>2</a:t>
            </a:r>
            <a:r>
              <a:rPr lang="fr-FR" baseline="30000" noProof="0" dirty="0" smtClean="0"/>
              <a:t>è</a:t>
            </a:r>
            <a:r>
              <a:rPr lang="fr-FR" noProof="0" dirty="0" smtClean="0"/>
              <a:t> étape : charger </a:t>
            </a:r>
            <a:r>
              <a:rPr lang="fr-FR" noProof="0" dirty="0" err="1" smtClean="0">
                <a:latin typeface="+mj-lt"/>
                <a:cs typeface="Courier New" pitchFamily="49" charset="0"/>
              </a:rPr>
              <a:t>Selectivizr</a:t>
            </a:r>
            <a:endParaRPr lang="fr-FR" noProof="0" dirty="0" smtClean="0">
              <a:latin typeface="+mj-lt"/>
              <a:cs typeface="Courier New" pitchFamily="49" charset="0"/>
            </a:endParaRPr>
          </a:p>
          <a:p>
            <a:r>
              <a:rPr lang="fr-FR" dirty="0" smtClean="0"/>
              <a:t>En téléchargement ici 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http://selectivizr.com/</a:t>
            </a:r>
          </a:p>
          <a:p>
            <a:pPr lvl="1"/>
            <a:r>
              <a:rPr lang="fr-FR" noProof="0" dirty="0" smtClean="0"/>
              <a:t>Open-source (MIT)</a:t>
            </a:r>
          </a:p>
          <a:p>
            <a:r>
              <a:rPr lang="fr-FR" noProof="0" dirty="0" smtClean="0"/>
              <a:t>Lorsque JavaScript est désactivé, il est possible d’utiliser des solutions de secours CSS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>
                <a:latin typeface="Courier New" pitchFamily="49" charset="0"/>
                <a:cs typeface="Courier New" pitchFamily="49" charset="0"/>
              </a:rPr>
              <a:t>selectivizr.js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135981" y="4532974"/>
            <a:ext cx="5486030" cy="1050471"/>
            <a:chOff x="2135981" y="4594615"/>
            <a:chExt cx="5486030" cy="1050471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135981" y="4721756"/>
              <a:ext cx="5007523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&lt;noscript&gt;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&lt;link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="oldshool.css"&gt;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&lt;/noscript&gt;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664997" y="4594615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816703"/>
          </a:xfrm>
        </p:spPr>
        <p:txBody>
          <a:bodyPr/>
          <a:lstStyle/>
          <a:p>
            <a:r>
              <a:rPr lang="fr-FR" noProof="0" dirty="0" smtClean="0"/>
              <a:t>Vous avez parfois besoin de savoir si une règle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particulière est comprise par votre navigateur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modernizr.js</a:t>
            </a:r>
            <a:r>
              <a:rPr lang="fr-FR" noProof="0" dirty="0" smtClean="0"/>
              <a:t> arrive à la rescousse !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modernizr.js</a:t>
            </a:r>
            <a:r>
              <a:rPr lang="fr-FR" noProof="0" dirty="0" smtClean="0"/>
              <a:t> détecte la compatibilité du navigateur avec du code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et HTML5 natif</a:t>
            </a:r>
          </a:p>
          <a:p>
            <a:pPr lvl="1"/>
            <a:r>
              <a:rPr lang="fr-FR" noProof="0" dirty="0" smtClean="0"/>
              <a:t>Bien plus fiable que le test des navigateurs</a:t>
            </a:r>
          </a:p>
          <a:p>
            <a:r>
              <a:rPr lang="fr-FR" noProof="0" dirty="0" smtClean="0"/>
              <a:t>Les résultats du test des navigateurs s’affichent sous forme de propriétés booléennes</a:t>
            </a:r>
          </a:p>
          <a:p>
            <a:pPr lvl="1"/>
            <a:r>
              <a:rPr lang="fr-FR" noProof="0" dirty="0" smtClean="0"/>
              <a:t>Ajoutées à l’élément HTML sous forme de classes</a:t>
            </a:r>
          </a:p>
          <a:p>
            <a:pPr lvl="1"/>
            <a:r>
              <a:rPr lang="fr-FR" noProof="0" dirty="0" smtClean="0"/>
              <a:t>Permet aux anciens navigateurs d’ajouter des styles à des éléments HTML5</a:t>
            </a:r>
          </a:p>
          <a:p>
            <a:r>
              <a:rPr lang="fr-FR" noProof="0" dirty="0" smtClean="0"/>
              <a:t>Contient un chargeur de script pour importer des solutions de secours supplémentaires</a:t>
            </a:r>
          </a:p>
          <a:p>
            <a:pPr lvl="1"/>
            <a:r>
              <a:rPr lang="fr-FR" dirty="0" err="1" smtClean="0">
                <a:cs typeface="Courier New" pitchFamily="49" charset="0"/>
              </a:rPr>
              <a:t>Modernizr</a:t>
            </a:r>
            <a:r>
              <a:rPr lang="fr-FR" dirty="0" smtClean="0"/>
              <a:t> n’est que le test, pas la solution</a:t>
            </a:r>
          </a:p>
          <a:p>
            <a:r>
              <a:rPr lang="fr-FR" dirty="0" smtClean="0"/>
              <a:t>En téléchargement ici 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http://www.modernizr.com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>
                <a:latin typeface="Courier New" pitchFamily="49" charset="0"/>
                <a:cs typeface="Courier New" pitchFamily="49" charset="0"/>
              </a:rPr>
              <a:t>modernizr.js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539704"/>
          </a:xfrm>
        </p:spPr>
        <p:txBody>
          <a:bodyPr/>
          <a:lstStyle/>
          <a:p>
            <a:r>
              <a:rPr lang="fr-FR" noProof="0" dirty="0" smtClean="0"/>
              <a:t>Les concepteurs ont souvent horreur d’ajouter des préfixes à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pour assurer la compatibilité du code avec plusieurs navigateurs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-prefix-free.js</a:t>
            </a:r>
            <a:r>
              <a:rPr lang="fr-FR" noProof="0" dirty="0" smtClean="0"/>
              <a:t> arrive à la rescousse !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-prefix-free.js</a:t>
            </a:r>
            <a:r>
              <a:rPr lang="fr-FR" noProof="0" dirty="0" smtClean="0"/>
              <a:t> permet d’utiliser de la syntaxe pure CSS</a:t>
            </a:r>
          </a:p>
          <a:p>
            <a:pPr lvl="1"/>
            <a:r>
              <a:rPr lang="fr-FR" noProof="0" dirty="0" smtClean="0"/>
              <a:t>Propose des solutions de secours pour les préfixes lors de l’interprétation de la page</a:t>
            </a:r>
          </a:p>
          <a:p>
            <a:pPr lvl="1"/>
            <a:r>
              <a:rPr lang="fr-FR" noProof="0" dirty="0" smtClean="0"/>
              <a:t>Même principe que le test des navigateurs utilisé par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modernizr.js</a:t>
            </a:r>
          </a:p>
          <a:p>
            <a:r>
              <a:rPr lang="fr-FR" noProof="0" dirty="0" smtClean="0"/>
              <a:t>Traite les différents styles qui se trouvent dans les feuilles de style intégrées ou liées</a:t>
            </a:r>
          </a:p>
          <a:p>
            <a:pPr lvl="1"/>
            <a:r>
              <a:rPr lang="fr-FR" noProof="0" dirty="0" smtClean="0"/>
              <a:t>Ne tient pas compte des styles </a:t>
            </a:r>
            <a:r>
              <a:rPr lang="fr-FR" noProof="0" dirty="0" err="1" smtClean="0"/>
              <a:t>inline</a:t>
            </a:r>
            <a:r>
              <a:rPr lang="fr-FR" noProof="0" dirty="0" smtClean="0"/>
              <a:t>… ce qui est normal !</a:t>
            </a:r>
          </a:p>
          <a:p>
            <a:r>
              <a:rPr lang="fr-FR" noProof="0" dirty="0" smtClean="0"/>
              <a:t>Utilise 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</a:t>
            </a:r>
            <a:r>
              <a:rPr lang="fr-FR" dirty="0" smtClean="0"/>
              <a:t>de </a:t>
            </a:r>
            <a:r>
              <a:rPr lang="fr-FR" dirty="0" err="1" smtClean="0"/>
              <a:t>jQuery</a:t>
            </a:r>
            <a:endParaRPr lang="fr-FR" noProof="0" dirty="0" smtClean="0"/>
          </a:p>
          <a:p>
            <a:pPr lvl="1"/>
            <a:r>
              <a:rPr lang="fr-FR" noProof="0" dirty="0" smtClean="0"/>
              <a:t>Utilise </a:t>
            </a:r>
            <a:r>
              <a:rPr lang="fr-FR" noProof="0" dirty="0" err="1" smtClean="0"/>
              <a:t>jQuery</a:t>
            </a:r>
            <a:r>
              <a:rPr lang="fr-FR" noProof="0" dirty="0" smtClean="0"/>
              <a:t> sans les préfixes !</a:t>
            </a:r>
          </a:p>
          <a:p>
            <a:pPr lvl="0"/>
            <a:r>
              <a:rPr lang="fr-FR" dirty="0" smtClean="0">
                <a:solidFill>
                  <a:srgbClr val="000080"/>
                </a:solidFill>
              </a:rPr>
              <a:t>En téléchargement ici : </a:t>
            </a:r>
            <a:r>
              <a:rPr lang="fr-FR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http://leaverou.github.io/prefixfree/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>
                <a:latin typeface="Courier New" pitchFamily="49" charset="0"/>
                <a:cs typeface="Courier New" pitchFamily="49" charset="0"/>
              </a:rPr>
              <a:t>-prefix-free.js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842351"/>
          </a:xfrm>
        </p:spPr>
        <p:txBody>
          <a:bodyPr/>
          <a:lstStyle/>
          <a:p>
            <a:r>
              <a:rPr lang="fr-FR" noProof="0" dirty="0" smtClean="0"/>
              <a:t>Il est facile de désactiver JavaScript</a:t>
            </a:r>
          </a:p>
          <a:p>
            <a:r>
              <a:rPr lang="fr-FR" noProof="0" dirty="0" smtClean="0"/>
              <a:t>Même les outils les plus complexes du monde ne pourront rien si JavaScript est désactivé</a:t>
            </a:r>
          </a:p>
          <a:p>
            <a:r>
              <a:rPr lang="fr-FR" noProof="0" dirty="0" smtClean="0"/>
              <a:t>C’est au concepteur d’approuver l’utilisation des bibliothèques</a:t>
            </a:r>
          </a:p>
          <a:p>
            <a:pPr lvl="1"/>
            <a:r>
              <a:rPr lang="fr-FR" noProof="0" dirty="0" smtClean="0"/>
              <a:t>Quel est votre public cible ?</a:t>
            </a:r>
          </a:p>
          <a:p>
            <a:pPr lvl="1"/>
            <a:r>
              <a:rPr lang="fr-FR" noProof="0" dirty="0" smtClean="0"/>
              <a:t>Quel navigateur utilise votre public ?</a:t>
            </a:r>
          </a:p>
          <a:p>
            <a:r>
              <a:rPr lang="fr-FR" noProof="0" dirty="0" smtClean="0"/>
              <a:t>La solution idéale consiste à appeler des bibliothèques et à proposer des solutions de secours</a:t>
            </a:r>
          </a:p>
          <a:p>
            <a:pPr lvl="1"/>
            <a:r>
              <a:rPr lang="fr-FR" noProof="0" dirty="0" smtClean="0"/>
              <a:t>Par le biais de balises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noProof="0" dirty="0" smtClean="0"/>
              <a:t> associées à d’anciens modèles CSS</a:t>
            </a:r>
          </a:p>
          <a:p>
            <a:r>
              <a:rPr lang="fr-FR" noProof="0" dirty="0" smtClean="0"/>
              <a:t>Processus </a:t>
            </a:r>
            <a:r>
              <a:rPr lang="fr-FR" dirty="0" smtClean="0"/>
              <a:t>très long mais qui s’avère être la seule solution complètement fiable</a:t>
            </a:r>
            <a:endParaRPr lang="fr-FR" noProof="0" dirty="0" smtClean="0"/>
          </a:p>
          <a:p>
            <a:pPr lvl="1"/>
            <a:r>
              <a:rPr lang="fr-FR" noProof="0" dirty="0" smtClean="0"/>
              <a:t>Compatible avec tous les navigateurs</a:t>
            </a:r>
          </a:p>
          <a:p>
            <a:pPr lvl="1"/>
            <a:r>
              <a:rPr lang="fr-FR" dirty="0" smtClean="0"/>
              <a:t>Compatible avec toutes les versions</a:t>
            </a:r>
            <a:endParaRPr lang="fr-FR" noProof="0" dirty="0" smtClean="0"/>
          </a:p>
          <a:p>
            <a:pPr lvl="2"/>
            <a:r>
              <a:rPr lang="fr-FR" noProof="0" dirty="0" smtClean="0"/>
              <a:t>(Jusqu’à </a:t>
            </a:r>
            <a:r>
              <a:rPr lang="fr-FR" noProof="0" dirty="0" err="1" smtClean="0"/>
              <a:t>CSS4</a:t>
            </a:r>
            <a:r>
              <a:rPr lang="fr-FR" noProof="0" dirty="0" smtClean="0"/>
              <a:t>)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côté sombre de JavaScript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Manipuler du contenu dynamique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94660" y="1745305"/>
            <a:ext cx="3174512" cy="2492990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HTML5</a:t>
            </a:r>
          </a:p>
          <a:p>
            <a:pPr>
              <a:buNone/>
            </a:pPr>
            <a:r>
              <a:rPr lang="fr-FR" noProof="0" dirty="0" smtClean="0"/>
              <a:t>JavaScript</a:t>
            </a:r>
          </a:p>
          <a:p>
            <a:pPr>
              <a:buNone/>
            </a:pPr>
            <a:r>
              <a:rPr lang="fr-FR" noProof="0" dirty="0" smtClean="0"/>
              <a:t>Bibliothèques </a:t>
            </a:r>
            <a:r>
              <a:rPr lang="fr-FR" noProof="0" dirty="0" err="1" smtClean="0"/>
              <a:t>JS</a:t>
            </a:r>
            <a:endParaRPr lang="fr-FR" noProof="0" dirty="0" smtClean="0"/>
          </a:p>
          <a:p>
            <a:pPr>
              <a:buNone/>
            </a:pPr>
            <a:r>
              <a:rPr lang="fr-FR" dirty="0" smtClean="0"/>
              <a:t>Exercice 7.1</a:t>
            </a:r>
            <a:endParaRPr lang="fr-FR" noProof="0" dirty="0" smtClean="0"/>
          </a:p>
          <a:p>
            <a:pPr>
              <a:buNone/>
            </a:pPr>
            <a:r>
              <a:rPr lang="fr-FR" noProof="0" dirty="0" smtClean="0"/>
              <a:t>Prétraitement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47216" y="3290490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0854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 smtClean="0"/>
              <a:t>Dans ce chapitre, vous allez</a:t>
            </a:r>
          </a:p>
          <a:p>
            <a:r>
              <a:rPr lang="fr-FR" noProof="0" dirty="0" smtClean="0"/>
              <a:t>Appliquer des styles aux balises HTML5</a:t>
            </a:r>
          </a:p>
          <a:p>
            <a:r>
              <a:rPr lang="fr-FR" noProof="0" dirty="0" smtClean="0"/>
              <a:t>Accéder aux propriétés CSS avec JavaScript</a:t>
            </a:r>
          </a:p>
          <a:p>
            <a:r>
              <a:rPr lang="fr-FR" noProof="0" dirty="0" smtClean="0"/>
              <a:t>Utiliser CSS dans des bibliothèques comme </a:t>
            </a:r>
            <a:r>
              <a:rPr lang="fr-FR" noProof="0" dirty="0" err="1" smtClean="0"/>
              <a:t>jQuery</a:t>
            </a:r>
            <a:endParaRPr lang="fr-FR" noProof="0" dirty="0" smtClean="0"/>
          </a:p>
          <a:p>
            <a:r>
              <a:rPr lang="fr-FR" noProof="0" dirty="0" smtClean="0"/>
              <a:t>Examiner </a:t>
            </a:r>
            <a:r>
              <a:rPr lang="fr-FR" dirty="0" smtClean="0">
                <a:latin typeface="+mj-lt"/>
                <a:cs typeface="Courier New" pitchFamily="49" charset="0"/>
              </a:rPr>
              <a:t>S</a:t>
            </a:r>
            <a:r>
              <a:rPr lang="fr-FR" noProof="0" dirty="0" err="1" smtClean="0">
                <a:latin typeface="+mj-lt"/>
                <a:cs typeface="Courier New" pitchFamily="49" charset="0"/>
              </a:rPr>
              <a:t>electivizr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+mj-lt"/>
                <a:cs typeface="Courier New" pitchFamily="49" charset="0"/>
              </a:rPr>
              <a:t>Modernizr</a:t>
            </a:r>
            <a:endParaRPr lang="fr-FR" noProof="0" dirty="0" smtClean="0">
              <a:latin typeface="+mj-lt"/>
              <a:cs typeface="Courier New" pitchFamily="49" charset="0"/>
            </a:endParaRPr>
          </a:p>
          <a:p>
            <a:r>
              <a:rPr lang="fr-FR" noProof="0" dirty="0" smtClean="0"/>
              <a:t>Explorer les bibliothèques de préfixes automatiques</a:t>
            </a:r>
          </a:p>
          <a:p>
            <a:r>
              <a:rPr lang="fr-FR" noProof="0" dirty="0" smtClean="0"/>
              <a:t>Évaluer les fonctions de prétraitement CSS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256" y="2679700"/>
            <a:ext cx="8599488" cy="369332"/>
          </a:xfrm>
        </p:spPr>
        <p:txBody>
          <a:bodyPr/>
          <a:lstStyle/>
          <a:p>
            <a:pPr marL="0" indent="0" algn="ctr">
              <a:buNone/>
            </a:pPr>
            <a:r>
              <a:rPr lang="fr-FR" i="1" dirty="0" smtClean="0">
                <a:latin typeface="Century Schoolbook" pitchFamily="18" charset="0"/>
              </a:rPr>
              <a:t>Veuillez vous reporter au manuel d’exercices</a:t>
            </a:r>
            <a:endParaRPr lang="fr-FR" i="1" dirty="0">
              <a:latin typeface="Century Schoolbook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7.1 : Intégrer des bibliothèques JavaScript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5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Manipuler du contenu dynamique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94660" y="1745305"/>
            <a:ext cx="3174512" cy="2492990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HTML5</a:t>
            </a:r>
          </a:p>
          <a:p>
            <a:pPr>
              <a:buNone/>
            </a:pPr>
            <a:r>
              <a:rPr lang="fr-FR" noProof="0" dirty="0" smtClean="0"/>
              <a:t>JavaScript</a:t>
            </a:r>
          </a:p>
          <a:p>
            <a:pPr>
              <a:buNone/>
            </a:pPr>
            <a:r>
              <a:rPr lang="fr-FR" noProof="0" dirty="0" smtClean="0"/>
              <a:t>Bibliothèques </a:t>
            </a:r>
            <a:r>
              <a:rPr lang="fr-FR" noProof="0" dirty="0" err="1" smtClean="0"/>
              <a:t>JS</a:t>
            </a:r>
            <a:endParaRPr lang="fr-FR" noProof="0" dirty="0" smtClean="0"/>
          </a:p>
          <a:p>
            <a:pPr>
              <a:buNone/>
            </a:pPr>
            <a:r>
              <a:rPr lang="fr-FR" dirty="0" smtClean="0"/>
              <a:t>Exercice 7.1</a:t>
            </a:r>
            <a:endParaRPr lang="fr-FR" noProof="0" dirty="0" smtClean="0"/>
          </a:p>
          <a:p>
            <a:pPr>
              <a:buNone/>
            </a:pPr>
            <a:r>
              <a:rPr lang="fr-FR" noProof="0" dirty="0" smtClean="0"/>
              <a:t>Prétraitement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47216" y="3781547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52282"/>
          </a:xfrm>
        </p:spPr>
        <p:txBody>
          <a:bodyPr/>
          <a:lstStyle/>
          <a:p>
            <a:r>
              <a:rPr lang="fr-FR" dirty="0" smtClean="0"/>
              <a:t>À l’heure actuelle,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n’est toujours pas en mesure de gérer les « </a:t>
            </a:r>
            <a:r>
              <a:rPr lang="fr-FR" noProof="0" dirty="0" err="1" smtClean="0"/>
              <a:t>mixins</a:t>
            </a:r>
            <a:r>
              <a:rPr lang="fr-FR" noProof="0" dirty="0" smtClean="0"/>
              <a:t> » (encapsulation)</a:t>
            </a:r>
          </a:p>
          <a:p>
            <a:r>
              <a:rPr lang="fr-FR" noProof="0" dirty="0" smtClean="0"/>
              <a:t>Un « </a:t>
            </a:r>
            <a:r>
              <a:rPr lang="fr-FR" noProof="0" dirty="0" err="1" smtClean="0"/>
              <a:t>mixin</a:t>
            </a:r>
            <a:r>
              <a:rPr lang="fr-FR" noProof="0" dirty="0" smtClean="0"/>
              <a:t> » est une combinaison de règles CSS fusionnées en une seule</a:t>
            </a:r>
          </a:p>
          <a:p>
            <a:pPr lvl="1"/>
            <a:r>
              <a:rPr lang="fr-FR" noProof="0" dirty="0" smtClean="0"/>
              <a:t>Réduit le temps de développement</a:t>
            </a:r>
          </a:p>
          <a:p>
            <a:pPr lvl="1"/>
            <a:r>
              <a:rPr lang="fr-FR" noProof="0" dirty="0" smtClean="0"/>
              <a:t>Limite le balisage</a:t>
            </a:r>
          </a:p>
          <a:p>
            <a:pPr lvl="1"/>
            <a:r>
              <a:rPr lang="fr-FR" noProof="0" dirty="0" smtClean="0"/>
              <a:t>Facilite la lecture du code</a:t>
            </a:r>
          </a:p>
          <a:p>
            <a:r>
              <a:rPr lang="fr-FR" noProof="0" dirty="0" smtClean="0"/>
              <a:t>Les outils de prétraitement CSS compilent le code propriétaire en code CSS natif</a:t>
            </a:r>
          </a:p>
          <a:p>
            <a:pPr lvl="1"/>
            <a:r>
              <a:rPr lang="fr-FR" noProof="0" dirty="0" smtClean="0"/>
              <a:t>Application côté serveur obligatoire</a:t>
            </a:r>
          </a:p>
          <a:p>
            <a:pPr lvl="1"/>
            <a:r>
              <a:rPr lang="fr-FR" noProof="0" dirty="0" smtClean="0"/>
              <a:t>Accentue la courbe d’apprentissage</a:t>
            </a:r>
          </a:p>
          <a:p>
            <a:pPr lvl="1"/>
            <a:r>
              <a:rPr lang="fr-FR" noProof="0" dirty="0" smtClean="0"/>
              <a:t>Optimisé pour Mac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Prétraitement CSS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52282"/>
          </a:xfrm>
        </p:spPr>
        <p:txBody>
          <a:bodyPr/>
          <a:lstStyle/>
          <a:p>
            <a:r>
              <a:rPr lang="fr-FR" noProof="0" dirty="0" smtClean="0"/>
              <a:t>Acronyme de </a:t>
            </a:r>
            <a:r>
              <a:rPr lang="fr-FR" u="sng" noProof="0" dirty="0" err="1" smtClean="0"/>
              <a:t>S</a:t>
            </a:r>
            <a:r>
              <a:rPr lang="fr-FR" noProof="0" dirty="0" err="1" smtClean="0"/>
              <a:t>yntactically</a:t>
            </a:r>
            <a:r>
              <a:rPr lang="fr-FR" noProof="0" dirty="0" smtClean="0"/>
              <a:t> </a:t>
            </a:r>
            <a:r>
              <a:rPr lang="fr-FR" u="sng" noProof="0" dirty="0" err="1" smtClean="0"/>
              <a:t>A</a:t>
            </a:r>
            <a:r>
              <a:rPr lang="fr-FR" noProof="0" dirty="0" err="1" smtClean="0"/>
              <a:t>wesome</a:t>
            </a:r>
            <a:r>
              <a:rPr lang="fr-FR" noProof="0" dirty="0" smtClean="0"/>
              <a:t> </a:t>
            </a:r>
            <a:r>
              <a:rPr lang="fr-FR" u="sng" noProof="0" dirty="0" err="1" smtClean="0"/>
              <a:t>S</a:t>
            </a:r>
            <a:r>
              <a:rPr lang="fr-FR" noProof="0" dirty="0" err="1" smtClean="0"/>
              <a:t>tyle</a:t>
            </a:r>
            <a:r>
              <a:rPr lang="fr-FR" u="sng" noProof="0" dirty="0" err="1" smtClean="0"/>
              <a:t>S</a:t>
            </a:r>
            <a:r>
              <a:rPr lang="fr-FR" noProof="0" dirty="0" err="1" smtClean="0"/>
              <a:t>heets</a:t>
            </a:r>
            <a:endParaRPr lang="fr-FR" noProof="0" dirty="0" smtClean="0"/>
          </a:p>
          <a:p>
            <a:pPr lvl="1"/>
            <a:r>
              <a:rPr lang="fr-FR" noProof="0" dirty="0" smtClean="0"/>
              <a:t>Codé en Ruby</a:t>
            </a:r>
          </a:p>
          <a:p>
            <a:pPr lvl="1"/>
            <a:r>
              <a:rPr lang="fr-FR" noProof="0" dirty="0" smtClean="0"/>
              <a:t>Nécessite l’utilisation de Rails ou d’un outil de compilation de type </a:t>
            </a:r>
            <a:r>
              <a:rPr lang="fr-FR" noProof="0" dirty="0" err="1" smtClean="0"/>
              <a:t>Compass</a:t>
            </a:r>
            <a:endParaRPr lang="fr-FR" noProof="0" dirty="0" smtClean="0"/>
          </a:p>
          <a:p>
            <a:r>
              <a:rPr lang="fr-FR" noProof="0" dirty="0" err="1" smtClean="0"/>
              <a:t>Sass</a:t>
            </a:r>
            <a:r>
              <a:rPr lang="fr-FR" noProof="0" dirty="0" smtClean="0"/>
              <a:t> étend les possibilités de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en ajoutant des mécanismes de programmation courants</a:t>
            </a:r>
          </a:p>
          <a:p>
            <a:pPr lvl="1"/>
            <a:r>
              <a:rPr lang="fr-FR" noProof="0" dirty="0" smtClean="0"/>
              <a:t>Variables</a:t>
            </a:r>
          </a:p>
          <a:p>
            <a:pPr lvl="1"/>
            <a:r>
              <a:rPr lang="fr-FR" noProof="0" dirty="0" err="1" smtClean="0"/>
              <a:t>Mixins</a:t>
            </a:r>
            <a:r>
              <a:rPr lang="fr-FR" noProof="0" dirty="0" smtClean="0"/>
              <a:t> (encapsulation)</a:t>
            </a:r>
          </a:p>
          <a:p>
            <a:pPr lvl="1"/>
            <a:r>
              <a:rPr lang="fr-FR" noProof="0" dirty="0" smtClean="0"/>
              <a:t>Imbrication de sélecteurs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extend</a:t>
            </a:r>
            <a:r>
              <a:rPr lang="fr-FR" noProof="0" dirty="0" smtClean="0"/>
              <a:t> sert à hériter des règles d’une classe pour les appliquer à une autre</a:t>
            </a:r>
          </a:p>
          <a:p>
            <a:pPr lvl="1"/>
            <a:r>
              <a:rPr lang="fr-FR" noProof="0" dirty="0" smtClean="0"/>
              <a:t>Permet de contourner les limites de l’héritage parent / enfant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Sass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r>
              <a:rPr lang="en-US" dirty="0" err="1" smtClean="0"/>
              <a:t>Identifiées</a:t>
            </a:r>
            <a:r>
              <a:rPr lang="en-US" dirty="0" smtClean="0"/>
              <a:t> par le </a:t>
            </a:r>
            <a:r>
              <a:rPr lang="en-US" dirty="0" err="1" smtClean="0"/>
              <a:t>préfixe</a:t>
            </a:r>
            <a:r>
              <a:rPr lang="en-US" dirty="0" smtClean="0"/>
              <a:t> </a:t>
            </a:r>
            <a:r>
              <a:rPr lang="en-US" dirty="0" err="1" smtClean="0"/>
              <a:t>omniprésent</a:t>
            </a:r>
            <a:r>
              <a:rPr lang="en-US" dirty="0" smtClean="0"/>
              <a:t>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Sass </a:t>
            </a:r>
            <a:endParaRPr lang="en-US" noProof="0" dirty="0" smtClean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834480" y="3758432"/>
            <a:ext cx="4687724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font: Verdana, Tahoma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9014" y="3554120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1826665" y="1515416"/>
            <a:ext cx="4687724" cy="1200329"/>
          </a:xfrm>
          <a:prstGeom prst="rect">
            <a:avLst/>
          </a:prstGeom>
          <a:solidFill>
            <a:srgbClr val="FFFFFF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$font-stack: Verdana, Tahoma;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font: $font-stack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071199" y="1311104"/>
            <a:ext cx="939201" cy="408623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 bwMode="auto">
          <a:xfrm>
            <a:off x="4170527" y="2715745"/>
            <a:ext cx="7815" cy="10426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58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74626"/>
          </a:xfrm>
        </p:spPr>
        <p:txBody>
          <a:bodyPr/>
          <a:lstStyle/>
          <a:p>
            <a:r>
              <a:rPr lang="en-US" noProof="0" dirty="0" err="1" smtClean="0"/>
              <a:t>Déclarées</a:t>
            </a:r>
            <a:r>
              <a:rPr lang="en-US" noProof="0" dirty="0" smtClean="0"/>
              <a:t> par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@mixin</a:t>
            </a:r>
          </a:p>
          <a:p>
            <a:pPr lvl="1"/>
            <a:r>
              <a:rPr lang="en-US" dirty="0" err="1" smtClean="0"/>
              <a:t>Demande</a:t>
            </a:r>
            <a:r>
              <a:rPr lang="en-US" dirty="0" smtClean="0"/>
              <a:t> un nom et </a:t>
            </a:r>
            <a:r>
              <a:rPr lang="en-US" dirty="0" err="1" smtClean="0"/>
              <a:t>une</a:t>
            </a:r>
            <a:r>
              <a:rPr lang="en-US" dirty="0" smtClean="0"/>
              <a:t> variable en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Utiliser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@include</a:t>
            </a:r>
            <a:r>
              <a:rPr lang="en-US" noProof="0" dirty="0" smtClean="0"/>
              <a:t> avec le @</a:t>
            </a:r>
            <a:r>
              <a:rPr lang="en-US" noProof="0" dirty="0" err="1" smtClean="0"/>
              <a:t>mixin</a:t>
            </a:r>
            <a:r>
              <a:rPr lang="en-US" noProof="0" dirty="0" smtClean="0"/>
              <a:t> et 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variable </a:t>
            </a:r>
            <a:r>
              <a:rPr lang="en-US" noProof="0" dirty="0" smtClean="0">
                <a:cs typeface="Courier New" panose="02070309020205020404" pitchFamily="49" charset="0"/>
              </a:rPr>
              <a:t>$ en </a:t>
            </a:r>
            <a:r>
              <a:rPr lang="en-US" noProof="0" dirty="0" err="1" smtClean="0">
                <a:cs typeface="Courier New" panose="02070309020205020404" pitchFamily="49" charset="0"/>
              </a:rPr>
              <a:t>paramètre</a:t>
            </a:r>
            <a:endParaRPr lang="en-US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Sass</a:t>
            </a:r>
            <a:endParaRPr lang="en-US" noProof="0" dirty="0" smtClean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834480" y="4211702"/>
            <a:ext cx="4687724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.container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background:red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9014" y="4007390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1531815" y="1976501"/>
            <a:ext cx="5256112" cy="1200329"/>
          </a:xfrm>
          <a:prstGeom prst="rect">
            <a:avLst/>
          </a:prstGeom>
          <a:solidFill>
            <a:srgbClr val="FFFFFF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@mixin bgcust($bgcol)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background:$bgcol;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.container { @include bgcust(red)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344737" y="1772189"/>
            <a:ext cx="939201" cy="408623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6" idx="2"/>
            <a:endCxn id="4" idx="0"/>
          </p:cNvCxnSpPr>
          <p:nvPr/>
        </p:nvCxnSpPr>
        <p:spPr bwMode="auto">
          <a:xfrm>
            <a:off x="4159871" y="3176830"/>
            <a:ext cx="18471" cy="10348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646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77930"/>
          </a:xfrm>
        </p:spPr>
        <p:txBody>
          <a:bodyPr/>
          <a:lstStyle/>
          <a:p>
            <a:r>
              <a:rPr lang="fr-FR" noProof="0" dirty="0" smtClean="0"/>
              <a:t>Autre fonctionnalité de prétraitement CSS très appréciée</a:t>
            </a:r>
          </a:p>
          <a:p>
            <a:pPr lvl="1"/>
            <a:r>
              <a:rPr lang="fr-FR" noProof="0" dirty="0" smtClean="0"/>
              <a:t>Codée en JavaScript</a:t>
            </a:r>
          </a:p>
          <a:p>
            <a:pPr lvl="1"/>
            <a:r>
              <a:rPr lang="fr-FR" noProof="0" dirty="0" smtClean="0"/>
              <a:t>Compilation en temps réel par JavaScript dans le navigateur</a:t>
            </a:r>
          </a:p>
          <a:p>
            <a:r>
              <a:rPr lang="fr-FR" noProof="0" dirty="0" smtClean="0"/>
              <a:t>Étend les possibilités de </a:t>
            </a:r>
            <a:r>
              <a:rPr lang="fr-FR" noProof="0" dirty="0" err="1" smtClean="0"/>
              <a:t>CSS3</a:t>
            </a:r>
            <a:r>
              <a:rPr lang="fr-FR" dirty="0" smtClean="0"/>
              <a:t> en ajoutant des mécanismes de programmation courants</a:t>
            </a:r>
          </a:p>
          <a:p>
            <a:pPr lvl="1"/>
            <a:r>
              <a:rPr lang="fr-FR" dirty="0" smtClean="0"/>
              <a:t>Variables</a:t>
            </a:r>
          </a:p>
          <a:p>
            <a:pPr lvl="1"/>
            <a:r>
              <a:rPr lang="fr-FR" dirty="0" err="1" smtClean="0"/>
              <a:t>Mixins</a:t>
            </a:r>
            <a:r>
              <a:rPr lang="fr-FR" smtClean="0"/>
              <a:t> (encapsulation)</a:t>
            </a:r>
            <a:endParaRPr lang="fr-FR" dirty="0" smtClean="0"/>
          </a:p>
          <a:p>
            <a:pPr lvl="1"/>
            <a:r>
              <a:rPr lang="fr-FR" dirty="0" smtClean="0"/>
              <a:t>Imbrication de sélecteurs</a:t>
            </a:r>
            <a:endParaRPr lang="fr-FR" noProof="0" dirty="0" smtClean="0"/>
          </a:p>
          <a:p>
            <a:pPr lvl="1"/>
            <a:r>
              <a:rPr lang="fr-FR" noProof="0" dirty="0" smtClean="0"/>
              <a:t>Opérateurs</a:t>
            </a:r>
          </a:p>
          <a:p>
            <a:pPr lvl="1"/>
            <a:r>
              <a:rPr lang="fr-FR" noProof="0" dirty="0" smtClean="0"/>
              <a:t>Fonctions</a:t>
            </a:r>
          </a:p>
          <a:p>
            <a:r>
              <a:rPr lang="fr-FR" noProof="0" dirty="0" smtClean="0"/>
              <a:t>Possibilité de compiler le code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existant sans erreur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LESS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780522"/>
          </a:xfrm>
        </p:spPr>
        <p:txBody>
          <a:bodyPr/>
          <a:lstStyle/>
          <a:p>
            <a:r>
              <a:rPr lang="fr-FR" noProof="0" dirty="0" smtClean="0"/>
              <a:t>La plupart des concepteurs sont adeptes du « pointer-cliquer »</a:t>
            </a:r>
          </a:p>
          <a:p>
            <a:pPr lvl="1"/>
            <a:r>
              <a:rPr lang="fr-FR" noProof="0" dirty="0" err="1" smtClean="0"/>
              <a:t>Sass</a:t>
            </a:r>
            <a:r>
              <a:rPr lang="fr-FR" noProof="0" dirty="0" smtClean="0"/>
              <a:t> et </a:t>
            </a:r>
            <a:r>
              <a:rPr lang="fr-FR" noProof="0" dirty="0" err="1" smtClean="0"/>
              <a:t>LESS</a:t>
            </a:r>
            <a:r>
              <a:rPr lang="fr-FR" noProof="0" dirty="0" smtClean="0"/>
              <a:t> sont des outils en ligne de commande</a:t>
            </a:r>
          </a:p>
          <a:p>
            <a:r>
              <a:rPr lang="fr-FR" noProof="0" dirty="0" smtClean="0"/>
              <a:t>Les outils disponibles s’adressent généralement aux utilisateurs de Mac</a:t>
            </a:r>
          </a:p>
          <a:p>
            <a:r>
              <a:rPr lang="fr-FR" noProof="0" dirty="0" smtClean="0"/>
              <a:t>Ne conviennent pas aux équipes de développement plus importantes avec un turnover fréquent</a:t>
            </a:r>
          </a:p>
          <a:p>
            <a:pPr lvl="1"/>
            <a:r>
              <a:rPr lang="fr-FR" noProof="0" dirty="0" smtClean="0"/>
              <a:t>Mais ne se limitent pas non plus aux utilisateurs voulant se détendre à la pause café</a:t>
            </a:r>
          </a:p>
          <a:p>
            <a:r>
              <a:rPr lang="fr-FR" noProof="0" dirty="0" smtClean="0"/>
              <a:t>Tout dépend de ce que vous préférez</a:t>
            </a:r>
          </a:p>
          <a:p>
            <a:pPr lvl="1"/>
            <a:r>
              <a:rPr lang="fr-FR" noProof="0" dirty="0" smtClean="0"/>
              <a:t>Décision à prendre au cas par cas</a:t>
            </a:r>
          </a:p>
          <a:p>
            <a:pPr lvl="1"/>
            <a:r>
              <a:rPr lang="fr-FR" noProof="0" dirty="0" smtClean="0"/>
              <a:t>Pour chaque expérience négative, </a:t>
            </a:r>
            <a:r>
              <a:rPr lang="fr-FR" dirty="0" smtClean="0"/>
              <a:t>vous trouverez la plupart du temps une évaluation positive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Quand avoir recours au prétraitement 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0854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avez</a:t>
            </a:r>
          </a:p>
          <a:p>
            <a:r>
              <a:rPr lang="fr-FR" dirty="0" smtClean="0"/>
              <a:t>Appliqué des styles aux balises HTML5</a:t>
            </a:r>
          </a:p>
          <a:p>
            <a:r>
              <a:rPr lang="fr-FR" dirty="0" smtClean="0"/>
              <a:t>Accédé aux propriétés CSS avec JavaScript</a:t>
            </a:r>
          </a:p>
          <a:p>
            <a:r>
              <a:rPr lang="fr-FR" dirty="0" smtClean="0"/>
              <a:t>Utilisé CSS dans des bibliothèques comme </a:t>
            </a:r>
            <a:r>
              <a:rPr lang="fr-FR" dirty="0" err="1" smtClean="0"/>
              <a:t>jQuery</a:t>
            </a:r>
            <a:endParaRPr lang="fr-FR" dirty="0" smtClean="0"/>
          </a:p>
          <a:p>
            <a:r>
              <a:rPr lang="fr-FR" dirty="0" smtClean="0"/>
              <a:t>Examiné </a:t>
            </a:r>
            <a:r>
              <a:rPr lang="fr-FR" dirty="0" err="1" smtClean="0">
                <a:cs typeface="Courier New" pitchFamily="49" charset="0"/>
              </a:rPr>
              <a:t>Selectivizr</a:t>
            </a:r>
            <a:r>
              <a:rPr lang="fr-FR" dirty="0" smtClean="0"/>
              <a:t> et </a:t>
            </a:r>
            <a:r>
              <a:rPr lang="fr-FR" dirty="0" err="1" smtClean="0">
                <a:cs typeface="Courier New" pitchFamily="49" charset="0"/>
              </a:rPr>
              <a:t>Modernizr</a:t>
            </a:r>
            <a:endParaRPr lang="fr-FR" dirty="0" smtClean="0">
              <a:cs typeface="Courier New" pitchFamily="49" charset="0"/>
            </a:endParaRPr>
          </a:p>
          <a:p>
            <a:r>
              <a:rPr lang="fr-FR" dirty="0" smtClean="0"/>
              <a:t>Exploré les bibliothèques de préfixes automatiques</a:t>
            </a:r>
          </a:p>
          <a:p>
            <a:r>
              <a:rPr lang="fr-FR" dirty="0" smtClean="0"/>
              <a:t>Évalué les fonctions de prétraitement CSS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421997"/>
          </a:xfrm>
        </p:spPr>
        <p:txBody>
          <a:bodyPr/>
          <a:lstStyle/>
          <a:p>
            <a:pPr indent="0">
              <a:buNone/>
            </a:pPr>
            <a:r>
              <a:rPr lang="fr-FR" dirty="0" smtClean="0"/>
              <a:t>Citez un des avantages du prétraitement CSS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dirty="0" smtClean="0"/>
              <a:t>Pourquoi est-il risqué d’utiliser JavaScript pour créer un site Web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dirty="0" smtClean="0"/>
              <a:t>Que fait la bibliothèque </a:t>
            </a:r>
            <a:r>
              <a:rPr lang="fr-FR" dirty="0" err="1" smtClean="0"/>
              <a:t>Modernizr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dirty="0" smtClean="0"/>
              <a:t>Quel est le plus rapide pour afficher les animations : JavaScript ou CSS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dirty="0" smtClean="0"/>
              <a:t>Pourquoi proposer des solutions de secours pour la mise à jour du DOM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pPr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7 </a:t>
            </a:r>
            <a:r>
              <a:rPr lang="fr-FR" dirty="0" smtClean="0"/>
              <a:t>– Questions de révision</a:t>
            </a:r>
            <a:endParaRPr lang="fr-FR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gray">
          <a:xfrm>
            <a:off x="182562" y="605880"/>
            <a:ext cx="374650" cy="269875"/>
            <a:chOff x="590" y="209"/>
            <a:chExt cx="236" cy="17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99">
                  <a:alpha val="74998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gray">
          <a:xfrm>
            <a:off x="180975" y="1602508"/>
            <a:ext cx="374650" cy="269875"/>
            <a:chOff x="590" y="209"/>
            <a:chExt cx="236" cy="170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99">
                  <a:alpha val="74998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Group 6"/>
          <p:cNvGrpSpPr>
            <a:grpSpLocks/>
          </p:cNvGrpSpPr>
          <p:nvPr/>
        </p:nvGrpSpPr>
        <p:grpSpPr bwMode="gray">
          <a:xfrm>
            <a:off x="180975" y="2605081"/>
            <a:ext cx="374650" cy="269875"/>
            <a:chOff x="590" y="209"/>
            <a:chExt cx="236" cy="170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99">
                  <a:alpha val="74998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" name="Group 6"/>
          <p:cNvGrpSpPr>
            <a:grpSpLocks/>
          </p:cNvGrpSpPr>
          <p:nvPr/>
        </p:nvGrpSpPr>
        <p:grpSpPr bwMode="gray">
          <a:xfrm>
            <a:off x="180975" y="3598446"/>
            <a:ext cx="374650" cy="269875"/>
            <a:chOff x="590" y="209"/>
            <a:chExt cx="236" cy="170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99">
                  <a:alpha val="74998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" name="Group 6"/>
          <p:cNvGrpSpPr>
            <a:grpSpLocks/>
          </p:cNvGrpSpPr>
          <p:nvPr/>
        </p:nvGrpSpPr>
        <p:grpSpPr bwMode="gray">
          <a:xfrm>
            <a:off x="184638" y="4606380"/>
            <a:ext cx="374650" cy="269875"/>
            <a:chOff x="590" y="209"/>
            <a:chExt cx="236" cy="170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99">
                  <a:alpha val="74998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958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Manipuler du contenu dynamique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94660" y="1745305"/>
            <a:ext cx="3174512" cy="2492990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HTML5</a:t>
            </a:r>
          </a:p>
          <a:p>
            <a:pPr>
              <a:buNone/>
            </a:pPr>
            <a:r>
              <a:rPr lang="fr-FR" noProof="0" dirty="0" smtClean="0"/>
              <a:t>JavaScript</a:t>
            </a:r>
          </a:p>
          <a:p>
            <a:pPr>
              <a:buNone/>
            </a:pPr>
            <a:r>
              <a:rPr lang="fr-FR" noProof="0" dirty="0" smtClean="0"/>
              <a:t>Bibliothèques </a:t>
            </a:r>
            <a:r>
              <a:rPr lang="fr-FR" noProof="0" dirty="0" err="1" smtClean="0"/>
              <a:t>JS</a:t>
            </a:r>
            <a:endParaRPr lang="fr-FR" noProof="0" dirty="0" smtClean="0"/>
          </a:p>
          <a:p>
            <a:pPr>
              <a:buNone/>
            </a:pPr>
            <a:r>
              <a:rPr lang="fr-FR" dirty="0" smtClean="0"/>
              <a:t>Exercice 7.1</a:t>
            </a:r>
            <a:endParaRPr lang="fr-FR" noProof="0" dirty="0" smtClean="0"/>
          </a:p>
          <a:p>
            <a:pPr>
              <a:buNone/>
            </a:pPr>
            <a:r>
              <a:rPr lang="fr-FR" noProof="0" dirty="0" smtClean="0"/>
              <a:t>Prétraitement</a:t>
            </a:r>
            <a:endParaRPr lang="fr-FR" noProof="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47216" y="1766520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HTML5 n’est ni un langage ni même une norme</a:t>
            </a:r>
          </a:p>
          <a:p>
            <a:pPr lvl="1"/>
            <a:r>
              <a:rPr lang="fr-FR" noProof="0" dirty="0" smtClean="0"/>
              <a:t>Il s’agit d’une collection de plus de 30 modules de programmation</a:t>
            </a:r>
          </a:p>
          <a:p>
            <a:pPr lvl="1"/>
            <a:r>
              <a:rPr lang="fr-FR" noProof="0" dirty="0" smtClean="0"/>
              <a:t>C’est le </a:t>
            </a:r>
            <a:r>
              <a:rPr lang="fr-FR" noProof="0" dirty="0" err="1" smtClean="0"/>
              <a:t>W3C</a:t>
            </a:r>
            <a:r>
              <a:rPr lang="fr-FR" noProof="0" dirty="0" smtClean="0"/>
              <a:t> qui décide quels modules doivent devenir des normes</a:t>
            </a:r>
          </a:p>
          <a:p>
            <a:pPr lvl="2"/>
            <a:r>
              <a:rPr lang="fr-FR" noProof="0" dirty="0" smtClean="0"/>
              <a:t>Fait partie de la norme Open Web Platform</a:t>
            </a:r>
          </a:p>
          <a:p>
            <a:pPr lvl="2"/>
            <a:r>
              <a:rPr lang="fr-FR" noProof="0" dirty="0" smtClean="0"/>
              <a:t>Couramment appelé HTML5</a:t>
            </a:r>
          </a:p>
          <a:p>
            <a:r>
              <a:rPr lang="fr-FR" noProof="0" dirty="0" err="1" smtClean="0"/>
              <a:t>CSS3</a:t>
            </a:r>
            <a:r>
              <a:rPr lang="fr-FR" noProof="0" dirty="0" smtClean="0"/>
              <a:t> est un également un module de la norme Open Web Platform</a:t>
            </a:r>
          </a:p>
          <a:p>
            <a:pPr lvl="1"/>
            <a:r>
              <a:rPr lang="fr-FR" noProof="0" dirty="0" smtClean="0"/>
              <a:t>Compatible avec HTML5</a:t>
            </a:r>
          </a:p>
          <a:p>
            <a:pPr lvl="1"/>
            <a:r>
              <a:rPr lang="fr-FR" noProof="0" dirty="0" smtClean="0"/>
              <a:t>Possibilité d’appliquer des styles à des éléments sémantiques</a:t>
            </a:r>
          </a:p>
          <a:p>
            <a:pPr lvl="2"/>
            <a:r>
              <a:rPr lang="fr-FR" noProof="0" dirty="0" smtClean="0"/>
              <a:t>À l’image des éléments de structure</a:t>
            </a:r>
          </a:p>
          <a:p>
            <a:r>
              <a:rPr lang="fr-FR" dirty="0" smtClean="0"/>
              <a:t>Si vous respectez les normes</a:t>
            </a:r>
            <a:r>
              <a:rPr lang="fr-FR" noProof="0" dirty="0" smtClean="0"/>
              <a:t>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, votre site Web s’affichera </a:t>
            </a:r>
            <a:r>
              <a:rPr lang="fr-FR" dirty="0" smtClean="0"/>
              <a:t>correctement</a:t>
            </a:r>
            <a:endParaRPr lang="fr-FR" noProof="0" dirty="0" smtClean="0"/>
          </a:p>
          <a:p>
            <a:pPr lvl="1"/>
            <a:r>
              <a:rPr lang="fr-FR" noProof="0" dirty="0" smtClean="0"/>
              <a:t>Sur tous les appareils</a:t>
            </a:r>
          </a:p>
          <a:p>
            <a:pPr lvl="1"/>
            <a:r>
              <a:rPr lang="fr-FR" dirty="0" smtClean="0"/>
              <a:t>Dans tous les navigateurs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Présentation d’HTML5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103688"/>
          </a:xfrm>
        </p:spPr>
        <p:txBody>
          <a:bodyPr/>
          <a:lstStyle/>
          <a:p>
            <a:r>
              <a:rPr lang="fr-FR" noProof="0" dirty="0" smtClean="0"/>
              <a:t>Les éléments HTML5 ouvrent de nouvelles possibilités en matière de support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&lt;audio&gt;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video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noProof="0" dirty="0" smtClean="0"/>
              <a:t>Les concepteurs peuvent intégrer des éléments HTML5 natifs comme le stipule la spécification </a:t>
            </a:r>
            <a:r>
              <a:rPr lang="fr-FR" noProof="0" dirty="0" err="1" smtClean="0"/>
              <a:t>XHTML1</a:t>
            </a:r>
            <a:r>
              <a:rPr lang="fr-FR" noProof="0" dirty="0" smtClean="0"/>
              <a:t>.1</a:t>
            </a:r>
          </a:p>
          <a:p>
            <a:pPr lvl="1"/>
            <a:r>
              <a:rPr lang="fr-FR" noProof="0" dirty="0" smtClean="0"/>
              <a:t>Modifier les </a:t>
            </a:r>
            <a:r>
              <a:rPr lang="fr-FR" dirty="0" smtClean="0"/>
              <a:t>styles par défaut des navigateurs avec </a:t>
            </a:r>
            <a:r>
              <a:rPr lang="fr-FR" noProof="0" dirty="0" smtClean="0"/>
              <a:t>CSS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5">
              <a:buNone/>
            </a:pPr>
            <a:r>
              <a:rPr lang="fr-FR" noProof="0" dirty="0" smtClean="0">
                <a:solidFill>
                  <a:schemeClr val="bg2"/>
                </a:solidFill>
              </a:rPr>
              <a:t>Élément </a:t>
            </a:r>
            <a:r>
              <a:rPr lang="fr-FR" noProof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&lt;audio&gt;</a:t>
            </a:r>
            <a:r>
              <a:rPr lang="fr-FR" noProof="0" dirty="0" smtClean="0">
                <a:solidFill>
                  <a:schemeClr val="bg2"/>
                </a:solidFill>
              </a:rPr>
              <a:t> natif avec des coins arrondis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Appliquer des styles aux balises HTML5</a:t>
            </a:r>
          </a:p>
        </p:txBody>
      </p:sp>
      <p:pic>
        <p:nvPicPr>
          <p:cNvPr id="1026" name="shap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389793" y="3318166"/>
            <a:ext cx="2228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Manipuler du contenu dynamique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94660" y="1626774"/>
            <a:ext cx="3174512" cy="2492990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HTML5</a:t>
            </a:r>
          </a:p>
          <a:p>
            <a:pPr>
              <a:buNone/>
            </a:pPr>
            <a:r>
              <a:rPr lang="fr-FR" noProof="0" dirty="0" smtClean="0"/>
              <a:t>JavaScript</a:t>
            </a:r>
          </a:p>
          <a:p>
            <a:pPr>
              <a:buNone/>
            </a:pPr>
            <a:r>
              <a:rPr lang="fr-FR" noProof="0" dirty="0" smtClean="0"/>
              <a:t>Bibliothèques </a:t>
            </a:r>
            <a:r>
              <a:rPr lang="fr-FR" noProof="0" dirty="0" err="1" smtClean="0"/>
              <a:t>JS</a:t>
            </a:r>
            <a:endParaRPr lang="fr-FR" noProof="0" dirty="0" smtClean="0"/>
          </a:p>
          <a:p>
            <a:pPr>
              <a:buNone/>
            </a:pPr>
            <a:r>
              <a:rPr lang="fr-FR" dirty="0" smtClean="0"/>
              <a:t>Exercice 7.1</a:t>
            </a:r>
            <a:endParaRPr lang="fr-FR" noProof="0" dirty="0" smtClean="0"/>
          </a:p>
          <a:p>
            <a:pPr>
              <a:buNone/>
            </a:pPr>
            <a:r>
              <a:rPr lang="fr-FR" noProof="0" dirty="0" smtClean="0"/>
              <a:t>Prétraitement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47216" y="2155979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313454"/>
          </a:xfrm>
        </p:spPr>
        <p:txBody>
          <a:bodyPr/>
          <a:lstStyle/>
          <a:p>
            <a:r>
              <a:rPr lang="fr-FR" noProof="0" dirty="0" smtClean="0"/>
              <a:t>Il est quasiment impossible de se passer totalement de JavaScript</a:t>
            </a:r>
          </a:p>
          <a:p>
            <a:pPr lvl="1"/>
            <a:r>
              <a:rPr lang="fr-FR" noProof="0" dirty="0" smtClean="0"/>
              <a:t>Les applications Web modernes font des mises à jour régulières du DOM</a:t>
            </a:r>
          </a:p>
          <a:p>
            <a:pPr lvl="1"/>
            <a:r>
              <a:rPr lang="fr-FR" noProof="0" dirty="0" err="1" smtClean="0">
                <a:latin typeface="+mj-lt"/>
                <a:cs typeface="Courier New" pitchFamily="49" charset="0"/>
              </a:rPr>
              <a:t>Modernizr</a:t>
            </a:r>
            <a:r>
              <a:rPr lang="fr-FR" noProof="0" dirty="0" smtClean="0"/>
              <a:t> permet d’utiliser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dans les anciens navigateurs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Respond.js</a:t>
            </a:r>
            <a:r>
              <a:rPr lang="fr-FR" noProof="0" dirty="0" smtClean="0"/>
              <a:t> donne un aspect Responsive Web Design aux anciennes versions d’IE</a:t>
            </a:r>
          </a:p>
          <a:p>
            <a:r>
              <a:rPr lang="fr-FR" noProof="0" dirty="0" smtClean="0"/>
              <a:t>Valable pour JavaScript et les affichages CSS pour mobiles</a:t>
            </a:r>
          </a:p>
          <a:p>
            <a:pPr lvl="1"/>
            <a:r>
              <a:rPr lang="fr-FR" noProof="0" dirty="0" smtClean="0"/>
              <a:t>Permet d’afficher ou de masquer le menu mobile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JavaScript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569387" y="3233047"/>
            <a:ext cx="3745728" cy="2248302"/>
            <a:chOff x="2569387" y="3783806"/>
            <a:chExt cx="3745728" cy="2248302"/>
          </a:xfrm>
        </p:grpSpPr>
        <p:pic>
          <p:nvPicPr>
            <p:cNvPr id="2050" name="shap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569387" y="3788569"/>
              <a:ext cx="1545431" cy="22435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2051" name="shape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798259" y="3783806"/>
              <a:ext cx="1516856" cy="2238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862048"/>
          </a:xfrm>
        </p:spPr>
        <p:txBody>
          <a:bodyPr/>
          <a:lstStyle/>
          <a:p>
            <a:r>
              <a:rPr lang="fr-FR" noProof="0" dirty="0" smtClean="0"/>
              <a:t>Lorsque vous saisissez du code JavaScript manuellement et que vous faites référence à un style CSS</a:t>
            </a:r>
          </a:p>
          <a:p>
            <a:pPr lvl="1"/>
            <a:r>
              <a:rPr lang="fr-FR" noProof="0" dirty="0" smtClean="0"/>
              <a:t>Vous devez convertir les règles comportant un tiret en notation </a:t>
            </a:r>
            <a:r>
              <a:rPr lang="fr-FR" noProof="0" dirty="0" err="1" smtClean="0"/>
              <a:t>camel</a:t>
            </a:r>
            <a:r>
              <a:rPr lang="fr-FR" noProof="0" dirty="0" smtClean="0"/>
              <a:t> case !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background-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noProof="0" dirty="0" smtClean="0"/>
              <a:t> devient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backgroundColor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-style-type</a:t>
            </a:r>
            <a:r>
              <a:rPr lang="fr-FR" noProof="0" dirty="0" smtClean="0"/>
              <a:t> devient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listStyleType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Syntaxe : À retenir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71688" y="2856247"/>
            <a:ext cx="5636419" cy="1084511"/>
            <a:chOff x="2071688" y="3587767"/>
            <a:chExt cx="5636419" cy="1084511"/>
          </a:xfrm>
        </p:grpSpPr>
        <p:sp>
          <p:nvSpPr>
            <p:cNvPr id="6" name="shape2"/>
            <p:cNvSpPr txBox="1"/>
            <p:nvPr/>
          </p:nvSpPr>
          <p:spPr bwMode="gray">
            <a:xfrm>
              <a:off x="2071688" y="3748948"/>
              <a:ext cx="5327105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CC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document.getElementByID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800" dirty="0" smtClean="0">
                  <a:latin typeface="Courier New"/>
                  <a:cs typeface="Courier New"/>
                </a:rPr>
                <a:t>'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myID</a:t>
              </a:r>
              <a:r>
                <a:rPr lang="en-US" sz="1800" dirty="0">
                  <a:latin typeface="Courier New"/>
                  <a:cs typeface="Courier New"/>
                </a:rPr>
                <a:t>'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.style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.listStyleType = </a:t>
              </a:r>
              <a:r>
                <a:rPr lang="en-US" sz="1800" dirty="0" smtClean="0">
                  <a:latin typeface="Courier New"/>
                  <a:cs typeface="Courier New"/>
                </a:rPr>
                <a:t>'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1800" dirty="0">
                  <a:latin typeface="Courier New"/>
                  <a:cs typeface="Courier New"/>
                </a:rPr>
                <a:t>'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7" name="shape1"/>
            <p:cNvSpPr txBox="1"/>
            <p:nvPr/>
          </p:nvSpPr>
          <p:spPr bwMode="gray">
            <a:xfrm>
              <a:off x="6893719" y="3587767"/>
              <a:ext cx="814388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CCFF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939814"/>
          </a:xfrm>
        </p:spPr>
        <p:txBody>
          <a:bodyPr/>
          <a:lstStyle/>
          <a:p>
            <a:r>
              <a:rPr lang="fr-FR" noProof="0" smtClean="0"/>
              <a:t>JavaScript permet de mettre à jour le contenu </a:t>
            </a:r>
            <a:r>
              <a:rPr lang="fr-FR" noProof="0" dirty="0" smtClean="0"/>
              <a:t>du DOM</a:t>
            </a:r>
          </a:p>
          <a:p>
            <a:pPr lvl="1"/>
            <a:r>
              <a:rPr lang="fr-FR" noProof="0" dirty="0" smtClean="0"/>
              <a:t>Et utilise CSS pour appliquer des styles au nouveau contenu</a:t>
            </a:r>
          </a:p>
          <a:p>
            <a:r>
              <a:rPr lang="fr-FR" smtClean="0"/>
              <a:t>Une fois la mise à jour du DOM effectuée, les lecteurs d’écran ne peuvent pas relire son contenu</a:t>
            </a:r>
            <a:endParaRPr lang="fr-FR" noProof="0" dirty="0" smtClean="0"/>
          </a:p>
          <a:p>
            <a:r>
              <a:rPr lang="fr-FR" noProof="0" dirty="0" smtClean="0"/>
              <a:t>Pensez à toujours ajouter des solutions de secours pour la mise à jour</a:t>
            </a:r>
            <a:br>
              <a:rPr lang="fr-FR" noProof="0" dirty="0" smtClean="0"/>
            </a:br>
            <a:r>
              <a:rPr lang="fr-FR" noProof="0" dirty="0" smtClean="0"/>
              <a:t>du DOM</a:t>
            </a:r>
          </a:p>
          <a:p>
            <a:pPr lvl="1"/>
            <a:r>
              <a:rPr lang="fr-FR" noProof="0" dirty="0" smtClean="0"/>
              <a:t>Pour rappel : tous les utilisateurs doivent pouvoir accéder à tout type de contenu</a:t>
            </a:r>
          </a:p>
          <a:p>
            <a:pPr lvl="2"/>
            <a:r>
              <a:rPr lang="fr-FR" noProof="0" dirty="0" smtClean="0"/>
              <a:t>Même par le biais d’un lien sous forme de texte menant à du contenu statique</a:t>
            </a:r>
          </a:p>
          <a:p>
            <a:r>
              <a:rPr lang="fr-FR" noProof="0" dirty="0" smtClean="0"/>
              <a:t>Il existe différentes astuces pour garantir l’accessibilité des applications JavaScript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preventDefault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cancelBubble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return false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Accessibilité : À retenir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232204831"/>
  <p:tag name="TL" val="36302C3534302C343530"/>
  <p:tag name="IPF" val="422C47657474696E6720537461727465642057697468204353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334320576562204163636573736962696C6974792047756964656C696E652053756D6D61727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heme/theme1.xml><?xml version="1.0" encoding="utf-8"?>
<a:theme xmlns:a="http://schemas.openxmlformats.org/drawingml/2006/main" name="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1474</TotalTime>
  <Words>2065</Words>
  <Application>Microsoft Office PowerPoint</Application>
  <PresentationFormat>Affichage à l'écran (4:3)</PresentationFormat>
  <Paragraphs>392</Paragraphs>
  <Slides>30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LTreeMaster</vt:lpstr>
      <vt:lpstr>Manipuler du contenu dynamique</vt:lpstr>
      <vt:lpstr>Objectifs du chapitre</vt:lpstr>
      <vt:lpstr>Manipuler du contenu dynamique</vt:lpstr>
      <vt:lpstr>Présentation d’HTML5</vt:lpstr>
      <vt:lpstr>Appliquer des styles aux balises HTML5</vt:lpstr>
      <vt:lpstr>Manipuler du contenu dynamique</vt:lpstr>
      <vt:lpstr>Utiliser JavaScript</vt:lpstr>
      <vt:lpstr>Syntaxe : À retenir</vt:lpstr>
      <vt:lpstr>Accessibilité : À retenir</vt:lpstr>
      <vt:lpstr>Manipuler du contenu dynamique</vt:lpstr>
      <vt:lpstr>Bibliothèques JavaScript</vt:lpstr>
      <vt:lpstr>jQuery</vt:lpstr>
      <vt:lpstr>jQuery (suite)  </vt:lpstr>
      <vt:lpstr>respond.js</vt:lpstr>
      <vt:lpstr>selectivizr.js</vt:lpstr>
      <vt:lpstr>modernizr.js</vt:lpstr>
      <vt:lpstr>-prefix-free.js</vt:lpstr>
      <vt:lpstr>Le côté sombre de JavaScript</vt:lpstr>
      <vt:lpstr>Manipuler du contenu dynamique</vt:lpstr>
      <vt:lpstr>Exercice 7.1 : Intégrer des bibliothèques JavaScript</vt:lpstr>
      <vt:lpstr>Manipuler du contenu dynamique</vt:lpstr>
      <vt:lpstr>Prétraitement CSS</vt:lpstr>
      <vt:lpstr>Sass</vt:lpstr>
      <vt:lpstr>Variables Sass </vt:lpstr>
      <vt:lpstr>Mixins Sass</vt:lpstr>
      <vt:lpstr>LESS</vt:lpstr>
      <vt:lpstr>Quand avoir recours au prétraitement ?</vt:lpstr>
      <vt:lpstr>Résumé du chapitre</vt:lpstr>
      <vt:lpstr>Chapitre 7 – Questions de révision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Technology;mcb</dc:creator>
  <dc:description>Tagged 6/4/2010 4:01:16 PM</dc:description>
  <cp:lastModifiedBy>amichel</cp:lastModifiedBy>
  <cp:revision>400</cp:revision>
  <cp:lastPrinted>2009-03-17T23:30:33Z</cp:lastPrinted>
  <dcterms:created xsi:type="dcterms:W3CDTF">2009-01-20T18:28:18Z</dcterms:created>
  <dcterms:modified xsi:type="dcterms:W3CDTF">2014-03-17T10:33:34Z</dcterms:modified>
</cp:coreProperties>
</file>