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4"/>
  </p:notesMasterIdLst>
  <p:sldIdLst>
    <p:sldId id="260" r:id="rId3"/>
    <p:sldId id="257" r:id="rId4"/>
    <p:sldId id="261" r:id="rId5"/>
    <p:sldId id="269" r:id="rId6"/>
    <p:sldId id="268" r:id="rId7"/>
    <p:sldId id="265" r:id="rId8"/>
    <p:sldId id="266" r:id="rId9"/>
    <p:sldId id="270" r:id="rId10"/>
    <p:sldId id="278" r:id="rId11"/>
    <p:sldId id="267" r:id="rId12"/>
    <p:sldId id="27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edium.com/@lanafuadi" TargetMode="External"/><Relationship Id="rId3" Type="http://schemas.openxmlformats.org/officeDocument/2006/relationships/image" Target="../media/image4.png"/><Relationship Id="rId7" Type="http://schemas.openxmlformats.org/officeDocument/2006/relationships/hyperlink" Target="https://github.com/lanafuad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lanafuadi/" TargetMode="External"/><Relationship Id="rId5" Type="http://schemas.openxmlformats.org/officeDocument/2006/relationships/hyperlink" Target="mailto:lanafuadi@gmail.com" TargetMode="External"/><Relationship Id="rId4" Type="http://schemas.openxmlformats.org/officeDocument/2006/relationships/image" Target="../media/image5.png"/><Relationship Id="rId9" Type="http://schemas.openxmlformats.org/officeDocument/2006/relationships/hyperlink" Target="https://github.com/stars/lanafuadi/lists/rakami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anafuadi/project4"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1" name="Google Shape;101;p25"/>
          <p:cNvPicPr preferRelativeResize="0"/>
          <p:nvPr/>
        </p:nvPicPr>
        <p:blipFill rotWithShape="1">
          <a:blip r:embed="rId3">
            <a:alphaModFix/>
          </a:blip>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pic>
        <p:nvPicPr>
          <p:cNvPr id="3" name="Picture 2">
            <a:extLst>
              <a:ext uri="{FF2B5EF4-FFF2-40B4-BE49-F238E27FC236}">
                <a16:creationId xmlns:a16="http://schemas.microsoft.com/office/drawing/2014/main" id="{42EADCC5-9127-43A3-94E6-7B2390AF12B9}"/>
              </a:ext>
            </a:extLst>
          </p:cNvPr>
          <p:cNvPicPr>
            <a:picLocks noChangeAspect="1"/>
          </p:cNvPicPr>
          <p:nvPr/>
        </p:nvPicPr>
        <p:blipFill>
          <a:blip r:embed="rId4"/>
          <a:stretch>
            <a:fillRect/>
          </a:stretch>
        </p:blipFill>
        <p:spPr>
          <a:xfrm>
            <a:off x="4665150" y="695900"/>
            <a:ext cx="1218600" cy="1218600"/>
          </a:xfrm>
          <a:prstGeom prst="rect">
            <a:avLst/>
          </a:prstGeom>
        </p:spPr>
      </p:pic>
      <p:sp>
        <p:nvSpPr>
          <p:cNvPr id="8" name="Google Shape;100;p25">
            <a:extLst>
              <a:ext uri="{FF2B5EF4-FFF2-40B4-BE49-F238E27FC236}">
                <a16:creationId xmlns:a16="http://schemas.microsoft.com/office/drawing/2014/main" id="{E8DE0338-9C22-469A-8AD7-C57D789CEBB3}"/>
              </a:ext>
            </a:extLst>
          </p:cNvPr>
          <p:cNvSpPr txBox="1"/>
          <p:nvPr/>
        </p:nvSpPr>
        <p:spPr>
          <a:xfrm>
            <a:off x="6050004" y="775006"/>
            <a:ext cx="2402400" cy="1039787"/>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2400" b="1" i="0" u="none" strike="noStrike" cap="none" dirty="0">
                <a:solidFill>
                  <a:srgbClr val="000000"/>
                </a:solidFill>
                <a:latin typeface="Dosis"/>
                <a:ea typeface="Dosis"/>
                <a:cs typeface="Dosis"/>
                <a:sym typeface="Dosis"/>
              </a:rPr>
              <a:t>Lana Fuadi</a:t>
            </a:r>
            <a:endParaRPr sz="24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hlinkClick r:id="rId5"/>
              </a:rPr>
              <a:t>Gmail</a:t>
            </a:r>
            <a:r>
              <a:rPr lang="en" sz="1200" dirty="0">
                <a:latin typeface="Dosis"/>
                <a:ea typeface="Dosis"/>
                <a:cs typeface="Dosis"/>
                <a:sym typeface="Dosis"/>
              </a:rPr>
              <a:t> | </a:t>
            </a:r>
            <a:r>
              <a:rPr lang="en" sz="1200" dirty="0">
                <a:latin typeface="Dosis"/>
                <a:ea typeface="Dosis"/>
                <a:cs typeface="Dosis"/>
                <a:sym typeface="Dosis"/>
                <a:hlinkClick r:id="rId6"/>
              </a:rPr>
              <a:t>LinkedIn</a:t>
            </a:r>
            <a:r>
              <a:rPr lang="en" sz="1200" dirty="0">
                <a:latin typeface="Dosis"/>
                <a:ea typeface="Dosis"/>
                <a:cs typeface="Dosis"/>
                <a:sym typeface="Dosis"/>
              </a:rPr>
              <a:t> | </a:t>
            </a:r>
            <a:r>
              <a:rPr lang="en" sz="1200" dirty="0">
                <a:latin typeface="Dosis"/>
                <a:ea typeface="Dosis"/>
                <a:cs typeface="Dosis"/>
                <a:sym typeface="Dosis"/>
                <a:hlinkClick r:id="rId7"/>
              </a:rPr>
              <a:t>GitHub</a:t>
            </a:r>
            <a:r>
              <a:rPr lang="en" sz="1200" dirty="0">
                <a:latin typeface="Dosis"/>
                <a:ea typeface="Dosis"/>
                <a:cs typeface="Dosis"/>
                <a:sym typeface="Dosis"/>
              </a:rPr>
              <a:t> | </a:t>
            </a:r>
            <a:r>
              <a:rPr lang="en-ID" sz="1200" dirty="0">
                <a:latin typeface="Dosis"/>
                <a:ea typeface="Dosis"/>
                <a:cs typeface="Dosis"/>
                <a:sym typeface="Dosis"/>
                <a:hlinkClick r:id="rId8"/>
              </a:rPr>
              <a:t>Medium</a:t>
            </a:r>
            <a:endParaRPr sz="1200" dirty="0">
              <a:latin typeface="Dosis"/>
              <a:ea typeface="Dosis"/>
              <a:cs typeface="Dosis"/>
              <a:sym typeface="Dosis"/>
            </a:endParaRPr>
          </a:p>
        </p:txBody>
      </p:sp>
      <p:sp>
        <p:nvSpPr>
          <p:cNvPr id="11" name="Google Shape;102;p25">
            <a:extLst>
              <a:ext uri="{FF2B5EF4-FFF2-40B4-BE49-F238E27FC236}">
                <a16:creationId xmlns:a16="http://schemas.microsoft.com/office/drawing/2014/main" id="{C840432A-DA27-436B-8DF5-E09737007A76}"/>
              </a:ext>
            </a:extLst>
          </p:cNvPr>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a:lnSpc>
                <a:spcPct val="95000"/>
              </a:lnSpc>
              <a:spcAft>
                <a:spcPts val="1200"/>
              </a:spcAft>
              <a:buSzPts val="1018"/>
            </a:pPr>
            <a:r>
              <a:rPr lang="en" sz="1217" dirty="0">
                <a:solidFill>
                  <a:schemeClr val="dk1"/>
                </a:solidFill>
                <a:latin typeface="Nunito"/>
                <a:ea typeface="Nunito"/>
                <a:cs typeface="Nunito"/>
                <a:sym typeface="Nunito"/>
              </a:rPr>
              <a:t>“</a:t>
            </a:r>
            <a:r>
              <a:rPr lang="en-ID" sz="1217" dirty="0">
                <a:solidFill>
                  <a:schemeClr val="dk1"/>
                </a:solidFill>
                <a:latin typeface="Nunito"/>
                <a:ea typeface="Nunito"/>
                <a:cs typeface="Nunito"/>
                <a:sym typeface="Nunito"/>
              </a:rPr>
              <a:t>I am </a:t>
            </a:r>
            <a:r>
              <a:rPr lang="en-US" sz="1400" dirty="0">
                <a:latin typeface="Nunito"/>
              </a:rPr>
              <a:t>a results-driven data scientist with a passion for leveraging data to drive business success. Through rigorous training at </a:t>
            </a:r>
            <a:r>
              <a:rPr lang="en-US" sz="1400" dirty="0" err="1">
                <a:latin typeface="Nunito"/>
                <a:hlinkClick r:id="rId9"/>
              </a:rPr>
              <a:t>Rakamin</a:t>
            </a:r>
            <a:r>
              <a:rPr lang="en-US" sz="1400" dirty="0">
                <a:latin typeface="Nunito"/>
              </a:rPr>
              <a:t> Bootcamp, I have honed my skills in Python, ML, SQL, and Business Intelligence. I am committed to continuous learning and have completed additional certifications and course to further enhance my expertise. With strong collaboration, critical thinking, and problem solving skills, I am confident in my ability to help your company make data-driven decisions that propel your business to new heights.</a:t>
            </a:r>
            <a:r>
              <a:rPr lang="en" sz="1217" dirty="0">
                <a:solidFill>
                  <a:schemeClr val="dk1"/>
                </a:solidFill>
                <a:latin typeface="Nunito"/>
                <a:ea typeface="Nunito"/>
                <a:cs typeface="Nunito"/>
                <a:sym typeface="Nunito"/>
              </a:rPr>
              <a:t>”</a:t>
            </a:r>
            <a:endParaRPr sz="2790" dirty="0">
              <a:latin typeface="Nunito"/>
            </a:endParaRPr>
          </a:p>
        </p:txBody>
      </p:sp>
      <p:sp>
        <p:nvSpPr>
          <p:cNvPr id="10" name="Google Shape;99;p25">
            <a:extLst>
              <a:ext uri="{FF2B5EF4-FFF2-40B4-BE49-F238E27FC236}">
                <a16:creationId xmlns:a16="http://schemas.microsoft.com/office/drawing/2014/main" id="{22D40F34-A1F7-443A-8E88-3B175BCD2D80}"/>
              </a:ext>
            </a:extLst>
          </p:cNvPr>
          <p:cNvSpPr txBox="1">
            <a:spLocks noGrp="1"/>
          </p:cNvSpPr>
          <p:nvPr>
            <p:ph type="ctrTitle"/>
          </p:nvPr>
        </p:nvSpPr>
        <p:spPr>
          <a:xfrm>
            <a:off x="311700" y="1450625"/>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dirty="0">
                <a:latin typeface="Dosis"/>
                <a:ea typeface="Dosis"/>
                <a:cs typeface="Dosis"/>
                <a:sym typeface="Dosis"/>
              </a:rPr>
              <a:t>Predict Clicked Ads Customer Classification by using Machine Learning</a:t>
            </a:r>
            <a:endParaRPr sz="3180" dirty="0">
              <a:latin typeface="Dosis"/>
              <a:ea typeface="Dosis"/>
              <a:cs typeface="Dosis"/>
              <a:sym typeface="Dosi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5C4A-B187-407E-A216-323F9CF2C54B}"/>
              </a:ext>
            </a:extLst>
          </p:cNvPr>
          <p:cNvSpPr>
            <a:spLocks noGrp="1"/>
          </p:cNvSpPr>
          <p:nvPr>
            <p:ph type="title"/>
          </p:nvPr>
        </p:nvSpPr>
        <p:spPr/>
        <p:txBody>
          <a:bodyPr>
            <a:normAutofit fontScale="90000"/>
          </a:bodyPr>
          <a:lstStyle/>
          <a:p>
            <a:r>
              <a:rPr lang="en-US" sz="2800" b="1" dirty="0"/>
              <a:t>EXPLORATORY DATA ANALYSIS</a:t>
            </a:r>
            <a:endParaRPr lang="en-ID" sz="2800" b="1" dirty="0"/>
          </a:p>
        </p:txBody>
      </p:sp>
      <p:sp>
        <p:nvSpPr>
          <p:cNvPr id="3" name="Text Placeholder 2">
            <a:extLst>
              <a:ext uri="{FF2B5EF4-FFF2-40B4-BE49-F238E27FC236}">
                <a16:creationId xmlns:a16="http://schemas.microsoft.com/office/drawing/2014/main" id="{525D216F-7AC1-44F9-981E-A5DBC0462841}"/>
              </a:ext>
            </a:extLst>
          </p:cNvPr>
          <p:cNvSpPr>
            <a:spLocks noGrp="1"/>
          </p:cNvSpPr>
          <p:nvPr>
            <p:ph type="body" idx="1"/>
          </p:nvPr>
        </p:nvSpPr>
        <p:spPr>
          <a:xfrm>
            <a:off x="5101936" y="1315050"/>
            <a:ext cx="3803069" cy="3341861"/>
          </a:xfrm>
        </p:spPr>
        <p:txBody>
          <a:bodyPr>
            <a:normAutofit fontScale="92500" lnSpcReduction="10000"/>
          </a:bodyPr>
          <a:lstStyle/>
          <a:p>
            <a:pPr algn="just"/>
            <a:r>
              <a:rPr lang="en-US" sz="1400" dirty="0">
                <a:solidFill>
                  <a:schemeClr val="tx1"/>
                </a:solidFill>
              </a:rPr>
              <a:t>No multicollinearity found on the correlation heatmap.</a:t>
            </a:r>
          </a:p>
          <a:p>
            <a:pPr algn="just"/>
            <a:r>
              <a:rPr lang="en-US" sz="1400" dirty="0" err="1">
                <a:solidFill>
                  <a:schemeClr val="tx1"/>
                </a:solidFill>
              </a:rPr>
              <a:t>DailySiteSpent</a:t>
            </a:r>
            <a:r>
              <a:rPr lang="en-US" sz="1400" dirty="0">
                <a:solidFill>
                  <a:schemeClr val="tx1"/>
                </a:solidFill>
              </a:rPr>
              <a:t> and DailyNetSpent has high negative correlation to </a:t>
            </a:r>
            <a:r>
              <a:rPr lang="en-US" sz="1400" dirty="0" err="1">
                <a:solidFill>
                  <a:schemeClr val="tx1"/>
                </a:solidFill>
              </a:rPr>
              <a:t>ClickOnAd</a:t>
            </a:r>
            <a:r>
              <a:rPr lang="en-US" sz="1400" dirty="0">
                <a:solidFill>
                  <a:schemeClr val="tx1"/>
                </a:solidFill>
              </a:rPr>
              <a:t>, indicating that as DailyNetSpent or </a:t>
            </a:r>
            <a:r>
              <a:rPr lang="en-US" sz="1400" dirty="0" err="1">
                <a:solidFill>
                  <a:schemeClr val="tx1"/>
                </a:solidFill>
              </a:rPr>
              <a:t>DailySiteSpent</a:t>
            </a:r>
            <a:r>
              <a:rPr lang="en-US" sz="1400" dirty="0">
                <a:solidFill>
                  <a:schemeClr val="tx1"/>
                </a:solidFill>
              </a:rPr>
              <a:t> increases, users tend to click on ad.</a:t>
            </a:r>
          </a:p>
          <a:p>
            <a:pPr algn="just"/>
            <a:r>
              <a:rPr lang="en-US" sz="1400" dirty="0">
                <a:solidFill>
                  <a:schemeClr val="tx1"/>
                </a:solidFill>
              </a:rPr>
              <a:t>Age has positive correlation to </a:t>
            </a:r>
            <a:r>
              <a:rPr lang="en-US" sz="1400" dirty="0" err="1">
                <a:solidFill>
                  <a:schemeClr val="tx1"/>
                </a:solidFill>
              </a:rPr>
              <a:t>ClickOnAd</a:t>
            </a:r>
            <a:r>
              <a:rPr lang="en-US" sz="1400" dirty="0">
                <a:solidFill>
                  <a:schemeClr val="tx1"/>
                </a:solidFill>
              </a:rPr>
              <a:t>, indicating that older users are more likely to click on ad.</a:t>
            </a:r>
          </a:p>
          <a:p>
            <a:pPr algn="just"/>
            <a:r>
              <a:rPr lang="en-US" sz="1400" dirty="0">
                <a:solidFill>
                  <a:schemeClr val="tx1"/>
                </a:solidFill>
              </a:rPr>
              <a:t>Income has negative correlation to </a:t>
            </a:r>
            <a:r>
              <a:rPr lang="en-US" sz="1400" dirty="0" err="1">
                <a:solidFill>
                  <a:schemeClr val="tx1"/>
                </a:solidFill>
              </a:rPr>
              <a:t>ClickOnAd</a:t>
            </a:r>
            <a:r>
              <a:rPr lang="en-US" sz="1400" dirty="0">
                <a:solidFill>
                  <a:schemeClr val="tx1"/>
                </a:solidFill>
              </a:rPr>
              <a:t>, indicating that higher income users are less likely to click on ad.</a:t>
            </a:r>
          </a:p>
          <a:p>
            <a:pPr algn="just"/>
            <a:r>
              <a:rPr lang="en-US" sz="1400" dirty="0">
                <a:solidFill>
                  <a:schemeClr val="tx1"/>
                </a:solidFill>
              </a:rPr>
              <a:t>Gender has no significant correlation to </a:t>
            </a:r>
            <a:r>
              <a:rPr lang="en-US" sz="1400" dirty="0" err="1">
                <a:solidFill>
                  <a:schemeClr val="tx1"/>
                </a:solidFill>
              </a:rPr>
              <a:t>ClickOnAd</a:t>
            </a:r>
            <a:r>
              <a:rPr lang="en-US" sz="1400" dirty="0">
                <a:solidFill>
                  <a:schemeClr val="tx1"/>
                </a:solidFill>
              </a:rPr>
              <a:t>.</a:t>
            </a:r>
          </a:p>
          <a:p>
            <a:pPr marL="114300" indent="0" algn="just">
              <a:buNone/>
            </a:pPr>
            <a:endParaRPr lang="en-ID" sz="1400" dirty="0">
              <a:solidFill>
                <a:schemeClr val="tx1"/>
              </a:solidFill>
            </a:endParaRPr>
          </a:p>
        </p:txBody>
      </p:sp>
      <p:sp>
        <p:nvSpPr>
          <p:cNvPr id="6" name="TextBox 5">
            <a:extLst>
              <a:ext uri="{FF2B5EF4-FFF2-40B4-BE49-F238E27FC236}">
                <a16:creationId xmlns:a16="http://schemas.microsoft.com/office/drawing/2014/main" id="{3C26BD03-9B78-4CA3-8AE0-65328443672E}"/>
              </a:ext>
            </a:extLst>
          </p:cNvPr>
          <p:cNvSpPr txBox="1"/>
          <p:nvPr/>
        </p:nvSpPr>
        <p:spPr>
          <a:xfrm>
            <a:off x="5721528" y="914940"/>
            <a:ext cx="2784763" cy="400110"/>
          </a:xfrm>
          <a:prstGeom prst="rect">
            <a:avLst/>
          </a:prstGeom>
          <a:noFill/>
        </p:spPr>
        <p:txBody>
          <a:bodyPr wrap="square" rtlCol="0">
            <a:spAutoFit/>
          </a:bodyPr>
          <a:lstStyle/>
          <a:p>
            <a:pPr algn="ctr"/>
            <a:r>
              <a:rPr lang="en-US" sz="2000" b="1" dirty="0">
                <a:solidFill>
                  <a:schemeClr val="tx1"/>
                </a:solidFill>
              </a:rPr>
              <a:t>Correlation Heatmap</a:t>
            </a:r>
            <a:endParaRPr lang="en-ID" sz="2000" b="1" dirty="0">
              <a:solidFill>
                <a:schemeClr val="tx1"/>
              </a:solidFill>
            </a:endParaRPr>
          </a:p>
        </p:txBody>
      </p:sp>
      <p:pic>
        <p:nvPicPr>
          <p:cNvPr id="8" name="Picture 7">
            <a:extLst>
              <a:ext uri="{FF2B5EF4-FFF2-40B4-BE49-F238E27FC236}">
                <a16:creationId xmlns:a16="http://schemas.microsoft.com/office/drawing/2014/main" id="{53AE490C-A06E-4A38-A177-882F15A92464}"/>
              </a:ext>
            </a:extLst>
          </p:cNvPr>
          <p:cNvPicPr>
            <a:picLocks noChangeAspect="1"/>
          </p:cNvPicPr>
          <p:nvPr/>
        </p:nvPicPr>
        <p:blipFill>
          <a:blip r:embed="rId2"/>
          <a:stretch>
            <a:fillRect/>
          </a:stretch>
        </p:blipFill>
        <p:spPr>
          <a:xfrm>
            <a:off x="0" y="560525"/>
            <a:ext cx="5335635" cy="4570800"/>
          </a:xfrm>
          <a:prstGeom prst="rect">
            <a:avLst/>
          </a:prstGeom>
        </p:spPr>
      </p:pic>
    </p:spTree>
    <p:extLst>
      <p:ext uri="{BB962C8B-B14F-4D97-AF65-F5344CB8AC3E}">
        <p14:creationId xmlns:p14="http://schemas.microsoft.com/office/powerpoint/2010/main" val="3331937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2E8E-A6CB-4C72-8E5D-56E6325E470D}"/>
              </a:ext>
            </a:extLst>
          </p:cNvPr>
          <p:cNvSpPr>
            <a:spLocks noGrp="1"/>
          </p:cNvSpPr>
          <p:nvPr>
            <p:ph type="title"/>
          </p:nvPr>
        </p:nvSpPr>
        <p:spPr>
          <a:xfrm>
            <a:off x="3348395" y="1432161"/>
            <a:ext cx="2447209" cy="572700"/>
          </a:xfrm>
        </p:spPr>
        <p:txBody>
          <a:bodyPr>
            <a:normAutofit fontScale="90000"/>
          </a:bodyPr>
          <a:lstStyle/>
          <a:p>
            <a:r>
              <a:rPr lang="en-US" sz="2800" b="1" dirty="0">
                <a:solidFill>
                  <a:schemeClr val="accent1"/>
                </a:solidFill>
                <a:latin typeface="Arial Black" panose="020B0A04020102020204" pitchFamily="34" charset="0"/>
              </a:rPr>
              <a:t>THANK YOU</a:t>
            </a:r>
            <a:endParaRPr lang="en-ID" sz="2800" b="1" dirty="0">
              <a:solidFill>
                <a:schemeClr val="accent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316F2931-F3CE-49FC-8C65-6F25C27A8F75}"/>
              </a:ext>
            </a:extLst>
          </p:cNvPr>
          <p:cNvSpPr>
            <a:spLocks noGrp="1"/>
          </p:cNvSpPr>
          <p:nvPr>
            <p:ph type="body" idx="1"/>
          </p:nvPr>
        </p:nvSpPr>
        <p:spPr>
          <a:xfrm>
            <a:off x="3215986" y="2285400"/>
            <a:ext cx="2712026" cy="572700"/>
          </a:xfrm>
        </p:spPr>
        <p:txBody>
          <a:bodyPr>
            <a:normAutofit/>
          </a:bodyPr>
          <a:lstStyle/>
          <a:p>
            <a:pPr marL="114300" indent="0">
              <a:buNone/>
            </a:pPr>
            <a:r>
              <a:rPr lang="en-US" sz="2000" dirty="0">
                <a:solidFill>
                  <a:schemeClr val="tx1"/>
                </a:solidFill>
              </a:rPr>
              <a:t>More detail is in </a:t>
            </a:r>
            <a:r>
              <a:rPr lang="en-US" sz="2000" dirty="0">
                <a:solidFill>
                  <a:schemeClr val="tx1"/>
                </a:solidFill>
                <a:hlinkClick r:id="rId2"/>
              </a:rPr>
              <a:t>here</a:t>
            </a:r>
            <a:endParaRPr lang="en-ID" sz="2000" dirty="0">
              <a:solidFill>
                <a:schemeClr val="tx1"/>
              </a:solidFill>
            </a:endParaRPr>
          </a:p>
        </p:txBody>
      </p:sp>
    </p:spTree>
    <p:extLst>
      <p:ext uri="{BB962C8B-B14F-4D97-AF65-F5344CB8AC3E}">
        <p14:creationId xmlns:p14="http://schemas.microsoft.com/office/powerpoint/2010/main" val="63101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chemeClr val="dk1"/>
                </a:solidFill>
                <a:latin typeface="Dosis"/>
                <a:ea typeface="Dosis"/>
                <a:cs typeface="Dosis"/>
                <a:sym typeface="Dosis"/>
              </a:rPr>
              <a:t>“Sebuah perusahaan di Indonesia ingin mengetahui efektifitas sebuah iklan yang mereka tayangkan, hal ini penting bagi perusahaan agar dapat mengetahui seberapa besar ketercapainnya iklan yang dipasarkan sehingga dapat menarik customers untuk melihat iklan.</a:t>
            </a:r>
            <a:endParaRPr>
              <a:solidFill>
                <a:schemeClr val="dk1"/>
              </a:solidFill>
              <a:latin typeface="Dosis"/>
              <a:ea typeface="Dosis"/>
              <a:cs typeface="Dosis"/>
              <a:sym typeface="Dosis"/>
            </a:endParaRPr>
          </a:p>
          <a:p>
            <a:pPr marL="0" lvl="0" indent="0" algn="just" rtl="0">
              <a:spcBef>
                <a:spcPts val="1200"/>
              </a:spcBef>
              <a:spcAft>
                <a:spcPts val="1200"/>
              </a:spcAft>
              <a:buNone/>
            </a:pPr>
            <a:r>
              <a:rPr lang="en">
                <a:solidFill>
                  <a:schemeClr val="dk1"/>
                </a:solidFill>
                <a:latin typeface="Dosis"/>
                <a:ea typeface="Dosis"/>
                <a:cs typeface="Dosis"/>
                <a:sym typeface="Dosis"/>
              </a:rPr>
              <a:t>Dengan mengolah data historical advertisement serta menemukan insight serta pola yang terjadi, maka dapat membantu perusahaan dalam menentukan target marketing, fokus case ini adalah membuat model machine learning classification yang berfungsi menentukan target customers yang tepat ”</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5C4A-B187-407E-A216-323F9CF2C54B}"/>
              </a:ext>
            </a:extLst>
          </p:cNvPr>
          <p:cNvSpPr>
            <a:spLocks noGrp="1"/>
          </p:cNvSpPr>
          <p:nvPr>
            <p:ph type="title"/>
          </p:nvPr>
        </p:nvSpPr>
        <p:spPr/>
        <p:txBody>
          <a:bodyPr>
            <a:normAutofit fontScale="90000"/>
          </a:bodyPr>
          <a:lstStyle/>
          <a:p>
            <a:r>
              <a:rPr lang="en-US" sz="2800" b="1" dirty="0"/>
              <a:t>EXPLORATORY DATA ANALYSIS</a:t>
            </a:r>
            <a:endParaRPr lang="en-ID" sz="2800" b="1" dirty="0"/>
          </a:p>
        </p:txBody>
      </p:sp>
      <p:sp>
        <p:nvSpPr>
          <p:cNvPr id="3" name="Text Placeholder 2">
            <a:extLst>
              <a:ext uri="{FF2B5EF4-FFF2-40B4-BE49-F238E27FC236}">
                <a16:creationId xmlns:a16="http://schemas.microsoft.com/office/drawing/2014/main" id="{525D216F-7AC1-44F9-981E-A5DBC0462841}"/>
              </a:ext>
            </a:extLst>
          </p:cNvPr>
          <p:cNvSpPr>
            <a:spLocks noGrp="1"/>
          </p:cNvSpPr>
          <p:nvPr>
            <p:ph type="body" idx="1"/>
          </p:nvPr>
        </p:nvSpPr>
        <p:spPr>
          <a:xfrm>
            <a:off x="311700" y="1338927"/>
            <a:ext cx="8520600" cy="3315616"/>
          </a:xfrm>
        </p:spPr>
        <p:txBody>
          <a:bodyPr>
            <a:normAutofit lnSpcReduction="10000"/>
          </a:bodyPr>
          <a:lstStyle/>
          <a:p>
            <a:r>
              <a:rPr lang="en-US" sz="1600" dirty="0">
                <a:solidFill>
                  <a:schemeClr val="tx1"/>
                </a:solidFill>
              </a:rPr>
              <a:t>The users have ages ranging from 19 years to 61 years, while the average age of the users is 35 years.</a:t>
            </a:r>
          </a:p>
          <a:p>
            <a:r>
              <a:rPr lang="en-US" sz="1600" dirty="0">
                <a:solidFill>
                  <a:schemeClr val="tx1"/>
                </a:solidFill>
              </a:rPr>
              <a:t>The average income of the users is 384.864.670,64.</a:t>
            </a:r>
          </a:p>
          <a:p>
            <a:r>
              <a:rPr lang="en-US" sz="1600" dirty="0">
                <a:solidFill>
                  <a:schemeClr val="tx1"/>
                </a:solidFill>
              </a:rPr>
              <a:t>On average, the users spend 180 minutes per day on the internet.</a:t>
            </a:r>
          </a:p>
          <a:p>
            <a:r>
              <a:rPr lang="en-US" sz="1600" dirty="0">
                <a:solidFill>
                  <a:schemeClr val="tx1"/>
                </a:solidFill>
              </a:rPr>
              <a:t>On average, the users spend 65 minutes per day on the site.</a:t>
            </a:r>
          </a:p>
          <a:p>
            <a:r>
              <a:rPr lang="en-US" sz="1600" dirty="0">
                <a:solidFill>
                  <a:schemeClr val="tx1"/>
                </a:solidFill>
              </a:rPr>
              <a:t>The most frequent gender is 'Perempuan' (female) that appears 518 times out of 997, which slightly higher compare to male.</a:t>
            </a:r>
          </a:p>
          <a:p>
            <a:r>
              <a:rPr lang="en-US" sz="1600" dirty="0">
                <a:solidFill>
                  <a:schemeClr val="tx1"/>
                </a:solidFill>
              </a:rPr>
              <a:t>Click On Ad has balance distribution, with 500 'No' and 500 'Yes'.</a:t>
            </a:r>
          </a:p>
          <a:p>
            <a:r>
              <a:rPr lang="en-US" sz="1600" dirty="0">
                <a:solidFill>
                  <a:schemeClr val="tx1"/>
                </a:solidFill>
              </a:rPr>
              <a:t>'Surabaya' is the most frequently </a:t>
            </a:r>
            <a:r>
              <a:rPr lang="en-US" sz="1600" dirty="0" err="1">
                <a:solidFill>
                  <a:schemeClr val="tx1"/>
                </a:solidFill>
              </a:rPr>
              <a:t>occuring</a:t>
            </a:r>
            <a:r>
              <a:rPr lang="en-US" sz="1600" dirty="0">
                <a:solidFill>
                  <a:schemeClr val="tx1"/>
                </a:solidFill>
              </a:rPr>
              <a:t> in City, which appears 64 times.</a:t>
            </a:r>
          </a:p>
          <a:p>
            <a:r>
              <a:rPr lang="en-US" sz="1600" dirty="0">
                <a:solidFill>
                  <a:schemeClr val="tx1"/>
                </a:solidFill>
              </a:rPr>
              <a:t>'DKI Jakarta' is the most frequently </a:t>
            </a:r>
            <a:r>
              <a:rPr lang="en-US" sz="1600" dirty="0" err="1">
                <a:solidFill>
                  <a:schemeClr val="tx1"/>
                </a:solidFill>
              </a:rPr>
              <a:t>occuring</a:t>
            </a:r>
            <a:r>
              <a:rPr lang="en-US" sz="1600" dirty="0">
                <a:solidFill>
                  <a:schemeClr val="tx1"/>
                </a:solidFill>
              </a:rPr>
              <a:t> in Province, which appears 253 times.</a:t>
            </a:r>
          </a:p>
          <a:p>
            <a:r>
              <a:rPr lang="en-US" sz="1600" dirty="0">
                <a:solidFill>
                  <a:schemeClr val="tx1"/>
                </a:solidFill>
              </a:rPr>
              <a:t>The most frequently </a:t>
            </a:r>
            <a:r>
              <a:rPr lang="en-US" sz="1600" dirty="0" err="1">
                <a:solidFill>
                  <a:schemeClr val="tx1"/>
                </a:solidFill>
              </a:rPr>
              <a:t>occcuring</a:t>
            </a:r>
            <a:r>
              <a:rPr lang="en-US" sz="1600" dirty="0">
                <a:solidFill>
                  <a:schemeClr val="tx1"/>
                </a:solidFill>
              </a:rPr>
              <a:t> category is '</a:t>
            </a:r>
            <a:r>
              <a:rPr lang="en-US" sz="1600" dirty="0" err="1">
                <a:solidFill>
                  <a:schemeClr val="tx1"/>
                </a:solidFill>
              </a:rPr>
              <a:t>Otomotif</a:t>
            </a:r>
            <a:r>
              <a:rPr lang="en-US" sz="1600" dirty="0">
                <a:solidFill>
                  <a:schemeClr val="tx1"/>
                </a:solidFill>
              </a:rPr>
              <a:t>' (Automotive), which appears 112 times.</a:t>
            </a:r>
          </a:p>
          <a:p>
            <a:pPr marL="114300" indent="0">
              <a:buNone/>
            </a:pPr>
            <a:endParaRPr lang="en-ID" sz="1600" dirty="0">
              <a:solidFill>
                <a:schemeClr val="tx1"/>
              </a:solidFill>
            </a:endParaRPr>
          </a:p>
        </p:txBody>
      </p:sp>
      <p:sp>
        <p:nvSpPr>
          <p:cNvPr id="4" name="TextBox 3">
            <a:extLst>
              <a:ext uri="{FF2B5EF4-FFF2-40B4-BE49-F238E27FC236}">
                <a16:creationId xmlns:a16="http://schemas.microsoft.com/office/drawing/2014/main" id="{90663E3F-643F-42E2-983A-B9A80A558C0D}"/>
              </a:ext>
            </a:extLst>
          </p:cNvPr>
          <p:cNvSpPr txBox="1"/>
          <p:nvPr/>
        </p:nvSpPr>
        <p:spPr>
          <a:xfrm>
            <a:off x="852055" y="938817"/>
            <a:ext cx="7439890" cy="400110"/>
          </a:xfrm>
          <a:prstGeom prst="rect">
            <a:avLst/>
          </a:prstGeom>
          <a:noFill/>
        </p:spPr>
        <p:txBody>
          <a:bodyPr wrap="square" rtlCol="0">
            <a:spAutoFit/>
          </a:bodyPr>
          <a:lstStyle/>
          <a:p>
            <a:pPr algn="ctr"/>
            <a:r>
              <a:rPr lang="en-US" sz="2000" b="1" dirty="0">
                <a:solidFill>
                  <a:schemeClr val="tx1"/>
                </a:solidFill>
              </a:rPr>
              <a:t>STATISTICAL ANALYSIS</a:t>
            </a:r>
            <a:endParaRPr lang="en-ID" sz="2000" b="1" dirty="0">
              <a:solidFill>
                <a:schemeClr val="tx1"/>
              </a:solidFill>
            </a:endParaRPr>
          </a:p>
        </p:txBody>
      </p:sp>
    </p:spTree>
    <p:extLst>
      <p:ext uri="{BB962C8B-B14F-4D97-AF65-F5344CB8AC3E}">
        <p14:creationId xmlns:p14="http://schemas.microsoft.com/office/powerpoint/2010/main" val="344145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5C4A-B187-407E-A216-323F9CF2C54B}"/>
              </a:ext>
            </a:extLst>
          </p:cNvPr>
          <p:cNvSpPr>
            <a:spLocks noGrp="1"/>
          </p:cNvSpPr>
          <p:nvPr>
            <p:ph type="title"/>
          </p:nvPr>
        </p:nvSpPr>
        <p:spPr/>
        <p:txBody>
          <a:bodyPr>
            <a:normAutofit fontScale="90000"/>
          </a:bodyPr>
          <a:lstStyle/>
          <a:p>
            <a:r>
              <a:rPr lang="en-US" sz="2800" b="1" dirty="0"/>
              <a:t>EXPLORATORY DATA ANALYSIS</a:t>
            </a:r>
            <a:endParaRPr lang="en-ID" sz="2800" b="1" dirty="0"/>
          </a:p>
        </p:txBody>
      </p:sp>
      <p:pic>
        <p:nvPicPr>
          <p:cNvPr id="6" name="Picture 5">
            <a:extLst>
              <a:ext uri="{FF2B5EF4-FFF2-40B4-BE49-F238E27FC236}">
                <a16:creationId xmlns:a16="http://schemas.microsoft.com/office/drawing/2014/main" id="{C94A1B9C-5EB4-432E-A1F1-8ABA0C657988}"/>
              </a:ext>
            </a:extLst>
          </p:cNvPr>
          <p:cNvPicPr>
            <a:picLocks noChangeAspect="1"/>
          </p:cNvPicPr>
          <p:nvPr/>
        </p:nvPicPr>
        <p:blipFill>
          <a:blip r:embed="rId2"/>
          <a:stretch>
            <a:fillRect/>
          </a:stretch>
        </p:blipFill>
        <p:spPr>
          <a:xfrm>
            <a:off x="2860378" y="1153391"/>
            <a:ext cx="1900712" cy="1794204"/>
          </a:xfrm>
          <a:prstGeom prst="rect">
            <a:avLst/>
          </a:prstGeom>
        </p:spPr>
      </p:pic>
      <p:pic>
        <p:nvPicPr>
          <p:cNvPr id="8" name="Picture 7">
            <a:extLst>
              <a:ext uri="{FF2B5EF4-FFF2-40B4-BE49-F238E27FC236}">
                <a16:creationId xmlns:a16="http://schemas.microsoft.com/office/drawing/2014/main" id="{E7C0038F-6887-49AB-8AD6-9391DB5D736C}"/>
              </a:ext>
            </a:extLst>
          </p:cNvPr>
          <p:cNvPicPr>
            <a:picLocks noChangeAspect="1"/>
          </p:cNvPicPr>
          <p:nvPr/>
        </p:nvPicPr>
        <p:blipFill>
          <a:blip r:embed="rId3"/>
          <a:stretch>
            <a:fillRect/>
          </a:stretch>
        </p:blipFill>
        <p:spPr>
          <a:xfrm>
            <a:off x="4846620" y="1153389"/>
            <a:ext cx="1900713" cy="1794205"/>
          </a:xfrm>
          <a:prstGeom prst="rect">
            <a:avLst/>
          </a:prstGeom>
        </p:spPr>
      </p:pic>
      <p:pic>
        <p:nvPicPr>
          <p:cNvPr id="10" name="Picture 9">
            <a:extLst>
              <a:ext uri="{FF2B5EF4-FFF2-40B4-BE49-F238E27FC236}">
                <a16:creationId xmlns:a16="http://schemas.microsoft.com/office/drawing/2014/main" id="{788A5928-0865-4282-9404-825CEC13CD12}"/>
              </a:ext>
            </a:extLst>
          </p:cNvPr>
          <p:cNvPicPr>
            <a:picLocks noChangeAspect="1"/>
          </p:cNvPicPr>
          <p:nvPr/>
        </p:nvPicPr>
        <p:blipFill>
          <a:blip r:embed="rId4"/>
          <a:stretch>
            <a:fillRect/>
          </a:stretch>
        </p:blipFill>
        <p:spPr>
          <a:xfrm>
            <a:off x="6747333" y="560524"/>
            <a:ext cx="2393333" cy="4582974"/>
          </a:xfrm>
          <a:prstGeom prst="rect">
            <a:avLst/>
          </a:prstGeom>
        </p:spPr>
      </p:pic>
      <p:pic>
        <p:nvPicPr>
          <p:cNvPr id="12" name="Picture 11">
            <a:extLst>
              <a:ext uri="{FF2B5EF4-FFF2-40B4-BE49-F238E27FC236}">
                <a16:creationId xmlns:a16="http://schemas.microsoft.com/office/drawing/2014/main" id="{36674E5F-5531-4685-9B40-3FA53BCCCEEB}"/>
              </a:ext>
            </a:extLst>
          </p:cNvPr>
          <p:cNvPicPr>
            <a:picLocks noChangeAspect="1"/>
          </p:cNvPicPr>
          <p:nvPr/>
        </p:nvPicPr>
        <p:blipFill>
          <a:blip r:embed="rId5"/>
          <a:stretch>
            <a:fillRect/>
          </a:stretch>
        </p:blipFill>
        <p:spPr>
          <a:xfrm>
            <a:off x="0" y="560524"/>
            <a:ext cx="2860378" cy="4582975"/>
          </a:xfrm>
          <a:prstGeom prst="rect">
            <a:avLst/>
          </a:prstGeom>
        </p:spPr>
      </p:pic>
      <p:pic>
        <p:nvPicPr>
          <p:cNvPr id="14" name="Picture 13">
            <a:extLst>
              <a:ext uri="{FF2B5EF4-FFF2-40B4-BE49-F238E27FC236}">
                <a16:creationId xmlns:a16="http://schemas.microsoft.com/office/drawing/2014/main" id="{6AAA286A-F4CF-4483-A7B7-E6C2C5D90E2A}"/>
              </a:ext>
            </a:extLst>
          </p:cNvPr>
          <p:cNvPicPr>
            <a:picLocks noChangeAspect="1"/>
          </p:cNvPicPr>
          <p:nvPr/>
        </p:nvPicPr>
        <p:blipFill>
          <a:blip r:embed="rId6"/>
          <a:stretch>
            <a:fillRect/>
          </a:stretch>
        </p:blipFill>
        <p:spPr>
          <a:xfrm>
            <a:off x="2860378" y="2947596"/>
            <a:ext cx="3886955" cy="2195904"/>
          </a:xfrm>
          <a:prstGeom prst="rect">
            <a:avLst/>
          </a:prstGeom>
        </p:spPr>
      </p:pic>
      <p:sp>
        <p:nvSpPr>
          <p:cNvPr id="15" name="TextBox 14">
            <a:extLst>
              <a:ext uri="{FF2B5EF4-FFF2-40B4-BE49-F238E27FC236}">
                <a16:creationId xmlns:a16="http://schemas.microsoft.com/office/drawing/2014/main" id="{8177ACAB-C2C9-42D7-8DBE-873C1478CDB3}"/>
              </a:ext>
            </a:extLst>
          </p:cNvPr>
          <p:cNvSpPr txBox="1"/>
          <p:nvPr/>
        </p:nvSpPr>
        <p:spPr>
          <a:xfrm>
            <a:off x="3368708" y="656901"/>
            <a:ext cx="2784763" cy="400110"/>
          </a:xfrm>
          <a:prstGeom prst="rect">
            <a:avLst/>
          </a:prstGeom>
          <a:noFill/>
        </p:spPr>
        <p:txBody>
          <a:bodyPr wrap="square" rtlCol="0">
            <a:spAutoFit/>
          </a:bodyPr>
          <a:lstStyle/>
          <a:p>
            <a:pPr algn="ctr"/>
            <a:r>
              <a:rPr lang="en-US" sz="2000" b="1" dirty="0">
                <a:solidFill>
                  <a:schemeClr val="tx1"/>
                </a:solidFill>
              </a:rPr>
              <a:t>Univariate Analysis</a:t>
            </a:r>
            <a:endParaRPr lang="en-ID" sz="2000" b="1" dirty="0">
              <a:solidFill>
                <a:schemeClr val="tx1"/>
              </a:solidFill>
            </a:endParaRPr>
          </a:p>
        </p:txBody>
      </p:sp>
    </p:spTree>
    <p:extLst>
      <p:ext uri="{BB962C8B-B14F-4D97-AF65-F5344CB8AC3E}">
        <p14:creationId xmlns:p14="http://schemas.microsoft.com/office/powerpoint/2010/main" val="130093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5C4A-B187-407E-A216-323F9CF2C54B}"/>
              </a:ext>
            </a:extLst>
          </p:cNvPr>
          <p:cNvSpPr>
            <a:spLocks noGrp="1"/>
          </p:cNvSpPr>
          <p:nvPr>
            <p:ph type="title"/>
          </p:nvPr>
        </p:nvSpPr>
        <p:spPr/>
        <p:txBody>
          <a:bodyPr>
            <a:normAutofit fontScale="90000"/>
          </a:bodyPr>
          <a:lstStyle/>
          <a:p>
            <a:r>
              <a:rPr lang="en-US" sz="2800" b="1" dirty="0"/>
              <a:t>EXPLORATORY DATA ANALYSIS</a:t>
            </a:r>
            <a:endParaRPr lang="en-ID" sz="2800" b="1" dirty="0"/>
          </a:p>
        </p:txBody>
      </p:sp>
      <p:pic>
        <p:nvPicPr>
          <p:cNvPr id="5" name="Picture 4">
            <a:extLst>
              <a:ext uri="{FF2B5EF4-FFF2-40B4-BE49-F238E27FC236}">
                <a16:creationId xmlns:a16="http://schemas.microsoft.com/office/drawing/2014/main" id="{858D0DB7-6B30-4DF7-92A2-4AD5B34D6670}"/>
              </a:ext>
            </a:extLst>
          </p:cNvPr>
          <p:cNvPicPr>
            <a:picLocks noChangeAspect="1"/>
          </p:cNvPicPr>
          <p:nvPr/>
        </p:nvPicPr>
        <p:blipFill>
          <a:blip r:embed="rId2"/>
          <a:stretch>
            <a:fillRect/>
          </a:stretch>
        </p:blipFill>
        <p:spPr>
          <a:xfrm>
            <a:off x="0" y="1319645"/>
            <a:ext cx="9144000" cy="3823854"/>
          </a:xfrm>
          <a:prstGeom prst="rect">
            <a:avLst/>
          </a:prstGeom>
        </p:spPr>
      </p:pic>
      <p:sp>
        <p:nvSpPr>
          <p:cNvPr id="6" name="TextBox 5">
            <a:extLst>
              <a:ext uri="{FF2B5EF4-FFF2-40B4-BE49-F238E27FC236}">
                <a16:creationId xmlns:a16="http://schemas.microsoft.com/office/drawing/2014/main" id="{72A10387-9A8C-4F28-8A6A-ED2CF1562B80}"/>
              </a:ext>
            </a:extLst>
          </p:cNvPr>
          <p:cNvSpPr txBox="1"/>
          <p:nvPr/>
        </p:nvSpPr>
        <p:spPr>
          <a:xfrm>
            <a:off x="852055" y="740030"/>
            <a:ext cx="7439890" cy="400110"/>
          </a:xfrm>
          <a:prstGeom prst="rect">
            <a:avLst/>
          </a:prstGeom>
          <a:noFill/>
        </p:spPr>
        <p:txBody>
          <a:bodyPr wrap="square" rtlCol="0">
            <a:spAutoFit/>
          </a:bodyPr>
          <a:lstStyle/>
          <a:p>
            <a:pPr algn="ctr"/>
            <a:r>
              <a:rPr lang="en-US" sz="2000" b="1" dirty="0">
                <a:solidFill>
                  <a:schemeClr val="tx1"/>
                </a:solidFill>
              </a:rPr>
              <a:t>Bivariate Analysis</a:t>
            </a:r>
            <a:endParaRPr lang="en-ID" sz="2000" b="1" dirty="0">
              <a:solidFill>
                <a:schemeClr val="tx1"/>
              </a:solidFill>
            </a:endParaRPr>
          </a:p>
        </p:txBody>
      </p:sp>
    </p:spTree>
    <p:extLst>
      <p:ext uri="{BB962C8B-B14F-4D97-AF65-F5344CB8AC3E}">
        <p14:creationId xmlns:p14="http://schemas.microsoft.com/office/powerpoint/2010/main" val="309652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5C4A-B187-407E-A216-323F9CF2C54B}"/>
              </a:ext>
            </a:extLst>
          </p:cNvPr>
          <p:cNvSpPr>
            <a:spLocks noGrp="1"/>
          </p:cNvSpPr>
          <p:nvPr>
            <p:ph type="title"/>
          </p:nvPr>
        </p:nvSpPr>
        <p:spPr/>
        <p:txBody>
          <a:bodyPr>
            <a:normAutofit fontScale="90000"/>
          </a:bodyPr>
          <a:lstStyle/>
          <a:p>
            <a:r>
              <a:rPr lang="en-US" sz="2800" b="1" dirty="0"/>
              <a:t>EXPLORATORY DATA ANALYSIS</a:t>
            </a:r>
            <a:endParaRPr lang="en-ID" sz="2800" b="1" dirty="0"/>
          </a:p>
        </p:txBody>
      </p:sp>
      <p:sp>
        <p:nvSpPr>
          <p:cNvPr id="3" name="Text Placeholder 2">
            <a:extLst>
              <a:ext uri="{FF2B5EF4-FFF2-40B4-BE49-F238E27FC236}">
                <a16:creationId xmlns:a16="http://schemas.microsoft.com/office/drawing/2014/main" id="{525D216F-7AC1-44F9-981E-A5DBC0462841}"/>
              </a:ext>
            </a:extLst>
          </p:cNvPr>
          <p:cNvSpPr>
            <a:spLocks noGrp="1"/>
          </p:cNvSpPr>
          <p:nvPr>
            <p:ph type="body" idx="1"/>
          </p:nvPr>
        </p:nvSpPr>
        <p:spPr>
          <a:xfrm>
            <a:off x="0" y="560524"/>
            <a:ext cx="9144000" cy="4582975"/>
          </a:xfrm>
        </p:spPr>
        <p:txBody>
          <a:bodyPr>
            <a:normAutofit fontScale="92500" lnSpcReduction="10000"/>
          </a:bodyPr>
          <a:lstStyle/>
          <a:p>
            <a:pPr marL="114300" indent="0">
              <a:buNone/>
            </a:pPr>
            <a:r>
              <a:rPr lang="en-US" sz="1200" b="1" dirty="0">
                <a:solidFill>
                  <a:schemeClr val="tx1"/>
                </a:solidFill>
              </a:rPr>
              <a:t>1. Age</a:t>
            </a:r>
          </a:p>
          <a:p>
            <a:r>
              <a:rPr lang="en-US" sz="1200" dirty="0">
                <a:solidFill>
                  <a:schemeClr val="tx1"/>
                </a:solidFill>
              </a:rPr>
              <a:t>the density of no is highest around age of 30, indicating that users in their 30s are less likely to click on ads.</a:t>
            </a:r>
          </a:p>
          <a:p>
            <a:r>
              <a:rPr lang="en-US" sz="1200" dirty="0">
                <a:solidFill>
                  <a:schemeClr val="tx1"/>
                </a:solidFill>
              </a:rPr>
              <a:t>the density of yes is highest around age of 40, indicating that users in their 40s are more likely to click on ads.</a:t>
            </a:r>
          </a:p>
          <a:p>
            <a:r>
              <a:rPr lang="en-US" sz="1200" dirty="0">
                <a:solidFill>
                  <a:schemeClr val="tx1"/>
                </a:solidFill>
              </a:rPr>
              <a:t>no distribution appears wider and shorter, indicating that it has a higher density and lower </a:t>
            </a:r>
            <a:r>
              <a:rPr lang="en-US" sz="1200" dirty="0" err="1">
                <a:solidFill>
                  <a:schemeClr val="tx1"/>
                </a:solidFill>
              </a:rPr>
              <a:t>variablity</a:t>
            </a:r>
            <a:r>
              <a:rPr lang="en-US" sz="1200" dirty="0">
                <a:solidFill>
                  <a:schemeClr val="tx1"/>
                </a:solidFill>
              </a:rPr>
              <a:t>.</a:t>
            </a:r>
          </a:p>
          <a:p>
            <a:r>
              <a:rPr lang="en-US" sz="1200" dirty="0">
                <a:solidFill>
                  <a:schemeClr val="tx1"/>
                </a:solidFill>
              </a:rPr>
              <a:t>yes distribution appears </a:t>
            </a:r>
            <a:r>
              <a:rPr lang="en-US" sz="1200" dirty="0" err="1">
                <a:solidFill>
                  <a:schemeClr val="tx1"/>
                </a:solidFill>
              </a:rPr>
              <a:t>slimer</a:t>
            </a:r>
            <a:r>
              <a:rPr lang="en-US" sz="1200" dirty="0">
                <a:solidFill>
                  <a:schemeClr val="tx1"/>
                </a:solidFill>
              </a:rPr>
              <a:t> and longer, indicating that it has a lower density and higher variability.</a:t>
            </a:r>
          </a:p>
          <a:p>
            <a:r>
              <a:rPr lang="en-US" sz="1200" dirty="0">
                <a:solidFill>
                  <a:schemeClr val="tx1"/>
                </a:solidFill>
              </a:rPr>
              <a:t>no distribution has a longer tail towards higher ages, indicating that it has a positive skew and has outlier.</a:t>
            </a:r>
            <a:endParaRPr lang="en-US" sz="1200" b="1" dirty="0">
              <a:solidFill>
                <a:schemeClr val="tx1"/>
              </a:solidFill>
            </a:endParaRPr>
          </a:p>
          <a:p>
            <a:pPr marL="114300" indent="0">
              <a:buNone/>
            </a:pPr>
            <a:r>
              <a:rPr lang="en-US" sz="1200" b="1" dirty="0">
                <a:solidFill>
                  <a:schemeClr val="tx1"/>
                </a:solidFill>
              </a:rPr>
              <a:t>2. DailyNetSpent</a:t>
            </a:r>
          </a:p>
          <a:p>
            <a:r>
              <a:rPr lang="en-US" sz="1200" dirty="0">
                <a:solidFill>
                  <a:schemeClr val="tx1"/>
                </a:solidFill>
              </a:rPr>
              <a:t>the density of no is highest around minutes of 225, indicating that users who has daily spent around 225 minutes on internet are less likely to click on ads.</a:t>
            </a:r>
          </a:p>
          <a:p>
            <a:r>
              <a:rPr lang="en-US" sz="1200" dirty="0">
                <a:solidFill>
                  <a:schemeClr val="tx1"/>
                </a:solidFill>
              </a:rPr>
              <a:t>the density of yes is highest around minutes of 125, indicating that users who has daily spent around 125 minutes on internet are more likely to click on ads.</a:t>
            </a:r>
          </a:p>
          <a:p>
            <a:r>
              <a:rPr lang="en-US" sz="1200" dirty="0">
                <a:solidFill>
                  <a:schemeClr val="tx1"/>
                </a:solidFill>
              </a:rPr>
              <a:t>no distribution appears shorter, indicating that it has a lower </a:t>
            </a:r>
            <a:r>
              <a:rPr lang="en-US" sz="1200" dirty="0" err="1">
                <a:solidFill>
                  <a:schemeClr val="tx1"/>
                </a:solidFill>
              </a:rPr>
              <a:t>variablity</a:t>
            </a:r>
            <a:r>
              <a:rPr lang="en-US" sz="1200" dirty="0">
                <a:solidFill>
                  <a:schemeClr val="tx1"/>
                </a:solidFill>
              </a:rPr>
              <a:t>.</a:t>
            </a:r>
          </a:p>
          <a:p>
            <a:r>
              <a:rPr lang="en-US" sz="1200" dirty="0">
                <a:solidFill>
                  <a:schemeClr val="tx1"/>
                </a:solidFill>
              </a:rPr>
              <a:t>yes distribution appears longer, indicating that it has a higher variability.</a:t>
            </a:r>
          </a:p>
          <a:p>
            <a:r>
              <a:rPr lang="en-US" sz="1200" dirty="0">
                <a:solidFill>
                  <a:schemeClr val="tx1"/>
                </a:solidFill>
              </a:rPr>
              <a:t>no distribution has a longer tail towards lower minutes, indicating that it has a negative skew and has outlier.</a:t>
            </a:r>
          </a:p>
          <a:p>
            <a:r>
              <a:rPr lang="en-US" sz="1200" dirty="0">
                <a:solidFill>
                  <a:schemeClr val="tx1"/>
                </a:solidFill>
              </a:rPr>
              <a:t>yes distribution has a very long tail towards higher minutes, indicating that it has a high positive skew and has outlier.</a:t>
            </a:r>
          </a:p>
          <a:p>
            <a:pPr marL="114300" indent="0">
              <a:buNone/>
            </a:pPr>
            <a:r>
              <a:rPr lang="en-US" sz="1200" b="1" dirty="0">
                <a:solidFill>
                  <a:schemeClr val="tx1"/>
                </a:solidFill>
              </a:rPr>
              <a:t>3. </a:t>
            </a:r>
            <a:r>
              <a:rPr lang="en-US" sz="1200" b="1" dirty="0" err="1">
                <a:solidFill>
                  <a:schemeClr val="tx1"/>
                </a:solidFill>
              </a:rPr>
              <a:t>DailySiteSpent</a:t>
            </a:r>
            <a:endParaRPr lang="en-US" sz="1200" b="1" dirty="0">
              <a:solidFill>
                <a:schemeClr val="tx1"/>
              </a:solidFill>
            </a:endParaRPr>
          </a:p>
          <a:p>
            <a:r>
              <a:rPr lang="en-US" sz="1200" dirty="0">
                <a:solidFill>
                  <a:schemeClr val="tx1"/>
                </a:solidFill>
              </a:rPr>
              <a:t>the density of no is highest around minutes of 79, indicating that users who has daily spent around 79 minutes on internet are less likely to click on ads.</a:t>
            </a:r>
          </a:p>
          <a:p>
            <a:r>
              <a:rPr lang="en-US" sz="1200" dirty="0">
                <a:solidFill>
                  <a:schemeClr val="tx1"/>
                </a:solidFill>
              </a:rPr>
              <a:t>the density of yes is highest around minutes of 42, indicating that users who has daily spent around 42 minutes on internet are more likely to click on ads.</a:t>
            </a:r>
          </a:p>
          <a:p>
            <a:r>
              <a:rPr lang="en-US" sz="1200" dirty="0">
                <a:solidFill>
                  <a:schemeClr val="tx1"/>
                </a:solidFill>
              </a:rPr>
              <a:t>no distribution appears wider and shorter, indicating that it has a higher density and lower </a:t>
            </a:r>
            <a:r>
              <a:rPr lang="en-US" sz="1200" dirty="0" err="1">
                <a:solidFill>
                  <a:schemeClr val="tx1"/>
                </a:solidFill>
              </a:rPr>
              <a:t>variablity</a:t>
            </a:r>
            <a:r>
              <a:rPr lang="en-US" sz="1200" dirty="0">
                <a:solidFill>
                  <a:schemeClr val="tx1"/>
                </a:solidFill>
              </a:rPr>
              <a:t>.</a:t>
            </a:r>
          </a:p>
          <a:p>
            <a:r>
              <a:rPr lang="en-US" sz="1200" dirty="0">
                <a:solidFill>
                  <a:schemeClr val="tx1"/>
                </a:solidFill>
              </a:rPr>
              <a:t>yes distribution appears </a:t>
            </a:r>
            <a:r>
              <a:rPr lang="en-US" sz="1200" dirty="0" err="1">
                <a:solidFill>
                  <a:schemeClr val="tx1"/>
                </a:solidFill>
              </a:rPr>
              <a:t>slimer</a:t>
            </a:r>
            <a:r>
              <a:rPr lang="en-US" sz="1200" dirty="0">
                <a:solidFill>
                  <a:schemeClr val="tx1"/>
                </a:solidFill>
              </a:rPr>
              <a:t> and longer, indicating that it has a lower density and higher variability.</a:t>
            </a:r>
          </a:p>
          <a:p>
            <a:r>
              <a:rPr lang="en-US" sz="1200" dirty="0">
                <a:solidFill>
                  <a:schemeClr val="tx1"/>
                </a:solidFill>
              </a:rPr>
              <a:t>no distribution has a longer tail towards lower minutes, indicating that it has a negative skew and has outlier.</a:t>
            </a:r>
          </a:p>
          <a:p>
            <a:r>
              <a:rPr lang="en-US" sz="1200" dirty="0">
                <a:solidFill>
                  <a:schemeClr val="tx1"/>
                </a:solidFill>
              </a:rPr>
              <a:t>yes distribution has a longer tail towards higher minutes, indicating that it has a positive skew and has outlier.</a:t>
            </a:r>
          </a:p>
        </p:txBody>
      </p:sp>
      <p:sp>
        <p:nvSpPr>
          <p:cNvPr id="4" name="TextBox 3">
            <a:extLst>
              <a:ext uri="{FF2B5EF4-FFF2-40B4-BE49-F238E27FC236}">
                <a16:creationId xmlns:a16="http://schemas.microsoft.com/office/drawing/2014/main" id="{E161383B-A627-4135-AB28-EE9F61A02976}"/>
              </a:ext>
            </a:extLst>
          </p:cNvPr>
          <p:cNvSpPr txBox="1"/>
          <p:nvPr/>
        </p:nvSpPr>
        <p:spPr>
          <a:xfrm>
            <a:off x="3179618" y="498177"/>
            <a:ext cx="2784763" cy="400110"/>
          </a:xfrm>
          <a:prstGeom prst="rect">
            <a:avLst/>
          </a:prstGeom>
          <a:noFill/>
        </p:spPr>
        <p:txBody>
          <a:bodyPr wrap="square" rtlCol="0">
            <a:spAutoFit/>
          </a:bodyPr>
          <a:lstStyle/>
          <a:p>
            <a:pPr algn="ctr"/>
            <a:r>
              <a:rPr lang="en-US" sz="2000" b="1" dirty="0">
                <a:solidFill>
                  <a:schemeClr val="tx1"/>
                </a:solidFill>
              </a:rPr>
              <a:t>Statistical Analysis</a:t>
            </a:r>
            <a:endParaRPr lang="en-ID" sz="2000" b="1" dirty="0">
              <a:solidFill>
                <a:schemeClr val="tx1"/>
              </a:solidFill>
            </a:endParaRPr>
          </a:p>
        </p:txBody>
      </p:sp>
    </p:spTree>
    <p:extLst>
      <p:ext uri="{BB962C8B-B14F-4D97-AF65-F5344CB8AC3E}">
        <p14:creationId xmlns:p14="http://schemas.microsoft.com/office/powerpoint/2010/main" val="175468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5C4A-B187-407E-A216-323F9CF2C54B}"/>
              </a:ext>
            </a:extLst>
          </p:cNvPr>
          <p:cNvSpPr>
            <a:spLocks noGrp="1"/>
          </p:cNvSpPr>
          <p:nvPr>
            <p:ph type="title"/>
          </p:nvPr>
        </p:nvSpPr>
        <p:spPr/>
        <p:txBody>
          <a:bodyPr>
            <a:normAutofit fontScale="90000"/>
          </a:bodyPr>
          <a:lstStyle/>
          <a:p>
            <a:r>
              <a:rPr lang="en-US" sz="2800" b="1" dirty="0"/>
              <a:t>EXPLORATORY DATA ANALYSIS</a:t>
            </a:r>
            <a:endParaRPr lang="en-ID" sz="2800" b="1" dirty="0"/>
          </a:p>
        </p:txBody>
      </p:sp>
      <p:sp>
        <p:nvSpPr>
          <p:cNvPr id="3" name="Text Placeholder 2">
            <a:extLst>
              <a:ext uri="{FF2B5EF4-FFF2-40B4-BE49-F238E27FC236}">
                <a16:creationId xmlns:a16="http://schemas.microsoft.com/office/drawing/2014/main" id="{525D216F-7AC1-44F9-981E-A5DBC0462841}"/>
              </a:ext>
            </a:extLst>
          </p:cNvPr>
          <p:cNvSpPr>
            <a:spLocks noGrp="1"/>
          </p:cNvSpPr>
          <p:nvPr>
            <p:ph type="body" idx="1"/>
          </p:nvPr>
        </p:nvSpPr>
        <p:spPr>
          <a:xfrm>
            <a:off x="0" y="1244049"/>
            <a:ext cx="3886190" cy="3616035"/>
          </a:xfrm>
        </p:spPr>
        <p:txBody>
          <a:bodyPr>
            <a:normAutofit fontScale="70000" lnSpcReduction="20000"/>
          </a:bodyPr>
          <a:lstStyle/>
          <a:p>
            <a:pPr algn="just"/>
            <a:r>
              <a:rPr lang="en-US" dirty="0"/>
              <a:t>The scatter plot appears that there is a higher concentration of green points in the upper left part of the plot (lower age values and higher daily internet spending), indicating that the younger users who spend more minutes on the internet tend not to click on ads.</a:t>
            </a:r>
          </a:p>
          <a:p>
            <a:pPr algn="just"/>
            <a:r>
              <a:rPr lang="en-US" dirty="0"/>
              <a:t>On the other hand, the orange points seem to be more spread out across the plot, indicating that older users who spend more minutes on the internet or younger users tend to click on ads.</a:t>
            </a:r>
          </a:p>
          <a:p>
            <a:pPr algn="just"/>
            <a:r>
              <a:rPr lang="en-US" dirty="0"/>
              <a:t>The regression line is higher on the left and lower in the right side of the plot, indicating a negative relationship between age and daily internet spending. it means as age increases, daily internet spending tends to decrease.</a:t>
            </a:r>
          </a:p>
          <a:p>
            <a:pPr marL="114300" indent="0" algn="just">
              <a:buNone/>
            </a:pPr>
            <a:endParaRPr lang="en-ID" dirty="0"/>
          </a:p>
        </p:txBody>
      </p:sp>
      <p:pic>
        <p:nvPicPr>
          <p:cNvPr id="5" name="Picture 4">
            <a:extLst>
              <a:ext uri="{FF2B5EF4-FFF2-40B4-BE49-F238E27FC236}">
                <a16:creationId xmlns:a16="http://schemas.microsoft.com/office/drawing/2014/main" id="{DE4FF8C6-D71F-420B-829A-AA6C896642A6}"/>
              </a:ext>
            </a:extLst>
          </p:cNvPr>
          <p:cNvPicPr>
            <a:picLocks noChangeAspect="1"/>
          </p:cNvPicPr>
          <p:nvPr/>
        </p:nvPicPr>
        <p:blipFill>
          <a:blip r:embed="rId2"/>
          <a:stretch>
            <a:fillRect/>
          </a:stretch>
        </p:blipFill>
        <p:spPr>
          <a:xfrm>
            <a:off x="3886190" y="560524"/>
            <a:ext cx="5257810" cy="4582975"/>
          </a:xfrm>
          <a:prstGeom prst="rect">
            <a:avLst/>
          </a:prstGeom>
        </p:spPr>
      </p:pic>
      <p:sp>
        <p:nvSpPr>
          <p:cNvPr id="6" name="TextBox 5">
            <a:extLst>
              <a:ext uri="{FF2B5EF4-FFF2-40B4-BE49-F238E27FC236}">
                <a16:creationId xmlns:a16="http://schemas.microsoft.com/office/drawing/2014/main" id="{78ACAA50-1F49-4120-BC67-2FF13928D585}"/>
              </a:ext>
            </a:extLst>
          </p:cNvPr>
          <p:cNvSpPr txBox="1"/>
          <p:nvPr/>
        </p:nvSpPr>
        <p:spPr>
          <a:xfrm>
            <a:off x="727336" y="843939"/>
            <a:ext cx="2784763" cy="400110"/>
          </a:xfrm>
          <a:prstGeom prst="rect">
            <a:avLst/>
          </a:prstGeom>
          <a:noFill/>
        </p:spPr>
        <p:txBody>
          <a:bodyPr wrap="square" rtlCol="0">
            <a:spAutoFit/>
          </a:bodyPr>
          <a:lstStyle/>
          <a:p>
            <a:pPr algn="ctr"/>
            <a:r>
              <a:rPr lang="en-US" sz="2000" b="1" dirty="0">
                <a:solidFill>
                  <a:schemeClr val="tx1"/>
                </a:solidFill>
              </a:rPr>
              <a:t>Multivariate Analysis</a:t>
            </a:r>
            <a:endParaRPr lang="en-ID" sz="2000" b="1" dirty="0">
              <a:solidFill>
                <a:schemeClr val="tx1"/>
              </a:solidFill>
            </a:endParaRPr>
          </a:p>
        </p:txBody>
      </p:sp>
    </p:spTree>
    <p:extLst>
      <p:ext uri="{BB962C8B-B14F-4D97-AF65-F5344CB8AC3E}">
        <p14:creationId xmlns:p14="http://schemas.microsoft.com/office/powerpoint/2010/main" val="69142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5C4A-B187-407E-A216-323F9CF2C54B}"/>
              </a:ext>
            </a:extLst>
          </p:cNvPr>
          <p:cNvSpPr>
            <a:spLocks noGrp="1"/>
          </p:cNvSpPr>
          <p:nvPr>
            <p:ph type="title"/>
          </p:nvPr>
        </p:nvSpPr>
        <p:spPr/>
        <p:txBody>
          <a:bodyPr>
            <a:normAutofit fontScale="90000"/>
          </a:bodyPr>
          <a:lstStyle/>
          <a:p>
            <a:r>
              <a:rPr lang="en-US" sz="2800" b="1" dirty="0"/>
              <a:t>EXPLORATORY DATA ANALYSIS</a:t>
            </a:r>
            <a:endParaRPr lang="en-ID" sz="2800" b="1" dirty="0"/>
          </a:p>
        </p:txBody>
      </p:sp>
      <p:sp>
        <p:nvSpPr>
          <p:cNvPr id="3" name="Text Placeholder 2">
            <a:extLst>
              <a:ext uri="{FF2B5EF4-FFF2-40B4-BE49-F238E27FC236}">
                <a16:creationId xmlns:a16="http://schemas.microsoft.com/office/drawing/2014/main" id="{525D216F-7AC1-44F9-981E-A5DBC0462841}"/>
              </a:ext>
            </a:extLst>
          </p:cNvPr>
          <p:cNvSpPr>
            <a:spLocks noGrp="1"/>
          </p:cNvSpPr>
          <p:nvPr>
            <p:ph type="body" idx="1"/>
          </p:nvPr>
        </p:nvSpPr>
        <p:spPr>
          <a:xfrm>
            <a:off x="5175514" y="1244050"/>
            <a:ext cx="3886190" cy="3616035"/>
          </a:xfrm>
        </p:spPr>
        <p:txBody>
          <a:bodyPr>
            <a:normAutofit fontScale="70000" lnSpcReduction="20000"/>
          </a:bodyPr>
          <a:lstStyle/>
          <a:p>
            <a:pPr algn="just"/>
            <a:r>
              <a:rPr lang="en-US" dirty="0">
                <a:solidFill>
                  <a:schemeClr val="tx1"/>
                </a:solidFill>
              </a:rPr>
              <a:t>The scatter plot appears that there is a higher concentration of green points in the upper left part of the plot (lower age values and higher daily internet spending), indicating that the younger users who spend more minutes on the site tend not to click on ads.</a:t>
            </a:r>
          </a:p>
          <a:p>
            <a:pPr algn="just"/>
            <a:r>
              <a:rPr lang="en-US" dirty="0">
                <a:solidFill>
                  <a:schemeClr val="tx1"/>
                </a:solidFill>
              </a:rPr>
              <a:t>On the other hand, the orange points seem to be more spread out across the plot, indicating that older users who spend more minutes on the site or younger users tend to click on ads.</a:t>
            </a:r>
          </a:p>
          <a:p>
            <a:pPr algn="just"/>
            <a:r>
              <a:rPr lang="en-US" dirty="0">
                <a:solidFill>
                  <a:schemeClr val="tx1"/>
                </a:solidFill>
              </a:rPr>
              <a:t>The regression line is higher on the left and lower in the right side of the plot, indicating a negative relationship between age and daily site spending. it means as age increases, daily site spending tends to decrease.</a:t>
            </a:r>
          </a:p>
        </p:txBody>
      </p:sp>
      <p:sp>
        <p:nvSpPr>
          <p:cNvPr id="6" name="TextBox 5">
            <a:extLst>
              <a:ext uri="{FF2B5EF4-FFF2-40B4-BE49-F238E27FC236}">
                <a16:creationId xmlns:a16="http://schemas.microsoft.com/office/drawing/2014/main" id="{78ACAA50-1F49-4120-BC67-2FF13928D585}"/>
              </a:ext>
            </a:extLst>
          </p:cNvPr>
          <p:cNvSpPr txBox="1"/>
          <p:nvPr/>
        </p:nvSpPr>
        <p:spPr>
          <a:xfrm>
            <a:off x="5808523" y="843940"/>
            <a:ext cx="2784763" cy="400110"/>
          </a:xfrm>
          <a:prstGeom prst="rect">
            <a:avLst/>
          </a:prstGeom>
          <a:noFill/>
        </p:spPr>
        <p:txBody>
          <a:bodyPr wrap="square" rtlCol="0">
            <a:spAutoFit/>
          </a:bodyPr>
          <a:lstStyle/>
          <a:p>
            <a:pPr algn="ctr"/>
            <a:r>
              <a:rPr lang="en-US" sz="2000" b="1" dirty="0">
                <a:solidFill>
                  <a:schemeClr val="tx1"/>
                </a:solidFill>
              </a:rPr>
              <a:t>Multivariate Analysis</a:t>
            </a:r>
            <a:endParaRPr lang="en-ID" sz="2000" b="1" dirty="0">
              <a:solidFill>
                <a:schemeClr val="tx1"/>
              </a:solidFill>
            </a:endParaRPr>
          </a:p>
        </p:txBody>
      </p:sp>
      <p:pic>
        <p:nvPicPr>
          <p:cNvPr id="7" name="Picture 6">
            <a:extLst>
              <a:ext uri="{FF2B5EF4-FFF2-40B4-BE49-F238E27FC236}">
                <a16:creationId xmlns:a16="http://schemas.microsoft.com/office/drawing/2014/main" id="{5ABDA58C-0B2E-4432-9521-A41464C26F2E}"/>
              </a:ext>
            </a:extLst>
          </p:cNvPr>
          <p:cNvPicPr>
            <a:picLocks noChangeAspect="1"/>
          </p:cNvPicPr>
          <p:nvPr/>
        </p:nvPicPr>
        <p:blipFill>
          <a:blip r:embed="rId2"/>
          <a:stretch>
            <a:fillRect/>
          </a:stretch>
        </p:blipFill>
        <p:spPr>
          <a:xfrm>
            <a:off x="0" y="560524"/>
            <a:ext cx="5175514" cy="4582975"/>
          </a:xfrm>
          <a:prstGeom prst="rect">
            <a:avLst/>
          </a:prstGeom>
        </p:spPr>
      </p:pic>
    </p:spTree>
    <p:extLst>
      <p:ext uri="{BB962C8B-B14F-4D97-AF65-F5344CB8AC3E}">
        <p14:creationId xmlns:p14="http://schemas.microsoft.com/office/powerpoint/2010/main" val="272782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5C4A-B187-407E-A216-323F9CF2C54B}"/>
              </a:ext>
            </a:extLst>
          </p:cNvPr>
          <p:cNvSpPr>
            <a:spLocks noGrp="1"/>
          </p:cNvSpPr>
          <p:nvPr>
            <p:ph type="title"/>
          </p:nvPr>
        </p:nvSpPr>
        <p:spPr/>
        <p:txBody>
          <a:bodyPr>
            <a:normAutofit fontScale="90000"/>
          </a:bodyPr>
          <a:lstStyle/>
          <a:p>
            <a:r>
              <a:rPr lang="en-US" sz="2800" b="1" dirty="0"/>
              <a:t>EXPLORATORY DATA ANALYSIS</a:t>
            </a:r>
            <a:endParaRPr lang="en-ID" sz="2800" b="1" dirty="0"/>
          </a:p>
        </p:txBody>
      </p:sp>
      <p:sp>
        <p:nvSpPr>
          <p:cNvPr id="3" name="Text Placeholder 2">
            <a:extLst>
              <a:ext uri="{FF2B5EF4-FFF2-40B4-BE49-F238E27FC236}">
                <a16:creationId xmlns:a16="http://schemas.microsoft.com/office/drawing/2014/main" id="{525D216F-7AC1-44F9-981E-A5DBC0462841}"/>
              </a:ext>
            </a:extLst>
          </p:cNvPr>
          <p:cNvSpPr>
            <a:spLocks noGrp="1"/>
          </p:cNvSpPr>
          <p:nvPr>
            <p:ph type="body" idx="1"/>
          </p:nvPr>
        </p:nvSpPr>
        <p:spPr>
          <a:xfrm>
            <a:off x="0" y="1244050"/>
            <a:ext cx="3886190" cy="3616035"/>
          </a:xfrm>
        </p:spPr>
        <p:txBody>
          <a:bodyPr>
            <a:normAutofit fontScale="70000" lnSpcReduction="20000"/>
          </a:bodyPr>
          <a:lstStyle/>
          <a:p>
            <a:r>
              <a:rPr lang="en-US" dirty="0">
                <a:solidFill>
                  <a:schemeClr val="tx1"/>
                </a:solidFill>
              </a:rPr>
              <a:t>The scatter plot appears that there is a higher concentration of green points in the upper right part of the plot (higher income values and higher daily internet spending), indicating that the higher income users who spend more minutes on the internet tend not to click on ads.</a:t>
            </a:r>
          </a:p>
          <a:p>
            <a:r>
              <a:rPr lang="en-US" dirty="0">
                <a:solidFill>
                  <a:schemeClr val="tx1"/>
                </a:solidFill>
              </a:rPr>
              <a:t>On the other hand, the orange points seem to be more spread out across the plot, indicating that higher income users who spend more minutes on the internet or lower income users tend to click on ads.</a:t>
            </a:r>
          </a:p>
          <a:p>
            <a:r>
              <a:rPr lang="en-US" dirty="0">
                <a:solidFill>
                  <a:schemeClr val="tx1"/>
                </a:solidFill>
              </a:rPr>
              <a:t>The regression line is lower on the left and higher in the right side of the plot, indicating a positive relationship between income and daily site spending. it means as income increases, daily internet spending tends to increase.</a:t>
            </a:r>
          </a:p>
        </p:txBody>
      </p:sp>
      <p:sp>
        <p:nvSpPr>
          <p:cNvPr id="6" name="TextBox 5">
            <a:extLst>
              <a:ext uri="{FF2B5EF4-FFF2-40B4-BE49-F238E27FC236}">
                <a16:creationId xmlns:a16="http://schemas.microsoft.com/office/drawing/2014/main" id="{78ACAA50-1F49-4120-BC67-2FF13928D585}"/>
              </a:ext>
            </a:extLst>
          </p:cNvPr>
          <p:cNvSpPr txBox="1"/>
          <p:nvPr/>
        </p:nvSpPr>
        <p:spPr>
          <a:xfrm>
            <a:off x="633009" y="843940"/>
            <a:ext cx="2784763" cy="400110"/>
          </a:xfrm>
          <a:prstGeom prst="rect">
            <a:avLst/>
          </a:prstGeom>
          <a:noFill/>
        </p:spPr>
        <p:txBody>
          <a:bodyPr wrap="square" rtlCol="0">
            <a:spAutoFit/>
          </a:bodyPr>
          <a:lstStyle/>
          <a:p>
            <a:pPr algn="ctr"/>
            <a:r>
              <a:rPr lang="en-US" sz="2000" b="1" dirty="0">
                <a:solidFill>
                  <a:schemeClr val="tx1"/>
                </a:solidFill>
              </a:rPr>
              <a:t>Multivariate Analysis</a:t>
            </a:r>
            <a:endParaRPr lang="en-ID" sz="2000" b="1" dirty="0">
              <a:solidFill>
                <a:schemeClr val="tx1"/>
              </a:solidFill>
            </a:endParaRPr>
          </a:p>
        </p:txBody>
      </p:sp>
      <p:pic>
        <p:nvPicPr>
          <p:cNvPr id="5" name="Picture 4">
            <a:extLst>
              <a:ext uri="{FF2B5EF4-FFF2-40B4-BE49-F238E27FC236}">
                <a16:creationId xmlns:a16="http://schemas.microsoft.com/office/drawing/2014/main" id="{6A1EA375-04C0-4325-83AA-88F5CD7CE133}"/>
              </a:ext>
            </a:extLst>
          </p:cNvPr>
          <p:cNvPicPr>
            <a:picLocks noChangeAspect="1"/>
          </p:cNvPicPr>
          <p:nvPr/>
        </p:nvPicPr>
        <p:blipFill>
          <a:blip r:embed="rId2"/>
          <a:stretch>
            <a:fillRect/>
          </a:stretch>
        </p:blipFill>
        <p:spPr>
          <a:xfrm>
            <a:off x="3886190" y="560525"/>
            <a:ext cx="5247978" cy="4580950"/>
          </a:xfrm>
          <a:prstGeom prst="rect">
            <a:avLst/>
          </a:prstGeom>
        </p:spPr>
      </p:pic>
    </p:spTree>
    <p:extLst>
      <p:ext uri="{BB962C8B-B14F-4D97-AF65-F5344CB8AC3E}">
        <p14:creationId xmlns:p14="http://schemas.microsoft.com/office/powerpoint/2010/main" val="16928802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1246</Words>
  <Application>Microsoft Office PowerPoint</Application>
  <PresentationFormat>On-screen Show (16:9)</PresentationFormat>
  <Paragraphs>69</Paragraphs>
  <Slides>11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Black</vt:lpstr>
      <vt:lpstr>Dosis</vt:lpstr>
      <vt:lpstr>Nunito</vt:lpstr>
      <vt:lpstr>Roboto</vt:lpstr>
      <vt:lpstr>Simple Light</vt:lpstr>
      <vt:lpstr>Simple Light</vt:lpstr>
      <vt:lpstr>Predict Clicked Ads Customer Classification by using Machine Learning</vt:lpstr>
      <vt:lpstr>Overview</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Clicked Ads Customer Classification by using Machine Learning</dc:title>
  <cp:lastModifiedBy>lanafuadi</cp:lastModifiedBy>
  <cp:revision>8</cp:revision>
  <dcterms:modified xsi:type="dcterms:W3CDTF">2023-07-10T05:27:15Z</dcterms:modified>
</cp:coreProperties>
</file>