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6"/>
  </p:notesMasterIdLst>
  <p:sldIdLst>
    <p:sldId id="256" r:id="rId3"/>
    <p:sldId id="257" r:id="rId4"/>
    <p:sldId id="258" r:id="rId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75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3.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f84eb88aa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f84eb88aa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09c81fab5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09c81fab5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f84eb88aa7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f84eb88aa7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5" y="744575"/>
            <a:ext cx="3852300" cy="20526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3300"/>
              <a:buNone/>
              <a:defRPr sz="3300" b="1">
                <a:solidFill>
                  <a:schemeClr val="lt1"/>
                </a:solidFill>
              </a:defRPr>
            </a:lvl1pPr>
            <a:lvl2pPr lvl="1" algn="ctr">
              <a:spcBef>
                <a:spcPts val="0"/>
              </a:spcBef>
              <a:spcAft>
                <a:spcPts val="0"/>
              </a:spcAft>
              <a:buClr>
                <a:schemeClr val="lt1"/>
              </a:buClr>
              <a:buSzPts val="3300"/>
              <a:buNone/>
              <a:defRPr sz="3300" b="1">
                <a:solidFill>
                  <a:schemeClr val="lt1"/>
                </a:solidFill>
              </a:defRPr>
            </a:lvl2pPr>
            <a:lvl3pPr lvl="2" algn="ctr">
              <a:spcBef>
                <a:spcPts val="0"/>
              </a:spcBef>
              <a:spcAft>
                <a:spcPts val="0"/>
              </a:spcAft>
              <a:buClr>
                <a:schemeClr val="lt1"/>
              </a:buClr>
              <a:buSzPts val="3300"/>
              <a:buNone/>
              <a:defRPr sz="3300" b="1">
                <a:solidFill>
                  <a:schemeClr val="lt1"/>
                </a:solidFill>
              </a:defRPr>
            </a:lvl3pPr>
            <a:lvl4pPr lvl="3" algn="ctr">
              <a:spcBef>
                <a:spcPts val="0"/>
              </a:spcBef>
              <a:spcAft>
                <a:spcPts val="0"/>
              </a:spcAft>
              <a:buClr>
                <a:schemeClr val="lt1"/>
              </a:buClr>
              <a:buSzPts val="3300"/>
              <a:buNone/>
              <a:defRPr sz="3300" b="1">
                <a:solidFill>
                  <a:schemeClr val="lt1"/>
                </a:solidFill>
              </a:defRPr>
            </a:lvl4pPr>
            <a:lvl5pPr lvl="4" algn="ctr">
              <a:spcBef>
                <a:spcPts val="0"/>
              </a:spcBef>
              <a:spcAft>
                <a:spcPts val="0"/>
              </a:spcAft>
              <a:buClr>
                <a:schemeClr val="lt1"/>
              </a:buClr>
              <a:buSzPts val="3300"/>
              <a:buNone/>
              <a:defRPr sz="3300" b="1">
                <a:solidFill>
                  <a:schemeClr val="lt1"/>
                </a:solidFill>
              </a:defRPr>
            </a:lvl5pPr>
            <a:lvl6pPr lvl="5" algn="ctr">
              <a:spcBef>
                <a:spcPts val="0"/>
              </a:spcBef>
              <a:spcAft>
                <a:spcPts val="0"/>
              </a:spcAft>
              <a:buClr>
                <a:schemeClr val="lt1"/>
              </a:buClr>
              <a:buSzPts val="3300"/>
              <a:buNone/>
              <a:defRPr sz="3300" b="1">
                <a:solidFill>
                  <a:schemeClr val="lt1"/>
                </a:solidFill>
              </a:defRPr>
            </a:lvl6pPr>
            <a:lvl7pPr lvl="6" algn="ctr">
              <a:spcBef>
                <a:spcPts val="0"/>
              </a:spcBef>
              <a:spcAft>
                <a:spcPts val="0"/>
              </a:spcAft>
              <a:buClr>
                <a:schemeClr val="lt1"/>
              </a:buClr>
              <a:buSzPts val="3300"/>
              <a:buNone/>
              <a:defRPr sz="3300" b="1">
                <a:solidFill>
                  <a:schemeClr val="lt1"/>
                </a:solidFill>
              </a:defRPr>
            </a:lvl7pPr>
            <a:lvl8pPr lvl="7" algn="ctr">
              <a:spcBef>
                <a:spcPts val="0"/>
              </a:spcBef>
              <a:spcAft>
                <a:spcPts val="0"/>
              </a:spcAft>
              <a:buClr>
                <a:schemeClr val="lt1"/>
              </a:buClr>
              <a:buSzPts val="3300"/>
              <a:buNone/>
              <a:defRPr sz="3300" b="1">
                <a:solidFill>
                  <a:schemeClr val="lt1"/>
                </a:solidFill>
              </a:defRPr>
            </a:lvl8pPr>
            <a:lvl9pPr lvl="8" algn="ctr">
              <a:spcBef>
                <a:spcPts val="0"/>
              </a:spcBef>
              <a:spcAft>
                <a:spcPts val="0"/>
              </a:spcAft>
              <a:buClr>
                <a:schemeClr val="lt1"/>
              </a:buClr>
              <a:buSzPts val="3300"/>
              <a:buNone/>
              <a:defRPr sz="3300" b="1">
                <a:solidFill>
                  <a:schemeClr val="lt1"/>
                </a:solidFill>
              </a:defRPr>
            </a:lvl9pPr>
          </a:lstStyle>
          <a:p>
            <a:endParaRPr/>
          </a:p>
        </p:txBody>
      </p:sp>
      <p:sp>
        <p:nvSpPr>
          <p:cNvPr id="11" name="Google Shape;11;p2"/>
          <p:cNvSpPr txBox="1">
            <a:spLocks noGrp="1"/>
          </p:cNvSpPr>
          <p:nvPr>
            <p:ph type="subTitle" idx="1"/>
          </p:nvPr>
        </p:nvSpPr>
        <p:spPr>
          <a:xfrm>
            <a:off x="4980000" y="2834125"/>
            <a:ext cx="3852300" cy="17139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1200"/>
              <a:buNone/>
              <a:defRPr sz="1200">
                <a:solidFill>
                  <a:schemeClr val="dk1"/>
                </a:solidFill>
              </a:defRPr>
            </a:lvl1pPr>
            <a:lvl2pPr lvl="1" algn="ctr">
              <a:lnSpc>
                <a:spcPct val="100000"/>
              </a:lnSpc>
              <a:spcBef>
                <a:spcPts val="0"/>
              </a:spcBef>
              <a:spcAft>
                <a:spcPts val="0"/>
              </a:spcAft>
              <a:buClr>
                <a:schemeClr val="dk1"/>
              </a:buClr>
              <a:buSzPts val="1200"/>
              <a:buNone/>
              <a:defRPr sz="1200">
                <a:solidFill>
                  <a:schemeClr val="dk1"/>
                </a:solidFill>
              </a:defRPr>
            </a:lvl2pPr>
            <a:lvl3pPr lvl="2" algn="ctr">
              <a:lnSpc>
                <a:spcPct val="100000"/>
              </a:lnSpc>
              <a:spcBef>
                <a:spcPts val="0"/>
              </a:spcBef>
              <a:spcAft>
                <a:spcPts val="0"/>
              </a:spcAft>
              <a:buClr>
                <a:schemeClr val="dk1"/>
              </a:buClr>
              <a:buSzPts val="1200"/>
              <a:buNone/>
              <a:defRPr sz="1200">
                <a:solidFill>
                  <a:schemeClr val="dk1"/>
                </a:solidFill>
              </a:defRPr>
            </a:lvl3pPr>
            <a:lvl4pPr lvl="3" algn="ctr">
              <a:lnSpc>
                <a:spcPct val="100000"/>
              </a:lnSpc>
              <a:spcBef>
                <a:spcPts val="0"/>
              </a:spcBef>
              <a:spcAft>
                <a:spcPts val="0"/>
              </a:spcAft>
              <a:buClr>
                <a:schemeClr val="dk1"/>
              </a:buClr>
              <a:buSzPts val="1200"/>
              <a:buNone/>
              <a:defRPr sz="1200">
                <a:solidFill>
                  <a:schemeClr val="dk1"/>
                </a:solidFill>
              </a:defRPr>
            </a:lvl4pPr>
            <a:lvl5pPr lvl="4" algn="ctr">
              <a:lnSpc>
                <a:spcPct val="100000"/>
              </a:lnSpc>
              <a:spcBef>
                <a:spcPts val="0"/>
              </a:spcBef>
              <a:spcAft>
                <a:spcPts val="0"/>
              </a:spcAft>
              <a:buClr>
                <a:schemeClr val="dk1"/>
              </a:buClr>
              <a:buSzPts val="1200"/>
              <a:buNone/>
              <a:defRPr sz="1200">
                <a:solidFill>
                  <a:schemeClr val="dk1"/>
                </a:solidFill>
              </a:defRPr>
            </a:lvl5pPr>
            <a:lvl6pPr lvl="5" algn="ctr">
              <a:lnSpc>
                <a:spcPct val="100000"/>
              </a:lnSpc>
              <a:spcBef>
                <a:spcPts val="0"/>
              </a:spcBef>
              <a:spcAft>
                <a:spcPts val="0"/>
              </a:spcAft>
              <a:buClr>
                <a:schemeClr val="dk1"/>
              </a:buClr>
              <a:buSzPts val="1200"/>
              <a:buNone/>
              <a:defRPr sz="1200">
                <a:solidFill>
                  <a:schemeClr val="dk1"/>
                </a:solidFill>
              </a:defRPr>
            </a:lvl6pPr>
            <a:lvl7pPr lvl="6" algn="ctr">
              <a:lnSpc>
                <a:spcPct val="100000"/>
              </a:lnSpc>
              <a:spcBef>
                <a:spcPts val="0"/>
              </a:spcBef>
              <a:spcAft>
                <a:spcPts val="0"/>
              </a:spcAft>
              <a:buClr>
                <a:schemeClr val="dk1"/>
              </a:buClr>
              <a:buSzPts val="1200"/>
              <a:buNone/>
              <a:defRPr sz="1200">
                <a:solidFill>
                  <a:schemeClr val="dk1"/>
                </a:solidFill>
              </a:defRPr>
            </a:lvl7pPr>
            <a:lvl8pPr lvl="7" algn="ctr">
              <a:lnSpc>
                <a:spcPct val="100000"/>
              </a:lnSpc>
              <a:spcBef>
                <a:spcPts val="0"/>
              </a:spcBef>
              <a:spcAft>
                <a:spcPts val="0"/>
              </a:spcAft>
              <a:buClr>
                <a:schemeClr val="dk1"/>
              </a:buClr>
              <a:buSzPts val="1200"/>
              <a:buNone/>
              <a:defRPr sz="1200">
                <a:solidFill>
                  <a:schemeClr val="dk1"/>
                </a:solidFill>
              </a:defRPr>
            </a:lvl8pPr>
            <a:lvl9pPr lvl="8" algn="ctr">
              <a:lnSpc>
                <a:spcPct val="100000"/>
              </a:lnSpc>
              <a:spcBef>
                <a:spcPts val="0"/>
              </a:spcBef>
              <a:spcAft>
                <a:spcPts val="0"/>
              </a:spcAft>
              <a:buClr>
                <a:schemeClr val="dk1"/>
              </a:buClr>
              <a:buSzPts val="1200"/>
              <a:buNone/>
              <a:defRPr sz="1200">
                <a:solidFill>
                  <a:schemeClr val="dk1"/>
                </a:solidFill>
              </a:defRPr>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0" name="Google Shape;6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3" name="Google Shape;6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64" name="Google Shape;64;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 name="Google Shape;67;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68" name="Google Shape;68;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69" name="Google Shape;69;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2" name="Google Shape;72;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5" name="Google Shape;75;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76" name="Google Shape;76;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79" name="Google Shape;79;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3" name="Google Shape;83;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4" name="Google Shape;84;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85" name="Google Shape;85;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88" name="Google Shape;88;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1" name="Google Shape;91;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92" name="Google Shape;92;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12175"/>
            <a:ext cx="7632300" cy="572700"/>
          </a:xfrm>
          <a:prstGeom prst="rect">
            <a:avLst/>
          </a:prstGeom>
        </p:spPr>
        <p:txBody>
          <a:bodyPr spcFirstLastPara="1" wrap="square" lIns="91425" tIns="91425" rIns="91425" bIns="91425" anchor="t" anchorCtr="0">
            <a:normAutofit/>
          </a:bodyPr>
          <a:lstStyle>
            <a:lvl1pPr lvl="0" algn="ctr">
              <a:spcBef>
                <a:spcPts val="0"/>
              </a:spcBef>
              <a:spcAft>
                <a:spcPts val="0"/>
              </a:spcAft>
              <a:buClr>
                <a:schemeClr val="lt1"/>
              </a:buClr>
              <a:buSzPts val="2200"/>
              <a:buNone/>
              <a:defRPr sz="2200">
                <a:solidFill>
                  <a:schemeClr val="lt1"/>
                </a:solidFill>
              </a:defRPr>
            </a:lvl1pPr>
            <a:lvl2pPr lvl="1" algn="ctr">
              <a:spcBef>
                <a:spcPts val="0"/>
              </a:spcBef>
              <a:spcAft>
                <a:spcPts val="0"/>
              </a:spcAft>
              <a:buClr>
                <a:schemeClr val="lt1"/>
              </a:buClr>
              <a:buSzPts val="2200"/>
              <a:buNone/>
              <a:defRPr sz="2200">
                <a:solidFill>
                  <a:schemeClr val="lt1"/>
                </a:solidFill>
              </a:defRPr>
            </a:lvl2pPr>
            <a:lvl3pPr lvl="2" algn="ctr">
              <a:spcBef>
                <a:spcPts val="0"/>
              </a:spcBef>
              <a:spcAft>
                <a:spcPts val="0"/>
              </a:spcAft>
              <a:buClr>
                <a:schemeClr val="lt1"/>
              </a:buClr>
              <a:buSzPts val="2200"/>
              <a:buNone/>
              <a:defRPr sz="2200">
                <a:solidFill>
                  <a:schemeClr val="lt1"/>
                </a:solidFill>
              </a:defRPr>
            </a:lvl3pPr>
            <a:lvl4pPr lvl="3" algn="ctr">
              <a:spcBef>
                <a:spcPts val="0"/>
              </a:spcBef>
              <a:spcAft>
                <a:spcPts val="0"/>
              </a:spcAft>
              <a:buClr>
                <a:schemeClr val="lt1"/>
              </a:buClr>
              <a:buSzPts val="2200"/>
              <a:buNone/>
              <a:defRPr sz="2200">
                <a:solidFill>
                  <a:schemeClr val="lt1"/>
                </a:solidFill>
              </a:defRPr>
            </a:lvl4pPr>
            <a:lvl5pPr lvl="4" algn="ctr">
              <a:spcBef>
                <a:spcPts val="0"/>
              </a:spcBef>
              <a:spcAft>
                <a:spcPts val="0"/>
              </a:spcAft>
              <a:buClr>
                <a:schemeClr val="lt1"/>
              </a:buClr>
              <a:buSzPts val="2200"/>
              <a:buNone/>
              <a:defRPr sz="2200">
                <a:solidFill>
                  <a:schemeClr val="lt1"/>
                </a:solidFill>
              </a:defRPr>
            </a:lvl5pPr>
            <a:lvl6pPr lvl="5" algn="ctr">
              <a:spcBef>
                <a:spcPts val="0"/>
              </a:spcBef>
              <a:spcAft>
                <a:spcPts val="0"/>
              </a:spcAft>
              <a:buClr>
                <a:schemeClr val="lt1"/>
              </a:buClr>
              <a:buSzPts val="2200"/>
              <a:buNone/>
              <a:defRPr sz="2200">
                <a:solidFill>
                  <a:schemeClr val="lt1"/>
                </a:solidFill>
              </a:defRPr>
            </a:lvl6pPr>
            <a:lvl7pPr lvl="6" algn="ctr">
              <a:spcBef>
                <a:spcPts val="0"/>
              </a:spcBef>
              <a:spcAft>
                <a:spcPts val="0"/>
              </a:spcAft>
              <a:buClr>
                <a:schemeClr val="lt1"/>
              </a:buClr>
              <a:buSzPts val="2200"/>
              <a:buNone/>
              <a:defRPr sz="2200">
                <a:solidFill>
                  <a:schemeClr val="lt1"/>
                </a:solidFill>
              </a:defRPr>
            </a:lvl7pPr>
            <a:lvl8pPr lvl="7" algn="ctr">
              <a:spcBef>
                <a:spcPts val="0"/>
              </a:spcBef>
              <a:spcAft>
                <a:spcPts val="0"/>
              </a:spcAft>
              <a:buClr>
                <a:schemeClr val="lt1"/>
              </a:buClr>
              <a:buSzPts val="2200"/>
              <a:buNone/>
              <a:defRPr sz="2200">
                <a:solidFill>
                  <a:schemeClr val="lt1"/>
                </a:solidFill>
              </a:defRPr>
            </a:lvl8pPr>
            <a:lvl9pPr lvl="8" algn="ctr">
              <a:spcBef>
                <a:spcPts val="0"/>
              </a:spcBef>
              <a:spcAft>
                <a:spcPts val="0"/>
              </a:spcAft>
              <a:buClr>
                <a:schemeClr val="lt1"/>
              </a:buClr>
              <a:buSzPts val="2200"/>
              <a:buNone/>
              <a:defRPr sz="2200">
                <a:solidFill>
                  <a:schemeClr val="lt1"/>
                </a:solidFill>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hyperlink" Target="https://github.com/stars/lanafuadi/lists/rakami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hyperlink" Target="https://www.linkedin.com/in/lanafuadi/" TargetMode="External"/><Relationship Id="rId4" Type="http://schemas.openxmlformats.org/officeDocument/2006/relationships/hyperlink" Target="mailto:lanafuadi@gmail.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lanafuadi/project5"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8"/>
        <p:cNvGrpSpPr/>
        <p:nvPr/>
      </p:nvGrpSpPr>
      <p:grpSpPr>
        <a:xfrm>
          <a:off x="0" y="0"/>
          <a:ext cx="0" cy="0"/>
          <a:chOff x="0" y="0"/>
          <a:chExt cx="0" cy="0"/>
        </a:xfrm>
      </p:grpSpPr>
      <p:sp>
        <p:nvSpPr>
          <p:cNvPr id="99" name="Google Shape;99;p25"/>
          <p:cNvSpPr txBox="1">
            <a:spLocks noGrp="1"/>
          </p:cNvSpPr>
          <p:nvPr>
            <p:ph type="ctrTitle"/>
          </p:nvPr>
        </p:nvSpPr>
        <p:spPr>
          <a:xfrm>
            <a:off x="311700" y="1542800"/>
            <a:ext cx="3736800" cy="2007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3180" dirty="0">
                <a:latin typeface="Dosis"/>
                <a:ea typeface="Dosis"/>
                <a:cs typeface="Dosis"/>
                <a:sym typeface="Dosis"/>
              </a:rPr>
              <a:t>Improving Employee Retention by Predicting Employee Attrition Using Machine Learning</a:t>
            </a:r>
            <a:endParaRPr sz="3180" dirty="0">
              <a:latin typeface="Dosis"/>
              <a:ea typeface="Dosis"/>
              <a:cs typeface="Dosis"/>
              <a:sym typeface="Dosis"/>
            </a:endParaRPr>
          </a:p>
        </p:txBody>
      </p:sp>
      <p:sp>
        <p:nvSpPr>
          <p:cNvPr id="100" name="Google Shape;100;p25"/>
          <p:cNvSpPr txBox="1"/>
          <p:nvPr/>
        </p:nvSpPr>
        <p:spPr>
          <a:xfrm>
            <a:off x="6050004" y="775006"/>
            <a:ext cx="2402400" cy="1039787"/>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sz="1200" b="1" dirty="0">
                <a:latin typeface="Dosis"/>
                <a:ea typeface="Dosis"/>
                <a:cs typeface="Dosis"/>
                <a:sym typeface="Dosis"/>
              </a:rPr>
              <a:t>Created by: </a:t>
            </a:r>
            <a:endParaRPr sz="1200" b="1" dirty="0">
              <a:latin typeface="Dosis"/>
              <a:ea typeface="Dosis"/>
              <a:cs typeface="Dosis"/>
              <a:sym typeface="Dosis"/>
            </a:endParaRPr>
          </a:p>
          <a:p>
            <a:pPr marL="0" marR="0" lvl="0" indent="0" algn="l" rtl="0">
              <a:lnSpc>
                <a:spcPct val="100000"/>
              </a:lnSpc>
              <a:spcBef>
                <a:spcPts val="0"/>
              </a:spcBef>
              <a:spcAft>
                <a:spcPts val="0"/>
              </a:spcAft>
              <a:buClr>
                <a:srgbClr val="000000"/>
              </a:buClr>
              <a:buSzPts val="1100"/>
              <a:buFont typeface="Arial"/>
              <a:buNone/>
            </a:pPr>
            <a:r>
              <a:rPr lang="en" sz="2400" b="1" i="0" u="none" strike="noStrike" cap="none" dirty="0">
                <a:solidFill>
                  <a:srgbClr val="000000"/>
                </a:solidFill>
                <a:latin typeface="Dosis"/>
                <a:ea typeface="Dosis"/>
                <a:cs typeface="Dosis"/>
                <a:sym typeface="Dosis"/>
              </a:rPr>
              <a:t>Lana Fuadi</a:t>
            </a:r>
            <a:endParaRPr sz="2400" b="1" i="0" u="none" strike="noStrike" cap="none" dirty="0">
              <a:solidFill>
                <a:srgbClr val="000000"/>
              </a:solidFill>
              <a:latin typeface="Dosis"/>
              <a:ea typeface="Dosis"/>
              <a:cs typeface="Dosis"/>
              <a:sym typeface="Dosis"/>
            </a:endParaRPr>
          </a:p>
          <a:p>
            <a:pPr marL="0" marR="0" lvl="0" indent="0" algn="l" rtl="0">
              <a:lnSpc>
                <a:spcPct val="100000"/>
              </a:lnSpc>
              <a:spcBef>
                <a:spcPts val="0"/>
              </a:spcBef>
              <a:spcAft>
                <a:spcPts val="0"/>
              </a:spcAft>
              <a:buClr>
                <a:srgbClr val="000000"/>
              </a:buClr>
              <a:buSzPts val="1100"/>
              <a:buFont typeface="Arial"/>
              <a:buNone/>
            </a:pPr>
            <a:r>
              <a:rPr lang="en" sz="1200" dirty="0">
                <a:latin typeface="Dosis"/>
                <a:ea typeface="Dosis"/>
                <a:cs typeface="Dosis"/>
                <a:sym typeface="Dosis"/>
                <a:hlinkClick r:id="rId4"/>
              </a:rPr>
              <a:t>lanafuadi@</a:t>
            </a:r>
            <a:r>
              <a:rPr lang="en-ID" sz="1200" dirty="0">
                <a:latin typeface="Dosis"/>
                <a:ea typeface="Dosis"/>
                <a:cs typeface="Dosis"/>
                <a:sym typeface="Dosis"/>
                <a:hlinkClick r:id="rId4"/>
              </a:rPr>
              <a:t>gmail.com</a:t>
            </a:r>
            <a:endParaRPr sz="1200" dirty="0">
              <a:latin typeface="Dosis"/>
              <a:ea typeface="Dosis"/>
              <a:cs typeface="Dosis"/>
              <a:sym typeface="Dosis"/>
            </a:endParaRPr>
          </a:p>
          <a:p>
            <a:pPr lvl="0">
              <a:buSzPts val="1100"/>
            </a:pPr>
            <a:r>
              <a:rPr lang="en-ID" sz="1200" dirty="0">
                <a:latin typeface="Dosis"/>
                <a:ea typeface="Dosis"/>
                <a:cs typeface="Dosis"/>
                <a:sym typeface="Dosis"/>
                <a:hlinkClick r:id="rId5"/>
              </a:rPr>
              <a:t>linkedin.com/lanafuadi</a:t>
            </a:r>
            <a:endParaRPr sz="1200" dirty="0">
              <a:latin typeface="Dosis"/>
              <a:ea typeface="Dosis"/>
              <a:cs typeface="Dosis"/>
              <a:sym typeface="Dosis"/>
            </a:endParaRPr>
          </a:p>
        </p:txBody>
      </p:sp>
      <p:pic>
        <p:nvPicPr>
          <p:cNvPr id="101" name="Google Shape;101;p25"/>
          <p:cNvPicPr preferRelativeResize="0"/>
          <p:nvPr/>
        </p:nvPicPr>
        <p:blipFill>
          <a:blip r:embed="rId6"/>
          <a:srcRect/>
          <a:stretch/>
        </p:blipFill>
        <p:spPr>
          <a:xfrm>
            <a:off x="4665150" y="685600"/>
            <a:ext cx="1218600" cy="1218600"/>
          </a:xfrm>
          <a:prstGeom prst="roundRect">
            <a:avLst>
              <a:gd name="adj" fmla="val 50000"/>
            </a:avLst>
          </a:prstGeom>
          <a:noFill/>
          <a:ln w="9525" cap="flat" cmpd="sng">
            <a:solidFill>
              <a:schemeClr val="dk1"/>
            </a:solidFill>
            <a:prstDash val="solid"/>
            <a:round/>
            <a:headEnd type="none" w="sm" len="sm"/>
            <a:tailEnd type="none" w="sm" len="sm"/>
          </a:ln>
        </p:spPr>
      </p:pic>
      <p:sp>
        <p:nvSpPr>
          <p:cNvPr id="102" name="Google Shape;102;p25"/>
          <p:cNvSpPr txBox="1">
            <a:spLocks noGrp="1"/>
          </p:cNvSpPr>
          <p:nvPr>
            <p:ph type="subTitle" idx="1"/>
          </p:nvPr>
        </p:nvSpPr>
        <p:spPr>
          <a:xfrm>
            <a:off x="4665150" y="2202425"/>
            <a:ext cx="4167000" cy="2298000"/>
          </a:xfrm>
          <a:prstGeom prst="rect">
            <a:avLst/>
          </a:prstGeom>
        </p:spPr>
        <p:txBody>
          <a:bodyPr spcFirstLastPara="1" wrap="square" lIns="91425" tIns="91425" rIns="91425" bIns="91425" anchor="t" anchorCtr="0">
            <a:noAutofit/>
          </a:bodyPr>
          <a:lstStyle/>
          <a:p>
            <a:pPr marL="0" lvl="0" indent="0" algn="just">
              <a:lnSpc>
                <a:spcPct val="95000"/>
              </a:lnSpc>
              <a:spcAft>
                <a:spcPts val="1200"/>
              </a:spcAft>
              <a:buSzPts val="1018"/>
            </a:pPr>
            <a:r>
              <a:rPr lang="en" sz="1217" dirty="0">
                <a:solidFill>
                  <a:schemeClr val="dk1"/>
                </a:solidFill>
                <a:latin typeface="Nunito"/>
                <a:ea typeface="Nunito"/>
                <a:cs typeface="Nunito"/>
                <a:sym typeface="Nunito"/>
              </a:rPr>
              <a:t>“</a:t>
            </a:r>
            <a:r>
              <a:rPr lang="en-ID" sz="1217" dirty="0">
                <a:solidFill>
                  <a:schemeClr val="dk1"/>
                </a:solidFill>
                <a:latin typeface="Nunito"/>
                <a:ea typeface="Nunito"/>
                <a:cs typeface="Nunito"/>
                <a:sym typeface="Nunito"/>
              </a:rPr>
              <a:t>I am </a:t>
            </a:r>
            <a:r>
              <a:rPr lang="en-US" sz="1400" dirty="0">
                <a:latin typeface="Nunito"/>
              </a:rPr>
              <a:t>a results-driven data scientist with a passion for leveraging data to drive business success. Through rigorous training at </a:t>
            </a:r>
            <a:r>
              <a:rPr lang="en-US" sz="1400" dirty="0" err="1">
                <a:latin typeface="Nunito"/>
                <a:hlinkClick r:id="rId7"/>
              </a:rPr>
              <a:t>Rakamin</a:t>
            </a:r>
            <a:r>
              <a:rPr lang="en-US" sz="1400" dirty="0">
                <a:latin typeface="Nunito"/>
              </a:rPr>
              <a:t> Bootcamp, I have honed my skills in Python, ML, SQL, and Business Intelligence. I am committed to continuous learning and have completed additional certifications and course to further enhance my expertise. With strong collaboration, critical thinking, and problem solving skills, I am confident in my ability to help your company make data-driven decisions that propel your business to new heights.</a:t>
            </a:r>
            <a:r>
              <a:rPr lang="en" sz="1217" dirty="0">
                <a:solidFill>
                  <a:schemeClr val="dk1"/>
                </a:solidFill>
                <a:latin typeface="Nunito"/>
                <a:ea typeface="Nunito"/>
                <a:cs typeface="Nunito"/>
                <a:sym typeface="Nunito"/>
              </a:rPr>
              <a:t>”</a:t>
            </a:r>
            <a:endParaRPr sz="2790" dirty="0">
              <a:latin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6"/>
          <p:cNvSpPr txBox="1">
            <a:spLocks noGrp="1"/>
          </p:cNvSpPr>
          <p:nvPr>
            <p:ph type="title"/>
          </p:nvPr>
        </p:nvSpPr>
        <p:spPr>
          <a:xfrm>
            <a:off x="0" y="-12175"/>
            <a:ext cx="79263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 sz="2220" b="1">
                <a:solidFill>
                  <a:schemeClr val="lt1"/>
                </a:solidFill>
                <a:latin typeface="Roboto"/>
                <a:ea typeface="Roboto"/>
                <a:cs typeface="Roboto"/>
                <a:sym typeface="Roboto"/>
              </a:rPr>
              <a:t>Overview</a:t>
            </a:r>
            <a:endParaRPr sz="2220" b="1">
              <a:solidFill>
                <a:schemeClr val="lt1"/>
              </a:solidFill>
              <a:latin typeface="Roboto"/>
              <a:ea typeface="Roboto"/>
              <a:cs typeface="Roboto"/>
              <a:sym typeface="Roboto"/>
            </a:endParaRPr>
          </a:p>
        </p:txBody>
      </p:sp>
      <p:sp>
        <p:nvSpPr>
          <p:cNvPr id="108" name="Google Shape;108;p26"/>
          <p:cNvSpPr txBox="1">
            <a:spLocks noGrp="1"/>
          </p:cNvSpPr>
          <p:nvPr>
            <p:ph type="body" idx="1"/>
          </p:nvPr>
        </p:nvSpPr>
        <p:spPr>
          <a:xfrm>
            <a:off x="311700" y="1506875"/>
            <a:ext cx="8520600" cy="30621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a:solidFill>
                  <a:schemeClr val="dk1"/>
                </a:solidFill>
                <a:latin typeface="Dosis"/>
                <a:ea typeface="Dosis"/>
                <a:cs typeface="Dosis"/>
                <a:sym typeface="Dosis"/>
              </a:rPr>
              <a:t>“Sumber daya manusia (SDM) adalah aset utama yang perlu dikelola dengan baik oleh perusahaan agar tujuan bisnis dapat tercapai dengan efektif dan efisien. Pada kesempatan kali ini, kita akan menghadapi sebuah permasalahan tentang sumber daya manusia yang ada di perusahaan. Fokus kita adalah untuk mengetahui bagaimana cara menjaga karyawan agar tetap bertahan di perusahaan yang ada saat ini yang dapat mengakibatkan bengkaknya biaya untuk rekrutmen karyawan serta pelatihan untuk mereka yang baru masuk. Dengan mengetahui faktor utama yang menyebabkan karyawan tidak merasa, perusahaan dapat segera menanggulanginya dengan membuat program-program yang relevan dengan permasalahan karyawan. “</a:t>
            </a:r>
            <a:endParaRPr>
              <a:solidFill>
                <a:schemeClr val="dk1"/>
              </a:solidFill>
              <a:latin typeface="Dosis"/>
              <a:ea typeface="Dosis"/>
              <a:cs typeface="Dosis"/>
              <a:sym typeface="Dosis"/>
            </a:endParaRPr>
          </a:p>
          <a:p>
            <a:pPr marL="0" lvl="0" indent="0" algn="just" rtl="0">
              <a:spcBef>
                <a:spcPts val="1200"/>
              </a:spcBef>
              <a:spcAft>
                <a:spcPts val="1200"/>
              </a:spcAft>
              <a:buNone/>
            </a:pPr>
            <a:endParaRPr>
              <a:solidFill>
                <a:schemeClr val="dk1"/>
              </a:solidFill>
              <a:latin typeface="Dosis"/>
              <a:ea typeface="Dosis"/>
              <a:cs typeface="Dosis"/>
              <a:sym typeface="Dosi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7"/>
          <p:cNvSpPr txBox="1">
            <a:spLocks noGrp="1"/>
          </p:cNvSpPr>
          <p:nvPr>
            <p:ph type="title"/>
          </p:nvPr>
        </p:nvSpPr>
        <p:spPr>
          <a:xfrm>
            <a:off x="0" y="-12175"/>
            <a:ext cx="78660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b="1"/>
              <a:t>Data Preprocessing</a:t>
            </a:r>
            <a:endParaRPr b="1"/>
          </a:p>
        </p:txBody>
      </p:sp>
      <p:sp>
        <p:nvSpPr>
          <p:cNvPr id="114" name="Google Shape;114;p27"/>
          <p:cNvSpPr txBox="1">
            <a:spLocks noGrp="1"/>
          </p:cNvSpPr>
          <p:nvPr>
            <p:ph type="body" idx="1"/>
          </p:nvPr>
        </p:nvSpPr>
        <p:spPr>
          <a:xfrm>
            <a:off x="311700" y="823775"/>
            <a:ext cx="8520600" cy="4098600"/>
          </a:xfrm>
          <a:prstGeom prst="rect">
            <a:avLst/>
          </a:prstGeom>
        </p:spPr>
        <p:txBody>
          <a:bodyPr spcFirstLastPara="1" wrap="square" lIns="91425" tIns="91425" rIns="91425" bIns="91425" anchor="t" anchorCtr="0">
            <a:noAutofit/>
          </a:bodyPr>
          <a:lstStyle/>
          <a:p>
            <a:pPr marL="361950" lvl="0" indent="-228600" algn="l" rtl="0">
              <a:spcBef>
                <a:spcPts val="0"/>
              </a:spcBef>
              <a:spcAft>
                <a:spcPts val="0"/>
              </a:spcAft>
              <a:buClr>
                <a:schemeClr val="dk1"/>
              </a:buClr>
              <a:buSzPts val="1500"/>
              <a:buFont typeface="+mj-lt"/>
              <a:buAutoNum type="arabicPeriod"/>
            </a:pPr>
            <a:r>
              <a:rPr lang="en-ID" sz="1200" b="1" dirty="0">
                <a:solidFill>
                  <a:schemeClr val="dk1"/>
                </a:solidFill>
              </a:rPr>
              <a:t>Handle </a:t>
            </a:r>
            <a:r>
              <a:rPr lang="en-ID" sz="1200" b="1" dirty="0" err="1">
                <a:solidFill>
                  <a:schemeClr val="dk1"/>
                </a:solidFill>
              </a:rPr>
              <a:t>Unrelevant</a:t>
            </a:r>
            <a:r>
              <a:rPr lang="en-ID" sz="1200" b="1" dirty="0">
                <a:solidFill>
                  <a:schemeClr val="dk1"/>
                </a:solidFill>
              </a:rPr>
              <a:t> Columns:</a:t>
            </a:r>
          </a:p>
          <a:p>
            <a:pPr marL="876300" lvl="1" indent="-285750">
              <a:buClr>
                <a:schemeClr val="dk1"/>
              </a:buClr>
              <a:buSzPts val="1500"/>
            </a:pPr>
            <a:r>
              <a:rPr lang="en-ID" sz="1200" dirty="0">
                <a:solidFill>
                  <a:schemeClr val="dk1"/>
                </a:solidFill>
              </a:rPr>
              <a:t>For efficiency, I dropped neither important nor relevant columns, such as Username, </a:t>
            </a:r>
            <a:r>
              <a:rPr lang="en-ID" sz="1200" dirty="0" err="1">
                <a:solidFill>
                  <a:schemeClr val="dk1"/>
                </a:solidFill>
              </a:rPr>
              <a:t>EnterpriseID</a:t>
            </a:r>
            <a:r>
              <a:rPr lang="en-ID" sz="1200" dirty="0">
                <a:solidFill>
                  <a:schemeClr val="dk1"/>
                </a:solidFill>
              </a:rPr>
              <a:t>, </a:t>
            </a:r>
            <a:r>
              <a:rPr lang="en-ID" sz="1200" dirty="0" err="1">
                <a:solidFill>
                  <a:schemeClr val="dk1"/>
                </a:solidFill>
              </a:rPr>
              <a:t>NomorHP</a:t>
            </a:r>
            <a:r>
              <a:rPr lang="en-ID" sz="1200" dirty="0">
                <a:solidFill>
                  <a:schemeClr val="dk1"/>
                </a:solidFill>
              </a:rPr>
              <a:t>, Email. </a:t>
            </a:r>
          </a:p>
          <a:p>
            <a:pPr marL="876300" lvl="1" indent="-285750">
              <a:buClr>
                <a:schemeClr val="dk1"/>
              </a:buClr>
              <a:buSzPts val="1500"/>
            </a:pPr>
            <a:r>
              <a:rPr lang="en-ID" sz="1200" dirty="0">
                <a:solidFill>
                  <a:schemeClr val="dk1"/>
                </a:solidFill>
              </a:rPr>
              <a:t>I dropped </a:t>
            </a:r>
            <a:r>
              <a:rPr lang="en-ID" sz="1200" dirty="0" err="1">
                <a:solidFill>
                  <a:schemeClr val="dk1"/>
                </a:solidFill>
              </a:rPr>
              <a:t>dropped</a:t>
            </a:r>
            <a:r>
              <a:rPr lang="en-ID" sz="1200" dirty="0">
                <a:solidFill>
                  <a:schemeClr val="dk1"/>
                </a:solidFill>
              </a:rPr>
              <a:t> </a:t>
            </a:r>
            <a:r>
              <a:rPr lang="en-ID" sz="1200" dirty="0" err="1">
                <a:solidFill>
                  <a:schemeClr val="dk1"/>
                </a:solidFill>
              </a:rPr>
              <a:t>IkutProgramLOP</a:t>
            </a:r>
            <a:r>
              <a:rPr lang="en-ID" sz="1200" dirty="0">
                <a:solidFill>
                  <a:schemeClr val="dk1"/>
                </a:solidFill>
              </a:rPr>
              <a:t> because it has too many missing values, I guess imputation will not help. 258 is missing out of 287.</a:t>
            </a:r>
          </a:p>
          <a:p>
            <a:pPr marL="876300" lvl="1" indent="-285750">
              <a:buClr>
                <a:schemeClr val="dk1"/>
              </a:buClr>
              <a:buSzPts val="1500"/>
            </a:pPr>
            <a:r>
              <a:rPr lang="en-ID" sz="1200" dirty="0">
                <a:solidFill>
                  <a:schemeClr val="dk1"/>
                </a:solidFill>
              </a:rPr>
              <a:t>I dropped </a:t>
            </a:r>
            <a:r>
              <a:rPr lang="en-ID" sz="1200" dirty="0" err="1">
                <a:solidFill>
                  <a:schemeClr val="dk1"/>
                </a:solidFill>
              </a:rPr>
              <a:t>PernahBekerja</a:t>
            </a:r>
            <a:r>
              <a:rPr lang="en-ID" sz="1200" dirty="0">
                <a:solidFill>
                  <a:schemeClr val="dk1"/>
                </a:solidFill>
              </a:rPr>
              <a:t> because it has only one unique value, it will not affect modelling. </a:t>
            </a:r>
            <a:br>
              <a:rPr lang="en-ID" sz="1200" dirty="0">
                <a:solidFill>
                  <a:schemeClr val="dk1"/>
                </a:solidFill>
              </a:rPr>
            </a:br>
            <a:endParaRPr lang="en-ID" sz="1200" dirty="0">
              <a:solidFill>
                <a:schemeClr val="dk1"/>
              </a:solidFill>
            </a:endParaRPr>
          </a:p>
          <a:p>
            <a:pPr marL="361950" lvl="0" indent="-228600" algn="l" rtl="0">
              <a:spcBef>
                <a:spcPts val="0"/>
              </a:spcBef>
              <a:spcAft>
                <a:spcPts val="0"/>
              </a:spcAft>
              <a:buClr>
                <a:schemeClr val="dk1"/>
              </a:buClr>
              <a:buSzPts val="1500"/>
              <a:buFont typeface="+mj-lt"/>
              <a:buAutoNum type="arabicPeriod"/>
            </a:pPr>
            <a:r>
              <a:rPr lang="en-US" sz="1200" b="1" dirty="0">
                <a:solidFill>
                  <a:schemeClr val="dk1"/>
                </a:solidFill>
              </a:rPr>
              <a:t>Handle Missing Values:</a:t>
            </a:r>
          </a:p>
          <a:p>
            <a:pPr marL="876300" lvl="1" indent="-285750">
              <a:buClr>
                <a:schemeClr val="dk1"/>
              </a:buClr>
              <a:buSzPts val="1500"/>
            </a:pPr>
            <a:r>
              <a:rPr lang="en-US" sz="1200" dirty="0">
                <a:solidFill>
                  <a:schemeClr val="dk1"/>
                </a:solidFill>
              </a:rPr>
              <a:t>There are total 81 missing values spread in </a:t>
            </a:r>
            <a:r>
              <a:rPr lang="en-US" sz="1200" dirty="0" err="1">
                <a:solidFill>
                  <a:schemeClr val="dk1"/>
                </a:solidFill>
              </a:rPr>
              <a:t>AlasanResign</a:t>
            </a:r>
            <a:r>
              <a:rPr lang="en-US" sz="1200" dirty="0">
                <a:solidFill>
                  <a:schemeClr val="dk1"/>
                </a:solidFill>
              </a:rPr>
              <a:t> (66), </a:t>
            </a:r>
            <a:r>
              <a:rPr lang="en-US" sz="1200" dirty="0" err="1">
                <a:solidFill>
                  <a:schemeClr val="dk1"/>
                </a:solidFill>
              </a:rPr>
              <a:t>JumlahKehadiran</a:t>
            </a:r>
            <a:r>
              <a:rPr lang="en-US" sz="1200" dirty="0">
                <a:solidFill>
                  <a:schemeClr val="dk1"/>
                </a:solidFill>
              </a:rPr>
              <a:t> (6), </a:t>
            </a:r>
            <a:r>
              <a:rPr lang="en-US" sz="1200" dirty="0" err="1">
                <a:solidFill>
                  <a:schemeClr val="dk1"/>
                </a:solidFill>
              </a:rPr>
              <a:t>SkorKepuasanPegawai</a:t>
            </a:r>
            <a:r>
              <a:rPr lang="en-US" sz="1200" dirty="0">
                <a:solidFill>
                  <a:schemeClr val="dk1"/>
                </a:solidFill>
              </a:rPr>
              <a:t> (5), </a:t>
            </a:r>
            <a:r>
              <a:rPr lang="en-US" sz="1200" dirty="0" err="1">
                <a:solidFill>
                  <a:schemeClr val="dk1"/>
                </a:solidFill>
              </a:rPr>
              <a:t>JumlahKeikutsertaanProjek</a:t>
            </a:r>
            <a:r>
              <a:rPr lang="en-US" sz="1200" dirty="0">
                <a:solidFill>
                  <a:schemeClr val="dk1"/>
                </a:solidFill>
              </a:rPr>
              <a:t> (3), and </a:t>
            </a:r>
            <a:r>
              <a:rPr lang="en-US" sz="1200" dirty="0" err="1">
                <a:solidFill>
                  <a:schemeClr val="dk1"/>
                </a:solidFill>
              </a:rPr>
              <a:t>JumlahKeterlambatanSebulanTerakhir</a:t>
            </a:r>
            <a:r>
              <a:rPr lang="en-US" sz="1200" dirty="0">
                <a:solidFill>
                  <a:schemeClr val="dk1"/>
                </a:solidFill>
              </a:rPr>
              <a:t> (1).</a:t>
            </a:r>
          </a:p>
          <a:p>
            <a:pPr marL="876300" lvl="1" indent="-285750">
              <a:buClr>
                <a:schemeClr val="dk1"/>
              </a:buClr>
              <a:buSzPts val="1500"/>
            </a:pPr>
            <a:r>
              <a:rPr lang="en-US" sz="1200" dirty="0">
                <a:solidFill>
                  <a:schemeClr val="dk1"/>
                </a:solidFill>
              </a:rPr>
              <a:t>I use mode imputation for all of them because </a:t>
            </a:r>
            <a:r>
              <a:rPr lang="en-US" sz="1200" dirty="0" err="1">
                <a:solidFill>
                  <a:schemeClr val="dk1"/>
                </a:solidFill>
              </a:rPr>
              <a:t>AlasanResign</a:t>
            </a:r>
            <a:r>
              <a:rPr lang="en-US" sz="1200" dirty="0">
                <a:solidFill>
                  <a:schemeClr val="dk1"/>
                </a:solidFill>
              </a:rPr>
              <a:t> has string values, it has no mean attribute. Also the rest’s means are float with many decimal while their original values are float without decimal other than 0. mean imputation will add unneeded unique value.</a:t>
            </a:r>
            <a:br>
              <a:rPr lang="en-US" sz="1200" dirty="0">
                <a:solidFill>
                  <a:schemeClr val="dk1"/>
                </a:solidFill>
              </a:rPr>
            </a:br>
            <a:endParaRPr lang="en-US" sz="1200" dirty="0">
              <a:solidFill>
                <a:schemeClr val="dk1"/>
              </a:solidFill>
            </a:endParaRPr>
          </a:p>
          <a:p>
            <a:pPr marL="361950" lvl="0" indent="-228600" algn="l" rtl="0">
              <a:spcBef>
                <a:spcPts val="0"/>
              </a:spcBef>
              <a:spcAft>
                <a:spcPts val="0"/>
              </a:spcAft>
              <a:buClr>
                <a:schemeClr val="dk1"/>
              </a:buClr>
              <a:buSzPts val="1500"/>
              <a:buFont typeface="+mj-lt"/>
              <a:buAutoNum type="arabicPeriod"/>
            </a:pPr>
            <a:r>
              <a:rPr lang="en-US" sz="1200" b="1" dirty="0">
                <a:solidFill>
                  <a:schemeClr val="dk1"/>
                </a:solidFill>
              </a:rPr>
              <a:t>Handle Duplicate Values:</a:t>
            </a:r>
          </a:p>
          <a:p>
            <a:pPr marL="876300" lvl="1" indent="-285750">
              <a:buClr>
                <a:schemeClr val="dk1"/>
              </a:buClr>
              <a:buSzPts val="1500"/>
            </a:pPr>
            <a:r>
              <a:rPr lang="en-US" sz="1200" dirty="0">
                <a:solidFill>
                  <a:schemeClr val="dk1"/>
                </a:solidFill>
              </a:rPr>
              <a:t>There are no any duplicate value.</a:t>
            </a:r>
          </a:p>
          <a:p>
            <a:pPr marL="133350" lvl="0" indent="0" algn="l" rtl="0">
              <a:spcBef>
                <a:spcPts val="0"/>
              </a:spcBef>
              <a:spcAft>
                <a:spcPts val="0"/>
              </a:spcAft>
              <a:buClr>
                <a:schemeClr val="dk1"/>
              </a:buClr>
              <a:buSzPts val="1500"/>
              <a:buNone/>
            </a:pPr>
            <a:endParaRPr lang="en-US" sz="1200" dirty="0">
              <a:solidFill>
                <a:schemeClr val="dk1"/>
              </a:solidFill>
            </a:endParaRPr>
          </a:p>
        </p:txBody>
      </p:sp>
      <p:sp>
        <p:nvSpPr>
          <p:cNvPr id="115" name="Google Shape;115;p27"/>
          <p:cNvSpPr txBox="1"/>
          <p:nvPr/>
        </p:nvSpPr>
        <p:spPr>
          <a:xfrm>
            <a:off x="4167627" y="4568375"/>
            <a:ext cx="4488000" cy="353913"/>
          </a:xfrm>
          <a:prstGeom prst="rect">
            <a:avLst/>
          </a:prstGeom>
          <a:noFill/>
          <a:ln>
            <a:noFill/>
          </a:ln>
        </p:spPr>
        <p:txBody>
          <a:bodyPr spcFirstLastPara="1" wrap="square" lIns="91425" tIns="91425" rIns="91425" bIns="91425" anchor="t" anchorCtr="0">
            <a:spAutoFit/>
          </a:bodyPr>
          <a:lstStyle/>
          <a:p>
            <a:pPr marL="0" lvl="0" indent="0" algn="r" rtl="0">
              <a:lnSpc>
                <a:spcPct val="100000"/>
              </a:lnSpc>
              <a:spcBef>
                <a:spcPts val="0"/>
              </a:spcBef>
              <a:spcAft>
                <a:spcPts val="0"/>
              </a:spcAft>
              <a:buNone/>
            </a:pPr>
            <a:r>
              <a:rPr lang="en-ID" sz="1100" dirty="0">
                <a:solidFill>
                  <a:srgbClr val="000000"/>
                </a:solidFill>
              </a:rPr>
              <a:t>Feel free to access more detail</a:t>
            </a:r>
            <a:r>
              <a:rPr lang="en" sz="1100" dirty="0">
                <a:solidFill>
                  <a:srgbClr val="000000"/>
                </a:solidFill>
              </a:rPr>
              <a:t> </a:t>
            </a:r>
            <a:r>
              <a:rPr lang="en-ID" sz="1100" dirty="0">
                <a:hlinkClick r:id="rId3"/>
              </a:rPr>
              <a:t>here</a:t>
            </a:r>
            <a:endParaRPr sz="1100" dirty="0">
              <a:solidFill>
                <a:srgbClr val="000000"/>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TotalTime>
  <Words>396</Words>
  <Application>Microsoft Office PowerPoint</Application>
  <PresentationFormat>On-screen Show (16:9)</PresentationFormat>
  <Paragraphs>19</Paragraphs>
  <Slides>3</Slides>
  <Notes>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vt:i4>
      </vt:variant>
    </vt:vector>
  </HeadingPairs>
  <TitlesOfParts>
    <vt:vector size="9" baseType="lpstr">
      <vt:lpstr>Arial</vt:lpstr>
      <vt:lpstr>Dosis</vt:lpstr>
      <vt:lpstr>Nunito</vt:lpstr>
      <vt:lpstr>Roboto</vt:lpstr>
      <vt:lpstr>Simple Light</vt:lpstr>
      <vt:lpstr>Simple Light</vt:lpstr>
      <vt:lpstr>Improving Employee Retention by Predicting Employee Attrition Using Machine Learning</vt:lpstr>
      <vt:lpstr>Overview</vt:lpstr>
      <vt:lpstr>Data Preprocessing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Improving Employee Retention by Predicting Employee Attrition Using Machine Learning</dc:title>
  <cp:lastModifiedBy>lanafuadi</cp:lastModifiedBy>
  <cp:revision>8</cp:revision>
  <dcterms:modified xsi:type="dcterms:W3CDTF">2023-05-16T00:37:09Z</dcterms:modified>
</cp:coreProperties>
</file>